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260" r:id="rId4"/>
    <p:sldId id="261" r:id="rId5"/>
    <p:sldId id="298" r:id="rId6"/>
    <p:sldId id="270" r:id="rId7"/>
    <p:sldId id="268" r:id="rId8"/>
    <p:sldId id="304" r:id="rId9"/>
    <p:sldId id="274" r:id="rId10"/>
    <p:sldId id="306" r:id="rId11"/>
    <p:sldId id="301" r:id="rId12"/>
    <p:sldId id="302" r:id="rId13"/>
    <p:sldId id="305" r:id="rId14"/>
    <p:sldId id="296" r:id="rId15"/>
    <p:sldId id="263"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Lato Light" panose="020F0302020204030203" pitchFamily="34" charset="0"/>
      <p:regular r:id="rId22"/>
      <p:italic r:id="rId23"/>
    </p:embeddedFont>
    <p:embeddedFont>
      <p:font typeface="Nunito Light" pitchFamily="2" charset="0"/>
      <p:regular r:id="rId24"/>
      <p:italic r:id="rId25"/>
    </p:embeddedFont>
    <p:embeddedFont>
      <p:font typeface="Outfit" pitchFamily="2" charset="0"/>
      <p:regular r:id="rId26"/>
      <p:bold r:id="rId27"/>
    </p:embeddedFont>
    <p:embeddedFont>
      <p:font typeface="Outfit ExtraBold" pitchFamily="2" charset="0"/>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FE4208-5179-4ED4-8D42-1DF40B8E9050}">
  <a:tblStyle styleId="{C4FE4208-5179-4ED4-8D42-1DF40B8E90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43510E-B4BC-432C-8E60-00379DA9CF3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3493" autoAdjust="0"/>
  </p:normalViewPr>
  <p:slideViewPr>
    <p:cSldViewPr snapToGrid="0">
      <p:cViewPr varScale="1">
        <p:scale>
          <a:sx n="122" d="100"/>
          <a:sy n="122" d="100"/>
        </p:scale>
        <p:origin x="19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pubmed.ncbi.nlm.nih.gov/39231245/#:~:text=characterization%20method%20separated%20statistically%20normal,term%20trend%20analyses%20fr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mc.ncbi.nlm.nih.gov/articles/PMC10696222/#:~:text=17%C2%A0,In"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pmc.ncbi.nlm.nih.gov/articles/PMC10696222/#:~:text=terms%20of%20spatial%20distribution%2C%20the,The%20innovation"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ta.moenv.gov.tw/dataset/detail/aqx_p_488#:~:text=%E6%AF%8F%E5%B0%8F%E6%99%82%E6%8F%90%E4%BE%9B%E5%90%84%E6%B8%AC%E7%AB%99%E4%B9%8B%E7%A9%BA%E6%B0%A3%E5%93%81%E8%B3%AA%E6%8C%87%E6%A8%99%EF%BC%88AQI%EF%BC%89"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ata.moenv.gov.tw/dataset/detail/aqx_p_488#:~:text=%E8%81%AF%E5%90%88%E5%9C%8B%E6%B0%B8%E7%BA%8C%E7%99%BC%E5%B1%95%E7%9B%AE%E6%A8%99%20%E8%89%AF%E5%A5%BD%E5%81%A5%E5%BA%B7%E5%92%8C%E7%A6%8F%E7%A5%89%20%E4%B8%BB%E8%A6%81%E8%B3%87%E6%96%99%E6%AC%84%E4%BD%8D%20SiteName%28%E6%B8%AC%E7%AB%99%E5%90%8D%E7%A8%B1%29%E3%80%81County%28%E7%B8%A3%E5%B8%82%29%E3%80%81AQI%28%E7%A9%BA%E6%B0%A3%E5%93%81%E8%B3%AA%E6%8C%87%E6%A8%99%29%E3%80%81Pollutant%28%E7%A9%BA%E6%B0%A3%E6%B1%A1%E6%9F%93%E6%8C%87%E6%A8%99%E7%89%A9%29%E3%80%81Status%28%E7%8B%80%E6%85%8B%29%E3%80%81SO2%28%E4%BA%8C%20%E6%B0%A7%E5%8C%96%E7%A1%AB,pp%20b%5D%29%E3%80%81Longitude%28%E7%B6%93%E5%BA%A6%29%E3%80%81Latitude%28%E7%B7%AF%E5%BA%A6%29%E3%80%81SiteId%28%E6%B8%AC%E7%AB%99%E7%B7%A8%E8%99%9F%29%E3%80%8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5327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0"/>
        <p:cNvGrpSpPr/>
        <p:nvPr/>
      </p:nvGrpSpPr>
      <p:grpSpPr>
        <a:xfrm>
          <a:off x="0" y="0"/>
          <a:ext cx="0" cy="0"/>
          <a:chOff x="0" y="0"/>
          <a:chExt cx="0" cy="0"/>
        </a:xfrm>
      </p:grpSpPr>
      <p:sp>
        <p:nvSpPr>
          <p:cNvPr id="2711" name="Google Shape;2711;g1f2e6270ebd_0_4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2" name="Google Shape;2712;g1f2e6270ebd_0_4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b="1" dirty="0"/>
              <a:t>5.2 </a:t>
            </a:r>
            <a:r>
              <a:rPr lang="zh-TW" altLang="en-US" b="1" dirty="0"/>
              <a:t>變化趨勢圖表模組</a:t>
            </a:r>
          </a:p>
          <a:p>
            <a:r>
              <a:rPr lang="zh-TW" altLang="en-US" dirty="0"/>
              <a:t>在這部分，我們將展示空氣品質指標和污染物濃度隨時間的</a:t>
            </a:r>
            <a:r>
              <a:rPr lang="zh-TW" altLang="en-US" b="1" dirty="0"/>
              <a:t>變化趨勢圖</a:t>
            </a:r>
            <a:r>
              <a:rPr lang="zh-TW" altLang="en-US" dirty="0"/>
              <a:t>。使用者可在介面上選擇欲查看的</a:t>
            </a:r>
            <a:r>
              <a:rPr lang="zh-TW" altLang="en-US" b="1" dirty="0"/>
              <a:t>縣市或測站</a:t>
            </a:r>
            <a:r>
              <a:rPr lang="zh-TW" altLang="en-US" dirty="0"/>
              <a:t>以及</a:t>
            </a:r>
            <a:r>
              <a:rPr lang="zh-TW" altLang="en-US" b="1" dirty="0"/>
              <a:t>污染物項目</a:t>
            </a:r>
            <a:r>
              <a:rPr lang="zh-TW" altLang="en-US" dirty="0"/>
              <a:t>，系統即生成對應的時間序列圖。圖表形式包括：</a:t>
            </a:r>
          </a:p>
          <a:p>
            <a:r>
              <a:rPr lang="zh-TW" altLang="en-US" b="1" dirty="0"/>
              <a:t>時序折線圖</a:t>
            </a:r>
            <a:r>
              <a:rPr lang="zh-TW" altLang="en-US" dirty="0"/>
              <a:t>：顯示所選測站在指定時段的某污染物濃度走勢。例如展示某測站</a:t>
            </a:r>
            <a:r>
              <a:rPr lang="en-US" altLang="zh-TW" dirty="0"/>
              <a:t>PM₂.₅</a:t>
            </a:r>
            <a:r>
              <a:rPr lang="zh-TW" altLang="en-US" dirty="0"/>
              <a:t>在過去一年的逐日平均變化折線，方便觀察高低起伏和季節趨勢。</a:t>
            </a:r>
          </a:p>
          <a:p>
            <a:r>
              <a:rPr lang="zh-TW" altLang="en-US" b="1" dirty="0"/>
              <a:t>季節性分解圖</a:t>
            </a:r>
            <a:r>
              <a:rPr lang="zh-TW" altLang="en-US" dirty="0"/>
              <a:t>：對於長時間序列資料，可按使用者選定的測站，生成該測站</a:t>
            </a:r>
            <a:r>
              <a:rPr lang="en-US" altLang="zh-TW" dirty="0"/>
              <a:t>AQI</a:t>
            </a:r>
            <a:r>
              <a:rPr lang="zh-TW" altLang="en-US" dirty="0"/>
              <a:t>或主要污染物的</a:t>
            </a:r>
            <a:r>
              <a:rPr lang="en-US" altLang="zh-TW" dirty="0"/>
              <a:t>STL</a:t>
            </a:r>
            <a:r>
              <a:rPr lang="zh-TW" altLang="en-US" dirty="0"/>
              <a:t>分解圖。圖中將包含原始序列、趨勢、季節性、殘差四個子圖，讓使用者明確看到季節循環模式與長期變化。透過此圖，使用者可以驗證例如冬季是否明顯高於夏季、每日下午是否有臭氧高峰等直觀現象。</a:t>
            </a:r>
          </a:p>
          <a:p>
            <a:r>
              <a:rPr lang="zh-TW" altLang="en-US" b="1" dirty="0"/>
              <a:t>比較圖</a:t>
            </a:r>
            <a:r>
              <a:rPr lang="zh-TW" altLang="en-US" dirty="0"/>
              <a:t>：可以允許選取多個測站或多種污染物進行重疊比較。例如在同一圖上繪製臺北與高雄的</a:t>
            </a:r>
            <a:r>
              <a:rPr lang="en-US" altLang="zh-TW" dirty="0"/>
              <a:t>AQI</a:t>
            </a:r>
            <a:r>
              <a:rPr lang="zh-TW" altLang="en-US" dirty="0"/>
              <a:t>走勢對比，或將</a:t>
            </a:r>
            <a:r>
              <a:rPr lang="en-US" altLang="zh-TW" dirty="0"/>
              <a:t>PM₂.₅</a:t>
            </a:r>
            <a:r>
              <a:rPr lang="zh-TW" altLang="en-US" dirty="0"/>
              <a:t>與</a:t>
            </a:r>
            <a:r>
              <a:rPr lang="en-US" altLang="zh-TW" dirty="0"/>
              <a:t>PM₁₀</a:t>
            </a:r>
            <a:r>
              <a:rPr lang="zh-TW" altLang="en-US" dirty="0"/>
              <a:t>的走勢疊加比較其相關性。這有助於發現區域同步性或污染物間的關聯。 此模組的圖表均會加入互動功能，如滑鼠懸停顯示精確數值、拉伸選取子區間放大檢視等。使用者也可以切換圖表類型（折線、長條、盒鬚圖等）以不同角度檢視資料分佈。例如，可切換為月度盒鬚圖察看每月</a:t>
            </a:r>
            <a:r>
              <a:rPr lang="en-US" altLang="zh-TW" dirty="0"/>
              <a:t>PM₂.₅</a:t>
            </a:r>
            <a:r>
              <a:rPr lang="zh-TW" altLang="en-US" dirty="0"/>
              <a:t>分佈及中位數走勢。</a:t>
            </a:r>
          </a:p>
          <a:p>
            <a:r>
              <a:rPr lang="en-US" altLang="zh-TW" b="1" dirty="0"/>
              <a:t>5.3 </a:t>
            </a:r>
            <a:r>
              <a:rPr lang="zh-TW" altLang="en-US" b="1" dirty="0"/>
              <a:t>預測結果展示模組</a:t>
            </a:r>
          </a:p>
          <a:p>
            <a:r>
              <a:rPr lang="zh-TW" altLang="en-US" dirty="0"/>
              <a:t>本模組重點呈現</a:t>
            </a:r>
            <a:r>
              <a:rPr lang="zh-TW" altLang="en-US" b="1" dirty="0"/>
              <a:t>模型預測</a:t>
            </a:r>
            <a:r>
              <a:rPr lang="zh-TW" altLang="en-US" dirty="0"/>
              <a:t>的結果，包括未來趨勢預報和模型性能比較。具體設計如下：</a:t>
            </a:r>
          </a:p>
          <a:p>
            <a:r>
              <a:rPr lang="zh-TW" altLang="en-US" b="1" dirty="0"/>
              <a:t>未來趨勢預報圖</a:t>
            </a:r>
            <a:r>
              <a:rPr lang="zh-TW" altLang="en-US" dirty="0"/>
              <a:t>：使用者選擇某測站與污染物後，系統將利用先前訓練的預測模型（如</a:t>
            </a:r>
            <a:r>
              <a:rPr lang="en-US" altLang="zh-TW" dirty="0" err="1"/>
              <a:t>XGBoost</a:t>
            </a:r>
            <a:r>
              <a:rPr lang="zh-TW" altLang="en-US" dirty="0"/>
              <a:t>或</a:t>
            </a:r>
            <a:r>
              <a:rPr lang="en-US" altLang="zh-TW" dirty="0"/>
              <a:t>ARIMA</a:t>
            </a:r>
            <a:r>
              <a:rPr lang="zh-TW" altLang="en-US" dirty="0"/>
              <a:t>）計算未來若干時段的預測值，並與歷史實測值拼接繪圖。例如，可以在圖上顯示「截至昨日的實際</a:t>
            </a:r>
            <a:r>
              <a:rPr lang="en-US" altLang="zh-TW" dirty="0"/>
              <a:t>PM₂.₅</a:t>
            </a:r>
            <a:r>
              <a:rPr lang="zh-TW" altLang="en-US" dirty="0"/>
              <a:t>濃度」以及「未來三天的每小時</a:t>
            </a:r>
            <a:r>
              <a:rPr lang="en-US" altLang="zh-TW" dirty="0"/>
              <a:t>PM₂.₅</a:t>
            </a:r>
            <a:r>
              <a:rPr lang="zh-TW" altLang="en-US" dirty="0"/>
              <a:t>預測走勢」，預測部分以虛線標示，並給出模型預測的</a:t>
            </a:r>
            <a:r>
              <a:rPr lang="zh-TW" altLang="en-US" b="1" dirty="0"/>
              <a:t>信心區間</a:t>
            </a:r>
            <a:r>
              <a:rPr lang="zh-TW" altLang="en-US" dirty="0"/>
              <a:t>（例如</a:t>
            </a:r>
            <a:r>
              <a:rPr lang="en-US" altLang="zh-TW" dirty="0"/>
              <a:t>95%</a:t>
            </a:r>
            <a:r>
              <a:rPr lang="zh-TW" altLang="en-US" dirty="0"/>
              <a:t>預測區間帶）。這讓使用者對短期未來的空氣品質有直觀瞭解。如果預測模型有多種，我們也可同時顯示不同模型的預測曲線以供比較（例如</a:t>
            </a:r>
            <a:r>
              <a:rPr lang="en-US" altLang="zh-TW" dirty="0"/>
              <a:t>Prophet vs. </a:t>
            </a:r>
            <a:r>
              <a:rPr lang="en-US" altLang="zh-TW" dirty="0" err="1"/>
              <a:t>XGBoost</a:t>
            </a:r>
            <a:r>
              <a:rPr lang="zh-TW" altLang="en-US" dirty="0"/>
              <a:t>）。</a:t>
            </a:r>
          </a:p>
          <a:p>
            <a:r>
              <a:rPr lang="zh-TW" altLang="en-US" b="1" dirty="0"/>
              <a:t>預測精度比較</a:t>
            </a:r>
            <a:r>
              <a:rPr lang="zh-TW" altLang="en-US" dirty="0"/>
              <a:t>：在此亦提供模型表現的數值指標。可製作一個表格或圖表列出不同模型在測試集上的誤差評估，例如</a:t>
            </a:r>
            <a:r>
              <a:rPr lang="en-US" altLang="zh-TW" dirty="0"/>
              <a:t>ARIMA</a:t>
            </a:r>
            <a:r>
              <a:rPr lang="zh-TW" altLang="en-US" dirty="0"/>
              <a:t>、</a:t>
            </a:r>
            <a:r>
              <a:rPr lang="en-US" altLang="zh-TW" dirty="0"/>
              <a:t>Prophet</a:t>
            </a:r>
            <a:r>
              <a:rPr lang="zh-TW" altLang="en-US" dirty="0"/>
              <a:t>、</a:t>
            </a:r>
            <a:r>
              <a:rPr lang="en-US" altLang="zh-TW" dirty="0" err="1"/>
              <a:t>XGBoost</a:t>
            </a:r>
            <a:r>
              <a:rPr lang="zh-TW" altLang="en-US" dirty="0"/>
              <a:t>各自的</a:t>
            </a:r>
            <a:r>
              <a:rPr lang="en-US" altLang="zh-TW" dirty="0"/>
              <a:t>RMSE</a:t>
            </a:r>
            <a:r>
              <a:rPr lang="zh-TW" altLang="en-US" dirty="0"/>
              <a:t>、</a:t>
            </a:r>
            <a:r>
              <a:rPr lang="en-US" altLang="zh-TW" dirty="0"/>
              <a:t>MAE</a:t>
            </a:r>
            <a:r>
              <a:rPr lang="zh-TW" altLang="en-US" dirty="0"/>
              <a:t>值。使用</a:t>
            </a:r>
            <a:r>
              <a:rPr lang="zh-TW" altLang="en-US" b="1" dirty="0"/>
              <a:t>條形圖</a:t>
            </a:r>
            <a:r>
              <a:rPr lang="zh-TW" altLang="en-US" dirty="0"/>
              <a:t>表示也直觀，如條形長度代表誤差大小，誤差越小的模型條形越短，幫助使用者識別最佳模型。此外，若我們有即時更新的預測，還可以實時比較「今日預測的</a:t>
            </a:r>
            <a:r>
              <a:rPr lang="en-US" altLang="zh-TW" dirty="0"/>
              <a:t>AQI</a:t>
            </a:r>
            <a:r>
              <a:rPr lang="zh-TW" altLang="en-US" dirty="0"/>
              <a:t>與今日實際</a:t>
            </a:r>
            <a:r>
              <a:rPr lang="en-US" altLang="zh-TW" dirty="0"/>
              <a:t>AQI</a:t>
            </a:r>
            <a:r>
              <a:rPr lang="zh-TW" altLang="en-US" dirty="0"/>
              <a:t>」的差異，以檢視模型在現實中的表現。</a:t>
            </a:r>
          </a:p>
          <a:p>
            <a:r>
              <a:rPr lang="zh-TW" altLang="en-US" b="1" dirty="0"/>
              <a:t>數值預報查詢</a:t>
            </a:r>
            <a:r>
              <a:rPr lang="zh-TW" altLang="en-US" dirty="0"/>
              <a:t>：除了圖形，對於預測的數值我們也提供查詢介面。使用者可選擇日期時間，看到模型對該時段各污染物的預測值，方便取得精確預報數字。例如明天早上</a:t>
            </a:r>
            <a:r>
              <a:rPr lang="en-US" altLang="zh-TW" dirty="0"/>
              <a:t>8</a:t>
            </a:r>
            <a:r>
              <a:rPr lang="zh-TW" altLang="en-US" dirty="0"/>
              <a:t>點某測站</a:t>
            </a:r>
            <a:r>
              <a:rPr lang="en-US" altLang="zh-TW" dirty="0"/>
              <a:t>PM₂.₅</a:t>
            </a:r>
            <a:r>
              <a:rPr lang="zh-TW" altLang="en-US" dirty="0"/>
              <a:t>預測為</a:t>
            </a:r>
            <a:r>
              <a:rPr lang="en-US" altLang="zh-TW" dirty="0"/>
              <a:t>35 µg/m³</a:t>
            </a:r>
            <a:r>
              <a:rPr lang="zh-TW" altLang="en-US" dirty="0"/>
              <a:t>，</a:t>
            </a:r>
            <a:r>
              <a:rPr lang="en-US" altLang="zh-TW" dirty="0"/>
              <a:t>AQI</a:t>
            </a:r>
            <a:r>
              <a:rPr lang="zh-TW" altLang="en-US" dirty="0"/>
              <a:t>預測為</a:t>
            </a:r>
            <a:r>
              <a:rPr lang="en-US" altLang="zh-TW" dirty="0"/>
              <a:t>80</a:t>
            </a:r>
            <a:r>
              <a:rPr lang="zh-TW" altLang="en-US" dirty="0"/>
              <a:t>等。</a:t>
            </a:r>
          </a:p>
          <a:p>
            <a:r>
              <a:rPr lang="zh-TW" altLang="en-US" dirty="0"/>
              <a:t>預測結果展示模組的價值在於</a:t>
            </a:r>
            <a:r>
              <a:rPr lang="zh-TW" altLang="en-US" b="1" dirty="0"/>
              <a:t>將複雜模型輸出以人性化方式呈現</a:t>
            </a:r>
            <a:r>
              <a:rPr lang="zh-TW" altLang="en-US" dirty="0"/>
              <a:t>。使用者不用深入模型內部即可理解未來空氣品質走向，同時對模型可靠度有明確認識（透過誤差指標和歷史比較</a:t>
            </a:r>
            <a:r>
              <a:rPr lang="en-US" altLang="zh-TW" dirty="0"/>
              <a:t>)</a:t>
            </a:r>
            <a:r>
              <a:rPr lang="zh-TW" altLang="en-US" dirty="0"/>
              <a:t>。這部分功能對環境決策者相當重要，例如當模型預示未來幾天空污將惡化時，可提前發布警報或啟動應變措施。</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230928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g1f2e6270ebd_0_4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altLang="zh-TW" dirty="0"/>
              <a:t>6.1 </a:t>
            </a:r>
            <a:r>
              <a:rPr lang="zh-TW" altLang="en-US" dirty="0"/>
              <a:t>預測模型準確率指標</a:t>
            </a:r>
            <a:br>
              <a:rPr lang="en-US" altLang="zh-TW" dirty="0"/>
            </a:br>
            <a:br>
              <a:rPr lang="en-US" altLang="zh-TW" dirty="0"/>
            </a:br>
            <a:r>
              <a:rPr lang="zh-TW" altLang="en-US" dirty="0"/>
              <a:t>異常偵測效果評估</a:t>
            </a:r>
            <a:endParaRPr lang="en-US" altLang="zh-TW" dirty="0"/>
          </a:p>
          <a:p>
            <a:r>
              <a:rPr lang="zh-TW" altLang="en-US" dirty="0"/>
              <a:t>異常檢測因其無監督性質，評估較具挑戰。我們將從以下角度描述異常偵測的效果：</a:t>
            </a:r>
          </a:p>
          <a:p>
            <a:r>
              <a:rPr lang="zh-TW" altLang="en-US" b="1" dirty="0"/>
              <a:t>偵測率與誤報率</a:t>
            </a:r>
            <a:r>
              <a:rPr lang="zh-TW" altLang="en-US" dirty="0"/>
              <a:t>：如果手頭有已知的歷史異常事件（例如環保署公告的重大污染事件或明顯超標事件），可作為</a:t>
            </a:r>
            <a:r>
              <a:rPr lang="zh-TW" altLang="en-US" b="1" dirty="0"/>
              <a:t>真實異常</a:t>
            </a:r>
            <a:r>
              <a:rPr lang="zh-TW" altLang="en-US" dirty="0"/>
              <a:t>對照，評估模型是否成功偵測（偵測率）以及有無將正常事件錯判為異常（誤報）。例如某次沙塵暴事件期間全臺</a:t>
            </a:r>
            <a:r>
              <a:rPr lang="en-US" altLang="zh-TW" dirty="0"/>
              <a:t>PM₁₀</a:t>
            </a:r>
            <a:r>
              <a:rPr lang="zh-TW" altLang="en-US" dirty="0"/>
              <a:t>驟升，我們檢視</a:t>
            </a:r>
            <a:r>
              <a:rPr lang="en-US" altLang="zh-TW" dirty="0"/>
              <a:t>Isolation Forest</a:t>
            </a:r>
            <a:r>
              <a:rPr lang="zh-TW" altLang="en-US" dirty="0"/>
              <a:t>是否對該期間多數點給出高異常分數；又或者平常空品良好的日子模型不應報告大規模異常。我們將以案例方式列舉：若模型對某已知事件給出異常警示且無明顯漏報，即屬有效。</a:t>
            </a:r>
          </a:p>
          <a:p>
            <a:r>
              <a:rPr lang="zh-TW" altLang="en-US" b="1" dirty="0"/>
              <a:t>空間與時間覆蓋</a:t>
            </a:r>
            <a:r>
              <a:rPr lang="zh-TW" altLang="en-US" dirty="0"/>
              <a:t>：觀察模型偵測出的異常在空間和時間上的分布。我們期望異常事件多半是</a:t>
            </a:r>
            <a:r>
              <a:rPr lang="zh-TW" altLang="en-US" b="1" dirty="0"/>
              <a:t>短時且局部</a:t>
            </a:r>
            <a:r>
              <a:rPr lang="zh-TW" altLang="en-US" dirty="0"/>
              <a:t>的，或是</a:t>
            </a:r>
            <a:r>
              <a:rPr lang="zh-TW" altLang="en-US" b="1" dirty="0"/>
              <a:t>廣域但特定時間</a:t>
            </a:r>
            <a:r>
              <a:rPr lang="zh-TW" altLang="en-US" dirty="0"/>
              <a:t>的。若偵測結果顯示幾乎所有測站長期間都被標為異常，則模型參數可能太過敏感，需要調整。反之，若僅極少數點出現異常，可能錯失一些應關注的情況。我們會調節</a:t>
            </a:r>
            <a:r>
              <a:rPr lang="en-US" altLang="zh-TW" dirty="0"/>
              <a:t>Isolation Forest</a:t>
            </a:r>
            <a:r>
              <a:rPr lang="zh-TW" altLang="en-US" dirty="0"/>
              <a:t>的異常分數門檻或</a:t>
            </a:r>
            <a:r>
              <a:rPr lang="en-US" altLang="zh-TW" dirty="0"/>
              <a:t>LOF</a:t>
            </a:r>
            <a:r>
              <a:rPr lang="zh-TW" altLang="en-US" dirty="0"/>
              <a:t>鄰居數等參數，權衡偵測的靈敏度與專一性，並透過視覺化（第</a:t>
            </a:r>
            <a:r>
              <a:rPr lang="en-US" altLang="zh-TW" dirty="0"/>
              <a:t>5.5</a:t>
            </a:r>
            <a:r>
              <a:rPr lang="zh-TW" altLang="en-US" dirty="0"/>
              <a:t>節所述）來確認異常點的恰當性。</a:t>
            </a:r>
          </a:p>
          <a:p>
            <a:r>
              <a:rPr lang="zh-TW" altLang="en-US" b="1" dirty="0"/>
              <a:t>案例分析</a:t>
            </a:r>
            <a:r>
              <a:rPr lang="zh-TW" altLang="en-US" dirty="0"/>
              <a:t>：挑選若干典型的異常事件進行深入分析，以質性方式評估偵測效果。例如：</a:t>
            </a:r>
          </a:p>
          <a:p>
            <a:pPr lvl="1"/>
            <a:r>
              <a:rPr lang="zh-TW" altLang="en-US" b="1" dirty="0"/>
              <a:t>區域性長程污染事件</a:t>
            </a:r>
            <a:r>
              <a:rPr lang="zh-TW" altLang="en-US" dirty="0"/>
              <a:t>：如模型偵測到某幾日全臺多個測站同步高</a:t>
            </a:r>
            <a:r>
              <a:rPr lang="en-US" altLang="zh-TW" dirty="0"/>
              <a:t>PM₂.₅</a:t>
            </a:r>
            <a:r>
              <a:rPr lang="zh-TW" altLang="en-US" dirty="0"/>
              <a:t>，我們查證這可能是境外霧霾輸入事件。若與氣象後軌跡分析相符，證明模型有效抓住了此類異常​</a:t>
            </a:r>
            <a:r>
              <a:rPr lang="en-US" altLang="zh-TW" dirty="0">
                <a:hlinkClick r:id="rId3"/>
              </a:rPr>
              <a:t>pubmed.ncbi.nlm.nih.gov</a:t>
            </a:r>
            <a:r>
              <a:rPr lang="zh-TW" altLang="en-US" dirty="0"/>
              <a:t>。</a:t>
            </a:r>
          </a:p>
          <a:p>
            <a:pPr lvl="1"/>
            <a:r>
              <a:rPr lang="zh-TW" altLang="en-US" b="1" dirty="0"/>
              <a:t>局部性突發事件</a:t>
            </a:r>
            <a:r>
              <a:rPr lang="zh-TW" altLang="en-US" dirty="0"/>
              <a:t>：如某工業區測站在非典型時段</a:t>
            </a:r>
            <a:r>
              <a:rPr lang="en-US" altLang="zh-TW" dirty="0"/>
              <a:t>SO₂</a:t>
            </a:r>
            <a:r>
              <a:rPr lang="zh-TW" altLang="en-US" dirty="0"/>
              <a:t>飆高且僅限該區，模型將其標為異常。我們可查閱當地新聞或排放記錄，若確有事故排放發生則驗證了模型的實用性。</a:t>
            </a:r>
          </a:p>
          <a:p>
            <a:pPr lvl="1"/>
            <a:r>
              <a:rPr lang="zh-TW" altLang="en-US" b="1" dirty="0"/>
              <a:t>資料異常</a:t>
            </a:r>
            <a:r>
              <a:rPr lang="zh-TW" altLang="en-US" dirty="0"/>
              <a:t>：模型可能標記某測站長時間數值為極端低值或零值為異常，這通常暗示儀器故障或維護停機。我們將此類結果與環保署站點維護記錄比對，若符合則模型成功偵測資料品質問題。</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413989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b="1" dirty="0"/>
              <a:t>不同季節的污染變化趨勢</a:t>
            </a:r>
            <a:r>
              <a:rPr lang="zh-TW" altLang="en-US" dirty="0"/>
              <a:t>：透過時間序列分析，我們將量化春夏秋冬空氣品質的差異。預期結果是冬季因大氣擴散條件較差及境外污染輸入，</a:t>
            </a:r>
            <a:r>
              <a:rPr lang="en-US" altLang="zh-TW" dirty="0"/>
              <a:t>PM₂.₅</a:t>
            </a:r>
            <a:r>
              <a:rPr lang="zh-TW" altLang="en-US" dirty="0"/>
              <a:t>等指標明顯升高，而夏季在對流旺盛及降雨沖刷下細懸浮微粒濃度相對較低​</a:t>
            </a:r>
            <a:r>
              <a:rPr lang="en-US" altLang="zh-TW" dirty="0">
                <a:hlinkClick r:id="rId3"/>
              </a:rPr>
              <a:t>pmc.ncbi.nlm.nih.gov</a:t>
            </a:r>
            <a:r>
              <a:rPr lang="zh-TW" altLang="en-US" dirty="0"/>
              <a:t>；臭氧則可能在陽光強烈的夏季出現較高峰值。這些季節性趨勢將在報告中以圖表清晰呈現，並可解釋其背後原因（如冬季頻繁出現極端高值與大氣穩定度相關​</a:t>
            </a:r>
            <a:r>
              <a:rPr lang="en-US" altLang="zh-TW" dirty="0">
                <a:hlinkClick r:id="rId3"/>
              </a:rPr>
              <a:t>pmc.ncbi.nlm.nih.gov</a:t>
            </a:r>
            <a:r>
              <a:rPr lang="zh-TW" altLang="en-US" dirty="0"/>
              <a:t>）。此成果可供研擬</a:t>
            </a:r>
            <a:r>
              <a:rPr lang="zh-TW" altLang="en-US" b="1" dirty="0"/>
              <a:t>季節性控污對策</a:t>
            </a:r>
            <a:r>
              <a:rPr lang="zh-TW" altLang="en-US" dirty="0"/>
              <a:t>參考，如在秋冬提前啟動減排措施。</a:t>
            </a:r>
          </a:p>
          <a:p>
            <a:r>
              <a:rPr lang="zh-TW" altLang="en-US" b="1" dirty="0"/>
              <a:t>各地區污染源差異</a:t>
            </a:r>
            <a:r>
              <a:rPr lang="zh-TW" altLang="en-US" dirty="0"/>
              <a:t>：藉由分群分析和地圖呈現，我們將揭示不同城市和區域間空氣污染成因的差異。可能的發現包括：都會區（如臺北都會區）因交通流量大，</a:t>
            </a:r>
            <a:r>
              <a:rPr lang="en-US" altLang="zh-TW" dirty="0"/>
              <a:t>NO₂</a:t>
            </a:r>
            <a:r>
              <a:rPr lang="zh-TW" altLang="en-US" dirty="0"/>
              <a:t>、</a:t>
            </a:r>
            <a:r>
              <a:rPr lang="en-US" altLang="zh-TW" dirty="0"/>
              <a:t>CO</a:t>
            </a:r>
            <a:r>
              <a:rPr lang="zh-TW" altLang="en-US" dirty="0"/>
              <a:t>等交通污染物水準普遍較高；重工業密集的地區（如雲嘉南沿海、高屏地區）硫氧化物</a:t>
            </a:r>
            <a:r>
              <a:rPr lang="en-US" altLang="zh-TW" dirty="0"/>
              <a:t>(SO₂)</a:t>
            </a:r>
            <a:r>
              <a:rPr lang="zh-TW" altLang="en-US" dirty="0"/>
              <a:t>及臭氧前驅物</a:t>
            </a:r>
            <a:r>
              <a:rPr lang="en-US" altLang="zh-TW" dirty="0"/>
              <a:t>NOx</a:t>
            </a:r>
            <a:r>
              <a:rPr lang="zh-TW" altLang="en-US" dirty="0"/>
              <a:t>濃度偏高，顯示工業排放影響明顯；相對地，東部離島等測站群組則維持較低的</a:t>
            </a:r>
            <a:r>
              <a:rPr lang="en-US" altLang="zh-TW" dirty="0"/>
              <a:t>PM₂.₅</a:t>
            </a:r>
            <a:r>
              <a:rPr lang="zh-TW" altLang="en-US" dirty="0"/>
              <a:t>與</a:t>
            </a:r>
            <a:r>
              <a:rPr lang="en-US" altLang="zh-TW" dirty="0"/>
              <a:t>NOx</a:t>
            </a:r>
            <a:r>
              <a:rPr lang="zh-TW" altLang="en-US" dirty="0"/>
              <a:t>，空品較佳。這些</a:t>
            </a:r>
            <a:r>
              <a:rPr lang="zh-TW" altLang="en-US" b="1" dirty="0"/>
              <a:t>區域特性</a:t>
            </a:r>
            <a:r>
              <a:rPr lang="zh-TW" altLang="en-US" dirty="0"/>
              <a:t>將在群組特徵中體現，並可從地圖上看到城市中心污染濃度高於郊區、沿海工業帶高於山區背景值的空間梯度​</a:t>
            </a:r>
            <a:r>
              <a:rPr lang="en-US" altLang="zh-TW" dirty="0">
                <a:hlinkClick r:id="rId4"/>
              </a:rPr>
              <a:t>pmc.ncbi.nlm.nih.gov</a:t>
            </a:r>
            <a:r>
              <a:rPr lang="zh-TW" altLang="en-US" dirty="0"/>
              <a:t>。我們會討論這些差異的成因，如地形與盛行風向導致污染物易蓄積於特定盆地，或不同產業活動帶來的排放強度差別。同時，此部分成果也啟發</a:t>
            </a:r>
            <a:r>
              <a:rPr lang="zh-TW" altLang="en-US" b="1" dirty="0"/>
              <a:t>在地化</a:t>
            </a:r>
            <a:r>
              <a:rPr lang="zh-TW" altLang="en-US" dirty="0"/>
              <a:t>的空污治理建議，例如針對交通型污染源嚴重的都會區強化公共運輸和車流管理，針對工業源集中的區域落實排放管制。</a:t>
            </a:r>
          </a:p>
          <a:p>
            <a:r>
              <a:rPr lang="zh-TW" altLang="en-US" b="1" dirty="0"/>
              <a:t>高污染異常情境說明</a:t>
            </a:r>
            <a:r>
              <a:rPr lang="zh-TW" altLang="en-US" dirty="0"/>
              <a:t>：透過異常檢測，我們將鎖定數個全年中最顯著的污染異常事件並深入剖析。預期能夠說明的情境包括：</a:t>
            </a:r>
            <a:r>
              <a:rPr lang="zh-TW" altLang="en-US" b="1" dirty="0"/>
              <a:t>区域性沙塵暴或境外污染輸送</a:t>
            </a:r>
            <a:r>
              <a:rPr lang="zh-TW" altLang="en-US" dirty="0"/>
              <a:t>（例如每年春季可能出現的沙塵事件，導致全臺</a:t>
            </a:r>
            <a:r>
              <a:rPr lang="en-US" altLang="zh-TW" dirty="0"/>
              <a:t>PM₁₀</a:t>
            </a:r>
            <a:r>
              <a:rPr lang="zh-TW" altLang="en-US" dirty="0"/>
              <a:t>短時間飆升，我們將利用氣團後推等輔助資料佐證其來源）；</a:t>
            </a:r>
            <a:r>
              <a:rPr lang="zh-TW" altLang="en-US" b="1" dirty="0"/>
              <a:t>重大節日活動</a:t>
            </a:r>
            <a:r>
              <a:rPr lang="zh-TW" altLang="en-US" dirty="0"/>
              <a:t>（如春節期間因煙火或燒香造成局部</a:t>
            </a:r>
            <a:r>
              <a:rPr lang="en-US" altLang="zh-TW" dirty="0"/>
              <a:t>PM₂.₅</a:t>
            </a:r>
            <a:r>
              <a:rPr lang="zh-TW" altLang="en-US" dirty="0"/>
              <a:t>升高，時間集中在除夕夜至清晨，我們將證明模型成功捉到這類短暫異常並量化其影響程度）；</a:t>
            </a:r>
            <a:r>
              <a:rPr lang="zh-TW" altLang="en-US" b="1" dirty="0"/>
              <a:t>工廠突發排放事件</a:t>
            </a:r>
            <a:r>
              <a:rPr lang="zh-TW" altLang="en-US" dirty="0"/>
              <a:t>（若資料期間內發生過某工安事故或非法排放導致某站污染激增，我們將分析該事件的監測數據特徵及模型偵測表現）。透過對這些案例的說明，我們不僅驗證模型的實用性，也對</a:t>
            </a:r>
            <a:r>
              <a:rPr lang="zh-TW" altLang="en-US" b="1" dirty="0"/>
              <a:t>極端污染事件</a:t>
            </a:r>
            <a:r>
              <a:rPr lang="zh-TW" altLang="en-US" dirty="0"/>
              <a:t>的形成機制和影響範圍有更深入的了解。這將引出討論，例如：沙塵暴對臺灣</a:t>
            </a:r>
            <a:r>
              <a:rPr lang="en-US" altLang="zh-TW" dirty="0"/>
              <a:t>PM₁₀</a:t>
            </a:r>
            <a:r>
              <a:rPr lang="zh-TW" altLang="en-US" dirty="0"/>
              <a:t>年均值的貢獻程度，未來是否需將境外傳輸納入空品標示考量；節慶活動的短期影響是否需要管制或提醒民眾防範；以及如何加強監控工業區以避免未經通報的排放。</a:t>
            </a:r>
          </a:p>
          <a:p>
            <a:r>
              <a:rPr lang="zh-TW" altLang="en-US" b="1" dirty="0"/>
              <a:t>模型限制與未來研究方向</a:t>
            </a:r>
            <a:r>
              <a:rPr lang="zh-TW" altLang="en-US" dirty="0"/>
              <a:t>：在成果討論部分，我們也將誠實面對本專案的限制，並提出後續研究建議。例如，本專案僅運用了基本的氣象參數（風速風向），未來可引入更多氣象因子（如大氣邊界層高度、降雨量）以及交通流量、排放清單等數據，以進一步提高預測精度和源解析能力。另外，時間序列模型方面可嘗試更先進的深度學習模型（如</a:t>
            </a:r>
            <a:r>
              <a:rPr lang="en-US" altLang="zh-TW" dirty="0"/>
              <a:t>LSTM</a:t>
            </a:r>
            <a:r>
              <a:rPr lang="zh-TW" altLang="en-US" dirty="0"/>
              <a:t>或</a:t>
            </a:r>
            <a:r>
              <a:rPr lang="en-US" altLang="zh-TW" dirty="0"/>
              <a:t>Transformer</a:t>
            </a:r>
            <a:r>
              <a:rPr lang="zh-TW" altLang="en-US" dirty="0"/>
              <a:t>）處理長序列依賴；分群分析可結合</a:t>
            </a:r>
            <a:r>
              <a:rPr lang="zh-TW" altLang="en-US" b="1" dirty="0"/>
              <a:t>來源解析</a:t>
            </a:r>
            <a:r>
              <a:rPr lang="zh-TW" altLang="en-US" dirty="0"/>
              <a:t>技術（如正矩陣因子分解 </a:t>
            </a:r>
            <a:r>
              <a:rPr lang="en-US" altLang="zh-TW" dirty="0"/>
              <a:t>PMF</a:t>
            </a:r>
            <a:r>
              <a:rPr lang="zh-TW" altLang="en-US" dirty="0"/>
              <a:t>）以更定量地對應污染源；異常檢測則可拓展至</a:t>
            </a:r>
            <a:r>
              <a:rPr lang="zh-TW" altLang="en-US" b="1" dirty="0"/>
              <a:t>多變量控制圖</a:t>
            </a:r>
            <a:r>
              <a:rPr lang="zh-TW" altLang="en-US" dirty="0"/>
              <a:t>或深度學習自編碼器的方法，以提升對複雜異常模式的辨識。這些延伸方向將在報告末提出，以供未來的研究或專案參考。</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552401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4678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7"/>
        <p:cNvGrpSpPr/>
        <p:nvPr/>
      </p:nvGrpSpPr>
      <p:grpSpPr>
        <a:xfrm>
          <a:off x="0" y="0"/>
          <a:ext cx="0" cy="0"/>
          <a:chOff x="0" y="0"/>
          <a:chExt cx="0" cy="0"/>
        </a:xfrm>
      </p:grpSpPr>
      <p:sp>
        <p:nvSpPr>
          <p:cNvPr id="2728" name="Google Shape;2728;g1f2e6270ebd_0_4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9" name="Google Shape;2729;g1f2e6270ebd_0_4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https://chatgpt.com/share/6810a5fd-c830-8008-8fee-4ca2c8248ca3</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0"/>
        <p:cNvGrpSpPr/>
        <p:nvPr/>
      </p:nvGrpSpPr>
      <p:grpSpPr>
        <a:xfrm>
          <a:off x="0" y="0"/>
          <a:ext cx="0" cy="0"/>
          <a:chOff x="0" y="0"/>
          <a:chExt cx="0" cy="0"/>
        </a:xfrm>
      </p:grpSpPr>
      <p:sp>
        <p:nvSpPr>
          <p:cNvPr id="2601" name="Google Shape;2601;g1f2e6270ebd_0_4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2" name="Google Shape;2602;g1f2e6270ebd_0_4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3"/>
        <p:cNvGrpSpPr/>
        <p:nvPr/>
      </p:nvGrpSpPr>
      <p:grpSpPr>
        <a:xfrm>
          <a:off x="0" y="0"/>
          <a:ext cx="0" cy="0"/>
          <a:chOff x="0" y="0"/>
          <a:chExt cx="0" cy="0"/>
        </a:xfrm>
      </p:grpSpPr>
      <p:sp>
        <p:nvSpPr>
          <p:cNvPr id="2704" name="Google Shape;2704;g1f2e6270ebd_0_4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5" name="Google Shape;2705;g1f2e6270ebd_0_4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b="1" dirty="0"/>
              <a:t>1.1 </a:t>
            </a:r>
            <a:r>
              <a:rPr lang="zh-TW" altLang="en-US" b="1" dirty="0"/>
              <a:t>空氣品質季節性預測</a:t>
            </a:r>
          </a:p>
          <a:p>
            <a:r>
              <a:rPr lang="zh-TW" altLang="en-US" dirty="0"/>
              <a:t>分析空氣污染物隨季節變化的趨勢，建立季節性預測模型。透過時間序列分解和預測技術，瞭解全年不同季節的空氣品質變化規律，例如預測冬季與夏季的污染水準差異，提供</a:t>
            </a:r>
            <a:r>
              <a:rPr lang="zh-TW" altLang="en-US" b="1" dirty="0"/>
              <a:t>季節性趨勢</a:t>
            </a:r>
            <a:r>
              <a:rPr lang="zh-TW" altLang="en-US" dirty="0"/>
              <a:t>的洞察。此目標有助於提前預判高污染季節來臨時的空品狀況，協助相關單位採取主動的管制措施。</a:t>
            </a:r>
          </a:p>
          <a:p>
            <a:r>
              <a:rPr lang="en-US" altLang="zh-TW" b="1" dirty="0"/>
              <a:t>1.2 </a:t>
            </a:r>
            <a:r>
              <a:rPr lang="zh-TW" altLang="en-US" b="1" dirty="0"/>
              <a:t>污染源分類</a:t>
            </a:r>
          </a:p>
          <a:p>
            <a:r>
              <a:rPr lang="zh-TW" altLang="en-US" dirty="0"/>
              <a:t>利用</a:t>
            </a:r>
            <a:r>
              <a:rPr lang="zh-TW" altLang="en-US" b="1" dirty="0"/>
              <a:t>無監督學習</a:t>
            </a:r>
            <a:r>
              <a:rPr lang="zh-TW" altLang="en-US" dirty="0"/>
              <a:t>將空氣品質資料進行分群，從中歸納出不同</a:t>
            </a:r>
            <a:r>
              <a:rPr lang="zh-TW" altLang="en-US" b="1" dirty="0"/>
              <a:t>污染源型態</a:t>
            </a:r>
            <a:r>
              <a:rPr lang="zh-TW" altLang="en-US" dirty="0"/>
              <a:t>。透過分析各測站污染物組成與特徵（例如某些地區可能以交通汙染為主、某些地區工業排放較多），將相似污染特徵歸類，達到</a:t>
            </a:r>
            <a:r>
              <a:rPr lang="zh-TW" altLang="en-US" b="1" dirty="0"/>
              <a:t>污染源分類</a:t>
            </a:r>
            <a:r>
              <a:rPr lang="zh-TW" altLang="en-US" dirty="0"/>
              <a:t>的目的。此目標將有助於辨識各地區主要的污染來源類別，提供環境治理時區域差異化策略的依據。</a:t>
            </a:r>
          </a:p>
          <a:p>
            <a:r>
              <a:rPr lang="en-US" altLang="zh-TW" b="1" dirty="0"/>
              <a:t>1.3 </a:t>
            </a:r>
            <a:r>
              <a:rPr lang="zh-TW" altLang="en-US" b="1" dirty="0"/>
              <a:t>異常檢測</a:t>
            </a:r>
          </a:p>
          <a:p>
            <a:r>
              <a:rPr lang="zh-TW" altLang="en-US" dirty="0"/>
              <a:t>建立空氣品質</a:t>
            </a:r>
            <a:r>
              <a:rPr lang="zh-TW" altLang="en-US" b="1" dirty="0"/>
              <a:t>異常事件</a:t>
            </a:r>
            <a:r>
              <a:rPr lang="zh-TW" altLang="en-US" dirty="0"/>
              <a:t>的自動偵測機制，及早發現空汙異常尖峰或資料異常。透過異常檢測模型偵測出明顯偏離正常模式的事件（例如突發性污染尖峰、儀器錯誤數據），並對這些異常情境進行研判與說明。此目標可用於環境預警系統，及時識別嚴重污染事件或資料品質問題，進而分析其成因與影響。</a:t>
            </a:r>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439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1"/>
        <p:cNvGrpSpPr/>
        <p:nvPr/>
      </p:nvGrpSpPr>
      <p:grpSpPr>
        <a:xfrm>
          <a:off x="0" y="0"/>
          <a:ext cx="0" cy="0"/>
          <a:chOff x="0" y="0"/>
          <a:chExt cx="0" cy="0"/>
        </a:xfrm>
      </p:grpSpPr>
      <p:sp>
        <p:nvSpPr>
          <p:cNvPr id="3322" name="Google Shape;3322;g1f2e6270ebd_0_4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3" name="Google Shape;3323;g1f2e6270ebd_0_4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zh-TW" altLang="en-US" dirty="0"/>
              <a:t>專案所使用的資料主要來自臺灣政府的</a:t>
            </a:r>
            <a:r>
              <a:rPr lang="zh-TW" altLang="en-US" b="1" dirty="0"/>
              <a:t>環境資料開放平臺</a:t>
            </a:r>
            <a:r>
              <a:rPr lang="zh-TW" altLang="en-US" dirty="0"/>
              <a:t>之空氣品質開放資料集。例如環境部監測資訊司提供的「空氣品質指標</a:t>
            </a:r>
            <a:r>
              <a:rPr lang="en-US" altLang="zh-TW" dirty="0"/>
              <a:t>(AQI)</a:t>
            </a:r>
            <a:r>
              <a:rPr lang="zh-TW" altLang="en-US" dirty="0"/>
              <a:t>歷史資料」</a:t>
            </a:r>
            <a:r>
              <a:rPr lang="en-US" altLang="zh-TW" dirty="0"/>
              <a:t>(</a:t>
            </a:r>
            <a:r>
              <a:rPr lang="zh-TW" altLang="en-US" dirty="0"/>
              <a:t>資料集代碼</a:t>
            </a:r>
            <a:r>
              <a:rPr lang="en-US" altLang="zh-TW" dirty="0"/>
              <a:t>AQX_P_488)​</a:t>
            </a:r>
            <a:r>
              <a:rPr lang="en-US" altLang="zh-TW" dirty="0">
                <a:hlinkClick r:id="rId3"/>
              </a:rPr>
              <a:t>data.moenv.gov.tw</a:t>
            </a:r>
            <a:r>
              <a:rPr lang="zh-TW" altLang="en-US" dirty="0"/>
              <a:t>。該資料集每小時提供全臺各環保署空氣品質測站的即時監測數據，包括空氣品質指標</a:t>
            </a:r>
            <a:r>
              <a:rPr lang="en-US" altLang="zh-TW" dirty="0"/>
              <a:t>AQI</a:t>
            </a:r>
            <a:r>
              <a:rPr lang="zh-TW" altLang="en-US" dirty="0"/>
              <a:t>以及詳細的污染物濃度與氣象資訊​</a:t>
            </a:r>
            <a:r>
              <a:rPr lang="en-US" altLang="zh-TW" dirty="0">
                <a:hlinkClick r:id="rId4"/>
              </a:rPr>
              <a:t>data.moenv.gov.tw</a:t>
            </a:r>
            <a:r>
              <a:rPr lang="zh-TW" altLang="en-US" dirty="0"/>
              <a:t>。主要欄位涵蓋測站名稱、縣市、</a:t>
            </a:r>
            <a:r>
              <a:rPr lang="en-US" altLang="zh-TW" dirty="0"/>
              <a:t>AQI</a:t>
            </a:r>
            <a:r>
              <a:rPr lang="zh-TW" altLang="en-US" dirty="0"/>
              <a:t>指數、主要污染物種類、各項污染物濃度（如</a:t>
            </a:r>
            <a:r>
              <a:rPr lang="en-US" altLang="zh-TW" dirty="0"/>
              <a:t>SO₂</a:t>
            </a:r>
            <a:r>
              <a:rPr lang="zh-TW" altLang="en-US" dirty="0"/>
              <a:t>、</a:t>
            </a:r>
            <a:r>
              <a:rPr lang="en-US" altLang="zh-TW" dirty="0"/>
              <a:t>CO</a:t>
            </a:r>
            <a:r>
              <a:rPr lang="zh-TW" altLang="en-US" dirty="0"/>
              <a:t>、</a:t>
            </a:r>
            <a:r>
              <a:rPr lang="en-US" altLang="zh-TW" dirty="0"/>
              <a:t>O₃</a:t>
            </a:r>
            <a:r>
              <a:rPr lang="zh-TW" altLang="en-US" dirty="0"/>
              <a:t>、</a:t>
            </a:r>
            <a:r>
              <a:rPr lang="en-US" altLang="zh-TW" dirty="0"/>
              <a:t>PM₁₀</a:t>
            </a:r>
            <a:r>
              <a:rPr lang="zh-TW" altLang="en-US" dirty="0"/>
              <a:t>、</a:t>
            </a:r>
            <a:r>
              <a:rPr lang="en-US" altLang="zh-TW" dirty="0"/>
              <a:t>PM₂.₅</a:t>
            </a:r>
            <a:r>
              <a:rPr lang="zh-TW" altLang="en-US" dirty="0"/>
              <a:t>、</a:t>
            </a:r>
            <a:r>
              <a:rPr lang="en-US" altLang="zh-TW" dirty="0"/>
              <a:t>NO₂</a:t>
            </a:r>
            <a:r>
              <a:rPr lang="zh-TW" altLang="en-US" dirty="0"/>
              <a:t>等）以及氣象參數如風速、風向，另外還有資料時間戳記與測站座標等​</a:t>
            </a:r>
            <a:r>
              <a:rPr lang="en-US" altLang="zh-TW" dirty="0">
                <a:hlinkClick r:id="rId4"/>
              </a:rPr>
              <a:t>data.moenv.gov.tw</a:t>
            </a:r>
            <a:r>
              <a:rPr lang="zh-TW" altLang="en-US" dirty="0"/>
              <a:t>。</a:t>
            </a:r>
          </a:p>
          <a:p>
            <a:r>
              <a:rPr lang="zh-TW" altLang="en-US" dirty="0"/>
              <a:t>本專案將下載</a:t>
            </a:r>
            <a:r>
              <a:rPr lang="zh-TW" altLang="en-US" b="1" dirty="0"/>
              <a:t>全年逐時資料</a:t>
            </a:r>
            <a:r>
              <a:rPr lang="zh-TW" altLang="en-US" dirty="0"/>
              <a:t>進行離線分析，同時也使用</a:t>
            </a:r>
            <a:r>
              <a:rPr lang="zh-TW" altLang="en-US" b="1" dirty="0"/>
              <a:t>即時資料</a:t>
            </a:r>
            <a:r>
              <a:rPr lang="zh-TW" altLang="en-US" dirty="0"/>
              <a:t>進行即時預測展示。資料取得方式可透過開放平臺提供的</a:t>
            </a:r>
            <a:r>
              <a:rPr lang="en-US" altLang="zh-TW" dirty="0"/>
              <a:t>API</a:t>
            </a:r>
            <a:r>
              <a:rPr lang="zh-TW" altLang="en-US" dirty="0"/>
              <a:t>或批次下載歷史資料（如</a:t>
            </a:r>
            <a:r>
              <a:rPr lang="en-US" altLang="zh-TW" dirty="0"/>
              <a:t>CSV</a:t>
            </a:r>
            <a:r>
              <a:rPr lang="zh-TW" altLang="en-US" dirty="0"/>
              <a:t>檔）。在使用資料前，將確認資料授權方式符合政府資料開放平臺規範並遵循相關使用條款。</a:t>
            </a:r>
          </a:p>
          <a:p>
            <a:r>
              <a:rPr lang="zh-TW" altLang="en-US" dirty="0"/>
              <a:t>由於資料來自全臺各測站，資料量龐大且具有</a:t>
            </a:r>
            <a:r>
              <a:rPr lang="zh-TW" altLang="en-US" b="1" dirty="0"/>
              <a:t>時間序列</a:t>
            </a:r>
            <a:r>
              <a:rPr lang="zh-TW" altLang="en-US" dirty="0"/>
              <a:t>特性。我們預計選取近一年的完整逐時資料作為分析範圍，涵蓋各個測站在不同時間的污染物讀值。必要時也會輔以相關的輔助資料來源（例如地理資訊或天氣資料）進行交叉分析，以豐富預測模型的輸入特徵。</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5"/>
        <p:cNvGrpSpPr/>
        <p:nvPr/>
      </p:nvGrpSpPr>
      <p:grpSpPr>
        <a:xfrm>
          <a:off x="0" y="0"/>
          <a:ext cx="0" cy="0"/>
          <a:chOff x="0" y="0"/>
          <a:chExt cx="0" cy="0"/>
        </a:xfrm>
      </p:grpSpPr>
      <p:sp>
        <p:nvSpPr>
          <p:cNvPr id="3256" name="Google Shape;3256;g1f2e6270ebd_0_4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7" name="Google Shape;3257;g1f2e6270ebd_0_4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zh-TW" b="1" dirty="0"/>
              <a:t>3. </a:t>
            </a:r>
            <a:r>
              <a:rPr lang="zh-TW" altLang="en-US" b="1" dirty="0"/>
              <a:t>資料處理流程</a:t>
            </a:r>
          </a:p>
          <a:p>
            <a:r>
              <a:rPr lang="zh-TW" altLang="en-US" dirty="0"/>
              <a:t>為確保資料品質並提取有效資訊，專案將執行以下資料前處理步驟：</a:t>
            </a:r>
          </a:p>
          <a:p>
            <a:r>
              <a:rPr lang="en-US" altLang="zh-TW" b="1" dirty="0"/>
              <a:t>3.1 </a:t>
            </a:r>
            <a:r>
              <a:rPr lang="zh-TW" altLang="en-US" b="1" dirty="0"/>
              <a:t>資料清洗</a:t>
            </a:r>
          </a:p>
          <a:p>
            <a:r>
              <a:rPr lang="zh-TW" altLang="en-US" dirty="0"/>
              <a:t>對取得的原始空氣品質資料進行清洗，處理</a:t>
            </a:r>
            <a:r>
              <a:rPr lang="zh-TW" altLang="en-US" b="1" dirty="0"/>
              <a:t>遺漏值</a:t>
            </a:r>
            <a:r>
              <a:rPr lang="zh-TW" altLang="en-US" dirty="0"/>
              <a:t>、</a:t>
            </a:r>
            <a:r>
              <a:rPr lang="zh-TW" altLang="en-US" b="1" dirty="0"/>
              <a:t>異常值</a:t>
            </a:r>
            <a:r>
              <a:rPr lang="zh-TW" altLang="en-US" dirty="0"/>
              <a:t>以及單位或格式不一致的情形。可能的清洗步驟包括：</a:t>
            </a:r>
          </a:p>
          <a:p>
            <a:r>
              <a:rPr lang="zh-TW" altLang="en-US" b="1" dirty="0"/>
              <a:t>遺漏值補植</a:t>
            </a:r>
            <a:r>
              <a:rPr lang="zh-TW" altLang="en-US" dirty="0"/>
              <a:t>：針對少量缺失資料，以線性插值或以相鄰時刻</a:t>
            </a:r>
            <a:r>
              <a:rPr lang="en-US" altLang="zh-TW" dirty="0"/>
              <a:t>/</a:t>
            </a:r>
            <a:r>
              <a:rPr lang="zh-TW" altLang="en-US" dirty="0"/>
              <a:t>相鄰測站數據估計填補，必要時也可標記缺失以避免誤用。</a:t>
            </a:r>
          </a:p>
          <a:p>
            <a:r>
              <a:rPr lang="zh-TW" altLang="en-US" b="1" dirty="0"/>
              <a:t>異常值過濾</a:t>
            </a:r>
            <a:r>
              <a:rPr lang="zh-TW" altLang="en-US" dirty="0"/>
              <a:t>：偵測明顯超出合理範圍的數值（例如儀器故障導致的極端值），可依環保署污染物合理區間設定閾值篩選，或結合異常檢測模型（如</a:t>
            </a:r>
            <a:r>
              <a:rPr lang="en-US" altLang="zh-TW" dirty="0"/>
              <a:t>Isolation Forest</a:t>
            </a:r>
            <a:r>
              <a:rPr lang="zh-TW" altLang="en-US" dirty="0"/>
              <a:t>）初步標記可能的異常資料點，後續分析可排除或特別關注這些點。</a:t>
            </a:r>
          </a:p>
          <a:p>
            <a:r>
              <a:rPr lang="zh-TW" altLang="en-US" b="1" dirty="0"/>
              <a:t>單位與格式統一</a:t>
            </a:r>
            <a:r>
              <a:rPr lang="zh-TW" altLang="en-US" dirty="0"/>
              <a:t>：確認所有測站的各項污染物單位一致（開放資料已定義各欄位單位），如有需要將單位換算統一。另外將時間欄位轉為適當的時間戳記格式，確保不同資料集（即時與歷史資料）時間格式一致，方便後續整合。</a:t>
            </a:r>
          </a:p>
          <a:p>
            <a:r>
              <a:rPr lang="zh-TW" altLang="en-US" dirty="0"/>
              <a:t>經過清洗後，將得到一份較為完整且可靠的時序資料，為特徵提取和模型分析打下基礎。</a:t>
            </a:r>
          </a:p>
          <a:p>
            <a:r>
              <a:rPr lang="en-US" altLang="zh-TW" b="1" dirty="0"/>
              <a:t>3.2 </a:t>
            </a:r>
            <a:r>
              <a:rPr lang="zh-TW" altLang="en-US" b="1" dirty="0"/>
              <a:t>特徵工程</a:t>
            </a:r>
          </a:p>
          <a:p>
            <a:r>
              <a:rPr lang="zh-TW" altLang="en-US" dirty="0"/>
              <a:t>為提升模型的預測能力與分析的洞察力，我們將對清洗後的資料進行特徵工程，包括生成新的衍生變數和統計量：</a:t>
            </a:r>
          </a:p>
          <a:p>
            <a:r>
              <a:rPr lang="zh-TW" altLang="en-US" b="1" dirty="0"/>
              <a:t>時間相關特徵</a:t>
            </a:r>
            <a:r>
              <a:rPr lang="zh-TW" altLang="en-US" dirty="0"/>
              <a:t>：從時間戳記提取出相關特徵，例如小時（判斷日夜或通勤時段）、星期幾、月份等，捕捉日週週期性模式。也可加入節假日標記（例如農曆新年、跨年夜等可能影響空污的節日），以供模型考量特殊事件對污染的影響。</a:t>
            </a:r>
          </a:p>
          <a:p>
            <a:r>
              <a:rPr lang="zh-TW" altLang="en-US" b="1" dirty="0"/>
              <a:t>移動平均與滯後特徵</a:t>
            </a:r>
            <a:r>
              <a:rPr lang="zh-TW" altLang="en-US" dirty="0"/>
              <a:t>：基於原始濃度值計算移動平均值，平滑短期波動。例如計算</a:t>
            </a:r>
            <a:r>
              <a:rPr lang="en-US" altLang="zh-TW" dirty="0"/>
              <a:t>PM₂.₅</a:t>
            </a:r>
            <a:r>
              <a:rPr lang="zh-TW" altLang="en-US" dirty="0"/>
              <a:t>的</a:t>
            </a:r>
            <a:r>
              <a:rPr lang="en-US" altLang="zh-TW" dirty="0"/>
              <a:t>24</a:t>
            </a:r>
            <a:r>
              <a:rPr lang="zh-TW" altLang="en-US" dirty="0"/>
              <a:t>小時移動平均以捕捉日尺度趨勢（資料中已提供部分污染物的移動平均，如</a:t>
            </a:r>
            <a:r>
              <a:rPr lang="en-US" altLang="zh-TW" dirty="0"/>
              <a:t>8</a:t>
            </a:r>
            <a:r>
              <a:rPr lang="zh-TW" altLang="en-US" dirty="0"/>
              <a:t>小時臭氧、</a:t>
            </a:r>
            <a:r>
              <a:rPr lang="en-US" altLang="zh-TW" dirty="0"/>
              <a:t>PM₂.₅</a:t>
            </a:r>
            <a:r>
              <a:rPr lang="zh-TW" altLang="en-US" dirty="0"/>
              <a:t>日均值等，可再次確認計算公式）。同時產生</a:t>
            </a:r>
            <a:r>
              <a:rPr lang="zh-TW" altLang="en-US" b="1" dirty="0"/>
              <a:t>滯後特徵</a:t>
            </a:r>
            <a:r>
              <a:rPr lang="zh-TW" altLang="en-US" dirty="0"/>
              <a:t>，例如將前</a:t>
            </a:r>
            <a:r>
              <a:rPr lang="en-US" altLang="zh-TW" dirty="0"/>
              <a:t>1</a:t>
            </a:r>
            <a:r>
              <a:rPr lang="zh-TW" altLang="en-US" dirty="0"/>
              <a:t>小時、前</a:t>
            </a:r>
            <a:r>
              <a:rPr lang="en-US" altLang="zh-TW" dirty="0"/>
              <a:t>3</a:t>
            </a:r>
            <a:r>
              <a:rPr lang="zh-TW" altLang="en-US" dirty="0"/>
              <a:t>小時、前</a:t>
            </a:r>
            <a:r>
              <a:rPr lang="en-US" altLang="zh-TW" dirty="0"/>
              <a:t>24</a:t>
            </a:r>
            <a:r>
              <a:rPr lang="zh-TW" altLang="en-US" dirty="0"/>
              <a:t>小時的污染物濃度作為預測當前時刻的特徵，用以引入時間序列的自相關信息，這對於像</a:t>
            </a:r>
            <a:r>
              <a:rPr lang="en-US" altLang="zh-TW" dirty="0" err="1"/>
              <a:t>XGBoost</a:t>
            </a:r>
            <a:r>
              <a:rPr lang="zh-TW" altLang="en-US" dirty="0"/>
              <a:t>等機器學習模型預測時間序列非常重要。</a:t>
            </a:r>
          </a:p>
          <a:p>
            <a:r>
              <a:rPr lang="zh-TW" altLang="en-US" b="1" dirty="0"/>
              <a:t>風速風向特徵</a:t>
            </a:r>
            <a:r>
              <a:rPr lang="zh-TW" altLang="en-US" dirty="0"/>
              <a:t>：將風向與風速資訊轉換為更適合模型的特徵。例如將風速 </a:t>
            </a:r>
            <a:r>
              <a:rPr lang="en-US" altLang="zh-TW" dirty="0"/>
              <a:t>(</a:t>
            </a:r>
            <a:r>
              <a:rPr lang="en-US" altLang="zh-TW" dirty="0" err="1"/>
              <a:t>WindSpeed</a:t>
            </a:r>
            <a:r>
              <a:rPr lang="en-US" altLang="zh-TW" dirty="0"/>
              <a:t>) </a:t>
            </a:r>
            <a:r>
              <a:rPr lang="zh-TW" altLang="en-US" dirty="0"/>
              <a:t>與風向 </a:t>
            </a:r>
            <a:r>
              <a:rPr lang="en-US" altLang="zh-TW" dirty="0"/>
              <a:t>(</a:t>
            </a:r>
            <a:r>
              <a:rPr lang="en-US" altLang="zh-TW" dirty="0" err="1"/>
              <a:t>WindDirec</a:t>
            </a:r>
            <a:r>
              <a:rPr lang="en-US" altLang="zh-TW" dirty="0"/>
              <a:t>) </a:t>
            </a:r>
            <a:r>
              <a:rPr lang="zh-TW" altLang="en-US" dirty="0"/>
              <a:t>轉換為</a:t>
            </a:r>
            <a:r>
              <a:rPr lang="zh-TW" altLang="en-US" b="1" dirty="0"/>
              <a:t>平面向量</a:t>
            </a:r>
            <a:r>
              <a:rPr lang="zh-TW" altLang="en-US" dirty="0"/>
              <a:t>的兩個分量：</a:t>
            </a:r>
            <a:r>
              <a:rPr lang="en-US" altLang="zh-TW" dirty="0"/>
              <a:t>$u = \text{</a:t>
            </a:r>
            <a:r>
              <a:rPr lang="en-US" altLang="zh-TW" dirty="0" err="1"/>
              <a:t>WindSpeed</a:t>
            </a:r>
            <a:r>
              <a:rPr lang="en-US" altLang="zh-TW" dirty="0"/>
              <a:t>} \times \cos(\text{</a:t>
            </a:r>
            <a:r>
              <a:rPr lang="en-US" altLang="zh-TW" dirty="0" err="1"/>
              <a:t>WindDirec</a:t>
            </a:r>
            <a:r>
              <a:rPr lang="en-US" altLang="zh-TW" dirty="0"/>
              <a:t>})$</a:t>
            </a:r>
            <a:r>
              <a:rPr lang="zh-TW" altLang="en-US" dirty="0"/>
              <a:t>，</a:t>
            </a:r>
            <a:r>
              <a:rPr lang="en-US" altLang="zh-TW" dirty="0"/>
              <a:t>$v = \text{</a:t>
            </a:r>
            <a:r>
              <a:rPr lang="en-US" altLang="zh-TW" dirty="0" err="1"/>
              <a:t>WindSpeed</a:t>
            </a:r>
            <a:r>
              <a:rPr lang="en-US" altLang="zh-TW" dirty="0"/>
              <a:t>} \times \sin(\text{</a:t>
            </a:r>
            <a:r>
              <a:rPr lang="en-US" altLang="zh-TW" dirty="0" err="1"/>
              <a:t>WindDirec</a:t>
            </a:r>
            <a:r>
              <a:rPr lang="en-US" altLang="zh-TW" dirty="0"/>
              <a:t>})$</a:t>
            </a:r>
            <a:r>
              <a:rPr lang="zh-TW" altLang="en-US" dirty="0"/>
              <a:t>，代表東西向和南北向的風速分量。這樣可更直觀地反映風吹拂帶來的污染物傳輸效應。此外，也可依風向將數據分類（例如將風向離散為八個方位），探討不同季風方向下的污染水平差異。</a:t>
            </a:r>
          </a:p>
          <a:p>
            <a:r>
              <a:rPr lang="zh-TW" altLang="en-US" b="1" dirty="0"/>
              <a:t>跨測項特徵</a:t>
            </a:r>
            <a:r>
              <a:rPr lang="zh-TW" altLang="en-US" dirty="0"/>
              <a:t>：計算不同污染物之間的比值或組合，以捕捉污染來源線索。例如</a:t>
            </a:r>
            <a:r>
              <a:rPr lang="en-US" altLang="zh-TW" dirty="0"/>
              <a:t>$PM_{2.5}/PM_{10}$</a:t>
            </a:r>
            <a:r>
              <a:rPr lang="zh-TW" altLang="en-US" dirty="0"/>
              <a:t>的比值可反映細顆粒物在總懸浮微粒中所佔比例，較高可能代表燃燒來源；再如</a:t>
            </a:r>
            <a:r>
              <a:rPr lang="en-US" altLang="zh-TW" dirty="0"/>
              <a:t>$NO_2/NO$</a:t>
            </a:r>
            <a:r>
              <a:rPr lang="zh-TW" altLang="en-US" dirty="0"/>
              <a:t>比值可反映交通排放特性等。這些衍生特徵將有助於後續的污染源分群分析。</a:t>
            </a:r>
          </a:p>
          <a:p>
            <a:r>
              <a:rPr lang="zh-TW" altLang="en-US" b="1" dirty="0"/>
              <a:t>統計特徵</a:t>
            </a:r>
            <a:r>
              <a:rPr lang="zh-TW" altLang="en-US" dirty="0"/>
              <a:t>：對於需要以測站為單位分析的任務（如污染源分類），可先為每個測站計算統計特徵值，例如該站在分析期間內各污染物的平均值、峰值、中位數等，或週末與平日平均值差異等，作為該測站的特徵向量，用以進行測站層級的比較。</a:t>
            </a:r>
          </a:p>
          <a:p>
            <a:r>
              <a:rPr lang="zh-TW" altLang="en-US" dirty="0"/>
              <a:t>透過上述特徵工程，我們將獲得豐富的特徵資料集，以供不同模型使用，提高模型對複雜模式的捕捉能力。</a:t>
            </a:r>
          </a:p>
          <a:p>
            <a:r>
              <a:rPr lang="en-US" altLang="zh-TW" b="1" dirty="0"/>
              <a:t>3.3 </a:t>
            </a:r>
            <a:r>
              <a:rPr lang="zh-TW" altLang="en-US" b="1" dirty="0"/>
              <a:t>資料整合</a:t>
            </a:r>
          </a:p>
          <a:p>
            <a:r>
              <a:rPr lang="zh-TW" altLang="en-US" dirty="0"/>
              <a:t>考量本專案需分析</a:t>
            </a:r>
            <a:r>
              <a:rPr lang="zh-TW" altLang="en-US" b="1" dirty="0"/>
              <a:t>跨測站</a:t>
            </a:r>
            <a:r>
              <a:rPr lang="zh-TW" altLang="en-US" dirty="0"/>
              <a:t>與</a:t>
            </a:r>
            <a:r>
              <a:rPr lang="zh-TW" altLang="en-US" b="1" dirty="0"/>
              <a:t>長時間序列</a:t>
            </a:r>
            <a:r>
              <a:rPr lang="zh-TW" altLang="en-US" dirty="0"/>
              <a:t>的資料，我們將進行資料整合與重組：</a:t>
            </a:r>
          </a:p>
          <a:p>
            <a:r>
              <a:rPr lang="zh-TW" altLang="en-US" b="1" dirty="0"/>
              <a:t>測站資料彙總</a:t>
            </a:r>
            <a:r>
              <a:rPr lang="zh-TW" altLang="en-US" dirty="0"/>
              <a:t>：將各測站的資料按照時間對齊，形成一個包含所有測站的統一時間索引。如有需要進行全域性的分析（例如以空間為維度的聚類），可建立「時間 </a:t>
            </a:r>
            <a:r>
              <a:rPr lang="en-US" altLang="zh-TW" dirty="0"/>
              <a:t>× </a:t>
            </a:r>
            <a:r>
              <a:rPr lang="zh-TW" altLang="en-US" dirty="0"/>
              <a:t>測站 </a:t>
            </a:r>
            <a:r>
              <a:rPr lang="en-US" altLang="zh-TW" dirty="0"/>
              <a:t>× </a:t>
            </a:r>
            <a:r>
              <a:rPr lang="zh-TW" altLang="en-US" dirty="0"/>
              <a:t>污染物」的三維資料表。針對污染源分群，我們可能對每個測站計算特徵後形成「測站 </a:t>
            </a:r>
            <a:r>
              <a:rPr lang="en-US" altLang="zh-TW" dirty="0"/>
              <a:t>× </a:t>
            </a:r>
            <a:r>
              <a:rPr lang="zh-TW" altLang="en-US" dirty="0"/>
              <a:t>特徵」的資料表格，用於後續的分群模型。</a:t>
            </a:r>
          </a:p>
          <a:p>
            <a:r>
              <a:rPr lang="zh-TW" altLang="en-US" b="1" dirty="0"/>
              <a:t>資料集結合</a:t>
            </a:r>
            <a:r>
              <a:rPr lang="zh-TW" altLang="en-US" dirty="0"/>
              <a:t>：如果有來自不同資料集的資訊需要結合（例如環境氣象資料，如溫度、降雨等），則按照時間和地點將其與空氣品質資料合併。在本專案中，基本的風速風向已包含於</a:t>
            </a:r>
            <a:r>
              <a:rPr lang="en-US" altLang="zh-TW" dirty="0"/>
              <a:t>AQI</a:t>
            </a:r>
            <a:r>
              <a:rPr lang="zh-TW" altLang="en-US" dirty="0"/>
              <a:t>資料集中，若有需要更完整的氣象要素（如氣溫、降雨），可從中央氣象局等開放資料取得並根據測站位置匹配。然而在目前計畫中，以空氣品質測站自帶的參數為主。</a:t>
            </a:r>
          </a:p>
          <a:p>
            <a:r>
              <a:rPr lang="zh-TW" altLang="en-US" b="1" dirty="0"/>
              <a:t>地理資訊整合</a:t>
            </a:r>
            <a:r>
              <a:rPr lang="zh-TW" altLang="en-US" dirty="0"/>
              <a:t>：為了製作污染地圖與進行區域分析，我們需要測站的經緯度座標（資料集中已提供</a:t>
            </a:r>
            <a:r>
              <a:rPr lang="en-US" altLang="zh-TW" dirty="0"/>
              <a:t>Longitude/Latitude</a:t>
            </a:r>
            <a:r>
              <a:rPr lang="zh-TW" altLang="en-US" dirty="0"/>
              <a:t>）。將測站地理資訊與污染數據關聯，方便後續在</a:t>
            </a:r>
            <a:r>
              <a:rPr lang="en-US" altLang="zh-TW" dirty="0"/>
              <a:t>Leaflet</a:t>
            </a:r>
            <a:r>
              <a:rPr lang="zh-TW" altLang="en-US" dirty="0"/>
              <a:t>地圖上標示測站位置並呈現污染程度。另外，可整合各測站所屬行政區（縣市）資訊，便於依城市或區域彙總統計。例如，可計算各縣市的平均</a:t>
            </a:r>
            <a:r>
              <a:rPr lang="en-US" altLang="zh-TW" dirty="0"/>
              <a:t>AQI</a:t>
            </a:r>
            <a:r>
              <a:rPr lang="zh-TW" altLang="en-US" dirty="0"/>
              <a:t>或污染物濃度以供比較。</a:t>
            </a:r>
          </a:p>
          <a:p>
            <a:r>
              <a:rPr lang="zh-TW" altLang="en-US" b="1" dirty="0"/>
              <a:t>資料庫與更新</a:t>
            </a:r>
            <a:r>
              <a:rPr lang="zh-TW" altLang="en-US" dirty="0"/>
              <a:t>：為支持</a:t>
            </a:r>
            <a:r>
              <a:rPr lang="en-US" altLang="zh-TW" dirty="0"/>
              <a:t>Shiny</a:t>
            </a:r>
            <a:r>
              <a:rPr lang="zh-TW" altLang="en-US" dirty="0"/>
              <a:t>應用的即時瀏覽與互動，我們考慮將清理和特徵處理後的資料存入資料框或輕量資料庫中。歷史逐時資料可保存為</a:t>
            </a:r>
            <a:r>
              <a:rPr lang="en-US" altLang="zh-TW" dirty="0"/>
              <a:t>R</a:t>
            </a:r>
            <a:r>
              <a:rPr lang="zh-TW" altLang="en-US" dirty="0"/>
              <a:t>的資料檔或</a:t>
            </a:r>
            <a:r>
              <a:rPr lang="en-US" altLang="zh-TW" dirty="0"/>
              <a:t>CSV</a:t>
            </a:r>
            <a:r>
              <a:rPr lang="zh-TW" altLang="en-US" dirty="0"/>
              <a:t>供</a:t>
            </a:r>
            <a:r>
              <a:rPr lang="en-US" altLang="zh-TW" dirty="0"/>
              <a:t>Shiny</a:t>
            </a:r>
            <a:r>
              <a:rPr lang="zh-TW" altLang="en-US" dirty="0"/>
              <a:t>讀取，即時資料則可透過</a:t>
            </a:r>
            <a:r>
              <a:rPr lang="en-US" altLang="zh-TW" dirty="0"/>
              <a:t>API</a:t>
            </a:r>
            <a:r>
              <a:rPr lang="zh-TW" altLang="en-US" dirty="0"/>
              <a:t>定期抓取最新值並動態更新。在整合過程中確保歷史資料與新資料的格式一致，以便一併餵入模型或視覺化模組使用。</a:t>
            </a:r>
          </a:p>
          <a:p>
            <a:r>
              <a:rPr lang="zh-TW" altLang="en-US" dirty="0"/>
              <a:t>完成整合後，我們將擁有完善的分析資料集，可滿足不同分析與建模步驟的輸入需求。</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8"/>
        <p:cNvGrpSpPr/>
        <p:nvPr/>
      </p:nvGrpSpPr>
      <p:grpSpPr>
        <a:xfrm>
          <a:off x="0" y="0"/>
          <a:ext cx="0" cy="0"/>
          <a:chOff x="0" y="0"/>
          <a:chExt cx="0" cy="0"/>
        </a:xfrm>
      </p:grpSpPr>
      <p:sp>
        <p:nvSpPr>
          <p:cNvPr id="2689" name="Google Shape;2689;g1f2e6270ebd_0_4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0" name="Google Shape;2690;g1f2e6270ebd_0_4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4586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4"/>
        <p:cNvGrpSpPr/>
        <p:nvPr/>
      </p:nvGrpSpPr>
      <p:grpSpPr>
        <a:xfrm>
          <a:off x="0" y="0"/>
          <a:ext cx="0" cy="0"/>
          <a:chOff x="0" y="0"/>
          <a:chExt cx="0" cy="0"/>
        </a:xfrm>
      </p:grpSpPr>
      <p:sp>
        <p:nvSpPr>
          <p:cNvPr id="3355" name="Google Shape;3355;g1f2e6270ebd_0_48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6" name="Google Shape;3356;g1f2e6270ebd_0_48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591"/>
        <p:cNvGrpSpPr/>
        <p:nvPr/>
      </p:nvGrpSpPr>
      <p:grpSpPr>
        <a:xfrm>
          <a:off x="0" y="0"/>
          <a:ext cx="0" cy="0"/>
          <a:chOff x="0" y="0"/>
          <a:chExt cx="0" cy="0"/>
        </a:xfrm>
      </p:grpSpPr>
      <p:grpSp>
        <p:nvGrpSpPr>
          <p:cNvPr id="1592" name="Google Shape;1592;p17"/>
          <p:cNvGrpSpPr/>
          <p:nvPr/>
        </p:nvGrpSpPr>
        <p:grpSpPr>
          <a:xfrm>
            <a:off x="0" y="0"/>
            <a:ext cx="9143995" cy="5143491"/>
            <a:chOff x="0" y="0"/>
            <a:chExt cx="9143995" cy="5143491"/>
          </a:xfrm>
        </p:grpSpPr>
        <p:sp>
          <p:nvSpPr>
            <p:cNvPr id="1593" name="Google Shape;1593;p1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4" name="Google Shape;1594;p1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5" name="Google Shape;1595;p1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6" name="Google Shape;1596;p1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7" name="Google Shape;1597;p1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8" name="Google Shape;1598;p1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99" name="Google Shape;1599;p1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0" name="Google Shape;1600;p1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1" name="Google Shape;1601;p1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2" name="Google Shape;1602;p1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3" name="Google Shape;1603;p1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4" name="Google Shape;1604;p1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5" name="Google Shape;1605;p1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6" name="Google Shape;1606;p1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7" name="Google Shape;1607;p1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8" name="Google Shape;1608;p1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09" name="Google Shape;1609;p1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0" name="Google Shape;1610;p1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1" name="Google Shape;1611;p1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2" name="Google Shape;1612;p1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3" name="Google Shape;1613;p1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4" name="Google Shape;1614;p1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5" name="Google Shape;1615;p1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6" name="Google Shape;1616;p1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7" name="Google Shape;1617;p1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8" name="Google Shape;1618;p1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19" name="Google Shape;1619;p1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0" name="Google Shape;1620;p1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1" name="Google Shape;1621;p1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2" name="Google Shape;1622;p1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3" name="Google Shape;1623;p1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4" name="Google Shape;1624;p1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5" name="Google Shape;1625;p1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6" name="Google Shape;1626;p1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7" name="Google Shape;1627;p1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8" name="Google Shape;1628;p1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29" name="Google Shape;1629;p1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0" name="Google Shape;1630;p1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1" name="Google Shape;1631;p1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2" name="Google Shape;1632;p1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3" name="Google Shape;1633;p1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4" name="Google Shape;1634;p1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5" name="Google Shape;1635;p1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6" name="Google Shape;1636;p1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7" name="Google Shape;1637;p1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8" name="Google Shape;1638;p1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39" name="Google Shape;1639;p1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0" name="Google Shape;1640;p1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1" name="Google Shape;1641;p1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2" name="Google Shape;1642;p1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3" name="Google Shape;1643;p1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4" name="Google Shape;1644;p1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5" name="Google Shape;1645;p1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6" name="Google Shape;1646;p1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7" name="Google Shape;1647;p1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8" name="Google Shape;1648;p1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49" name="Google Shape;1649;p1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0" name="Google Shape;1650;p1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1" name="Google Shape;1651;p1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2" name="Google Shape;1652;p1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3" name="Google Shape;1653;p1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4" name="Google Shape;1654;p1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5" name="Google Shape;1655;p1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6" name="Google Shape;1656;p1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7" name="Google Shape;1657;p1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8" name="Google Shape;1658;p1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59" name="Google Shape;1659;p1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0" name="Google Shape;1660;p1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1" name="Google Shape;1661;p1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2" name="Google Shape;1662;p1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3" name="Google Shape;1663;p1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4" name="Google Shape;1664;p1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5" name="Google Shape;1665;p1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6" name="Google Shape;1666;p1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7" name="Google Shape;1667;p1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8" name="Google Shape;1668;p1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69" name="Google Shape;1669;p1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0" name="Google Shape;1670;p1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1" name="Google Shape;1671;p1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2" name="Google Shape;1672;p1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3" name="Google Shape;1673;p1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4" name="Google Shape;1674;p1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5" name="Google Shape;1675;p1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6" name="Google Shape;1676;p1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7" name="Google Shape;1677;p1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8" name="Google Shape;1678;p1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79" name="Google Shape;1679;p1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0" name="Google Shape;1680;p1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1" name="Google Shape;1681;p1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2" name="Google Shape;1682;p1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3" name="Google Shape;1683;p1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84" name="Google Shape;1684;p1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685" name="Google Shape;168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86" name="Google Shape;1686;p17"/>
          <p:cNvSpPr txBox="1">
            <a:spLocks noGrp="1"/>
          </p:cNvSpPr>
          <p:nvPr>
            <p:ph type="subTitle" idx="1"/>
          </p:nvPr>
        </p:nvSpPr>
        <p:spPr>
          <a:xfrm>
            <a:off x="5018337" y="2390225"/>
            <a:ext cx="3356400" cy="138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87" name="Google Shape;1687;p17"/>
          <p:cNvSpPr txBox="1">
            <a:spLocks noGrp="1"/>
          </p:cNvSpPr>
          <p:nvPr>
            <p:ph type="subTitle" idx="2"/>
          </p:nvPr>
        </p:nvSpPr>
        <p:spPr>
          <a:xfrm>
            <a:off x="769262" y="2390225"/>
            <a:ext cx="3356400" cy="138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688" name="Google Shape;1688;p17"/>
          <p:cNvSpPr txBox="1">
            <a:spLocks noGrp="1"/>
          </p:cNvSpPr>
          <p:nvPr>
            <p:ph type="subTitle" idx="3"/>
          </p:nvPr>
        </p:nvSpPr>
        <p:spPr>
          <a:xfrm>
            <a:off x="769262" y="1893875"/>
            <a:ext cx="33564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689" name="Google Shape;1689;p17"/>
          <p:cNvSpPr txBox="1">
            <a:spLocks noGrp="1"/>
          </p:cNvSpPr>
          <p:nvPr>
            <p:ph type="subTitle" idx="4"/>
          </p:nvPr>
        </p:nvSpPr>
        <p:spPr>
          <a:xfrm>
            <a:off x="5018338" y="1893875"/>
            <a:ext cx="33564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690" name="Google Shape;1690;p17"/>
          <p:cNvGrpSpPr/>
          <p:nvPr/>
        </p:nvGrpSpPr>
        <p:grpSpPr>
          <a:xfrm>
            <a:off x="7980795" y="-22"/>
            <a:ext cx="1163258" cy="567589"/>
            <a:chOff x="6180480" y="488520"/>
            <a:chExt cx="1135440" cy="1204560"/>
          </a:xfrm>
        </p:grpSpPr>
        <p:sp>
          <p:nvSpPr>
            <p:cNvPr id="1691" name="Google Shape;1691;p17"/>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2" name="Google Shape;1692;p17"/>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3" name="Google Shape;1693;p17"/>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4" name="Google Shape;1694;p17"/>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5" name="Google Shape;1695;p17"/>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6" name="Google Shape;1696;p17"/>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7" name="Google Shape;1697;p17"/>
            <p:cNvSpPr/>
            <p:nvPr/>
          </p:nvSpPr>
          <p:spPr>
            <a:xfrm>
              <a:off x="6180480" y="136965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8" name="Google Shape;1698;p17"/>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99" name="Google Shape;1699;p17"/>
          <p:cNvGrpSpPr/>
          <p:nvPr/>
        </p:nvGrpSpPr>
        <p:grpSpPr>
          <a:xfrm>
            <a:off x="54322" y="4610065"/>
            <a:ext cx="1469010" cy="542687"/>
            <a:chOff x="4687560" y="2019390"/>
            <a:chExt cx="1433880" cy="1549650"/>
          </a:xfrm>
        </p:grpSpPr>
        <p:sp>
          <p:nvSpPr>
            <p:cNvPr id="1700" name="Google Shape;1700;p17"/>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1" name="Google Shape;1701;p17"/>
            <p:cNvSpPr/>
            <p:nvPr/>
          </p:nvSpPr>
          <p:spPr>
            <a:xfrm>
              <a:off x="6031440" y="201939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2" name="Google Shape;1702;p17"/>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3" name="Google Shape;1703;p17"/>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4" name="Google Shape;1704;p17"/>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5" name="Google Shape;1705;p17"/>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6" name="Google Shape;1706;p1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7" name="Google Shape;1707;p1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8" name="Google Shape;1708;p17"/>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9" name="Google Shape;1709;p17"/>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965" name="Google Shape;196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6" name="Google Shape;1966;p19"/>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7" name="Google Shape;1967;p19"/>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8" name="Google Shape;1968;p19"/>
          <p:cNvSpPr txBox="1">
            <a:spLocks noGrp="1"/>
          </p:cNvSpPr>
          <p:nvPr>
            <p:ph type="subTitle" idx="3"/>
          </p:nvPr>
        </p:nvSpPr>
        <p:spPr>
          <a:xfrm>
            <a:off x="6044949" y="1908125"/>
            <a:ext cx="2379000" cy="198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969" name="Google Shape;1969;p19"/>
          <p:cNvSpPr txBox="1">
            <a:spLocks noGrp="1"/>
          </p:cNvSpPr>
          <p:nvPr>
            <p:ph type="subTitle" idx="4"/>
          </p:nvPr>
        </p:nvSpPr>
        <p:spPr>
          <a:xfrm>
            <a:off x="720049"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0" name="Google Shape;1970;p19"/>
          <p:cNvSpPr txBox="1">
            <a:spLocks noGrp="1"/>
          </p:cNvSpPr>
          <p:nvPr>
            <p:ph type="subTitle" idx="5"/>
          </p:nvPr>
        </p:nvSpPr>
        <p:spPr>
          <a:xfrm>
            <a:off x="3382488"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1971" name="Google Shape;1971;p19"/>
          <p:cNvSpPr txBox="1">
            <a:spLocks noGrp="1"/>
          </p:cNvSpPr>
          <p:nvPr>
            <p:ph type="subTitle" idx="6"/>
          </p:nvPr>
        </p:nvSpPr>
        <p:spPr>
          <a:xfrm>
            <a:off x="6044951" y="1411600"/>
            <a:ext cx="23790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2086" name="Google Shape;2086;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7" name="Google Shape;2087;p20"/>
          <p:cNvSpPr txBox="1">
            <a:spLocks noGrp="1"/>
          </p:cNvSpPr>
          <p:nvPr>
            <p:ph type="subTitle" idx="1"/>
          </p:nvPr>
        </p:nvSpPr>
        <p:spPr>
          <a:xfrm>
            <a:off x="713196"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8" name="Google Shape;2088;p20"/>
          <p:cNvSpPr txBox="1">
            <a:spLocks noGrp="1"/>
          </p:cNvSpPr>
          <p:nvPr>
            <p:ph type="subTitle" idx="2"/>
          </p:nvPr>
        </p:nvSpPr>
        <p:spPr>
          <a:xfrm>
            <a:off x="3353100"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9" name="Google Shape;2089;p20"/>
          <p:cNvSpPr txBox="1">
            <a:spLocks noGrp="1"/>
          </p:cNvSpPr>
          <p:nvPr>
            <p:ph type="subTitle" idx="3"/>
          </p:nvPr>
        </p:nvSpPr>
        <p:spPr>
          <a:xfrm>
            <a:off x="713196"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0" name="Google Shape;2090;p20"/>
          <p:cNvSpPr txBox="1">
            <a:spLocks noGrp="1"/>
          </p:cNvSpPr>
          <p:nvPr>
            <p:ph type="subTitle" idx="4"/>
          </p:nvPr>
        </p:nvSpPr>
        <p:spPr>
          <a:xfrm>
            <a:off x="3353100"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1" name="Google Shape;2091;p20"/>
          <p:cNvSpPr txBox="1">
            <a:spLocks noGrp="1"/>
          </p:cNvSpPr>
          <p:nvPr>
            <p:ph type="subTitle" idx="5"/>
          </p:nvPr>
        </p:nvSpPr>
        <p:spPr>
          <a:xfrm>
            <a:off x="5993004" y="1944949"/>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2" name="Google Shape;2092;p20"/>
          <p:cNvSpPr txBox="1">
            <a:spLocks noGrp="1"/>
          </p:cNvSpPr>
          <p:nvPr>
            <p:ph type="subTitle" idx="6"/>
          </p:nvPr>
        </p:nvSpPr>
        <p:spPr>
          <a:xfrm>
            <a:off x="5993004" y="3794000"/>
            <a:ext cx="2437800" cy="810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3" name="Google Shape;2093;p20"/>
          <p:cNvSpPr txBox="1">
            <a:spLocks noGrp="1"/>
          </p:cNvSpPr>
          <p:nvPr>
            <p:ph type="subTitle" idx="7"/>
          </p:nvPr>
        </p:nvSpPr>
        <p:spPr>
          <a:xfrm>
            <a:off x="714294"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4" name="Google Shape;2094;p20"/>
          <p:cNvSpPr txBox="1">
            <a:spLocks noGrp="1"/>
          </p:cNvSpPr>
          <p:nvPr>
            <p:ph type="subTitle" idx="8"/>
          </p:nvPr>
        </p:nvSpPr>
        <p:spPr>
          <a:xfrm>
            <a:off x="3354198"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5" name="Google Shape;2095;p20"/>
          <p:cNvSpPr txBox="1">
            <a:spLocks noGrp="1"/>
          </p:cNvSpPr>
          <p:nvPr>
            <p:ph type="subTitle" idx="9"/>
          </p:nvPr>
        </p:nvSpPr>
        <p:spPr>
          <a:xfrm>
            <a:off x="5993002" y="1211100"/>
            <a:ext cx="2435400" cy="8100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6" name="Google Shape;2096;p20"/>
          <p:cNvSpPr txBox="1">
            <a:spLocks noGrp="1"/>
          </p:cNvSpPr>
          <p:nvPr>
            <p:ph type="subTitle" idx="13"/>
          </p:nvPr>
        </p:nvSpPr>
        <p:spPr>
          <a:xfrm>
            <a:off x="714294"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7" name="Google Shape;2097;p20"/>
          <p:cNvSpPr txBox="1">
            <a:spLocks noGrp="1"/>
          </p:cNvSpPr>
          <p:nvPr>
            <p:ph type="subTitle" idx="14"/>
          </p:nvPr>
        </p:nvSpPr>
        <p:spPr>
          <a:xfrm>
            <a:off x="3354198"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2098" name="Google Shape;2098;p20"/>
          <p:cNvSpPr txBox="1">
            <a:spLocks noGrp="1"/>
          </p:cNvSpPr>
          <p:nvPr>
            <p:ph type="subTitle" idx="15"/>
          </p:nvPr>
        </p:nvSpPr>
        <p:spPr>
          <a:xfrm>
            <a:off x="5994102" y="3061794"/>
            <a:ext cx="2435400" cy="742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algn="ctr"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avLst/>
                <a:gdLst/>
                <a:ahLst/>
                <a:cxnLst/>
                <a:rect l="l" t="t" r="r" b="b"/>
                <a:pathLst>
                  <a:path w="665" h="389" extrusionOk="0">
                    <a:moveTo>
                      <a:pt x="0" y="0"/>
                    </a:moveTo>
                    <a:lnTo>
                      <a:pt x="665" y="0"/>
                    </a:lnTo>
                    <a:lnTo>
                      <a:pt x="665" y="389"/>
                    </a:lnTo>
                    <a:lnTo>
                      <a:pt x="0" y="38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avLst/>
                <a:gdLst/>
                <a:ahLst/>
                <a:cxnLst/>
                <a:rect l="l" t="t" r="r" b="b"/>
                <a:pathLst>
                  <a:path w="665" h="857" extrusionOk="0">
                    <a:moveTo>
                      <a:pt x="0" y="0"/>
                    </a:moveTo>
                    <a:lnTo>
                      <a:pt x="665" y="0"/>
                    </a:lnTo>
                    <a:lnTo>
                      <a:pt x="665" y="857"/>
                    </a:lnTo>
                    <a:lnTo>
                      <a:pt x="0" y="85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avLst/>
                <a:gdLst/>
                <a:ahLst/>
                <a:cxnLst/>
                <a:rect l="l" t="t" r="r" b="b"/>
                <a:pathLst>
                  <a:path w="665" h="1131" extrusionOk="0">
                    <a:moveTo>
                      <a:pt x="0" y="0"/>
                    </a:moveTo>
                    <a:lnTo>
                      <a:pt x="665" y="0"/>
                    </a:lnTo>
                    <a:lnTo>
                      <a:pt x="665" y="1131"/>
                    </a:lnTo>
                    <a:lnTo>
                      <a:pt x="0" y="113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avLst/>
                <a:gdLst/>
                <a:ahLst/>
                <a:cxnLst/>
                <a:rect l="l" t="t" r="r" b="b"/>
                <a:pathLst>
                  <a:path w="665" h="1620" extrusionOk="0">
                    <a:moveTo>
                      <a:pt x="0" y="0"/>
                    </a:moveTo>
                    <a:lnTo>
                      <a:pt x="665" y="0"/>
                    </a:lnTo>
                    <a:lnTo>
                      <a:pt x="665" y="1620"/>
                    </a:lnTo>
                    <a:lnTo>
                      <a:pt x="0" y="162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avLst/>
                <a:gdLst/>
                <a:ahLst/>
                <a:cxnLst/>
                <a:rect l="l" t="t" r="r" b="b"/>
                <a:pathLst>
                  <a:path w="666" h="2104" extrusionOk="0">
                    <a:moveTo>
                      <a:pt x="0" y="0"/>
                    </a:moveTo>
                    <a:lnTo>
                      <a:pt x="666" y="0"/>
                    </a:lnTo>
                    <a:lnTo>
                      <a:pt x="666" y="2104"/>
                    </a:lnTo>
                    <a:lnTo>
                      <a:pt x="0" y="210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avLst/>
                <a:gdLst/>
                <a:ahLst/>
                <a:cxnLst/>
                <a:rect l="l" t="t" r="r" b="b"/>
                <a:pathLst>
                  <a:path w="665" h="2293" extrusionOk="0">
                    <a:moveTo>
                      <a:pt x="0" y="0"/>
                    </a:moveTo>
                    <a:lnTo>
                      <a:pt x="665" y="0"/>
                    </a:lnTo>
                    <a:lnTo>
                      <a:pt x="665" y="2293"/>
                    </a:lnTo>
                    <a:lnTo>
                      <a:pt x="0" y="22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avLst/>
                <a:gdLst/>
                <a:ahLst/>
                <a:cxnLst/>
                <a:rect l="l" t="t" r="r" b="b"/>
                <a:pathLst>
                  <a:path w="665" h="2644" extrusionOk="0">
                    <a:moveTo>
                      <a:pt x="0" y="0"/>
                    </a:moveTo>
                    <a:lnTo>
                      <a:pt x="665" y="0"/>
                    </a:lnTo>
                    <a:lnTo>
                      <a:pt x="665" y="2644"/>
                    </a:lnTo>
                    <a:lnTo>
                      <a:pt x="0" y="264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avLst/>
                <a:gdLst/>
                <a:ahLst/>
                <a:cxnLst/>
                <a:rect l="l" t="t" r="r" b="b"/>
                <a:pathLst>
                  <a:path w="665" h="2787" extrusionOk="0">
                    <a:moveTo>
                      <a:pt x="0" y="0"/>
                    </a:moveTo>
                    <a:lnTo>
                      <a:pt x="665" y="0"/>
                    </a:lnTo>
                    <a:lnTo>
                      <a:pt x="665" y="2787"/>
                    </a:lnTo>
                    <a:lnTo>
                      <a:pt x="0" y="278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avLst/>
                <a:gdLst/>
                <a:ahLst/>
                <a:cxnLst/>
                <a:rect l="l" t="t" r="r" b="b"/>
                <a:pathLst>
                  <a:path w="665" h="3021" extrusionOk="0">
                    <a:moveTo>
                      <a:pt x="0" y="0"/>
                    </a:moveTo>
                    <a:lnTo>
                      <a:pt x="665" y="0"/>
                    </a:lnTo>
                    <a:lnTo>
                      <a:pt x="665" y="3021"/>
                    </a:lnTo>
                    <a:lnTo>
                      <a:pt x="0" y="302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avLst/>
                <a:gdLst/>
                <a:ahLst/>
                <a:cxnLst/>
                <a:rect l="l" t="t" r="r" b="b"/>
                <a:pathLst>
                  <a:path w="665" h="3508" extrusionOk="0">
                    <a:moveTo>
                      <a:pt x="0" y="0"/>
                    </a:moveTo>
                    <a:lnTo>
                      <a:pt x="665" y="0"/>
                    </a:lnTo>
                    <a:lnTo>
                      <a:pt x="665" y="3508"/>
                    </a:lnTo>
                    <a:lnTo>
                      <a:pt x="0" y="350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avLst/>
                <a:gdLst/>
                <a:ahLst/>
                <a:cxnLst/>
                <a:rect l="l" t="t" r="r" b="b"/>
                <a:pathLst>
                  <a:path w="665" h="3393" extrusionOk="0">
                    <a:moveTo>
                      <a:pt x="0" y="0"/>
                    </a:moveTo>
                    <a:lnTo>
                      <a:pt x="665" y="0"/>
                    </a:lnTo>
                    <a:lnTo>
                      <a:pt x="665" y="3393"/>
                    </a:lnTo>
                    <a:lnTo>
                      <a:pt x="0" y="339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avLst/>
                <a:gdLst/>
                <a:ahLst/>
                <a:cxnLst/>
                <a:rect l="l" t="t" r="r" b="b"/>
                <a:pathLst>
                  <a:path w="665" h="3661" extrusionOk="0">
                    <a:moveTo>
                      <a:pt x="0" y="0"/>
                    </a:moveTo>
                    <a:lnTo>
                      <a:pt x="665" y="0"/>
                    </a:lnTo>
                    <a:lnTo>
                      <a:pt x="665" y="3661"/>
                    </a:lnTo>
                    <a:lnTo>
                      <a:pt x="0" y="366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avLst/>
                <a:gdLst/>
                <a:ahLst/>
                <a:cxnLst/>
                <a:rect l="l" t="t" r="r" b="b"/>
                <a:pathLst>
                  <a:path w="665" h="3868" extrusionOk="0">
                    <a:moveTo>
                      <a:pt x="0" y="0"/>
                    </a:moveTo>
                    <a:lnTo>
                      <a:pt x="665" y="0"/>
                    </a:lnTo>
                    <a:lnTo>
                      <a:pt x="665" y="3868"/>
                    </a:lnTo>
                    <a:lnTo>
                      <a:pt x="0" y="38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avLst/>
                <a:gdLst/>
                <a:ahLst/>
                <a:cxnLst/>
                <a:rect l="l" t="t" r="r" b="b"/>
                <a:pathLst>
                  <a:path w="665" h="2007" extrusionOk="0">
                    <a:moveTo>
                      <a:pt x="0" y="0"/>
                    </a:moveTo>
                    <a:lnTo>
                      <a:pt x="665" y="0"/>
                    </a:lnTo>
                    <a:lnTo>
                      <a:pt x="665" y="2007"/>
                    </a:lnTo>
                    <a:lnTo>
                      <a:pt x="0" y="200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avLst/>
                <a:gdLst/>
                <a:ahLst/>
                <a:cxnLst/>
                <a:rect l="l" t="t" r="r" b="b"/>
                <a:pathLst>
                  <a:path w="665" h="2223" extrusionOk="0">
                    <a:moveTo>
                      <a:pt x="0" y="0"/>
                    </a:moveTo>
                    <a:lnTo>
                      <a:pt x="665" y="0"/>
                    </a:lnTo>
                    <a:lnTo>
                      <a:pt x="665" y="2223"/>
                    </a:lnTo>
                    <a:lnTo>
                      <a:pt x="0" y="22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71" name="Google Shape;371;p3"/>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2" name="Google Shape;372;p3"/>
          <p:cNvSpPr txBox="1">
            <a:spLocks noGrp="1"/>
          </p:cNvSpPr>
          <p:nvPr>
            <p:ph type="title" idx="2" hasCustomPrompt="1"/>
          </p:nvPr>
        </p:nvSpPr>
        <p:spPr>
          <a:xfrm>
            <a:off x="3574350" y="539500"/>
            <a:ext cx="1652100" cy="1660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a:spLocks noGrp="1"/>
          </p:cNvSpPr>
          <p:nvPr>
            <p:ph type="subTitle" idx="1"/>
          </p:nvPr>
        </p:nvSpPr>
        <p:spPr>
          <a:xfrm>
            <a:off x="713225" y="3630750"/>
            <a:ext cx="7717500" cy="6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0"/>
        <p:cNvGrpSpPr/>
        <p:nvPr/>
      </p:nvGrpSpPr>
      <p:grpSpPr>
        <a:xfrm>
          <a:off x="0" y="0"/>
          <a:ext cx="0" cy="0"/>
          <a:chOff x="0" y="0"/>
          <a:chExt cx="0" cy="0"/>
        </a:xfrm>
      </p:grpSpPr>
      <p:sp>
        <p:nvSpPr>
          <p:cNvPr id="681" name="Google Shape;681;p7"/>
          <p:cNvSpPr>
            <a:spLocks noGrp="1"/>
          </p:cNvSpPr>
          <p:nvPr>
            <p:ph type="pic" idx="2"/>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83" name="Google Shape;783;p7"/>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84" name="Google Shape;784;p7"/>
          <p:cNvSpPr txBox="1">
            <a:spLocks noGrp="1"/>
          </p:cNvSpPr>
          <p:nvPr>
            <p:ph type="subTitle" idx="1"/>
          </p:nvPr>
        </p:nvSpPr>
        <p:spPr>
          <a:xfrm>
            <a:off x="720000" y="1407525"/>
            <a:ext cx="4160700" cy="31965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La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879" name="Google Shape;879;p8"/>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296" name="Google Shape;1296;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97" name="Google Shape;1297;p14"/>
          <p:cNvSpPr/>
          <p:nvPr/>
        </p:nvSpPr>
        <p:spPr>
          <a:xfrm>
            <a:off x="8563634" y="710541"/>
            <a:ext cx="63179" cy="41638"/>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BLANK_1_1_1_1_1_1">
    <p:spTree>
      <p:nvGrpSpPr>
        <p:cNvPr id="1"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1560" name="Google Shape;15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1" name="Google Shape;1561;p16"/>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2" name="Google Shape;1562;p16"/>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3" name="Google Shape;1563;p16"/>
          <p:cNvSpPr txBox="1">
            <a:spLocks noGrp="1"/>
          </p:cNvSpPr>
          <p:nvPr>
            <p:ph type="subTitle" idx="3"/>
          </p:nvPr>
        </p:nvSpPr>
        <p:spPr>
          <a:xfrm>
            <a:off x="5350614" y="182711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4" name="Google Shape;1564;p16"/>
          <p:cNvSpPr txBox="1">
            <a:spLocks noGrp="1"/>
          </p:cNvSpPr>
          <p:nvPr>
            <p:ph type="subTitle" idx="4"/>
          </p:nvPr>
        </p:nvSpPr>
        <p:spPr>
          <a:xfrm>
            <a:off x="5350614" y="3403250"/>
            <a:ext cx="3055500" cy="81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5" name="Google Shape;1565;p16"/>
          <p:cNvSpPr txBox="1">
            <a:spLocks noGrp="1"/>
          </p:cNvSpPr>
          <p:nvPr>
            <p:ph type="title" idx="5" hasCustomPrompt="1"/>
          </p:nvPr>
        </p:nvSpPr>
        <p:spPr>
          <a:xfrm>
            <a:off x="737886"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6" name="Google Shape;1566;p16"/>
          <p:cNvSpPr txBox="1">
            <a:spLocks noGrp="1"/>
          </p:cNvSpPr>
          <p:nvPr>
            <p:ph type="title" idx="6" hasCustomPrompt="1"/>
          </p:nvPr>
        </p:nvSpPr>
        <p:spPr>
          <a:xfrm>
            <a:off x="4590537" y="15878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7" name="Google Shape;1567;p16"/>
          <p:cNvSpPr txBox="1">
            <a:spLocks noGrp="1"/>
          </p:cNvSpPr>
          <p:nvPr>
            <p:ph type="title" idx="7" hasCustomPrompt="1"/>
          </p:nvPr>
        </p:nvSpPr>
        <p:spPr>
          <a:xfrm>
            <a:off x="73788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8" name="Google Shape;1568;p16"/>
          <p:cNvSpPr txBox="1">
            <a:spLocks noGrp="1"/>
          </p:cNvSpPr>
          <p:nvPr>
            <p:ph type="title" idx="8" hasCustomPrompt="1"/>
          </p:nvPr>
        </p:nvSpPr>
        <p:spPr>
          <a:xfrm>
            <a:off x="4590536" y="3167325"/>
            <a:ext cx="724800" cy="70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Font typeface="Outfit ExtraBold"/>
              <a:buNone/>
              <a:defRPr sz="1600" b="0">
                <a:solidFill>
                  <a:schemeClr val="accent1"/>
                </a:solidFill>
                <a:latin typeface="Outfit ExtraBold"/>
                <a:ea typeface="Outfit ExtraBold"/>
                <a:cs typeface="Outfit ExtraBold"/>
                <a:sym typeface="Outfit ExtraBold"/>
              </a:defRPr>
            </a:lvl1pPr>
            <a:lvl2pPr lvl="1"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2pPr>
            <a:lvl3pPr lvl="2"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3pPr>
            <a:lvl4pPr lvl="3"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4pPr>
            <a:lvl5pPr lvl="4"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5pPr>
            <a:lvl6pPr lvl="5"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6pPr>
            <a:lvl7pPr lvl="6"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7pPr>
            <a:lvl8pPr lvl="7"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8pPr>
            <a:lvl9pPr lvl="8" algn="ctr" rtl="0">
              <a:spcBef>
                <a:spcPts val="0"/>
              </a:spcBef>
              <a:spcAft>
                <a:spcPts val="0"/>
              </a:spcAft>
              <a:buSzPts val="3000"/>
              <a:buFont typeface="Outfit ExtraBold"/>
              <a:buNone/>
              <a:defRPr sz="3000" b="0">
                <a:latin typeface="Outfit ExtraBold"/>
                <a:ea typeface="Outfit ExtraBold"/>
                <a:cs typeface="Outfit ExtraBold"/>
                <a:sym typeface="Outfit ExtraBold"/>
              </a:defRPr>
            </a:lvl9pPr>
          </a:lstStyle>
          <a:p>
            <a:r>
              <a:t>xx%</a:t>
            </a:r>
          </a:p>
        </p:txBody>
      </p:sp>
      <p:sp>
        <p:nvSpPr>
          <p:cNvPr id="1569" name="Google Shape;1569;p16"/>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0" name="Google Shape;1570;p16"/>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1" name="Google Shape;1571;p16"/>
          <p:cNvSpPr txBox="1">
            <a:spLocks noGrp="1"/>
          </p:cNvSpPr>
          <p:nvPr>
            <p:ph type="subTitle" idx="14"/>
          </p:nvPr>
        </p:nvSpPr>
        <p:spPr>
          <a:xfrm>
            <a:off x="5350614" y="1511625"/>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sp>
        <p:nvSpPr>
          <p:cNvPr id="1572" name="Google Shape;1572;p16"/>
          <p:cNvSpPr txBox="1">
            <a:spLocks noGrp="1"/>
          </p:cNvSpPr>
          <p:nvPr>
            <p:ph type="subTitle" idx="15"/>
          </p:nvPr>
        </p:nvSpPr>
        <p:spPr>
          <a:xfrm>
            <a:off x="5350614" y="3091123"/>
            <a:ext cx="3055500" cy="4476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a:endParaRPr/>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8" r:id="rId7"/>
    <p:sldLayoutId id="2147483660" r:id="rId8"/>
    <p:sldLayoutId id="2147483662" r:id="rId9"/>
    <p:sldLayoutId id="2147483663" r:id="rId10"/>
    <p:sldLayoutId id="2147483665" r:id="rId11"/>
    <p:sldLayoutId id="2147483666" r:id="rId12"/>
    <p:sldLayoutId id="2147483668" r:id="rId13"/>
    <p:sldLayoutId id="2147483669"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dirty="0"/>
              <a:t>DS2025 – Group 3</a:t>
            </a:r>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lvl="0"/>
            <a:r>
              <a:rPr lang="en-US" sz="5000" dirty="0"/>
              <a:t>Air Pollution</a:t>
            </a:r>
            <a:r>
              <a:rPr lang="en" sz="5000" dirty="0"/>
              <a:t> Analysis – </a:t>
            </a:r>
            <a:r>
              <a:rPr lang="en" sz="3800" dirty="0"/>
              <a:t>Final project </a:t>
            </a:r>
            <a:endParaRPr sz="4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05605" y="2562960"/>
            <a:ext cx="7717500" cy="1511400"/>
          </a:xfrm>
          <a:prstGeom prst="rect">
            <a:avLst/>
          </a:prstGeom>
        </p:spPr>
        <p:txBody>
          <a:bodyPr spcFirstLastPara="1" wrap="square" lIns="91425" tIns="91425" rIns="91425" bIns="91425" anchor="b" anchorCtr="0">
            <a:noAutofit/>
          </a:bodyPr>
          <a:lstStyle/>
          <a:p>
            <a:pPr lvl="0"/>
            <a:r>
              <a:rPr lang="en-US" dirty="0"/>
              <a:t>Presentation and Research Directions</a:t>
            </a:r>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266526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3"/>
        <p:cNvGrpSpPr/>
        <p:nvPr/>
      </p:nvGrpSpPr>
      <p:grpSpPr>
        <a:xfrm>
          <a:off x="0" y="0"/>
          <a:ext cx="0" cy="0"/>
          <a:chOff x="0" y="0"/>
          <a:chExt cx="0" cy="0"/>
        </a:xfrm>
      </p:grpSpPr>
      <p:sp>
        <p:nvSpPr>
          <p:cNvPr id="2714" name="Google Shape;2714;p33"/>
          <p:cNvSpPr txBox="1">
            <a:spLocks noGrp="1"/>
          </p:cNvSpPr>
          <p:nvPr>
            <p:ph type="subTitle" idx="2"/>
          </p:nvPr>
        </p:nvSpPr>
        <p:spPr>
          <a:xfrm>
            <a:off x="3353100" y="1630624"/>
            <a:ext cx="2437800" cy="810000"/>
          </a:xfrm>
          <a:prstGeom prst="rect">
            <a:avLst/>
          </a:prstGeom>
        </p:spPr>
        <p:txBody>
          <a:bodyPr spcFirstLastPara="1" wrap="square" lIns="91425" tIns="91425" rIns="91425" bIns="91425" anchor="t" anchorCtr="0">
            <a:noAutofit/>
          </a:bodyPr>
          <a:lstStyle/>
          <a:p>
            <a:pPr marL="0" lvl="0" indent="0"/>
            <a:r>
              <a:rPr lang="en-US" dirty="0"/>
              <a:t>The graph will include the original series, trend, seasonality, residuals</a:t>
            </a:r>
            <a:endParaRPr dirty="0"/>
          </a:p>
        </p:txBody>
      </p:sp>
      <p:sp>
        <p:nvSpPr>
          <p:cNvPr id="2715" name="Google Shape;2715;p33"/>
          <p:cNvSpPr txBox="1">
            <a:spLocks noGrp="1"/>
          </p:cNvSpPr>
          <p:nvPr>
            <p:ph type="subTitle" idx="5"/>
          </p:nvPr>
        </p:nvSpPr>
        <p:spPr>
          <a:xfrm>
            <a:off x="5993004" y="1630624"/>
            <a:ext cx="2437800" cy="810000"/>
          </a:xfrm>
          <a:prstGeom prst="rect">
            <a:avLst/>
          </a:prstGeom>
        </p:spPr>
        <p:txBody>
          <a:bodyPr spcFirstLastPara="1" wrap="square" lIns="91425" tIns="91425" rIns="91425" bIns="91425" anchor="t" anchorCtr="0">
            <a:noAutofit/>
          </a:bodyPr>
          <a:lstStyle/>
          <a:p>
            <a:pPr marL="0" lvl="0" indent="0"/>
            <a:r>
              <a:rPr lang="en-US" dirty="0"/>
              <a:t>It allows multiple stations or multiple pollutants to be selected for overlapping comparison.</a:t>
            </a:r>
            <a:endParaRPr dirty="0"/>
          </a:p>
        </p:txBody>
      </p:sp>
      <p:sp>
        <p:nvSpPr>
          <p:cNvPr id="2716" name="Google Shape;271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Presentation</a:t>
            </a:r>
            <a:endParaRPr dirty="0"/>
          </a:p>
        </p:txBody>
      </p:sp>
      <p:sp>
        <p:nvSpPr>
          <p:cNvPr id="2717" name="Google Shape;2717;p33"/>
          <p:cNvSpPr txBox="1">
            <a:spLocks noGrp="1"/>
          </p:cNvSpPr>
          <p:nvPr>
            <p:ph type="subTitle" idx="1"/>
          </p:nvPr>
        </p:nvSpPr>
        <p:spPr>
          <a:xfrm>
            <a:off x="713196" y="1630624"/>
            <a:ext cx="2437800" cy="810000"/>
          </a:xfrm>
          <a:prstGeom prst="rect">
            <a:avLst/>
          </a:prstGeom>
        </p:spPr>
        <p:txBody>
          <a:bodyPr spcFirstLastPara="1" wrap="square" lIns="91425" tIns="91425" rIns="91425" bIns="91425" anchor="t" anchorCtr="0">
            <a:noAutofit/>
          </a:bodyPr>
          <a:lstStyle/>
          <a:p>
            <a:pPr marL="0" lvl="0" indent="0"/>
            <a:r>
              <a:rPr lang="en-US" dirty="0"/>
              <a:t>The concentration trend of a pollutant in a specified period of time</a:t>
            </a:r>
            <a:endParaRPr dirty="0"/>
          </a:p>
        </p:txBody>
      </p:sp>
      <p:sp>
        <p:nvSpPr>
          <p:cNvPr id="2718" name="Google Shape;2718;p33"/>
          <p:cNvSpPr txBox="1">
            <a:spLocks noGrp="1"/>
          </p:cNvSpPr>
          <p:nvPr>
            <p:ph type="subTitle" idx="3"/>
          </p:nvPr>
        </p:nvSpPr>
        <p:spPr>
          <a:xfrm>
            <a:off x="713196" y="3479675"/>
            <a:ext cx="2437800" cy="810000"/>
          </a:xfrm>
          <a:prstGeom prst="rect">
            <a:avLst/>
          </a:prstGeom>
        </p:spPr>
        <p:txBody>
          <a:bodyPr spcFirstLastPara="1" wrap="square" lIns="91425" tIns="91425" rIns="91425" bIns="91425" anchor="t" anchorCtr="0">
            <a:noAutofit/>
          </a:bodyPr>
          <a:lstStyle/>
          <a:p>
            <a:pPr marL="0" lvl="0" indent="0"/>
            <a:r>
              <a:rPr lang="en-US" dirty="0"/>
              <a:t>Forecast values ​​for several future time periods and draw a graph by combining them with the historical measured values.</a:t>
            </a:r>
            <a:endParaRPr dirty="0"/>
          </a:p>
        </p:txBody>
      </p:sp>
      <p:sp>
        <p:nvSpPr>
          <p:cNvPr id="2719" name="Google Shape;2719;p33"/>
          <p:cNvSpPr txBox="1">
            <a:spLocks noGrp="1"/>
          </p:cNvSpPr>
          <p:nvPr>
            <p:ph type="subTitle" idx="4"/>
          </p:nvPr>
        </p:nvSpPr>
        <p:spPr>
          <a:xfrm>
            <a:off x="3353100" y="3479675"/>
            <a:ext cx="2437800" cy="810000"/>
          </a:xfrm>
          <a:prstGeom prst="rect">
            <a:avLst/>
          </a:prstGeom>
        </p:spPr>
        <p:txBody>
          <a:bodyPr spcFirstLastPara="1" wrap="square" lIns="91425" tIns="91425" rIns="91425" bIns="91425" anchor="t" anchorCtr="0">
            <a:noAutofit/>
          </a:bodyPr>
          <a:lstStyle/>
          <a:p>
            <a:pPr marL="0" lvl="0" indent="0"/>
            <a:r>
              <a:rPr lang="en-US" dirty="0"/>
              <a:t>For the pollution source grouping results, we will provide several charts to interpret the group characteristics.</a:t>
            </a:r>
            <a:endParaRPr dirty="0"/>
          </a:p>
        </p:txBody>
      </p:sp>
      <p:sp>
        <p:nvSpPr>
          <p:cNvPr id="2720" name="Google Shape;2720;p33"/>
          <p:cNvSpPr txBox="1">
            <a:spLocks noGrp="1"/>
          </p:cNvSpPr>
          <p:nvPr>
            <p:ph type="subTitle" idx="6"/>
          </p:nvPr>
        </p:nvSpPr>
        <p:spPr>
          <a:xfrm>
            <a:off x="5993004" y="3479675"/>
            <a:ext cx="2437800" cy="810000"/>
          </a:xfrm>
          <a:prstGeom prst="rect">
            <a:avLst/>
          </a:prstGeom>
        </p:spPr>
        <p:txBody>
          <a:bodyPr spcFirstLastPara="1" wrap="square" lIns="91425" tIns="91425" rIns="91425" bIns="91425" anchor="t" anchorCtr="0">
            <a:noAutofit/>
          </a:bodyPr>
          <a:lstStyle/>
          <a:p>
            <a:pPr marL="0" lvl="0" indent="0"/>
            <a:r>
              <a:rPr lang="en-US" dirty="0"/>
              <a:t>The anomaly points found by the anomaly detection model are clearly marked on the interface.</a:t>
            </a:r>
            <a:endParaRPr dirty="0"/>
          </a:p>
        </p:txBody>
      </p:sp>
      <p:sp>
        <p:nvSpPr>
          <p:cNvPr id="2721" name="Google Shape;2721;p33"/>
          <p:cNvSpPr txBox="1">
            <a:spLocks noGrp="1"/>
          </p:cNvSpPr>
          <p:nvPr>
            <p:ph type="subTitle" idx="7"/>
          </p:nvPr>
        </p:nvSpPr>
        <p:spPr>
          <a:xfrm>
            <a:off x="714294" y="887250"/>
            <a:ext cx="2435400" cy="810000"/>
          </a:xfrm>
          <a:prstGeom prst="rect">
            <a:avLst/>
          </a:prstGeom>
        </p:spPr>
        <p:txBody>
          <a:bodyPr spcFirstLastPara="1" wrap="square" lIns="91425" tIns="91425" rIns="91425" bIns="91425" anchor="b" anchorCtr="0">
            <a:noAutofit/>
          </a:bodyPr>
          <a:lstStyle/>
          <a:p>
            <a:pPr marL="0" lvl="0" indent="0"/>
            <a:r>
              <a:rPr lang="en-US" dirty="0"/>
              <a:t>Time series</a:t>
            </a:r>
            <a:endParaRPr dirty="0"/>
          </a:p>
        </p:txBody>
      </p:sp>
      <p:sp>
        <p:nvSpPr>
          <p:cNvPr id="2722" name="Google Shape;2722;p33"/>
          <p:cNvSpPr txBox="1">
            <a:spLocks noGrp="1"/>
          </p:cNvSpPr>
          <p:nvPr>
            <p:ph type="subTitle" idx="8"/>
          </p:nvPr>
        </p:nvSpPr>
        <p:spPr>
          <a:xfrm>
            <a:off x="3354198" y="887250"/>
            <a:ext cx="2435400" cy="810000"/>
          </a:xfrm>
          <a:prstGeom prst="rect">
            <a:avLst/>
          </a:prstGeom>
        </p:spPr>
        <p:txBody>
          <a:bodyPr spcFirstLastPara="1" wrap="square" lIns="91425" tIns="91425" rIns="91425" bIns="91425" anchor="b" anchorCtr="0">
            <a:noAutofit/>
          </a:bodyPr>
          <a:lstStyle/>
          <a:p>
            <a:pPr marL="0" lvl="0" indent="0"/>
            <a:r>
              <a:rPr lang="en-US" dirty="0"/>
              <a:t>Seasonal breakdown </a:t>
            </a:r>
            <a:endParaRPr dirty="0"/>
          </a:p>
        </p:txBody>
      </p:sp>
      <p:sp>
        <p:nvSpPr>
          <p:cNvPr id="2723" name="Google Shape;2723;p33"/>
          <p:cNvSpPr txBox="1">
            <a:spLocks noGrp="1"/>
          </p:cNvSpPr>
          <p:nvPr>
            <p:ph type="subTitle" idx="9"/>
          </p:nvPr>
        </p:nvSpPr>
        <p:spPr>
          <a:xfrm>
            <a:off x="5993002" y="887250"/>
            <a:ext cx="2435400" cy="810000"/>
          </a:xfrm>
          <a:prstGeom prst="rect">
            <a:avLst/>
          </a:prstGeom>
        </p:spPr>
        <p:txBody>
          <a:bodyPr spcFirstLastPara="1" wrap="square" lIns="91425" tIns="91425" rIns="91425" bIns="91425" anchor="b" anchorCtr="0">
            <a:noAutofit/>
          </a:bodyPr>
          <a:lstStyle/>
          <a:p>
            <a:pPr marL="0" lvl="0" indent="0"/>
            <a:r>
              <a:rPr lang="en-US" dirty="0"/>
              <a:t>Comparison chart</a:t>
            </a:r>
            <a:endParaRPr dirty="0"/>
          </a:p>
        </p:txBody>
      </p:sp>
      <p:sp>
        <p:nvSpPr>
          <p:cNvPr id="2724" name="Google Shape;2724;p33"/>
          <p:cNvSpPr txBox="1">
            <a:spLocks noGrp="1"/>
          </p:cNvSpPr>
          <p:nvPr>
            <p:ph type="subTitle" idx="13"/>
          </p:nvPr>
        </p:nvSpPr>
        <p:spPr>
          <a:xfrm>
            <a:off x="714294" y="2747469"/>
            <a:ext cx="2435400" cy="742500"/>
          </a:xfrm>
          <a:prstGeom prst="rect">
            <a:avLst/>
          </a:prstGeom>
        </p:spPr>
        <p:txBody>
          <a:bodyPr spcFirstLastPara="1" wrap="square" lIns="91425" tIns="91425" rIns="91425" bIns="91425" anchor="b" anchorCtr="0">
            <a:noAutofit/>
          </a:bodyPr>
          <a:lstStyle/>
          <a:p>
            <a:pPr marL="0" lvl="0" indent="0"/>
            <a:r>
              <a:rPr lang="en-US" dirty="0"/>
              <a:t>Future trend forecast map</a:t>
            </a:r>
            <a:endParaRPr dirty="0"/>
          </a:p>
        </p:txBody>
      </p:sp>
      <p:sp>
        <p:nvSpPr>
          <p:cNvPr id="2725" name="Google Shape;2725;p33"/>
          <p:cNvSpPr txBox="1">
            <a:spLocks noGrp="1"/>
          </p:cNvSpPr>
          <p:nvPr>
            <p:ph type="subTitle" idx="14"/>
          </p:nvPr>
        </p:nvSpPr>
        <p:spPr>
          <a:xfrm>
            <a:off x="3354198" y="2509344"/>
            <a:ext cx="2435400" cy="742500"/>
          </a:xfrm>
          <a:prstGeom prst="rect">
            <a:avLst/>
          </a:prstGeom>
        </p:spPr>
        <p:txBody>
          <a:bodyPr spcFirstLastPara="1" wrap="square" lIns="91425" tIns="91425" rIns="91425" bIns="91425" anchor="b" anchorCtr="0">
            <a:noAutofit/>
          </a:bodyPr>
          <a:lstStyle/>
          <a:p>
            <a:pPr marL="0" lvl="0" indent="0"/>
            <a:r>
              <a:rPr lang="en-US" dirty="0"/>
              <a:t>Visualization of cluster</a:t>
            </a:r>
            <a:endParaRPr dirty="0"/>
          </a:p>
        </p:txBody>
      </p:sp>
      <p:sp>
        <p:nvSpPr>
          <p:cNvPr id="2726" name="Google Shape;2726;p33"/>
          <p:cNvSpPr txBox="1">
            <a:spLocks noGrp="1"/>
          </p:cNvSpPr>
          <p:nvPr>
            <p:ph type="subTitle" idx="15"/>
          </p:nvPr>
        </p:nvSpPr>
        <p:spPr>
          <a:xfrm>
            <a:off x="5994102" y="2747469"/>
            <a:ext cx="2435400" cy="742500"/>
          </a:xfrm>
          <a:prstGeom prst="rect">
            <a:avLst/>
          </a:prstGeom>
        </p:spPr>
        <p:txBody>
          <a:bodyPr spcFirstLastPara="1" wrap="square" lIns="91425" tIns="91425" rIns="91425" bIns="91425" anchor="b" anchorCtr="0">
            <a:noAutofit/>
          </a:bodyPr>
          <a:lstStyle/>
          <a:p>
            <a:pPr marL="0" lvl="0" indent="0"/>
            <a:r>
              <a:rPr lang="en-US" dirty="0"/>
              <a:t>Visualization of abnormal events</a:t>
            </a:r>
            <a:endParaRPr dirty="0"/>
          </a:p>
        </p:txBody>
      </p:sp>
    </p:spTree>
    <p:extLst>
      <p:ext uri="{BB962C8B-B14F-4D97-AF65-F5344CB8AC3E}">
        <p14:creationId xmlns:p14="http://schemas.microsoft.com/office/powerpoint/2010/main" val="3705886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3325" name="Google Shape;33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Anomaly detection effect evaluation</a:t>
            </a:r>
            <a:endParaRPr dirty="0"/>
          </a:p>
        </p:txBody>
      </p:sp>
      <p:sp>
        <p:nvSpPr>
          <p:cNvPr id="3326" name="Google Shape;3326;p41"/>
          <p:cNvSpPr txBox="1">
            <a:spLocks noGrp="1"/>
          </p:cNvSpPr>
          <p:nvPr>
            <p:ph type="subTitle" idx="1"/>
          </p:nvPr>
        </p:nvSpPr>
        <p:spPr>
          <a:xfrm>
            <a:off x="5018337" y="2180675"/>
            <a:ext cx="3356400" cy="1389300"/>
          </a:xfrm>
          <a:prstGeom prst="rect">
            <a:avLst/>
          </a:prstGeom>
        </p:spPr>
        <p:txBody>
          <a:bodyPr spcFirstLastPara="1" wrap="square" lIns="91425" tIns="91425" rIns="91425" bIns="91425" anchor="t" anchorCtr="0">
            <a:noAutofit/>
          </a:bodyPr>
          <a:lstStyle/>
          <a:p>
            <a:pPr marL="0" lvl="0" indent="0"/>
            <a:r>
              <a:rPr lang="en-US" dirty="0"/>
              <a:t>Regional long-range pollution events</a:t>
            </a:r>
          </a:p>
          <a:p>
            <a:pPr marL="0" lvl="0" indent="0"/>
            <a:r>
              <a:rPr lang="en-US" dirty="0"/>
              <a:t>Local emergencies</a:t>
            </a:r>
          </a:p>
          <a:p>
            <a:pPr marL="0" lvl="0" indent="0"/>
            <a:r>
              <a:rPr lang="en-US" dirty="0"/>
              <a:t>Data anomaly</a:t>
            </a:r>
            <a:endParaRPr dirty="0"/>
          </a:p>
        </p:txBody>
      </p:sp>
      <p:sp>
        <p:nvSpPr>
          <p:cNvPr id="3327" name="Google Shape;3327;p41"/>
          <p:cNvSpPr txBox="1">
            <a:spLocks noGrp="1"/>
          </p:cNvSpPr>
          <p:nvPr>
            <p:ph type="subTitle" idx="2"/>
          </p:nvPr>
        </p:nvSpPr>
        <p:spPr>
          <a:xfrm>
            <a:off x="769262" y="2390225"/>
            <a:ext cx="3356400" cy="1389300"/>
          </a:xfrm>
          <a:prstGeom prst="rect">
            <a:avLst/>
          </a:prstGeom>
        </p:spPr>
        <p:txBody>
          <a:bodyPr spcFirstLastPara="1" wrap="square" lIns="91425" tIns="91425" rIns="91425" bIns="91425" anchor="t" anchorCtr="0">
            <a:noAutofit/>
          </a:bodyPr>
          <a:lstStyle/>
          <a:p>
            <a:pPr marL="0" lvl="0" indent="0"/>
            <a:r>
              <a:rPr lang="en-US" dirty="0"/>
              <a:t>Evaluate whether the model successfully detects (detection rate) and whether it misclassifies normal events as abnormal (false positives).</a:t>
            </a:r>
            <a:endParaRPr dirty="0"/>
          </a:p>
        </p:txBody>
      </p:sp>
      <p:sp>
        <p:nvSpPr>
          <p:cNvPr id="3328" name="Google Shape;3328;p41"/>
          <p:cNvSpPr txBox="1">
            <a:spLocks noGrp="1"/>
          </p:cNvSpPr>
          <p:nvPr>
            <p:ph type="subTitle" idx="3"/>
          </p:nvPr>
        </p:nvSpPr>
        <p:spPr>
          <a:xfrm>
            <a:off x="769262" y="1893875"/>
            <a:ext cx="3356400" cy="572700"/>
          </a:xfrm>
          <a:prstGeom prst="rect">
            <a:avLst/>
          </a:prstGeom>
        </p:spPr>
        <p:txBody>
          <a:bodyPr spcFirstLastPara="1" wrap="square" lIns="91425" tIns="91425" rIns="91425" bIns="91425" anchor="b" anchorCtr="0">
            <a:noAutofit/>
          </a:bodyPr>
          <a:lstStyle/>
          <a:p>
            <a:pPr marL="0" lvl="0" indent="0"/>
            <a:r>
              <a:rPr lang="en-US" dirty="0"/>
              <a:t>Detection rate and false alarm rate</a:t>
            </a:r>
            <a:endParaRPr dirty="0"/>
          </a:p>
        </p:txBody>
      </p:sp>
      <p:sp>
        <p:nvSpPr>
          <p:cNvPr id="3329" name="Google Shape;3329;p41"/>
          <p:cNvSpPr txBox="1">
            <a:spLocks noGrp="1"/>
          </p:cNvSpPr>
          <p:nvPr>
            <p:ph type="subTitle" idx="4"/>
          </p:nvPr>
        </p:nvSpPr>
        <p:spPr>
          <a:xfrm>
            <a:off x="5018338" y="1684325"/>
            <a:ext cx="3356400" cy="572700"/>
          </a:xfrm>
          <a:prstGeom prst="rect">
            <a:avLst/>
          </a:prstGeom>
        </p:spPr>
        <p:txBody>
          <a:bodyPr spcFirstLastPara="1" wrap="square" lIns="91425" tIns="91425" rIns="91425" bIns="91425" anchor="b" anchorCtr="0">
            <a:noAutofit/>
          </a:bodyPr>
          <a:lstStyle/>
          <a:p>
            <a:pPr marL="0" lvl="0" indent="0"/>
            <a:r>
              <a:rPr lang="en-US" dirty="0"/>
              <a:t>Case study</a:t>
            </a:r>
            <a:endParaRPr dirty="0"/>
          </a:p>
        </p:txBody>
      </p:sp>
    </p:spTree>
    <p:extLst>
      <p:ext uri="{BB962C8B-B14F-4D97-AF65-F5344CB8AC3E}">
        <p14:creationId xmlns:p14="http://schemas.microsoft.com/office/powerpoint/2010/main" val="57674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Conclusions</a:t>
            </a:r>
            <a:endParaRPr/>
          </a:p>
        </p:txBody>
      </p:sp>
      <p:sp>
        <p:nvSpPr>
          <p:cNvPr id="3359" name="Google Shape;3359;p45"/>
          <p:cNvSpPr txBox="1">
            <a:spLocks noGrp="1"/>
          </p:cNvSpPr>
          <p:nvPr>
            <p:ph type="subTitle" idx="1"/>
          </p:nvPr>
        </p:nvSpPr>
        <p:spPr>
          <a:xfrm>
            <a:off x="720049" y="1908125"/>
            <a:ext cx="2379000" cy="1984200"/>
          </a:xfrm>
          <a:prstGeom prst="rect">
            <a:avLst/>
          </a:prstGeom>
        </p:spPr>
        <p:txBody>
          <a:bodyPr spcFirstLastPara="1" wrap="square" lIns="91425" tIns="91425" rIns="91425" bIns="91425" anchor="t" anchorCtr="0">
            <a:noAutofit/>
          </a:bodyPr>
          <a:lstStyle/>
          <a:p>
            <a:pPr marL="0" lvl="0" indent="0"/>
            <a:r>
              <a:rPr lang="en-US" dirty="0"/>
              <a:t>Through time series analysis, we will quantify the differences in air quality between spring, summer, autumn and winter, and these seasonal trends will be clearly presented in charts in the report.</a:t>
            </a:r>
            <a:endParaRPr dirty="0"/>
          </a:p>
        </p:txBody>
      </p:sp>
      <p:sp>
        <p:nvSpPr>
          <p:cNvPr id="3360" name="Google Shape;3360;p45"/>
          <p:cNvSpPr txBox="1">
            <a:spLocks noGrp="1"/>
          </p:cNvSpPr>
          <p:nvPr>
            <p:ph type="subTitle" idx="2"/>
          </p:nvPr>
        </p:nvSpPr>
        <p:spPr>
          <a:xfrm>
            <a:off x="3382483" y="1908125"/>
            <a:ext cx="2379000" cy="1984200"/>
          </a:xfrm>
          <a:prstGeom prst="rect">
            <a:avLst/>
          </a:prstGeom>
        </p:spPr>
        <p:txBody>
          <a:bodyPr spcFirstLastPara="1" wrap="square" lIns="91425" tIns="91425" rIns="91425" bIns="91425" anchor="t" anchorCtr="0">
            <a:noAutofit/>
          </a:bodyPr>
          <a:lstStyle/>
          <a:p>
            <a:pPr marL="0" lvl="0" indent="0"/>
            <a:endParaRPr lang="en-US" dirty="0"/>
          </a:p>
          <a:p>
            <a:pPr marL="0" lvl="0" indent="0"/>
            <a:r>
              <a:rPr lang="en-US" dirty="0"/>
              <a:t>Through cluster analysis and map presentation, we will reveal the differences in the causes of air pollution between different cities and regions.</a:t>
            </a:r>
            <a:endParaRPr dirty="0"/>
          </a:p>
        </p:txBody>
      </p:sp>
      <p:sp>
        <p:nvSpPr>
          <p:cNvPr id="3361" name="Google Shape;3361;p45"/>
          <p:cNvSpPr txBox="1">
            <a:spLocks noGrp="1"/>
          </p:cNvSpPr>
          <p:nvPr>
            <p:ph type="subTitle" idx="3"/>
          </p:nvPr>
        </p:nvSpPr>
        <p:spPr>
          <a:xfrm>
            <a:off x="6044949" y="2146250"/>
            <a:ext cx="2379000" cy="1984200"/>
          </a:xfrm>
          <a:prstGeom prst="rect">
            <a:avLst/>
          </a:prstGeom>
        </p:spPr>
        <p:txBody>
          <a:bodyPr spcFirstLastPara="1" wrap="square" lIns="91425" tIns="91425" rIns="91425" bIns="91425" anchor="t" anchorCtr="0">
            <a:noAutofit/>
          </a:bodyPr>
          <a:lstStyle/>
          <a:p>
            <a:pPr marL="0" lvl="0" indent="0"/>
            <a:r>
              <a:rPr lang="en-US" dirty="0"/>
              <a:t>Through anomaly detection, we will identify several of the most significant pollution anomalies throughout the year and conduct in-depth analysis. Scenarios that can be expected to be explained include: regional sandstorms or overseas pollution transport, etc.</a:t>
            </a:r>
            <a:endParaRPr dirty="0"/>
          </a:p>
        </p:txBody>
      </p:sp>
      <p:sp>
        <p:nvSpPr>
          <p:cNvPr id="3362" name="Google Shape;3362;p45"/>
          <p:cNvSpPr txBox="1">
            <a:spLocks noGrp="1"/>
          </p:cNvSpPr>
          <p:nvPr>
            <p:ph type="subTitle" idx="4"/>
          </p:nvPr>
        </p:nvSpPr>
        <p:spPr>
          <a:xfrm>
            <a:off x="720049" y="1085850"/>
            <a:ext cx="2379000" cy="898450"/>
          </a:xfrm>
          <a:prstGeom prst="rect">
            <a:avLst/>
          </a:prstGeom>
        </p:spPr>
        <p:txBody>
          <a:bodyPr spcFirstLastPara="1" wrap="square" lIns="91425" tIns="91425" rIns="91425" bIns="91425" anchor="b" anchorCtr="0">
            <a:noAutofit/>
          </a:bodyPr>
          <a:lstStyle/>
          <a:p>
            <a:pPr marL="0" lvl="0" indent="0"/>
            <a:r>
              <a:rPr lang="en-US" dirty="0"/>
              <a:t>Pollution trends in different seasons</a:t>
            </a:r>
            <a:endParaRPr dirty="0"/>
          </a:p>
        </p:txBody>
      </p:sp>
      <p:sp>
        <p:nvSpPr>
          <p:cNvPr id="3363" name="Google Shape;3363;p45"/>
          <p:cNvSpPr txBox="1">
            <a:spLocks noGrp="1"/>
          </p:cNvSpPr>
          <p:nvPr>
            <p:ph type="subTitle" idx="5"/>
          </p:nvPr>
        </p:nvSpPr>
        <p:spPr>
          <a:xfrm>
            <a:off x="3382488" y="1085850"/>
            <a:ext cx="2379000" cy="898450"/>
          </a:xfrm>
          <a:prstGeom prst="rect">
            <a:avLst/>
          </a:prstGeom>
        </p:spPr>
        <p:txBody>
          <a:bodyPr spcFirstLastPara="1" wrap="square" lIns="91425" tIns="91425" rIns="91425" bIns="91425" anchor="b" anchorCtr="0">
            <a:noAutofit/>
          </a:bodyPr>
          <a:lstStyle/>
          <a:p>
            <a:pPr marL="0" lvl="0" indent="0"/>
            <a:r>
              <a:rPr lang="en-US" dirty="0"/>
              <a:t>Differences in pollution sources by region</a:t>
            </a:r>
            <a:endParaRPr dirty="0"/>
          </a:p>
        </p:txBody>
      </p:sp>
      <p:sp>
        <p:nvSpPr>
          <p:cNvPr id="3364" name="Google Shape;3364;p45"/>
          <p:cNvSpPr txBox="1">
            <a:spLocks noGrp="1"/>
          </p:cNvSpPr>
          <p:nvPr>
            <p:ph type="subTitle" idx="6"/>
          </p:nvPr>
        </p:nvSpPr>
        <p:spPr>
          <a:xfrm>
            <a:off x="6044951" y="1323975"/>
            <a:ext cx="2379000" cy="898450"/>
          </a:xfrm>
          <a:prstGeom prst="rect">
            <a:avLst/>
          </a:prstGeom>
        </p:spPr>
        <p:txBody>
          <a:bodyPr spcFirstLastPara="1" wrap="square" lIns="91425" tIns="91425" rIns="91425" bIns="91425" anchor="b" anchorCtr="0">
            <a:noAutofit/>
          </a:bodyPr>
          <a:lstStyle/>
          <a:p>
            <a:pPr marL="0" lvl="0" indent="0"/>
            <a:endParaRPr lang="en-US" dirty="0"/>
          </a:p>
          <a:p>
            <a:pPr marL="0" lvl="0" indent="0"/>
            <a:r>
              <a:rPr lang="en-US" dirty="0"/>
              <a:t>High pollution abnormal situation description</a:t>
            </a:r>
            <a:endParaRPr dirty="0"/>
          </a:p>
        </p:txBody>
      </p:sp>
    </p:spTree>
    <p:extLst>
      <p:ext uri="{BB962C8B-B14F-4D97-AF65-F5344CB8AC3E}">
        <p14:creationId xmlns:p14="http://schemas.microsoft.com/office/powerpoint/2010/main" val="2205760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6" name="Google Shape;3414;p46"/>
          <p:cNvGrpSpPr/>
          <p:nvPr/>
        </p:nvGrpSpPr>
        <p:grpSpPr>
          <a:xfrm>
            <a:off x="17" y="539500"/>
            <a:ext cx="1602760" cy="4057299"/>
            <a:chOff x="-17" y="539499"/>
            <a:chExt cx="453231" cy="4057299"/>
          </a:xfrm>
        </p:grpSpPr>
        <p:sp>
          <p:nvSpPr>
            <p:cNvPr id="7" name="Google Shape;3415;p46"/>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3416;p46"/>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3417;p46"/>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3418;p46"/>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3419;p46"/>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3420;p46"/>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3421;p46"/>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3422;p46"/>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3423;p46"/>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 name="Google Shape;3424;p46"/>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 name="Google Shape;3425;p46"/>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 name="Google Shape;3426;p46"/>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 name="Google Shape;3427;p46"/>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 name="Google Shape;3428;p46"/>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 name="Google Shape;3429;p46"/>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3430;p46"/>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3431;p46"/>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3432;p46"/>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3433;p46"/>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3434;p46"/>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3435;p46"/>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3436;p46"/>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3437;p46"/>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438;p46"/>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439;p46"/>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440;p46"/>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441;p46"/>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42;p46"/>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443;p46"/>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444;p46"/>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8" name="Google Shape;3400;p46"/>
          <p:cNvSpPr txBox="1">
            <a:spLocks/>
          </p:cNvSpPr>
          <p:nvPr/>
        </p:nvSpPr>
        <p:spPr>
          <a:xfrm>
            <a:off x="3227800" y="1951410"/>
            <a:ext cx="4869600" cy="1196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Outfit ExtraBold"/>
              <a:buNone/>
              <a:defRPr sz="7000" b="0" i="0" u="none" strike="noStrike" cap="none">
                <a:solidFill>
                  <a:schemeClr val="dk1"/>
                </a:solidFill>
                <a:latin typeface="Outfit ExtraBold"/>
                <a:ea typeface="Outfit ExtraBold"/>
                <a:cs typeface="Outfit ExtraBold"/>
                <a:sym typeface="Outfit ExtraBold"/>
              </a:defRPr>
            </a:lvl1pPr>
            <a:lvl2pPr marR="0" lvl="1"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2pPr>
            <a:lvl3pPr marR="0" lvl="2"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3pPr>
            <a:lvl4pPr marR="0" lvl="3"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4pPr>
            <a:lvl5pPr marR="0" lvl="4"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5pPr>
            <a:lvl6pPr marR="0" lvl="5"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6pPr>
            <a:lvl7pPr marR="0" lvl="6"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7pPr>
            <a:lvl8pPr marR="0" lvl="7"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8pPr>
            <a:lvl9pPr marR="0" lvl="8" algn="l" rtl="0">
              <a:lnSpc>
                <a:spcPct val="100000"/>
              </a:lnSpc>
              <a:spcBef>
                <a:spcPts val="0"/>
              </a:spcBef>
              <a:spcAft>
                <a:spcPts val="0"/>
              </a:spcAft>
              <a:buClr>
                <a:srgbClr val="191919"/>
              </a:buClr>
              <a:buSzPts val="5200"/>
              <a:buFont typeface="Outfit ExtraBold"/>
              <a:buNone/>
              <a:defRPr sz="5200" b="0" i="0" u="none" strike="noStrike" cap="none">
                <a:solidFill>
                  <a:srgbClr val="191919"/>
                </a:solidFill>
                <a:latin typeface="Outfit ExtraBold"/>
                <a:ea typeface="Outfit ExtraBold"/>
                <a:cs typeface="Outfit ExtraBold"/>
                <a:sym typeface="Outfit ExtraBold"/>
              </a:defRPr>
            </a:lvl9pPr>
          </a:lstStyle>
          <a:p>
            <a:r>
              <a:rPr lang="en-US" dirty="0">
                <a:solidFill>
                  <a:schemeClr val="accent1"/>
                </a:solidFill>
              </a:rPr>
              <a:t>Thanks!</a:t>
            </a:r>
          </a:p>
        </p:txBody>
      </p:sp>
    </p:spTree>
    <p:extLst>
      <p:ext uri="{BB962C8B-B14F-4D97-AF65-F5344CB8AC3E}">
        <p14:creationId xmlns:p14="http://schemas.microsoft.com/office/powerpoint/2010/main" val="1479130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0"/>
        <p:cNvGrpSpPr/>
        <p:nvPr/>
      </p:nvGrpSpPr>
      <p:grpSpPr>
        <a:xfrm>
          <a:off x="0" y="0"/>
          <a:ext cx="0" cy="0"/>
          <a:chOff x="0" y="0"/>
          <a:chExt cx="0" cy="0"/>
        </a:xfrm>
      </p:grpSpPr>
      <p:sp>
        <p:nvSpPr>
          <p:cNvPr id="2731" name="Google Shape;2731;p34"/>
          <p:cNvSpPr txBox="1">
            <a:spLocks noGrp="1"/>
          </p:cNvSpPr>
          <p:nvPr>
            <p:ph type="title"/>
          </p:nvPr>
        </p:nvSpPr>
        <p:spPr>
          <a:xfrm>
            <a:off x="713250" y="1773450"/>
            <a:ext cx="7717500" cy="159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Research, discover, transform</a:t>
            </a:r>
            <a:endParaRPr/>
          </a:p>
        </p:txBody>
      </p:sp>
      <p:grpSp>
        <p:nvGrpSpPr>
          <p:cNvPr id="2732" name="Google Shape;2732;p34"/>
          <p:cNvGrpSpPr/>
          <p:nvPr/>
        </p:nvGrpSpPr>
        <p:grpSpPr>
          <a:xfrm rot="10800000">
            <a:off x="2282274" y="4168879"/>
            <a:ext cx="4528741" cy="453231"/>
            <a:chOff x="2226811" y="890954"/>
            <a:chExt cx="4528741" cy="453231"/>
          </a:xfrm>
        </p:grpSpPr>
        <p:sp>
          <p:nvSpPr>
            <p:cNvPr id="2733" name="Google Shape;2733;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4" name="Google Shape;2734;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5" name="Google Shape;2735;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6" name="Google Shape;2736;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7" name="Google Shape;2737;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8" name="Google Shape;2738;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9" name="Google Shape;2739;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0" name="Google Shape;2740;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1" name="Google Shape;2741;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2" name="Google Shape;2742;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3" name="Google Shape;2743;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4" name="Google Shape;2744;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5" name="Google Shape;2745;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6" name="Google Shape;2746;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7" name="Google Shape;2747;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8" name="Google Shape;2748;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9" name="Google Shape;2749;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0" name="Google Shape;2750;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1" name="Google Shape;2751;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2" name="Google Shape;2752;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3" name="Google Shape;2753;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4" name="Google Shape;2754;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5" name="Google Shape;2755;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6" name="Google Shape;2756;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7" name="Google Shape;2757;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8" name="Google Shape;2758;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9" name="Google Shape;2759;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0" name="Google Shape;2760;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1" name="Google Shape;2761;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2" name="Google Shape;2762;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63" name="Google Shape;2763;p34"/>
          <p:cNvGrpSpPr/>
          <p:nvPr/>
        </p:nvGrpSpPr>
        <p:grpSpPr>
          <a:xfrm>
            <a:off x="2282274" y="4245079"/>
            <a:ext cx="4528741" cy="453231"/>
            <a:chOff x="2226811" y="890954"/>
            <a:chExt cx="4528741" cy="453231"/>
          </a:xfrm>
        </p:grpSpPr>
        <p:sp>
          <p:nvSpPr>
            <p:cNvPr id="2764" name="Google Shape;2764;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5" name="Google Shape;2765;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6" name="Google Shape;2766;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7" name="Google Shape;2767;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8" name="Google Shape;2768;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9" name="Google Shape;2769;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0" name="Google Shape;2770;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1" name="Google Shape;2771;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2" name="Google Shape;2772;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3" name="Google Shape;2773;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4" name="Google Shape;2774;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5" name="Google Shape;2775;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6" name="Google Shape;2776;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7" name="Google Shape;2777;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8" name="Google Shape;2778;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9" name="Google Shape;2779;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0" name="Google Shape;2780;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1" name="Google Shape;2781;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2" name="Google Shape;2782;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3" name="Google Shape;2783;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4" name="Google Shape;2784;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5" name="Google Shape;2785;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6" name="Google Shape;2786;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7" name="Google Shape;2787;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8" name="Google Shape;2788;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9" name="Google Shape;2789;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0" name="Google Shape;2790;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1" name="Google Shape;2791;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2" name="Google Shape;2792;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3" name="Google Shape;2793;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794" name="Google Shape;2794;p34"/>
          <p:cNvGrpSpPr/>
          <p:nvPr/>
        </p:nvGrpSpPr>
        <p:grpSpPr>
          <a:xfrm rot="10800000">
            <a:off x="2282274" y="615704"/>
            <a:ext cx="4528741" cy="453231"/>
            <a:chOff x="2226811" y="890954"/>
            <a:chExt cx="4528741" cy="453231"/>
          </a:xfrm>
        </p:grpSpPr>
        <p:sp>
          <p:nvSpPr>
            <p:cNvPr id="2795" name="Google Shape;2795;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6" name="Google Shape;2796;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7" name="Google Shape;2797;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8" name="Google Shape;2798;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9" name="Google Shape;2799;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0" name="Google Shape;2800;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1" name="Google Shape;2801;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2" name="Google Shape;2802;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3" name="Google Shape;2803;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4" name="Google Shape;2804;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5" name="Google Shape;2805;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6" name="Google Shape;2806;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7" name="Google Shape;2807;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8" name="Google Shape;2808;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9" name="Google Shape;2809;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0" name="Google Shape;2810;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1" name="Google Shape;2811;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2" name="Google Shape;2812;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3" name="Google Shape;2813;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4" name="Google Shape;2814;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5" name="Google Shape;2815;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6" name="Google Shape;2816;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7" name="Google Shape;2817;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8" name="Google Shape;2818;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19" name="Google Shape;2819;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0" name="Google Shape;2820;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1" name="Google Shape;2821;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2" name="Google Shape;2822;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3" name="Google Shape;2823;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4" name="Google Shape;2824;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25" name="Google Shape;2825;p34"/>
          <p:cNvGrpSpPr/>
          <p:nvPr/>
        </p:nvGrpSpPr>
        <p:grpSpPr>
          <a:xfrm>
            <a:off x="2282274" y="539504"/>
            <a:ext cx="4528741" cy="453231"/>
            <a:chOff x="2226811" y="890954"/>
            <a:chExt cx="4528741" cy="453231"/>
          </a:xfrm>
        </p:grpSpPr>
        <p:sp>
          <p:nvSpPr>
            <p:cNvPr id="2826" name="Google Shape;2826;p34"/>
            <p:cNvSpPr/>
            <p:nvPr/>
          </p:nvSpPr>
          <p:spPr>
            <a:xfrm>
              <a:off x="3450556" y="1023015"/>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7" name="Google Shape;2827;p34"/>
            <p:cNvSpPr/>
            <p:nvPr/>
          </p:nvSpPr>
          <p:spPr>
            <a:xfrm>
              <a:off x="3909737" y="948569"/>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8" name="Google Shape;2828;p34"/>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29" name="Google Shape;2829;p34"/>
            <p:cNvSpPr/>
            <p:nvPr/>
          </p:nvSpPr>
          <p:spPr>
            <a:xfrm>
              <a:off x="5439602" y="925498"/>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0" name="Google Shape;2830;p34"/>
            <p:cNvSpPr/>
            <p:nvPr/>
          </p:nvSpPr>
          <p:spPr>
            <a:xfrm>
              <a:off x="4827361" y="98550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1" name="Google Shape;2831;p34"/>
            <p:cNvSpPr/>
            <p:nvPr/>
          </p:nvSpPr>
          <p:spPr>
            <a:xfrm>
              <a:off x="3297865"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2" name="Google Shape;2832;p34"/>
            <p:cNvSpPr/>
            <p:nvPr/>
          </p:nvSpPr>
          <p:spPr>
            <a:xfrm>
              <a:off x="3756677"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3" name="Google Shape;2833;p34"/>
            <p:cNvSpPr/>
            <p:nvPr/>
          </p:nvSpPr>
          <p:spPr>
            <a:xfrm>
              <a:off x="4368549" y="978764"/>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4" name="Google Shape;2834;p34"/>
            <p:cNvSpPr/>
            <p:nvPr/>
          </p:nvSpPr>
          <p:spPr>
            <a:xfrm>
              <a:off x="5133482" y="1056802"/>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5" name="Google Shape;2835;p34"/>
            <p:cNvSpPr/>
            <p:nvPr/>
          </p:nvSpPr>
          <p:spPr>
            <a:xfrm>
              <a:off x="5898415" y="1087186"/>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6" name="Google Shape;2836;p34"/>
            <p:cNvSpPr/>
            <p:nvPr/>
          </p:nvSpPr>
          <p:spPr>
            <a:xfrm>
              <a:off x="5745354" y="1039846"/>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7" name="Google Shape;2837;p34"/>
            <p:cNvSpPr/>
            <p:nvPr/>
          </p:nvSpPr>
          <p:spPr>
            <a:xfrm>
              <a:off x="6510287" y="105308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8" name="Google Shape;2838;p34"/>
            <p:cNvSpPr/>
            <p:nvPr/>
          </p:nvSpPr>
          <p:spPr>
            <a:xfrm>
              <a:off x="6357595" y="1073255"/>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9" name="Google Shape;2839;p34"/>
            <p:cNvSpPr/>
            <p:nvPr/>
          </p:nvSpPr>
          <p:spPr>
            <a:xfrm>
              <a:off x="6663347" y="1063925"/>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0" name="Google Shape;2840;p34"/>
            <p:cNvSpPr/>
            <p:nvPr/>
          </p:nvSpPr>
          <p:spPr>
            <a:xfrm>
              <a:off x="6204535" y="1008832"/>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1" name="Google Shape;2841;p34"/>
            <p:cNvSpPr/>
            <p:nvPr/>
          </p:nvSpPr>
          <p:spPr>
            <a:xfrm>
              <a:off x="5286542" y="1029823"/>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2" name="Google Shape;2842;p34"/>
            <p:cNvSpPr/>
            <p:nvPr/>
          </p:nvSpPr>
          <p:spPr>
            <a:xfrm>
              <a:off x="4062797" y="1043880"/>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3" name="Google Shape;2843;p34"/>
            <p:cNvSpPr/>
            <p:nvPr/>
          </p:nvSpPr>
          <p:spPr>
            <a:xfrm>
              <a:off x="2991744" y="1043943"/>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4" name="Google Shape;2844;p34"/>
            <p:cNvSpPr/>
            <p:nvPr/>
          </p:nvSpPr>
          <p:spPr>
            <a:xfrm>
              <a:off x="2685624" y="106947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5" name="Google Shape;2845;p34"/>
            <p:cNvSpPr/>
            <p:nvPr/>
          </p:nvSpPr>
          <p:spPr>
            <a:xfrm>
              <a:off x="2379503" y="1069535"/>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6" name="Google Shape;2846;p34"/>
            <p:cNvSpPr/>
            <p:nvPr/>
          </p:nvSpPr>
          <p:spPr>
            <a:xfrm>
              <a:off x="2532563" y="1037261"/>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7" name="Google Shape;2847;p34"/>
            <p:cNvSpPr/>
            <p:nvPr/>
          </p:nvSpPr>
          <p:spPr>
            <a:xfrm>
              <a:off x="3144804"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8" name="Google Shape;2848;p34"/>
            <p:cNvSpPr/>
            <p:nvPr/>
          </p:nvSpPr>
          <p:spPr>
            <a:xfrm>
              <a:off x="3603617" y="1086996"/>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9" name="Google Shape;2849;p34"/>
            <p:cNvSpPr/>
            <p:nvPr/>
          </p:nvSpPr>
          <p:spPr>
            <a:xfrm>
              <a:off x="4215858" y="1086996"/>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0" name="Google Shape;2850;p34"/>
            <p:cNvSpPr/>
            <p:nvPr/>
          </p:nvSpPr>
          <p:spPr>
            <a:xfrm>
              <a:off x="4980422" y="1002717"/>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1" name="Google Shape;2851;p34"/>
            <p:cNvSpPr/>
            <p:nvPr/>
          </p:nvSpPr>
          <p:spPr>
            <a:xfrm>
              <a:off x="4674301"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2" name="Google Shape;2852;p34"/>
            <p:cNvSpPr/>
            <p:nvPr/>
          </p:nvSpPr>
          <p:spPr>
            <a:xfrm>
              <a:off x="5592294" y="1098532"/>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3" name="Google Shape;2853;p34"/>
            <p:cNvSpPr/>
            <p:nvPr/>
          </p:nvSpPr>
          <p:spPr>
            <a:xfrm>
              <a:off x="6051475" y="1098532"/>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4" name="Google Shape;2854;p34"/>
            <p:cNvSpPr/>
            <p:nvPr/>
          </p:nvSpPr>
          <p:spPr>
            <a:xfrm>
              <a:off x="2838684" y="1102314"/>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5" name="Google Shape;2855;p34"/>
            <p:cNvSpPr/>
            <p:nvPr/>
          </p:nvSpPr>
          <p:spPr>
            <a:xfrm>
              <a:off x="2226811" y="99817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03"/>
        <p:cNvGrpSpPr/>
        <p:nvPr/>
      </p:nvGrpSpPr>
      <p:grpSpPr>
        <a:xfrm>
          <a:off x="0" y="0"/>
          <a:ext cx="0" cy="0"/>
          <a:chOff x="0" y="0"/>
          <a:chExt cx="0" cy="0"/>
        </a:xfrm>
      </p:grpSpPr>
      <p:sp>
        <p:nvSpPr>
          <p:cNvPr id="2604" name="Google Shape;2604;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2605" name="Google Shape;2605;p29"/>
          <p:cNvSpPr txBox="1">
            <a:spLocks noGrp="1"/>
          </p:cNvSpPr>
          <p:nvPr>
            <p:ph type="subTitle" idx="3"/>
          </p:nvPr>
        </p:nvSpPr>
        <p:spPr>
          <a:xfrm>
            <a:off x="5350614" y="2059580"/>
            <a:ext cx="3055500" cy="819900"/>
          </a:xfrm>
          <a:prstGeom prst="rect">
            <a:avLst/>
          </a:prstGeom>
        </p:spPr>
        <p:txBody>
          <a:bodyPr spcFirstLastPara="1" wrap="square" lIns="91425" tIns="91425" rIns="91425" bIns="91425" anchor="t" anchorCtr="0">
            <a:noAutofit/>
          </a:bodyPr>
          <a:lstStyle/>
          <a:p>
            <a:pPr marL="0" lvl="0" indent="0"/>
            <a:r>
              <a:rPr lang="en-US" dirty="0"/>
              <a:t>Traditional statistical time series methods and machine learning methods</a:t>
            </a:r>
            <a:endParaRPr sz="1600" dirty="0">
              <a:solidFill>
                <a:srgbClr val="666666"/>
              </a:solidFill>
            </a:endParaRPr>
          </a:p>
        </p:txBody>
      </p:sp>
      <p:sp>
        <p:nvSpPr>
          <p:cNvPr id="2606" name="Google Shape;2606;p29"/>
          <p:cNvSpPr txBox="1">
            <a:spLocks noGrp="1"/>
          </p:cNvSpPr>
          <p:nvPr>
            <p:ph type="subTitle" idx="1"/>
          </p:nvPr>
        </p:nvSpPr>
        <p:spPr>
          <a:xfrm>
            <a:off x="1497964" y="1827108"/>
            <a:ext cx="3055500" cy="819900"/>
          </a:xfrm>
          <a:prstGeom prst="rect">
            <a:avLst/>
          </a:prstGeom>
        </p:spPr>
        <p:txBody>
          <a:bodyPr spcFirstLastPara="1" wrap="square" lIns="91425" tIns="91425" rIns="91425" bIns="91425" anchor="t" anchorCtr="0">
            <a:noAutofit/>
          </a:bodyPr>
          <a:lstStyle/>
          <a:p>
            <a:pPr marL="0" lvl="0" indent="0"/>
            <a:r>
              <a:rPr lang="en-US" dirty="0"/>
              <a:t>Using data science methods to monitor and predict Taiwan's air quality</a:t>
            </a:r>
            <a:endParaRPr dirty="0"/>
          </a:p>
        </p:txBody>
      </p:sp>
      <p:sp>
        <p:nvSpPr>
          <p:cNvPr id="2607" name="Google Shape;2607;p29"/>
          <p:cNvSpPr txBox="1">
            <a:spLocks noGrp="1"/>
          </p:cNvSpPr>
          <p:nvPr>
            <p:ph type="subTitle" idx="2"/>
          </p:nvPr>
        </p:nvSpPr>
        <p:spPr>
          <a:xfrm>
            <a:off x="1497964" y="3403253"/>
            <a:ext cx="3055500" cy="819900"/>
          </a:xfrm>
          <a:prstGeom prst="rect">
            <a:avLst/>
          </a:prstGeom>
        </p:spPr>
        <p:txBody>
          <a:bodyPr spcFirstLastPara="1" wrap="square" lIns="91425" tIns="91425" rIns="91425" bIns="91425" anchor="t" anchorCtr="0">
            <a:noAutofit/>
          </a:bodyPr>
          <a:lstStyle/>
          <a:p>
            <a:pPr marL="0" lvl="0" indent="0"/>
            <a:r>
              <a:rPr lang="en-US" dirty="0"/>
              <a:t>The data used in the project mainly comes from the air quality open data set of the </a:t>
            </a:r>
            <a:r>
              <a:rPr lang="en-US" b="1" dirty="0"/>
              <a:t>Taiwan government's environmental data open platform</a:t>
            </a:r>
            <a:r>
              <a:rPr lang="en-US" dirty="0"/>
              <a:t>.</a:t>
            </a:r>
            <a:endParaRPr dirty="0"/>
          </a:p>
        </p:txBody>
      </p:sp>
      <p:sp>
        <p:nvSpPr>
          <p:cNvPr id="2608" name="Google Shape;2608;p29"/>
          <p:cNvSpPr txBox="1">
            <a:spLocks noGrp="1"/>
          </p:cNvSpPr>
          <p:nvPr>
            <p:ph type="subTitle" idx="4"/>
          </p:nvPr>
        </p:nvSpPr>
        <p:spPr>
          <a:xfrm>
            <a:off x="5350614" y="3682214"/>
            <a:ext cx="3055500" cy="819900"/>
          </a:xfrm>
          <a:prstGeom prst="rect">
            <a:avLst/>
          </a:prstGeom>
        </p:spPr>
        <p:txBody>
          <a:bodyPr spcFirstLastPara="1" wrap="square" lIns="91425" tIns="91425" rIns="91425" bIns="91425" anchor="t" anchorCtr="0">
            <a:noAutofit/>
          </a:bodyPr>
          <a:lstStyle/>
          <a:p>
            <a:pPr marL="0" lvl="0" indent="0"/>
            <a:r>
              <a:rPr lang="en-US" dirty="0"/>
              <a:t>This project will use the Shiny framework of R language to develop a web application interface. Find the temporal differences in air quality can be quantified.</a:t>
            </a:r>
            <a:endParaRPr dirty="0"/>
          </a:p>
        </p:txBody>
      </p:sp>
      <p:sp>
        <p:nvSpPr>
          <p:cNvPr id="2609" name="Google Shape;2609;p29"/>
          <p:cNvSpPr txBox="1">
            <a:spLocks noGrp="1"/>
          </p:cNvSpPr>
          <p:nvPr>
            <p:ph type="title" idx="5"/>
          </p:nvPr>
        </p:nvSpPr>
        <p:spPr>
          <a:xfrm>
            <a:off x="737886" y="15878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610" name="Google Shape;2610;p29"/>
          <p:cNvSpPr txBox="1">
            <a:spLocks noGrp="1"/>
          </p:cNvSpPr>
          <p:nvPr>
            <p:ph type="title" idx="6"/>
          </p:nvPr>
        </p:nvSpPr>
        <p:spPr>
          <a:xfrm>
            <a:off x="4590537" y="15878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611" name="Google Shape;2611;p29"/>
          <p:cNvSpPr txBox="1">
            <a:spLocks noGrp="1"/>
          </p:cNvSpPr>
          <p:nvPr>
            <p:ph type="title" idx="7"/>
          </p:nvPr>
        </p:nvSpPr>
        <p:spPr>
          <a:xfrm>
            <a:off x="737886" y="31673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612" name="Google Shape;2612;p29"/>
          <p:cNvSpPr txBox="1">
            <a:spLocks noGrp="1"/>
          </p:cNvSpPr>
          <p:nvPr>
            <p:ph type="title" idx="8"/>
          </p:nvPr>
        </p:nvSpPr>
        <p:spPr>
          <a:xfrm>
            <a:off x="4590536" y="3167325"/>
            <a:ext cx="724800" cy="70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613" name="Google Shape;2613;p29"/>
          <p:cNvSpPr txBox="1">
            <a:spLocks noGrp="1"/>
          </p:cNvSpPr>
          <p:nvPr>
            <p:ph type="subTitle" idx="9"/>
          </p:nvPr>
        </p:nvSpPr>
        <p:spPr>
          <a:xfrm>
            <a:off x="1497964" y="1511625"/>
            <a:ext cx="3055500" cy="447600"/>
          </a:xfrm>
          <a:prstGeom prst="rect">
            <a:avLst/>
          </a:prstGeom>
        </p:spPr>
        <p:txBody>
          <a:bodyPr spcFirstLastPara="1" wrap="square" lIns="91425" tIns="91425" rIns="91425" bIns="91425" anchor="b" anchorCtr="0">
            <a:noAutofit/>
          </a:bodyPr>
          <a:lstStyle/>
          <a:p>
            <a:pPr marL="0" lvl="0" indent="0"/>
            <a:r>
              <a:rPr lang="en-US" dirty="0"/>
              <a:t>Research Objectives</a:t>
            </a:r>
            <a:endParaRPr dirty="0"/>
          </a:p>
        </p:txBody>
      </p:sp>
      <p:sp>
        <p:nvSpPr>
          <p:cNvPr id="2614" name="Google Shape;2614;p29"/>
          <p:cNvSpPr txBox="1">
            <a:spLocks noGrp="1"/>
          </p:cNvSpPr>
          <p:nvPr>
            <p:ph type="subTitle" idx="13"/>
          </p:nvPr>
        </p:nvSpPr>
        <p:spPr>
          <a:xfrm>
            <a:off x="1497964" y="3091119"/>
            <a:ext cx="3055500" cy="447600"/>
          </a:xfrm>
          <a:prstGeom prst="rect">
            <a:avLst/>
          </a:prstGeom>
        </p:spPr>
        <p:txBody>
          <a:bodyPr spcFirstLastPara="1" wrap="square" lIns="91425" tIns="91425" rIns="91425" bIns="91425" anchor="b" anchorCtr="0">
            <a:noAutofit/>
          </a:bodyPr>
          <a:lstStyle/>
          <a:p>
            <a:pPr marL="0" lvl="0" indent="0"/>
            <a:r>
              <a:rPr lang="en" dirty="0"/>
              <a:t>Data Source and </a:t>
            </a:r>
            <a:r>
              <a:rPr lang="en-US" dirty="0"/>
              <a:t>P</a:t>
            </a:r>
            <a:r>
              <a:rPr lang="en-US" altLang="zh-TW" dirty="0"/>
              <a:t>rocessing</a:t>
            </a:r>
            <a:endParaRPr dirty="0"/>
          </a:p>
        </p:txBody>
      </p:sp>
      <p:sp>
        <p:nvSpPr>
          <p:cNvPr id="2615" name="Google Shape;2615;p29"/>
          <p:cNvSpPr txBox="1">
            <a:spLocks noGrp="1"/>
          </p:cNvSpPr>
          <p:nvPr>
            <p:ph type="subTitle" idx="14"/>
          </p:nvPr>
        </p:nvSpPr>
        <p:spPr>
          <a:xfrm>
            <a:off x="5350614" y="1744095"/>
            <a:ext cx="3055500" cy="447600"/>
          </a:xfrm>
          <a:prstGeom prst="rect">
            <a:avLst/>
          </a:prstGeom>
        </p:spPr>
        <p:txBody>
          <a:bodyPr spcFirstLastPara="1" wrap="square" lIns="91425" tIns="91425" rIns="91425" bIns="91425" anchor="b" anchorCtr="0">
            <a:noAutofit/>
          </a:bodyPr>
          <a:lstStyle/>
          <a:p>
            <a:pPr marL="0" lvl="0" indent="0"/>
            <a:r>
              <a:rPr lang="en-US" dirty="0"/>
              <a:t>Data Analysis and Modeling Methods</a:t>
            </a:r>
            <a:endParaRPr dirty="0"/>
          </a:p>
        </p:txBody>
      </p:sp>
      <p:sp>
        <p:nvSpPr>
          <p:cNvPr id="2616" name="Google Shape;2616;p29"/>
          <p:cNvSpPr txBox="1">
            <a:spLocks noGrp="1"/>
          </p:cNvSpPr>
          <p:nvPr>
            <p:ph type="subTitle" idx="15"/>
          </p:nvPr>
        </p:nvSpPr>
        <p:spPr>
          <a:xfrm>
            <a:off x="5350614" y="3370087"/>
            <a:ext cx="3055500" cy="447600"/>
          </a:xfrm>
          <a:prstGeom prst="rect">
            <a:avLst/>
          </a:prstGeom>
        </p:spPr>
        <p:txBody>
          <a:bodyPr spcFirstLastPara="1" wrap="square" lIns="91425" tIns="91425" rIns="91425" bIns="91425" anchor="b" anchorCtr="0">
            <a:noAutofit/>
          </a:bodyPr>
          <a:lstStyle/>
          <a:p>
            <a:pPr marL="0" lvl="0" indent="0"/>
            <a:r>
              <a:rPr lang="en-US" dirty="0"/>
              <a:t>Presentation and Research Directions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13225" y="2121000"/>
            <a:ext cx="7717500" cy="1511400"/>
          </a:xfrm>
          <a:prstGeom prst="rect">
            <a:avLst/>
          </a:prstGeom>
        </p:spPr>
        <p:txBody>
          <a:bodyPr spcFirstLastPara="1" wrap="square" lIns="91425" tIns="91425" rIns="91425" bIns="91425" anchor="b" anchorCtr="0">
            <a:noAutofit/>
          </a:bodyPr>
          <a:lstStyle/>
          <a:p>
            <a:pPr lvl="0"/>
            <a:r>
              <a:rPr lang="en-US" dirty="0"/>
              <a:t>Research Objectives</a:t>
            </a:r>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06"/>
        <p:cNvGrpSpPr/>
        <p:nvPr/>
      </p:nvGrpSpPr>
      <p:grpSpPr>
        <a:xfrm>
          <a:off x="0" y="0"/>
          <a:ext cx="0" cy="0"/>
          <a:chOff x="0" y="0"/>
          <a:chExt cx="0" cy="0"/>
        </a:xfrm>
      </p:grpSpPr>
      <p:sp>
        <p:nvSpPr>
          <p:cNvPr id="2707" name="Google Shape;2707;p32"/>
          <p:cNvSpPr txBox="1">
            <a:spLocks noGrp="1"/>
          </p:cNvSpPr>
          <p:nvPr>
            <p:ph type="title"/>
          </p:nvPr>
        </p:nvSpPr>
        <p:spPr>
          <a:xfrm>
            <a:off x="720000" y="445025"/>
            <a:ext cx="4160700"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Purpose</a:t>
            </a:r>
            <a:endParaRPr dirty="0"/>
          </a:p>
        </p:txBody>
      </p:sp>
      <p:sp>
        <p:nvSpPr>
          <p:cNvPr id="2708" name="Google Shape;2708;p32"/>
          <p:cNvSpPr txBox="1">
            <a:spLocks noGrp="1"/>
          </p:cNvSpPr>
          <p:nvPr>
            <p:ph type="subTitle" idx="1"/>
          </p:nvPr>
        </p:nvSpPr>
        <p:spPr>
          <a:xfrm>
            <a:off x="720000" y="1407525"/>
            <a:ext cx="4160700" cy="3196500"/>
          </a:xfrm>
          <a:prstGeom prst="rect">
            <a:avLst/>
          </a:prstGeom>
        </p:spPr>
        <p:txBody>
          <a:bodyPr spcFirstLastPara="1" wrap="square" lIns="91425" tIns="91425" rIns="91425" bIns="91425" anchor="t" anchorCtr="0">
            <a:noAutofit/>
          </a:bodyPr>
          <a:lstStyle/>
          <a:p>
            <a:pPr marL="0" lvl="0" indent="0">
              <a:buNone/>
            </a:pPr>
            <a:r>
              <a:rPr lang="en-US" dirty="0"/>
              <a:t>Analyze the seasonal changing trends of air pollutants and establish a seasonal prediction model. </a:t>
            </a:r>
            <a:r>
              <a:rPr lang="en" dirty="0"/>
              <a:t>It helps us to:</a:t>
            </a:r>
            <a:endParaRPr dirty="0"/>
          </a:p>
          <a:p>
            <a:pPr marL="0" lvl="0" indent="0" algn="l" rtl="0">
              <a:spcBef>
                <a:spcPts val="0"/>
              </a:spcBef>
              <a:spcAft>
                <a:spcPts val="0"/>
              </a:spcAft>
              <a:buNone/>
            </a:pPr>
            <a:endParaRPr dirty="0"/>
          </a:p>
          <a:p>
            <a:pPr lvl="0" indent="-330200"/>
            <a:r>
              <a:rPr lang="en-US" dirty="0"/>
              <a:t>Air Quality Seasonal Forecast</a:t>
            </a:r>
          </a:p>
          <a:p>
            <a:pPr lvl="0" indent="-330200"/>
            <a:r>
              <a:rPr lang="en-US" dirty="0"/>
              <a:t>Pollution source classification</a:t>
            </a:r>
          </a:p>
          <a:p>
            <a:pPr lvl="0" indent="-330200"/>
            <a:r>
              <a:rPr lang="en-US" dirty="0"/>
              <a:t>Anomaly detection</a:t>
            </a:r>
          </a:p>
          <a:p>
            <a:pPr marL="127000" lvl="0" indent="0">
              <a:buNone/>
            </a:pPr>
            <a:endParaRPr dirty="0"/>
          </a:p>
          <a:p>
            <a:pPr marL="0" lvl="0" indent="0">
              <a:buNone/>
            </a:pPr>
            <a:r>
              <a:rPr lang="en-US" dirty="0"/>
              <a:t>Understand how air quality changes throughout the year and provide insights into seasonal trends.</a:t>
            </a:r>
            <a:endParaRPr dirty="0"/>
          </a:p>
        </p:txBody>
      </p:sp>
      <p:pic>
        <p:nvPicPr>
          <p:cNvPr id="2709" name="Google Shape;2709;p32"/>
          <p:cNvPicPr preferRelativeResize="0">
            <a:picLocks noGrp="1"/>
          </p:cNvPicPr>
          <p:nvPr>
            <p:ph type="pic" idx="2"/>
          </p:nvPr>
        </p:nvPicPr>
        <p:blipFill rotWithShape="1">
          <a:blip r:embed="rId3">
            <a:alphaModFix/>
          </a:blip>
          <a:srcRect l="1066" t="3647" r="10100" b="5385"/>
          <a:stretch/>
        </p:blipFill>
        <p:spPr>
          <a:xfrm>
            <a:off x="5791200" y="0"/>
            <a:ext cx="3352800" cy="51435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05605" y="2562960"/>
            <a:ext cx="7717500" cy="1511400"/>
          </a:xfrm>
          <a:prstGeom prst="rect">
            <a:avLst/>
          </a:prstGeom>
        </p:spPr>
        <p:txBody>
          <a:bodyPr spcFirstLastPara="1" wrap="square" lIns="91425" tIns="91425" rIns="91425" bIns="91425" anchor="b" anchorCtr="0">
            <a:noAutofit/>
          </a:bodyPr>
          <a:lstStyle/>
          <a:p>
            <a:pPr lvl="0"/>
            <a:r>
              <a:rPr lang="en-US" dirty="0"/>
              <a:t>Data Source and Processing</a:t>
            </a:r>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16629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24"/>
        <p:cNvGrpSpPr/>
        <p:nvPr/>
      </p:nvGrpSpPr>
      <p:grpSpPr>
        <a:xfrm>
          <a:off x="0" y="0"/>
          <a:ext cx="0" cy="0"/>
          <a:chOff x="0" y="0"/>
          <a:chExt cx="0" cy="0"/>
        </a:xfrm>
      </p:grpSpPr>
      <p:sp>
        <p:nvSpPr>
          <p:cNvPr id="3325" name="Google Shape;332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Data Source and Processing</a:t>
            </a:r>
            <a:endParaRPr dirty="0"/>
          </a:p>
        </p:txBody>
      </p:sp>
      <p:sp>
        <p:nvSpPr>
          <p:cNvPr id="3327" name="Google Shape;3327;p41"/>
          <p:cNvSpPr txBox="1">
            <a:spLocks noGrp="1"/>
          </p:cNvSpPr>
          <p:nvPr>
            <p:ph type="subTitle" idx="2"/>
          </p:nvPr>
        </p:nvSpPr>
        <p:spPr>
          <a:xfrm>
            <a:off x="720000" y="1712045"/>
            <a:ext cx="6397080" cy="1389300"/>
          </a:xfrm>
          <a:prstGeom prst="rect">
            <a:avLst/>
          </a:prstGeom>
        </p:spPr>
        <p:txBody>
          <a:bodyPr spcFirstLastPara="1" wrap="square" lIns="91425" tIns="91425" rIns="91425" bIns="91425" anchor="t" anchorCtr="0">
            <a:noAutofit/>
          </a:bodyPr>
          <a:lstStyle/>
          <a:p>
            <a:pPr marL="0" lvl="0" indent="0"/>
            <a:r>
              <a:rPr lang="en-US" dirty="0"/>
              <a:t>The data used in the project mainly comes from the air quality open data set of the </a:t>
            </a:r>
            <a:r>
              <a:rPr lang="en-US" b="1" dirty="0"/>
              <a:t>Taiwan government's environmental data open platform</a:t>
            </a:r>
            <a:r>
              <a:rPr lang="en-US" dirty="0"/>
              <a:t>. For example, the "</a:t>
            </a:r>
            <a:r>
              <a:rPr lang="en-US" b="1" dirty="0"/>
              <a:t>Historical Data of Air Quality Index (AQI)</a:t>
            </a:r>
            <a:r>
              <a:rPr lang="en-US" dirty="0"/>
              <a:t>" provided by the Monitoring and Information Division of the Ministry of Environment</a:t>
            </a:r>
          </a:p>
          <a:p>
            <a:pPr marL="0" lvl="0" indent="0"/>
            <a:endParaRPr lang="en-US" dirty="0"/>
          </a:p>
          <a:p>
            <a:pPr marL="0" lvl="0" indent="0"/>
            <a:r>
              <a:rPr lang="en-US" dirty="0"/>
              <a:t>The main columns include the station name, county, AQI index, main pollutant types, concentrations of various pollutants (such as SO₂, CO, O₃, PM₁₀, PM₂.₅, NO₂, etc.) and meteorological parameters such as wind speed and direction, as well as data timestamps and station coordinates.</a:t>
            </a:r>
            <a:endParaRPr dirty="0"/>
          </a:p>
        </p:txBody>
      </p:sp>
      <p:sp>
        <p:nvSpPr>
          <p:cNvPr id="3328" name="Google Shape;3328;p41"/>
          <p:cNvSpPr txBox="1">
            <a:spLocks noGrp="1"/>
          </p:cNvSpPr>
          <p:nvPr>
            <p:ph type="subTitle" idx="3"/>
          </p:nvPr>
        </p:nvSpPr>
        <p:spPr>
          <a:xfrm>
            <a:off x="720000" y="1215695"/>
            <a:ext cx="6397080" cy="572700"/>
          </a:xfrm>
          <a:prstGeom prst="rect">
            <a:avLst/>
          </a:prstGeom>
        </p:spPr>
        <p:txBody>
          <a:bodyPr spcFirstLastPara="1" wrap="square" lIns="91425" tIns="91425" rIns="91425" bIns="91425" anchor="b" anchorCtr="0">
            <a:noAutofit/>
          </a:bodyPr>
          <a:lstStyle/>
          <a:p>
            <a:pPr marL="0" lvl="0" indent="0"/>
            <a:r>
              <a:rPr lang="en-US" dirty="0"/>
              <a:t>Data Source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58"/>
        <p:cNvGrpSpPr/>
        <p:nvPr/>
      </p:nvGrpSpPr>
      <p:grpSpPr>
        <a:xfrm>
          <a:off x="0" y="0"/>
          <a:ext cx="0" cy="0"/>
          <a:chOff x="0" y="0"/>
          <a:chExt cx="0" cy="0"/>
        </a:xfrm>
      </p:grpSpPr>
      <p:sp>
        <p:nvSpPr>
          <p:cNvPr id="3259" name="Google Shape;3259;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dirty="0"/>
              <a:t>Processing</a:t>
            </a:r>
            <a:endParaRPr dirty="0"/>
          </a:p>
        </p:txBody>
      </p:sp>
      <p:sp>
        <p:nvSpPr>
          <p:cNvPr id="3260" name="Google Shape;3260;p39"/>
          <p:cNvSpPr/>
          <p:nvPr/>
        </p:nvSpPr>
        <p:spPr>
          <a:xfrm>
            <a:off x="2194065" y="232182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39"/>
          <p:cNvSpPr/>
          <p:nvPr/>
        </p:nvSpPr>
        <p:spPr>
          <a:xfrm>
            <a:off x="4157965" y="232182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39"/>
          <p:cNvSpPr/>
          <p:nvPr/>
        </p:nvSpPr>
        <p:spPr>
          <a:xfrm>
            <a:off x="6121865" y="2321820"/>
            <a:ext cx="176400" cy="17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39"/>
          <p:cNvSpPr txBox="1"/>
          <p:nvPr/>
        </p:nvSpPr>
        <p:spPr>
          <a:xfrm flipH="1">
            <a:off x="1376065" y="2803020"/>
            <a:ext cx="1812300" cy="897900"/>
          </a:xfrm>
          <a:prstGeom prst="rect">
            <a:avLst/>
          </a:prstGeom>
          <a:noFill/>
          <a:ln>
            <a:noFill/>
          </a:ln>
        </p:spPr>
        <p:txBody>
          <a:bodyPr spcFirstLastPara="1" wrap="square" lIns="91425" tIns="91425" rIns="91425" bIns="91425" anchor="t" anchorCtr="0">
            <a:noAutofit/>
          </a:bodyPr>
          <a:lstStyle/>
          <a:p>
            <a:pPr lvl="0" algn="ctr"/>
            <a:r>
              <a:rPr lang="en-US" sz="1600" b="1" dirty="0">
                <a:solidFill>
                  <a:schemeClr val="accent1"/>
                </a:solidFill>
                <a:latin typeface="Outfit"/>
                <a:ea typeface="Outfit"/>
                <a:cs typeface="Outfit"/>
                <a:sym typeface="Outfit"/>
              </a:rPr>
              <a:t>Data cleaning</a:t>
            </a:r>
            <a:endParaRPr sz="1600" b="1" dirty="0">
              <a:solidFill>
                <a:schemeClr val="accent1"/>
              </a:solidFill>
              <a:latin typeface="Outfit"/>
              <a:ea typeface="Outfit"/>
              <a:cs typeface="Outfit"/>
              <a:sym typeface="Outfit"/>
            </a:endParaRPr>
          </a:p>
        </p:txBody>
      </p:sp>
      <p:sp>
        <p:nvSpPr>
          <p:cNvPr id="3265" name="Google Shape;3265;p39"/>
          <p:cNvSpPr txBox="1"/>
          <p:nvPr/>
        </p:nvSpPr>
        <p:spPr>
          <a:xfrm flipH="1">
            <a:off x="3339965" y="2803020"/>
            <a:ext cx="1812300" cy="897900"/>
          </a:xfrm>
          <a:prstGeom prst="rect">
            <a:avLst/>
          </a:prstGeom>
          <a:noFill/>
          <a:ln>
            <a:noFill/>
          </a:ln>
        </p:spPr>
        <p:txBody>
          <a:bodyPr spcFirstLastPara="1" wrap="square" lIns="91425" tIns="91425" rIns="91425" bIns="91425" anchor="t" anchorCtr="0">
            <a:noAutofit/>
          </a:bodyPr>
          <a:lstStyle/>
          <a:p>
            <a:pPr lvl="0" algn="ctr"/>
            <a:r>
              <a:rPr lang="en-US" sz="1600" b="1" dirty="0">
                <a:solidFill>
                  <a:schemeClr val="accent1"/>
                </a:solidFill>
                <a:latin typeface="Outfit"/>
                <a:ea typeface="Outfit"/>
                <a:cs typeface="Outfit"/>
                <a:sym typeface="Outfit"/>
              </a:rPr>
              <a:t>Feature engineering</a:t>
            </a:r>
            <a:endParaRPr sz="1600" b="1" dirty="0">
              <a:solidFill>
                <a:schemeClr val="accent1"/>
              </a:solidFill>
              <a:latin typeface="Outfit"/>
              <a:ea typeface="Outfit"/>
              <a:cs typeface="Outfit"/>
              <a:sym typeface="Outfit"/>
            </a:endParaRPr>
          </a:p>
        </p:txBody>
      </p:sp>
      <p:sp>
        <p:nvSpPr>
          <p:cNvPr id="3266" name="Google Shape;3266;p39"/>
          <p:cNvSpPr txBox="1"/>
          <p:nvPr/>
        </p:nvSpPr>
        <p:spPr>
          <a:xfrm flipH="1">
            <a:off x="5303865" y="2803020"/>
            <a:ext cx="1812300" cy="897900"/>
          </a:xfrm>
          <a:prstGeom prst="rect">
            <a:avLst/>
          </a:prstGeom>
          <a:noFill/>
          <a:ln>
            <a:noFill/>
          </a:ln>
        </p:spPr>
        <p:txBody>
          <a:bodyPr spcFirstLastPara="1" wrap="square" lIns="91425" tIns="91425" rIns="91425" bIns="91425" anchor="t" anchorCtr="0">
            <a:noAutofit/>
          </a:bodyPr>
          <a:lstStyle/>
          <a:p>
            <a:pPr lvl="0" algn="ctr"/>
            <a:endParaRPr lang="en-US" sz="1600" b="1" dirty="0">
              <a:solidFill>
                <a:schemeClr val="accent1"/>
              </a:solidFill>
              <a:latin typeface="Outfit"/>
              <a:ea typeface="Outfit"/>
              <a:cs typeface="Outfit"/>
              <a:sym typeface="Outfit"/>
            </a:endParaRPr>
          </a:p>
          <a:p>
            <a:pPr lvl="0" algn="ctr"/>
            <a:r>
              <a:rPr lang="en-US" sz="1600" b="1" dirty="0">
                <a:solidFill>
                  <a:schemeClr val="accent1"/>
                </a:solidFill>
                <a:latin typeface="Outfit"/>
                <a:ea typeface="Outfit"/>
                <a:cs typeface="Outfit"/>
                <a:sym typeface="Outfit"/>
              </a:rPr>
              <a:t>Data integration</a:t>
            </a:r>
            <a:endParaRPr sz="1600" b="1" dirty="0">
              <a:solidFill>
                <a:schemeClr val="accent1"/>
              </a:solidFill>
              <a:latin typeface="Outfit"/>
              <a:ea typeface="Outfit"/>
              <a:cs typeface="Outfit"/>
              <a:sym typeface="Outfit"/>
            </a:endParaRPr>
          </a:p>
        </p:txBody>
      </p:sp>
      <p:cxnSp>
        <p:nvCxnSpPr>
          <p:cNvPr id="3268" name="Google Shape;3268;p39"/>
          <p:cNvCxnSpPr>
            <a:stCxn id="3260" idx="3"/>
            <a:endCxn id="3261" idx="1"/>
          </p:cNvCxnSpPr>
          <p:nvPr/>
        </p:nvCxnSpPr>
        <p:spPr>
          <a:xfrm>
            <a:off x="2370465" y="2410020"/>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3269" name="Google Shape;3269;p39"/>
          <p:cNvCxnSpPr>
            <a:stCxn id="3261" idx="3"/>
            <a:endCxn id="3262" idx="1"/>
          </p:cNvCxnSpPr>
          <p:nvPr/>
        </p:nvCxnSpPr>
        <p:spPr>
          <a:xfrm>
            <a:off x="4334365" y="2410020"/>
            <a:ext cx="1787400" cy="0"/>
          </a:xfrm>
          <a:prstGeom prst="straightConnector1">
            <a:avLst/>
          </a:prstGeom>
          <a:noFill/>
          <a:ln w="9525" cap="flat" cmpd="sng">
            <a:solidFill>
              <a:schemeClr val="dk2"/>
            </a:solidFill>
            <a:prstDash val="solid"/>
            <a:round/>
            <a:headEnd type="none" w="med" len="med"/>
            <a:tailEnd type="none" w="med" len="med"/>
          </a:ln>
        </p:spPr>
      </p:cxnSp>
      <p:cxnSp>
        <p:nvCxnSpPr>
          <p:cNvPr id="3271" name="Google Shape;3271;p39"/>
          <p:cNvCxnSpPr>
            <a:stCxn id="3260" idx="2"/>
            <a:endCxn id="3264" idx="0"/>
          </p:cNvCxnSpPr>
          <p:nvPr/>
        </p:nvCxnSpPr>
        <p:spPr>
          <a:xfrm>
            <a:off x="2282265" y="2498220"/>
            <a:ext cx="0" cy="304800"/>
          </a:xfrm>
          <a:prstGeom prst="straightConnector1">
            <a:avLst/>
          </a:prstGeom>
          <a:noFill/>
          <a:ln w="9525" cap="flat" cmpd="sng">
            <a:solidFill>
              <a:schemeClr val="dk2"/>
            </a:solidFill>
            <a:prstDash val="solid"/>
            <a:round/>
            <a:headEnd type="none" w="med" len="med"/>
            <a:tailEnd type="none" w="med" len="med"/>
          </a:ln>
        </p:spPr>
      </p:cxnSp>
      <p:cxnSp>
        <p:nvCxnSpPr>
          <p:cNvPr id="3272" name="Google Shape;3272;p39"/>
          <p:cNvCxnSpPr>
            <a:stCxn id="3261" idx="2"/>
            <a:endCxn id="3265" idx="0"/>
          </p:cNvCxnSpPr>
          <p:nvPr/>
        </p:nvCxnSpPr>
        <p:spPr>
          <a:xfrm>
            <a:off x="4246165" y="2498220"/>
            <a:ext cx="0" cy="304800"/>
          </a:xfrm>
          <a:prstGeom prst="straightConnector1">
            <a:avLst/>
          </a:prstGeom>
          <a:noFill/>
          <a:ln w="9525" cap="flat" cmpd="sng">
            <a:solidFill>
              <a:schemeClr val="dk2"/>
            </a:solidFill>
            <a:prstDash val="solid"/>
            <a:round/>
            <a:headEnd type="none" w="med" len="med"/>
            <a:tailEnd type="none" w="med" len="med"/>
          </a:ln>
        </p:spPr>
      </p:cxnSp>
      <p:cxnSp>
        <p:nvCxnSpPr>
          <p:cNvPr id="3273" name="Google Shape;3273;p39"/>
          <p:cNvCxnSpPr>
            <a:stCxn id="3262" idx="2"/>
            <a:endCxn id="3266" idx="0"/>
          </p:cNvCxnSpPr>
          <p:nvPr/>
        </p:nvCxnSpPr>
        <p:spPr>
          <a:xfrm>
            <a:off x="6210065" y="2498220"/>
            <a:ext cx="0" cy="3048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1"/>
        <p:cNvGrpSpPr/>
        <p:nvPr/>
      </p:nvGrpSpPr>
      <p:grpSpPr>
        <a:xfrm>
          <a:off x="0" y="0"/>
          <a:ext cx="0" cy="0"/>
          <a:chOff x="0" y="0"/>
          <a:chExt cx="0" cy="0"/>
        </a:xfrm>
      </p:grpSpPr>
      <p:sp>
        <p:nvSpPr>
          <p:cNvPr id="2692" name="Google Shape;2692;p31"/>
          <p:cNvSpPr txBox="1">
            <a:spLocks noGrp="1"/>
          </p:cNvSpPr>
          <p:nvPr>
            <p:ph type="title"/>
          </p:nvPr>
        </p:nvSpPr>
        <p:spPr>
          <a:xfrm>
            <a:off x="705605" y="2562960"/>
            <a:ext cx="7717500" cy="1511400"/>
          </a:xfrm>
          <a:prstGeom prst="rect">
            <a:avLst/>
          </a:prstGeom>
        </p:spPr>
        <p:txBody>
          <a:bodyPr spcFirstLastPara="1" wrap="square" lIns="91425" tIns="91425" rIns="91425" bIns="91425" anchor="b" anchorCtr="0">
            <a:noAutofit/>
          </a:bodyPr>
          <a:lstStyle/>
          <a:p>
            <a:pPr lvl="0"/>
            <a:r>
              <a:rPr lang="en-US" dirty="0"/>
              <a:t>Data Analysis and Modeling Methods</a:t>
            </a:r>
          </a:p>
        </p:txBody>
      </p:sp>
      <p:sp>
        <p:nvSpPr>
          <p:cNvPr id="2694" name="Google Shape;2694;p31"/>
          <p:cNvSpPr txBox="1">
            <a:spLocks noGrp="1"/>
          </p:cNvSpPr>
          <p:nvPr>
            <p:ph type="title" idx="2"/>
          </p:nvPr>
        </p:nvSpPr>
        <p:spPr>
          <a:xfrm>
            <a:off x="3574350" y="539500"/>
            <a:ext cx="1652100" cy="166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2695" name="Google Shape;2695;p31"/>
          <p:cNvGrpSpPr/>
          <p:nvPr/>
        </p:nvGrpSpPr>
        <p:grpSpPr>
          <a:xfrm>
            <a:off x="3333124" y="539512"/>
            <a:ext cx="397957" cy="491303"/>
            <a:chOff x="4986000" y="2166120"/>
            <a:chExt cx="388440" cy="1402920"/>
          </a:xfrm>
        </p:grpSpPr>
        <p:sp>
          <p:nvSpPr>
            <p:cNvPr id="2696" name="Google Shape;2696;p31"/>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7" name="Google Shape;2697;p31"/>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8" name="Google Shape;2698;p31"/>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699" name="Google Shape;2699;p31"/>
          <p:cNvGrpSpPr/>
          <p:nvPr/>
        </p:nvGrpSpPr>
        <p:grpSpPr>
          <a:xfrm>
            <a:off x="4984310" y="1974862"/>
            <a:ext cx="398326" cy="280942"/>
            <a:chOff x="6180480" y="1249200"/>
            <a:chExt cx="388800" cy="552600"/>
          </a:xfrm>
        </p:grpSpPr>
        <p:sp>
          <p:nvSpPr>
            <p:cNvPr id="2700" name="Google Shape;2700;p31"/>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1" name="Google Shape;2701;p31"/>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2" name="Google Shape;2702;p31"/>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66232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57"/>
        <p:cNvGrpSpPr/>
        <p:nvPr/>
      </p:nvGrpSpPr>
      <p:grpSpPr>
        <a:xfrm>
          <a:off x="0" y="0"/>
          <a:ext cx="0" cy="0"/>
          <a:chOff x="0" y="0"/>
          <a:chExt cx="0" cy="0"/>
        </a:xfrm>
      </p:grpSpPr>
      <p:sp>
        <p:nvSpPr>
          <p:cNvPr id="3358" name="Google Shape;3358;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altLang="zh-TW" dirty="0"/>
              <a:t>Data Analysis</a:t>
            </a:r>
            <a:endParaRPr dirty="0"/>
          </a:p>
        </p:txBody>
      </p:sp>
      <p:sp>
        <p:nvSpPr>
          <p:cNvPr id="3359" name="Google Shape;3359;p45"/>
          <p:cNvSpPr txBox="1">
            <a:spLocks noGrp="1"/>
          </p:cNvSpPr>
          <p:nvPr>
            <p:ph type="subTitle" idx="1"/>
          </p:nvPr>
        </p:nvSpPr>
        <p:spPr>
          <a:xfrm>
            <a:off x="720049" y="1517600"/>
            <a:ext cx="2379000" cy="1984200"/>
          </a:xfrm>
          <a:prstGeom prst="rect">
            <a:avLst/>
          </a:prstGeom>
        </p:spPr>
        <p:txBody>
          <a:bodyPr spcFirstLastPara="1" wrap="square" lIns="91425" tIns="91425" rIns="91425" bIns="91425" anchor="t" anchorCtr="0">
            <a:noAutofit/>
          </a:bodyPr>
          <a:lstStyle/>
          <a:p>
            <a:pPr marL="0" lvl="0" indent="0"/>
            <a:r>
              <a:rPr lang="en-US" dirty="0"/>
              <a:t>The STL (Seasonal and Trend decomposition using Loess) seasonal decomposition technique is used to decompose the time series into long-term trend, seasonal cycle and residual components.</a:t>
            </a:r>
            <a:endParaRPr dirty="0"/>
          </a:p>
        </p:txBody>
      </p:sp>
      <p:sp>
        <p:nvSpPr>
          <p:cNvPr id="3360" name="Google Shape;3360;p45"/>
          <p:cNvSpPr txBox="1">
            <a:spLocks noGrp="1"/>
          </p:cNvSpPr>
          <p:nvPr>
            <p:ph type="subTitle" idx="2"/>
          </p:nvPr>
        </p:nvSpPr>
        <p:spPr>
          <a:xfrm>
            <a:off x="3382496" y="1784300"/>
            <a:ext cx="2379000" cy="1984200"/>
          </a:xfrm>
          <a:prstGeom prst="rect">
            <a:avLst/>
          </a:prstGeom>
        </p:spPr>
        <p:txBody>
          <a:bodyPr spcFirstLastPara="1" wrap="square" lIns="91425" tIns="91425" rIns="91425" bIns="91425" anchor="t" anchorCtr="0">
            <a:noAutofit/>
          </a:bodyPr>
          <a:lstStyle/>
          <a:p>
            <a:pPr marL="0" lvl="0" indent="0"/>
            <a:r>
              <a:rPr lang="en-US" dirty="0"/>
              <a:t>The focus is on short-term prediction of fine particulate matter PM₂.₅ concentration or AQI index. The main model used is </a:t>
            </a:r>
            <a:r>
              <a:rPr lang="en-US" dirty="0" err="1"/>
              <a:t>XGBoost</a:t>
            </a:r>
            <a:endParaRPr dirty="0"/>
          </a:p>
        </p:txBody>
      </p:sp>
      <p:sp>
        <p:nvSpPr>
          <p:cNvPr id="3361" name="Google Shape;3361;p45"/>
          <p:cNvSpPr txBox="1">
            <a:spLocks noGrp="1"/>
          </p:cNvSpPr>
          <p:nvPr>
            <p:ph type="subTitle" idx="3"/>
          </p:nvPr>
        </p:nvSpPr>
        <p:spPr>
          <a:xfrm>
            <a:off x="6044943" y="1793850"/>
            <a:ext cx="2379000" cy="1984200"/>
          </a:xfrm>
          <a:prstGeom prst="rect">
            <a:avLst/>
          </a:prstGeom>
        </p:spPr>
        <p:txBody>
          <a:bodyPr spcFirstLastPara="1" wrap="square" lIns="91425" tIns="91425" rIns="91425" bIns="91425" anchor="t" anchorCtr="0">
            <a:noAutofit/>
          </a:bodyPr>
          <a:lstStyle/>
          <a:p>
            <a:pPr marL="0" lvl="0" indent="0"/>
            <a:r>
              <a:rPr lang="en-US" dirty="0"/>
              <a:t>Grouping by station and by time/event.</a:t>
            </a:r>
          </a:p>
          <a:p>
            <a:pPr marL="0" lvl="0" indent="0"/>
            <a:endParaRPr lang="en-US" dirty="0"/>
          </a:p>
          <a:p>
            <a:pPr marL="0" lvl="0" indent="0"/>
            <a:r>
              <a:rPr lang="en-US" dirty="0"/>
              <a:t>We will analyze the characteristic pollutant composition of each group, as well as the geographical or temporal distribution of the measuring stations in the group, to further infer the type of pollution source it represents.</a:t>
            </a:r>
            <a:endParaRPr dirty="0"/>
          </a:p>
        </p:txBody>
      </p:sp>
      <p:sp>
        <p:nvSpPr>
          <p:cNvPr id="3362" name="Google Shape;3362;p45"/>
          <p:cNvSpPr txBox="1">
            <a:spLocks noGrp="1"/>
          </p:cNvSpPr>
          <p:nvPr>
            <p:ph type="subTitle" idx="4"/>
          </p:nvPr>
        </p:nvSpPr>
        <p:spPr>
          <a:xfrm>
            <a:off x="720049" y="1021075"/>
            <a:ext cx="2379000" cy="572700"/>
          </a:xfrm>
          <a:prstGeom prst="rect">
            <a:avLst/>
          </a:prstGeom>
        </p:spPr>
        <p:txBody>
          <a:bodyPr spcFirstLastPara="1" wrap="square" lIns="91425" tIns="91425" rIns="91425" bIns="91425" anchor="b" anchorCtr="0">
            <a:noAutofit/>
          </a:bodyPr>
          <a:lstStyle/>
          <a:p>
            <a:pPr marL="0" lvl="0" indent="0"/>
            <a:r>
              <a:rPr lang="en-US" dirty="0"/>
              <a:t>Time series analysis </a:t>
            </a:r>
            <a:endParaRPr dirty="0"/>
          </a:p>
        </p:txBody>
      </p:sp>
      <p:sp>
        <p:nvSpPr>
          <p:cNvPr id="3363" name="Google Shape;3363;p45"/>
          <p:cNvSpPr txBox="1">
            <a:spLocks noGrp="1"/>
          </p:cNvSpPr>
          <p:nvPr>
            <p:ph type="subTitle" idx="5"/>
          </p:nvPr>
        </p:nvSpPr>
        <p:spPr>
          <a:xfrm>
            <a:off x="3382501" y="1287775"/>
            <a:ext cx="2379000" cy="572700"/>
          </a:xfrm>
          <a:prstGeom prst="rect">
            <a:avLst/>
          </a:prstGeom>
        </p:spPr>
        <p:txBody>
          <a:bodyPr spcFirstLastPara="1" wrap="square" lIns="91425" tIns="91425" rIns="91425" bIns="91425" anchor="b" anchorCtr="0">
            <a:noAutofit/>
          </a:bodyPr>
          <a:lstStyle/>
          <a:p>
            <a:pPr marL="0" lvl="0" indent="0"/>
            <a:r>
              <a:rPr lang="en-US" dirty="0"/>
              <a:t>Prediction Model (PM₂.₅ / AQI Prediction)</a:t>
            </a:r>
            <a:endParaRPr dirty="0"/>
          </a:p>
        </p:txBody>
      </p:sp>
      <p:sp>
        <p:nvSpPr>
          <p:cNvPr id="3364" name="Google Shape;3364;p45"/>
          <p:cNvSpPr txBox="1">
            <a:spLocks noGrp="1"/>
          </p:cNvSpPr>
          <p:nvPr>
            <p:ph type="subTitle" idx="6"/>
          </p:nvPr>
        </p:nvSpPr>
        <p:spPr>
          <a:xfrm>
            <a:off x="6044945" y="1297325"/>
            <a:ext cx="2379000" cy="572700"/>
          </a:xfrm>
          <a:prstGeom prst="rect">
            <a:avLst/>
          </a:prstGeom>
        </p:spPr>
        <p:txBody>
          <a:bodyPr spcFirstLastPara="1" wrap="square" lIns="91425" tIns="91425" rIns="91425" bIns="91425" anchor="b" anchorCtr="0">
            <a:noAutofit/>
          </a:bodyPr>
          <a:lstStyle/>
          <a:p>
            <a:pPr marL="0" lvl="0" indent="0"/>
            <a:endParaRPr lang="en-US" dirty="0"/>
          </a:p>
          <a:p>
            <a:pPr marL="0" lvl="0" indent="0"/>
            <a:r>
              <a:rPr lang="en-US" dirty="0"/>
              <a:t>Pollution source classification</a:t>
            </a:r>
            <a:endParaRPr dirty="0"/>
          </a:p>
        </p:txBody>
      </p:sp>
    </p:spTree>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4433</Words>
  <Application>Microsoft Macintosh PowerPoint</Application>
  <PresentationFormat>如螢幕大小 (16:9)</PresentationFormat>
  <Paragraphs>138</Paragraphs>
  <Slides>15</Slides>
  <Notes>15</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15</vt:i4>
      </vt:variant>
    </vt:vector>
  </HeadingPairs>
  <TitlesOfParts>
    <vt:vector size="22" baseType="lpstr">
      <vt:lpstr>Nunito Light</vt:lpstr>
      <vt:lpstr>Outfit ExtraBold</vt:lpstr>
      <vt:lpstr>Lato</vt:lpstr>
      <vt:lpstr>Outfit</vt:lpstr>
      <vt:lpstr>Lato Light</vt:lpstr>
      <vt:lpstr>Arial</vt:lpstr>
      <vt:lpstr>Bayesian Data Analysis - Master of Science in Biostatistics by Slidesgo</vt:lpstr>
      <vt:lpstr>Air Pollution Analysis – Final project </vt:lpstr>
      <vt:lpstr>Table of contents</vt:lpstr>
      <vt:lpstr>Research Objectives</vt:lpstr>
      <vt:lpstr>Purpose</vt:lpstr>
      <vt:lpstr>Data Source and Processing</vt:lpstr>
      <vt:lpstr>Data Source and Processing</vt:lpstr>
      <vt:lpstr>Processing</vt:lpstr>
      <vt:lpstr>Data Analysis and Modeling Methods</vt:lpstr>
      <vt:lpstr>Data Analysis</vt:lpstr>
      <vt:lpstr>Presentation and Research Directions</vt:lpstr>
      <vt:lpstr>Presentation</vt:lpstr>
      <vt:lpstr>Anomaly detection effect evaluation</vt:lpstr>
      <vt:lpstr>Conclusions</vt:lpstr>
      <vt:lpstr>PowerPoint 簡報</vt:lpstr>
      <vt:lpstr>Research, discover, transform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Pollution Analysis - Master of Science in Biostatistics</dc:title>
  <cp:lastModifiedBy>corda C</cp:lastModifiedBy>
  <cp:revision>12</cp:revision>
  <dcterms:modified xsi:type="dcterms:W3CDTF">2025-05-18T09:24:14Z</dcterms:modified>
</cp:coreProperties>
</file>