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9" r:id="rId4"/>
    <p:sldId id="347" r:id="rId5"/>
    <p:sldId id="364" r:id="rId6"/>
    <p:sldId id="363" r:id="rId7"/>
    <p:sldId id="365" r:id="rId8"/>
    <p:sldId id="366" r:id="rId9"/>
    <p:sldId id="367" r:id="rId10"/>
    <p:sldId id="370" r:id="rId11"/>
    <p:sldId id="369" r:id="rId12"/>
    <p:sldId id="368" r:id="rId13"/>
    <p:sldId id="371" r:id="rId14"/>
    <p:sldId id="262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500" y="102"/>
      </p:cViewPr>
      <p:guideLst>
        <p:guide orient="horz" pos="2148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2018/9/11</a:t>
            </a:fld>
            <a:endParaRPr lang="zh-CN" altLang="en-US" strike="noStrike" noProof="1"/>
          </a:p>
        </p:txBody>
      </p:sp>
      <p:sp>
        <p:nvSpPr>
          <p:cNvPr id="2662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2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5442107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0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一分钟：</a:t>
            </a:r>
          </a:p>
          <a:p>
            <a:pPr lvl="0"/>
            <a:r>
              <a:rPr lang="en-US" altLang="zh-CN"/>
              <a:t>CPU</a:t>
            </a:r>
            <a:r>
              <a:rPr lang="zh-CN" altLang="en-US"/>
              <a:t>架构师在设计处理器时需要决定最优</a:t>
            </a:r>
            <a:r>
              <a:rPr lang="zh-CN" altLang="en-US">
                <a:sym typeface="宋体" panose="02010600030101010101" pitchFamily="2" charset="-122"/>
              </a:rPr>
              <a:t>硬件参数，主要是以下</a:t>
            </a:r>
            <a:r>
              <a:rPr lang="zh-CN" altLang="en-US"/>
              <a:t>这几个。最开始的方法是仿真、根据仿真结果修改硬件参数、再仿真，不断重复这个步骤，直到达到最优结果。这种方法既费时又不合理。之后便诞生了处理器性能模型，只需要在模型中输入软件特征与给定的硬件参数，就能得出一个比较准确的性能结果。这个式子是目前应用最广的性能模型公式，第一项是处理器理想基础执行周期，表明处理器的基础性能，后两项是额外执行周期的主要来源。问题在于，这项公式仅仅考虑分支预测错误和存储系统数据缺失，将其他额外周期忽视了，其中包括串行化指令产生的额外周期。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59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一分钟：</a:t>
            </a:r>
          </a:p>
          <a:p>
            <a:pPr lvl="0"/>
            <a:r>
              <a:rPr lang="en-US" altLang="zh-CN"/>
              <a:t>CPU</a:t>
            </a:r>
            <a:r>
              <a:rPr lang="zh-CN" altLang="en-US"/>
              <a:t>架构师在设计处理器时需要决定最优</a:t>
            </a:r>
            <a:r>
              <a:rPr lang="zh-CN" altLang="en-US">
                <a:sym typeface="宋体" panose="02010600030101010101" pitchFamily="2" charset="-122"/>
              </a:rPr>
              <a:t>硬件参数，主要是以下</a:t>
            </a:r>
            <a:r>
              <a:rPr lang="zh-CN" altLang="en-US"/>
              <a:t>这几个。最开始的方法是仿真、根据仿真结果修改硬件参数、再仿真，不断重复这个步骤，直到达到最优结果。这种方法既费时又不合理。之后便诞生了处理器性能模型，只需要在模型中输入软件特征与给定的硬件参数，就能得出一个比较准确的性能结果。这个式子是目前应用最广的性能模型公式，第一项是处理器理想基础执行周期，表明处理器的基础性能，后两项是额外执行周期的主要来源。问题在于，这项公式仅仅考虑分支预测错误和存储系统数据缺失，将其他额外周期忽视了，其中包括串行化指令产生的额外周期。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291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一分钟：</a:t>
            </a:r>
          </a:p>
          <a:p>
            <a:pPr lvl="0"/>
            <a:r>
              <a:rPr lang="en-US" altLang="zh-CN"/>
              <a:t>CPU</a:t>
            </a:r>
            <a:r>
              <a:rPr lang="zh-CN" altLang="en-US"/>
              <a:t>架构师在设计处理器时需要决定最优</a:t>
            </a:r>
            <a:r>
              <a:rPr lang="zh-CN" altLang="en-US">
                <a:sym typeface="宋体" panose="02010600030101010101" pitchFamily="2" charset="-122"/>
              </a:rPr>
              <a:t>硬件参数，主要是以下</a:t>
            </a:r>
            <a:r>
              <a:rPr lang="zh-CN" altLang="en-US"/>
              <a:t>这几个。最开始的方法是仿真、根据仿真结果修改硬件参数、再仿真，不断重复这个步骤，直到达到最优结果。这种方法既费时又不合理。之后便诞生了处理器性能模型，只需要在模型中输入软件特征与给定的硬件参数，就能得出一个比较准确的性能结果。这个式子是目前应用最广的性能模型公式，第一项是处理器理想基础执行周期，表明处理器的基础性能，后两项是额外执行周期的主要来源。问题在于，这项公式仅仅考虑分支预测错误和存储系统数据缺失，将其他额外周期忽视了，其中包括串行化指令产生的额外周期。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本次答辩从以下五个部分进行，分别是。。。 。。。 。。 。。。 。。</a:t>
            </a:r>
          </a:p>
        </p:txBody>
      </p:sp>
    </p:spTree>
    <p:extLst>
      <p:ext uri="{BB962C8B-B14F-4D97-AF65-F5344CB8AC3E}">
        <p14:creationId xmlns:p14="http://schemas.microsoft.com/office/powerpoint/2010/main" val="2475935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一分钟：</a:t>
            </a:r>
          </a:p>
          <a:p>
            <a:pPr lvl="0"/>
            <a:r>
              <a:rPr lang="en-US" altLang="zh-CN"/>
              <a:t>CPU</a:t>
            </a:r>
            <a:r>
              <a:rPr lang="zh-CN" altLang="en-US"/>
              <a:t>架构师在设计处理器时需要决定最优</a:t>
            </a:r>
            <a:r>
              <a:rPr lang="zh-CN" altLang="en-US">
                <a:sym typeface="宋体" panose="02010600030101010101" pitchFamily="2" charset="-122"/>
              </a:rPr>
              <a:t>硬件参数，主要是以下</a:t>
            </a:r>
            <a:r>
              <a:rPr lang="zh-CN" altLang="en-US"/>
              <a:t>这几个。最开始的方法是仿真、根据仿真结果修改硬件参数、再仿真，不断重复这个步骤，直到达到最优结果。这种方法既费时又不合理。之后便诞生了处理器性能模型，只需要在模型中输入软件特征与给定的硬件参数，就能得出一个比较准确的性能结果。这个式子是目前应用最广的性能模型公式，第一项是处理器理想基础执行周期，表明处理器的基础性能，后两项是额外执行周期的主要来源。问题在于，这项公式仅仅考虑分支预测错误和存储系统数据缺失，将其他额外周期忽视了，其中包括串行化指令产生的额外周期。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9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一分钟：</a:t>
            </a:r>
          </a:p>
          <a:p>
            <a:pPr lvl="0"/>
            <a:r>
              <a:rPr lang="en-US" altLang="zh-CN"/>
              <a:t>CPU</a:t>
            </a:r>
            <a:r>
              <a:rPr lang="zh-CN" altLang="en-US"/>
              <a:t>架构师在设计处理器时需要决定最优</a:t>
            </a:r>
            <a:r>
              <a:rPr lang="zh-CN" altLang="en-US">
                <a:sym typeface="宋体" panose="02010600030101010101" pitchFamily="2" charset="-122"/>
              </a:rPr>
              <a:t>硬件参数，主要是以下</a:t>
            </a:r>
            <a:r>
              <a:rPr lang="zh-CN" altLang="en-US"/>
              <a:t>这几个。最开始的方法是仿真、根据仿真结果修改硬件参数、再仿真，不断重复这个步骤，直到达到最优结果。这种方法既费时又不合理。之后便诞生了处理器性能模型，只需要在模型中输入软件特征与给定的硬件参数，就能得出一个比较准确的性能结果。这个式子是目前应用最广的性能模型公式，第一项是处理器理想基础执行周期，表明处理器的基础性能，后两项是额外执行周期的主要来源。问题在于，这项公式仅仅考虑分支预测错误和存储系统数据缺失，将其他额外周期忽视了，其中包括串行化指令产生的额外周期。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54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一分钟：</a:t>
            </a:r>
          </a:p>
          <a:p>
            <a:pPr lvl="0"/>
            <a:r>
              <a:rPr lang="en-US" altLang="zh-CN"/>
              <a:t>CPU</a:t>
            </a:r>
            <a:r>
              <a:rPr lang="zh-CN" altLang="en-US"/>
              <a:t>架构师在设计处理器时需要决定最优</a:t>
            </a:r>
            <a:r>
              <a:rPr lang="zh-CN" altLang="en-US">
                <a:sym typeface="宋体" panose="02010600030101010101" pitchFamily="2" charset="-122"/>
              </a:rPr>
              <a:t>硬件参数，主要是以下</a:t>
            </a:r>
            <a:r>
              <a:rPr lang="zh-CN" altLang="en-US"/>
              <a:t>这几个。最开始的方法是仿真、根据仿真结果修改硬件参数、再仿真，不断重复这个步骤，直到达到最优结果。这种方法既费时又不合理。之后便诞生了处理器性能模型，只需要在模型中输入软件特征与给定的硬件参数，就能得出一个比较准确的性能结果。这个式子是目前应用最广的性能模型公式，第一项是处理器理想基础执行周期，表明处理器的基础性能，后两项是额外执行周期的主要来源。问题在于，这项公式仅仅考虑分支预测错误和存储系统数据缺失，将其他额外周期忽视了，其中包括串行化指令产生的额外周期。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7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一分钟：</a:t>
            </a:r>
          </a:p>
          <a:p>
            <a:pPr lvl="0"/>
            <a:r>
              <a:rPr lang="en-US" altLang="zh-CN"/>
              <a:t>CPU</a:t>
            </a:r>
            <a:r>
              <a:rPr lang="zh-CN" altLang="en-US"/>
              <a:t>架构师在设计处理器时需要决定最优</a:t>
            </a:r>
            <a:r>
              <a:rPr lang="zh-CN" altLang="en-US">
                <a:sym typeface="宋体" panose="02010600030101010101" pitchFamily="2" charset="-122"/>
              </a:rPr>
              <a:t>硬件参数，主要是以下</a:t>
            </a:r>
            <a:r>
              <a:rPr lang="zh-CN" altLang="en-US"/>
              <a:t>这几个。最开始的方法是仿真、根据仿真结果修改硬件参数、再仿真，不断重复这个步骤，直到达到最优结果。这种方法既费时又不合理。之后便诞生了处理器性能模型，只需要在模型中输入软件特征与给定的硬件参数，就能得出一个比较准确的性能结果。这个式子是目前应用最广的性能模型公式，第一项是处理器理想基础执行周期，表明处理器的基础性能，后两项是额外执行周期的主要来源。问题在于，这项公式仅仅考虑分支预测错误和存储系统数据缺失，将其他额外周期忽视了，其中包括串行化指令产生的额外周期。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52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一分钟：</a:t>
            </a:r>
          </a:p>
          <a:p>
            <a:pPr lvl="0"/>
            <a:r>
              <a:rPr lang="en-US" altLang="zh-CN"/>
              <a:t>CPU</a:t>
            </a:r>
            <a:r>
              <a:rPr lang="zh-CN" altLang="en-US"/>
              <a:t>架构师在设计处理器时需要决定最优</a:t>
            </a:r>
            <a:r>
              <a:rPr lang="zh-CN" altLang="en-US">
                <a:sym typeface="宋体" panose="02010600030101010101" pitchFamily="2" charset="-122"/>
              </a:rPr>
              <a:t>硬件参数，主要是以下</a:t>
            </a:r>
            <a:r>
              <a:rPr lang="zh-CN" altLang="en-US"/>
              <a:t>这几个。最开始的方法是仿真、根据仿真结果修改硬件参数、再仿真，不断重复这个步骤，直到达到最优结果。这种方法既费时又不合理。之后便诞生了处理器性能模型，只需要在模型中输入软件特征与给定的硬件参数，就能得出一个比较准确的性能结果。这个式子是目前应用最广的性能模型公式，第一项是处理器理想基础执行周期，表明处理器的基础性能，后两项是额外执行周期的主要来源。问题在于，这项公式仅仅考虑分支预测错误和存储系统数据缺失，将其他额外周期忽视了，其中包括串行化指令产生的额外周期。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456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一分钟：</a:t>
            </a:r>
          </a:p>
          <a:p>
            <a:pPr lvl="0"/>
            <a:r>
              <a:rPr lang="en-US" altLang="zh-CN"/>
              <a:t>CPU</a:t>
            </a:r>
            <a:r>
              <a:rPr lang="zh-CN" altLang="en-US"/>
              <a:t>架构师在设计处理器时需要决定最优</a:t>
            </a:r>
            <a:r>
              <a:rPr lang="zh-CN" altLang="en-US">
                <a:sym typeface="宋体" panose="02010600030101010101" pitchFamily="2" charset="-122"/>
              </a:rPr>
              <a:t>硬件参数，主要是以下</a:t>
            </a:r>
            <a:r>
              <a:rPr lang="zh-CN" altLang="en-US"/>
              <a:t>这几个。最开始的方法是仿真、根据仿真结果修改硬件参数、再仿真，不断重复这个步骤，直到达到最优结果。这种方法既费时又不合理。之后便诞生了处理器性能模型，只需要在模型中输入软件特征与给定的硬件参数，就能得出一个比较准确的性能结果。这个式子是目前应用最广的性能模型公式，第一项是处理器理想基础执行周期，表明处理器的基础性能，后两项是额外执行周期的主要来源。问题在于，这项公式仅仅考虑分支预测错误和存储系统数据缺失，将其他额外周期忽视了，其中包括串行化指令产生的额外周期。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47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一分钟：</a:t>
            </a:r>
          </a:p>
          <a:p>
            <a:pPr lvl="0"/>
            <a:r>
              <a:rPr lang="en-US" altLang="zh-CN"/>
              <a:t>CPU</a:t>
            </a:r>
            <a:r>
              <a:rPr lang="zh-CN" altLang="en-US"/>
              <a:t>架构师在设计处理器时需要决定最优</a:t>
            </a:r>
            <a:r>
              <a:rPr lang="zh-CN" altLang="en-US">
                <a:sym typeface="宋体" panose="02010600030101010101" pitchFamily="2" charset="-122"/>
              </a:rPr>
              <a:t>硬件参数，主要是以下</a:t>
            </a:r>
            <a:r>
              <a:rPr lang="zh-CN" altLang="en-US"/>
              <a:t>这几个。最开始的方法是仿真、根据仿真结果修改硬件参数、再仿真，不断重复这个步骤，直到达到最优结果。这种方法既费时又不合理。之后便诞生了处理器性能模型，只需要在模型中输入软件特征与给定的硬件参数，就能得出一个比较准确的性能结果。这个式子是目前应用最广的性能模型公式，第一项是处理器理想基础执行周期，表明处理器的基础性能，后两项是额外执行周期的主要来源。问题在于，这项公式仅仅考虑分支预测错误和存储系统数据缺失，将其他额外周期忽视了，其中包括串行化指令产生的额外周期。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2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2018/9/11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2018/9/11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2018/9/11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203298" y="2011116"/>
            <a:ext cx="2082162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zh-CN" altLang="en-US" strike="noStrike" noProof="1" smtClean="0"/>
              <a:t>标题</a:t>
            </a:r>
            <a:endParaRPr kumimoji="1" lang="zh-CN" altLang="en-US" strike="noStrike" noProof="1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203298" y="3545510"/>
            <a:ext cx="2082162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CONTENTS</a:t>
            </a:r>
            <a:endParaRPr kumimoji="1" lang="zh-CN" altLang="en-US" strike="noStrike" noProof="1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414267" y="1203145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113748" y="1203145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5414267" y="2112101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113748" y="2112101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414267" y="3021057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6113748" y="3021057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4267" y="3930013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6113748" y="3930013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5414267" y="4838969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6113748" y="4838969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grpSp>
        <p:nvGrpSpPr>
          <p:cNvPr id="6" name="组 5"/>
          <p:cNvGrpSpPr/>
          <p:nvPr userDrawn="1"/>
        </p:nvGrpSpPr>
        <p:grpSpPr>
          <a:xfrm>
            <a:off x="-1518613" y="-1006438"/>
            <a:ext cx="6558699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5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2018/9/11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26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27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4099" name="组 8"/>
          <p:cNvGrpSpPr/>
          <p:nvPr userDrawn="1"/>
        </p:nvGrpSpPr>
        <p:grpSpPr>
          <a:xfrm rot="-2963658">
            <a:off x="-3632200" y="-4768850"/>
            <a:ext cx="7145338" cy="8018463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grpSp>
        <p:nvGrpSpPr>
          <p:cNvPr id="4102" name="组 10"/>
          <p:cNvGrpSpPr/>
          <p:nvPr userDrawn="1"/>
        </p:nvGrpSpPr>
        <p:grpSpPr>
          <a:xfrm rot="-2963658">
            <a:off x="5567363" y="5313363"/>
            <a:ext cx="7145337" cy="8018462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186410" y="2128074"/>
            <a:ext cx="6063491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40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186410" y="3169834"/>
            <a:ext cx="6063491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186410" y="4033466"/>
            <a:ext cx="6063491" cy="588643"/>
          </a:xfrm>
          <a:prstGeom prst="rect">
            <a:avLst/>
          </a:prstGeom>
        </p:spPr>
        <p:txBody>
          <a:bodyPr anchor="t"/>
          <a:lstStyle>
            <a:lvl1pPr marL="214630" indent="-213995" algn="l">
              <a:lnSpc>
                <a:spcPct val="100000"/>
              </a:lnSpc>
              <a:buFont typeface="Arial" panose="020B0604020202020204" pitchFamily="34" charset="0"/>
              <a:buChar char="•"/>
              <a:defRPr sz="105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203298" y="2011116"/>
            <a:ext cx="2082162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zh-CN" altLang="en-US" strike="noStrike" noProof="1" smtClean="0"/>
              <a:t>标题</a:t>
            </a:r>
            <a:endParaRPr kumimoji="1" lang="zh-CN" altLang="en-US" strike="noStrike" noProof="1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203298" y="3545510"/>
            <a:ext cx="2082162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CONTENTS</a:t>
            </a:r>
            <a:endParaRPr kumimoji="1" lang="zh-CN" altLang="en-US" strike="noStrike" noProof="1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312136" y="1693799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011617" y="1693799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5312136" y="3093408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011617" y="3093408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314658" y="4493017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6014139" y="4493017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grpSp>
        <p:nvGrpSpPr>
          <p:cNvPr id="6" name="组 5"/>
          <p:cNvGrpSpPr/>
          <p:nvPr userDrawn="1"/>
        </p:nvGrpSpPr>
        <p:grpSpPr>
          <a:xfrm>
            <a:off x="-1518613" y="-1006438"/>
            <a:ext cx="6558699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203298" y="2011116"/>
            <a:ext cx="2082162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zh-CN" altLang="en-US" strike="noStrike" noProof="1" smtClean="0"/>
              <a:t>标题</a:t>
            </a:r>
            <a:endParaRPr kumimoji="1" lang="zh-CN" altLang="en-US" strike="noStrike" noProof="1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203298" y="3545510"/>
            <a:ext cx="2082162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CONTENTS</a:t>
            </a:r>
            <a:endParaRPr kumimoji="1" lang="zh-CN" altLang="en-US" strike="noStrike" noProof="1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414267" y="1537682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113748" y="1537682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5414267" y="2580452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113748" y="2580452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410022" y="3623222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6109502" y="3623222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0022" y="4665992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6109502" y="4665992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grpSp>
        <p:nvGrpSpPr>
          <p:cNvPr id="6" name="组 5"/>
          <p:cNvGrpSpPr/>
          <p:nvPr userDrawn="1"/>
        </p:nvGrpSpPr>
        <p:grpSpPr>
          <a:xfrm>
            <a:off x="-1518613" y="-1006438"/>
            <a:ext cx="6558699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203298" y="2011116"/>
            <a:ext cx="2082162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zh-CN" altLang="en-US" strike="noStrike" noProof="1" smtClean="0"/>
              <a:t>标题</a:t>
            </a:r>
            <a:endParaRPr kumimoji="1" lang="zh-CN" altLang="en-US" strike="noStrike" noProof="1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203298" y="3545510"/>
            <a:ext cx="2082162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CONTENTS</a:t>
            </a:r>
            <a:endParaRPr kumimoji="1" lang="zh-CN" altLang="en-US" strike="noStrike" noProof="1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414267" y="1203145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113748" y="1203145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5414267" y="2112101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113748" y="2112101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414267" y="3021057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6113748" y="3021057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4267" y="3930013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6113748" y="3930013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5414267" y="4838969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6113748" y="4838969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grpSp>
        <p:nvGrpSpPr>
          <p:cNvPr id="6" name="组 5"/>
          <p:cNvGrpSpPr/>
          <p:nvPr userDrawn="1"/>
        </p:nvGrpSpPr>
        <p:grpSpPr>
          <a:xfrm>
            <a:off x="-1518613" y="-1006438"/>
            <a:ext cx="6558699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203298" y="2011116"/>
            <a:ext cx="2082162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zh-CN" altLang="en-US" strike="noStrike" noProof="1" smtClean="0"/>
              <a:t>标题</a:t>
            </a:r>
            <a:endParaRPr kumimoji="1" lang="zh-CN" altLang="en-US" strike="noStrike" noProof="1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203298" y="3545510"/>
            <a:ext cx="2082162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CONTENTS</a:t>
            </a:r>
            <a:endParaRPr kumimoji="1" lang="zh-CN" altLang="en-US" strike="noStrike" noProof="1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414267" y="779399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113748" y="779399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5414267" y="1688355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113748" y="1688355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414267" y="2597311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6113748" y="2597311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4267" y="3506267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6113748" y="3506267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5414267" y="4417945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6113748" y="4417945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5414267" y="5326901"/>
            <a:ext cx="69948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3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6113748" y="5326901"/>
            <a:ext cx="244017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  <p:grpSp>
        <p:nvGrpSpPr>
          <p:cNvPr id="6" name="组 5"/>
          <p:cNvGrpSpPr/>
          <p:nvPr userDrawn="1"/>
        </p:nvGrpSpPr>
        <p:grpSpPr>
          <a:xfrm>
            <a:off x="-1518613" y="-1006438"/>
            <a:ext cx="6558699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9219" name="组 6"/>
          <p:cNvGrpSpPr/>
          <p:nvPr userDrawn="1"/>
        </p:nvGrpSpPr>
        <p:grpSpPr>
          <a:xfrm>
            <a:off x="1466850" y="-1803400"/>
            <a:ext cx="5902325" cy="6691313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28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3480528" y="660100"/>
            <a:ext cx="2182944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245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z="12450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2793380" y="3033133"/>
            <a:ext cx="3557240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10243" name="组 6"/>
          <p:cNvGrpSpPr/>
          <p:nvPr userDrawn="1"/>
        </p:nvGrpSpPr>
        <p:grpSpPr>
          <a:xfrm>
            <a:off x="1466850" y="-1803400"/>
            <a:ext cx="5902325" cy="6691313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28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3480528" y="660100"/>
            <a:ext cx="2182944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245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z="12450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2793380" y="3033133"/>
            <a:ext cx="3557240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2018/9/11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11267" name="组 6"/>
          <p:cNvGrpSpPr/>
          <p:nvPr userDrawn="1"/>
        </p:nvGrpSpPr>
        <p:grpSpPr>
          <a:xfrm>
            <a:off x="1466850" y="-1803400"/>
            <a:ext cx="5902325" cy="6691313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28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3480528" y="660100"/>
            <a:ext cx="2182944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2450" b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z="12450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2793380" y="3033133"/>
            <a:ext cx="3557240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12291" name="组 6"/>
          <p:cNvGrpSpPr/>
          <p:nvPr userDrawn="1"/>
        </p:nvGrpSpPr>
        <p:grpSpPr>
          <a:xfrm>
            <a:off x="1466850" y="-1803400"/>
            <a:ext cx="5902325" cy="6691313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28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3480528" y="660100"/>
            <a:ext cx="2182944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245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z="12450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2793380" y="3033133"/>
            <a:ext cx="3557240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13315" name="组 6"/>
          <p:cNvGrpSpPr/>
          <p:nvPr userDrawn="1"/>
        </p:nvGrpSpPr>
        <p:grpSpPr>
          <a:xfrm>
            <a:off x="1466850" y="-1803400"/>
            <a:ext cx="5902325" cy="6691313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28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3480528" y="660100"/>
            <a:ext cx="2182944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245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r>
              <a:rPr kumimoji="1" lang="en-US" altLang="zh-CN" sz="12450" strike="noStrike" noProof="1" smtClean="0"/>
              <a:t>00</a:t>
            </a:r>
            <a:endParaRPr kumimoji="1" lang="zh-CN" altLang="en-US" strike="noStrike" noProof="1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2793380" y="3033133"/>
            <a:ext cx="3557240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 fontAlgn="auto"/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14339" name="组 5"/>
          <p:cNvGrpSpPr/>
          <p:nvPr userDrawn="1"/>
        </p:nvGrpSpPr>
        <p:grpSpPr>
          <a:xfrm rot="-4500000" flipH="1">
            <a:off x="1060450" y="-1087437"/>
            <a:ext cx="9728200" cy="15178087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kumimoji="1" lang="en-US" altLang="zh-CN" strike="noStrike" noProof="1" smtClean="0"/>
              <a:t>CLICK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HERE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TO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ADD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YOUR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3800475" y="-247650"/>
            <a:ext cx="7145338" cy="8780463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/>
            <a:endParaRPr kumimoji="1" lang="zh-CN" altLang="en-US" sz="1350" strike="noStrike" noProof="1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4145756" y="-480219"/>
            <a:ext cx="7145338" cy="8782050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/>
            <a:endParaRPr kumimoji="1" lang="zh-CN" altLang="en-US" sz="1350" strike="noStrike" noProof="1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kumimoji="1" lang="en-US" altLang="zh-CN" strike="noStrike" noProof="1" smtClean="0"/>
              <a:t>CLICK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HERE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TO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ADD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YOUR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16387" name="组 3"/>
          <p:cNvGrpSpPr/>
          <p:nvPr userDrawn="1"/>
        </p:nvGrpSpPr>
        <p:grpSpPr>
          <a:xfrm rot="-352927">
            <a:off x="-1320800" y="-334962"/>
            <a:ext cx="14390688" cy="9077325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955355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800" b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kumimoji="1" lang="en-US" altLang="zh-CN" strike="noStrike" noProof="1" smtClean="0"/>
              <a:t>CLICK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HERE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TO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ADD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YOUR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17411" name="组 8"/>
          <p:cNvGrpSpPr/>
          <p:nvPr userDrawn="1"/>
        </p:nvGrpSpPr>
        <p:grpSpPr>
          <a:xfrm rot="-4500000" flipH="1">
            <a:off x="-1482725" y="-2646362"/>
            <a:ext cx="9728200" cy="15178087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kumimoji="1" lang="en-US" altLang="zh-CN" strike="noStrike" noProof="1" smtClean="0"/>
              <a:t>CLICK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HERE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TO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ADD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YOUR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kumimoji="1" lang="en-US" altLang="zh-CN" strike="noStrike" noProof="1" smtClean="0"/>
              <a:t>CLICK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HERE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TO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ADD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YOUR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rgbClr val="1E8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182688"/>
            <a:ext cx="9144000" cy="5675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fontAlgn="auto"/>
            <a:endParaRPr kumimoji="1" lang="zh-CN" altLang="en-US" sz="1350" strike="noStrike" noProof="1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kumimoji="1" lang="en-US" altLang="zh-CN" strike="noStrike" noProof="1" smtClean="0"/>
              <a:t>CLICK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HERE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TO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ADD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YOUR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rgbClr val="4355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182688"/>
            <a:ext cx="9144000" cy="5675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fontAlgn="auto"/>
            <a:endParaRPr kumimoji="1" lang="zh-CN" altLang="en-US" sz="1350" strike="noStrike" noProof="1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kumimoji="1" lang="en-US" altLang="zh-CN" strike="noStrike" noProof="1" smtClean="0"/>
              <a:t>CLICK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HERE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TO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ADD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YOUR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2018/9/11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182688"/>
            <a:ext cx="9144000" cy="5675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fontAlgn="auto"/>
            <a:endParaRPr kumimoji="1" lang="zh-CN" altLang="en-US" sz="1350" strike="noStrike" noProof="1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kumimoji="1" lang="en-US" altLang="zh-CN" strike="noStrike" noProof="1" smtClean="0"/>
              <a:t>CLICK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HERE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TO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ADD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YOUR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grpSp>
        <p:nvGrpSpPr>
          <p:cNvPr id="22531" name="组 3"/>
          <p:cNvGrpSpPr/>
          <p:nvPr userDrawn="1"/>
        </p:nvGrpSpPr>
        <p:grpSpPr>
          <a:xfrm rot="-352927">
            <a:off x="-1320800" y="-334962"/>
            <a:ext cx="14390688" cy="9077325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auto"/>
              <a:endParaRPr kumimoji="1" lang="zh-CN" altLang="en-US" sz="1350" strike="noStrike" noProof="1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955355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8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kumimoji="1" lang="en-US" altLang="zh-CN" strike="noStrike" noProof="1" smtClean="0"/>
              <a:t>CLICK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HERE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TO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ADD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YOUR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z="1350" strike="noStrike" noProof="1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3800475" y="-247650"/>
            <a:ext cx="7145338" cy="8780463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/>
            <a:endParaRPr kumimoji="1" lang="zh-CN" altLang="en-US" sz="1350" strike="noStrike" noProof="1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4145756" y="-480219"/>
            <a:ext cx="7145338" cy="8782050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/>
            <a:endParaRPr kumimoji="1" lang="zh-CN" altLang="en-US" sz="1350" strike="noStrike" noProof="1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kumimoji="1" lang="en-US" altLang="zh-CN" strike="noStrike" noProof="1" smtClean="0"/>
              <a:t>CLICK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HERE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TO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ADD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YOUR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182688"/>
            <a:ext cx="9144000" cy="5675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fontAlgn="auto"/>
            <a:endParaRPr kumimoji="1" lang="zh-CN" altLang="en-US" sz="1350" strike="noStrike" noProof="1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1717" y="258233"/>
            <a:ext cx="3977087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fontAlgn="auto"/>
            <a:r>
              <a:rPr kumimoji="1" lang="en-US" altLang="zh-CN" strike="noStrike" noProof="1" smtClean="0"/>
              <a:t>CLICK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HERE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TO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ADD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YOUR</a:t>
            </a:r>
            <a:r>
              <a:rPr kumimoji="1" lang="zh-CN" altLang="en-US" strike="noStrike" noProof="1" smtClean="0"/>
              <a:t> </a:t>
            </a:r>
            <a:r>
              <a:rPr kumimoji="1" lang="en-US" altLang="zh-CN" strike="noStrike" noProof="1" smtClean="0"/>
              <a:t>TITLE</a:t>
            </a:r>
            <a:endParaRPr kumimoji="1"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fontAlgn="auto"/>
            <a:fld id="{A39F1C73-6920-4190-8F76-1A0FE52E9A1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2018/9/11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 fontAlgn="auto"/>
            <a:fld id="{36C443CB-CBD7-4A8A-9BAA-27A79AA954D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2018/9/11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2018/9/11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2018/9/11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2018/9/11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2018/9/11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2018/9/11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2018/9/11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2862" y="2070100"/>
            <a:ext cx="9229725" cy="26955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0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1623909" y="2501554"/>
            <a:ext cx="589776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/>
            <a:r>
              <a:rPr kumimoji="1" lang="zh-CN" altLang="en-US" sz="405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文本智能处理挑战赛答辩</a:t>
            </a:r>
            <a:endParaRPr kumimoji="1" lang="zh-CN" altLang="en-US" sz="4050" noProof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651" name="文本框 3"/>
          <p:cNvSpPr txBox="1"/>
          <p:nvPr/>
        </p:nvSpPr>
        <p:spPr>
          <a:xfrm>
            <a:off x="2356639" y="4249700"/>
            <a:ext cx="4521953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东南</a:t>
            </a:r>
            <a:r>
              <a:rPr lang="zh-CN" altLang="en-US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大学： </a:t>
            </a:r>
            <a:r>
              <a:rPr lang="zh-CN" altLang="en-US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陈垚鑫         四川大学：杨康</a:t>
            </a:r>
            <a:endParaRPr lang="en-US" altLang="zh-CN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2" name="文本框 12"/>
          <p:cNvSpPr txBox="1"/>
          <p:nvPr/>
        </p:nvSpPr>
        <p:spPr>
          <a:xfrm>
            <a:off x="228600" y="647700"/>
            <a:ext cx="24638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dirty="0" smtClean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达观杯</a:t>
            </a:r>
            <a:endParaRPr lang="zh-CN" altLang="en-US" sz="3200" dirty="0">
              <a:solidFill>
                <a:srgbClr val="055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AutoShape 3"/>
          <p:cNvSpPr>
            <a:spLocks noChangeAspect="1" noChangeArrowheads="1" noTextEdit="1"/>
          </p:cNvSpPr>
          <p:nvPr/>
        </p:nvSpPr>
        <p:spPr bwMode="auto">
          <a:xfrm>
            <a:off x="2141538" y="6345238"/>
            <a:ext cx="2676525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350" strike="noStrike" noProof="1"/>
          </a:p>
        </p:txBody>
      </p:sp>
      <p:sp>
        <p:nvSpPr>
          <p:cNvPr id="32" name="Freeform 5"/>
          <p:cNvSpPr>
            <a:spLocks noEditPoints="1"/>
          </p:cNvSpPr>
          <p:nvPr/>
        </p:nvSpPr>
        <p:spPr bwMode="auto">
          <a:xfrm>
            <a:off x="7126288" y="4765675"/>
            <a:ext cx="1800225" cy="1412875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350" strike="noStrike" noProof="1"/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3228158" y="3797366"/>
            <a:ext cx="266700" cy="209550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rgbClr val="DD4E4A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fontAlgn="auto"/>
            <a:endParaRPr lang="zh-CN" altLang="en-US" sz="1350" strike="noStrike" noProof="1"/>
          </a:p>
        </p:txBody>
      </p:sp>
      <p:sp>
        <p:nvSpPr>
          <p:cNvPr id="9" name="文本框 3"/>
          <p:cNvSpPr txBox="1"/>
          <p:nvPr/>
        </p:nvSpPr>
        <p:spPr>
          <a:xfrm>
            <a:off x="3494623" y="3741001"/>
            <a:ext cx="2238676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队伍名：</a:t>
            </a:r>
            <a:r>
              <a:rPr lang="en-US" altLang="zh-CN" dirty="0" err="1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redhand</a:t>
            </a:r>
            <a:endParaRPr lang="zh-CN" altLang="en-US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0"/>
          <p:cNvGrpSpPr/>
          <p:nvPr/>
        </p:nvGrpSpPr>
        <p:grpSpPr>
          <a:xfrm>
            <a:off x="-33337" y="-33337"/>
            <a:ext cx="9231312" cy="1016000"/>
            <a:chOff x="-52" y="-53"/>
            <a:chExt cx="14537" cy="1599"/>
          </a:xfrm>
        </p:grpSpPr>
        <p:grpSp>
          <p:nvGrpSpPr>
            <p:cNvPr id="31746" name="组合 9"/>
            <p:cNvGrpSpPr/>
            <p:nvPr/>
          </p:nvGrpSpPr>
          <p:grpSpPr>
            <a:xfrm>
              <a:off x="-52" y="-53"/>
              <a:ext cx="14537" cy="1389"/>
              <a:chOff x="-69" y="1350"/>
              <a:chExt cx="14537" cy="138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-69" y="1350"/>
                <a:ext cx="14537" cy="1389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z="1050" strike="noStrike" noProof="1"/>
              </a:p>
            </p:txBody>
          </p:sp>
          <p:sp>
            <p:nvSpPr>
              <p:cNvPr id="31748" name="文本框 3"/>
              <p:cNvSpPr txBox="1"/>
              <p:nvPr/>
            </p:nvSpPr>
            <p:spPr>
              <a:xfrm>
                <a:off x="679" y="1792"/>
                <a:ext cx="194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数据处理</a:t>
                </a:r>
              </a:p>
            </p:txBody>
          </p:sp>
          <p:sp>
            <p:nvSpPr>
              <p:cNvPr id="31749" name="文本框 5"/>
              <p:cNvSpPr txBox="1"/>
              <p:nvPr/>
            </p:nvSpPr>
            <p:spPr>
              <a:xfrm>
                <a:off x="61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模型介绍</a:t>
                </a:r>
                <a:endPara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0" name="文本框 7"/>
              <p:cNvSpPr txBox="1"/>
              <p:nvPr/>
            </p:nvSpPr>
            <p:spPr>
              <a:xfrm>
                <a:off x="117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模型融合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等腰三角形 8"/>
            <p:cNvSpPr/>
            <p:nvPr/>
          </p:nvSpPr>
          <p:spPr>
            <a:xfrm rot="10800000">
              <a:off x="6855" y="1336"/>
              <a:ext cx="343" cy="210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050" strike="noStrike" noProof="1"/>
            </a:p>
          </p:txBody>
        </p:sp>
      </p:grpSp>
      <p:sp>
        <p:nvSpPr>
          <p:cNvPr id="31754" name="文本框 18"/>
          <p:cNvSpPr txBox="1"/>
          <p:nvPr/>
        </p:nvSpPr>
        <p:spPr>
          <a:xfrm>
            <a:off x="441325" y="119697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二、模型介绍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1324" y="1062377"/>
            <a:ext cx="391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pseudo-labelling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78" y="2001588"/>
            <a:ext cx="5029538" cy="43907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06439" y="2001588"/>
            <a:ext cx="28733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模型可以容忍</a:t>
            </a:r>
            <a:r>
              <a:rPr lang="en-US" altLang="zh-CN" dirty="0" smtClean="0"/>
              <a:t>10%</a:t>
            </a:r>
            <a:r>
              <a:rPr lang="zh-CN" altLang="en-US" dirty="0" smtClean="0"/>
              <a:t>以内的标注噪声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</a:t>
            </a:r>
            <a:r>
              <a:rPr lang="zh-CN" altLang="en-US" dirty="0"/>
              <a:t> </a:t>
            </a:r>
            <a:r>
              <a:rPr lang="zh-CN" altLang="en-US" dirty="0" smtClean="0"/>
              <a:t>样本的准确率大概是</a:t>
            </a:r>
            <a:r>
              <a:rPr lang="en-US" altLang="zh-CN" dirty="0" smtClean="0"/>
              <a:t>79%</a:t>
            </a:r>
            <a:r>
              <a:rPr lang="zh-CN" altLang="en-US" dirty="0" smtClean="0"/>
              <a:t>左右，因此每次训练时，取训练集</a:t>
            </a:r>
            <a:r>
              <a:rPr lang="en-US" altLang="zh-CN" dirty="0" smtClean="0"/>
              <a:t>8</a:t>
            </a:r>
            <a:r>
              <a:rPr lang="zh-CN" altLang="en-US" dirty="0" smtClean="0"/>
              <a:t>万</a:t>
            </a:r>
            <a:r>
              <a:rPr lang="en-US" altLang="zh-CN" dirty="0" smtClean="0"/>
              <a:t>+test</a:t>
            </a:r>
            <a:r>
              <a:rPr lang="zh-CN" altLang="en-US" dirty="0" smtClean="0"/>
              <a:t>中随机取</a:t>
            </a:r>
            <a:r>
              <a:rPr lang="en-US" altLang="zh-CN" dirty="0" smtClean="0"/>
              <a:t>5</a:t>
            </a:r>
            <a:r>
              <a:rPr lang="zh-CN" altLang="en-US" dirty="0" smtClean="0"/>
              <a:t>万，满足噪声容限要求，同时扩大了训练集。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好处：</a:t>
            </a:r>
            <a:r>
              <a:rPr lang="en-US" altLang="zh-CN" dirty="0"/>
              <a:t>allows your network to see a larger set of combinations of words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5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0"/>
          <p:cNvGrpSpPr/>
          <p:nvPr/>
        </p:nvGrpSpPr>
        <p:grpSpPr>
          <a:xfrm>
            <a:off x="-33337" y="-33337"/>
            <a:ext cx="9231312" cy="983595"/>
            <a:chOff x="-52" y="-53"/>
            <a:chExt cx="14537" cy="1548"/>
          </a:xfrm>
        </p:grpSpPr>
        <p:grpSp>
          <p:nvGrpSpPr>
            <p:cNvPr id="31746" name="组合 9"/>
            <p:cNvGrpSpPr/>
            <p:nvPr/>
          </p:nvGrpSpPr>
          <p:grpSpPr>
            <a:xfrm>
              <a:off x="-52" y="-53"/>
              <a:ext cx="14537" cy="1389"/>
              <a:chOff x="-69" y="1350"/>
              <a:chExt cx="14537" cy="138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-69" y="1350"/>
                <a:ext cx="14537" cy="1389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z="1050" strike="noStrike" noProof="1"/>
              </a:p>
            </p:txBody>
          </p:sp>
          <p:sp>
            <p:nvSpPr>
              <p:cNvPr id="31748" name="文本框 3"/>
              <p:cNvSpPr txBox="1"/>
              <p:nvPr/>
            </p:nvSpPr>
            <p:spPr>
              <a:xfrm>
                <a:off x="679" y="1792"/>
                <a:ext cx="194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数据处理</a:t>
                </a:r>
              </a:p>
            </p:txBody>
          </p:sp>
          <p:sp>
            <p:nvSpPr>
              <p:cNvPr id="31749" name="文本框 5"/>
              <p:cNvSpPr txBox="1"/>
              <p:nvPr/>
            </p:nvSpPr>
            <p:spPr>
              <a:xfrm>
                <a:off x="61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模型介绍</a:t>
                </a:r>
              </a:p>
            </p:txBody>
          </p:sp>
          <p:sp>
            <p:nvSpPr>
              <p:cNvPr id="31750" name="文本框 7"/>
              <p:cNvSpPr txBox="1"/>
              <p:nvPr/>
            </p:nvSpPr>
            <p:spPr>
              <a:xfrm>
                <a:off x="117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模型融合</a:t>
                </a:r>
              </a:p>
            </p:txBody>
          </p:sp>
        </p:grpSp>
        <p:sp>
          <p:nvSpPr>
            <p:cNvPr id="9" name="等腰三角形 8"/>
            <p:cNvSpPr/>
            <p:nvPr/>
          </p:nvSpPr>
          <p:spPr>
            <a:xfrm rot="10800000">
              <a:off x="12315" y="1304"/>
              <a:ext cx="343" cy="191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050" strike="noStrike" noProof="1"/>
            </a:p>
          </p:txBody>
        </p:sp>
      </p:grpSp>
      <p:sp>
        <p:nvSpPr>
          <p:cNvPr id="31754" name="文本框 18"/>
          <p:cNvSpPr txBox="1"/>
          <p:nvPr/>
        </p:nvSpPr>
        <p:spPr>
          <a:xfrm>
            <a:off x="441325" y="119697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二、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Mo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模型介绍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1324" y="1062377"/>
            <a:ext cx="391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模型筛选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08660" y="1927860"/>
            <a:ext cx="75514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本次比赛中一共训练了</a:t>
            </a:r>
            <a:r>
              <a:rPr lang="en-US" altLang="zh-CN" dirty="0" smtClean="0"/>
              <a:t>43</a:t>
            </a:r>
            <a:r>
              <a:rPr lang="zh-CN" altLang="en-US" dirty="0" smtClean="0"/>
              <a:t>个模型，在合队过程中必然存在一些冗余的模型。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使用后向选择算法，在</a:t>
            </a:r>
            <a:r>
              <a:rPr lang="en-US" altLang="zh-CN" dirty="0" smtClean="0"/>
              <a:t>LR</a:t>
            </a:r>
            <a:r>
              <a:rPr lang="zh-CN" altLang="en-US" dirty="0" smtClean="0"/>
              <a:t>分类器上交叉验证，进行模型筛选。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首先将所有</a:t>
            </a:r>
            <a:r>
              <a:rPr lang="zh-CN" altLang="en-US" dirty="0" smtClean="0"/>
              <a:t>模型（一共</a:t>
            </a:r>
            <a:r>
              <a:rPr lang="en-US" altLang="zh-CN" dirty="0"/>
              <a:t>n</a:t>
            </a:r>
            <a:r>
              <a:rPr lang="zh-CN" altLang="en-US" dirty="0" smtClean="0"/>
              <a:t>个）加入</a:t>
            </a:r>
            <a:r>
              <a:rPr lang="zh-CN" altLang="en-US" dirty="0" smtClean="0"/>
              <a:t>，共同训练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进行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r>
              <a:rPr lang="zh-CN" altLang="en-US" dirty="0" smtClean="0"/>
              <a:t>迭代，</a:t>
            </a:r>
            <a:r>
              <a:rPr lang="zh-CN" altLang="en-US" dirty="0" smtClean="0"/>
              <a:t>每次</a:t>
            </a:r>
            <a:r>
              <a:rPr lang="zh-CN" altLang="en-US" dirty="0"/>
              <a:t>只</a:t>
            </a:r>
            <a:r>
              <a:rPr lang="zh-CN" altLang="en-US" dirty="0" smtClean="0"/>
              <a:t>剔除</a:t>
            </a:r>
            <a:r>
              <a:rPr lang="zh-CN" altLang="en-US" dirty="0" smtClean="0"/>
              <a:t>一个</a:t>
            </a:r>
            <a:r>
              <a:rPr lang="zh-CN" altLang="en-US" dirty="0" smtClean="0"/>
              <a:t>模型。最后删除</a:t>
            </a:r>
            <a:r>
              <a:rPr lang="en-US" altLang="zh-CN" dirty="0" smtClean="0"/>
              <a:t>CV</a:t>
            </a:r>
            <a:r>
              <a:rPr lang="zh-CN" altLang="en-US" dirty="0" smtClean="0"/>
              <a:t>得分提升最高的</a:t>
            </a:r>
            <a:r>
              <a:rPr lang="zh-CN" altLang="en-US" dirty="0"/>
              <a:t>那</a:t>
            </a:r>
            <a:r>
              <a:rPr lang="zh-CN" altLang="en-US" dirty="0" smtClean="0"/>
              <a:t>次</a:t>
            </a:r>
            <a:r>
              <a:rPr lang="zh-CN" altLang="en-US" dirty="0" smtClean="0"/>
              <a:t>迭代中剔除的模型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不断重复以上步骤，直到</a:t>
            </a:r>
            <a:r>
              <a:rPr lang="en-US" altLang="zh-CN" dirty="0" smtClean="0"/>
              <a:t>CV</a:t>
            </a:r>
            <a:r>
              <a:rPr lang="zh-CN" altLang="en-US" dirty="0" smtClean="0"/>
              <a:t>得分不再提高。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Stacking</a:t>
            </a:r>
            <a:r>
              <a:rPr lang="zh-CN" altLang="en-US" dirty="0"/>
              <a:t>第一</a:t>
            </a:r>
            <a:r>
              <a:rPr lang="zh-CN" altLang="en-US" dirty="0" smtClean="0"/>
              <a:t>层中一共使用了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个模型，分别是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层</a:t>
            </a:r>
            <a:r>
              <a:rPr lang="en-US" altLang="zh-CN" dirty="0" smtClean="0"/>
              <a:t>MLP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lightgbm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SVC(linear)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Stacking</a:t>
            </a:r>
            <a:r>
              <a:rPr lang="zh-CN" altLang="en-US" dirty="0" smtClean="0"/>
              <a:t>第二层使用了</a:t>
            </a:r>
            <a:r>
              <a:rPr lang="en-US" altLang="zh-CN" dirty="0"/>
              <a:t>SVC(linear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最后得分</a:t>
            </a:r>
            <a:r>
              <a:rPr lang="en-US" altLang="zh-CN" dirty="0" smtClean="0"/>
              <a:t>A</a:t>
            </a:r>
            <a:r>
              <a:rPr lang="zh-CN" altLang="en-US" dirty="0" smtClean="0"/>
              <a:t>榜</a:t>
            </a:r>
            <a:r>
              <a:rPr lang="en-US" altLang="zh-CN" dirty="0" smtClean="0"/>
              <a:t>0.80025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榜</a:t>
            </a:r>
            <a:r>
              <a:rPr lang="en-US" altLang="zh-CN" dirty="0" smtClean="0"/>
              <a:t>0.79895</a:t>
            </a:r>
          </a:p>
        </p:txBody>
      </p:sp>
    </p:spTree>
    <p:extLst>
      <p:ext uri="{BB962C8B-B14F-4D97-AF65-F5344CB8AC3E}">
        <p14:creationId xmlns:p14="http://schemas.microsoft.com/office/powerpoint/2010/main" val="166496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0"/>
          <p:cNvGrpSpPr/>
          <p:nvPr/>
        </p:nvGrpSpPr>
        <p:grpSpPr>
          <a:xfrm>
            <a:off x="-33337" y="-33337"/>
            <a:ext cx="9231312" cy="983595"/>
            <a:chOff x="-52" y="-53"/>
            <a:chExt cx="14537" cy="1548"/>
          </a:xfrm>
        </p:grpSpPr>
        <p:grpSp>
          <p:nvGrpSpPr>
            <p:cNvPr id="31746" name="组合 9"/>
            <p:cNvGrpSpPr/>
            <p:nvPr/>
          </p:nvGrpSpPr>
          <p:grpSpPr>
            <a:xfrm>
              <a:off x="-52" y="-53"/>
              <a:ext cx="14537" cy="1389"/>
              <a:chOff x="-69" y="1350"/>
              <a:chExt cx="14537" cy="138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-69" y="1350"/>
                <a:ext cx="14537" cy="1389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z="1050" strike="noStrike" noProof="1"/>
              </a:p>
            </p:txBody>
          </p:sp>
          <p:sp>
            <p:nvSpPr>
              <p:cNvPr id="31748" name="文本框 3"/>
              <p:cNvSpPr txBox="1"/>
              <p:nvPr/>
            </p:nvSpPr>
            <p:spPr>
              <a:xfrm>
                <a:off x="679" y="1792"/>
                <a:ext cx="194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数据处理</a:t>
                </a:r>
              </a:p>
            </p:txBody>
          </p:sp>
          <p:sp>
            <p:nvSpPr>
              <p:cNvPr id="31749" name="文本框 5"/>
              <p:cNvSpPr txBox="1"/>
              <p:nvPr/>
            </p:nvSpPr>
            <p:spPr>
              <a:xfrm>
                <a:off x="61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模型介绍</a:t>
                </a:r>
              </a:p>
            </p:txBody>
          </p:sp>
          <p:sp>
            <p:nvSpPr>
              <p:cNvPr id="31750" name="文本框 7"/>
              <p:cNvSpPr txBox="1"/>
              <p:nvPr/>
            </p:nvSpPr>
            <p:spPr>
              <a:xfrm>
                <a:off x="117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模型融合</a:t>
                </a:r>
              </a:p>
            </p:txBody>
          </p:sp>
        </p:grpSp>
        <p:sp>
          <p:nvSpPr>
            <p:cNvPr id="9" name="等腰三角形 8"/>
            <p:cNvSpPr/>
            <p:nvPr/>
          </p:nvSpPr>
          <p:spPr>
            <a:xfrm rot="10800000">
              <a:off x="12315" y="1304"/>
              <a:ext cx="343" cy="191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050" strike="noStrike" noProof="1"/>
            </a:p>
          </p:txBody>
        </p:sp>
      </p:grpSp>
      <p:sp>
        <p:nvSpPr>
          <p:cNvPr id="31754" name="文本框 18"/>
          <p:cNvSpPr txBox="1"/>
          <p:nvPr/>
        </p:nvSpPr>
        <p:spPr>
          <a:xfrm>
            <a:off x="441325" y="119697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二、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Mo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模型介绍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1324" y="1062377"/>
            <a:ext cx="391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总结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8660" y="1927860"/>
            <a:ext cx="75514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使用了</a:t>
            </a:r>
            <a:r>
              <a:rPr lang="en-US" altLang="zh-CN" dirty="0" smtClean="0"/>
              <a:t>pseudo-labeling</a:t>
            </a:r>
            <a:r>
              <a:rPr lang="zh-CN" altLang="en-US" dirty="0" smtClean="0"/>
              <a:t>，降低了过拟合的程度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的训练结果虽然不好，但是对融合很有帮助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使用两种词向量的拼接进行训练，比仅使用单种词向量效果好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深度模型</a:t>
            </a:r>
            <a:r>
              <a:rPr lang="en-US" altLang="zh-CN" dirty="0" smtClean="0"/>
              <a:t>+</a:t>
            </a:r>
            <a:r>
              <a:rPr lang="zh-CN" altLang="en-US" dirty="0" smtClean="0"/>
              <a:t>传统模型降维过后的特征，很有帮助。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的深度模型加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的传统特征效果更佳。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使用后</a:t>
            </a:r>
            <a:r>
              <a:rPr lang="zh-CN" altLang="en-US" dirty="0" smtClean="0"/>
              <a:t>向选择算法对模型进行筛选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339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900238" y="2792413"/>
            <a:ext cx="6856412" cy="1519237"/>
          </a:xfrm>
          <a:noFill/>
          <a:ln>
            <a:noFill/>
          </a:ln>
        </p:spPr>
        <p:txBody>
          <a:bodyPr anchor="t"/>
          <a:lstStyle/>
          <a:p>
            <a:pPr defTabSz="685800"/>
            <a:r>
              <a:rPr lang="en-US" altLang="zh-CN" sz="6000" kern="1200" dirty="0">
                <a:latin typeface="+mn-lt"/>
                <a:ea typeface="+mn-ea"/>
                <a:cs typeface="+mn-cs"/>
              </a:rPr>
              <a:t>THANK</a:t>
            </a:r>
            <a:r>
              <a:rPr lang="zh-CN" altLang="en-US" sz="6000" kern="12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6000" kern="1200" dirty="0">
                <a:latin typeface="+mn-lt"/>
                <a:ea typeface="+mn-ea"/>
                <a:cs typeface="+mn-cs"/>
              </a:rPr>
              <a:t>YOU!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占位符 1"/>
          <p:cNvSpPr>
            <a:spLocks noGrp="1"/>
          </p:cNvSpPr>
          <p:nvPr>
            <p:ph type="body" sz="quarter" idx="13" hasCustomPrompt="1"/>
          </p:nvPr>
        </p:nvSpPr>
        <p:spPr>
          <a:xfrm>
            <a:off x="1203325" y="2011363"/>
            <a:ext cx="2082800" cy="1528762"/>
          </a:xfrm>
          <a:noFill/>
          <a:ln>
            <a:noFill/>
          </a:ln>
        </p:spPr>
        <p:txBody>
          <a:bodyPr anchor="t"/>
          <a:lstStyle/>
          <a:p>
            <a:pPr defTabSz="685800"/>
            <a:r>
              <a:rPr lang="zh-CN" altLang="en-US" kern="1200" dirty="0">
                <a:latin typeface="+mn-lt"/>
                <a:ea typeface="+mn-ea"/>
                <a:cs typeface="+mn-cs"/>
              </a:rPr>
              <a:t>目录</a:t>
            </a:r>
          </a:p>
        </p:txBody>
      </p:sp>
      <p:sp>
        <p:nvSpPr>
          <p:cNvPr id="29698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203325" y="3544888"/>
            <a:ext cx="2082800" cy="590550"/>
          </a:xfrm>
          <a:noFill/>
          <a:ln>
            <a:noFill/>
          </a:ln>
        </p:spPr>
        <p:txBody>
          <a:bodyPr anchor="t"/>
          <a:lstStyle/>
          <a:p>
            <a:pPr defTabSz="685800"/>
            <a:r>
              <a:rPr lang="en-US" altLang="zh-CN" kern="1200" dirty="0">
                <a:latin typeface="+mn-lt"/>
                <a:ea typeface="+mn-ea"/>
                <a:cs typeface="+mn-cs"/>
              </a:rPr>
              <a:t>CONTENTS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969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256213" y="1203325"/>
            <a:ext cx="857250" cy="635000"/>
          </a:xfrm>
          <a:noFill/>
          <a:ln>
            <a:noFill/>
          </a:ln>
        </p:spPr>
        <p:txBody>
          <a:bodyPr anchor="ctr"/>
          <a:lstStyle/>
          <a:p>
            <a:pPr defTabSz="685800"/>
            <a:r>
              <a:rPr lang="en-US" altLang="zh-CN" kern="1200" dirty="0">
                <a:solidFill>
                  <a:srgbClr val="1E83B3"/>
                </a:solidFill>
                <a:latin typeface="+mn-lt"/>
                <a:ea typeface="+mn-ea"/>
                <a:cs typeface="+mn-cs"/>
              </a:rPr>
              <a:t>01</a:t>
            </a:r>
            <a:endParaRPr lang="zh-CN" altLang="en-US" kern="1200" dirty="0">
              <a:solidFill>
                <a:srgbClr val="1E83B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00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6100763" y="1203325"/>
            <a:ext cx="2439987" cy="635000"/>
          </a:xfrm>
          <a:noFill/>
          <a:ln>
            <a:noFill/>
          </a:ln>
        </p:spPr>
        <p:txBody>
          <a:bodyPr anchor="ctr"/>
          <a:lstStyle/>
          <a:p>
            <a:r>
              <a:rPr lang="en" altLang="zh-CN" sz="2800" dirty="0"/>
              <a:t>数据处理</a:t>
            </a:r>
            <a:endParaRPr lang="zh-CN" altLang="en-US" sz="2800" kern="1200" dirty="0">
              <a:solidFill>
                <a:srgbClr val="1E83B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01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5256213" y="3021013"/>
            <a:ext cx="857250" cy="635000"/>
          </a:xfrm>
          <a:noFill/>
          <a:ln>
            <a:noFill/>
          </a:ln>
        </p:spPr>
        <p:txBody>
          <a:bodyPr anchor="ctr"/>
          <a:lstStyle/>
          <a:p>
            <a:pPr defTabSz="685800"/>
            <a:r>
              <a:rPr lang="en-US" altLang="zh-CN" kern="1200" dirty="0">
                <a:solidFill>
                  <a:srgbClr val="1E83B3"/>
                </a:solidFill>
                <a:latin typeface="+mn-lt"/>
                <a:ea typeface="+mn-ea"/>
                <a:cs typeface="+mn-cs"/>
              </a:rPr>
              <a:t>02</a:t>
            </a:r>
            <a:endParaRPr lang="zh-CN" altLang="en-US" kern="1200" dirty="0">
              <a:solidFill>
                <a:srgbClr val="1E83B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02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6113463" y="3021013"/>
            <a:ext cx="2439987" cy="635000"/>
          </a:xfrm>
          <a:noFill/>
          <a:ln>
            <a:noFill/>
          </a:ln>
        </p:spPr>
        <p:txBody>
          <a:bodyPr anchor="ctr"/>
          <a:lstStyle/>
          <a:p>
            <a:pPr defTabSz="685800"/>
            <a:r>
              <a:rPr lang="zh-CN" altLang="en-US" sz="2800" kern="1200" dirty="0" smtClean="0">
                <a:solidFill>
                  <a:srgbClr val="1E83B3"/>
                </a:solidFill>
                <a:latin typeface="+mn-lt"/>
                <a:ea typeface="+mn-ea"/>
                <a:cs typeface="+mn-cs"/>
              </a:rPr>
              <a:t>模型介绍</a:t>
            </a:r>
            <a:endParaRPr lang="zh-CN" altLang="en-US" sz="2800" kern="1200" dirty="0">
              <a:solidFill>
                <a:srgbClr val="1E83B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03" name="文本占位符 11"/>
          <p:cNvSpPr>
            <a:spLocks noGrp="1"/>
          </p:cNvSpPr>
          <p:nvPr>
            <p:ph type="body" sz="quarter" idx="23" hasCustomPrompt="1"/>
          </p:nvPr>
        </p:nvSpPr>
        <p:spPr>
          <a:xfrm>
            <a:off x="5256213" y="4838700"/>
            <a:ext cx="857250" cy="635000"/>
          </a:xfrm>
          <a:noFill/>
          <a:ln>
            <a:noFill/>
          </a:ln>
        </p:spPr>
        <p:txBody>
          <a:bodyPr anchor="ctr"/>
          <a:lstStyle/>
          <a:p>
            <a:pPr defTabSz="685800"/>
            <a:r>
              <a:rPr lang="en-US" altLang="zh-CN" kern="1200" dirty="0">
                <a:solidFill>
                  <a:srgbClr val="1E83B3"/>
                </a:solidFill>
                <a:latin typeface="+mn-lt"/>
                <a:ea typeface="+mn-ea"/>
                <a:cs typeface="+mn-cs"/>
              </a:rPr>
              <a:t>03</a:t>
            </a:r>
            <a:endParaRPr lang="zh-CN" altLang="en-US" kern="1200" dirty="0">
              <a:solidFill>
                <a:srgbClr val="1E83B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704" name="文本占位符 12"/>
          <p:cNvSpPr>
            <a:spLocks noGrp="1"/>
          </p:cNvSpPr>
          <p:nvPr>
            <p:ph type="body" sz="quarter" idx="24"/>
          </p:nvPr>
        </p:nvSpPr>
        <p:spPr>
          <a:xfrm>
            <a:off x="6113463" y="4838700"/>
            <a:ext cx="2439987" cy="635000"/>
          </a:xfrm>
          <a:noFill/>
          <a:ln>
            <a:noFill/>
          </a:ln>
        </p:spPr>
        <p:txBody>
          <a:bodyPr anchor="ctr"/>
          <a:lstStyle/>
          <a:p>
            <a:pPr defTabSz="685800"/>
            <a:r>
              <a:rPr lang="zh-CN" altLang="en-US" sz="2800" kern="1200" dirty="0" smtClean="0">
                <a:solidFill>
                  <a:srgbClr val="1E83B3"/>
                </a:solidFill>
                <a:latin typeface="+mn-lt"/>
                <a:ea typeface="+mn-ea"/>
                <a:cs typeface="+mn-cs"/>
              </a:rPr>
              <a:t>模型融合</a:t>
            </a:r>
            <a:endParaRPr lang="zh-CN" altLang="en-US" sz="2800" kern="1200" dirty="0">
              <a:solidFill>
                <a:srgbClr val="1E83B3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0"/>
          <p:cNvGrpSpPr/>
          <p:nvPr/>
        </p:nvGrpSpPr>
        <p:grpSpPr>
          <a:xfrm>
            <a:off x="-33337" y="-33337"/>
            <a:ext cx="9231312" cy="1016000"/>
            <a:chOff x="-52" y="-53"/>
            <a:chExt cx="14537" cy="1599"/>
          </a:xfrm>
        </p:grpSpPr>
        <p:grpSp>
          <p:nvGrpSpPr>
            <p:cNvPr id="31746" name="组合 9"/>
            <p:cNvGrpSpPr/>
            <p:nvPr/>
          </p:nvGrpSpPr>
          <p:grpSpPr>
            <a:xfrm>
              <a:off x="-52" y="-53"/>
              <a:ext cx="14537" cy="1389"/>
              <a:chOff x="-69" y="1350"/>
              <a:chExt cx="14537" cy="138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-69" y="1350"/>
                <a:ext cx="14537" cy="1389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z="1050" strike="noStrike" noProof="1"/>
              </a:p>
            </p:txBody>
          </p:sp>
          <p:sp>
            <p:nvSpPr>
              <p:cNvPr id="31748" name="文本框 3"/>
              <p:cNvSpPr txBox="1"/>
              <p:nvPr/>
            </p:nvSpPr>
            <p:spPr>
              <a:xfrm>
                <a:off x="679" y="1792"/>
                <a:ext cx="194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数据处理</a:t>
                </a:r>
                <a:endPara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49" name="文本框 5"/>
              <p:cNvSpPr txBox="1"/>
              <p:nvPr/>
            </p:nvSpPr>
            <p:spPr>
              <a:xfrm>
                <a:off x="61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模型介绍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0" name="文本框 7"/>
              <p:cNvSpPr txBox="1"/>
              <p:nvPr/>
            </p:nvSpPr>
            <p:spPr>
              <a:xfrm>
                <a:off x="117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模型融合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等腰三角形 8"/>
            <p:cNvSpPr/>
            <p:nvPr/>
          </p:nvSpPr>
          <p:spPr>
            <a:xfrm rot="10800000">
              <a:off x="1217" y="1336"/>
              <a:ext cx="343" cy="210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050" strike="noStrike" noProof="1"/>
            </a:p>
          </p:txBody>
        </p:sp>
      </p:grpSp>
      <p:sp>
        <p:nvSpPr>
          <p:cNvPr id="12" name="矩形 11"/>
          <p:cNvSpPr/>
          <p:nvPr/>
        </p:nvSpPr>
        <p:spPr>
          <a:xfrm>
            <a:off x="441325" y="1173163"/>
            <a:ext cx="3095625" cy="568325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0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466725" y="1741488"/>
            <a:ext cx="8207375" cy="4422775"/>
          </a:xfrm>
          <a:prstGeom prst="rect">
            <a:avLst/>
          </a:prstGeom>
          <a:noFill/>
          <a:ln w="38100">
            <a:solidFill>
              <a:srgbClr val="055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350" strike="noStrike" noProof="1"/>
          </a:p>
        </p:txBody>
      </p:sp>
      <p:sp>
        <p:nvSpPr>
          <p:cNvPr id="31754" name="文本框 18"/>
          <p:cNvSpPr txBox="1"/>
          <p:nvPr/>
        </p:nvSpPr>
        <p:spPr>
          <a:xfrm>
            <a:off x="441325" y="119697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一、数据处理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89560" y="2065421"/>
            <a:ext cx="6874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无监督词向量训练：</a:t>
            </a:r>
            <a:r>
              <a:rPr lang="en-US" altLang="zh-CN" b="1" dirty="0" err="1" smtClean="0"/>
              <a:t>GloVe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b="1" dirty="0" smtClean="0"/>
              <a:t>Word2vec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最小词频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最大窗口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词向量维度</a:t>
            </a:r>
            <a:r>
              <a:rPr lang="en-US" altLang="zh-CN" dirty="0" smtClean="0"/>
              <a:t>100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一起训练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Word2vec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gensim</a:t>
            </a:r>
            <a:r>
              <a:rPr lang="zh-CN" altLang="en-US" dirty="0" smtClean="0"/>
              <a:t>库中的</a:t>
            </a:r>
            <a:r>
              <a:rPr lang="en-US" altLang="zh-CN" dirty="0" smtClean="0"/>
              <a:t>skip-gram 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在深度模型中，两种词向量拼接起来一起训练效果最好，</a:t>
            </a:r>
            <a:r>
              <a:rPr lang="en-US" altLang="zh-CN" dirty="0" smtClean="0"/>
              <a:t>Word2vec</a:t>
            </a:r>
            <a:r>
              <a:rPr lang="zh-CN" altLang="en-US" dirty="0" smtClean="0"/>
              <a:t>次之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生成训练文件和测试文件，截断</a:t>
            </a:r>
            <a:r>
              <a:rPr lang="zh-CN" altLang="en-US" dirty="0"/>
              <a:t>长度</a:t>
            </a:r>
            <a:r>
              <a:rPr lang="en-US" altLang="zh-CN" dirty="0"/>
              <a:t>1200</a:t>
            </a:r>
            <a:r>
              <a:rPr lang="zh-CN" altLang="en-US" dirty="0" smtClean="0"/>
              <a:t>词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从文章开头往后</a:t>
            </a:r>
            <a:r>
              <a:rPr lang="en-US" altLang="zh-CN" dirty="0" smtClean="0"/>
              <a:t>1200</a:t>
            </a:r>
            <a:r>
              <a:rPr lang="zh-CN" altLang="en-US" dirty="0" smtClean="0"/>
              <a:t>词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文章</a:t>
            </a:r>
            <a:r>
              <a:rPr lang="zh-CN" altLang="en-US" dirty="0" smtClean="0"/>
              <a:t>开头取</a:t>
            </a:r>
            <a:r>
              <a:rPr lang="en-US" altLang="zh-CN" dirty="0" smtClean="0"/>
              <a:t>400</a:t>
            </a:r>
            <a:r>
              <a:rPr lang="zh-CN" altLang="en-US" dirty="0" smtClean="0"/>
              <a:t>词，中间</a:t>
            </a:r>
            <a:r>
              <a:rPr lang="en-US" altLang="zh-CN" dirty="0" smtClean="0"/>
              <a:t>400</a:t>
            </a:r>
            <a:r>
              <a:rPr lang="zh-CN" altLang="en-US" dirty="0" smtClean="0"/>
              <a:t>词，结尾</a:t>
            </a:r>
            <a:r>
              <a:rPr lang="en-US" altLang="zh-CN" dirty="0" smtClean="0"/>
              <a:t>400</a:t>
            </a:r>
            <a:r>
              <a:rPr lang="zh-CN" altLang="en-US" dirty="0" smtClean="0"/>
              <a:t>词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词频为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的词被去掉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0"/>
          <p:cNvGrpSpPr/>
          <p:nvPr/>
        </p:nvGrpSpPr>
        <p:grpSpPr>
          <a:xfrm>
            <a:off x="-33337" y="-33337"/>
            <a:ext cx="9231312" cy="1016000"/>
            <a:chOff x="-52" y="-53"/>
            <a:chExt cx="14537" cy="1599"/>
          </a:xfrm>
        </p:grpSpPr>
        <p:grpSp>
          <p:nvGrpSpPr>
            <p:cNvPr id="31746" name="组合 9"/>
            <p:cNvGrpSpPr/>
            <p:nvPr/>
          </p:nvGrpSpPr>
          <p:grpSpPr>
            <a:xfrm>
              <a:off x="-52" y="-53"/>
              <a:ext cx="14537" cy="1389"/>
              <a:chOff x="-69" y="1350"/>
              <a:chExt cx="14537" cy="138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-69" y="1350"/>
                <a:ext cx="14537" cy="1389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z="1050" strike="noStrike" noProof="1"/>
              </a:p>
            </p:txBody>
          </p:sp>
          <p:sp>
            <p:nvSpPr>
              <p:cNvPr id="31748" name="文本框 3"/>
              <p:cNvSpPr txBox="1"/>
              <p:nvPr/>
            </p:nvSpPr>
            <p:spPr>
              <a:xfrm>
                <a:off x="679" y="1792"/>
                <a:ext cx="194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数据处理</a:t>
                </a:r>
              </a:p>
            </p:txBody>
          </p:sp>
          <p:sp>
            <p:nvSpPr>
              <p:cNvPr id="31749" name="文本框 5"/>
              <p:cNvSpPr txBox="1"/>
              <p:nvPr/>
            </p:nvSpPr>
            <p:spPr>
              <a:xfrm>
                <a:off x="61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模型介绍</a:t>
                </a:r>
                <a:endPara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0" name="文本框 7"/>
              <p:cNvSpPr txBox="1"/>
              <p:nvPr/>
            </p:nvSpPr>
            <p:spPr>
              <a:xfrm>
                <a:off x="117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模型融合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等腰三角形 8"/>
            <p:cNvSpPr/>
            <p:nvPr/>
          </p:nvSpPr>
          <p:spPr>
            <a:xfrm rot="10800000">
              <a:off x="6855" y="1336"/>
              <a:ext cx="343" cy="210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050" strike="noStrike" noProof="1"/>
            </a:p>
          </p:txBody>
        </p:sp>
      </p:grpSp>
      <p:sp>
        <p:nvSpPr>
          <p:cNvPr id="31754" name="文本框 18"/>
          <p:cNvSpPr txBox="1"/>
          <p:nvPr/>
        </p:nvSpPr>
        <p:spPr>
          <a:xfrm>
            <a:off x="441325" y="119697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二、模型介绍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1324" y="1062377"/>
            <a:ext cx="269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传统特征的选择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29937" y="1853861"/>
                <a:ext cx="6845643" cy="4365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、计算词频，过滤掉文档频率</a:t>
                </a:r>
                <a:r>
                  <a:rPr lang="en-US" altLang="zh-CN" dirty="0" smtClean="0"/>
                  <a:t>80%</a:t>
                </a:r>
                <a:r>
                  <a:rPr lang="zh-CN" altLang="en-US" dirty="0" smtClean="0"/>
                  <a:t>以上或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文档以下的词语。词频使用对数处理，即词频</a:t>
                </a:r>
                <a:endParaRPr lang="en-US" altLang="zh-CN" dirty="0" smtClean="0"/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𝐶𝑜𝑢𝑛𝑡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)+1)</m:t>
                    </m:r>
                  </m:oMath>
                </a14:m>
                <a:endParaRPr lang="en-US" altLang="zh-CN" sz="2400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、</a:t>
                </a:r>
                <a:r>
                  <a:rPr lang="en-US" altLang="zh-CN" dirty="0" err="1" smtClean="0"/>
                  <a:t>idf</a:t>
                </a:r>
                <a:r>
                  <a:rPr lang="zh-CN" altLang="en-US" dirty="0" smtClean="0"/>
                  <a:t>对稀疏词敏感，并不适合用于分类，因此采用新的系数</a:t>
                </a:r>
                <a:r>
                  <a:rPr lang="en-US" altLang="zh-CN" dirty="0" smtClean="0"/>
                  <a:t>HC</a:t>
                </a:r>
              </a:p>
              <a:p>
                <a:endParaRPr lang="en-US" altLang="zh-CN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CF(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/>
                          <m:t>W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)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𝑇𝐹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zh-CN" sz="24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𝐶𝑗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400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𝑇𝐹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𝑊𝑖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HC(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/>
                          <m:t>W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)  = 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i="1" baseline="-25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sz="2400" dirty="0"/>
                          <m:t>CF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(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dirty="0"/>
                              <m:t>W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dirty="0"/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dirty="0"/>
                          <m:t>)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CF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(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400" dirty="0"/>
                              <m:t>W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dirty="0"/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dirty="0"/>
                          <m:t>)</m:t>
                        </m:r>
                      </m:e>
                    </m:nary>
                  </m:oMath>
                </a14:m>
                <a:r>
                  <a:rPr lang="en-US" altLang="zh-CN" sz="2400" dirty="0" smtClean="0"/>
                  <a:t>)</a:t>
                </a:r>
              </a:p>
              <a:p>
                <a:pPr lvl="1"/>
                <a:endParaRPr lang="en-US" altLang="zh-CN" sz="2400" dirty="0"/>
              </a:p>
              <a:p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SVM</a:t>
                </a:r>
                <a:r>
                  <a:rPr lang="zh-CN" altLang="en-US" dirty="0" smtClean="0"/>
                  <a:t>线性核：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榜得分：</a:t>
                </a:r>
                <a:r>
                  <a:rPr lang="en-US" altLang="zh-CN" dirty="0" smtClean="0"/>
                  <a:t>0.7783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37" y="1853861"/>
                <a:ext cx="6845643" cy="4365939"/>
              </a:xfrm>
              <a:prstGeom prst="rect">
                <a:avLst/>
              </a:prstGeom>
              <a:blipFill rotWithShape="0">
                <a:blip r:embed="rId3"/>
                <a:stretch>
                  <a:fillRect l="-801" t="-1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93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0"/>
          <p:cNvGrpSpPr/>
          <p:nvPr/>
        </p:nvGrpSpPr>
        <p:grpSpPr>
          <a:xfrm>
            <a:off x="-33337" y="-33337"/>
            <a:ext cx="9231312" cy="1016000"/>
            <a:chOff x="-52" y="-53"/>
            <a:chExt cx="14537" cy="1599"/>
          </a:xfrm>
        </p:grpSpPr>
        <p:grpSp>
          <p:nvGrpSpPr>
            <p:cNvPr id="31746" name="组合 9"/>
            <p:cNvGrpSpPr/>
            <p:nvPr/>
          </p:nvGrpSpPr>
          <p:grpSpPr>
            <a:xfrm>
              <a:off x="-52" y="-53"/>
              <a:ext cx="14537" cy="1389"/>
              <a:chOff x="-69" y="1350"/>
              <a:chExt cx="14537" cy="138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-69" y="1350"/>
                <a:ext cx="14537" cy="1389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z="1050" strike="noStrike" noProof="1"/>
              </a:p>
            </p:txBody>
          </p:sp>
          <p:sp>
            <p:nvSpPr>
              <p:cNvPr id="31748" name="文本框 3"/>
              <p:cNvSpPr txBox="1"/>
              <p:nvPr/>
            </p:nvSpPr>
            <p:spPr>
              <a:xfrm>
                <a:off x="679" y="1792"/>
                <a:ext cx="194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数据处理</a:t>
                </a:r>
              </a:p>
            </p:txBody>
          </p:sp>
          <p:sp>
            <p:nvSpPr>
              <p:cNvPr id="31749" name="文本框 5"/>
              <p:cNvSpPr txBox="1"/>
              <p:nvPr/>
            </p:nvSpPr>
            <p:spPr>
              <a:xfrm>
                <a:off x="61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模型介绍</a:t>
                </a:r>
                <a:endPara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0" name="文本框 7"/>
              <p:cNvSpPr txBox="1"/>
              <p:nvPr/>
            </p:nvSpPr>
            <p:spPr>
              <a:xfrm>
                <a:off x="117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模型融合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等腰三角形 8"/>
            <p:cNvSpPr/>
            <p:nvPr/>
          </p:nvSpPr>
          <p:spPr>
            <a:xfrm rot="10800000">
              <a:off x="6855" y="1336"/>
              <a:ext cx="343" cy="210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050" strike="noStrike" noProof="1"/>
            </a:p>
          </p:txBody>
        </p:sp>
      </p:grpSp>
      <p:sp>
        <p:nvSpPr>
          <p:cNvPr id="31754" name="文本框 18"/>
          <p:cNvSpPr txBox="1"/>
          <p:nvPr/>
        </p:nvSpPr>
        <p:spPr>
          <a:xfrm>
            <a:off x="441325" y="119697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二、模型介绍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1324" y="1062377"/>
            <a:ext cx="269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Fast-Text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90269"/>
              </p:ext>
            </p:extLst>
          </p:nvPr>
        </p:nvGraphicFramePr>
        <p:xfrm>
          <a:off x="1096207" y="2067008"/>
          <a:ext cx="6848635" cy="3427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4" imgW="4197617" imgH="2120705" progId="Visio.Drawing.11">
                  <p:embed/>
                </p:oleObj>
              </mc:Choice>
              <mc:Fallback>
                <p:oleObj name="Visio" r:id="rId4" imgW="4197617" imgH="212070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6207" y="2067008"/>
                        <a:ext cx="6848635" cy="3427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73470" y="5842383"/>
            <a:ext cx="694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对所有词语重视程度一样，不合理，</a:t>
            </a:r>
            <a:r>
              <a:rPr lang="en-US" altLang="zh-CN" b="1" dirty="0" smtClean="0"/>
              <a:t>F1score</a:t>
            </a:r>
            <a:r>
              <a:rPr lang="zh-CN" altLang="en-US" b="1" dirty="0" smtClean="0"/>
              <a:t>得分只有</a:t>
            </a:r>
            <a:r>
              <a:rPr lang="en-US" altLang="zh-CN" b="1" dirty="0" smtClean="0"/>
              <a:t>0.72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213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0"/>
          <p:cNvGrpSpPr/>
          <p:nvPr/>
        </p:nvGrpSpPr>
        <p:grpSpPr>
          <a:xfrm>
            <a:off x="-33337" y="-33337"/>
            <a:ext cx="9231312" cy="1016000"/>
            <a:chOff x="-52" y="-53"/>
            <a:chExt cx="14537" cy="1599"/>
          </a:xfrm>
        </p:grpSpPr>
        <p:grpSp>
          <p:nvGrpSpPr>
            <p:cNvPr id="31746" name="组合 9"/>
            <p:cNvGrpSpPr/>
            <p:nvPr/>
          </p:nvGrpSpPr>
          <p:grpSpPr>
            <a:xfrm>
              <a:off x="-52" y="-53"/>
              <a:ext cx="14537" cy="1389"/>
              <a:chOff x="-69" y="1350"/>
              <a:chExt cx="14537" cy="138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-69" y="1350"/>
                <a:ext cx="14537" cy="1389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z="1050" strike="noStrike" noProof="1"/>
              </a:p>
            </p:txBody>
          </p:sp>
          <p:sp>
            <p:nvSpPr>
              <p:cNvPr id="31748" name="文本框 3"/>
              <p:cNvSpPr txBox="1"/>
              <p:nvPr/>
            </p:nvSpPr>
            <p:spPr>
              <a:xfrm>
                <a:off x="679" y="1792"/>
                <a:ext cx="194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数据处理</a:t>
                </a:r>
              </a:p>
            </p:txBody>
          </p:sp>
          <p:sp>
            <p:nvSpPr>
              <p:cNvPr id="31749" name="文本框 5"/>
              <p:cNvSpPr txBox="1"/>
              <p:nvPr/>
            </p:nvSpPr>
            <p:spPr>
              <a:xfrm>
                <a:off x="61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模型介绍</a:t>
                </a:r>
                <a:endPara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0" name="文本框 7"/>
              <p:cNvSpPr txBox="1"/>
              <p:nvPr/>
            </p:nvSpPr>
            <p:spPr>
              <a:xfrm>
                <a:off x="117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模型融合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等腰三角形 8"/>
            <p:cNvSpPr/>
            <p:nvPr/>
          </p:nvSpPr>
          <p:spPr>
            <a:xfrm rot="10800000">
              <a:off x="6855" y="1336"/>
              <a:ext cx="343" cy="210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050" strike="noStrike" noProof="1"/>
            </a:p>
          </p:txBody>
        </p:sp>
      </p:grpSp>
      <p:sp>
        <p:nvSpPr>
          <p:cNvPr id="31754" name="文本框 18"/>
          <p:cNvSpPr txBox="1"/>
          <p:nvPr/>
        </p:nvSpPr>
        <p:spPr>
          <a:xfrm>
            <a:off x="441325" y="119697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二、模型介绍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1324" y="1062377"/>
            <a:ext cx="391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Fast-attention-Text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177701"/>
              </p:ext>
            </p:extLst>
          </p:nvPr>
        </p:nvGraphicFramePr>
        <p:xfrm>
          <a:off x="302363" y="1665310"/>
          <a:ext cx="5403968" cy="4909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4" imgW="4735837" imgH="4302556" progId="Visio.Drawing.11">
                  <p:embed/>
                </p:oleObj>
              </mc:Choice>
              <mc:Fallback>
                <p:oleObj name="Visio" r:id="rId4" imgW="4735837" imgH="430255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2363" y="1665310"/>
                        <a:ext cx="5403968" cy="4909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774911" y="2411852"/>
            <a:ext cx="32986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 </a:t>
            </a:r>
            <a:r>
              <a:rPr lang="zh-CN" altLang="en-US" dirty="0" smtClean="0"/>
              <a:t>先将词向量用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层</a:t>
            </a:r>
            <a:r>
              <a:rPr lang="en-US" altLang="zh-CN" dirty="0" smtClean="0"/>
              <a:t>MLP</a:t>
            </a:r>
            <a:r>
              <a:rPr lang="zh-CN" altLang="en-US" dirty="0" smtClean="0"/>
              <a:t>变换到另一个空间中，利用注意力向量计算每个词语的重要程度。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 本次比赛中，我们采用了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/>
              <a:t>个不同注意力向量用来提取不同的文本模式，产生了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/>
              <a:t>个对应的</a:t>
            </a:r>
            <a:r>
              <a:rPr lang="en-US" altLang="zh-CN" dirty="0" smtClean="0"/>
              <a:t>context-vector</a:t>
            </a:r>
            <a:r>
              <a:rPr lang="zh-CN" altLang="en-US" dirty="0" smtClean="0"/>
              <a:t>，共同输入到分类器中。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</a:t>
            </a:r>
            <a:r>
              <a:rPr lang="zh-CN" altLang="en-US" dirty="0" smtClean="0"/>
              <a:t>榜得分 </a:t>
            </a:r>
            <a:r>
              <a:rPr lang="en-US" altLang="zh-CN" dirty="0" smtClean="0"/>
              <a:t>0</a:t>
            </a:r>
            <a:r>
              <a:rPr lang="en-US" altLang="zh-CN" dirty="0"/>
              <a:t>.</a:t>
            </a:r>
            <a:r>
              <a:rPr lang="en-US" altLang="zh-CN" dirty="0" smtClean="0"/>
              <a:t>7805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5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0"/>
          <p:cNvGrpSpPr/>
          <p:nvPr/>
        </p:nvGrpSpPr>
        <p:grpSpPr>
          <a:xfrm>
            <a:off x="-33337" y="-33337"/>
            <a:ext cx="9231312" cy="1016000"/>
            <a:chOff x="-52" y="-53"/>
            <a:chExt cx="14537" cy="1599"/>
          </a:xfrm>
        </p:grpSpPr>
        <p:grpSp>
          <p:nvGrpSpPr>
            <p:cNvPr id="31746" name="组合 9"/>
            <p:cNvGrpSpPr/>
            <p:nvPr/>
          </p:nvGrpSpPr>
          <p:grpSpPr>
            <a:xfrm>
              <a:off x="-52" y="-53"/>
              <a:ext cx="14537" cy="1389"/>
              <a:chOff x="-69" y="1350"/>
              <a:chExt cx="14537" cy="138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-69" y="1350"/>
                <a:ext cx="14537" cy="1389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z="1050" strike="noStrike" noProof="1"/>
              </a:p>
            </p:txBody>
          </p:sp>
          <p:sp>
            <p:nvSpPr>
              <p:cNvPr id="31748" name="文本框 3"/>
              <p:cNvSpPr txBox="1"/>
              <p:nvPr/>
            </p:nvSpPr>
            <p:spPr>
              <a:xfrm>
                <a:off x="679" y="1792"/>
                <a:ext cx="194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数据处理</a:t>
                </a:r>
              </a:p>
            </p:txBody>
          </p:sp>
          <p:sp>
            <p:nvSpPr>
              <p:cNvPr id="31749" name="文本框 5"/>
              <p:cNvSpPr txBox="1"/>
              <p:nvPr/>
            </p:nvSpPr>
            <p:spPr>
              <a:xfrm>
                <a:off x="61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模型介绍</a:t>
                </a:r>
                <a:endPara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0" name="文本框 7"/>
              <p:cNvSpPr txBox="1"/>
              <p:nvPr/>
            </p:nvSpPr>
            <p:spPr>
              <a:xfrm>
                <a:off x="117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模型融合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等腰三角形 8"/>
            <p:cNvSpPr/>
            <p:nvPr/>
          </p:nvSpPr>
          <p:spPr>
            <a:xfrm rot="10800000">
              <a:off x="6855" y="1336"/>
              <a:ext cx="343" cy="210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050" strike="noStrike" noProof="1"/>
            </a:p>
          </p:txBody>
        </p:sp>
      </p:grpSp>
      <p:sp>
        <p:nvSpPr>
          <p:cNvPr id="31754" name="文本框 18"/>
          <p:cNvSpPr txBox="1"/>
          <p:nvPr/>
        </p:nvSpPr>
        <p:spPr>
          <a:xfrm>
            <a:off x="441325" y="119697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二、模型介绍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1324" y="1062377"/>
            <a:ext cx="391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RNN-attention-Text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658549"/>
              </p:ext>
            </p:extLst>
          </p:nvPr>
        </p:nvGraphicFramePr>
        <p:xfrm>
          <a:off x="247258" y="1638308"/>
          <a:ext cx="5330582" cy="4909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4" imgW="4681944" imgH="4302556" progId="Visio.Drawing.11">
                  <p:embed/>
                </p:oleObj>
              </mc:Choice>
              <mc:Fallback>
                <p:oleObj name="Visio" r:id="rId4" imgW="4681944" imgH="430255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58" y="1638308"/>
                        <a:ext cx="5330582" cy="4909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775960" y="3329311"/>
            <a:ext cx="32028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 smtClean="0"/>
              <a:t>词语具有一词多意的属性，必须结合上下文语境才能确定自身的含义。</a:t>
            </a:r>
            <a:r>
              <a:rPr lang="en-US" altLang="zh-CN" dirty="0" smtClean="0"/>
              <a:t>Fast</a:t>
            </a:r>
            <a:r>
              <a:rPr lang="zh-CN" altLang="en-US" dirty="0" smtClean="0"/>
              <a:t>的不足之处在于缺乏这种考虑。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将两层</a:t>
            </a:r>
            <a:r>
              <a:rPr lang="en-US" altLang="zh-CN" dirty="0" smtClean="0"/>
              <a:t>MLP</a:t>
            </a:r>
            <a:r>
              <a:rPr lang="zh-CN" altLang="en-US" dirty="0" smtClean="0"/>
              <a:t>改为</a:t>
            </a:r>
            <a:r>
              <a:rPr lang="en-US" altLang="zh-CN" dirty="0" err="1" smtClean="0"/>
              <a:t>BiLSTM</a:t>
            </a:r>
            <a:r>
              <a:rPr lang="zh-CN" altLang="en-US" dirty="0" smtClean="0"/>
              <a:t>，结合上下文信息，使用隐状态来表示词语的确切含义，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榜得分</a:t>
            </a:r>
            <a:r>
              <a:rPr lang="en-US" altLang="zh-CN" dirty="0" smtClean="0"/>
              <a:t>0.7850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26445" y="2168230"/>
            <a:ext cx="2339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宣告破产</a:t>
            </a:r>
            <a:r>
              <a:rPr lang="en-US" altLang="zh-CN" b="1" dirty="0" smtClean="0"/>
              <a:t>-----</a:t>
            </a:r>
            <a:r>
              <a:rPr lang="zh-CN" altLang="en-US" b="1" dirty="0" smtClean="0"/>
              <a:t>商业类</a:t>
            </a:r>
            <a:endParaRPr lang="en-US" altLang="zh-CN" b="1" dirty="0" smtClean="0"/>
          </a:p>
          <a:p>
            <a:r>
              <a:rPr lang="zh-CN" altLang="en-US" b="1" dirty="0" smtClean="0"/>
              <a:t>宣告退役</a:t>
            </a:r>
            <a:r>
              <a:rPr lang="en-US" altLang="zh-CN" b="1" dirty="0" smtClean="0"/>
              <a:t>-----</a:t>
            </a:r>
            <a:r>
              <a:rPr lang="zh-CN" altLang="en-US" b="1" dirty="0" smtClean="0"/>
              <a:t>体育类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12506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0"/>
          <p:cNvGrpSpPr/>
          <p:nvPr/>
        </p:nvGrpSpPr>
        <p:grpSpPr>
          <a:xfrm>
            <a:off x="-33337" y="-33337"/>
            <a:ext cx="9231312" cy="1016000"/>
            <a:chOff x="-52" y="-53"/>
            <a:chExt cx="14537" cy="1599"/>
          </a:xfrm>
        </p:grpSpPr>
        <p:grpSp>
          <p:nvGrpSpPr>
            <p:cNvPr id="31746" name="组合 9"/>
            <p:cNvGrpSpPr/>
            <p:nvPr/>
          </p:nvGrpSpPr>
          <p:grpSpPr>
            <a:xfrm>
              <a:off x="-52" y="-53"/>
              <a:ext cx="14537" cy="1389"/>
              <a:chOff x="-69" y="1350"/>
              <a:chExt cx="14537" cy="138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-69" y="1350"/>
                <a:ext cx="14537" cy="1389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z="1050" strike="noStrike" noProof="1"/>
              </a:p>
            </p:txBody>
          </p:sp>
          <p:sp>
            <p:nvSpPr>
              <p:cNvPr id="31748" name="文本框 3"/>
              <p:cNvSpPr txBox="1"/>
              <p:nvPr/>
            </p:nvSpPr>
            <p:spPr>
              <a:xfrm>
                <a:off x="679" y="1792"/>
                <a:ext cx="194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数据处理</a:t>
                </a:r>
              </a:p>
            </p:txBody>
          </p:sp>
          <p:sp>
            <p:nvSpPr>
              <p:cNvPr id="31749" name="文本框 5"/>
              <p:cNvSpPr txBox="1"/>
              <p:nvPr/>
            </p:nvSpPr>
            <p:spPr>
              <a:xfrm>
                <a:off x="61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模型介绍</a:t>
                </a:r>
                <a:endPara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0" name="文本框 7"/>
              <p:cNvSpPr txBox="1"/>
              <p:nvPr/>
            </p:nvSpPr>
            <p:spPr>
              <a:xfrm>
                <a:off x="117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模型融合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等腰三角形 8"/>
            <p:cNvSpPr/>
            <p:nvPr/>
          </p:nvSpPr>
          <p:spPr>
            <a:xfrm rot="10800000">
              <a:off x="6855" y="1336"/>
              <a:ext cx="343" cy="210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050" strike="noStrike" noProof="1"/>
            </a:p>
          </p:txBody>
        </p:sp>
      </p:grpSp>
      <p:sp>
        <p:nvSpPr>
          <p:cNvPr id="31754" name="文本框 18"/>
          <p:cNvSpPr txBox="1"/>
          <p:nvPr/>
        </p:nvSpPr>
        <p:spPr>
          <a:xfrm>
            <a:off x="441325" y="119697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二、模型介绍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1324" y="1062377"/>
            <a:ext cx="391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RNN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CNN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RCNN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13467"/>
              </p:ext>
            </p:extLst>
          </p:nvPr>
        </p:nvGraphicFramePr>
        <p:xfrm>
          <a:off x="445927" y="2127080"/>
          <a:ext cx="5195926" cy="3624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4" imgW="4170670" imgH="2775692" progId="Visio.Drawing.11">
                  <p:embed/>
                </p:oleObj>
              </mc:Choice>
              <mc:Fallback>
                <p:oleObj name="Visio" r:id="rId4" imgW="4170670" imgH="277569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5927" y="2127080"/>
                        <a:ext cx="5195926" cy="3624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042767"/>
              </p:ext>
            </p:extLst>
          </p:nvPr>
        </p:nvGraphicFramePr>
        <p:xfrm>
          <a:off x="6014025" y="3134359"/>
          <a:ext cx="28575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840"/>
                <a:gridCol w="1089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score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RNN+kmaxpool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0.7715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CNN+kmaxpool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0.7776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RNN+CNN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0.7617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8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组合 10"/>
          <p:cNvGrpSpPr/>
          <p:nvPr/>
        </p:nvGrpSpPr>
        <p:grpSpPr>
          <a:xfrm>
            <a:off x="-33337" y="-33337"/>
            <a:ext cx="9231312" cy="1016000"/>
            <a:chOff x="-52" y="-53"/>
            <a:chExt cx="14537" cy="1599"/>
          </a:xfrm>
        </p:grpSpPr>
        <p:grpSp>
          <p:nvGrpSpPr>
            <p:cNvPr id="31746" name="组合 9"/>
            <p:cNvGrpSpPr/>
            <p:nvPr/>
          </p:nvGrpSpPr>
          <p:grpSpPr>
            <a:xfrm>
              <a:off x="-52" y="-53"/>
              <a:ext cx="14537" cy="1389"/>
              <a:chOff x="-69" y="1350"/>
              <a:chExt cx="14537" cy="138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-69" y="1350"/>
                <a:ext cx="14537" cy="1389"/>
              </a:xfrm>
              <a:prstGeom prst="rect">
                <a:avLst/>
              </a:prstGeom>
              <a:solidFill>
                <a:srgbClr val="0553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z="1050" strike="noStrike" noProof="1"/>
              </a:p>
            </p:txBody>
          </p:sp>
          <p:sp>
            <p:nvSpPr>
              <p:cNvPr id="31748" name="文本框 3"/>
              <p:cNvSpPr txBox="1"/>
              <p:nvPr/>
            </p:nvSpPr>
            <p:spPr>
              <a:xfrm>
                <a:off x="679" y="1792"/>
                <a:ext cx="194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数据处理</a:t>
                </a:r>
              </a:p>
            </p:txBody>
          </p:sp>
          <p:sp>
            <p:nvSpPr>
              <p:cNvPr id="31749" name="文本框 5"/>
              <p:cNvSpPr txBox="1"/>
              <p:nvPr/>
            </p:nvSpPr>
            <p:spPr>
              <a:xfrm>
                <a:off x="61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模型介绍</a:t>
                </a:r>
                <a:endPara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50" name="文本框 7"/>
              <p:cNvSpPr txBox="1"/>
              <p:nvPr/>
            </p:nvSpPr>
            <p:spPr>
              <a:xfrm>
                <a:off x="11704" y="1792"/>
                <a:ext cx="2764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BFBFB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模型融合</a:t>
                </a:r>
                <a:endParaRPr lang="zh-CN" altLang="en-US" sz="15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等腰三角形 8"/>
            <p:cNvSpPr/>
            <p:nvPr/>
          </p:nvSpPr>
          <p:spPr>
            <a:xfrm rot="10800000">
              <a:off x="6855" y="1336"/>
              <a:ext cx="343" cy="210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050" strike="noStrike" noProof="1"/>
            </a:p>
          </p:txBody>
        </p:sp>
      </p:grpSp>
      <p:sp>
        <p:nvSpPr>
          <p:cNvPr id="31754" name="文本框 18"/>
          <p:cNvSpPr txBox="1"/>
          <p:nvPr/>
        </p:nvSpPr>
        <p:spPr>
          <a:xfrm>
            <a:off x="441325" y="1196975"/>
            <a:ext cx="332422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/>
              <a:t>深度</a:t>
            </a:r>
            <a:r>
              <a:rPr lang="zh-CN" altLang="en-US" sz="2800" b="1" dirty="0" smtClean="0"/>
              <a:t>模型</a:t>
            </a:r>
            <a:r>
              <a:rPr lang="en-US" altLang="zh-CN" sz="2800" b="1" dirty="0" smtClean="0"/>
              <a:t>+</a:t>
            </a:r>
            <a:r>
              <a:rPr lang="zh-CN" altLang="en-US" sz="2800" b="1" dirty="0" smtClean="0"/>
              <a:t>传统特征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01040" y="2255520"/>
            <a:ext cx="7444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在基于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的深度模型中，</a:t>
            </a:r>
            <a:r>
              <a:rPr lang="en-US" altLang="zh-CN" dirty="0" smtClean="0"/>
              <a:t>dense</a:t>
            </a:r>
            <a:r>
              <a:rPr lang="zh-CN" altLang="en-US" dirty="0" smtClean="0"/>
              <a:t>层中加入基于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SVD</a:t>
            </a:r>
            <a:r>
              <a:rPr lang="zh-CN" altLang="en-US" dirty="0" smtClean="0"/>
              <a:t>降维特征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在基于</a:t>
            </a:r>
            <a:r>
              <a:rPr lang="en-US" altLang="zh-CN" dirty="0" smtClean="0"/>
              <a:t>char </a:t>
            </a:r>
            <a:r>
              <a:rPr lang="zh-CN" altLang="en-US" dirty="0" smtClean="0"/>
              <a:t>的深度模型中，</a:t>
            </a:r>
            <a:r>
              <a:rPr lang="en-US" altLang="zh-CN" dirty="0" smtClean="0"/>
              <a:t>dense</a:t>
            </a:r>
            <a:r>
              <a:rPr lang="zh-CN" altLang="en-US" dirty="0" smtClean="0"/>
              <a:t>层中加入基于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SVD</a:t>
            </a:r>
            <a:r>
              <a:rPr lang="zh-CN" altLang="en-US" dirty="0" smtClean="0"/>
              <a:t>降维特征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38210"/>
              </p:ext>
            </p:extLst>
          </p:nvPr>
        </p:nvGraphicFramePr>
        <p:xfrm>
          <a:off x="1166015" y="4026618"/>
          <a:ext cx="65913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100"/>
                <a:gridCol w="2197100"/>
                <a:gridCol w="2197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没加</a:t>
                      </a:r>
                      <a:r>
                        <a:rPr lang="en-US" altLang="zh-CN" dirty="0" smtClean="0"/>
                        <a:t>SVD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CV</a:t>
                      </a:r>
                      <a:r>
                        <a:rPr lang="zh-CN" altLang="en-US" dirty="0" smtClean="0"/>
                        <a:t>结果）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加入</a:t>
                      </a:r>
                      <a:r>
                        <a:rPr lang="en-US" altLang="zh-CN" dirty="0" smtClean="0"/>
                        <a:t>SVD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CV</a:t>
                      </a:r>
                      <a:r>
                        <a:rPr lang="zh-CN" altLang="en-US" dirty="0" smtClean="0"/>
                        <a:t>结果）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RNN-attention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0.7808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0.7856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Fast-attention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0.7776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0.7831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2361</Words>
  <Application>Microsoft Office PowerPoint</Application>
  <PresentationFormat>全屏显示(4:3)</PresentationFormat>
  <Paragraphs>161</Paragraphs>
  <Slides>13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模板页面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row</cp:lastModifiedBy>
  <cp:revision>187</cp:revision>
  <dcterms:created xsi:type="dcterms:W3CDTF">2015-05-05T08:02:00Z</dcterms:created>
  <dcterms:modified xsi:type="dcterms:W3CDTF">2018-09-11T01:05:11Z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