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1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335" r:id="rId7"/>
    <p:sldId id="260" r:id="rId8"/>
    <p:sldId id="261" r:id="rId9"/>
    <p:sldId id="262" r:id="rId10"/>
    <p:sldId id="273" r:id="rId11"/>
    <p:sldId id="323" r:id="rId12"/>
    <p:sldId id="325" r:id="rId13"/>
    <p:sldId id="327" r:id="rId14"/>
    <p:sldId id="324" r:id="rId15"/>
    <p:sldId id="328" r:id="rId16"/>
    <p:sldId id="329" r:id="rId17"/>
    <p:sldId id="337" r:id="rId18"/>
    <p:sldId id="330" r:id="rId19"/>
    <p:sldId id="333" r:id="rId20"/>
    <p:sldId id="291" r:id="rId21"/>
    <p:sldId id="292" r:id="rId22"/>
    <p:sldId id="274" r:id="rId23"/>
    <p:sldId id="331" r:id="rId24"/>
    <p:sldId id="295" r:id="rId25"/>
    <p:sldId id="282" r:id="rId26"/>
    <p:sldId id="283" r:id="rId27"/>
    <p:sldId id="296" r:id="rId28"/>
    <p:sldId id="297" r:id="rId29"/>
    <p:sldId id="298" r:id="rId30"/>
    <p:sldId id="299" r:id="rId31"/>
    <p:sldId id="338" r:id="rId32"/>
    <p:sldId id="284" r:id="rId33"/>
    <p:sldId id="339" r:id="rId34"/>
    <p:sldId id="300" r:id="rId35"/>
    <p:sldId id="286" r:id="rId36"/>
    <p:sldId id="287" r:id="rId37"/>
    <p:sldId id="288" r:id="rId38"/>
    <p:sldId id="302" r:id="rId39"/>
    <p:sldId id="303" r:id="rId40"/>
    <p:sldId id="304" r:id="rId41"/>
    <p:sldId id="305" r:id="rId42"/>
    <p:sldId id="306" r:id="rId43"/>
    <p:sldId id="307" r:id="rId44"/>
    <p:sldId id="311" r:id="rId45"/>
    <p:sldId id="308" r:id="rId46"/>
    <p:sldId id="309" r:id="rId47"/>
    <p:sldId id="310" r:id="rId48"/>
    <p:sldId id="312" r:id="rId49"/>
    <p:sldId id="313" r:id="rId50"/>
    <p:sldId id="314" r:id="rId51"/>
    <p:sldId id="289" r:id="rId52"/>
    <p:sldId id="332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40" r:id="rId61"/>
    <p:sldId id="334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93" d="100"/>
          <a:sy n="93" d="100"/>
        </p:scale>
        <p:origin x="735" y="1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9.e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88E591-D61B-4138-90FC-2285EC4ADA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599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F5CD5D-FE4B-46D1-9E7A-066F0A5DB4DF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96595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7EDDA1-1D10-4C38-84AC-E19B99C984C3}" type="slidenum">
              <a:rPr lang="zh-CN" altLang="en-US" smtClean="0"/>
              <a:pPr>
                <a:spcBef>
                  <a:spcPct val="0"/>
                </a:spcBef>
              </a:pPr>
              <a:t>51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l-GR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2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AB4ED0-05E5-47B1-81F9-D1436F59DFE5}" type="slidenum">
              <a:rPr lang="zh-CN" altLang="en-US" smtClean="0"/>
              <a:pPr>
                <a:spcBef>
                  <a:spcPct val="0"/>
                </a:spcBef>
              </a:pPr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f(delta,deltan)</a:t>
            </a:r>
            <a:r>
              <a:rPr lang="zh-CN" altLang="en-US" smtClean="0"/>
              <a:t>是一个高斯积分，大小只与</a:t>
            </a:r>
            <a:r>
              <a:rPr lang="en-US" altLang="zh-CN" smtClean="0"/>
              <a:t>delta</a:t>
            </a:r>
            <a:r>
              <a:rPr lang="zh-CN" altLang="en-US" smtClean="0"/>
              <a:t>和</a:t>
            </a:r>
            <a:r>
              <a:rPr lang="en-US" altLang="zh-CN" smtClean="0"/>
              <a:t>deltan</a:t>
            </a:r>
            <a:r>
              <a:rPr lang="zh-CN" altLang="en-US" smtClean="0"/>
              <a:t>有关，与</a:t>
            </a:r>
            <a:r>
              <a:rPr lang="en-US" altLang="zh-CN" smtClean="0"/>
              <a:t>x</a:t>
            </a:r>
            <a:r>
              <a:rPr lang="zh-CN" altLang="en-US" smtClean="0"/>
              <a:t>无关</a:t>
            </a:r>
          </a:p>
        </p:txBody>
      </p:sp>
    </p:spTree>
    <p:extLst>
      <p:ext uri="{BB962C8B-B14F-4D97-AF65-F5344CB8AC3E}">
        <p14:creationId xmlns:p14="http://schemas.microsoft.com/office/powerpoint/2010/main" val="356489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EA5580-9FA8-499F-8B29-96160F34CD38}" type="slidenum">
              <a:rPr lang="zh-CN" altLang="en-US" smtClean="0"/>
              <a:pPr>
                <a:spcBef>
                  <a:spcPct val="0"/>
                </a:spcBef>
              </a:pPr>
              <a:t>59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f(delta,deltan)</a:t>
            </a:r>
            <a:r>
              <a:rPr lang="zh-CN" altLang="en-US" smtClean="0"/>
              <a:t>是一个高斯积分，大小只与</a:t>
            </a:r>
            <a:r>
              <a:rPr lang="en-US" altLang="zh-CN" smtClean="0"/>
              <a:t>delta</a:t>
            </a:r>
            <a:r>
              <a:rPr lang="zh-CN" altLang="en-US" smtClean="0"/>
              <a:t>和</a:t>
            </a:r>
            <a:r>
              <a:rPr lang="en-US" altLang="zh-CN" smtClean="0"/>
              <a:t>deltan</a:t>
            </a:r>
            <a:r>
              <a:rPr lang="zh-CN" altLang="en-US" smtClean="0"/>
              <a:t>有关，与</a:t>
            </a:r>
            <a:r>
              <a:rPr lang="en-US" altLang="zh-CN" smtClean="0"/>
              <a:t>x</a:t>
            </a:r>
            <a:r>
              <a:rPr lang="zh-CN" altLang="en-US" smtClean="0"/>
              <a:t>无关</a:t>
            </a:r>
          </a:p>
        </p:txBody>
      </p:sp>
    </p:spTree>
    <p:extLst>
      <p:ext uri="{BB962C8B-B14F-4D97-AF65-F5344CB8AC3E}">
        <p14:creationId xmlns:p14="http://schemas.microsoft.com/office/powerpoint/2010/main" val="88140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D95E1-15F1-4B69-9CEA-90FCD7928926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需要推导</a:t>
            </a:r>
          </a:p>
        </p:txBody>
      </p:sp>
    </p:spTree>
    <p:extLst>
      <p:ext uri="{BB962C8B-B14F-4D97-AF65-F5344CB8AC3E}">
        <p14:creationId xmlns:p14="http://schemas.microsoft.com/office/powerpoint/2010/main" val="67327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282E29-B6EC-4AAC-BE93-001E996735ED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GMM</a:t>
            </a:r>
            <a:r>
              <a:rPr lang="zh-CN" altLang="en-US" smtClean="0"/>
              <a:t>的导数来演示梯度下降的复杂性</a:t>
            </a:r>
          </a:p>
        </p:txBody>
      </p:sp>
    </p:spTree>
    <p:extLst>
      <p:ext uri="{BB962C8B-B14F-4D97-AF65-F5344CB8AC3E}">
        <p14:creationId xmlns:p14="http://schemas.microsoft.com/office/powerpoint/2010/main" val="303643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E6BCB0-59F3-4977-9CA0-5C9EE56A8C3D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步并一定要找到最优解，新的</a:t>
            </a:r>
            <a:r>
              <a:rPr lang="en-US" altLang="zh-CN" smtClean="0"/>
              <a:t>Q</a:t>
            </a:r>
            <a:r>
              <a:rPr lang="zh-CN" altLang="en-US" smtClean="0"/>
              <a:t>能够比原来的大就可以，称为“广义期望最大算法”</a:t>
            </a:r>
          </a:p>
        </p:txBody>
      </p:sp>
    </p:spTree>
    <p:extLst>
      <p:ext uri="{BB962C8B-B14F-4D97-AF65-F5344CB8AC3E}">
        <p14:creationId xmlns:p14="http://schemas.microsoft.com/office/powerpoint/2010/main" val="5524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/>
              <a:t>计算连续</a:t>
            </a:r>
            <a:r>
              <a:rPr lang="en-US" altLang="zh-CN" smtClean="0"/>
              <a:t>7</a:t>
            </a:r>
            <a:r>
              <a:rPr lang="zh-CN" altLang="zh-CN" smtClean="0"/>
              <a:t>天是晴天的概率</a:t>
            </a:r>
            <a:r>
              <a:rPr lang="zh-CN" altLang="en-US" smtClean="0"/>
              <a:t>：</a:t>
            </a:r>
            <a:r>
              <a:rPr lang="en-US" altLang="zh-CN" smtClean="0"/>
              <a:t>0.0078125</a:t>
            </a:r>
          </a:p>
          <a:p>
            <a:r>
              <a:rPr lang="zh-CN" altLang="zh-CN" smtClean="0"/>
              <a:t>前</a:t>
            </a:r>
            <a:r>
              <a:rPr lang="en-US" altLang="zh-CN" smtClean="0"/>
              <a:t>3</a:t>
            </a:r>
            <a:r>
              <a:rPr lang="zh-CN" altLang="zh-CN" smtClean="0"/>
              <a:t>天晴、后</a:t>
            </a:r>
            <a:r>
              <a:rPr lang="en-US" altLang="zh-CN" smtClean="0"/>
              <a:t>4</a:t>
            </a:r>
            <a:r>
              <a:rPr lang="zh-CN" altLang="zh-CN" smtClean="0"/>
              <a:t>天下雨的概率</a:t>
            </a:r>
            <a:r>
              <a:rPr lang="zh-CN" altLang="en-US" smtClean="0"/>
              <a:t>：</a:t>
            </a:r>
            <a:r>
              <a:rPr lang="en-US" altLang="zh-CN" smtClean="0"/>
              <a:t>0.00016875</a:t>
            </a: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BA112E-531D-49E9-9D4B-3BB11B2081F4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9108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0C4645-FAFA-4F5F-B843-DCDF64F33376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994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/>
              <a:t>连续三天的活动分别为散步、做家务和购物的概率</a:t>
            </a:r>
            <a:r>
              <a:rPr lang="zh-CN" altLang="en-US" smtClean="0"/>
              <a:t>：</a:t>
            </a:r>
            <a:r>
              <a:rPr lang="en-US" altLang="zh-CN" smtClean="0"/>
              <a:t>0.0379</a:t>
            </a: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7D13A5-DB03-465B-A783-5BC6F144E6E8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7528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D2E9EA-D393-41B6-96A4-3C1861A2E2F2}" type="slidenum">
              <a:rPr lang="zh-CN" altLang="en-US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举例解释存在很多的重复计算，如</a:t>
            </a:r>
            <a:r>
              <a:rPr lang="en-US" altLang="zh-CN" smtClean="0"/>
              <a:t>w1w1w3w4w2</a:t>
            </a:r>
            <a:r>
              <a:rPr lang="zh-CN" altLang="en-US" smtClean="0"/>
              <a:t>和</a:t>
            </a:r>
            <a:r>
              <a:rPr lang="en-US" altLang="zh-CN" smtClean="0"/>
              <a:t>w1w1w3w4w3</a:t>
            </a:r>
            <a:r>
              <a:rPr lang="zh-CN" altLang="en-US" smtClean="0"/>
              <a:t>之间只有最后一步需要重新计算，前４步都是重复的．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8913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8C0350-4E4E-4784-B0B2-BA7073C6FAAD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解释前向计算与反向回朔的过程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0032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3B0EB-E7C2-49A0-8A0B-360AB2158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26E6-A038-49DD-9166-2992D15BBB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90161-B7B7-46E4-8A9C-DF081D321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3786-F381-4537-A8E2-F3ED7BF7B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3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1BA82-B425-40E4-B489-EA0CBD91F2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5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5F57-8A7E-41E5-87EB-69D9F4406D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85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78BA-6387-49B5-8D26-4F376D1E7F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8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2276475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304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13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73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328FC-8C5C-491F-AF62-09C1F911CC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496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20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6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48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033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960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2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333375"/>
            <a:ext cx="2174875" cy="6264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333375"/>
            <a:ext cx="6376988" cy="6264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15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71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412875"/>
            <a:ext cx="4276725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4081463"/>
            <a:ext cx="4276725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56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8704263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4081463"/>
            <a:ext cx="8704263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1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7C42D-07B6-4314-A03D-D04D79E16F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9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7DCB-DCCE-4945-A8EE-50BF517BF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3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17A83-C734-498B-BFFD-0FA3AA2504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05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FE40-5625-4D1D-AB33-D8B76DF4B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07AE-2F52-473B-93B9-5CF1C3E02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65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6FF8-A3D1-463E-BBA9-34E42D39A5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6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411D-66AE-4055-99E4-EFEB746537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27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918B014-C4B1-4491-A154-FCD29CB4C6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概率密度函数的参数估计</a:t>
            </a:r>
            <a:endParaRPr lang="en-US" altLang="zh-CN" sz="1200" smtClean="0">
              <a:solidFill>
                <a:schemeClr val="bg1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4407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42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15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Visio___.vsdx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0.w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Visio___2.vsd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6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8.png"/><Relationship Id="rId4" Type="http://schemas.openxmlformats.org/officeDocument/2006/relationships/image" Target="../media/image7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9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84.png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02.png"/><Relationship Id="rId4" Type="http://schemas.openxmlformats.org/officeDocument/2006/relationships/image" Target="../media/image9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918450" cy="2019300"/>
          </a:xfrm>
        </p:spPr>
        <p:txBody>
          <a:bodyPr/>
          <a:lstStyle/>
          <a:p>
            <a:pPr algn="ctr" eaLnBrk="1" hangingPunct="1"/>
            <a:r>
              <a:rPr lang="zh-CN" altLang="en-US" sz="5400" smtClean="0"/>
              <a:t>第三章 概率密度函数的参数估计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混合密度模型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8135938" cy="10922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混合密度模型</a:t>
            </a:r>
            <a:r>
              <a:rPr lang="zh-CN" altLang="en-US" sz="3000" smtClean="0"/>
              <a:t>：一个复杂的概率密度分布函数可以由多个简单的密度函数混合构成：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46288" y="3141663"/>
          <a:ext cx="2838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3" imgW="1536700" imgH="457200" progId="Equation.DSMT4">
                  <p:embed/>
                </p:oleObj>
              </mc:Choice>
              <mc:Fallback>
                <p:oleObj name="Equation" r:id="rId3" imgW="1536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141663"/>
                        <a:ext cx="2838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39750" y="4437063"/>
            <a:ext cx="83756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3300"/>
                </a:solidFill>
              </a:rPr>
              <a:t>高斯混合模型</a:t>
            </a:r>
            <a:r>
              <a:rPr lang="zh-CN" altLang="en-US" sz="3000"/>
              <a:t>：</a:t>
            </a:r>
            <a:r>
              <a:rPr lang="en-US" altLang="zh-CN" sz="3000"/>
              <a:t>GMM</a:t>
            </a:r>
            <a:r>
              <a:rPr lang="zh-CN" altLang="en-US" sz="3000"/>
              <a:t>，</a:t>
            </a:r>
            <a:r>
              <a:rPr lang="en-US" altLang="zh-CN" sz="3000"/>
              <a:t>Gauss Mixture</a:t>
            </a:r>
            <a:r>
              <a:rPr lang="zh-CN" altLang="en-US" sz="3000"/>
              <a:t> </a:t>
            </a:r>
            <a:r>
              <a:rPr lang="en-US" altLang="zh-CN" sz="3000"/>
              <a:t>Model</a:t>
            </a:r>
            <a:endParaRPr lang="zh-CN" altLang="en-US" sz="300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5229225"/>
          <a:ext cx="3746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5" imgW="1536700" imgH="431800" progId="Equation.DSMT4">
                  <p:embed/>
                </p:oleObj>
              </mc:Choice>
              <mc:Fallback>
                <p:oleObj name="Equation" r:id="rId5" imgW="15367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229225"/>
                        <a:ext cx="3746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227638" y="3189288"/>
          <a:ext cx="9302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7" imgW="571500" imgH="457200" progId="Equation.DSMT4">
                  <p:embed/>
                </p:oleObj>
              </mc:Choice>
              <mc:Fallback>
                <p:oleObj name="Equation" r:id="rId7" imgW="5715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3189288"/>
                        <a:ext cx="9302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两个高斯函数的混合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908175" y="1557338"/>
          <a:ext cx="51847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3" imgW="2082800" imgH="254000" progId="Equation.DSMT4">
                  <p:embed/>
                </p:oleObj>
              </mc:Choice>
              <mc:Fallback>
                <p:oleObj name="Equation" r:id="rId3" imgW="2082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57338"/>
                        <a:ext cx="51847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5"/>
          <p:cNvGraphicFramePr>
            <a:graphicFrameLocks noChangeAspect="1"/>
          </p:cNvGraphicFramePr>
          <p:nvPr/>
        </p:nvGraphicFramePr>
        <p:xfrm>
          <a:off x="1258888" y="2492375"/>
          <a:ext cx="6227762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Visio" r:id="rId5" imgW="5783589" imgH="3817759" progId="Visio.Drawing.15">
                  <p:embed/>
                </p:oleObj>
              </mc:Choice>
              <mc:Fallback>
                <p:oleObj name="Visio" r:id="rId5" imgW="5783589" imgH="3817759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6227762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样本的产生过程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高斯模型样本的产生</a:t>
            </a:r>
            <a:r>
              <a:rPr lang="zh-CN" altLang="en-US" smtClean="0"/>
              <a:t>：每一个样本都是按照正态分布产生的；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GMM</a:t>
            </a:r>
            <a:r>
              <a:rPr lang="zh-CN" altLang="en-US" smtClean="0">
                <a:solidFill>
                  <a:srgbClr val="CC3300"/>
                </a:solidFill>
              </a:rPr>
              <a:t>样本的产生</a:t>
            </a:r>
            <a:r>
              <a:rPr lang="zh-CN" altLang="en-US" smtClean="0"/>
              <a:t>：先按照先验概率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选择一个子类，然后按照这个子类满足的正态分布产生样本。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0500"/>
            <a:ext cx="8351837" cy="1527175"/>
          </a:xfrm>
        </p:spPr>
        <p:txBody>
          <a:bodyPr/>
          <a:lstStyle/>
          <a:p>
            <a:pPr eaLnBrk="1" hangingPunct="1"/>
            <a:r>
              <a:rPr lang="en-US" altLang="zh-CN" smtClean="0"/>
              <a:t>GMM</a:t>
            </a:r>
            <a:r>
              <a:rPr lang="zh-CN" altLang="en-US" smtClean="0"/>
              <a:t>模型产生的</a:t>
            </a:r>
            <a:r>
              <a:rPr lang="en-US" altLang="zh-CN" smtClean="0"/>
              <a:t>2</a:t>
            </a:r>
            <a:r>
              <a:rPr lang="zh-CN" altLang="en-US" smtClean="0"/>
              <a:t>维样本数据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993063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</a:t>
            </a:r>
            <a:r>
              <a:rPr lang="zh-CN" altLang="en-US" smtClean="0"/>
              <a:t>模型的参数估计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844675"/>
            <a:ext cx="7656512" cy="587375"/>
          </a:xfrm>
        </p:spPr>
        <p:txBody>
          <a:bodyPr/>
          <a:lstStyle/>
          <a:p>
            <a:pPr eaLnBrk="1" hangingPunct="1"/>
            <a:r>
              <a:rPr lang="en-US" altLang="zh-CN" sz="3000" smtClean="0">
                <a:solidFill>
                  <a:srgbClr val="CC3300"/>
                </a:solidFill>
                <a:cs typeface="Arial" panose="020B0604020202020204" pitchFamily="34" charset="0"/>
              </a:rPr>
              <a:t>GMM</a:t>
            </a:r>
            <a:r>
              <a:rPr lang="zh-CN" altLang="en-US" sz="3000" smtClean="0">
                <a:solidFill>
                  <a:srgbClr val="CC3300"/>
                </a:solidFill>
                <a:cs typeface="Arial" panose="020B0604020202020204" pitchFamily="34" charset="0"/>
              </a:rPr>
              <a:t>的参数</a:t>
            </a:r>
            <a:r>
              <a:rPr lang="zh-CN" altLang="en-US" sz="3000" smtClean="0">
                <a:cs typeface="Arial" panose="020B0604020202020204" pitchFamily="34" charset="0"/>
              </a:rPr>
              <a:t>：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71663" y="2852738"/>
          <a:ext cx="54625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4" imgW="2336800" imgH="254000" progId="Equation.DSMT4">
                  <p:embed/>
                </p:oleObj>
              </mc:Choice>
              <mc:Fallback>
                <p:oleObj name="Equation" r:id="rId4" imgW="2336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852738"/>
                        <a:ext cx="54625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1188" y="4149725"/>
            <a:ext cx="79216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3300"/>
                </a:solidFill>
                <a:cs typeface="Arial" panose="020B0604020202020204" pitchFamily="34" charset="0"/>
              </a:rPr>
              <a:t>参数估计</a:t>
            </a:r>
            <a:r>
              <a:rPr lang="zh-CN" altLang="en-US" sz="3000">
                <a:cs typeface="Arial" panose="020B0604020202020204" pitchFamily="34" charset="0"/>
              </a:rPr>
              <a:t>：已知样本</a:t>
            </a:r>
            <a:r>
              <a:rPr lang="en-US" altLang="zh-CN" sz="3000">
                <a:cs typeface="Arial" panose="020B0604020202020204" pitchFamily="34" charset="0"/>
              </a:rPr>
              <a:t>x</a:t>
            </a:r>
            <a:r>
              <a:rPr lang="en-US" altLang="zh-CN" sz="3000" baseline="-25000">
                <a:cs typeface="Arial" panose="020B0604020202020204" pitchFamily="34" charset="0"/>
              </a:rPr>
              <a:t>1</a:t>
            </a:r>
            <a:r>
              <a:rPr lang="en-US" altLang="zh-CN" sz="3000">
                <a:cs typeface="Arial" panose="020B0604020202020204" pitchFamily="34" charset="0"/>
              </a:rPr>
              <a:t>,…,x</a:t>
            </a:r>
            <a:r>
              <a:rPr lang="en-US" altLang="zh-CN" sz="3000" baseline="-25000">
                <a:cs typeface="Arial" panose="020B0604020202020204" pitchFamily="34" charset="0"/>
              </a:rPr>
              <a:t>n</a:t>
            </a:r>
            <a:r>
              <a:rPr lang="zh-CN" altLang="en-US" sz="3000">
                <a:cs typeface="Arial" panose="020B0604020202020204" pitchFamily="34" charset="0"/>
              </a:rPr>
              <a:t>，估计参数</a:t>
            </a:r>
            <a:r>
              <a:rPr lang="el-GR" altLang="zh-CN" sz="3000">
                <a:cs typeface="Arial" panose="020B0604020202020204" pitchFamily="34" charset="0"/>
              </a:rPr>
              <a:t>θ</a:t>
            </a:r>
            <a:r>
              <a:rPr lang="zh-CN" altLang="en-US" sz="3000">
                <a:cs typeface="Arial" panose="020B0604020202020204" pitchFamily="34" charset="0"/>
              </a:rPr>
              <a:t>。</a:t>
            </a:r>
          </a:p>
          <a:p>
            <a:pPr eaLnBrk="1" hangingPunct="1"/>
            <a:endParaRPr lang="zh-CN" altLang="en-US" sz="300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000">
                <a:solidFill>
                  <a:srgbClr val="CC3300"/>
                </a:solidFill>
                <a:cs typeface="Arial" panose="020B0604020202020204" pitchFamily="34" charset="0"/>
              </a:rPr>
              <a:t>存在的问题</a:t>
            </a:r>
            <a:r>
              <a:rPr lang="zh-CN" altLang="en-US" sz="3000">
                <a:cs typeface="Arial" panose="020B0604020202020204" pitchFamily="34" charset="0"/>
              </a:rPr>
              <a:t>：每个样本是由哪一个子集产生的未知。</a:t>
            </a:r>
            <a:endParaRPr lang="zh-CN" altLang="el-GR" sz="30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549275"/>
          <a:ext cx="547211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3" imgW="1016000" imgH="457200" progId="Equation.DSMT4">
                  <p:embed/>
                </p:oleObj>
              </mc:Choice>
              <mc:Fallback>
                <p:oleObj name="Equation" r:id="rId3" imgW="10160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9275"/>
                        <a:ext cx="547211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2636838"/>
          <a:ext cx="5111750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5" imgW="3022600" imgH="1320800" progId="Equation.DSMT4">
                  <p:embed/>
                </p:oleObj>
              </mc:Choice>
              <mc:Fallback>
                <p:oleObj name="Equation" r:id="rId5" imgW="3022600" imgH="132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5111750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3713" y="5949950"/>
          <a:ext cx="32972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7" imgW="1713756" imgH="317362" progId="Equation.DSMT4">
                  <p:embed/>
                </p:oleObj>
              </mc:Choice>
              <mc:Fallback>
                <p:oleObj name="Equation" r:id="rId7" imgW="1713756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949950"/>
                        <a:ext cx="329723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9388" y="620713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训练样本：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79388" y="1196975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来自子类：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95288" y="20605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已知</a:t>
            </a:r>
            <a:r>
              <a:rPr lang="en-US" altLang="zh-CN" sz="2400"/>
              <a:t>y</a:t>
            </a:r>
            <a:r>
              <a:rPr lang="zh-CN" altLang="en-US" sz="2400"/>
              <a:t>的条件下，参数的估计：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95288" y="5229225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已知参数条件下，</a:t>
            </a:r>
            <a:r>
              <a:rPr lang="en-US" altLang="zh-CN" sz="2400"/>
              <a:t>y</a:t>
            </a:r>
            <a:r>
              <a:rPr lang="zh-CN" altLang="en-US" sz="2400"/>
              <a:t>的估计：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732588" y="6021388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K-mean</a:t>
            </a:r>
            <a:r>
              <a:rPr lang="zh-CN" altLang="en-US" sz="1800">
                <a:solidFill>
                  <a:srgbClr val="CC3300"/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均值聚类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7025" y="1412875"/>
                <a:ext cx="8326438" cy="5184775"/>
              </a:xfrm>
            </p:spPr>
            <p:txBody>
              <a:bodyPr/>
              <a:lstStyle/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dirty="0" smtClean="0"/>
                  <a:t>begin initialize </a:t>
                </a:r>
                <a:r>
                  <a:rPr lang="zh-CN" altLang="en-US" dirty="0" smtClean="0"/>
                  <a:t>样本数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，聚类数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dirty="0" smtClean="0"/>
                  <a:t>，初始聚类中心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do </a:t>
                </a:r>
                <a:r>
                  <a:rPr lang="zh-CN" altLang="en-US" dirty="0" smtClean="0"/>
                  <a:t>按照最近邻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分类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个样本；</a:t>
                </a:r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          重新计算聚类中心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不再改变；</a:t>
                </a:r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dirty="0" smtClean="0"/>
                  <a:t>end</a:t>
                </a:r>
                <a:endParaRPr lang="en-US" altLang="zh-CN" baseline="-25000" dirty="0" smtClean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7025" y="1412875"/>
                <a:ext cx="8326438" cy="5184775"/>
              </a:xfrm>
              <a:blipFill rotWithShape="0">
                <a:blip r:embed="rId2"/>
                <a:stretch>
                  <a:fillRect l="-1318" t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76250"/>
            <a:ext cx="8497887" cy="151288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存在的问题：样本</a:t>
            </a:r>
            <a:r>
              <a:rPr lang="en-US" altLang="zh-CN" sz="2800" smtClean="0"/>
              <a:t>x</a:t>
            </a:r>
            <a:r>
              <a:rPr lang="en-US" altLang="zh-CN" sz="2800" baseline="-25000" smtClean="0"/>
              <a:t>t</a:t>
            </a:r>
            <a:r>
              <a:rPr lang="zh-CN" altLang="en-US" sz="2800" smtClean="0"/>
              <a:t>可能来自于任何一个子类，但在参数估计时只出现在一个子类中。</a:t>
            </a:r>
          </a:p>
          <a:p>
            <a:pPr eaLnBrk="1" hangingPunct="1"/>
            <a:r>
              <a:rPr lang="zh-CN" altLang="en-US" sz="2800" smtClean="0"/>
              <a:t>修改计算过程：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2205038"/>
          <a:ext cx="597693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3" imgW="3073400" imgH="1320800" progId="Equation.DSMT4">
                  <p:embed/>
                </p:oleObj>
              </mc:Choice>
              <mc:Fallback>
                <p:oleObj name="Equation" r:id="rId3" imgW="3073400" imgH="132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5976937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300663"/>
          <a:ext cx="61928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5" imgW="2832100" imgH="431800" progId="Equation.DSMT4">
                  <p:embed/>
                </p:oleObj>
              </mc:Choice>
              <mc:Fallback>
                <p:oleObj name="Equation" r:id="rId5" imgW="2832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61928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885113" y="5589588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EM</a:t>
            </a:r>
            <a:r>
              <a:rPr lang="zh-CN" altLang="en-US" sz="1800">
                <a:solidFill>
                  <a:srgbClr val="CC3300"/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GMM</a:t>
            </a:r>
            <a:r>
              <a:rPr lang="zh-CN" altLang="en-US" smtClean="0"/>
              <a:t>的参数估计算法</a:t>
            </a:r>
            <a:r>
              <a:rPr lang="en-US" altLang="zh-CN" smtClean="0"/>
              <a:t>(EM)</a:t>
            </a:r>
            <a:endParaRPr lang="zh-CN" altLang="en-US" smtClean="0"/>
          </a:p>
        </p:txBody>
      </p:sp>
      <p:sp>
        <p:nvSpPr>
          <p:cNvPr id="2560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92442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 smtClean="0"/>
              <a:t>随机初始化参数：</a:t>
            </a:r>
            <a:endParaRPr lang="en-US" altLang="zh-CN" smtClean="0"/>
          </a:p>
          <a:p>
            <a:pPr marL="914400" lvl="1" indent="-514350">
              <a:buFontTx/>
              <a:buNone/>
            </a:pPr>
            <a:endParaRPr lang="en-US" altLang="zh-CN" smtClean="0"/>
          </a:p>
          <a:p>
            <a:pPr marL="914400" lvl="1" indent="-514350">
              <a:buFontTx/>
              <a:buNone/>
            </a:pP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计算：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重新估计参数 </a:t>
            </a:r>
            <a:r>
              <a:rPr lang="en-US" altLang="zh-CN" smtClean="0"/>
              <a:t>θ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迭代计算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步，直到收敛为止。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2339975" y="3213100"/>
          <a:ext cx="1555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3" imgW="609336" imgH="253890" progId="Equation.DSMT4">
                  <p:embed/>
                </p:oleObj>
              </mc:Choice>
              <mc:Fallback>
                <p:oleObj name="Equation" r:id="rId3" imgW="609336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1555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051050" y="2336800"/>
          <a:ext cx="5616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5" imgW="2336800" imgH="254000" progId="Equation.DSMT4">
                  <p:embed/>
                </p:oleObj>
              </mc:Choice>
              <mc:Fallback>
                <p:oleObj name="Equation" r:id="rId5" imgW="2336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36800"/>
                        <a:ext cx="5616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</a:t>
            </a:r>
            <a:r>
              <a:rPr lang="en-US" altLang="zh-CN" smtClean="0"/>
              <a:t>EM</a:t>
            </a:r>
            <a:r>
              <a:rPr lang="zh-CN" altLang="en-US" smtClean="0"/>
              <a:t>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8135938" cy="10922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样本集</a:t>
            </a:r>
            <a:r>
              <a:rPr lang="zh-CN" altLang="en-US" sz="3000" smtClean="0"/>
              <a:t>：令</a:t>
            </a:r>
            <a:r>
              <a:rPr lang="en-US" altLang="zh-CN" sz="3000" b="0" smtClean="0"/>
              <a:t>X</a:t>
            </a:r>
            <a:r>
              <a:rPr lang="zh-CN" altLang="en-US" sz="3000" smtClean="0"/>
              <a:t>是观察到的样本数据集合，</a:t>
            </a:r>
            <a:r>
              <a:rPr lang="en-US" altLang="zh-CN" sz="3000" smtClean="0"/>
              <a:t>Y</a:t>
            </a:r>
            <a:r>
              <a:rPr lang="zh-CN" altLang="en-US" sz="3000" smtClean="0"/>
              <a:t>为丢失的数据集合，完整的样本集合</a:t>
            </a:r>
            <a:r>
              <a:rPr lang="en-US" altLang="zh-CN" sz="3000" smtClean="0"/>
              <a:t>D=X</a:t>
            </a:r>
            <a:r>
              <a:rPr lang="en-US" altLang="zh-CN" sz="3000" smtClean="0">
                <a:sym typeface="MT Extra" panose="05050102010205020202" pitchFamily="18" charset="2"/>
              </a:rPr>
              <a:t>Y</a:t>
            </a:r>
            <a:r>
              <a:rPr lang="zh-CN" altLang="en-US" sz="3000" smtClean="0">
                <a:sym typeface="MT Extra" panose="05050102010205020202" pitchFamily="18" charset="2"/>
              </a:rPr>
              <a:t>。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3068638"/>
          <a:ext cx="271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3" imgW="1358900" imgH="279400" progId="Equation.DSMT4">
                  <p:embed/>
                </p:oleObj>
              </mc:Choice>
              <mc:Fallback>
                <p:oleObj name="Equation" r:id="rId3" imgW="13589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68638"/>
                        <a:ext cx="2717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70100" y="5414963"/>
          <a:ext cx="51133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5" imgW="2654300" imgH="279400" progId="Equation.DSMT4">
                  <p:embed/>
                </p:oleObj>
              </mc:Choice>
              <mc:Fallback>
                <p:oleObj name="Equation" r:id="rId5" imgW="26543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414963"/>
                        <a:ext cx="51133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539750" y="4076700"/>
            <a:ext cx="8159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3300"/>
                </a:solidFill>
                <a:sym typeface="MT Extra" panose="05050102010205020202" pitchFamily="18" charset="2"/>
              </a:rPr>
              <a:t>似然函数</a:t>
            </a:r>
            <a:r>
              <a:rPr lang="zh-CN" altLang="en-US" sz="3000">
                <a:sym typeface="MT Extra" panose="05050102010205020202" pitchFamily="18" charset="2"/>
              </a:rPr>
              <a:t>：由于</a:t>
            </a:r>
            <a:r>
              <a:rPr lang="en-US" altLang="zh-CN" sz="3000">
                <a:sym typeface="MT Extra" panose="05050102010205020202" pitchFamily="18" charset="2"/>
              </a:rPr>
              <a:t>Y</a:t>
            </a:r>
            <a:r>
              <a:rPr lang="zh-CN" altLang="en-US" sz="3000">
                <a:sym typeface="MT Extra" panose="05050102010205020202" pitchFamily="18" charset="2"/>
              </a:rPr>
              <a:t>未知，在给定参数</a:t>
            </a:r>
            <a:r>
              <a:rPr lang="el-GR" altLang="zh-CN" sz="3000" b="0">
                <a:latin typeface="宋体" panose="02010600030101010101" pitchFamily="2" charset="-122"/>
              </a:rPr>
              <a:t>θ</a:t>
            </a:r>
            <a:r>
              <a:rPr lang="zh-CN" altLang="en-US" sz="3000">
                <a:latin typeface="宋体" panose="02010600030101010101" pitchFamily="2" charset="-122"/>
              </a:rPr>
              <a:t>时，</a:t>
            </a:r>
            <a:r>
              <a:rPr lang="zh-CN" altLang="en-US" sz="3000">
                <a:sym typeface="MT Extra" panose="05050102010205020202" pitchFamily="18" charset="2"/>
              </a:rPr>
              <a:t>似然函数可以看作</a:t>
            </a:r>
            <a:r>
              <a:rPr lang="en-US" altLang="zh-CN" sz="3000">
                <a:sym typeface="MT Extra" panose="05050102010205020202" pitchFamily="18" charset="2"/>
              </a:rPr>
              <a:t>Y</a:t>
            </a:r>
            <a:r>
              <a:rPr lang="zh-CN" altLang="en-US" sz="3000">
                <a:sym typeface="MT Extra" panose="05050102010205020202" pitchFamily="18" charset="2"/>
              </a:rPr>
              <a:t>的函数：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3.0 </a:t>
            </a:r>
            <a:r>
              <a:rPr lang="zh-CN" altLang="en-US" smtClean="0"/>
              <a:t>引言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21600" cy="44497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rgbClr val="CC3300"/>
                </a:solidFill>
              </a:rPr>
              <a:t>贝叶斯分类器的学习</a:t>
            </a:r>
            <a:r>
              <a:rPr lang="zh-CN" altLang="en-US" sz="2800" smtClean="0"/>
              <a:t>：类条件概率密度函数的估计。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rgbClr val="CC3300"/>
                </a:solidFill>
              </a:rPr>
              <a:t>问题的表示</a:t>
            </a:r>
            <a:r>
              <a:rPr lang="zh-CN" altLang="en-US" sz="2800" smtClean="0"/>
              <a:t>：已有</a:t>
            </a:r>
            <a:r>
              <a:rPr lang="en-US" altLang="zh-CN" sz="2800" smtClean="0"/>
              <a:t>c</a:t>
            </a:r>
            <a:r>
              <a:rPr lang="zh-CN" altLang="en-US" sz="2800" smtClean="0"/>
              <a:t>个类别的训练样本集合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2</a:t>
            </a:r>
            <a:r>
              <a:rPr lang="zh-CN" altLang="en-US" sz="2800" smtClean="0"/>
              <a:t>，</a:t>
            </a:r>
            <a:r>
              <a:rPr lang="en-US" altLang="zh-CN" sz="2800" smtClean="0"/>
              <a:t>…</a:t>
            </a:r>
            <a:r>
              <a:rPr lang="zh-CN" altLang="en-US" sz="2800" smtClean="0"/>
              <a:t>，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c</a:t>
            </a:r>
            <a:r>
              <a:rPr lang="zh-CN" altLang="en-US" sz="2800" smtClean="0"/>
              <a:t>，求取每个类别的类条件概率密度            。</a:t>
            </a:r>
            <a:endParaRPr lang="en-US" altLang="zh-CN" sz="2800" smtClean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17638" y="5157788"/>
          <a:ext cx="9175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558800" imgH="279400" progId="Equation.DSMT4">
                  <p:embed/>
                </p:oleObj>
              </mc:Choice>
              <mc:Fallback>
                <p:oleObj name="Equation" r:id="rId3" imgW="5588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157788"/>
                        <a:ext cx="9175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</a:t>
            </a:r>
            <a:r>
              <a:rPr lang="en-US" altLang="zh-CN" smtClean="0"/>
              <a:t>EM</a:t>
            </a:r>
            <a:r>
              <a:rPr lang="zh-CN" altLang="en-US" smtClean="0"/>
              <a:t>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8064500" cy="1884363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由于</a:t>
            </a:r>
            <a:r>
              <a:rPr lang="en-US" altLang="zh-CN" sz="3000" smtClean="0"/>
              <a:t>Y</a:t>
            </a:r>
            <a:r>
              <a:rPr lang="zh-CN" altLang="en-US" sz="3000" smtClean="0"/>
              <a:t>未知，因此我们需要寻找到一个在</a:t>
            </a:r>
            <a:r>
              <a:rPr lang="en-US" altLang="zh-CN" sz="3000" smtClean="0"/>
              <a:t>Y</a:t>
            </a:r>
            <a:r>
              <a:rPr lang="zh-CN" altLang="en-US" sz="3000" smtClean="0"/>
              <a:t>的所有可能情况下，平均意义下的似然函数最大值，即似然函数对</a:t>
            </a:r>
            <a:r>
              <a:rPr lang="en-US" altLang="zh-CN" sz="3000" smtClean="0"/>
              <a:t>Y</a:t>
            </a:r>
            <a:r>
              <a:rPr lang="zh-CN" altLang="en-US" sz="3000" smtClean="0"/>
              <a:t>的期望的最大值：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71775" y="3835400"/>
          <a:ext cx="45307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3" imgW="2387600" imgH="660400" progId="Equation.DSMT4">
                  <p:embed/>
                </p:oleObj>
              </mc:Choice>
              <mc:Fallback>
                <p:oleObj name="Equation" r:id="rId3" imgW="23876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35400"/>
                        <a:ext cx="453072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41638" y="5661025"/>
          <a:ext cx="30892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5" imgW="1459866" imgH="317362" progId="Equation.DSMT4">
                  <p:embed/>
                </p:oleObj>
              </mc:Choice>
              <mc:Fallback>
                <p:oleObj name="Equation" r:id="rId5" imgW="1459866" imgH="3173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661025"/>
                        <a:ext cx="30892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3850" y="400526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3300"/>
                </a:solidFill>
              </a:rPr>
              <a:t>E</a:t>
            </a:r>
            <a:r>
              <a:rPr lang="zh-CN" altLang="en-US" sz="2400">
                <a:solidFill>
                  <a:srgbClr val="CC3300"/>
                </a:solidFill>
              </a:rPr>
              <a:t>步：</a:t>
            </a: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323850" y="573405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3300"/>
                </a:solidFill>
              </a:rPr>
              <a:t>M</a:t>
            </a:r>
            <a:r>
              <a:rPr lang="zh-CN" altLang="en-US" sz="2400">
                <a:solidFill>
                  <a:srgbClr val="CC3300"/>
                </a:solidFill>
              </a:rPr>
              <a:t>步：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</a:t>
            </a:r>
            <a:r>
              <a:rPr lang="en-US" altLang="zh-CN" smtClean="0"/>
              <a:t>EM</a:t>
            </a:r>
            <a:r>
              <a:rPr lang="zh-CN" altLang="en-US" smtClean="0"/>
              <a:t>算法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73238"/>
            <a:ext cx="8208963" cy="4332287"/>
          </a:xfrm>
        </p:spPr>
        <p:txBody>
          <a:bodyPr/>
          <a:lstStyle/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b="0" smtClean="0"/>
              <a:t>begin initialize</a:t>
            </a:r>
            <a:r>
              <a:rPr lang="en-US" altLang="zh-CN" sz="2800" smtClean="0"/>
              <a:t>    </a:t>
            </a:r>
            <a:r>
              <a:rPr lang="zh-CN" altLang="en-US" sz="3000" b="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Times New Roman" panose="02020603050405020304" pitchFamily="18" charset="0"/>
              </a:rPr>
              <a:t>T</a:t>
            </a:r>
            <a:r>
              <a:rPr lang="zh-CN" altLang="en-US" sz="300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Times New Roman" panose="02020603050405020304" pitchFamily="18" charset="0"/>
              </a:rPr>
              <a:t>i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3000" smtClean="0">
                <a:latin typeface="Times New Roman" panose="02020603050405020304" pitchFamily="18" charset="0"/>
              </a:rPr>
              <a:t>0</a:t>
            </a:r>
            <a:r>
              <a:rPr lang="zh-CN" altLang="en-US" sz="3000" smtClean="0">
                <a:latin typeface="宋体" panose="02010600030101010101" pitchFamily="2" charset="-122"/>
              </a:rPr>
              <a:t>；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000" b="0" smtClean="0">
                <a:latin typeface="宋体" panose="02010600030101010101" pitchFamily="2" charset="-122"/>
              </a:rPr>
              <a:t>   </a:t>
            </a:r>
            <a:r>
              <a:rPr lang="en-US" altLang="zh-CN" sz="3000" b="0" smtClean="0">
                <a:latin typeface="Times New Roman" panose="02020603050405020304" pitchFamily="18" charset="0"/>
              </a:rPr>
              <a:t>do</a:t>
            </a:r>
            <a:r>
              <a:rPr lang="en-US" altLang="zh-CN" sz="3000" smtClean="0">
                <a:latin typeface="Times New Roman" panose="02020603050405020304" pitchFamily="18" charset="0"/>
              </a:rPr>
              <a:t> i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i+1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000" b="0" smtClean="0">
                <a:latin typeface="宋体" panose="0201060003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sz="3000" smtClean="0">
                <a:latin typeface="宋体" panose="02010600030101010101" pitchFamily="2" charset="-122"/>
                <a:sym typeface="Wingdings" panose="05000000000000000000" pitchFamily="2" charset="2"/>
              </a:rPr>
              <a:t>步：计算        </a:t>
            </a:r>
            <a:r>
              <a:rPr lang="en-US" altLang="zh-CN" sz="3000" smtClean="0">
                <a:latin typeface="宋体" panose="02010600030101010101" pitchFamily="2" charset="-122"/>
                <a:sym typeface="Wingdings" panose="05000000000000000000" pitchFamily="2" charset="2"/>
              </a:rPr>
              <a:t>;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000" b="0" smtClean="0">
                <a:latin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en-US" altLang="zh-CN" sz="3000" smtClean="0">
                <a:latin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zh-CN" altLang="en-US" sz="3000" smtClean="0">
                <a:latin typeface="宋体" panose="02010600030101010101" pitchFamily="2" charset="-122"/>
                <a:sym typeface="Wingdings" panose="05000000000000000000" pitchFamily="2" charset="2"/>
              </a:rPr>
              <a:t>步：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000" b="0" smtClean="0">
                <a:latin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3000" smtClean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until</a:t>
            </a:r>
            <a:r>
              <a:rPr lang="en-US" altLang="zh-CN" sz="3000" smtClean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000" b="0" smtClean="0">
                <a:sym typeface="Wingdings" panose="05000000000000000000" pitchFamily="2" charset="2"/>
              </a:rPr>
              <a:t>return</a:t>
            </a:r>
            <a:endParaRPr lang="zh-CN" altLang="en-US" sz="3000" smtClean="0">
              <a:latin typeface="宋体" panose="02010600030101010101" pitchFamily="2" charset="-122"/>
            </a:endParaRPr>
          </a:p>
        </p:txBody>
      </p:sp>
      <p:graphicFrame>
        <p:nvGraphicFramePr>
          <p:cNvPr id="28676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1916113"/>
          <a:ext cx="3286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Equation" r:id="rId4" imgW="177569" imgH="215619" progId="Equation.DSMT4">
                  <p:embed/>
                </p:oleObj>
              </mc:Choice>
              <mc:Fallback>
                <p:oleObj name="Equation" r:id="rId4" imgW="177569" imgH="21561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16113"/>
                        <a:ext cx="3286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2867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60863" y="3284538"/>
          <a:ext cx="12144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Equation" r:id="rId6" imgW="647700" imgH="292100" progId="Equation.DSMT4">
                  <p:embed/>
                </p:oleObj>
              </mc:Choice>
              <mc:Fallback>
                <p:oleObj name="Equation" r:id="rId6" imgW="647700" imgH="292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3284538"/>
                        <a:ext cx="121443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2"/>
          <p:cNvGraphicFramePr>
            <a:graphicFrameLocks noChangeAspect="1"/>
          </p:cNvGraphicFramePr>
          <p:nvPr/>
        </p:nvGraphicFramePr>
        <p:xfrm>
          <a:off x="2771775" y="4597400"/>
          <a:ext cx="33924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Equation" r:id="rId8" imgW="1751840" imgH="317362" progId="Equation.DSMT4">
                  <p:embed/>
                </p:oleObj>
              </mc:Choice>
              <mc:Fallback>
                <p:oleObj name="Equation" r:id="rId8" imgW="1751840" imgH="3173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97400"/>
                        <a:ext cx="33924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3"/>
          <p:cNvGraphicFramePr>
            <a:graphicFrameLocks noChangeAspect="1"/>
          </p:cNvGraphicFramePr>
          <p:nvPr/>
        </p:nvGraphicFramePr>
        <p:xfrm>
          <a:off x="2339975" y="5305425"/>
          <a:ext cx="1123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10" imgW="495085" imgH="228501" progId="Equation.DSMT4">
                  <p:embed/>
                </p:oleObj>
              </mc:Choice>
              <mc:Fallback>
                <p:oleObj name="Equation" r:id="rId10" imgW="495085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05425"/>
                        <a:ext cx="1123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4"/>
          <p:cNvGraphicFramePr>
            <a:graphicFrameLocks noChangeAspect="1"/>
          </p:cNvGraphicFramePr>
          <p:nvPr/>
        </p:nvGraphicFramePr>
        <p:xfrm>
          <a:off x="3549650" y="3911600"/>
          <a:ext cx="30686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Equation" r:id="rId12" imgW="1459866" imgH="317362" progId="Equation.DSMT4">
                  <p:embed/>
                </p:oleObj>
              </mc:Choice>
              <mc:Fallback>
                <p:oleObj name="Equation" r:id="rId12" imgW="1459866" imgH="31736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911600"/>
                        <a:ext cx="30686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EM</a:t>
            </a:r>
            <a:r>
              <a:rPr lang="zh-CN" altLang="en-US" smtClean="0"/>
              <a:t>算法的性质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CC3300"/>
                </a:solidFill>
              </a:rPr>
              <a:t>收敛性</a:t>
            </a:r>
            <a:r>
              <a:rPr lang="zh-CN" altLang="en-US" smtClean="0"/>
              <a:t>：</a:t>
            </a:r>
            <a:r>
              <a:rPr lang="en-US" altLang="zh-CN" smtClean="0"/>
              <a:t>EM</a:t>
            </a:r>
            <a:r>
              <a:rPr lang="zh-CN" altLang="en-US" smtClean="0"/>
              <a:t>算法具有收敛性；</a:t>
            </a:r>
          </a:p>
          <a:p>
            <a:pPr eaLnBrk="1" hangingPunct="1">
              <a:lnSpc>
                <a:spcPct val="150000"/>
              </a:lnSpc>
            </a:pP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CC3300"/>
                </a:solidFill>
              </a:rPr>
              <a:t>最优性</a:t>
            </a:r>
            <a:r>
              <a:rPr lang="zh-CN" altLang="en-US" smtClean="0"/>
              <a:t>：</a:t>
            </a:r>
            <a:r>
              <a:rPr lang="en-US" altLang="zh-CN" smtClean="0"/>
              <a:t>EM</a:t>
            </a:r>
            <a:r>
              <a:rPr lang="zh-CN" altLang="en-US" smtClean="0"/>
              <a:t>算法只能保证收敛于似然函数的局部最大值点（极值点），而不能保证收敛于全局最优点。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隐含</a:t>
            </a:r>
            <a:r>
              <a:rPr lang="en-US" altLang="zh-CN" sz="4000" smtClean="0"/>
              <a:t>Markov</a:t>
            </a:r>
            <a:r>
              <a:rPr lang="zh-CN" altLang="en-US" sz="4000" smtClean="0"/>
              <a:t>模型 </a:t>
            </a:r>
            <a:br>
              <a:rPr lang="zh-CN" altLang="en-US" sz="4000" smtClean="0"/>
            </a:br>
            <a:r>
              <a:rPr lang="en-US" altLang="zh-CN" sz="4000" smtClean="0"/>
              <a:t>(Hidden Markov Model, HMM)</a:t>
            </a:r>
            <a:endParaRPr lang="zh-CN" altLang="en-US" sz="4000" smtClean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947025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应用领域</a:t>
            </a:r>
            <a:r>
              <a:rPr lang="zh-CN" altLang="en-US" smtClean="0"/>
              <a:t>：识别对象存在着先后次序信息，如语音识别，手势识别，唇读系统等；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模式描述</a:t>
            </a:r>
            <a:r>
              <a:rPr lang="zh-CN" altLang="en-US" smtClean="0"/>
              <a:t>：特征矢量序列。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输入语音波形</a:t>
            </a:r>
          </a:p>
        </p:txBody>
      </p:sp>
      <p:pic>
        <p:nvPicPr>
          <p:cNvPr id="32771" name="Picture 4" descr="图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844675"/>
            <a:ext cx="7056437" cy="1384300"/>
          </a:xfrm>
          <a:noFill/>
        </p:spPr>
      </p:pic>
      <p:pic>
        <p:nvPicPr>
          <p:cNvPr id="32772" name="Picture 6" descr="图4"/>
          <p:cNvPicPr>
            <a:picLocks noGrp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3213100"/>
            <a:ext cx="7127875" cy="1584325"/>
          </a:xfrm>
          <a:noFill/>
        </p:spPr>
      </p:pic>
      <p:pic>
        <p:nvPicPr>
          <p:cNvPr id="32773" name="Picture 8" descr="图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941888"/>
            <a:ext cx="71278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观察序列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795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观察序列</a:t>
            </a:r>
            <a:r>
              <a:rPr lang="zh-CN" altLang="en-US" smtClean="0"/>
              <a:t>：信号的特征需要用一个特征矢量的序列来表示：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2901950" y="3049588"/>
          <a:ext cx="3122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1066800" imgH="241300" progId="Equation.DSMT4">
                  <p:embed/>
                </p:oleObj>
              </mc:Choice>
              <mc:Fallback>
                <p:oleObj name="Equation" r:id="rId3" imgW="1066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049588"/>
                        <a:ext cx="31226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95288" y="4005263"/>
            <a:ext cx="8234362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其中的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为一个特征矢量，称为一个观察值。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5068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M</a:t>
            </a:r>
            <a:r>
              <a:rPr lang="zh-CN" altLang="en-US" sz="2400" dirty="0" smtClean="0"/>
              <a:t>个状态：</a:t>
            </a:r>
            <a:endParaRPr lang="en-US" altLang="zh-CN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w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M</a:t>
            </a:r>
            <a:endParaRPr lang="en-US" altLang="zh-CN" sz="2400" baseline="-250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endParaRPr lang="en-US" altLang="zh-CN" sz="2400" baseline="-250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时刻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：处于状态</a:t>
            </a:r>
            <a:r>
              <a:rPr lang="en-US" altLang="zh-CN" sz="2400" dirty="0" smtClean="0"/>
              <a:t>w(t)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经过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个时刻：</a:t>
            </a:r>
            <a:endParaRPr lang="en-US" altLang="zh-CN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W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=w(1),…,w(T)</a:t>
            </a:r>
            <a:r>
              <a:rPr lang="zh-CN" altLang="en-US" sz="2400" dirty="0" smtClean="0"/>
              <a:t>。</a:t>
            </a:r>
            <a:endParaRPr lang="zh-CN" altLang="en-US" sz="2400" baseline="30000" dirty="0" smtClean="0"/>
          </a:p>
        </p:txBody>
      </p:sp>
      <p:graphicFrame>
        <p:nvGraphicFramePr>
          <p:cNvPr id="34820" name="对象 1"/>
          <p:cNvGraphicFramePr>
            <a:graphicFrameLocks noChangeAspect="1"/>
          </p:cNvGraphicFramePr>
          <p:nvPr/>
        </p:nvGraphicFramePr>
        <p:xfrm>
          <a:off x="5219700" y="2133600"/>
          <a:ext cx="2952750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Visio" r:id="rId3" imgW="2171795" imgH="2346960" progId="Visio.Drawing.15">
                  <p:embed/>
                </p:oleObj>
              </mc:Choice>
              <mc:Fallback>
                <p:oleObj name="Visio" r:id="rId3" imgW="2171795" imgH="2346960" progId="Visio.Drawing.15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2952750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模型的状态转移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2288" cy="12017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smtClean="0">
                <a:solidFill>
                  <a:srgbClr val="CC3300"/>
                </a:solidFill>
              </a:rPr>
              <a:t>Markov</a:t>
            </a:r>
            <a:r>
              <a:rPr lang="zh-CN" altLang="en-US" sz="2800" smtClean="0">
                <a:solidFill>
                  <a:srgbClr val="CC3300"/>
                </a:solidFill>
              </a:rPr>
              <a:t>性</a:t>
            </a:r>
            <a:r>
              <a:rPr lang="zh-CN" altLang="en-US" sz="2800" smtClean="0"/>
              <a:t>：模型在时刻</a:t>
            </a:r>
            <a:r>
              <a:rPr lang="en-US" altLang="zh-CN" sz="2800" smtClean="0"/>
              <a:t>t</a:t>
            </a:r>
            <a:r>
              <a:rPr lang="zh-CN" altLang="en-US" sz="2800" smtClean="0"/>
              <a:t>处于状态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j</a:t>
            </a:r>
            <a:r>
              <a:rPr lang="zh-CN" altLang="en-US" sz="2800" smtClean="0"/>
              <a:t>的概率完全由</a:t>
            </a:r>
            <a:r>
              <a:rPr lang="en-US" altLang="zh-CN" sz="2800" smtClean="0"/>
              <a:t>t-1</a:t>
            </a:r>
            <a:r>
              <a:rPr lang="zh-CN" altLang="en-US" sz="2800" smtClean="0"/>
              <a:t>时刻的状态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决定，而且与时刻</a:t>
            </a:r>
            <a:r>
              <a:rPr lang="en-US" altLang="zh-CN" sz="2800" smtClean="0"/>
              <a:t>t</a:t>
            </a:r>
            <a:r>
              <a:rPr lang="zh-CN" altLang="en-US" sz="2800" smtClean="0"/>
              <a:t>无关，即：</a:t>
            </a:r>
            <a:endParaRPr lang="en-US" altLang="zh-CN" sz="2800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43125" y="3638550"/>
          <a:ext cx="47990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3" imgW="2108200" imgH="304800" progId="Equation.DSMT4">
                  <p:embed/>
                </p:oleObj>
              </mc:Choice>
              <mc:Fallback>
                <p:oleObj name="Equation" r:id="rId3" imgW="21082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638550"/>
                        <a:ext cx="47990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49463" y="4826000"/>
          <a:ext cx="51546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5" imgW="2057400" imgH="304800" progId="Equation.DSMT4">
                  <p:embed/>
                </p:oleObj>
              </mc:Choice>
              <mc:Fallback>
                <p:oleObj name="Equation" r:id="rId5" imgW="20574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826000"/>
                        <a:ext cx="51546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Markov</a:t>
            </a:r>
            <a:r>
              <a:rPr lang="zh-CN" altLang="en-US" smtClean="0"/>
              <a:t>模型的初始状态概率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05000"/>
            <a:ext cx="8135937" cy="1524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模型初始于状态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的概率用     表示。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模型参数</a:t>
            </a:r>
            <a:r>
              <a:rPr lang="zh-CN" altLang="en-US" sz="2800" smtClean="0"/>
              <a:t>：一阶</a:t>
            </a:r>
            <a:r>
              <a:rPr lang="en-US" altLang="zh-CN" sz="2800" smtClean="0"/>
              <a:t>Markov</a:t>
            </a:r>
            <a:r>
              <a:rPr lang="zh-CN" altLang="en-US" sz="2800" smtClean="0"/>
              <a:t>模型可以用参数           表示，其中：      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00663" y="1989138"/>
          <a:ext cx="3159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1989138"/>
                        <a:ext cx="3159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46950" y="2492375"/>
          <a:ext cx="12985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5" imgW="685800" imgH="254000" progId="Equation.DSMT4">
                  <p:embed/>
                </p:oleObj>
              </mc:Choice>
              <mc:Fallback>
                <p:oleObj name="Equation" r:id="rId5" imgW="6858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2492375"/>
                        <a:ext cx="12985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/>
        </p:nvGraphicFramePr>
        <p:xfrm>
          <a:off x="3146425" y="3343275"/>
          <a:ext cx="24415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Equation" r:id="rId7" imgW="1028254" imgH="253890" progId="Equation.DSMT4">
                  <p:embed/>
                </p:oleObj>
              </mc:Choice>
              <mc:Fallback>
                <p:oleObj name="Equation" r:id="rId7" imgW="1028254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3343275"/>
                        <a:ext cx="24415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9"/>
          <p:cNvGraphicFramePr>
            <a:graphicFrameLocks noChangeAspect="1"/>
          </p:cNvGraphicFramePr>
          <p:nvPr/>
        </p:nvGraphicFramePr>
        <p:xfrm>
          <a:off x="2517775" y="4437063"/>
          <a:ext cx="39782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Equation" r:id="rId9" imgW="1778000" imgH="965200" progId="Equation.DSMT4">
                  <p:embed/>
                </p:oleObj>
              </mc:Choice>
              <mc:Fallback>
                <p:oleObj name="Equation" r:id="rId9" imgW="1778000" imgH="965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437063"/>
                        <a:ext cx="3978275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3684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模型输出状态序列的概率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133600"/>
            <a:ext cx="8208962" cy="21717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输出状态序列的概率</a:t>
            </a:r>
            <a:r>
              <a:rPr lang="zh-CN" altLang="en-US" sz="2800" smtClean="0"/>
              <a:t>：由初始状态概率与各次状态转移概率相乘得到。</a:t>
            </a:r>
          </a:p>
          <a:p>
            <a:pPr eaLnBrk="1" hangingPunct="1"/>
            <a:r>
              <a:rPr lang="zh-CN" altLang="en-US" sz="2800" smtClean="0"/>
              <a:t>例如：</a:t>
            </a:r>
            <a:r>
              <a:rPr lang="en-US" altLang="zh-CN" sz="2800" smtClean="0"/>
              <a:t>W</a:t>
            </a:r>
            <a:r>
              <a:rPr lang="en-US" altLang="zh-CN" sz="2800" baseline="30000" smtClean="0"/>
              <a:t>5</a:t>
            </a:r>
            <a:r>
              <a:rPr lang="en-US" altLang="zh-CN" sz="2800" smtClean="0"/>
              <a:t>=w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2</a:t>
            </a:r>
            <a:r>
              <a:rPr lang="zh-CN" altLang="en-US" sz="2800" smtClean="0"/>
              <a:t>，则模型输出该序列的概率为：</a:t>
            </a: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9863" y="4581525"/>
          <a:ext cx="34274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3" imgW="1473200" imgH="292100" progId="Equation.DSMT4">
                  <p:embed/>
                </p:oleObj>
              </mc:Choice>
              <mc:Fallback>
                <p:oleObj name="Equation" r:id="rId3" imgW="14732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4581525"/>
                        <a:ext cx="34274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概率密度函数的估计方法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066087" cy="43322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参数估计方法</a:t>
            </a:r>
            <a:r>
              <a:rPr lang="zh-CN" altLang="en-US" smtClean="0"/>
              <a:t>：预先假设每一个类别的概率密度函数的形式已知，而具体的参数未知；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最大似然估计</a:t>
            </a:r>
            <a:r>
              <a:rPr lang="en-US" altLang="zh-CN" smtClean="0"/>
              <a:t>(MLE, </a:t>
            </a:r>
            <a:r>
              <a:rPr lang="en-US" altLang="zh-CN" smtClean="0">
                <a:latin typeface="Times New Roman" panose="02020603050405020304" pitchFamily="18" charset="0"/>
              </a:rPr>
              <a:t>Maximum Likelihood Estimation)</a:t>
            </a:r>
            <a:r>
              <a:rPr lang="zh-CN" altLang="en-US" smtClean="0">
                <a:latin typeface="Times New Roman" panose="02020603050405020304" pitchFamily="18" charset="0"/>
              </a:rPr>
              <a:t>；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贝叶斯估计</a:t>
            </a:r>
            <a:r>
              <a:rPr lang="en-US" altLang="zh-CN" smtClean="0">
                <a:latin typeface="Times New Roman" panose="02020603050405020304" pitchFamily="18" charset="0"/>
              </a:rPr>
              <a:t>(Bayesian Estimation)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非参数估计方法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3684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模型实例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33550"/>
            <a:ext cx="8208963" cy="15843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 smtClean="0"/>
              <a:t>某个城市天气的变化可以采用一阶马尔科夫模型描述</a:t>
            </a:r>
            <a:r>
              <a:rPr lang="zh-CN" altLang="en-US" sz="2800" smtClean="0"/>
              <a:t>，</a:t>
            </a:r>
            <a:r>
              <a:rPr lang="zh-CN" altLang="zh-CN" sz="2800" smtClean="0"/>
              <a:t>每天的天气有</a:t>
            </a:r>
            <a:r>
              <a:rPr lang="en-US" altLang="zh-CN" sz="2800" smtClean="0"/>
              <a:t>4</a:t>
            </a:r>
            <a:r>
              <a:rPr lang="zh-CN" altLang="zh-CN" sz="2800" smtClean="0"/>
              <a:t>种状态</a:t>
            </a:r>
            <a:r>
              <a:rPr lang="en-US" altLang="zh-CN" sz="2800" smtClean="0"/>
              <a:t>{</a:t>
            </a:r>
            <a:r>
              <a:rPr lang="zh-CN" altLang="zh-CN" sz="2800" smtClean="0"/>
              <a:t>晴、阴、雨、雪</a:t>
            </a:r>
            <a:r>
              <a:rPr lang="en-US" altLang="zh-CN" sz="2800" smtClean="0"/>
              <a:t>}</a:t>
            </a:r>
            <a:r>
              <a:rPr lang="zh-CN" altLang="en-US" sz="2800" smtClean="0"/>
              <a:t>。</a:t>
            </a:r>
          </a:p>
        </p:txBody>
      </p:sp>
      <p:graphicFrame>
        <p:nvGraphicFramePr>
          <p:cNvPr id="38916" name="对象 4"/>
          <p:cNvGraphicFramePr>
            <a:graphicFrameLocks noChangeAspect="1"/>
          </p:cNvGraphicFramePr>
          <p:nvPr/>
        </p:nvGraphicFramePr>
        <p:xfrm>
          <a:off x="5292725" y="3357563"/>
          <a:ext cx="2663825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Visio" r:id="rId4" imgW="2194560" imgH="2461399" progId="Visio.Drawing.11">
                  <p:embed/>
                </p:oleObj>
              </mc:Choice>
              <mc:Fallback>
                <p:oleObj name="Visio" r:id="rId4" imgW="2194560" imgH="2461399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357563"/>
                        <a:ext cx="2663825" cy="29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6"/>
          <p:cNvGraphicFramePr>
            <a:graphicFrameLocks noChangeAspect="1"/>
          </p:cNvGraphicFramePr>
          <p:nvPr/>
        </p:nvGraphicFramePr>
        <p:xfrm>
          <a:off x="1331913" y="3535363"/>
          <a:ext cx="28225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6" imgW="1155700" imgH="254000" progId="Equation.DSMT4">
                  <p:embed/>
                </p:oleObj>
              </mc:Choice>
              <mc:Fallback>
                <p:oleObj name="Equation" r:id="rId6" imgW="1155700" imgH="254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35363"/>
                        <a:ext cx="28225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8"/>
          <p:cNvGraphicFramePr>
            <a:graphicFrameLocks noChangeAspect="1"/>
          </p:cNvGraphicFramePr>
          <p:nvPr/>
        </p:nvGraphicFramePr>
        <p:xfrm>
          <a:off x="1339850" y="4581525"/>
          <a:ext cx="2708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Equation" r:id="rId8" imgW="1447172" imgH="812447" progId="Equation.DSMT4">
                  <p:embed/>
                </p:oleObj>
              </mc:Choice>
              <mc:Fallback>
                <p:oleObj name="Equation" r:id="rId8" imgW="1447172" imgH="812447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581525"/>
                        <a:ext cx="27082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一阶隐含</a:t>
            </a:r>
            <a:r>
              <a:rPr lang="en-US" altLang="zh-CN" smtClean="0"/>
              <a:t>Markov</a:t>
            </a:r>
            <a:r>
              <a:rPr lang="zh-CN" altLang="en-US" smtClean="0"/>
              <a:t>模型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隐含</a:t>
            </a:r>
            <a:r>
              <a:rPr lang="en-US" altLang="zh-CN" smtClean="0">
                <a:solidFill>
                  <a:srgbClr val="CC3300"/>
                </a:solidFill>
              </a:rPr>
              <a:t>Markov</a:t>
            </a:r>
            <a:r>
              <a:rPr lang="zh-CN" altLang="en-US" smtClean="0">
                <a:solidFill>
                  <a:srgbClr val="CC3300"/>
                </a:solidFill>
              </a:rPr>
              <a:t>模型</a:t>
            </a:r>
            <a:r>
              <a:rPr lang="zh-CN" altLang="en-US" smtClean="0"/>
              <a:t>中，状态是不可见的，在每一个时刻</a:t>
            </a:r>
            <a:r>
              <a:rPr lang="en-US" altLang="zh-CN" smtClean="0"/>
              <a:t>t</a:t>
            </a:r>
            <a:r>
              <a:rPr lang="zh-CN" altLang="en-US" smtClean="0"/>
              <a:t>，模型当前的隐状态输出一个观察值。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隐状态输出的观察值可以是离散值，连续值，也可以是一个矢量。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一阶隐含</a:t>
            </a:r>
            <a:r>
              <a:rPr lang="en-US" altLang="zh-CN" smtClean="0"/>
              <a:t>Markov</a:t>
            </a:r>
            <a:r>
              <a:rPr lang="zh-CN" altLang="en-US" smtClean="0"/>
              <a:t>模型实例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我们</a:t>
            </a:r>
            <a:r>
              <a:rPr lang="zh-CN" altLang="zh-CN" sz="2800" smtClean="0"/>
              <a:t>不知道</a:t>
            </a:r>
            <a:r>
              <a:rPr lang="zh-CN" altLang="en-US" sz="2800" smtClean="0"/>
              <a:t>某城市</a:t>
            </a:r>
            <a:r>
              <a:rPr lang="zh-CN" altLang="zh-CN" sz="2800" smtClean="0"/>
              <a:t>的天气情况，</a:t>
            </a:r>
            <a:r>
              <a:rPr lang="zh-CN" altLang="en-US" sz="2800" smtClean="0"/>
              <a:t>只</a:t>
            </a:r>
            <a:r>
              <a:rPr lang="zh-CN" altLang="zh-CN" sz="2800" smtClean="0"/>
              <a:t>知道当地</a:t>
            </a:r>
            <a:r>
              <a:rPr lang="zh-CN" altLang="en-US" sz="2800" smtClean="0"/>
              <a:t>某人</a:t>
            </a:r>
            <a:r>
              <a:rPr lang="zh-CN" altLang="zh-CN" sz="2800" smtClean="0"/>
              <a:t>每天的活动情况</a:t>
            </a:r>
            <a:r>
              <a:rPr lang="en-US" altLang="zh-CN" sz="2800" smtClean="0"/>
              <a:t>{</a:t>
            </a:r>
            <a:r>
              <a:rPr lang="zh-CN" altLang="zh-CN" sz="2800" smtClean="0"/>
              <a:t>散步、购物、做家务</a:t>
            </a:r>
            <a:r>
              <a:rPr lang="en-US" altLang="zh-CN" sz="2800" smtClean="0"/>
              <a:t>}</a:t>
            </a:r>
            <a:r>
              <a:rPr lang="zh-CN" altLang="en-US" sz="2800" smtClean="0"/>
              <a:t>。</a:t>
            </a:r>
          </a:p>
        </p:txBody>
      </p:sp>
      <p:graphicFrame>
        <p:nvGraphicFramePr>
          <p:cNvPr id="41988" name="对象 2"/>
          <p:cNvGraphicFramePr>
            <a:graphicFrameLocks noChangeAspect="1"/>
          </p:cNvGraphicFramePr>
          <p:nvPr/>
        </p:nvGraphicFramePr>
        <p:xfrm>
          <a:off x="4579938" y="3068638"/>
          <a:ext cx="4138612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Visio" r:id="rId4" imgW="2932247" imgH="2474154" progId="Visio.Drawing.11">
                  <p:embed/>
                </p:oleObj>
              </mc:Choice>
              <mc:Fallback>
                <p:oleObj name="Visio" r:id="rId4" imgW="2932247" imgH="2474154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068638"/>
                        <a:ext cx="4138612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5"/>
          <p:cNvGraphicFramePr>
            <a:graphicFrameLocks noChangeAspect="1"/>
          </p:cNvGraphicFramePr>
          <p:nvPr/>
        </p:nvGraphicFramePr>
        <p:xfrm>
          <a:off x="1092200" y="3097213"/>
          <a:ext cx="25019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6" imgW="1155700" imgH="254000" progId="Equation.DSMT4">
                  <p:embed/>
                </p:oleObj>
              </mc:Choice>
              <mc:Fallback>
                <p:oleObj name="Equation" r:id="rId6" imgW="1155700" imgH="254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097213"/>
                        <a:ext cx="25019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6"/>
          <p:cNvGraphicFramePr>
            <a:graphicFrameLocks noChangeAspect="1"/>
          </p:cNvGraphicFramePr>
          <p:nvPr/>
        </p:nvGraphicFramePr>
        <p:xfrm>
          <a:off x="1085850" y="3878263"/>
          <a:ext cx="22526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tion" r:id="rId8" imgW="1447172" imgH="812447" progId="Equation.DSMT4">
                  <p:embed/>
                </p:oleObj>
              </mc:Choice>
              <mc:Fallback>
                <p:oleObj name="Equation" r:id="rId8" imgW="1447172" imgH="812447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878263"/>
                        <a:ext cx="225266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4"/>
          <p:cNvGraphicFramePr>
            <a:graphicFrameLocks noChangeAspect="1"/>
          </p:cNvGraphicFramePr>
          <p:nvPr/>
        </p:nvGraphicFramePr>
        <p:xfrm>
          <a:off x="1092200" y="5373688"/>
          <a:ext cx="2100263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Equation" r:id="rId10" imgW="1143000" imgH="812800" progId="Equation.DSMT4">
                  <p:embed/>
                </p:oleObj>
              </mc:Choice>
              <mc:Fallback>
                <p:oleObj name="Equation" r:id="rId10" imgW="1143000" imgH="812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373688"/>
                        <a:ext cx="2100263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的工作原理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24862" cy="4824412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CC3300"/>
                </a:solidFill>
              </a:rPr>
              <a:t>观察序列的产生过程</a:t>
            </a:r>
            <a:r>
              <a:rPr lang="zh-CN" altLang="en-US" sz="2600" smtClean="0"/>
              <a:t>：</a:t>
            </a:r>
            <a:r>
              <a:rPr lang="en-US" altLang="zh-CN" sz="2600" smtClean="0"/>
              <a:t>HMM</a:t>
            </a:r>
            <a:r>
              <a:rPr lang="zh-CN" altLang="en-US" sz="2600" smtClean="0"/>
              <a:t>的内部状态转移过程同</a:t>
            </a:r>
            <a:r>
              <a:rPr lang="en-US" altLang="zh-CN" sz="2600" smtClean="0"/>
              <a:t>Markov</a:t>
            </a:r>
            <a:r>
              <a:rPr lang="zh-CN" altLang="en-US" sz="2600" smtClean="0"/>
              <a:t>模型相同，在每次状态转移之后，由该状态输出一个观察值，只是状态转移过程无法观察到，只能观察到输出的观察值序列。</a:t>
            </a:r>
          </a:p>
          <a:p>
            <a:pPr eaLnBrk="1" hangingPunct="1"/>
            <a:endParaRPr lang="zh-CN" altLang="en-US" sz="2600" smtClean="0"/>
          </a:p>
          <a:p>
            <a:pPr eaLnBrk="1" hangingPunct="1"/>
            <a:r>
              <a:rPr lang="zh-CN" altLang="en-US" sz="2600" smtClean="0">
                <a:solidFill>
                  <a:srgbClr val="CC3300"/>
                </a:solidFill>
              </a:rPr>
              <a:t>输出概率</a:t>
            </a:r>
            <a:r>
              <a:rPr lang="zh-CN" altLang="en-US" sz="2600" smtClean="0"/>
              <a:t>：以离散的</a:t>
            </a:r>
            <a:r>
              <a:rPr lang="en-US" altLang="zh-CN" sz="2600" smtClean="0"/>
              <a:t>HMM</a:t>
            </a:r>
            <a:r>
              <a:rPr lang="zh-CN" altLang="en-US" sz="2600" smtClean="0"/>
              <a:t>为例，隐状态可能输出的观察值集合为</a:t>
            </a:r>
            <a:r>
              <a:rPr lang="en-US" altLang="zh-CN" sz="2600" smtClean="0"/>
              <a:t>{v</a:t>
            </a:r>
            <a:r>
              <a:rPr lang="en-US" altLang="zh-CN" sz="2600" baseline="-25000" smtClean="0"/>
              <a:t>1</a:t>
            </a:r>
            <a:r>
              <a:rPr lang="en-US" altLang="zh-CN" sz="2600" smtClean="0"/>
              <a:t>, v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, …, v</a:t>
            </a:r>
            <a:r>
              <a:rPr lang="en-US" altLang="zh-CN" sz="2600" baseline="-25000" smtClean="0"/>
              <a:t>K</a:t>
            </a:r>
            <a:r>
              <a:rPr lang="en-US" altLang="zh-CN" sz="2600" smtClean="0"/>
              <a:t>}</a:t>
            </a:r>
            <a:r>
              <a:rPr lang="zh-CN" altLang="en-US" sz="2600" smtClean="0"/>
              <a:t>，第</a:t>
            </a:r>
            <a:r>
              <a:rPr lang="en-US" altLang="zh-CN" sz="2600" smtClean="0"/>
              <a:t>i</a:t>
            </a:r>
            <a:r>
              <a:rPr lang="zh-CN" altLang="en-US" sz="2600" smtClean="0"/>
              <a:t>个隐状态输出第</a:t>
            </a:r>
            <a:r>
              <a:rPr lang="en-US" altLang="zh-CN" sz="2600" smtClean="0"/>
              <a:t>k</a:t>
            </a:r>
            <a:r>
              <a:rPr lang="zh-CN" altLang="en-US" sz="2600" smtClean="0"/>
              <a:t>个观察值的概率为</a:t>
            </a:r>
            <a:r>
              <a:rPr lang="en-US" altLang="zh-CN" sz="2600" smtClean="0"/>
              <a:t>b</a:t>
            </a:r>
            <a:r>
              <a:rPr lang="en-US" altLang="zh-CN" sz="2600" baseline="-25000" smtClean="0"/>
              <a:t>ik</a:t>
            </a:r>
            <a:r>
              <a:rPr lang="zh-CN" altLang="en-US" sz="2600" smtClean="0"/>
              <a:t>。</a:t>
            </a:r>
            <a:endParaRPr lang="zh-CN" altLang="en-US" sz="2600" baseline="-25000" smtClean="0"/>
          </a:p>
          <a:p>
            <a:pPr eaLnBrk="1" hangingPunct="1"/>
            <a:endParaRPr lang="en-US" altLang="zh-CN" sz="2600" smtClean="0"/>
          </a:p>
          <a:p>
            <a:pPr eaLnBrk="1" hangingPunct="1"/>
            <a:r>
              <a:rPr lang="zh-CN" altLang="en-US" sz="2600" smtClean="0"/>
              <a:t>例如：</a:t>
            </a:r>
            <a:r>
              <a:rPr lang="en-US" altLang="zh-CN" sz="2600" smtClean="0"/>
              <a:t>T=5</a:t>
            </a:r>
            <a:r>
              <a:rPr lang="zh-CN" altLang="en-US" sz="2600" smtClean="0"/>
              <a:t>时，可能的观察序列</a:t>
            </a:r>
            <a:r>
              <a:rPr lang="en-US" altLang="zh-CN" sz="2600" smtClean="0"/>
              <a:t>V</a:t>
            </a:r>
            <a:r>
              <a:rPr lang="en-US" altLang="zh-CN" sz="2600" baseline="30000" smtClean="0"/>
              <a:t>5</a:t>
            </a:r>
            <a:r>
              <a:rPr lang="en-US" altLang="zh-CN" sz="2600" smtClean="0"/>
              <a:t>=v</a:t>
            </a:r>
            <a:r>
              <a:rPr lang="en-US" altLang="zh-CN" sz="2600" baseline="-25000" smtClean="0"/>
              <a:t>3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3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4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的参数表示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5063"/>
            <a:ext cx="8229600" cy="37211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状态转移矩阵</a:t>
            </a:r>
            <a:r>
              <a:rPr lang="zh-CN" altLang="en-US" smtClean="0"/>
              <a:t>：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M*M</a:t>
            </a:r>
            <a:r>
              <a:rPr lang="zh-CN" altLang="en-US" smtClean="0"/>
              <a:t>的方阵；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状态输出概率</a:t>
            </a:r>
            <a:r>
              <a:rPr lang="zh-CN" altLang="en-US" smtClean="0"/>
              <a:t>：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M*K</a:t>
            </a:r>
            <a:r>
              <a:rPr lang="zh-CN" altLang="en-US" smtClean="0"/>
              <a:t>的矩阵；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初始概率</a:t>
            </a:r>
            <a:r>
              <a:rPr lang="zh-CN" altLang="en-US" smtClean="0"/>
              <a:t>：</a:t>
            </a:r>
            <a:r>
              <a:rPr lang="el-GR" altLang="zh-CN" b="0" smtClean="0">
                <a:cs typeface="Arial" panose="020B0604020202020204" pitchFamily="34" charset="0"/>
              </a:rPr>
              <a:t>π</a:t>
            </a:r>
            <a:r>
              <a:rPr lang="zh-CN" altLang="el-GR" smtClean="0">
                <a:cs typeface="Arial" panose="020B0604020202020204" pitchFamily="34" charset="0"/>
              </a:rPr>
              <a:t>，包括</a:t>
            </a:r>
            <a:r>
              <a:rPr lang="en-US" altLang="zh-CN" smtClean="0">
                <a:cs typeface="Arial" panose="020B0604020202020204" pitchFamily="34" charset="0"/>
              </a:rPr>
              <a:t>M</a:t>
            </a:r>
            <a:r>
              <a:rPr lang="zh-CN" altLang="en-US" smtClean="0">
                <a:cs typeface="Arial" panose="020B0604020202020204" pitchFamily="34" charset="0"/>
              </a:rPr>
              <a:t>个元素。</a:t>
            </a:r>
          </a:p>
          <a:p>
            <a:pPr eaLnBrk="1" hangingPunct="1">
              <a:buFontTx/>
              <a:buNone/>
            </a:pPr>
            <a:endParaRPr lang="zh-CN" altLang="en-US" smtClean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cs typeface="Arial" panose="020B0604020202020204" pitchFamily="34" charset="0"/>
              </a:rPr>
              <a:t>		</a:t>
            </a:r>
            <a:r>
              <a:rPr lang="en-US" altLang="zh-CN" smtClean="0">
                <a:cs typeface="Arial" panose="020B0604020202020204" pitchFamily="34" charset="0"/>
              </a:rPr>
              <a:t>M</a:t>
            </a:r>
            <a:r>
              <a:rPr lang="zh-CN" altLang="en-US" smtClean="0">
                <a:cs typeface="Arial" panose="020B0604020202020204" pitchFamily="34" charset="0"/>
              </a:rPr>
              <a:t>个状态，</a:t>
            </a:r>
            <a:r>
              <a:rPr lang="en-US" altLang="zh-CN" smtClean="0">
                <a:cs typeface="Arial" panose="020B0604020202020204" pitchFamily="34" charset="0"/>
              </a:rPr>
              <a:t>K</a:t>
            </a:r>
            <a:r>
              <a:rPr lang="zh-CN" altLang="en-US" smtClean="0">
                <a:cs typeface="Arial" panose="020B0604020202020204" pitchFamily="34" charset="0"/>
              </a:rPr>
              <a:t>个可能的输出值。</a:t>
            </a:r>
            <a:endParaRPr lang="zh-CN" altLang="el-GR" smtClean="0">
              <a:cs typeface="Arial" panose="020B0604020202020204" pitchFamily="34" charset="0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2935288" y="1557338"/>
          <a:ext cx="23399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3" imgW="812447" imgH="253890" progId="Equation.DSMT4">
                  <p:embed/>
                </p:oleObj>
              </mc:Choice>
              <mc:Fallback>
                <p:oleObj name="Equation" r:id="rId3" imgW="812447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557338"/>
                        <a:ext cx="23399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的三个核心问题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569325" cy="4548188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估值问题</a:t>
            </a:r>
            <a:r>
              <a:rPr lang="zh-CN" altLang="en-US" sz="3000" smtClean="0"/>
              <a:t>：已有一个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模型，其参数已知，计算这个模型输出特定的观察序列</a:t>
            </a:r>
            <a:r>
              <a:rPr lang="en-US" altLang="zh-CN" sz="3000" smtClean="0"/>
              <a:t>V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的概率；</a:t>
            </a:r>
          </a:p>
          <a:p>
            <a:pPr eaLnBrk="1" hangingPunct="1"/>
            <a:endParaRPr lang="zh-CN" altLang="en-US" sz="3000" smtClean="0"/>
          </a:p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解码问题</a:t>
            </a:r>
            <a:r>
              <a:rPr lang="zh-CN" altLang="en-US" sz="3000" smtClean="0"/>
              <a:t>：已有一个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模型，其参数已知，计算最有可能输出特定的观察序列</a:t>
            </a:r>
            <a:r>
              <a:rPr lang="en-US" altLang="zh-CN" sz="3000" smtClean="0"/>
              <a:t>V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的隐状态转移序列</a:t>
            </a:r>
            <a:r>
              <a:rPr lang="en-US" altLang="zh-CN" sz="3000" smtClean="0"/>
              <a:t>W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；</a:t>
            </a:r>
          </a:p>
          <a:p>
            <a:pPr eaLnBrk="1" hangingPunct="1"/>
            <a:endParaRPr lang="en-US" altLang="zh-CN" sz="3000" smtClean="0"/>
          </a:p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学习问题</a:t>
            </a:r>
            <a:r>
              <a:rPr lang="zh-CN" altLang="en-US" sz="3000" smtClean="0"/>
              <a:t>：已知一个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模型的结构，其参数未知，根据一组训练序列对参数进行训练；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估值问题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16113"/>
            <a:ext cx="8569325" cy="660400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模型产生观察序列</a:t>
            </a:r>
            <a:r>
              <a:rPr lang="en-US" altLang="zh-CN" sz="3000" smtClean="0"/>
              <a:t>V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可以由下式计算：</a:t>
            </a:r>
            <a:endParaRPr lang="zh-CN" altLang="en-US" sz="3000" baseline="-25000" smtClean="0"/>
          </a:p>
        </p:txBody>
      </p:sp>
      <p:graphicFrame>
        <p:nvGraphicFramePr>
          <p:cNvPr id="47108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84350" y="2565400"/>
          <a:ext cx="44926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4" name="Equation" r:id="rId3" imgW="2400300" imgH="457200" progId="Equation.DSMT4">
                  <p:embed/>
                </p:oleObj>
              </mc:Choice>
              <mc:Fallback>
                <p:oleObj name="Equation" r:id="rId3" imgW="24003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565400"/>
                        <a:ext cx="44926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7110" name="Rectangle 11"/>
          <p:cNvSpPr>
            <a:spLocks noChangeArrowheads="1"/>
          </p:cNvSpPr>
          <p:nvPr/>
        </p:nvSpPr>
        <p:spPr bwMode="auto">
          <a:xfrm>
            <a:off x="395288" y="3357563"/>
            <a:ext cx="8748712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000"/>
              <a:t>r</a:t>
            </a:r>
            <a:r>
              <a:rPr lang="en-US" altLang="zh-CN" sz="3000" baseline="-25000"/>
              <a:t>max</a:t>
            </a:r>
            <a:r>
              <a:rPr lang="en-US" altLang="zh-CN" sz="3000"/>
              <a:t>=M</a:t>
            </a:r>
            <a:r>
              <a:rPr lang="en-US" altLang="zh-CN" sz="3000" baseline="30000"/>
              <a:t>T</a:t>
            </a:r>
            <a:r>
              <a:rPr lang="zh-CN" altLang="en-US" sz="3000"/>
              <a:t>为</a:t>
            </a:r>
            <a:r>
              <a:rPr lang="en-US" altLang="zh-CN" sz="3000"/>
              <a:t>HMM</a:t>
            </a:r>
            <a:r>
              <a:rPr lang="zh-CN" altLang="en-US" sz="3000"/>
              <a:t>所有可能的状态转移序列数；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000"/>
              <a:t>                 为状态转移序列       输出观察序列    的概率；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000"/>
              <a:t>           为 状态转移序列      发生的概率。 </a:t>
            </a:r>
          </a:p>
        </p:txBody>
      </p:sp>
      <p:graphicFrame>
        <p:nvGraphicFramePr>
          <p:cNvPr id="4711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04863" y="4365625"/>
          <a:ext cx="15065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5" name="Equation" r:id="rId5" imgW="888614" imgH="317362" progId="Equation.DSMT4">
                  <p:embed/>
                </p:oleObj>
              </mc:Choice>
              <mc:Fallback>
                <p:oleObj name="Equation" r:id="rId5" imgW="888614" imgH="3173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365625"/>
                        <a:ext cx="15065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4"/>
          <p:cNvGraphicFramePr>
            <a:graphicFrameLocks noChangeAspect="1"/>
          </p:cNvGraphicFramePr>
          <p:nvPr/>
        </p:nvGraphicFramePr>
        <p:xfrm>
          <a:off x="804863" y="5848350"/>
          <a:ext cx="9794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6" name="Equation" r:id="rId7" imgW="647419" imgH="317362" progId="Equation.DSMT4">
                  <p:embed/>
                </p:oleObj>
              </mc:Choice>
              <mc:Fallback>
                <p:oleObj name="Equation" r:id="rId7" imgW="647419" imgH="31736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848350"/>
                        <a:ext cx="9794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15"/>
          <p:cNvGraphicFramePr>
            <a:graphicFrameLocks noChangeAspect="1"/>
          </p:cNvGraphicFramePr>
          <p:nvPr/>
        </p:nvGraphicFramePr>
        <p:xfrm>
          <a:off x="5292725" y="4330700"/>
          <a:ext cx="522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7" name="Equation" r:id="rId9" imgW="253780" imgH="253780" progId="Equation.DSMT4">
                  <p:embed/>
                </p:oleObj>
              </mc:Choice>
              <mc:Fallback>
                <p:oleObj name="Equation" r:id="rId9" imgW="253780" imgH="2537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30700"/>
                        <a:ext cx="522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6"/>
          <p:cNvGraphicFramePr>
            <a:graphicFrameLocks noChangeAspect="1"/>
          </p:cNvGraphicFramePr>
          <p:nvPr/>
        </p:nvGraphicFramePr>
        <p:xfrm>
          <a:off x="8101013" y="4330700"/>
          <a:ext cx="4365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8" name="Equation" r:id="rId11" imgW="215619" imgH="215619" progId="Equation.DSMT4">
                  <p:embed/>
                </p:oleObj>
              </mc:Choice>
              <mc:Fallback>
                <p:oleObj name="Equation" r:id="rId11" imgW="215619" imgH="21561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330700"/>
                        <a:ext cx="4365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7"/>
          <p:cNvGraphicFramePr>
            <a:graphicFrameLocks noChangeAspect="1"/>
          </p:cNvGraphicFramePr>
          <p:nvPr/>
        </p:nvGraphicFramePr>
        <p:xfrm>
          <a:off x="4643438" y="5819775"/>
          <a:ext cx="4524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9" name="Equation" r:id="rId13" imgW="253780" imgH="253780" progId="Equation.DSMT4">
                  <p:embed/>
                </p:oleObj>
              </mc:Choice>
              <mc:Fallback>
                <p:oleObj name="Equation" r:id="rId13" imgW="253780" imgH="2537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19775"/>
                        <a:ext cx="4524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估值问题的计算</a:t>
            </a:r>
          </a:p>
        </p:txBody>
      </p:sp>
      <p:graphicFrame>
        <p:nvGraphicFramePr>
          <p:cNvPr id="4813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42963" y="2119313"/>
          <a:ext cx="59483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4" imgW="2959100" imgH="317500" progId="Equation.DSMT4">
                  <p:embed/>
                </p:oleObj>
              </mc:Choice>
              <mc:Fallback>
                <p:oleObj name="Equation" r:id="rId4" imgW="29591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119313"/>
                        <a:ext cx="59483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5813" y="3135313"/>
          <a:ext cx="67008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6" imgW="3454400" imgH="317500" progId="Equation.DSMT4">
                  <p:embed/>
                </p:oleObj>
              </mc:Choice>
              <mc:Fallback>
                <p:oleObj name="Equation" r:id="rId6" imgW="3454400" imgH="31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135313"/>
                        <a:ext cx="67008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6"/>
          <p:cNvGraphicFramePr>
            <a:graphicFrameLocks noChangeAspect="1"/>
          </p:cNvGraphicFramePr>
          <p:nvPr/>
        </p:nvGraphicFramePr>
        <p:xfrm>
          <a:off x="842963" y="4005263"/>
          <a:ext cx="75580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8" imgW="4787900" imgH="457200" progId="Equation.DSMT4">
                  <p:embed/>
                </p:oleObj>
              </mc:Choice>
              <mc:Fallback>
                <p:oleObj name="Equation" r:id="rId8" imgW="47879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005263"/>
                        <a:ext cx="75580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229225"/>
            <a:ext cx="3024187" cy="504825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计算复杂度：</a:t>
            </a:r>
            <a:endParaRPr lang="en-US" altLang="zh-CN" sz="2800" smtClean="0"/>
          </a:p>
        </p:txBody>
      </p:sp>
      <p:graphicFrame>
        <p:nvGraphicFramePr>
          <p:cNvPr id="48135" name="Object 21"/>
          <p:cNvGraphicFramePr>
            <a:graphicFrameLocks noChangeAspect="1"/>
          </p:cNvGraphicFramePr>
          <p:nvPr/>
        </p:nvGraphicFramePr>
        <p:xfrm>
          <a:off x="2843213" y="5229225"/>
          <a:ext cx="11525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10" imgW="609600" imgH="279400" progId="Equation.DSMT4">
                  <p:embed/>
                </p:oleObj>
              </mc:Choice>
              <mc:Fallback>
                <p:oleObj name="Equation" r:id="rId10" imgW="609600" imgH="279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29225"/>
                        <a:ext cx="11525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估值算法的简化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15135"/>
              </p:ext>
            </p:extLst>
          </p:nvPr>
        </p:nvGraphicFramePr>
        <p:xfrm>
          <a:off x="1167977" y="1268760"/>
          <a:ext cx="6808046" cy="532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Visio" r:id="rId4" imgW="5149790" imgH="4030287" progId="Visio.Drawing.15">
                  <p:embed/>
                </p:oleObj>
              </mc:Choice>
              <mc:Fallback>
                <p:oleObj name="Visio" r:id="rId4" imgW="5149790" imgH="403028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7977" y="1268760"/>
                        <a:ext cx="6808046" cy="5328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的前向算法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16113"/>
            <a:ext cx="2665412" cy="4114800"/>
          </a:xfrm>
        </p:spPr>
        <p:txBody>
          <a:bodyPr/>
          <a:lstStyle/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初始化：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迭代计算：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en-US" altLang="zh-CN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结束输出：</a:t>
            </a:r>
            <a:endParaRPr lang="en-US" altLang="zh-CN" sz="2800" smtClean="0"/>
          </a:p>
        </p:txBody>
      </p:sp>
      <p:graphicFrame>
        <p:nvGraphicFramePr>
          <p:cNvPr id="5222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1916113"/>
          <a:ext cx="44719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16113"/>
                        <a:ext cx="44719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6600" y="3357563"/>
          <a:ext cx="51482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Equation" r:id="rId5" imgW="2959100" imgH="482600" progId="Equation.DSMT4">
                  <p:embed/>
                </p:oleObj>
              </mc:Choice>
              <mc:Fallback>
                <p:oleObj name="Equation" r:id="rId5" imgW="29591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7563"/>
                        <a:ext cx="514826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1"/>
          <p:cNvGraphicFramePr>
            <a:graphicFrameLocks noChangeAspect="1"/>
          </p:cNvGraphicFramePr>
          <p:nvPr/>
        </p:nvGraphicFramePr>
        <p:xfrm>
          <a:off x="3276600" y="4868863"/>
          <a:ext cx="2308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Equation" r:id="rId7" imgW="1307532" imgH="431613" progId="Equation.DSMT4">
                  <p:embed/>
                </p:oleObj>
              </mc:Choice>
              <mc:Fallback>
                <p:oleObj name="Equation" r:id="rId7" imgW="1307532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68863"/>
                        <a:ext cx="23082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12"/>
          <p:cNvSpPr>
            <a:spLocks noChangeArrowheads="1"/>
          </p:cNvSpPr>
          <p:nvPr/>
        </p:nvSpPr>
        <p:spPr bwMode="auto">
          <a:xfrm>
            <a:off x="1619250" y="6021388"/>
            <a:ext cx="30241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计算复杂度：</a:t>
            </a:r>
            <a:endParaRPr lang="en-US" altLang="zh-CN" sz="2800"/>
          </a:p>
        </p:txBody>
      </p:sp>
      <p:graphicFrame>
        <p:nvGraphicFramePr>
          <p:cNvPr id="52232" name="Object 13"/>
          <p:cNvGraphicFramePr>
            <a:graphicFrameLocks noChangeAspect="1"/>
          </p:cNvGraphicFramePr>
          <p:nvPr/>
        </p:nvGraphicFramePr>
        <p:xfrm>
          <a:off x="3708400" y="6092825"/>
          <a:ext cx="11287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Equation" r:id="rId9" imgW="596900" imgH="279400" progId="Equation.DSMT4">
                  <p:embed/>
                </p:oleObj>
              </mc:Choice>
              <mc:Fallback>
                <p:oleObj name="Equation" r:id="rId9" imgW="5969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092825"/>
                        <a:ext cx="11287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最大似然估计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2288" cy="38449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CC3300"/>
                </a:solidFill>
              </a:rPr>
              <a:t>独立同分布假设</a:t>
            </a:r>
            <a:r>
              <a:rPr lang="zh-CN" altLang="en-US" sz="2800" smtClean="0"/>
              <a:t>：样本集</a:t>
            </a:r>
            <a:r>
              <a:rPr lang="en-US" altLang="zh-CN" sz="2800" smtClean="0"/>
              <a:t>D</a:t>
            </a:r>
            <a:r>
              <a:rPr lang="zh-CN" altLang="en-US" sz="2800" smtClean="0"/>
              <a:t>中包含</a:t>
            </a:r>
            <a:r>
              <a:rPr lang="en-US" altLang="zh-CN" sz="2800" smtClean="0"/>
              <a:t>n</a:t>
            </a:r>
            <a:r>
              <a:rPr lang="zh-CN" altLang="en-US" sz="2800" smtClean="0"/>
              <a:t>个样本：</a:t>
            </a:r>
            <a:r>
              <a:rPr lang="en-US" altLang="zh-CN" sz="2800" b="0" smtClean="0"/>
              <a:t>x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，</a:t>
            </a:r>
            <a:r>
              <a:rPr lang="en-US" altLang="zh-CN" sz="2800" b="0" smtClean="0"/>
              <a:t>x</a:t>
            </a:r>
            <a:r>
              <a:rPr lang="en-US" altLang="zh-CN" sz="2800" baseline="-25000" smtClean="0"/>
              <a:t>2</a:t>
            </a:r>
            <a:r>
              <a:rPr lang="zh-CN" altLang="en-US" sz="2800" smtClean="0"/>
              <a:t>， </a:t>
            </a:r>
            <a:r>
              <a:rPr lang="en-US" altLang="zh-CN" sz="2800" smtClean="0"/>
              <a:t>…, </a:t>
            </a:r>
            <a:r>
              <a:rPr lang="en-US" altLang="zh-CN" sz="2800" b="0" smtClean="0"/>
              <a:t>x</a:t>
            </a:r>
            <a:r>
              <a:rPr lang="en-US" altLang="zh-CN" sz="2800" baseline="-25000" smtClean="0"/>
              <a:t>n</a:t>
            </a:r>
            <a:r>
              <a:rPr lang="zh-CN" altLang="en-US" sz="2800" smtClean="0"/>
              <a:t>，样本都是</a:t>
            </a:r>
            <a:r>
              <a:rPr lang="zh-CN" altLang="en-US" sz="2800" i="1" smtClean="0">
                <a:solidFill>
                  <a:srgbClr val="C00000"/>
                </a:solidFill>
              </a:rPr>
              <a:t>独立同分布</a:t>
            </a:r>
            <a:r>
              <a:rPr lang="zh-CN" altLang="en-US" sz="2800" smtClean="0"/>
              <a:t>的随机变量</a:t>
            </a:r>
            <a:r>
              <a:rPr lang="en-US" altLang="zh-CN" sz="2800" smtClean="0"/>
              <a:t>(</a:t>
            </a:r>
            <a:r>
              <a:rPr lang="en-US" altLang="zh-CN" sz="3000" smtClean="0">
                <a:latin typeface="Times New Roman" panose="02020603050405020304" pitchFamily="18" charset="0"/>
              </a:rPr>
              <a:t>i.i.d</a:t>
            </a:r>
            <a:r>
              <a:rPr lang="zh-CN" altLang="en-US" sz="3000" smtClean="0"/>
              <a:t>，</a:t>
            </a:r>
            <a:r>
              <a:rPr lang="en-US" altLang="zh-CN" sz="3000" smtClean="0">
                <a:latin typeface="Times New Roman" panose="02020603050405020304" pitchFamily="18" charset="0"/>
              </a:rPr>
              <a:t>independent identically distributed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对类条件概率密度函数的函数形式作出假设，参数可以表示为参数矢量</a:t>
            </a:r>
            <a:r>
              <a:rPr lang="el-GR" altLang="zh-CN" sz="2800" b="0" smtClean="0">
                <a:latin typeface="宋体" panose="02010600030101010101" pitchFamily="2" charset="-122"/>
              </a:rPr>
              <a:t>θ</a:t>
            </a:r>
            <a:r>
              <a:rPr lang="zh-CN" altLang="el-GR" sz="2800" smtClean="0">
                <a:latin typeface="宋体" panose="02010600030101010101" pitchFamily="2" charset="-122"/>
              </a:rPr>
              <a:t>：</a:t>
            </a:r>
            <a:endParaRPr lang="zh-CN" altLang="en-US" sz="2800" smtClean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922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2150" y="5445125"/>
          <a:ext cx="1787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749300" imgH="279400" progId="Equation.DSMT4">
                  <p:embed/>
                </p:oleObj>
              </mc:Choice>
              <mc:Fallback>
                <p:oleObj name="Equation" r:id="rId3" imgW="7493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445125"/>
                        <a:ext cx="1787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解码问题</a:t>
            </a:r>
            <a:endParaRPr lang="en-US" altLang="zh-CN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CC3300"/>
                </a:solidFill>
              </a:rPr>
              <a:t>解码问题的计算：</a:t>
            </a:r>
            <a:r>
              <a:rPr lang="zh-CN" altLang="en-US" smtClean="0"/>
              <a:t>同估值问题的计算类似，最直观的思路是遍历所有的可能状态转移序列，取出最大值，计算复杂度为：</a:t>
            </a:r>
            <a:r>
              <a:rPr lang="en-US" altLang="zh-CN" smtClean="0"/>
              <a:t>O(M</a:t>
            </a:r>
            <a:r>
              <a:rPr lang="en-US" altLang="zh-CN" baseline="30000" smtClean="0"/>
              <a:t>T</a:t>
            </a:r>
            <a:r>
              <a:rPr lang="en-US" altLang="zh-CN" smtClean="0"/>
              <a:t>T)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50000"/>
              </a:lnSpc>
            </a:pP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同样存在着优化算法：</a:t>
            </a:r>
            <a:r>
              <a:rPr lang="en-US" altLang="zh-CN" smtClean="0"/>
              <a:t>Viterbi</a:t>
            </a:r>
            <a:r>
              <a:rPr lang="zh-CN" altLang="en-US" smtClean="0"/>
              <a:t>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Viterbi</a:t>
            </a:r>
            <a:r>
              <a:rPr lang="zh-CN" altLang="en-US" smtClean="0"/>
              <a:t>算法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353425" cy="1079500"/>
          </a:xfrm>
        </p:spPr>
        <p:txBody>
          <a:bodyPr/>
          <a:lstStyle/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600" smtClean="0"/>
              <a:t>因为需要回朔最优路径，所以建立一个矩阵</a:t>
            </a:r>
            <a:r>
              <a:rPr lang="el-GR" altLang="zh-CN" sz="2600" smtClean="0">
                <a:latin typeface="宋体" panose="02010600030101010101" pitchFamily="2" charset="-122"/>
              </a:rPr>
              <a:t>Φ</a:t>
            </a:r>
            <a:r>
              <a:rPr lang="zh-CN" altLang="el-GR" sz="2600" smtClean="0">
                <a:latin typeface="宋体" panose="02010600030101010101" pitchFamily="2" charset="-122"/>
              </a:rPr>
              <a:t>，其元素</a:t>
            </a:r>
            <a:r>
              <a:rPr lang="zh-CN" altLang="en-US" sz="2600" smtClean="0">
                <a:latin typeface="宋体" panose="02010600030101010101" pitchFamily="2" charset="-122"/>
              </a:rPr>
              <a:t>    保存第</a:t>
            </a:r>
            <a:r>
              <a:rPr lang="en-US" altLang="zh-CN" sz="2600" smtClean="0">
                <a:latin typeface="宋体" panose="02010600030101010101" pitchFamily="2" charset="-122"/>
              </a:rPr>
              <a:t>t</a:t>
            </a:r>
            <a:r>
              <a:rPr lang="zh-CN" altLang="en-US" sz="2600" smtClean="0">
                <a:latin typeface="宋体" panose="02010600030101010101" pitchFamily="2" charset="-122"/>
              </a:rPr>
              <a:t>步，第</a:t>
            </a:r>
            <a:r>
              <a:rPr lang="en-US" altLang="zh-CN" sz="2600" smtClean="0">
                <a:latin typeface="宋体" panose="02010600030101010101" pitchFamily="2" charset="-122"/>
              </a:rPr>
              <a:t>i</a:t>
            </a:r>
            <a:r>
              <a:rPr lang="zh-CN" altLang="en-US" sz="2600" smtClean="0">
                <a:latin typeface="宋体" panose="02010600030101010101" pitchFamily="2" charset="-122"/>
              </a:rPr>
              <a:t>个状态在第</a:t>
            </a:r>
            <a:r>
              <a:rPr lang="en-US" altLang="zh-CN" sz="2600" smtClean="0">
                <a:latin typeface="宋体" panose="02010600030101010101" pitchFamily="2" charset="-122"/>
              </a:rPr>
              <a:t>t-1</a:t>
            </a:r>
            <a:r>
              <a:rPr lang="zh-CN" altLang="en-US" sz="2600" smtClean="0">
                <a:latin typeface="宋体" panose="02010600030101010101" pitchFamily="2" charset="-122"/>
              </a:rPr>
              <a:t>步的最优状态。</a:t>
            </a:r>
            <a:endParaRPr lang="el-GR" altLang="zh-CN" sz="2600" smtClean="0">
              <a:latin typeface="宋体" panose="02010600030101010101" pitchFamily="2" charset="-122"/>
            </a:endParaRP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1628775"/>
          <a:ext cx="574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9" name="Equation" r:id="rId3" imgW="342751" imgH="253890" progId="Equation.DSMT4">
                  <p:embed/>
                </p:oleObj>
              </mc:Choice>
              <mc:Fallback>
                <p:oleObj name="Equation" r:id="rId3" imgW="342751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574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539750" y="2565400"/>
            <a:ext cx="2519363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初始化：</a:t>
            </a: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迭代计算：</a:t>
            </a: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en-US" altLang="zh-CN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en-US" altLang="zh-CN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结束：</a:t>
            </a: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路径回朔：</a:t>
            </a:r>
            <a:endParaRPr lang="el-GR" altLang="zh-CN" sz="2600">
              <a:latin typeface="宋体" panose="02010600030101010101" pitchFamily="2" charset="-122"/>
            </a:endParaRPr>
          </a:p>
        </p:txBody>
      </p:sp>
      <p:graphicFrame>
        <p:nvGraphicFramePr>
          <p:cNvPr id="54278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59113" y="2636838"/>
          <a:ext cx="36337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0" name="Equation" r:id="rId5" imgW="1854200" imgH="254000" progId="Equation.DSMT4">
                  <p:embed/>
                </p:oleObj>
              </mc:Choice>
              <mc:Fallback>
                <p:oleObj name="Equation" r:id="rId5" imgW="1854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36838"/>
                        <a:ext cx="36337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9"/>
          <p:cNvGraphicFramePr>
            <a:graphicFrameLocks noChangeAspect="1"/>
          </p:cNvGraphicFramePr>
          <p:nvPr/>
        </p:nvGraphicFramePr>
        <p:xfrm>
          <a:off x="6948488" y="2636838"/>
          <a:ext cx="8651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1" name="Equation" r:id="rId7" imgW="558558" imgH="253890" progId="Equation.DSMT4">
                  <p:embed/>
                </p:oleObj>
              </mc:Choice>
              <mc:Fallback>
                <p:oleObj name="Equation" r:id="rId7" imgW="558558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636838"/>
                        <a:ext cx="8651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0"/>
          <p:cNvGraphicFramePr>
            <a:graphicFrameLocks noChangeAspect="1"/>
          </p:cNvGraphicFramePr>
          <p:nvPr/>
        </p:nvGraphicFramePr>
        <p:xfrm>
          <a:off x="3059113" y="3500438"/>
          <a:ext cx="49609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2" name="Equation" r:id="rId9" imgW="3136900" imgH="317500" progId="Equation.DSMT4">
                  <p:embed/>
                </p:oleObj>
              </mc:Choice>
              <mc:Fallback>
                <p:oleObj name="Equation" r:id="rId9" imgW="3136900" imgH="317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00438"/>
                        <a:ext cx="49609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1"/>
          <p:cNvGraphicFramePr>
            <a:graphicFrameLocks noChangeAspect="1"/>
          </p:cNvGraphicFramePr>
          <p:nvPr/>
        </p:nvGraphicFramePr>
        <p:xfrm>
          <a:off x="3132138" y="4149725"/>
          <a:ext cx="2857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3" name="Equation" r:id="rId11" imgW="1866090" imgH="317362" progId="Equation.DSMT4">
                  <p:embed/>
                </p:oleObj>
              </mc:Choice>
              <mc:Fallback>
                <p:oleObj name="Equation" r:id="rId11" imgW="1866090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49725"/>
                        <a:ext cx="2857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2"/>
          <p:cNvGraphicFramePr>
            <a:graphicFrameLocks noChangeAspect="1"/>
          </p:cNvGraphicFramePr>
          <p:nvPr/>
        </p:nvGraphicFramePr>
        <p:xfrm>
          <a:off x="3132138" y="4941888"/>
          <a:ext cx="2540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4" name="Equation" r:id="rId13" imgW="1676400" imgH="330200" progId="Equation.DSMT4">
                  <p:embed/>
                </p:oleObj>
              </mc:Choice>
              <mc:Fallback>
                <p:oleObj name="Equation" r:id="rId13" imgW="16764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1888"/>
                        <a:ext cx="25400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3"/>
          <p:cNvGraphicFramePr>
            <a:graphicFrameLocks noChangeAspect="1"/>
          </p:cNvGraphicFramePr>
          <p:nvPr/>
        </p:nvGraphicFramePr>
        <p:xfrm>
          <a:off x="5724525" y="4941888"/>
          <a:ext cx="2487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5" name="Equation" r:id="rId15" imgW="1624895" imgH="317362" progId="Equation.DSMT4">
                  <p:embed/>
                </p:oleObj>
              </mc:Choice>
              <mc:Fallback>
                <p:oleObj name="Equation" r:id="rId15" imgW="1624895" imgH="31736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941888"/>
                        <a:ext cx="24876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4"/>
          <p:cNvGraphicFramePr>
            <a:graphicFrameLocks noChangeAspect="1"/>
          </p:cNvGraphicFramePr>
          <p:nvPr/>
        </p:nvGraphicFramePr>
        <p:xfrm>
          <a:off x="3132138" y="5949950"/>
          <a:ext cx="22034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6" name="Equation" r:id="rId17" imgW="1295400" imgH="292100" progId="Equation.DSMT4">
                  <p:embed/>
                </p:oleObj>
              </mc:Choice>
              <mc:Fallback>
                <p:oleObj name="Equation" r:id="rId17" imgW="1295400" imgH="292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949950"/>
                        <a:ext cx="22034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Viterbi</a:t>
            </a:r>
            <a:r>
              <a:rPr lang="zh-CN" altLang="en-US" smtClean="0"/>
              <a:t>算法图示</a:t>
            </a:r>
          </a:p>
        </p:txBody>
      </p:sp>
      <p:graphicFrame>
        <p:nvGraphicFramePr>
          <p:cNvPr id="55299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195388" y="1628775"/>
          <a:ext cx="7185025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Visio" r:id="rId4" imgW="5086921" imgH="3540785" progId="Visio.Drawing.11">
                  <p:embed/>
                </p:oleObj>
              </mc:Choice>
              <mc:Fallback>
                <p:oleObj name="Visio" r:id="rId4" imgW="5086921" imgH="354078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628775"/>
                        <a:ext cx="7185025" cy="500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学习问题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30363"/>
            <a:ext cx="7921625" cy="10922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C3300"/>
                </a:solidFill>
              </a:rPr>
              <a:t>HMM</a:t>
            </a:r>
            <a:r>
              <a:rPr lang="zh-CN" altLang="en-US" sz="2800" dirty="0" smtClean="0">
                <a:solidFill>
                  <a:srgbClr val="CC3300"/>
                </a:solidFill>
              </a:rPr>
              <a:t>的学习问题</a:t>
            </a:r>
            <a:r>
              <a:rPr lang="zh-CN" altLang="en-US" sz="2800" dirty="0" smtClean="0"/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	已知一组观察序列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训练样本集合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endParaRPr lang="zh-CN" altLang="el-GR" sz="2800" b="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97188" y="2787650"/>
          <a:ext cx="29146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3" imgW="1371600" imgH="292100" progId="Equation.DSMT4">
                  <p:embed/>
                </p:oleObj>
              </mc:Choice>
              <mc:Fallback>
                <p:oleObj name="Equation" r:id="rId3" imgW="13716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2787650"/>
                        <a:ext cx="29146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349" name="Rectangle 6"/>
              <p:cNvSpPr>
                <a:spLocks noChangeArrowheads="1"/>
              </p:cNvSpPr>
              <p:nvPr/>
            </p:nvSpPr>
            <p:spPr bwMode="auto">
              <a:xfrm>
                <a:off x="323850" y="3563938"/>
                <a:ext cx="8208963" cy="1377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sz="2800" dirty="0" smtClean="0"/>
                  <a:t>	</a:t>
                </a:r>
                <a:r>
                  <a:rPr lang="zh-CN" altLang="en-US" sz="2800" dirty="0"/>
                  <a:t>如何确定最优的</a:t>
                </a:r>
                <a:r>
                  <a:rPr lang="zh-CN" altLang="en-US" sz="2800" dirty="0" smtClean="0"/>
                  <a:t>模型参数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CN" altLang="en-US" sz="2800" dirty="0" smtClean="0">
                    <a:latin typeface="宋体" panose="02010600030101010101" pitchFamily="2" charset="-122"/>
                  </a:rPr>
                  <a:t>，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使得模型产生训练集合</a:t>
                </a:r>
                <a:r>
                  <a:rPr lang="en-US" altLang="zh-CN" sz="2800" dirty="0">
                    <a:latin typeface="宋体" panose="02010600030101010101" pitchFamily="2" charset="-122"/>
                  </a:rPr>
                  <a:t>V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的联合概率最大</a:t>
                </a:r>
                <a:endParaRPr lang="zh-CN" altLang="el-GR" sz="2800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734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3563938"/>
                <a:ext cx="8208963" cy="1377950"/>
              </a:xfrm>
              <a:prstGeom prst="rect">
                <a:avLst/>
              </a:prstGeom>
              <a:blipFill>
                <a:blip r:embed="rId5"/>
                <a:stretch>
                  <a:fillRect b="-4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35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25750" y="5116513"/>
          <a:ext cx="22352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6" imgW="1066337" imgH="317362" progId="Equation.DSMT4">
                  <p:embed/>
                </p:oleObj>
              </mc:Choice>
              <mc:Fallback>
                <p:oleObj name="Equation" r:id="rId6" imgW="1066337" imgH="3173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116513"/>
                        <a:ext cx="22352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287338" y="5964238"/>
            <a:ext cx="85693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	</a:t>
            </a:r>
            <a:r>
              <a:rPr lang="zh-CN" altLang="en-US" sz="2800">
                <a:latin typeface="宋体" panose="02010600030101010101" pitchFamily="2" charset="-122"/>
              </a:rPr>
              <a:t>这同样是一个最大似然估计问题，需要采用</a:t>
            </a:r>
            <a:r>
              <a:rPr lang="en-US" altLang="zh-CN" sz="2800">
                <a:latin typeface="宋体" panose="02010600030101010101" pitchFamily="2" charset="-122"/>
              </a:rPr>
              <a:t>EM</a:t>
            </a:r>
            <a:r>
              <a:rPr lang="zh-CN" altLang="en-US" sz="2800">
                <a:latin typeface="宋体" panose="02010600030101010101" pitchFamily="2" charset="-122"/>
              </a:rPr>
              <a:t>算法。</a:t>
            </a:r>
            <a:endParaRPr lang="zh-CN" altLang="el-GR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图示</a:t>
            </a:r>
          </a:p>
        </p:txBody>
      </p:sp>
      <p:graphicFrame>
        <p:nvGraphicFramePr>
          <p:cNvPr id="5837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412875"/>
          <a:ext cx="6191250" cy="503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Visio" r:id="rId3" imgW="4177551" imgH="4048620" progId="Visio.Drawing.11">
                  <p:embed/>
                </p:oleObj>
              </mc:Choice>
              <mc:Fallback>
                <p:oleObj name="Visio" r:id="rId3" imgW="4177551" imgH="404862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6191250" cy="503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417638"/>
                <a:ext cx="8569325" cy="244316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：</a:t>
                </a:r>
                <a:r>
                  <a:rPr lang="zh-CN" altLang="en-US" sz="2400" dirty="0" smtClean="0"/>
                  <a:t>表示在</a:t>
                </a:r>
                <a:r>
                  <a:rPr lang="en-US" altLang="zh-CN" sz="2400" dirty="0" smtClean="0"/>
                  <a:t>t-1</a:t>
                </a:r>
                <a:r>
                  <a:rPr lang="zh-CN" altLang="en-US" sz="2400" dirty="0" smtClean="0"/>
                  <a:t>时刻</a:t>
                </a:r>
                <a:r>
                  <a:rPr lang="en-US" altLang="zh-CN" sz="2400" dirty="0" smtClean="0"/>
                  <a:t>HMM</a:t>
                </a:r>
                <a:r>
                  <a:rPr lang="zh-CN" altLang="en-US" sz="2400" dirty="0" smtClean="0"/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，并且从</a:t>
                </a:r>
                <a:r>
                  <a:rPr lang="en-US" altLang="zh-CN" sz="2400" dirty="0" smtClean="0"/>
                  <a:t>1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t-1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时刻之间产生观察序列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V</a:t>
                </a:r>
                <a:r>
                  <a:rPr lang="en-US" altLang="zh-CN" sz="2400" baseline="30000" dirty="0" smtClean="0">
                    <a:sym typeface="Wingdings" panose="05000000000000000000" pitchFamily="2" charset="2"/>
                  </a:rPr>
                  <a:t>1t-1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的概率；</a:t>
                </a:r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：表示在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t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时刻</a:t>
                </a:r>
                <a:r>
                  <a:rPr lang="en-US" altLang="zh-CN" sz="2400" dirty="0" smtClean="0"/>
                  <a:t>HMM</a:t>
                </a:r>
                <a:r>
                  <a:rPr lang="zh-CN" altLang="en-US" sz="2400" dirty="0" smtClean="0"/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，并且从</a:t>
                </a:r>
                <a:r>
                  <a:rPr lang="en-US" altLang="zh-CN" sz="2400" dirty="0" smtClean="0"/>
                  <a:t>t+1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T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时刻之间产生观察序列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V</a:t>
                </a:r>
                <a:r>
                  <a:rPr lang="en-US" altLang="zh-CN" sz="2400" baseline="30000" dirty="0" smtClean="0">
                    <a:sym typeface="Wingdings" panose="05000000000000000000" pitchFamily="2" charset="2"/>
                  </a:rPr>
                  <a:t>t+1T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的概率；</a:t>
                </a:r>
                <a:endParaRPr lang="zh-CN" altLang="en-US" sz="2400" baseline="-25000" dirty="0" smtClean="0"/>
              </a:p>
            </p:txBody>
          </p:sp>
        </mc:Choice>
        <mc:Fallback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417638"/>
                <a:ext cx="8569325" cy="2443162"/>
              </a:xfrm>
              <a:blipFill>
                <a:blip r:embed="rId3"/>
                <a:stretch>
                  <a:fillRect l="-1067" r="-1138" b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398" name="Object 8"/>
          <p:cNvGraphicFramePr>
            <a:graphicFrameLocks noChangeAspect="1"/>
          </p:cNvGraphicFramePr>
          <p:nvPr/>
        </p:nvGraphicFramePr>
        <p:xfrm>
          <a:off x="228600" y="4292600"/>
          <a:ext cx="2638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0" name="Equation" r:id="rId4" imgW="1193800" imgH="279400" progId="Equation.DSMT4">
                  <p:embed/>
                </p:oleObj>
              </mc:Choice>
              <mc:Fallback>
                <p:oleObj name="Equation" r:id="rId4" imgW="11938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92600"/>
                        <a:ext cx="2638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9"/>
          <p:cNvGraphicFramePr>
            <a:graphicFrameLocks noChangeAspect="1"/>
          </p:cNvGraphicFramePr>
          <p:nvPr/>
        </p:nvGraphicFramePr>
        <p:xfrm>
          <a:off x="179388" y="5095875"/>
          <a:ext cx="44291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" name="Equation" r:id="rId6" imgW="2565400" imgH="508000" progId="Equation.DSMT4">
                  <p:embed/>
                </p:oleObj>
              </mc:Choice>
              <mc:Fallback>
                <p:oleObj name="Equation" r:id="rId6" imgW="25654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095875"/>
                        <a:ext cx="44291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0"/>
          <p:cNvGraphicFramePr>
            <a:graphicFrameLocks noChangeAspect="1"/>
          </p:cNvGraphicFramePr>
          <p:nvPr/>
        </p:nvGraphicFramePr>
        <p:xfrm>
          <a:off x="4959350" y="4292600"/>
          <a:ext cx="1400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2" name="Equation" r:id="rId8" imgW="672808" imgH="253890" progId="Equation.DSMT4">
                  <p:embed/>
                </p:oleObj>
              </mc:Choice>
              <mc:Fallback>
                <p:oleObj name="Equation" r:id="rId8" imgW="672808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4292600"/>
                        <a:ext cx="14001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11"/>
          <p:cNvGraphicFramePr>
            <a:graphicFrameLocks noChangeAspect="1"/>
          </p:cNvGraphicFramePr>
          <p:nvPr/>
        </p:nvGraphicFramePr>
        <p:xfrm>
          <a:off x="4959350" y="5084763"/>
          <a:ext cx="41640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3" name="Equation" r:id="rId10" imgW="2336800" imgH="482600" progId="Equation.DSMT4">
                  <p:embed/>
                </p:oleObj>
              </mc:Choice>
              <mc:Fallback>
                <p:oleObj name="Equation" r:id="rId10" imgW="23368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5084763"/>
                        <a:ext cx="41640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85775" y="1441450"/>
                <a:ext cx="3870201" cy="3355975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/>
                  <a:t>输出观察序列</a:t>
                </a:r>
                <a:r>
                  <a:rPr lang="en-US" altLang="zh-CN" sz="2800" dirty="0" smtClean="0"/>
                  <a:t>V</a:t>
                </a:r>
                <a:r>
                  <a:rPr lang="en-US" altLang="zh-CN" sz="2800" baseline="30000" dirty="0" smtClean="0"/>
                  <a:t>T</a:t>
                </a:r>
                <a:r>
                  <a:rPr lang="zh-CN" altLang="en-US" sz="2800" dirty="0" smtClean="0"/>
                  <a:t>时，在</a:t>
                </a:r>
                <a:r>
                  <a:rPr lang="en-US" altLang="zh-CN" sz="2800" dirty="0" smtClean="0"/>
                  <a:t>t-1</a:t>
                </a:r>
                <a:r>
                  <a:rPr lang="zh-CN" altLang="en-US" sz="2800" dirty="0" smtClean="0"/>
                  <a:t>时刻</a:t>
                </a:r>
                <a:r>
                  <a:rPr lang="en-US" altLang="zh-CN" sz="2800" dirty="0" smtClean="0"/>
                  <a:t>HMM</a:t>
                </a:r>
                <a:r>
                  <a:rPr lang="zh-CN" altLang="en-US" sz="2800" dirty="0" smtClean="0"/>
                  <a:t>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状态，在时刻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状态的概率：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5775" y="1441450"/>
                <a:ext cx="3870201" cy="3355975"/>
              </a:xfrm>
              <a:blipFill rotWithShape="0">
                <a:blip r:embed="rId3"/>
                <a:stretch>
                  <a:fillRect l="-2835" r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63688" y="5084763"/>
          <a:ext cx="54768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Equation" r:id="rId4" imgW="2171700" imgH="571500" progId="Equation.DSMT4">
                  <p:embed/>
                </p:oleObj>
              </mc:Choice>
              <mc:Fallback>
                <p:oleObj name="Equation" r:id="rId4" imgW="21717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084763"/>
                        <a:ext cx="547687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对象 4"/>
          <p:cNvGraphicFramePr>
            <a:graphicFrameLocks noChangeAspect="1"/>
          </p:cNvGraphicFramePr>
          <p:nvPr/>
        </p:nvGraphicFramePr>
        <p:xfrm>
          <a:off x="4643438" y="1441450"/>
          <a:ext cx="331311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Visio" r:id="rId6" imgW="3657600" imgH="3444240" progId="Visio.Drawing.11">
                  <p:embed/>
                </p:oleObj>
              </mc:Choice>
              <mc:Fallback>
                <p:oleObj name="Visio" r:id="rId6" imgW="3657600" imgH="344424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41450"/>
                        <a:ext cx="3313112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82015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前向</a:t>
            </a:r>
            <a:r>
              <a:rPr lang="en-US" altLang="zh-CN" smtClean="0"/>
              <a:t>-</a:t>
            </a:r>
            <a:r>
              <a:rPr lang="zh-CN" altLang="en-US" smtClean="0"/>
              <a:t>后向算法</a:t>
            </a:r>
            <a:r>
              <a:rPr lang="en-US" altLang="zh-CN" smtClean="0"/>
              <a:t>(Baum-Welch</a:t>
            </a:r>
            <a:r>
              <a:rPr lang="zh-CN" altLang="en-US" smtClean="0"/>
              <a:t>算法</a:t>
            </a:r>
            <a:r>
              <a:rPr lang="en-US" altLang="zh-CN" smtClean="0"/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3429000" cy="4114800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迭代公式：</a:t>
            </a:r>
          </a:p>
          <a:p>
            <a:pPr eaLnBrk="1" hangingPunct="1">
              <a:buFontTx/>
              <a:buNone/>
            </a:pPr>
            <a:r>
              <a:rPr lang="zh-CN" altLang="en-US" sz="3000" smtClean="0"/>
              <a:t>	初始概率：</a:t>
            </a:r>
          </a:p>
          <a:p>
            <a:pPr eaLnBrk="1" hangingPunct="1">
              <a:buFontTx/>
              <a:buNone/>
            </a:pPr>
            <a:endParaRPr lang="zh-CN" altLang="en-US" sz="3000" smtClean="0"/>
          </a:p>
          <a:p>
            <a:pPr eaLnBrk="1" hangingPunct="1">
              <a:buFontTx/>
              <a:buNone/>
            </a:pPr>
            <a:r>
              <a:rPr lang="zh-CN" altLang="en-US" sz="3000" smtClean="0"/>
              <a:t>	状态转移概率：</a:t>
            </a:r>
          </a:p>
          <a:p>
            <a:pPr eaLnBrk="1" hangingPunct="1">
              <a:buFontTx/>
              <a:buNone/>
            </a:pPr>
            <a:endParaRPr lang="zh-CN" altLang="en-US" sz="3000" smtClean="0"/>
          </a:p>
          <a:p>
            <a:pPr eaLnBrk="1" hangingPunct="1">
              <a:buFontTx/>
              <a:buNone/>
            </a:pPr>
            <a:endParaRPr lang="zh-CN" altLang="en-US" sz="3000" smtClean="0"/>
          </a:p>
          <a:p>
            <a:pPr eaLnBrk="1" hangingPunct="1">
              <a:buFontTx/>
              <a:buNone/>
            </a:pPr>
            <a:r>
              <a:rPr lang="zh-CN" altLang="en-US" sz="3000" smtClean="0"/>
              <a:t>	输出概率：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2219325"/>
          <a:ext cx="15890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Equation" r:id="rId3" imgW="876300" imgH="469900" progId="Equation.DSMT4">
                  <p:embed/>
                </p:oleObj>
              </mc:Choice>
              <mc:Fallback>
                <p:oleObj name="Equation" r:id="rId3" imgW="8763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19325"/>
                        <a:ext cx="158908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78288" y="3141663"/>
          <a:ext cx="19462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Equation" r:id="rId5" imgW="1117600" imgH="876300" progId="Equation.DSMT4">
                  <p:embed/>
                </p:oleObj>
              </mc:Choice>
              <mc:Fallback>
                <p:oleObj name="Equation" r:id="rId5" imgW="1117600" imgH="87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3141663"/>
                        <a:ext cx="1946275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8"/>
          <p:cNvGraphicFramePr>
            <a:graphicFrameLocks noChangeAspect="1"/>
          </p:cNvGraphicFramePr>
          <p:nvPr/>
        </p:nvGraphicFramePr>
        <p:xfrm>
          <a:off x="3960813" y="4994275"/>
          <a:ext cx="22653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7" imgW="1612900" imgH="901700" progId="Equation.DSMT4">
                  <p:embed/>
                </p:oleObj>
              </mc:Choice>
              <mc:Fallback>
                <p:oleObj name="Equation" r:id="rId7" imgW="1612900" imgH="901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4994275"/>
                        <a:ext cx="226536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的其它问题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5111750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连续</a:t>
            </a:r>
            <a:r>
              <a:rPr lang="en-US" altLang="zh-CN" sz="2600" smtClean="0">
                <a:solidFill>
                  <a:srgbClr val="0000FF"/>
                </a:solidFill>
              </a:rPr>
              <a:t>HMM</a:t>
            </a:r>
            <a:r>
              <a:rPr lang="zh-CN" altLang="en-US" sz="2600" smtClean="0">
                <a:solidFill>
                  <a:srgbClr val="0000FF"/>
                </a:solidFill>
              </a:rPr>
              <a:t>模型</a:t>
            </a:r>
            <a:r>
              <a:rPr lang="zh-CN" altLang="en-US" sz="2600" smtClean="0"/>
              <a:t>：在观察序列中每个观察值是一个特征矢量，相应的模型中输出概率</a:t>
            </a:r>
            <a:r>
              <a:rPr lang="en-US" altLang="zh-CN" sz="2600" smtClean="0"/>
              <a:t>b</a:t>
            </a:r>
            <a:r>
              <a:rPr lang="zh-CN" altLang="en-US" sz="2600" smtClean="0"/>
              <a:t>就需要用一个概率密度函数描述，其函数形式需要假设，通常使用</a:t>
            </a:r>
            <a:r>
              <a:rPr lang="en-US" altLang="zh-CN" sz="2600" smtClean="0"/>
              <a:t>GMM</a:t>
            </a:r>
            <a:r>
              <a:rPr lang="zh-CN" altLang="en-US" sz="2600" smtClean="0"/>
              <a:t>。</a:t>
            </a:r>
          </a:p>
          <a:p>
            <a:pPr eaLnBrk="1" hangingPunct="1"/>
            <a:endParaRPr lang="zh-CN" altLang="en-US" sz="2600" smtClean="0"/>
          </a:p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训练问题</a:t>
            </a:r>
            <a:r>
              <a:rPr lang="zh-CN" altLang="en-US" sz="2600" smtClean="0"/>
              <a:t>：通常可以用每个训练样本分别计算</a:t>
            </a:r>
            <a:r>
              <a:rPr lang="el-GR" altLang="zh-CN" sz="2600" smtClean="0">
                <a:latin typeface="Times New Roman" panose="02020603050405020304" pitchFamily="18" charset="0"/>
              </a:rPr>
              <a:t>γ</a:t>
            </a:r>
            <a:r>
              <a:rPr lang="zh-CN" altLang="el-GR" sz="2600" smtClean="0">
                <a:latin typeface="宋体" panose="02010600030101010101" pitchFamily="2" charset="-122"/>
              </a:rPr>
              <a:t>值，然后分子和分母部分分别进行累加，最后统一进行参数修正；</a:t>
            </a:r>
            <a:endParaRPr lang="zh-CN" altLang="en-US" sz="260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l-GR" sz="2600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模型的拓扑结构</a:t>
            </a:r>
            <a:r>
              <a:rPr lang="zh-CN" altLang="en-US" sz="2600" smtClean="0"/>
              <a:t>：模型结构可以根据实际问题的需要来设计，在初始化状态转移矩阵</a:t>
            </a:r>
            <a:r>
              <a:rPr lang="en-US" altLang="zh-CN" sz="2600" smtClean="0"/>
              <a:t>A</a:t>
            </a:r>
            <a:r>
              <a:rPr lang="zh-CN" altLang="en-US" sz="2600" smtClean="0"/>
              <a:t>时，将某些元素设为</a:t>
            </a:r>
            <a:r>
              <a:rPr lang="en-US" altLang="zh-CN" sz="2600" smtClean="0"/>
              <a:t>0</a:t>
            </a:r>
            <a:r>
              <a:rPr lang="zh-CN" altLang="en-US" sz="2600" smtClean="0"/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“左</a:t>
            </a:r>
            <a:r>
              <a:rPr lang="en-US" altLang="zh-CN" smtClean="0"/>
              <a:t>-</a:t>
            </a:r>
            <a:r>
              <a:rPr lang="zh-CN" altLang="en-US" smtClean="0"/>
              <a:t>右</a:t>
            </a:r>
            <a:r>
              <a:rPr lang="en-US" altLang="zh-CN" smtClean="0"/>
              <a:t>”</a:t>
            </a:r>
            <a:r>
              <a:rPr lang="zh-CN" altLang="en-US" smtClean="0"/>
              <a:t>模型结构</a:t>
            </a:r>
          </a:p>
        </p:txBody>
      </p:sp>
      <p:graphicFrame>
        <p:nvGraphicFramePr>
          <p:cNvPr id="63491" name="对象 8"/>
          <p:cNvGraphicFramePr>
            <a:graphicFrameLocks noChangeAspect="1"/>
          </p:cNvGraphicFramePr>
          <p:nvPr/>
        </p:nvGraphicFramePr>
        <p:xfrm>
          <a:off x="1331913" y="2997200"/>
          <a:ext cx="64246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Visio" r:id="rId3" imgW="4731977" imgH="1310640" progId="Visio.Drawing.11">
                  <p:embed/>
                </p:oleObj>
              </mc:Choice>
              <mc:Fallback>
                <p:oleObj name="Visio" r:id="rId3" imgW="4731977" imgH="1310640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97200"/>
                        <a:ext cx="64246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最大似然估计</a:t>
            </a: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0977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135937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带跨越的“左</a:t>
            </a:r>
            <a:r>
              <a:rPr lang="en-US" altLang="zh-CN" sz="4000" smtClean="0"/>
              <a:t>-</a:t>
            </a:r>
            <a:r>
              <a:rPr lang="zh-CN" altLang="en-US" sz="4000" smtClean="0"/>
              <a:t>右”结构</a:t>
            </a:r>
            <a:r>
              <a:rPr lang="en-US" altLang="zh-CN" sz="4000" smtClean="0"/>
              <a:t>HMM</a:t>
            </a:r>
            <a:r>
              <a:rPr lang="zh-CN" altLang="en-US" sz="4000" smtClean="0"/>
              <a:t>模型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64516" name="对象 2"/>
          <p:cNvGraphicFramePr>
            <a:graphicFrameLocks noChangeAspect="1"/>
          </p:cNvGraphicFramePr>
          <p:nvPr/>
        </p:nvGraphicFramePr>
        <p:xfrm>
          <a:off x="1116013" y="2886075"/>
          <a:ext cx="668178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Visio" r:id="rId3" imgW="4746608" imgH="1325457" progId="Visio.Drawing.11">
                  <p:embed/>
                </p:oleObj>
              </mc:Choice>
              <mc:Fallback>
                <p:oleObj name="Visio" r:id="rId3" imgW="4746608" imgH="1325457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6681787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贝叶斯估计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280400" cy="4476750"/>
          </a:xfrm>
        </p:spPr>
        <p:txBody>
          <a:bodyPr/>
          <a:lstStyle/>
          <a:p>
            <a:pPr eaLnBrk="1" hangingPunct="1"/>
            <a:r>
              <a:rPr lang="zh-CN" altLang="en-US" smtClean="0"/>
              <a:t>为什么要采用贝叶斯估计？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贝叶斯估计与最大似然估计有什么差别？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贝叶斯估计与最大似然估计的差别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600200"/>
                <a:ext cx="8135937" cy="4924425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 smtClean="0">
                    <a:solidFill>
                      <a:srgbClr val="0000FF"/>
                    </a:solidFill>
                  </a:rPr>
                  <a:t>观点不同</a:t>
                </a:r>
                <a:r>
                  <a:rPr lang="zh-CN" altLang="en-US" sz="2800" dirty="0" smtClean="0"/>
                  <a:t>：</a:t>
                </a:r>
              </a:p>
              <a:p>
                <a:pPr lvl="1" eaLnBrk="1" hangingPunct="1"/>
                <a:r>
                  <a:rPr lang="zh-CN" altLang="en-US" sz="2400" dirty="0" smtClean="0"/>
                  <a:t>最大似然估计认为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是一个确定的未知矢量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;</a:t>
                </a:r>
              </a:p>
              <a:p>
                <a:pPr lvl="1" eaLnBrk="1" hangingPunct="1"/>
                <a:r>
                  <a:rPr lang="zh-CN" altLang="en-US" sz="2400" dirty="0" smtClean="0">
                    <a:latin typeface="宋体" panose="02010600030101010101" pitchFamily="2" charset="-122"/>
                  </a:rPr>
                  <a:t>贝叶斯估计认为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CN" altLang="el-GR" sz="2400" dirty="0" smtClean="0">
                    <a:latin typeface="宋体" panose="02010600030101010101" pitchFamily="2" charset="-122"/>
                  </a:rPr>
                  <a:t>是一个随机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矢量</a:t>
                </a:r>
                <a:r>
                  <a:rPr lang="zh-CN" altLang="el-GR" sz="2400" dirty="0" smtClean="0">
                    <a:latin typeface="宋体" panose="02010600030101010101" pitchFamily="2" charset="-122"/>
                  </a:rPr>
                  <a:t>。</a:t>
                </a:r>
                <a:endParaRPr lang="zh-CN" altLang="en-US" sz="2400" dirty="0" smtClean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800" dirty="0" smtClean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过程不同：</a:t>
                </a:r>
              </a:p>
              <a:p>
                <a:pPr lvl="1" eaLnBrk="1" hangingPunct="1"/>
                <a:r>
                  <a:rPr lang="zh-CN" altLang="en-US" sz="2400" dirty="0" smtClean="0">
                    <a:latin typeface="宋体" panose="02010600030101010101" pitchFamily="2" charset="-122"/>
                  </a:rPr>
                  <a:t>最大似然估计：样本集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估计最优参数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𝛉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；</a:t>
                </a:r>
              </a:p>
              <a:p>
                <a:pPr lvl="1" eaLnBrk="1" hangingPunct="1"/>
                <a:r>
                  <a:rPr lang="zh-CN" altLang="en-US" sz="2400" dirty="0" smtClean="0">
                    <a:latin typeface="宋体" panose="02010600030101010101" pitchFamily="2" charset="-122"/>
                  </a:rPr>
                  <a:t>贝叶斯估计：样本集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和先验分布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估计参数的后验分布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𝛉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；</a:t>
                </a:r>
              </a:p>
              <a:p>
                <a:pPr lvl="1" eaLnBrk="1" hangingPunct="1"/>
                <a:endParaRPr lang="zh-CN" altLang="en-US" sz="2400" dirty="0" smtClean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800" dirty="0" smtClean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优点</a:t>
                </a:r>
                <a:r>
                  <a:rPr lang="zh-CN" altLang="en-US" sz="2800" dirty="0" smtClean="0">
                    <a:latin typeface="宋体" panose="02010600030101010101" pitchFamily="2" charset="-122"/>
                  </a:rPr>
                  <a:t>：提高小样本集条件下的估计准确率；</a:t>
                </a:r>
              </a:p>
              <a:p>
                <a:pPr eaLnBrk="1" hangingPunct="1"/>
                <a:r>
                  <a:rPr lang="zh-CN" altLang="en-US" sz="2800" dirty="0" smtClean="0">
                    <a:solidFill>
                      <a:srgbClr val="0000FF"/>
                    </a:solidFill>
                    <a:latin typeface="宋体" panose="02010600030101010101" pitchFamily="2" charset="-122"/>
                    <a:cs typeface="Arial" panose="020B0604020202020204" pitchFamily="34" charset="0"/>
                  </a:rPr>
                  <a:t>缺点</a:t>
                </a:r>
                <a:r>
                  <a:rPr lang="zh-CN" altLang="en-US" sz="2800" dirty="0" smtClean="0">
                    <a:latin typeface="宋体" panose="02010600030101010101" pitchFamily="2" charset="-122"/>
                    <a:cs typeface="Arial" panose="020B0604020202020204" pitchFamily="34" charset="0"/>
                  </a:rPr>
                  <a:t>：计算复杂</a:t>
                </a:r>
                <a:endParaRPr lang="zh-CN" altLang="el-GR" sz="2800" dirty="0" smtClean="0">
                  <a:latin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600200"/>
                <a:ext cx="8135937" cy="4924425"/>
              </a:xfrm>
              <a:blipFill rotWithShape="0">
                <a:blip r:embed="rId2"/>
                <a:stretch>
                  <a:fillRect l="-1349" t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贝叶斯估计的一般理论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612" name="Rectangle 4"/>
              <p:cNvSpPr>
                <a:spLocks noChangeArrowheads="1"/>
              </p:cNvSpPr>
              <p:nvPr/>
            </p:nvSpPr>
            <p:spPr bwMode="auto">
              <a:xfrm>
                <a:off x="457200" y="1556792"/>
                <a:ext cx="799147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</a:pPr>
                <a:r>
                  <a:rPr lang="zh-CN" altLang="en-US" dirty="0" smtClean="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识别过程</a:t>
                </a:r>
                <a:r>
                  <a:rPr lang="zh-CN" altLang="en-US" dirty="0">
                    <a:latin typeface="宋体" panose="02010600030101010101" pitchFamily="2" charset="-122"/>
                  </a:rPr>
                  <a:t>：类条件概率密度的</a:t>
                </a:r>
                <a:r>
                  <a:rPr lang="zh-CN" altLang="en-US" dirty="0" smtClean="0">
                    <a:latin typeface="宋体" panose="02010600030101010101" pitchFamily="2" charset="-122"/>
                  </a:rPr>
                  <a:t>计算</a:t>
                </a:r>
                <a:endParaRPr lang="en-US" altLang="zh-CN" dirty="0" smtClean="0">
                  <a:latin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eaLnBrk="1" hangingPunct="1">
                  <a:lnSpc>
                    <a:spcPct val="125000"/>
                  </a:lnSpc>
                </a:pPr>
                <a:endParaRPr lang="en-US" altLang="zh-CN" dirty="0" smtClean="0">
                  <a:solidFill>
                    <a:srgbClr val="CC3300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dirty="0" smtClean="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学习过程</a:t>
                </a:r>
                <a:r>
                  <a:rPr lang="zh-CN" altLang="en-US" dirty="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：</a:t>
                </a:r>
                <a:r>
                  <a:rPr lang="zh-CN" altLang="en-US" dirty="0">
                    <a:latin typeface="宋体" panose="02010600030101010101" pitchFamily="2" charset="-122"/>
                  </a:rPr>
                  <a:t>参数后验概率密度的估计</a:t>
                </a:r>
              </a:p>
              <a:p>
                <a:pPr marL="0" indent="0" eaLnBrk="1" hangingPunct="1">
                  <a:lnSpc>
                    <a:spcPct val="125000"/>
                  </a:lnSpc>
                  <a:buNone/>
                </a:pPr>
                <a:endParaRPr lang="zh-CN" altLang="en-US" sz="2800" b="0" dirty="0"/>
              </a:p>
            </p:txBody>
          </p:sp>
        </mc:Choice>
        <mc:Fallback>
          <p:sp>
            <p:nvSpPr>
              <p:cNvPr id="6861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56792"/>
                <a:ext cx="7991475" cy="3312368"/>
              </a:xfrm>
              <a:prstGeom prst="rect">
                <a:avLst/>
              </a:prstGeom>
              <a:blipFill>
                <a:blip r:embed="rId3"/>
                <a:stretch>
                  <a:fillRect l="-1449" t="-1287" b="-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613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1134727"/>
              </p:ext>
            </p:extLst>
          </p:nvPr>
        </p:nvGraphicFramePr>
        <p:xfrm>
          <a:off x="1043608" y="4797152"/>
          <a:ext cx="66675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Equation" r:id="rId4" imgW="3327400" imgH="876300" progId="Equation.DSMT4">
                  <p:embed/>
                </p:oleObj>
              </mc:Choice>
              <mc:Fallback>
                <p:oleObj name="Equation" r:id="rId4" imgW="3327400" imgH="876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97152"/>
                        <a:ext cx="66675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单变量正态分布的贝叶斯估计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636" name="Rectangle 4"/>
              <p:cNvSpPr>
                <a:spLocks noChangeArrowheads="1"/>
              </p:cNvSpPr>
              <p:nvPr/>
            </p:nvSpPr>
            <p:spPr bwMode="auto">
              <a:xfrm>
                <a:off x="539750" y="1916113"/>
                <a:ext cx="8207375" cy="410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已知概率密度函数满足正态分布，其中方差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</a:rPr>
                  <a:t>已知</a:t>
                </a:r>
                <a:r>
                  <a:rPr lang="zh-CN" altLang="en-US" dirty="0">
                    <a:latin typeface="宋体" panose="02010600030101010101" pitchFamily="2" charset="-122"/>
                  </a:rPr>
                  <a:t>，</a:t>
                </a:r>
                <a:r>
                  <a:rPr lang="zh-CN" altLang="en-US" dirty="0" smtClean="0">
                    <a:latin typeface="宋体" panose="02010600030101010101" pitchFamily="2" charset="-122"/>
                  </a:rPr>
                  <a:t>均值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l-GR" dirty="0" smtClean="0">
                    <a:latin typeface="宋体" panose="02010600030101010101" pitchFamily="2" charset="-122"/>
                  </a:rPr>
                  <a:t>未</a:t>
                </a:r>
                <a:r>
                  <a:rPr lang="zh-CN" altLang="el-GR" dirty="0">
                    <a:latin typeface="宋体" panose="02010600030101010101" pitchFamily="2" charset="-122"/>
                  </a:rPr>
                  <a:t>知，</a:t>
                </a:r>
                <a:r>
                  <a:rPr lang="zh-CN" altLang="el-GR" dirty="0" smtClean="0">
                    <a:latin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l-GR" dirty="0" smtClean="0">
                    <a:latin typeface="宋体" panose="02010600030101010101" pitchFamily="2" charset="-122"/>
                  </a:rPr>
                  <a:t>的</a:t>
                </a:r>
                <a:r>
                  <a:rPr lang="zh-CN" altLang="el-GR" dirty="0">
                    <a:latin typeface="宋体" panose="02010600030101010101" pitchFamily="2" charset="-122"/>
                  </a:rPr>
                  <a:t>先验概率满足正态分布，即</a:t>
                </a:r>
                <a:r>
                  <a:rPr lang="zh-CN" altLang="el-GR" dirty="0" smtClean="0">
                    <a:latin typeface="宋体" panose="02010600030101010101" pitchFamily="2" charset="-122"/>
                  </a:rPr>
                  <a:t>：</a:t>
                </a:r>
                <a:endParaRPr lang="en-US" altLang="zh-CN" dirty="0" smtClean="0">
                  <a:latin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 smtClean="0">
                  <a:latin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l-GR" b="0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963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916113"/>
                <a:ext cx="8207375" cy="4105175"/>
              </a:xfrm>
              <a:prstGeom prst="rect">
                <a:avLst/>
              </a:prstGeom>
              <a:blipFill>
                <a:blip r:embed="rId2"/>
                <a:stretch>
                  <a:fillRect l="-17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均值的后验概率</a:t>
            </a:r>
          </a:p>
        </p:txBody>
      </p:sp>
      <p:graphicFrame>
        <p:nvGraphicFramePr>
          <p:cNvPr id="706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3076575"/>
          <a:ext cx="6754812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3" imgW="4000500" imgH="1727200" progId="Equation.DSMT4">
                  <p:embed/>
                </p:oleObj>
              </mc:Choice>
              <mc:Fallback>
                <p:oleObj name="Equation" r:id="rId3" imgW="4000500" imgH="172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76575"/>
                        <a:ext cx="6754812" cy="291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63" name="Text Box 8"/>
              <p:cNvSpPr txBox="1">
                <a:spLocks noChangeArrowheads="1"/>
              </p:cNvSpPr>
              <p:nvPr/>
            </p:nvSpPr>
            <p:spPr bwMode="auto">
              <a:xfrm>
                <a:off x="539750" y="1700213"/>
                <a:ext cx="7993063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solidFill>
                      <a:schemeClr val="tx2"/>
                    </a:solidFill>
                  </a:rPr>
                  <a:t>经推导可得，在已知训练样本集合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</a:rPr>
                  <a:t>的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条件下，参数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000" dirty="0">
                    <a:solidFill>
                      <a:schemeClr val="tx2"/>
                    </a:solidFill>
                  </a:rPr>
                  <a:t>的分布：</a:t>
                </a:r>
              </a:p>
            </p:txBody>
          </p:sp>
        </mc:Choice>
        <mc:Fallback xmlns="">
          <p:sp>
            <p:nvSpPr>
              <p:cNvPr id="7066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700213"/>
                <a:ext cx="7993063" cy="1066800"/>
              </a:xfrm>
              <a:prstGeom prst="rect">
                <a:avLst/>
              </a:prstGeom>
              <a:blipFill rotWithShape="0">
                <a:blip r:embed="rId5"/>
                <a:stretch>
                  <a:fillRect l="-1983" t="-9143" b="-1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均值的后验概率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844675"/>
            <a:ext cx="7704138" cy="515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/>
              <a:t>均值的后验概率仍满足正态分布，其中：</a:t>
            </a:r>
          </a:p>
        </p:txBody>
      </p:sp>
      <p:graphicFrame>
        <p:nvGraphicFramePr>
          <p:cNvPr id="716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0400" y="3605213"/>
          <a:ext cx="47275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Equation" r:id="rId3" imgW="2234230" imgH="495085" progId="Equation.DSMT4">
                  <p:embed/>
                </p:oleObj>
              </mc:Choice>
              <mc:Fallback>
                <p:oleObj name="Equation" r:id="rId3" imgW="2234230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605213"/>
                        <a:ext cx="47275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7168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30400" y="2349500"/>
          <a:ext cx="16287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Equation" r:id="rId5" imgW="812447" imgH="457002" progId="Equation.DSMT4">
                  <p:embed/>
                </p:oleObj>
              </mc:Choice>
              <mc:Fallback>
                <p:oleObj name="Equation" r:id="rId5" imgW="812447" imgH="45700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349500"/>
                        <a:ext cx="16287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930400" y="4935538"/>
          <a:ext cx="21320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0" name="Equation" r:id="rId7" imgW="990170" imgH="469696" progId="Equation.DSMT4">
                  <p:embed/>
                </p:oleObj>
              </mc:Choice>
              <mc:Fallback>
                <p:oleObj name="Equation" r:id="rId7" imgW="990170" imgH="46969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935538"/>
                        <a:ext cx="213201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均值分布的变化</a:t>
            </a:r>
          </a:p>
        </p:txBody>
      </p:sp>
      <p:graphicFrame>
        <p:nvGraphicFramePr>
          <p:cNvPr id="72707" name="对象 2"/>
          <p:cNvGraphicFramePr>
            <a:graphicFrameLocks noChangeAspect="1"/>
          </p:cNvGraphicFramePr>
          <p:nvPr/>
        </p:nvGraphicFramePr>
        <p:xfrm>
          <a:off x="1331913" y="1930400"/>
          <a:ext cx="57023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Visio" r:id="rId3" imgW="8321005" imgH="4922520" progId="Visio.Drawing.11">
                  <p:embed/>
                </p:oleObj>
              </mc:Choice>
              <mc:Fallback>
                <p:oleObj name="Visio" r:id="rId3" imgW="8321005" imgH="492252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30400"/>
                        <a:ext cx="570230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4"/>
          <p:cNvGraphicFramePr>
            <a:graphicFrameLocks noChangeAspect="1"/>
          </p:cNvGraphicFramePr>
          <p:nvPr/>
        </p:nvGraphicFramePr>
        <p:xfrm>
          <a:off x="2916238" y="5661025"/>
          <a:ext cx="28051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5" imgW="1167893" imgH="266584" progId="Equation.DSMT4">
                  <p:embed/>
                </p:oleObj>
              </mc:Choice>
              <mc:Fallback>
                <p:oleObj name="Equation" r:id="rId5" imgW="1167893" imgH="26658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661025"/>
                        <a:ext cx="28051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类条件概率密度的计算</a:t>
            </a:r>
          </a:p>
        </p:txBody>
      </p:sp>
      <p:graphicFrame>
        <p:nvGraphicFramePr>
          <p:cNvPr id="7373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27088" y="1970088"/>
          <a:ext cx="79073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Equation" r:id="rId4" imgW="4470400" imgH="1485900" progId="Equation.DSMT4">
                  <p:embed/>
                </p:oleObj>
              </mc:Choice>
              <mc:Fallback>
                <p:oleObj name="Equation" r:id="rId4" imgW="4470400" imgH="148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70088"/>
                        <a:ext cx="7907337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73733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79488" y="5151438"/>
          <a:ext cx="620553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1" name="Equation" r:id="rId6" imgW="3454400" imgH="584200" progId="Equation.DSMT4">
                  <p:embed/>
                </p:oleObj>
              </mc:Choice>
              <mc:Fallback>
                <p:oleObj name="Equation" r:id="rId6" imgW="3454400" imgH="58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151438"/>
                        <a:ext cx="6205537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类条件概率密度的计算</a:t>
            </a:r>
          </a:p>
        </p:txBody>
      </p:sp>
      <p:graphicFrame>
        <p:nvGraphicFramePr>
          <p:cNvPr id="757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84400" y="5445125"/>
          <a:ext cx="41957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Equation" r:id="rId4" imgW="2019300" imgH="304800" progId="Equation.DSMT4">
                  <p:embed/>
                </p:oleObj>
              </mc:Choice>
              <mc:Fallback>
                <p:oleObj name="Equation" r:id="rId4" imgW="20193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445125"/>
                        <a:ext cx="41957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5"/>
          <p:cNvGraphicFramePr>
            <a:graphicFrameLocks noChangeAspect="1"/>
          </p:cNvGraphicFramePr>
          <p:nvPr/>
        </p:nvGraphicFramePr>
        <p:xfrm>
          <a:off x="1258888" y="1700213"/>
          <a:ext cx="6205537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8" name="Visio" r:id="rId6" imgW="16489599" imgH="8641080" progId="Visio.Drawing.11">
                  <p:embed/>
                </p:oleObj>
              </mc:Choice>
              <mc:Fallback>
                <p:oleObj name="Visio" r:id="rId6" imgW="16489599" imgH="864108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6205537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似然函数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05000"/>
            <a:ext cx="7993062" cy="58737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样本集</a:t>
            </a:r>
            <a:r>
              <a:rPr lang="en-US" altLang="zh-CN" sz="2800" smtClean="0">
                <a:solidFill>
                  <a:srgbClr val="CC3300"/>
                </a:solidFill>
              </a:rPr>
              <a:t>D</a:t>
            </a:r>
            <a:r>
              <a:rPr lang="zh-CN" altLang="en-US" sz="2800" smtClean="0">
                <a:solidFill>
                  <a:srgbClr val="CC3300"/>
                </a:solidFill>
              </a:rPr>
              <a:t>出现的概率</a:t>
            </a:r>
            <a:r>
              <a:rPr lang="zh-CN" altLang="en-US" sz="2800" smtClean="0"/>
              <a:t>：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98650" y="2708275"/>
          <a:ext cx="51879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3" imgW="2692400" imgH="457200" progId="Equation.DSMT4">
                  <p:embed/>
                </p:oleObj>
              </mc:Choice>
              <mc:Fallback>
                <p:oleObj name="Equation" r:id="rId3" imgW="2692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708275"/>
                        <a:ext cx="51879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611188" y="4076700"/>
            <a:ext cx="8232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3300"/>
                </a:solidFill>
              </a:rPr>
              <a:t>对数似然函数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112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57388" y="4868863"/>
          <a:ext cx="42529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5" imgW="2108200" imgH="457200" progId="Equation.DSMT4">
                  <p:embed/>
                </p:oleObj>
              </mc:Choice>
              <mc:Fallback>
                <p:oleObj name="Equation" r:id="rId5" imgW="2108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868863"/>
                        <a:ext cx="42529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共轭先验分布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997450"/>
              </a:xfrm>
            </p:spPr>
            <p:txBody>
              <a:bodyPr/>
              <a:lstStyle/>
              <a:p>
                <a:r>
                  <a:rPr lang="zh-CN" altLang="en-US" dirty="0" smtClean="0"/>
                  <a:t>如果假设参数的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先验分布</a:t>
                </a:r>
                <a:r>
                  <a:rPr lang="zh-CN" altLang="en-US" dirty="0" smtClean="0"/>
                  <a:t>为其</a:t>
                </a:r>
                <a:r>
                  <a:rPr lang="zh-CN" altLang="en-US" dirty="0" smtClean="0">
                    <a:solidFill>
                      <a:srgbClr val="CC3300"/>
                    </a:solidFill>
                  </a:rPr>
                  <a:t>共轭分布</a:t>
                </a:r>
                <a:r>
                  <a:rPr lang="zh-CN" altLang="en-US" dirty="0" smtClean="0"/>
                  <a:t>，则参数的后验分布与先验分布属于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同一分布族</a:t>
                </a:r>
                <a:r>
                  <a:rPr lang="zh-CN" altLang="en-US" dirty="0" smtClean="0"/>
                  <a:t>。</a:t>
                </a:r>
              </a:p>
              <a:p>
                <a:endParaRPr lang="zh-CN" altLang="en-US" dirty="0" smtClean="0"/>
              </a:p>
              <a:p>
                <a:r>
                  <a:rPr lang="en-US" altLang="zh-CN" dirty="0" smtClean="0"/>
                  <a:t>GMM</a:t>
                </a:r>
                <a:r>
                  <a:rPr lang="zh-CN" altLang="en-US" dirty="0" smtClean="0"/>
                  <a:t>中参数的共轭先验分布：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𝛍</m:t>
                    </m:r>
                  </m:oMath>
                </a14:m>
                <a:r>
                  <a:rPr lang="zh-CN" altLang="en-US" dirty="0" smtClean="0">
                    <a:cs typeface="Arial" panose="020B0604020202020204" pitchFamily="34" charset="0"/>
                  </a:rPr>
                  <a:t>的共轭先验为</a:t>
                </a:r>
                <a:r>
                  <a:rPr lang="en-US" altLang="zh-CN" dirty="0" smtClean="0">
                    <a:cs typeface="Arial" panose="020B0604020202020204" pitchFamily="34" charset="0"/>
                  </a:rPr>
                  <a:t>Gauss</a:t>
                </a:r>
                <a:r>
                  <a:rPr lang="zh-CN" altLang="en-US" dirty="0" smtClean="0">
                    <a:cs typeface="Arial" panose="020B0604020202020204" pitchFamily="34" charset="0"/>
                  </a:rPr>
                  <a:t>分布；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𝚺</m:t>
                    </m:r>
                  </m:oMath>
                </a14:m>
                <a:r>
                  <a:rPr lang="zh-CN" altLang="en-US" dirty="0" smtClean="0">
                    <a:cs typeface="Arial" panose="020B0604020202020204" pitchFamily="34" charset="0"/>
                  </a:rPr>
                  <a:t>的共轭先验分布为</a:t>
                </a:r>
                <a:r>
                  <a:rPr lang="en-US" altLang="zh-CN" dirty="0" smtClean="0">
                    <a:cs typeface="Arial" panose="020B0604020202020204" pitchFamily="34" charset="0"/>
                  </a:rPr>
                  <a:t>inverse-</a:t>
                </a:r>
                <a:r>
                  <a:rPr lang="en-US" altLang="zh-CN" dirty="0" err="1" smtClean="0">
                    <a:cs typeface="Arial" panose="020B0604020202020204" pitchFamily="34" charset="0"/>
                  </a:rPr>
                  <a:t>Wishart</a:t>
                </a:r>
                <a:r>
                  <a:rPr lang="zh-CN" altLang="en-US" dirty="0" smtClean="0">
                    <a:cs typeface="Arial" panose="020B0604020202020204" pitchFamily="34" charset="0"/>
                  </a:rPr>
                  <a:t>分布；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𝛂</m:t>
                    </m:r>
                  </m:oMath>
                </a14:m>
                <a:r>
                  <a:rPr lang="zh-CN" altLang="en-US" dirty="0" smtClean="0">
                    <a:cs typeface="Arial" panose="020B0604020202020204" pitchFamily="34" charset="0"/>
                  </a:rPr>
                  <a:t>的共轭先验分布为</a:t>
                </a:r>
                <a:r>
                  <a:rPr lang="en-US" altLang="zh-CN" dirty="0" err="1" smtClean="0">
                    <a:cs typeface="Arial" panose="020B0604020202020204" pitchFamily="34" charset="0"/>
                  </a:rPr>
                  <a:t>Dirichlet</a:t>
                </a:r>
                <a:r>
                  <a:rPr lang="zh-CN" altLang="en-US" dirty="0" smtClean="0">
                    <a:cs typeface="Arial" panose="020B0604020202020204" pitchFamily="34" charset="0"/>
                  </a:rPr>
                  <a:t>分布。</a:t>
                </a:r>
                <a:endParaRPr lang="zh-CN" altLang="el-GR" dirty="0" smtClean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997450"/>
              </a:xfrm>
              <a:blipFill rotWithShape="0">
                <a:blip r:embed="rId2"/>
                <a:stretch>
                  <a:fillRect l="-1704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17541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最大似然估计</a:t>
            </a:r>
            <a:r>
              <a:rPr lang="zh-CN" altLang="en-US" smtClean="0"/>
              <a:t>：寻找到一个最优矢量   ，使得似然函数      最大。</a:t>
            </a:r>
          </a:p>
        </p:txBody>
      </p:sp>
      <p:graphicFrame>
        <p:nvGraphicFramePr>
          <p:cNvPr id="1229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451725" y="1628775"/>
          <a:ext cx="288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3" imgW="126890" imgH="228402" progId="Equation.DSMT4">
                  <p:embed/>
                </p:oleObj>
              </mc:Choice>
              <mc:Fallback>
                <p:oleObj name="Equation" r:id="rId3" imgW="126890" imgH="22840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628775"/>
                        <a:ext cx="2889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2296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41625" y="3117850"/>
          <a:ext cx="27257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5" imgW="1079032" imgH="317362" progId="Equation.DSMT4">
                  <p:embed/>
                </p:oleObj>
              </mc:Choice>
              <mc:Fallback>
                <p:oleObj name="Equation" r:id="rId5" imgW="1079032" imgH="3173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117850"/>
                        <a:ext cx="27257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4"/>
          <p:cNvGraphicFramePr>
            <a:graphicFrameLocks noChangeAspect="1"/>
          </p:cNvGraphicFramePr>
          <p:nvPr/>
        </p:nvGraphicFramePr>
        <p:xfrm>
          <a:off x="2987675" y="2190750"/>
          <a:ext cx="614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7" imgW="317225" imgH="253780" progId="Equation.DSMT4">
                  <p:embed/>
                </p:oleObj>
              </mc:Choice>
              <mc:Fallback>
                <p:oleObj name="Equation" r:id="rId7" imgW="317225" imgH="2537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90750"/>
                        <a:ext cx="6143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正态分布的似然估计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05000"/>
            <a:ext cx="8208962" cy="11636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Gauss</a:t>
            </a:r>
            <a:r>
              <a:rPr lang="zh-CN" altLang="en-US" smtClean="0">
                <a:solidFill>
                  <a:srgbClr val="CC3300"/>
                </a:solidFill>
              </a:rPr>
              <a:t>分布的参数</a:t>
            </a:r>
            <a:r>
              <a:rPr lang="zh-CN" altLang="en-US" smtClean="0"/>
              <a:t>：由均值矢量</a:t>
            </a:r>
            <a:r>
              <a:rPr lang="el-GR" altLang="zh-CN" b="0" smtClean="0">
                <a:latin typeface="宋体" panose="02010600030101010101" pitchFamily="2" charset="-122"/>
              </a:rPr>
              <a:t>μ</a:t>
            </a:r>
            <a:r>
              <a:rPr lang="zh-CN" altLang="el-GR" smtClean="0">
                <a:latin typeface="宋体" panose="02010600030101010101" pitchFamily="2" charset="-122"/>
              </a:rPr>
              <a:t>和协方差矩阵</a:t>
            </a:r>
            <a:r>
              <a:rPr lang="el-GR" altLang="zh-CN" b="0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构成，最大似然估计结果为：</a:t>
            </a:r>
          </a:p>
        </p:txBody>
      </p:sp>
      <p:graphicFrame>
        <p:nvGraphicFramePr>
          <p:cNvPr id="13316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3488" y="4781550"/>
          <a:ext cx="37544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4" imgW="1663700" imgH="457200" progId="Equation.DSMT4">
                  <p:embed/>
                </p:oleObj>
              </mc:Choice>
              <mc:Fallback>
                <p:oleObj name="Equation" r:id="rId4" imgW="1663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781550"/>
                        <a:ext cx="37544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3318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06738" y="3141663"/>
          <a:ext cx="18510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6" imgW="736600" imgH="457200" progId="Equation.DSMT4">
                  <p:embed/>
                </p:oleObj>
              </mc:Choice>
              <mc:Fallback>
                <p:oleObj name="Equation" r:id="rId6" imgW="7366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141663"/>
                        <a:ext cx="18510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期望最大化算法</a:t>
            </a:r>
            <a:r>
              <a:rPr lang="en-US" altLang="zh-CN" smtClean="0"/>
              <a:t>(EM</a:t>
            </a:r>
            <a:r>
              <a:rPr lang="zh-CN" altLang="en-US" smtClean="0"/>
              <a:t>算法</a:t>
            </a:r>
            <a:r>
              <a:rPr lang="en-US" altLang="zh-CN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08963" cy="4692650"/>
          </a:xfrm>
        </p:spPr>
        <p:txBody>
          <a:bodyPr/>
          <a:lstStyle/>
          <a:p>
            <a:pPr marL="571500" indent="-571500" eaLnBrk="1" hangingPunct="1"/>
            <a:r>
              <a:rPr lang="en-US" altLang="zh-CN" smtClean="0"/>
              <a:t>EM</a:t>
            </a:r>
            <a:r>
              <a:rPr lang="zh-CN" altLang="en-US" smtClean="0"/>
              <a:t>算法的应用可以分为两个方面：</a:t>
            </a:r>
          </a:p>
          <a:p>
            <a:pPr marL="571500" indent="-571500" eaLnBrk="1" hangingPunct="1"/>
            <a:endParaRPr lang="zh-CN" altLang="en-US" smtClean="0"/>
          </a:p>
          <a:p>
            <a:pPr marL="107315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训练样本中某些</a:t>
            </a:r>
            <a:r>
              <a:rPr lang="zh-CN" altLang="en-US" smtClean="0">
                <a:solidFill>
                  <a:srgbClr val="CC3300"/>
                </a:solidFill>
              </a:rPr>
              <a:t>特征丢失</a:t>
            </a:r>
            <a:r>
              <a:rPr lang="zh-CN" altLang="en-US" smtClean="0"/>
              <a:t>情况下，分布参数的最大似然估计；</a:t>
            </a:r>
          </a:p>
          <a:p>
            <a:pPr marL="1073150" lvl="1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107315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对某些</a:t>
            </a:r>
            <a:r>
              <a:rPr lang="zh-CN" altLang="en-US" smtClean="0">
                <a:solidFill>
                  <a:srgbClr val="CC3300"/>
                </a:solidFill>
              </a:rPr>
              <a:t>复杂分布模型</a:t>
            </a:r>
            <a:r>
              <a:rPr lang="zh-CN" altLang="en-US" smtClean="0"/>
              <a:t>假设，最大似然估计很难得到解析解时的迭代算法。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</TotalTime>
  <Words>1839</Words>
  <Application>Microsoft Office PowerPoint</Application>
  <PresentationFormat>全屏显示(4:3)</PresentationFormat>
  <Paragraphs>255</Paragraphs>
  <Slides>60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宋体</vt:lpstr>
      <vt:lpstr>微软雅黑</vt:lpstr>
      <vt:lpstr>Arial</vt:lpstr>
      <vt:lpstr>Cambria Math</vt:lpstr>
      <vt:lpstr>MT Extra</vt:lpstr>
      <vt:lpstr>Tahoma</vt:lpstr>
      <vt:lpstr>Times New Roman</vt:lpstr>
      <vt:lpstr>Verdana</vt:lpstr>
      <vt:lpstr>Wingdings</vt:lpstr>
      <vt:lpstr>默认设计模板</vt:lpstr>
      <vt:lpstr>Blends</vt:lpstr>
      <vt:lpstr>Equation</vt:lpstr>
      <vt:lpstr>Visio</vt:lpstr>
      <vt:lpstr>第三章 概率密度函数的参数估计</vt:lpstr>
      <vt:lpstr>3.0 引言</vt:lpstr>
      <vt:lpstr>概率密度函数的估计方法</vt:lpstr>
      <vt:lpstr>3.1 最大似然估计</vt:lpstr>
      <vt:lpstr>最大似然估计</vt:lpstr>
      <vt:lpstr>似然函数</vt:lpstr>
      <vt:lpstr>最大似然估计</vt:lpstr>
      <vt:lpstr>正态分布的似然估计</vt:lpstr>
      <vt:lpstr>3.2 期望最大化算法(EM算法)</vt:lpstr>
      <vt:lpstr>混合密度模型</vt:lpstr>
      <vt:lpstr>两个高斯函数的混合</vt:lpstr>
      <vt:lpstr>样本的产生过程</vt:lpstr>
      <vt:lpstr>GMM模型产生的2维样本数据</vt:lpstr>
      <vt:lpstr>GMM模型的参数估计</vt:lpstr>
      <vt:lpstr>PowerPoint 演示文稿</vt:lpstr>
      <vt:lpstr>K-均值聚类</vt:lpstr>
      <vt:lpstr>PowerPoint 演示文稿</vt:lpstr>
      <vt:lpstr>GMM的参数估计算法(EM)</vt:lpstr>
      <vt:lpstr>基本EM算法</vt:lpstr>
      <vt:lpstr>基本EM算法</vt:lpstr>
      <vt:lpstr>基本EM算法</vt:lpstr>
      <vt:lpstr>EM算法的性质</vt:lpstr>
      <vt:lpstr>隐含Markov模型  (Hidden Markov Model, HMM)</vt:lpstr>
      <vt:lpstr>输入语音波形</vt:lpstr>
      <vt:lpstr>观察序列</vt:lpstr>
      <vt:lpstr>一阶Markov模型</vt:lpstr>
      <vt:lpstr>一阶Markov模型的状态转移</vt:lpstr>
      <vt:lpstr>Markov模型的初始状态概率</vt:lpstr>
      <vt:lpstr>一阶Markov模型输出状态序列的概率</vt:lpstr>
      <vt:lpstr>一阶Markov模型实例</vt:lpstr>
      <vt:lpstr>一阶隐含Markov模型</vt:lpstr>
      <vt:lpstr>一阶隐含Markov模型实例</vt:lpstr>
      <vt:lpstr>HMM的工作原理</vt:lpstr>
      <vt:lpstr>HMM的参数表示</vt:lpstr>
      <vt:lpstr>HMM的三个核心问题</vt:lpstr>
      <vt:lpstr>估值问题</vt:lpstr>
      <vt:lpstr>估值问题的计算</vt:lpstr>
      <vt:lpstr>HMM估值算法的简化</vt:lpstr>
      <vt:lpstr>HMM的前向算法</vt:lpstr>
      <vt:lpstr>解码问题</vt:lpstr>
      <vt:lpstr>Viterbi算法</vt:lpstr>
      <vt:lpstr>Viterbi算法图示</vt:lpstr>
      <vt:lpstr>学习问题</vt:lpstr>
      <vt:lpstr>图示</vt:lpstr>
      <vt:lpstr>变量说明</vt:lpstr>
      <vt:lpstr>变量说明</vt:lpstr>
      <vt:lpstr>前向-后向算法(Baum-Welch算法)</vt:lpstr>
      <vt:lpstr>HMM的其它问题</vt:lpstr>
      <vt:lpstr>“左-右”模型结构</vt:lpstr>
      <vt:lpstr>带跨越的“左-右”结构HMM模型</vt:lpstr>
      <vt:lpstr>3.3 贝叶斯估计</vt:lpstr>
      <vt:lpstr>贝叶斯估计与最大似然估计的差别</vt:lpstr>
      <vt:lpstr>贝叶斯估计的一般理论</vt:lpstr>
      <vt:lpstr>单变量正态分布的贝叶斯估计</vt:lpstr>
      <vt:lpstr>均值的后验概率</vt:lpstr>
      <vt:lpstr>均值的后验概率</vt:lpstr>
      <vt:lpstr>均值分布的变化</vt:lpstr>
      <vt:lpstr>类条件概率密度的计算</vt:lpstr>
      <vt:lpstr>类条件概率密度的计算</vt:lpstr>
      <vt:lpstr>共轭先验分布</vt:lpstr>
    </vt:vector>
  </TitlesOfParts>
  <Company>PR&amp;AI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统计分类器</dc:title>
  <dc:creator>jeffery</dc:creator>
  <cp:lastModifiedBy>liu jeffery</cp:lastModifiedBy>
  <cp:revision>1188</cp:revision>
  <cp:lastPrinted>1601-01-01T00:00:00Z</cp:lastPrinted>
  <dcterms:created xsi:type="dcterms:W3CDTF">2003-05-18T02:53:38Z</dcterms:created>
  <dcterms:modified xsi:type="dcterms:W3CDTF">2016-09-21T12:12:11Z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