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2" r:id="rId14"/>
    <p:sldId id="267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4" r:id="rId42"/>
    <p:sldId id="297" r:id="rId43"/>
    <p:sldId id="299" r:id="rId44"/>
    <p:sldId id="298" r:id="rId45"/>
    <p:sldId id="300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0000FF"/>
    <a:srgbClr val="161650"/>
    <a:srgbClr val="0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132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73DC65-6280-4CCC-895C-578AABB16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906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2025F-84C4-4F1E-9DFC-20C21ADD9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2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881FBAF-7F71-4CCD-957F-3E6D5DDF2244}" type="slidenum">
              <a:rPr lang="en-US" altLang="zh-CN" smtClean="0">
                <a:latin typeface="Arial" panose="020B0604020202020204" pitchFamily="34" charset="0"/>
              </a:rPr>
              <a:pPr/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34561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AC9BB3-2DBE-46B5-BE6E-B07F57991045}" type="slidenum">
              <a:rPr lang="en-US" altLang="zh-CN" smtClean="0">
                <a:latin typeface="Arial" panose="020B0604020202020204" pitchFamily="34" charset="0"/>
              </a:rPr>
              <a:pPr/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讨论一下</a:t>
            </a:r>
            <a:r>
              <a:rPr lang="en-US" altLang="zh-CN" smtClean="0"/>
              <a:t>1</a:t>
            </a:r>
            <a:r>
              <a:rPr lang="zh-CN" altLang="en-US" smtClean="0"/>
              <a:t>范数，</a:t>
            </a:r>
            <a:r>
              <a:rPr lang="en-US" altLang="zh-CN" smtClean="0"/>
              <a:t>2</a:t>
            </a:r>
            <a:r>
              <a:rPr lang="zh-CN" altLang="en-US" smtClean="0"/>
              <a:t>范数，</a:t>
            </a:r>
            <a:r>
              <a:rPr lang="en-US" altLang="zh-CN" smtClean="0"/>
              <a:t>m</a:t>
            </a:r>
            <a:r>
              <a:rPr lang="zh-CN" altLang="en-US" smtClean="0"/>
              <a:t>范数以及无穷范数</a:t>
            </a:r>
          </a:p>
        </p:txBody>
      </p:sp>
    </p:spTree>
    <p:extLst>
      <p:ext uri="{BB962C8B-B14F-4D97-AF65-F5344CB8AC3E}">
        <p14:creationId xmlns:p14="http://schemas.microsoft.com/office/powerpoint/2010/main" val="188565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C583E2-CC58-42BE-87AC-00DA387CF727}" type="slidenum">
              <a:rPr lang="en-US" altLang="zh-CN" smtClean="0">
                <a:latin typeface="Arial" panose="020B0604020202020204" pitchFamily="34" charset="0"/>
              </a:rPr>
              <a:pPr/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A</a:t>
            </a:r>
            <a:r>
              <a:rPr lang="zh-CN" altLang="en-US" smtClean="0"/>
              <a:t>为模式层到类别层的连接权值</a:t>
            </a:r>
          </a:p>
        </p:txBody>
      </p:sp>
    </p:spTree>
    <p:extLst>
      <p:ext uri="{BB962C8B-B14F-4D97-AF65-F5344CB8AC3E}">
        <p14:creationId xmlns:p14="http://schemas.microsoft.com/office/powerpoint/2010/main" val="357795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AA398-90C7-48C0-835F-99C35ACB3B16}" type="slidenum">
              <a:rPr lang="en-US" altLang="zh-CN" smtClean="0">
                <a:latin typeface="Arial" panose="020B0604020202020204" pitchFamily="34" charset="0"/>
              </a:rPr>
              <a:pPr/>
              <a:t>21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PNN</a:t>
            </a:r>
            <a:r>
              <a:rPr lang="zh-CN" altLang="en-US" smtClean="0"/>
              <a:t>中隐含了类先验概率的信息，所以累加结果就是后验概率的估计</a:t>
            </a:r>
          </a:p>
        </p:txBody>
      </p:sp>
    </p:spTree>
    <p:extLst>
      <p:ext uri="{BB962C8B-B14F-4D97-AF65-F5344CB8AC3E}">
        <p14:creationId xmlns:p14="http://schemas.microsoft.com/office/powerpoint/2010/main" val="120108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6BC392-77FD-4BC9-ABDE-8190DA4DE95C}" type="slidenum">
              <a:rPr lang="en-US" altLang="zh-CN" smtClean="0">
                <a:latin typeface="Arial" panose="020B0604020202020204" pitchFamily="34" charset="0"/>
              </a:rPr>
              <a:pPr/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可以把</a:t>
            </a:r>
            <a:r>
              <a:rPr lang="en-US" altLang="zh-CN" smtClean="0"/>
              <a:t>RBF</a:t>
            </a:r>
            <a:r>
              <a:rPr lang="zh-CN" altLang="en-US" smtClean="0"/>
              <a:t>看作</a:t>
            </a:r>
            <a:r>
              <a:rPr lang="en-US" altLang="zh-CN" smtClean="0"/>
              <a:t>PNN</a:t>
            </a:r>
            <a:r>
              <a:rPr lang="zh-CN" altLang="en-US" smtClean="0"/>
              <a:t>的简化版本，将</a:t>
            </a:r>
            <a:r>
              <a:rPr lang="en-US" altLang="zh-CN" smtClean="0"/>
              <a:t>PNN</a:t>
            </a:r>
            <a:r>
              <a:rPr lang="zh-CN" altLang="en-US" smtClean="0"/>
              <a:t>中模式层中相近的神经元用一个代替，而向类别层连接的权值则要由原来的</a:t>
            </a:r>
            <a:r>
              <a:rPr lang="en-US" altLang="zh-CN" smtClean="0"/>
              <a:t>1</a:t>
            </a:r>
            <a:r>
              <a:rPr lang="zh-CN" altLang="en-US" smtClean="0"/>
              <a:t>变为</a:t>
            </a:r>
            <a:r>
              <a:rPr lang="en-US" altLang="zh-CN" smtClean="0"/>
              <a:t>k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0019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74E8B9-A896-4AE4-8554-365A52ADA1CB}" type="slidenum">
              <a:rPr lang="en-US" altLang="zh-CN" smtClean="0">
                <a:latin typeface="Arial" panose="020B0604020202020204" pitchFamily="34" charset="0"/>
              </a:rPr>
              <a:pPr/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最后一种方法类似于</a:t>
            </a:r>
            <a:r>
              <a:rPr lang="en-US" altLang="zh-CN" smtClean="0"/>
              <a:t>GMM</a:t>
            </a:r>
            <a:r>
              <a:rPr lang="zh-CN" altLang="en-US" smtClean="0"/>
              <a:t>，也可以采用</a:t>
            </a:r>
            <a:r>
              <a:rPr lang="en-US" altLang="zh-CN" smtClean="0"/>
              <a:t>EM</a:t>
            </a:r>
            <a:r>
              <a:rPr lang="zh-CN" altLang="en-US" smtClean="0"/>
              <a:t>算法训练。</a:t>
            </a:r>
          </a:p>
        </p:txBody>
      </p:sp>
    </p:spTree>
    <p:extLst>
      <p:ext uri="{BB962C8B-B14F-4D97-AF65-F5344CB8AC3E}">
        <p14:creationId xmlns:p14="http://schemas.microsoft.com/office/powerpoint/2010/main" val="316705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CFA5C6E-AFD6-451A-B1AB-2739E345FF0A}" type="slidenum">
              <a:rPr lang="en-US" altLang="zh-CN" smtClean="0">
                <a:latin typeface="Arial" panose="020B0604020202020204" pitchFamily="34" charset="0"/>
              </a:rPr>
              <a:pPr/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公式解释一下</a:t>
            </a:r>
          </a:p>
        </p:txBody>
      </p:sp>
    </p:spTree>
    <p:extLst>
      <p:ext uri="{BB962C8B-B14F-4D97-AF65-F5344CB8AC3E}">
        <p14:creationId xmlns:p14="http://schemas.microsoft.com/office/powerpoint/2010/main" val="295527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430A996-515B-480B-AE61-E5B4605F6AF3}" type="slidenum">
              <a:rPr lang="en-US" altLang="zh-CN" smtClean="0">
                <a:latin typeface="Arial" panose="020B0604020202020204" pitchFamily="34" charset="0"/>
              </a:rPr>
              <a:pPr/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还可以参考</a:t>
            </a:r>
            <a:r>
              <a:rPr lang="en-US" altLang="zh-CN" smtClean="0"/>
              <a:t>25</a:t>
            </a:r>
            <a:r>
              <a:rPr lang="zh-CN" altLang="en-US" smtClean="0"/>
              <a:t>叶的土</a:t>
            </a:r>
          </a:p>
        </p:txBody>
      </p:sp>
    </p:spTree>
    <p:extLst>
      <p:ext uri="{BB962C8B-B14F-4D97-AF65-F5344CB8AC3E}">
        <p14:creationId xmlns:p14="http://schemas.microsoft.com/office/powerpoint/2010/main" val="275001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2204EE-E609-4E90-BE92-B1C8733AAE56}" type="slidenum">
              <a:rPr lang="en-US" altLang="zh-CN" smtClean="0">
                <a:latin typeface="Arial" panose="020B0604020202020204" pitchFamily="34" charset="0"/>
              </a:rPr>
              <a:pPr/>
              <a:t>29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距离与内积的关系</a:t>
            </a:r>
          </a:p>
        </p:txBody>
      </p:sp>
    </p:spTree>
    <p:extLst>
      <p:ext uri="{BB962C8B-B14F-4D97-AF65-F5344CB8AC3E}">
        <p14:creationId xmlns:p14="http://schemas.microsoft.com/office/powerpoint/2010/main" val="184144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4A625D-0E22-47CB-AED0-BEDAA1A45D05}" type="slidenum">
              <a:rPr lang="en-US" altLang="zh-CN" smtClean="0">
                <a:latin typeface="Arial" panose="020B0604020202020204" pitchFamily="34" charset="0"/>
              </a:rPr>
              <a:pPr/>
              <a:t>30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可以给出距离（范数）的定义</a:t>
            </a:r>
          </a:p>
        </p:txBody>
      </p:sp>
    </p:spTree>
    <p:extLst>
      <p:ext uri="{BB962C8B-B14F-4D97-AF65-F5344CB8AC3E}">
        <p14:creationId xmlns:p14="http://schemas.microsoft.com/office/powerpoint/2010/main" val="226721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概率密度函数的非参数估计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5AD5845-DFED-4DC2-96B8-749AD5B22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1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427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4277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8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1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229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2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229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229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454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6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048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82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Text Box 12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概率密度函数的非参数估计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sz="2000"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§"/>
        <a:defRPr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§"/>
        <a:defRPr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6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2127250"/>
          </a:xfrm>
        </p:spPr>
        <p:txBody>
          <a:bodyPr/>
          <a:lstStyle/>
          <a:p>
            <a:pPr eaLnBrk="1" hangingPunct="1"/>
            <a:r>
              <a:rPr lang="zh-CN" altLang="en-US" smtClean="0"/>
              <a:t>第四章 概率密度函数的非参数估计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概率密度函数的估计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29200" cy="5105400"/>
          </a:xfrm>
        </p:spPr>
        <p:txBody>
          <a:bodyPr/>
          <a:lstStyle/>
          <a:p>
            <a:pPr eaLnBrk="1" hangingPunct="1"/>
            <a:r>
              <a:rPr lang="zh-CN" altLang="en-US" smtClean="0"/>
              <a:t>超立方体中的样本数：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概率密度估计：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2339975"/>
          <a:ext cx="24066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1155199" imgH="495085" progId="Equation.DSMT4">
                  <p:embed/>
                </p:oleObj>
              </mc:Choice>
              <mc:Fallback>
                <p:oleObj name="Equation" r:id="rId3" imgW="1155199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39975"/>
                        <a:ext cx="24066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67000" y="4618038"/>
          <a:ext cx="33988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1713756" imgH="495085" progId="Equation.DSMT4">
                  <p:embed/>
                </p:oleObj>
              </mc:Choice>
              <mc:Fallback>
                <p:oleObj name="Equation" r:id="rId5" imgW="1713756" imgH="4950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18038"/>
                        <a:ext cx="33988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窗函数的要求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1974850"/>
          </a:xfrm>
        </p:spPr>
        <p:txBody>
          <a:bodyPr/>
          <a:lstStyle/>
          <a:p>
            <a:pPr eaLnBrk="1" hangingPunct="1"/>
            <a:r>
              <a:rPr lang="zh-CN" altLang="en-US" smtClean="0"/>
              <a:t>上述过程是一个内插过程，样本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zh-CN" altLang="en-US" smtClean="0"/>
              <a:t>距离</a:t>
            </a:r>
            <a:r>
              <a:rPr lang="en-US" altLang="zh-CN" smtClean="0"/>
              <a:t>x</a:t>
            </a:r>
            <a:r>
              <a:rPr lang="zh-CN" altLang="en-US" smtClean="0"/>
              <a:t>越近，对概率密度估计的贡献越大，越远贡献越小。</a:t>
            </a:r>
          </a:p>
          <a:p>
            <a:pPr eaLnBrk="1" hangingPunct="1"/>
            <a:r>
              <a:rPr lang="zh-CN" altLang="en-US" smtClean="0"/>
              <a:t>只要满足如下条件，就可以作为窗函数：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3589338"/>
          <a:ext cx="1447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609336" imgH="253890" progId="Equation.DSMT4">
                  <p:embed/>
                </p:oleObj>
              </mc:Choice>
              <mc:Fallback>
                <p:oleObj name="Equation" r:id="rId3" imgW="609336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9338"/>
                        <a:ext cx="1447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9150" y="4648200"/>
          <a:ext cx="21193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5" imgW="863225" imgH="304668" progId="Equation.DSMT4">
                  <p:embed/>
                </p:oleObj>
              </mc:Choice>
              <mc:Fallback>
                <p:oleObj name="Equation" r:id="rId5" imgW="863225" imgH="3046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648200"/>
                        <a:ext cx="21193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窗函数的形式</a:t>
            </a:r>
          </a:p>
        </p:txBody>
      </p:sp>
      <p:graphicFrame>
        <p:nvGraphicFramePr>
          <p:cNvPr id="1741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304800" y="2362200"/>
          <a:ext cx="883920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Image" r:id="rId3" imgW="10971429" imgH="3809524" progId="Photoshop.Image.7">
                  <p:embed/>
                </p:oleObj>
              </mc:Choice>
              <mc:Fallback>
                <p:oleObj name="Image" r:id="rId3" imgW="10971429" imgH="3809524" progId="Photoshop.Image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883920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方形窗和高斯窗</a:t>
            </a:r>
          </a:p>
        </p:txBody>
      </p:sp>
      <p:pic>
        <p:nvPicPr>
          <p:cNvPr id="18435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514600"/>
            <a:ext cx="36623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37449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文本框 3"/>
          <p:cNvSpPr txBox="1">
            <a:spLocks noChangeArrowheads="1"/>
          </p:cNvSpPr>
          <p:nvPr/>
        </p:nvSpPr>
        <p:spPr bwMode="auto">
          <a:xfrm>
            <a:off x="947738" y="5562600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/>
              <a:t>方形窗函数</a:t>
            </a:r>
          </a:p>
        </p:txBody>
      </p:sp>
      <p:sp>
        <p:nvSpPr>
          <p:cNvPr id="18438" name="文本框 6"/>
          <p:cNvSpPr txBox="1">
            <a:spLocks noChangeArrowheads="1"/>
          </p:cNvSpPr>
          <p:nvPr/>
        </p:nvSpPr>
        <p:spPr bwMode="auto">
          <a:xfrm>
            <a:off x="4997450" y="5641975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/>
              <a:t>高斯窗函数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窗函数的宽度对估计的影响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5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</a:t>
            </a:r>
            <a:r>
              <a:rPr lang="en-US" altLang="zh-CN" sz="2400" baseline="-25000" smtClean="0"/>
              <a:t>n</a:t>
            </a:r>
            <a:r>
              <a:rPr lang="zh-CN" altLang="en-US" sz="2400" smtClean="0"/>
              <a:t>为窗的宽度</a:t>
            </a:r>
          </a:p>
        </p:txBody>
      </p:sp>
      <p:pic>
        <p:nvPicPr>
          <p:cNvPr id="19460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98700"/>
            <a:ext cx="24542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298700"/>
            <a:ext cx="244792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4576763"/>
            <a:ext cx="2455862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图片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2000"/>
            <a:ext cx="24511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文本框 1"/>
          <p:cNvSpPr txBox="1">
            <a:spLocks noChangeArrowheads="1"/>
          </p:cNvSpPr>
          <p:nvPr/>
        </p:nvSpPr>
        <p:spPr bwMode="auto">
          <a:xfrm>
            <a:off x="5227638" y="4267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=5</a:t>
            </a:r>
            <a:endParaRPr lang="zh-CN" altLang="en-US"/>
          </a:p>
        </p:txBody>
      </p:sp>
      <p:sp>
        <p:nvSpPr>
          <p:cNvPr id="19465" name="文本框 9"/>
          <p:cNvSpPr txBox="1">
            <a:spLocks noChangeArrowheads="1"/>
          </p:cNvSpPr>
          <p:nvPr/>
        </p:nvSpPr>
        <p:spPr bwMode="auto">
          <a:xfrm>
            <a:off x="5226050" y="19748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19466" name="文本框 10"/>
          <p:cNvSpPr txBox="1">
            <a:spLocks noChangeArrowheads="1"/>
          </p:cNvSpPr>
          <p:nvPr/>
        </p:nvSpPr>
        <p:spPr bwMode="auto">
          <a:xfrm>
            <a:off x="1797050" y="4267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=2</a:t>
            </a:r>
            <a:endParaRPr lang="zh-CN" altLang="en-US"/>
          </a:p>
        </p:txBody>
      </p:sp>
      <p:sp>
        <p:nvSpPr>
          <p:cNvPr id="19467" name="文本框 11"/>
          <p:cNvSpPr txBox="1">
            <a:spLocks noChangeArrowheads="1"/>
          </p:cNvSpPr>
          <p:nvPr/>
        </p:nvSpPr>
        <p:spPr bwMode="auto">
          <a:xfrm>
            <a:off x="1949450" y="1981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=0.5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识别方法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53400" cy="4724400"/>
              </a:xfrm>
            </p:spPr>
            <p:txBody>
              <a:bodyPr/>
              <a:lstStyle/>
              <a:p>
                <a:pPr marL="533400" indent="-533400" eaLnBrk="1" hangingPunct="1"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保存每个类别所有的训练样本；</a:t>
                </a:r>
              </a:p>
              <a:p>
                <a:pPr marL="533400" indent="-533400" eaLnBrk="1" hangingPunct="1"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选择窗函数的形式，根据训练样本数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选择窗函数的宽度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；</a:t>
                </a:r>
              </a:p>
              <a:p>
                <a:pPr marL="533400" indent="-533400" eaLnBrk="1" hangingPunct="1"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识别时，利用每个类别的训练样本计算待识别</a:t>
                </a:r>
                <a:r>
                  <a:rPr lang="zh-CN" altLang="en-US" dirty="0" smtClean="0"/>
                  <a:t>样本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/>
                  <a:t>类条件概率密度：</a:t>
                </a:r>
              </a:p>
              <a:p>
                <a:pPr marL="533400" indent="-533400" eaLnBrk="1" hangingPunct="1">
                  <a:buFont typeface="Wingdings" panose="05000000000000000000" pitchFamily="2" charset="2"/>
                  <a:buAutoNum type="arabicPeriod"/>
                </a:pPr>
                <a:endParaRPr lang="zh-CN" altLang="en-US" dirty="0" smtClean="0"/>
              </a:p>
              <a:p>
                <a:pPr marL="533400" indent="-533400" eaLnBrk="1" hangingPunct="1">
                  <a:buFont typeface="Wingdings" panose="05000000000000000000" pitchFamily="2" charset="2"/>
                  <a:buAutoNum type="arabicPeriod"/>
                </a:pPr>
                <a:endParaRPr lang="zh-CN" altLang="en-US" dirty="0" smtClean="0"/>
              </a:p>
              <a:p>
                <a:pPr marL="533400" indent="-533400" eaLnBrk="1" hangingPunct="1">
                  <a:buFont typeface="Wingdings" panose="05000000000000000000" pitchFamily="2" charset="2"/>
                  <a:buAutoNum type="arabicPeriod"/>
                </a:pPr>
                <a:endParaRPr lang="zh-CN" altLang="en-US" dirty="0" smtClean="0"/>
              </a:p>
              <a:p>
                <a:pPr marL="533400" indent="-533400" eaLnBrk="1" hangingPunct="1"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采用</a:t>
                </a:r>
                <a:r>
                  <a:rPr lang="en-US" altLang="zh-CN" dirty="0" smtClean="0"/>
                  <a:t>Bayes</a:t>
                </a:r>
                <a:r>
                  <a:rPr lang="zh-CN" altLang="en-US" dirty="0" smtClean="0"/>
                  <a:t>判别准则进行分类。</a:t>
                </a: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53400" cy="4724400"/>
              </a:xfrm>
              <a:blipFill>
                <a:blip r:embed="rId3"/>
                <a:stretch>
                  <a:fillRect l="-1345" t="-1806" r="-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4298950"/>
          <a:ext cx="34083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1968500" imgH="533400" progId="Equation.DSMT4">
                  <p:embed/>
                </p:oleObj>
              </mc:Choice>
              <mc:Fallback>
                <p:oleObj name="Equation" r:id="rId4" imgW="19685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98950"/>
                        <a:ext cx="34083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Parzen</a:t>
            </a:r>
            <a:r>
              <a:rPr lang="zh-CN" altLang="en-US" smtClean="0"/>
              <a:t>窗的神经网络实现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6873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神经元模型</a:t>
            </a:r>
          </a:p>
        </p:txBody>
      </p:sp>
      <p:graphicFrame>
        <p:nvGraphicFramePr>
          <p:cNvPr id="2150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1825" y="2287588"/>
          <a:ext cx="5797550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Visio" r:id="rId3" imgW="5709628" imgH="2926994" progId="Visio.Drawing.11">
                  <p:embed/>
                </p:oleObj>
              </mc:Choice>
              <mc:Fallback>
                <p:oleObj name="Visio" r:id="rId3" imgW="5709628" imgH="292699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2287588"/>
                        <a:ext cx="5797550" cy="334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9"/>
          <p:cNvGraphicFramePr>
            <a:graphicFrameLocks noChangeAspect="1"/>
          </p:cNvGraphicFramePr>
          <p:nvPr/>
        </p:nvGraphicFramePr>
        <p:xfrm>
          <a:off x="1846263" y="5486400"/>
          <a:ext cx="21161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1206500" imgH="431800" progId="Equation.DSMT4">
                  <p:embed/>
                </p:oleObj>
              </mc:Choice>
              <mc:Fallback>
                <p:oleObj name="Equation" r:id="rId5" imgW="12065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5486400"/>
                        <a:ext cx="21161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0"/>
          <p:cNvGraphicFramePr>
            <a:graphicFrameLocks noChangeAspect="1"/>
          </p:cNvGraphicFramePr>
          <p:nvPr/>
        </p:nvGraphicFramePr>
        <p:xfrm>
          <a:off x="4910138" y="5638800"/>
          <a:ext cx="23510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7" imgW="1358900" imgH="279400" progId="Equation.DSMT4">
                  <p:embed/>
                </p:oleObj>
              </mc:Choice>
              <mc:Fallback>
                <p:oleObj name="Equation" r:id="rId7" imgW="1358900" imgH="279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5638800"/>
                        <a:ext cx="23510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简化神经元模型</a:t>
            </a: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73238" y="1857375"/>
          <a:ext cx="5519737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Visio" r:id="rId3" imgW="2535060" imgH="1538249" progId="Visio.Drawing.11">
                  <p:embed/>
                </p:oleObj>
              </mc:Choice>
              <mc:Fallback>
                <p:oleObj name="Visio" r:id="rId3" imgW="2535060" imgH="153824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1857375"/>
                        <a:ext cx="5519737" cy="37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Parzen</a:t>
            </a:r>
            <a:r>
              <a:rPr lang="zh-CN" altLang="en-US" smtClean="0"/>
              <a:t>窗函数的神经元表示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103028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窗函数取</a:t>
            </a:r>
            <a:r>
              <a:rPr lang="en-US" altLang="zh-CN" sz="2400" smtClean="0"/>
              <a:t>Gauss</a:t>
            </a:r>
            <a:r>
              <a:rPr lang="zh-CN" altLang="en-US" sz="2400" smtClean="0"/>
              <a:t>函数，所有的样本归一化，令神经元的权值等于训练样本，即：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33800" y="2822575"/>
          <a:ext cx="11398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22575"/>
                        <a:ext cx="11398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7950" y="2825750"/>
          <a:ext cx="1584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5" imgW="914400" imgH="279400" progId="Equation.DSMT4">
                  <p:embed/>
                </p:oleObj>
              </mc:Choice>
              <mc:Fallback>
                <p:oleObj name="Equation" r:id="rId5" imgW="9144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25750"/>
                        <a:ext cx="1584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5605463" y="2813050"/>
          <a:ext cx="18462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7" imgW="1155700" imgH="279400" progId="Equation.DSMT4">
                  <p:embed/>
                </p:oleObj>
              </mc:Choice>
              <mc:Fallback>
                <p:oleObj name="Equation" r:id="rId7" imgW="11557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813050"/>
                        <a:ext cx="18462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9"/>
          <p:cNvGraphicFramePr>
            <a:graphicFrameLocks noChangeAspect="1"/>
          </p:cNvGraphicFramePr>
          <p:nvPr/>
        </p:nvGraphicFramePr>
        <p:xfrm>
          <a:off x="1752600" y="4013200"/>
          <a:ext cx="481488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9" imgW="2679700" imgH="1536700" progId="Equation.DSMT4">
                  <p:embed/>
                </p:oleObj>
              </mc:Choice>
              <mc:Fallback>
                <p:oleObj name="Equation" r:id="rId9" imgW="2679700" imgH="1536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13200"/>
                        <a:ext cx="4814888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381000" y="37338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则有：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概率神经网络</a:t>
            </a:r>
            <a:r>
              <a:rPr lang="en-US" altLang="zh-CN" sz="2800" smtClean="0"/>
              <a:t>(PNN, Probabilistic Neural Network)</a:t>
            </a:r>
          </a:p>
        </p:txBody>
      </p:sp>
      <p:graphicFrame>
        <p:nvGraphicFramePr>
          <p:cNvPr id="2457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838200" y="1752600"/>
          <a:ext cx="7239000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Image" r:id="rId3" imgW="5650794" imgH="3669841" progId="Photoshop.Image.7">
                  <p:embed/>
                </p:oleObj>
              </mc:Choice>
              <mc:Fallback>
                <p:oleObj name="Image" r:id="rId3" imgW="5650794" imgH="3669841" progId="Photoshop.Image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239000" cy="470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基本思想</a:t>
            </a:r>
          </a:p>
        </p:txBody>
      </p:sp>
      <p:graphicFrame>
        <p:nvGraphicFramePr>
          <p:cNvPr id="7171" name="对象 2"/>
          <p:cNvGraphicFramePr>
            <a:graphicFrameLocks noChangeAspect="1"/>
          </p:cNvGraphicFramePr>
          <p:nvPr/>
        </p:nvGraphicFramePr>
        <p:xfrm>
          <a:off x="547688" y="1981200"/>
          <a:ext cx="804862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16451566" imgH="8252599" progId="Visio.Drawing.15">
                  <p:embed/>
                </p:oleObj>
              </mc:Choice>
              <mc:Fallback>
                <p:oleObj name="Visio" r:id="rId3" imgW="16451566" imgH="8252599" progId="Visio.Drawing.15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981200"/>
                        <a:ext cx="804862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PNN</a:t>
            </a:r>
            <a:r>
              <a:rPr lang="zh-CN" altLang="en-US" smtClean="0"/>
              <a:t>的训练算法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63738"/>
            <a:ext cx="8077200" cy="4284662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begin initialize </a:t>
            </a:r>
            <a:r>
              <a:rPr lang="en-US" altLang="zh-CN" i="1" smtClean="0"/>
              <a:t>j </a:t>
            </a:r>
            <a:r>
              <a:rPr lang="en-US" altLang="zh-CN" smtClean="0"/>
              <a:t>= 0</a:t>
            </a:r>
            <a:r>
              <a:rPr lang="en-US" altLang="zh-CN" i="1" smtClean="0"/>
              <a:t>; n </a:t>
            </a:r>
            <a:r>
              <a:rPr lang="en-US" altLang="zh-CN" smtClean="0"/>
              <a:t>=</a:t>
            </a:r>
            <a:r>
              <a:rPr lang="zh-CN" altLang="en-US" smtClean="0"/>
              <a:t>训练样本数，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ji</a:t>
            </a:r>
            <a:r>
              <a:rPr lang="en-US" altLang="zh-CN" smtClean="0"/>
              <a:t>=0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do </a:t>
            </a:r>
            <a:r>
              <a:rPr lang="en-US" altLang="zh-CN" i="1" smtClean="0"/>
              <a:t>j 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i="1" smtClean="0"/>
              <a:t>j </a:t>
            </a:r>
            <a:r>
              <a:rPr lang="en-US" altLang="zh-CN" smtClean="0"/>
              <a:t>+ 1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 normalize :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 train </a:t>
            </a:r>
            <a:r>
              <a:rPr lang="en-US" altLang="zh-CN" smtClean="0"/>
              <a:t>: </a:t>
            </a:r>
            <a:r>
              <a:rPr lang="en-US" altLang="zh-CN" b="0" smtClean="0"/>
              <a:t>w</a:t>
            </a:r>
            <a:r>
              <a:rPr lang="en-US" altLang="zh-CN" baseline="-25000" smtClean="0"/>
              <a:t>j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b="0" smtClean="0"/>
              <a:t>x</a:t>
            </a:r>
            <a:r>
              <a:rPr lang="en-US" altLang="zh-CN" baseline="-25000" smtClean="0"/>
              <a:t>j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 if    </a:t>
            </a:r>
            <a:r>
              <a:rPr lang="en-US" altLang="zh-CN" i="1" smtClean="0"/>
              <a:t>        </a:t>
            </a:r>
            <a:r>
              <a:rPr lang="en-US" altLang="zh-CN" b="0" smtClean="0"/>
              <a:t>then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ji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smtClean="0"/>
              <a:t>1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until </a:t>
            </a:r>
            <a:r>
              <a:rPr lang="en-US" altLang="zh-CN" i="1" smtClean="0"/>
              <a:t>j </a:t>
            </a:r>
            <a:r>
              <a:rPr lang="en-US" altLang="zh-CN" smtClean="0"/>
              <a:t>= </a:t>
            </a:r>
            <a:r>
              <a:rPr lang="en-US" altLang="zh-CN" i="1" smtClean="0"/>
              <a:t>n</a:t>
            </a:r>
            <a:endParaRPr lang="en-US" altLang="zh-CN" smtClean="0"/>
          </a:p>
          <a:p>
            <a:pPr marL="533400" indent="-533400" eaLnBrk="1" hangingPunct="1">
              <a:lnSpc>
                <a:spcPct val="120000"/>
              </a:lnSpc>
            </a:pPr>
            <a:endParaRPr lang="en-US" altLang="zh-CN" smtClean="0"/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52800" y="3214688"/>
          <a:ext cx="1954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4" imgW="914400" imgH="279400" progId="Equation.DSMT4">
                  <p:embed/>
                </p:oleObj>
              </mc:Choice>
              <mc:Fallback>
                <p:oleObj name="Equation" r:id="rId4" imgW="9144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14688"/>
                        <a:ext cx="1954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4505325"/>
          <a:ext cx="835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6" imgW="482391" imgH="241195" progId="Equation.DSMT4">
                  <p:embed/>
                </p:oleObj>
              </mc:Choice>
              <mc:Fallback>
                <p:oleObj name="Equation" r:id="rId6" imgW="482391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05325"/>
                        <a:ext cx="8350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PNN</a:t>
            </a:r>
            <a:r>
              <a:rPr lang="zh-CN" altLang="en-US" smtClean="0"/>
              <a:t>分类算法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808538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begin initialize </a:t>
            </a:r>
            <a:r>
              <a:rPr lang="en-US" altLang="zh-CN" i="1" smtClean="0"/>
              <a:t>k </a:t>
            </a:r>
            <a:r>
              <a:rPr lang="en-US" altLang="zh-CN" smtClean="0"/>
              <a:t>= 0</a:t>
            </a:r>
            <a:r>
              <a:rPr lang="en-US" altLang="zh-CN" i="1" smtClean="0"/>
              <a:t>; </a:t>
            </a:r>
            <a:r>
              <a:rPr lang="en-US" altLang="zh-CN" b="0" smtClean="0"/>
              <a:t>x </a:t>
            </a:r>
            <a:r>
              <a:rPr lang="en-US" altLang="zh-CN" b="0" smtClean="0">
                <a:sym typeface="Wingdings" panose="05000000000000000000" pitchFamily="2" charset="2"/>
              </a:rPr>
              <a:t></a:t>
            </a:r>
            <a:r>
              <a:rPr lang="zh-CN" altLang="en-US" smtClean="0">
                <a:sym typeface="Wingdings" panose="05000000000000000000" pitchFamily="2" charset="2"/>
              </a:rPr>
              <a:t>待识模式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b="0" smtClean="0"/>
              <a:t>    </a:t>
            </a:r>
            <a:r>
              <a:rPr lang="en-US" altLang="zh-CN" b="0" smtClean="0"/>
              <a:t>do </a:t>
            </a:r>
            <a:r>
              <a:rPr lang="en-US" altLang="zh-CN" i="1" smtClean="0"/>
              <a:t>k 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i="1" smtClean="0"/>
              <a:t> k </a:t>
            </a:r>
            <a:r>
              <a:rPr lang="en-US" altLang="zh-CN" smtClean="0"/>
              <a:t>+ 1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</a:t>
            </a:r>
            <a:r>
              <a:rPr lang="en-US" altLang="zh-CN" smtClean="0"/>
              <a:t>         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     if</a:t>
            </a:r>
            <a:r>
              <a:rPr lang="en-US" altLang="zh-CN" smtClean="0"/>
              <a:t>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ki</a:t>
            </a:r>
            <a:r>
              <a:rPr lang="en-US" altLang="zh-CN" smtClean="0"/>
              <a:t> = 1</a:t>
            </a:r>
            <a:r>
              <a:rPr lang="en-US" altLang="zh-CN" b="0" smtClean="0"/>
              <a:t> then</a:t>
            </a:r>
            <a:r>
              <a:rPr lang="en-US" altLang="zh-CN" smtClean="0"/>
              <a:t> 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until </a:t>
            </a:r>
            <a:r>
              <a:rPr lang="en-US" altLang="zh-CN" i="1" smtClean="0"/>
              <a:t>k </a:t>
            </a:r>
            <a:r>
              <a:rPr lang="en-US" altLang="zh-CN" smtClean="0"/>
              <a:t>= </a:t>
            </a:r>
            <a:r>
              <a:rPr lang="en-US" altLang="zh-CN" i="1" smtClean="0"/>
              <a:t>n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return </a:t>
            </a:r>
            <a:endParaRPr lang="en-US" altLang="zh-CN" smtClean="0"/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end</a:t>
            </a:r>
            <a:endParaRPr lang="en-US" altLang="zh-CN" smtClean="0"/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76413" y="2819400"/>
          <a:ext cx="149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4" imgW="748975" imgH="253890" progId="Equation.DSMT4">
                  <p:embed/>
                </p:oleObj>
              </mc:Choice>
              <mc:Fallback>
                <p:oleObj name="Equation" r:id="rId4" imgW="748975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819400"/>
                        <a:ext cx="149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35413" y="3429000"/>
          <a:ext cx="3940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6" imgW="1916868" imgH="291973" progId="Equation.DSMT4">
                  <p:embed/>
                </p:oleObj>
              </mc:Choice>
              <mc:Fallback>
                <p:oleObj name="Equation" r:id="rId6" imgW="1916868" imgH="2919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429000"/>
                        <a:ext cx="39401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2414588" y="4648200"/>
          <a:ext cx="30416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8" imgW="1371600" imgH="292100" progId="Equation.DSMT4">
                  <p:embed/>
                </p:oleObj>
              </mc:Choice>
              <mc:Fallback>
                <p:oleObj name="Equation" r:id="rId8" imgW="13716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648200"/>
                        <a:ext cx="30416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径向基函数网络</a:t>
            </a:r>
            <a:r>
              <a:rPr lang="en-US" altLang="zh-CN" sz="2800" smtClean="0"/>
              <a:t>(RBF, Radial Basis Function)</a:t>
            </a:r>
            <a:endParaRPr lang="en-US" altLang="zh-CN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zh-CN" smtClean="0">
                <a:solidFill>
                  <a:srgbClr val="FF3300"/>
                </a:solidFill>
              </a:rPr>
              <a:t>RBF</a:t>
            </a:r>
            <a:r>
              <a:rPr lang="zh-CN" altLang="en-US" smtClean="0">
                <a:solidFill>
                  <a:srgbClr val="FF3300"/>
                </a:solidFill>
              </a:rPr>
              <a:t>与</a:t>
            </a:r>
            <a:r>
              <a:rPr lang="en-US" altLang="zh-CN" smtClean="0">
                <a:solidFill>
                  <a:srgbClr val="FF3300"/>
                </a:solidFill>
              </a:rPr>
              <a:t>PNN</a:t>
            </a:r>
            <a:r>
              <a:rPr lang="zh-CN" altLang="en-US" smtClean="0">
                <a:solidFill>
                  <a:srgbClr val="FF3300"/>
                </a:solidFill>
              </a:rPr>
              <a:t>的差异</a:t>
            </a:r>
          </a:p>
          <a:p>
            <a:pPr marL="533400" indent="-533400" eaLnBrk="1" hangingPunct="1"/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神经元数量</a:t>
            </a:r>
            <a:r>
              <a:rPr lang="zh-CN" altLang="en-US" smtClean="0"/>
              <a:t>：</a:t>
            </a:r>
            <a:r>
              <a:rPr lang="en-US" altLang="zh-CN" smtClean="0"/>
              <a:t>PNN</a:t>
            </a:r>
            <a:r>
              <a:rPr lang="zh-CN" altLang="en-US" smtClean="0"/>
              <a:t>模式层神经元数等于训练样本数，而</a:t>
            </a:r>
            <a:r>
              <a:rPr lang="en-US" altLang="zh-CN" smtClean="0"/>
              <a:t>RBF</a:t>
            </a:r>
            <a:r>
              <a:rPr lang="zh-CN" altLang="en-US" smtClean="0"/>
              <a:t>小于等于训练样本数；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权重</a:t>
            </a:r>
            <a:r>
              <a:rPr lang="zh-CN" altLang="en-US" smtClean="0"/>
              <a:t>：</a:t>
            </a:r>
            <a:r>
              <a:rPr lang="en-US" altLang="zh-CN" smtClean="0"/>
              <a:t>PNN</a:t>
            </a:r>
            <a:r>
              <a:rPr lang="zh-CN" altLang="en-US" smtClean="0"/>
              <a:t>模式层到类别层的连接权值恒为</a:t>
            </a:r>
            <a:r>
              <a:rPr lang="en-US" altLang="zh-CN" smtClean="0"/>
              <a:t>1</a:t>
            </a:r>
            <a:r>
              <a:rPr lang="zh-CN" altLang="en-US" smtClean="0"/>
              <a:t>，而</a:t>
            </a:r>
            <a:r>
              <a:rPr lang="en-US" altLang="zh-CN" smtClean="0"/>
              <a:t>RBF</a:t>
            </a:r>
            <a:r>
              <a:rPr lang="zh-CN" altLang="en-US" smtClean="0"/>
              <a:t>的需要训练；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学习方法</a:t>
            </a:r>
            <a:r>
              <a:rPr lang="zh-CN" altLang="en-US" smtClean="0"/>
              <a:t>：</a:t>
            </a:r>
            <a:r>
              <a:rPr lang="en-US" altLang="zh-CN" smtClean="0"/>
              <a:t>PNN</a:t>
            </a:r>
            <a:r>
              <a:rPr lang="zh-CN" altLang="en-US" smtClean="0"/>
              <a:t>的训练过程简单，只需一步设置即可，而</a:t>
            </a:r>
            <a:r>
              <a:rPr lang="en-US" altLang="zh-CN" smtClean="0"/>
              <a:t>RBF</a:t>
            </a:r>
            <a:r>
              <a:rPr lang="zh-CN" altLang="en-US" smtClean="0"/>
              <a:t>一般需要反复迭代训练；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径向基函数网络的训练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RBF</a:t>
            </a:r>
            <a:r>
              <a:rPr lang="zh-CN" altLang="en-US" smtClean="0"/>
              <a:t>的训练的三种方法：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根据经验选择每个模式层神经元的权值</a:t>
            </a:r>
            <a:r>
              <a:rPr lang="en-US" altLang="zh-CN" smtClean="0"/>
              <a:t>w</a:t>
            </a:r>
            <a:r>
              <a:rPr lang="en-US" altLang="zh-CN" baseline="-25000" smtClean="0"/>
              <a:t>i</a:t>
            </a:r>
            <a:r>
              <a:rPr lang="zh-CN" altLang="en-US" smtClean="0"/>
              <a:t>以及映射函数的宽度</a:t>
            </a:r>
            <a:r>
              <a:rPr lang="el-GR" altLang="zh-CN" smtClean="0">
                <a:latin typeface="宋体" panose="02010600030101010101" pitchFamily="2" charset="-122"/>
              </a:rPr>
              <a:t>σ</a:t>
            </a:r>
            <a:r>
              <a:rPr lang="zh-CN" altLang="el-GR" smtClean="0">
                <a:latin typeface="宋体" panose="02010600030101010101" pitchFamily="2" charset="-122"/>
              </a:rPr>
              <a:t>，用最小二乘法计算模式层到类别层的权值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zh-CN" altLang="en-US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用聚类的方法设置模式层每个神经元的权值</a:t>
            </a:r>
            <a:r>
              <a:rPr lang="en-US" altLang="zh-CN" smtClean="0"/>
              <a:t>w</a:t>
            </a:r>
            <a:r>
              <a:rPr lang="en-US" altLang="zh-CN" baseline="-25000" smtClean="0"/>
              <a:t>i</a:t>
            </a:r>
            <a:r>
              <a:rPr lang="zh-CN" altLang="en-US" smtClean="0"/>
              <a:t>以及映射函数的宽度</a:t>
            </a:r>
            <a:r>
              <a:rPr lang="el-GR" altLang="zh-CN" smtClean="0">
                <a:latin typeface="宋体" panose="02010600030101010101" pitchFamily="2" charset="-122"/>
              </a:rPr>
              <a:t>σ</a:t>
            </a:r>
            <a:r>
              <a:rPr lang="zh-CN" altLang="el-GR" smtClean="0">
                <a:latin typeface="宋体" panose="02010600030101010101" pitchFamily="2" charset="-122"/>
              </a:rPr>
              <a:t>，用最小二乘法计算模式层到类别层的权值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zh-CN" altLang="en-US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通过训练样本用误差纠正算法迭代计算各层神经元的权值，以及模式层神经元的宽度</a:t>
            </a:r>
            <a:r>
              <a:rPr lang="el-GR" altLang="zh-CN" smtClean="0">
                <a:latin typeface="宋体" panose="02010600030101010101" pitchFamily="2" charset="-122"/>
              </a:rPr>
              <a:t>σ</a:t>
            </a:r>
            <a:r>
              <a:rPr lang="zh-CN" altLang="el-GR" smtClean="0">
                <a:latin typeface="宋体" panose="02010600030101010101" pitchFamily="2" charset="-122"/>
              </a:rPr>
              <a:t>；</a:t>
            </a:r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近邻分类器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348038"/>
          </a:xfrm>
        </p:spPr>
        <p:txBody>
          <a:bodyPr/>
          <a:lstStyle/>
          <a:p>
            <a:pPr eaLnBrk="1" hangingPunct="1"/>
            <a:r>
              <a:rPr lang="zh-CN" altLang="en-US" smtClean="0"/>
              <a:t>后验概率的估计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>
                <a:solidFill>
                  <a:srgbClr val="0000FF"/>
                </a:solidFill>
              </a:rPr>
              <a:t>Parzen</a:t>
            </a:r>
            <a:r>
              <a:rPr lang="zh-CN" altLang="en-US" sz="2400" smtClean="0">
                <a:solidFill>
                  <a:srgbClr val="0000FF"/>
                </a:solidFill>
              </a:rPr>
              <a:t>窗法</a:t>
            </a:r>
            <a:r>
              <a:rPr lang="zh-CN" altLang="en-US" sz="2400" smtClean="0"/>
              <a:t>估计的是每个类别的类条件概率密度            ，而</a:t>
            </a:r>
            <a:r>
              <a:rPr lang="en-US" altLang="zh-CN" sz="2400" smtClean="0">
                <a:solidFill>
                  <a:srgbClr val="0000FF"/>
                </a:solidFill>
              </a:rPr>
              <a:t>k-</a:t>
            </a:r>
            <a:r>
              <a:rPr lang="zh-CN" altLang="en-US" sz="2400" smtClean="0">
                <a:solidFill>
                  <a:srgbClr val="0000FF"/>
                </a:solidFill>
              </a:rPr>
              <a:t>近邻法</a:t>
            </a:r>
            <a:r>
              <a:rPr lang="zh-CN" altLang="en-US" sz="2400" smtClean="0"/>
              <a:t>是直接估计每个类别的后验概率             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将一个体积为</a:t>
            </a:r>
            <a:r>
              <a:rPr lang="en-US" altLang="zh-CN" sz="2400" smtClean="0"/>
              <a:t>V</a:t>
            </a:r>
            <a:r>
              <a:rPr lang="zh-CN" altLang="en-US" sz="2400" smtClean="0"/>
              <a:t>的区域放到待识样本点</a:t>
            </a:r>
            <a:r>
              <a:rPr lang="en-US" altLang="zh-CN" sz="2400" b="0" smtClean="0"/>
              <a:t>x</a:t>
            </a:r>
            <a:r>
              <a:rPr lang="zh-CN" altLang="en-US" sz="2400" smtClean="0"/>
              <a:t>周围，包含</a:t>
            </a:r>
            <a:r>
              <a:rPr lang="en-US" altLang="zh-CN" sz="2400" smtClean="0"/>
              <a:t>k</a:t>
            </a:r>
            <a:r>
              <a:rPr lang="zh-CN" altLang="en-US" sz="2400" smtClean="0"/>
              <a:t>个训练样本点，其中</a:t>
            </a:r>
            <a:r>
              <a:rPr lang="en-US" altLang="zh-CN" sz="2400" smtClean="0"/>
              <a:t>k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个属于</a:t>
            </a:r>
            <a:r>
              <a:rPr lang="el-GR" altLang="zh-CN" sz="2400" smtClean="0">
                <a:latin typeface="宋体" panose="02010600030101010101" pitchFamily="2" charset="-122"/>
              </a:rPr>
              <a:t>ω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类，总的训练样本数为</a:t>
            </a:r>
            <a:r>
              <a:rPr lang="en-US" altLang="zh-CN" sz="2400" smtClean="0"/>
              <a:t>n</a:t>
            </a:r>
            <a:r>
              <a:rPr lang="zh-CN" altLang="en-US" sz="2400" smtClean="0"/>
              <a:t>，则有：</a:t>
            </a:r>
            <a:endParaRPr lang="zh-CN" altLang="en-US" sz="2400" b="0" smtClean="0"/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213518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4" imgW="558800" imgH="279400" progId="Equation.DSMT4">
                  <p:embed/>
                </p:oleObj>
              </mc:Choice>
              <mc:Fallback>
                <p:oleObj name="Equation" r:id="rId4" imgW="5588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13518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05600" y="2522538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6" imgW="558800" imgH="279400" progId="Equation.DSMT4">
                  <p:embed/>
                </p:oleObj>
              </mc:Choice>
              <mc:Fallback>
                <p:oleObj name="Equation" r:id="rId6" imgW="5588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522538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8"/>
          <p:cNvGraphicFramePr>
            <a:graphicFrameLocks noChangeAspect="1"/>
          </p:cNvGraphicFramePr>
          <p:nvPr/>
        </p:nvGraphicFramePr>
        <p:xfrm>
          <a:off x="2770188" y="4495800"/>
          <a:ext cx="20351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8" imgW="1091726" imgH="406224" progId="Equation.DSMT4">
                  <p:embed/>
                </p:oleObj>
              </mc:Choice>
              <mc:Fallback>
                <p:oleObj name="Equation" r:id="rId8" imgW="1091726" imgH="4062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495800"/>
                        <a:ext cx="20351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9"/>
          <p:cNvGraphicFramePr>
            <a:graphicFrameLocks noChangeAspect="1"/>
          </p:cNvGraphicFramePr>
          <p:nvPr/>
        </p:nvGraphicFramePr>
        <p:xfrm>
          <a:off x="2770188" y="5562600"/>
          <a:ext cx="4562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10" imgW="2616200" imgH="698500" progId="Equation.DSMT4">
                  <p:embed/>
                </p:oleObj>
              </mc:Choice>
              <mc:Fallback>
                <p:oleObj name="Equation" r:id="rId10" imgW="2616200" imgH="698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562600"/>
                        <a:ext cx="4562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近邻分类器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808538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altLang="zh-CN" smtClean="0"/>
              <a:t>k-</a:t>
            </a:r>
            <a:r>
              <a:rPr lang="zh-CN" altLang="en-US" smtClean="0"/>
              <a:t>近邻分类算法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设置参数</a:t>
            </a:r>
            <a:r>
              <a:rPr lang="en-US" altLang="zh-CN" sz="2800" smtClean="0"/>
              <a:t>k</a:t>
            </a:r>
            <a:r>
              <a:rPr lang="zh-CN" altLang="en-US" sz="2800" smtClean="0"/>
              <a:t>，输入待识别样本</a:t>
            </a:r>
            <a:r>
              <a:rPr lang="en-US" altLang="zh-CN" sz="2800" smtClean="0"/>
              <a:t>x</a:t>
            </a:r>
            <a:r>
              <a:rPr lang="zh-CN" altLang="en-US" sz="2800" smtClean="0"/>
              <a:t>；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计算</a:t>
            </a:r>
            <a:r>
              <a:rPr lang="en-US" altLang="zh-CN" sz="2800" smtClean="0"/>
              <a:t>x</a:t>
            </a:r>
            <a:r>
              <a:rPr lang="zh-CN" altLang="en-US" sz="2800" smtClean="0"/>
              <a:t>与每个训练样本的</a:t>
            </a:r>
            <a:r>
              <a:rPr lang="zh-CN" altLang="en-US" sz="2800" i="1" smtClean="0"/>
              <a:t>距离</a:t>
            </a:r>
            <a:r>
              <a:rPr lang="zh-CN" altLang="en-US" sz="2800" smtClean="0"/>
              <a:t>；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选取距离最小的前</a:t>
            </a:r>
            <a:r>
              <a:rPr lang="en-US" altLang="zh-CN" sz="2800" smtClean="0"/>
              <a:t>k</a:t>
            </a:r>
            <a:r>
              <a:rPr lang="zh-CN" altLang="en-US" sz="2800" smtClean="0"/>
              <a:t>个样本，统计其中包含各个类别的样本数</a:t>
            </a:r>
            <a:r>
              <a:rPr lang="en-US" altLang="zh-CN" sz="2800" smtClean="0"/>
              <a:t>k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；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 </a:t>
            </a: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5334000"/>
          <a:ext cx="2819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3" imgW="1219200" imgH="279400" progId="Equation.DSMT4">
                  <p:embed/>
                </p:oleObj>
              </mc:Choice>
              <mc:Fallback>
                <p:oleObj name="Equation" r:id="rId3" imgW="12192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28194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近邻分类，</a:t>
            </a:r>
            <a:r>
              <a:rPr lang="en-US" altLang="zh-CN" smtClean="0"/>
              <a:t>k=13</a:t>
            </a:r>
          </a:p>
        </p:txBody>
      </p:sp>
      <p:graphicFrame>
        <p:nvGraphicFramePr>
          <p:cNvPr id="3686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531938"/>
          <a:ext cx="75438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Image" r:id="rId4" imgW="5053968" imgH="3225397" progId="Photoshop.Image.7">
                  <p:embed/>
                </p:oleObj>
              </mc:Choice>
              <mc:Fallback>
                <p:oleObj name="Image" r:id="rId4" imgW="5053968" imgH="3225397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31938"/>
                        <a:ext cx="7543800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3657600" y="3200400"/>
            <a:ext cx="152400" cy="152400"/>
            <a:chOff x="2736" y="2544"/>
            <a:chExt cx="96" cy="96"/>
          </a:xfrm>
        </p:grpSpPr>
        <p:sp>
          <p:nvSpPr>
            <p:cNvPr id="36870" name="Line 7"/>
            <p:cNvSpPr>
              <a:spLocks noChangeShapeType="1"/>
            </p:cNvSpPr>
            <p:nvPr/>
          </p:nvSpPr>
          <p:spPr bwMode="auto">
            <a:xfrm flipH="1">
              <a:off x="2736" y="2544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8"/>
            <p:cNvSpPr>
              <a:spLocks noChangeShapeType="1"/>
            </p:cNvSpPr>
            <p:nvPr/>
          </p:nvSpPr>
          <p:spPr bwMode="auto">
            <a:xfrm rot="16200000" flipH="1">
              <a:off x="2736" y="2544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3048000" y="2590800"/>
            <a:ext cx="1371600" cy="1371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最近邻规则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FF3300"/>
                </a:solidFill>
              </a:rPr>
              <a:t>分类规则</a:t>
            </a:r>
            <a:r>
              <a:rPr lang="zh-CN" altLang="en-US" smtClean="0"/>
              <a:t>：在训练样本集中寻找与待识别样本</a:t>
            </a:r>
            <a:r>
              <a:rPr lang="en-US" altLang="zh-CN" smtClean="0"/>
              <a:t>x</a:t>
            </a:r>
            <a:r>
              <a:rPr lang="zh-CN" altLang="en-US" smtClean="0"/>
              <a:t>距离最近的样本</a:t>
            </a:r>
            <a:r>
              <a:rPr lang="en-US" altLang="zh-CN" smtClean="0"/>
              <a:t>x</a:t>
            </a:r>
            <a:r>
              <a:rPr lang="en-US" altLang="zh-CN" b="0" smtClean="0">
                <a:cs typeface="Times New Roman" panose="02020603050405020304" pitchFamily="18" charset="0"/>
              </a:rPr>
              <a:t>'</a:t>
            </a:r>
            <a:r>
              <a:rPr lang="zh-CN" altLang="en-US" smtClean="0">
                <a:cs typeface="Times New Roman" panose="02020603050405020304" pitchFamily="18" charset="0"/>
              </a:rPr>
              <a:t>，将</a:t>
            </a:r>
            <a:r>
              <a:rPr lang="en-US" altLang="zh-CN" smtClean="0"/>
              <a:t>x</a:t>
            </a:r>
            <a:r>
              <a:rPr lang="zh-CN" altLang="en-US" smtClean="0">
                <a:cs typeface="Times New Roman" panose="02020603050405020304" pitchFamily="18" charset="0"/>
              </a:rPr>
              <a:t>分类到</a:t>
            </a:r>
            <a:r>
              <a:rPr lang="en-US" altLang="zh-CN" smtClean="0"/>
              <a:t>x</a:t>
            </a:r>
            <a:r>
              <a:rPr lang="en-US" altLang="zh-CN" b="0" smtClean="0">
                <a:cs typeface="Times New Roman" panose="02020603050405020304" pitchFamily="18" charset="0"/>
              </a:rPr>
              <a:t>'</a:t>
            </a:r>
            <a:r>
              <a:rPr lang="zh-CN" altLang="en-US" smtClean="0">
                <a:cs typeface="Times New Roman" panose="02020603050405020304" pitchFamily="18" charset="0"/>
              </a:rPr>
              <a:t>所属的类别。</a:t>
            </a:r>
          </a:p>
          <a:p>
            <a:pPr eaLnBrk="1" hangingPunct="1">
              <a:lnSpc>
                <a:spcPct val="150000"/>
              </a:lnSpc>
            </a:pPr>
            <a:endParaRPr lang="zh-CN" altLang="en-US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最近邻规则</a:t>
            </a:r>
            <a:r>
              <a:rPr lang="zh-CN" altLang="en-US" smtClean="0">
                <a:cs typeface="Times New Roman" panose="02020603050405020304" pitchFamily="18" charset="0"/>
              </a:rPr>
              <a:t>相当于</a:t>
            </a:r>
            <a:r>
              <a:rPr lang="en-US" altLang="zh-CN" smtClean="0">
                <a:cs typeface="Times New Roman" panose="02020603050405020304" pitchFamily="18" charset="0"/>
              </a:rPr>
              <a:t>k=1</a:t>
            </a:r>
            <a:r>
              <a:rPr lang="zh-CN" altLang="en-US" smtClean="0">
                <a:cs typeface="Times New Roman" panose="02020603050405020304" pitchFamily="18" charset="0"/>
              </a:rPr>
              <a:t>的</a:t>
            </a:r>
            <a:r>
              <a:rPr lang="en-US" altLang="zh-CN" smtClean="0">
                <a:cs typeface="Times New Roman" panose="02020603050405020304" pitchFamily="18" charset="0"/>
              </a:rPr>
              <a:t>k-</a:t>
            </a:r>
            <a:r>
              <a:rPr lang="zh-CN" altLang="en-US" smtClean="0">
                <a:cs typeface="Times New Roman" panose="02020603050405020304" pitchFamily="18" charset="0"/>
              </a:rPr>
              <a:t>近邻分类，其分类界面可以用</a:t>
            </a:r>
            <a:r>
              <a:rPr lang="en-US" altLang="zh-CN" smtClean="0">
                <a:cs typeface="Times New Roman" panose="02020603050405020304" pitchFamily="18" charset="0"/>
              </a:rPr>
              <a:t>Voronoi</a:t>
            </a:r>
            <a:r>
              <a:rPr lang="zh-CN" altLang="en-US" smtClean="0">
                <a:cs typeface="Times New Roman" panose="02020603050405020304" pitchFamily="18" charset="0"/>
              </a:rPr>
              <a:t>网格表示。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Voronoi</a:t>
            </a:r>
            <a:r>
              <a:rPr lang="zh-CN" altLang="en-US" smtClean="0"/>
              <a:t>网格</a:t>
            </a:r>
          </a:p>
        </p:txBody>
      </p:sp>
      <p:graphicFrame>
        <p:nvGraphicFramePr>
          <p:cNvPr id="39939" name="对象 2"/>
          <p:cNvGraphicFramePr>
            <a:graphicFrameLocks noChangeAspect="1"/>
          </p:cNvGraphicFramePr>
          <p:nvPr/>
        </p:nvGraphicFramePr>
        <p:xfrm>
          <a:off x="2286000" y="1752600"/>
          <a:ext cx="44958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Visio" r:id="rId3" imgW="4705495" imgH="4681946" progId="Visio.Drawing.11">
                  <p:embed/>
                </p:oleObj>
              </mc:Choice>
              <mc:Fallback>
                <p:oleObj name="Visio" r:id="rId3" imgW="4705495" imgH="468194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4958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距离度量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5065713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距离度量应满足如下四个性质：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非负性</a:t>
            </a:r>
            <a:r>
              <a:rPr lang="zh-CN" altLang="en-US" smtClean="0"/>
              <a:t>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自反性</a:t>
            </a:r>
            <a:r>
              <a:rPr lang="zh-CN" altLang="en-US" smtClean="0"/>
              <a:t>：                      当且仅当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对称性</a:t>
            </a:r>
            <a:r>
              <a:rPr lang="zh-CN" altLang="en-US" smtClean="0"/>
              <a:t>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三角不等式</a:t>
            </a:r>
            <a:r>
              <a:rPr lang="zh-CN" altLang="en-US" smtClean="0"/>
              <a:t>：</a:t>
            </a:r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52800" y="2138363"/>
          <a:ext cx="1524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4" imgW="774364" imgH="253890" progId="Equation.DSMT4">
                  <p:embed/>
                </p:oleObj>
              </mc:Choice>
              <mc:Fallback>
                <p:oleObj name="Equation" r:id="rId4" imgW="774364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8363"/>
                        <a:ext cx="15240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86125" y="3014663"/>
          <a:ext cx="1600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014663"/>
                        <a:ext cx="1600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8"/>
          <p:cNvGraphicFramePr>
            <a:graphicFrameLocks noChangeAspect="1"/>
          </p:cNvGraphicFramePr>
          <p:nvPr/>
        </p:nvGraphicFramePr>
        <p:xfrm>
          <a:off x="6324600" y="2994025"/>
          <a:ext cx="860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8" imgW="368140" imgH="177723" progId="Equation.DSMT4">
                  <p:embed/>
                </p:oleObj>
              </mc:Choice>
              <mc:Fallback>
                <p:oleObj name="Equation" r:id="rId8" imgW="368140" imgH="1777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94025"/>
                        <a:ext cx="860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3286125" y="3810000"/>
          <a:ext cx="2706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0" imgW="1193800" imgH="254000" progId="Equation.DSMT4">
                  <p:embed/>
                </p:oleObj>
              </mc:Choice>
              <mc:Fallback>
                <p:oleObj name="Equation" r:id="rId10" imgW="11938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810000"/>
                        <a:ext cx="27066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0"/>
          <p:cNvGraphicFramePr>
            <a:graphicFrameLocks noChangeAspect="1"/>
          </p:cNvGraphicFramePr>
          <p:nvPr/>
        </p:nvGraphicFramePr>
        <p:xfrm>
          <a:off x="3286125" y="4724400"/>
          <a:ext cx="4171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12" imgW="1803400" imgH="254000" progId="Equation.DSMT4">
                  <p:embed/>
                </p:oleObj>
              </mc:Choice>
              <mc:Fallback>
                <p:oleObj name="Equation" r:id="rId12" imgW="18034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724400"/>
                        <a:ext cx="41719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基本思想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1803400"/>
          </a:xfrm>
        </p:spPr>
        <p:txBody>
          <a:bodyPr/>
          <a:lstStyle/>
          <a:p>
            <a:pPr eaLnBrk="1" hangingPunct="1"/>
            <a:r>
              <a:rPr lang="zh-CN" altLang="en-US" smtClean="0"/>
              <a:t>令</a:t>
            </a:r>
            <a:r>
              <a:rPr lang="en-US" altLang="zh-CN" smtClean="0"/>
              <a:t>R</a:t>
            </a:r>
            <a:r>
              <a:rPr lang="zh-CN" altLang="en-US" smtClean="0"/>
              <a:t>是包含样本点</a:t>
            </a:r>
            <a:r>
              <a:rPr lang="en-US" altLang="zh-CN" smtClean="0"/>
              <a:t>x</a:t>
            </a:r>
            <a:r>
              <a:rPr lang="zh-CN" altLang="en-US" smtClean="0"/>
              <a:t>的一个区域，其体积为</a:t>
            </a:r>
            <a:r>
              <a:rPr lang="en-US" altLang="zh-CN" smtClean="0"/>
              <a:t>V</a:t>
            </a:r>
            <a:r>
              <a:rPr lang="zh-CN" altLang="en-US" smtClean="0"/>
              <a:t>，设有</a:t>
            </a:r>
            <a:r>
              <a:rPr lang="en-US" altLang="zh-CN" smtClean="0"/>
              <a:t>n</a:t>
            </a:r>
            <a:r>
              <a:rPr lang="zh-CN" altLang="en-US" smtClean="0"/>
              <a:t>个训练样本，其中有</a:t>
            </a:r>
            <a:r>
              <a:rPr lang="en-US" altLang="zh-CN" smtClean="0"/>
              <a:t>k</a:t>
            </a:r>
            <a:r>
              <a:rPr lang="zh-CN" altLang="en-US" smtClean="0"/>
              <a:t>个落在区域</a:t>
            </a:r>
            <a:r>
              <a:rPr lang="en-US" altLang="zh-CN" smtClean="0"/>
              <a:t>R</a:t>
            </a:r>
            <a:r>
              <a:rPr lang="zh-CN" altLang="en-US" smtClean="0"/>
              <a:t>中，则可对概率密度作出一个估计：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3235325"/>
          <a:ext cx="17367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787058" imgH="406224" progId="Equation.DSMT4">
                  <p:embed/>
                </p:oleObj>
              </mc:Choice>
              <mc:Fallback>
                <p:oleObj name="Equation" r:id="rId3" imgW="787058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35325"/>
                        <a:ext cx="17367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09600" y="4495800"/>
            <a:ext cx="8001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相当于用</a:t>
            </a:r>
            <a:r>
              <a:rPr lang="en-US" altLang="zh-CN"/>
              <a:t>R</a:t>
            </a:r>
            <a:r>
              <a:rPr lang="zh-CN" altLang="en-US"/>
              <a:t>区域内的平均性质来作为一点</a:t>
            </a:r>
            <a:r>
              <a:rPr lang="en-US" altLang="zh-CN"/>
              <a:t>x</a:t>
            </a:r>
            <a:r>
              <a:rPr lang="zh-CN" altLang="en-US"/>
              <a:t>的估计，是一种数据的平滑。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graphicFrame>
        <p:nvGraphicFramePr>
          <p:cNvPr id="430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71600" y="3244850"/>
          <a:ext cx="61420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4" imgW="2781300" imgH="495300" progId="Equation.DSMT4">
                  <p:embed/>
                </p:oleObj>
              </mc:Choice>
              <mc:Fallback>
                <p:oleObj name="Equation" r:id="rId4" imgW="2781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44850"/>
                        <a:ext cx="614203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3400" y="19050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欧几里德距离</a:t>
            </a:r>
            <a:r>
              <a:rPr lang="zh-CN" altLang="en-US"/>
              <a:t>：</a:t>
            </a:r>
            <a:r>
              <a:rPr lang="en-US" altLang="zh-CN"/>
              <a:t>(Eucidean Distance)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街市距离</a:t>
            </a:r>
            <a:r>
              <a:rPr lang="zh-CN" altLang="en-US"/>
              <a:t>：</a:t>
            </a:r>
            <a:r>
              <a:rPr lang="en-US" altLang="zh-CN"/>
              <a:t>(Manhattan Distance)</a:t>
            </a:r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41575" y="3232150"/>
          <a:ext cx="38798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1269449" imgH="431613" progId="Equation.DSMT4">
                  <p:embed/>
                </p:oleObj>
              </mc:Choice>
              <mc:Fallback>
                <p:oleObj name="Equation" r:id="rId3" imgW="1269449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232150"/>
                        <a:ext cx="38798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明氏距离</a:t>
            </a:r>
            <a:r>
              <a:rPr lang="zh-CN" altLang="en-US"/>
              <a:t>：</a:t>
            </a:r>
            <a:r>
              <a:rPr lang="en-US" altLang="zh-CN"/>
              <a:t>(Minkowski Distance)</a:t>
            </a: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19325" y="3146425"/>
          <a:ext cx="45466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4" imgW="1562100" imgH="495300" progId="Equation.DSMT4">
                  <p:embed/>
                </p:oleObj>
              </mc:Choice>
              <mc:Fallback>
                <p:oleObj name="Equation" r:id="rId4" imgW="15621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146425"/>
                        <a:ext cx="45466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graphicFrame>
        <p:nvGraphicFramePr>
          <p:cNvPr id="481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33600" y="3575050"/>
          <a:ext cx="49291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3" imgW="1714500" imgH="279400" progId="Equation.DSMT4">
                  <p:embed/>
                </p:oleObj>
              </mc:Choice>
              <mc:Fallback>
                <p:oleObj name="Equation" r:id="rId3" imgW="17145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75050"/>
                        <a:ext cx="49291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33400" y="19050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马氏距离</a:t>
            </a:r>
            <a:r>
              <a:rPr lang="zh-CN" altLang="en-US"/>
              <a:t>：</a:t>
            </a:r>
            <a:r>
              <a:rPr lang="en-US" altLang="zh-CN"/>
              <a:t>(Mahalanobis Distance)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33400" y="19812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角度相似函数</a:t>
            </a:r>
            <a:r>
              <a:rPr lang="zh-CN" altLang="en-US"/>
              <a:t>：</a:t>
            </a:r>
            <a:r>
              <a:rPr lang="en-US" altLang="zh-CN"/>
              <a:t>(Angle Distance)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8938" y="3317875"/>
          <a:ext cx="28273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3" imgW="1054100" imgH="469900" progId="Equation.DSMT4">
                  <p:embed/>
                </p:oleObj>
              </mc:Choice>
              <mc:Fallback>
                <p:oleObj name="Equation" r:id="rId3" imgW="10541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317875"/>
                        <a:ext cx="28273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graphicFrame>
        <p:nvGraphicFramePr>
          <p:cNvPr id="50179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52600" y="3063875"/>
          <a:ext cx="2046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3" imgW="1054100" imgH="279400" progId="Equation.DSMT4">
                  <p:embed/>
                </p:oleObj>
              </mc:Choice>
              <mc:Fallback>
                <p:oleObj name="Equation" r:id="rId3" imgW="10541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63875"/>
                        <a:ext cx="20462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91000" y="3063875"/>
          <a:ext cx="21939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5" imgW="1079500" imgH="279400" progId="Equation.DSMT4">
                  <p:embed/>
                </p:oleObj>
              </mc:Choice>
              <mc:Fallback>
                <p:oleObj name="Equation" r:id="rId5" imgW="10795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63875"/>
                        <a:ext cx="21939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29400" y="3124200"/>
          <a:ext cx="1752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7" imgW="812447" imgH="253890" progId="Equation.DSMT4">
                  <p:embed/>
                </p:oleObj>
              </mc:Choice>
              <mc:Fallback>
                <p:oleObj name="Equation" r:id="rId7" imgW="812447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24200"/>
                        <a:ext cx="1752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57200" y="1828800"/>
            <a:ext cx="77724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海明距离</a:t>
            </a:r>
            <a:r>
              <a:rPr lang="zh-CN" altLang="en-US"/>
              <a:t>：</a:t>
            </a:r>
            <a:r>
              <a:rPr lang="en-US" altLang="zh-CN"/>
              <a:t>(Hamming Distance)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 b="0"/>
              <a:t>x</a:t>
            </a:r>
            <a:r>
              <a:rPr lang="zh-CN" altLang="en-US"/>
              <a:t>和</a:t>
            </a:r>
            <a:r>
              <a:rPr lang="en-US" altLang="zh-CN" b="0"/>
              <a:t>y</a:t>
            </a:r>
            <a:r>
              <a:rPr lang="zh-CN" altLang="en-US"/>
              <a:t>为</a:t>
            </a:r>
            <a:r>
              <a:rPr lang="en-US" altLang="zh-CN"/>
              <a:t>2</a:t>
            </a:r>
            <a:r>
              <a:rPr lang="zh-CN" altLang="en-US"/>
              <a:t>值特征矢量：</a:t>
            </a:r>
          </a:p>
        </p:txBody>
      </p:sp>
      <p:sp>
        <p:nvSpPr>
          <p:cNvPr id="50183" name="Rectangle 4"/>
          <p:cNvSpPr>
            <a:spLocks noChangeArrowheads="1"/>
          </p:cNvSpPr>
          <p:nvPr/>
        </p:nvSpPr>
        <p:spPr bwMode="auto">
          <a:xfrm>
            <a:off x="609600" y="4038600"/>
            <a:ext cx="830580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D(</a:t>
            </a:r>
            <a:r>
              <a:rPr lang="en-US" altLang="zh-CN" b="0"/>
              <a:t>x,y</a:t>
            </a:r>
            <a:r>
              <a:rPr lang="en-US" altLang="zh-CN"/>
              <a:t>)</a:t>
            </a:r>
            <a:r>
              <a:rPr lang="zh-CN" altLang="en-US"/>
              <a:t>定义为</a:t>
            </a:r>
            <a:r>
              <a:rPr lang="en-US" altLang="zh-CN" b="0"/>
              <a:t>x,y</a:t>
            </a:r>
            <a:r>
              <a:rPr lang="zh-CN" altLang="en-US"/>
              <a:t>中使得不等式              成立的</a:t>
            </a:r>
            <a:r>
              <a:rPr lang="en-US" altLang="zh-CN"/>
              <a:t>i</a:t>
            </a:r>
            <a:r>
              <a:rPr lang="zh-CN" altLang="en-US"/>
              <a:t>的个数。</a:t>
            </a:r>
            <a:endParaRPr lang="zh-CN" altLang="en-US" b="0"/>
          </a:p>
        </p:txBody>
      </p:sp>
      <p:graphicFrame>
        <p:nvGraphicFramePr>
          <p:cNvPr id="50184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791200" y="4041775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9" imgW="457200" imgH="228600" progId="Equation.DSMT4">
                  <p:embed/>
                </p:oleObj>
              </mc:Choice>
              <mc:Fallback>
                <p:oleObj name="Equation" r:id="rId9" imgW="4572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41775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最近邻分类器的简化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/>
              <a:t>最近邻分类器计算的时间复杂度和空间复杂度都为</a:t>
            </a:r>
            <a:r>
              <a:rPr lang="en-US" altLang="zh-CN" smtClean="0"/>
              <a:t>O(dn)</a:t>
            </a:r>
            <a:r>
              <a:rPr lang="zh-CN" altLang="en-US" smtClean="0"/>
              <a:t>，</a:t>
            </a:r>
            <a:r>
              <a:rPr lang="en-US" altLang="zh-CN" smtClean="0"/>
              <a:t>d</a:t>
            </a:r>
            <a:r>
              <a:rPr lang="zh-CN" altLang="en-US" smtClean="0"/>
              <a:t>为特征维数，通常只有当样本数</a:t>
            </a:r>
            <a:r>
              <a:rPr lang="en-US" altLang="zh-CN" smtClean="0"/>
              <a:t>n</a:t>
            </a:r>
            <a:r>
              <a:rPr lang="zh-CN" altLang="en-US" smtClean="0"/>
              <a:t>非常大时，分类效果才会好。</a:t>
            </a:r>
          </a:p>
          <a:p>
            <a:pPr marL="533400" indent="-533400" eaLnBrk="1" hangingPunct="1"/>
            <a:endParaRPr lang="zh-CN" altLang="en-US" smtClean="0"/>
          </a:p>
          <a:p>
            <a:pPr marL="533400" indent="-533400" eaLnBrk="1" hangingPunct="1"/>
            <a:r>
              <a:rPr lang="zh-CN" altLang="en-US" smtClean="0"/>
              <a:t>简化方法可以分为三种：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部分距离法；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预分类法；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剪辑近邻法。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部分距离法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定义：</a:t>
            </a:r>
          </a:p>
        </p:txBody>
      </p:sp>
      <p:graphicFrame>
        <p:nvGraphicFramePr>
          <p:cNvPr id="522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2009775"/>
          <a:ext cx="29003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3" imgW="1739900" imgH="520700" progId="Equation.DSMT4">
                  <p:embed/>
                </p:oleObj>
              </mc:Choice>
              <mc:Fallback>
                <p:oleObj name="Equation" r:id="rId3" imgW="17399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09775"/>
                        <a:ext cx="290036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457200" y="3200400"/>
            <a:ext cx="8458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D</a:t>
            </a:r>
            <a:r>
              <a:rPr lang="en-US" altLang="zh-CN" sz="2400" baseline="-25000"/>
              <a:t>r</a:t>
            </a:r>
            <a:r>
              <a:rPr lang="en-US" altLang="zh-CN" sz="2400"/>
              <a:t>(</a:t>
            </a:r>
            <a:r>
              <a:rPr lang="en-US" altLang="zh-CN" sz="2400" b="0"/>
              <a:t>x,y</a:t>
            </a:r>
            <a:r>
              <a:rPr lang="en-US" altLang="zh-CN" sz="2400"/>
              <a:t>)</a:t>
            </a:r>
            <a:r>
              <a:rPr lang="zh-CN" altLang="en-US" sz="2400"/>
              <a:t>是</a:t>
            </a:r>
            <a:r>
              <a:rPr lang="en-US" altLang="zh-CN" sz="2400"/>
              <a:t>r</a:t>
            </a:r>
            <a:r>
              <a:rPr lang="zh-CN" altLang="en-US" sz="2400"/>
              <a:t>的单调不减函数。令</a:t>
            </a:r>
            <a:r>
              <a:rPr lang="en-US" altLang="zh-CN" sz="2400"/>
              <a:t>D</a:t>
            </a:r>
            <a:r>
              <a:rPr lang="en-US" altLang="zh-CN" sz="2400" baseline="-25000"/>
              <a:t>min</a:t>
            </a:r>
            <a:r>
              <a:rPr lang="zh-CN" altLang="en-US" sz="2400"/>
              <a:t>为当前搜索到的最近邻距离，当待识别样本</a:t>
            </a:r>
            <a:r>
              <a:rPr lang="en-US" altLang="zh-CN" sz="2400" b="0"/>
              <a:t>x</a:t>
            </a:r>
            <a:r>
              <a:rPr lang="zh-CN" altLang="en-US" sz="2400"/>
              <a:t>与某个训练样本</a:t>
            </a:r>
            <a:r>
              <a:rPr lang="en-US" altLang="zh-CN" sz="2400" b="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的部分距离</a:t>
            </a:r>
            <a:r>
              <a:rPr lang="en-US" altLang="zh-CN" sz="2400"/>
              <a:t>D</a:t>
            </a:r>
            <a:r>
              <a:rPr lang="en-US" altLang="zh-CN" sz="2400" baseline="-25000"/>
              <a:t>r</a:t>
            </a:r>
            <a:r>
              <a:rPr lang="en-US" altLang="zh-CN" sz="2400"/>
              <a:t>(</a:t>
            </a:r>
            <a:r>
              <a:rPr lang="en-US" altLang="zh-CN" sz="2400" b="0"/>
              <a:t>x,x</a:t>
            </a:r>
            <a:r>
              <a:rPr lang="en-US" altLang="zh-CN" sz="2400" b="0" baseline="-25000"/>
              <a:t>i</a:t>
            </a:r>
            <a:r>
              <a:rPr lang="en-US" altLang="zh-CN" sz="2400"/>
              <a:t>)</a:t>
            </a:r>
            <a:r>
              <a:rPr lang="zh-CN" altLang="en-US" sz="2400"/>
              <a:t>大于 </a:t>
            </a:r>
            <a:r>
              <a:rPr lang="en-US" altLang="zh-CN" sz="2400"/>
              <a:t>D</a:t>
            </a:r>
            <a:r>
              <a:rPr lang="en-US" altLang="zh-CN" sz="2400" baseline="-25000"/>
              <a:t>min</a:t>
            </a:r>
            <a:r>
              <a:rPr lang="zh-CN" altLang="en-US" sz="2400"/>
              <a:t>时， </a:t>
            </a:r>
            <a:r>
              <a:rPr lang="en-US" altLang="zh-CN" sz="2400"/>
              <a:t>D</a:t>
            </a:r>
            <a:r>
              <a:rPr lang="en-US" altLang="zh-CN" sz="2400" baseline="-25000"/>
              <a:t>d</a:t>
            </a:r>
            <a:r>
              <a:rPr lang="en-US" altLang="zh-CN" sz="2400"/>
              <a:t>(</a:t>
            </a:r>
            <a:r>
              <a:rPr lang="en-US" altLang="zh-CN" sz="2400" b="0"/>
              <a:t>x,x</a:t>
            </a:r>
            <a:r>
              <a:rPr lang="en-US" altLang="zh-CN" sz="2400" b="0" baseline="-25000"/>
              <a:t>i</a:t>
            </a:r>
            <a:r>
              <a:rPr lang="en-US" altLang="zh-CN" sz="2400"/>
              <a:t>)</a:t>
            </a:r>
            <a:r>
              <a:rPr lang="zh-CN" altLang="en-US" sz="2400"/>
              <a:t>一定要大于</a:t>
            </a:r>
            <a:r>
              <a:rPr lang="en-US" altLang="zh-CN" sz="2400"/>
              <a:t>D</a:t>
            </a:r>
            <a:r>
              <a:rPr lang="en-US" altLang="zh-CN" sz="2400" baseline="-25000"/>
              <a:t>min</a:t>
            </a:r>
            <a:r>
              <a:rPr lang="en-US" altLang="zh-CN" sz="2400"/>
              <a:t> </a:t>
            </a:r>
            <a:r>
              <a:rPr lang="zh-CN" altLang="en-US" sz="2400"/>
              <a:t>，所以</a:t>
            </a:r>
            <a:r>
              <a:rPr lang="en-US" altLang="zh-CN" sz="2400" b="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一定不是最近邻，不需要继续计算</a:t>
            </a:r>
            <a:r>
              <a:rPr lang="en-US" altLang="zh-CN" sz="2400"/>
              <a:t>D</a:t>
            </a:r>
            <a:r>
              <a:rPr lang="en-US" altLang="zh-CN" sz="2400" baseline="-25000"/>
              <a:t>d</a:t>
            </a:r>
            <a:r>
              <a:rPr lang="en-US" altLang="zh-CN" sz="2400"/>
              <a:t>(</a:t>
            </a:r>
            <a:r>
              <a:rPr lang="en-US" altLang="zh-CN" sz="2400" b="0"/>
              <a:t>x,x</a:t>
            </a:r>
            <a:r>
              <a:rPr lang="en-US" altLang="zh-CN" sz="2400" b="0" baseline="-25000"/>
              <a:t>i</a:t>
            </a:r>
            <a:r>
              <a:rPr lang="en-US" altLang="zh-CN" sz="2400"/>
              <a:t>) 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预分类（搜索树）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993063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2667000" y="3276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3810000" y="4876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1295400" y="1981200"/>
            <a:ext cx="28194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6781800" y="22098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819400" y="3810000"/>
            <a:ext cx="21336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694" grpId="0" animBg="1"/>
      <p:bldP spid="114695" grpId="0" animBg="1"/>
      <p:bldP spid="114696" grpId="0" animBg="1"/>
      <p:bldP spid="114697" grpId="0" animBg="1"/>
      <p:bldP spid="1146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预分类（搜索树）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在特征空间中首先找到</a:t>
            </a:r>
            <a:r>
              <a:rPr lang="en-US" altLang="zh-CN" smtClean="0"/>
              <a:t>m</a:t>
            </a:r>
            <a:r>
              <a:rPr lang="zh-CN" altLang="en-US" smtClean="0"/>
              <a:t>个有代表性的样本点，用这些点代表一部分训练样本；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待识别模式</a:t>
            </a:r>
            <a:r>
              <a:rPr lang="en-US" altLang="zh-CN" b="0" smtClean="0"/>
              <a:t>x</a:t>
            </a:r>
            <a:r>
              <a:rPr lang="zh-CN" altLang="en-US" smtClean="0"/>
              <a:t>首先与这些代表点计算距离，找到一个最近邻，然后在这个最近邻代表的样本点中寻找实际的最近邻点。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这种方法是一个</a:t>
            </a:r>
            <a:r>
              <a:rPr lang="zh-CN" altLang="en-US" smtClean="0">
                <a:solidFill>
                  <a:srgbClr val="0000FF"/>
                </a:solidFill>
              </a:rPr>
              <a:t>次优</a:t>
            </a:r>
            <a:r>
              <a:rPr lang="zh-CN" altLang="en-US" smtClean="0"/>
              <a:t>的搜索算法。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有效性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当</a:t>
            </a:r>
            <a:r>
              <a:rPr lang="en-US" altLang="zh-CN" sz="3200" smtClean="0"/>
              <a:t>n</a:t>
            </a:r>
            <a:r>
              <a:rPr lang="zh-CN" altLang="en-US" sz="3200" smtClean="0"/>
              <a:t>固定时，</a:t>
            </a:r>
            <a:r>
              <a:rPr lang="en-US" altLang="zh-CN" sz="3200" smtClean="0"/>
              <a:t>V</a:t>
            </a:r>
            <a:r>
              <a:rPr lang="zh-CN" altLang="en-US" sz="3200" smtClean="0"/>
              <a:t>的大小对估计的效果影响很大，过大则平滑过多，不够精确；过小则可能导致在此区域内无样本点，</a:t>
            </a:r>
            <a:r>
              <a:rPr lang="en-US" altLang="zh-CN" sz="3200" smtClean="0"/>
              <a:t>k=0</a:t>
            </a:r>
            <a:r>
              <a:rPr lang="zh-CN" altLang="en-US" sz="3200" smtClean="0"/>
              <a:t>。</a:t>
            </a:r>
          </a:p>
          <a:p>
            <a:pPr eaLnBrk="1" hangingPunct="1"/>
            <a:endParaRPr lang="zh-CN" altLang="en-US" sz="3200" smtClean="0"/>
          </a:p>
          <a:p>
            <a:pPr eaLnBrk="1" hangingPunct="1"/>
            <a:r>
              <a:rPr lang="zh-CN" altLang="en-US" sz="3200" smtClean="0"/>
              <a:t>此方法的有效性取决于样本数量的多少，以及区域体积选择的合适。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剪辑近邻法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zh-CN" altLang="en-US" sz="2400" smtClean="0"/>
              <a:t>最近邻剪辑算法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b="0" smtClean="0"/>
              <a:t>begin initialize </a:t>
            </a:r>
            <a:r>
              <a:rPr lang="en-US" altLang="zh-CN" sz="2000" i="1" smtClean="0"/>
              <a:t>j </a:t>
            </a:r>
            <a:r>
              <a:rPr lang="en-US" altLang="zh-CN" sz="2000" smtClean="0"/>
              <a:t>= 0</a:t>
            </a:r>
            <a:r>
              <a:rPr lang="en-US" altLang="zh-CN" sz="2000" i="1" smtClean="0"/>
              <a:t>;D </a:t>
            </a:r>
            <a:r>
              <a:rPr lang="en-US" altLang="zh-CN" sz="2000" smtClean="0"/>
              <a:t>= data set</a:t>
            </a:r>
            <a:r>
              <a:rPr lang="en-US" altLang="zh-CN" sz="2000" i="1" smtClean="0"/>
              <a:t>; n </a:t>
            </a:r>
            <a:r>
              <a:rPr lang="en-US" altLang="zh-CN" sz="2000" smtClean="0"/>
              <a:t>= number of training samples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construct the full Voronoi diagram of </a:t>
            </a:r>
            <a:r>
              <a:rPr lang="en-US" altLang="zh-CN" sz="2000" i="1" smtClean="0"/>
              <a:t>D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b="0" smtClean="0"/>
              <a:t>do </a:t>
            </a:r>
            <a:r>
              <a:rPr lang="en-US" altLang="zh-CN" sz="2000" i="1" smtClean="0"/>
              <a:t>j </a:t>
            </a:r>
            <a:r>
              <a:rPr lang="en-US" altLang="zh-CN" sz="2000" smtClean="0">
                <a:sym typeface="Wingdings" panose="05000000000000000000" pitchFamily="2" charset="2"/>
              </a:rPr>
              <a:t></a:t>
            </a:r>
            <a:r>
              <a:rPr lang="en-US" altLang="zh-CN" sz="2000" i="1" smtClean="0"/>
              <a:t> j </a:t>
            </a:r>
            <a:r>
              <a:rPr lang="en-US" altLang="zh-CN" sz="2000" smtClean="0"/>
              <a:t>+ 1; 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     Find the Voronoi neighbors of </a:t>
            </a:r>
            <a:r>
              <a:rPr lang="en-US" altLang="zh-CN" sz="2000" b="0" smtClean="0"/>
              <a:t>X</a:t>
            </a:r>
            <a:r>
              <a:rPr lang="en-US" altLang="zh-CN" sz="2000" baseline="-25000" smtClean="0"/>
              <a:t>j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baseline="-25000" smtClean="0"/>
              <a:t>       </a:t>
            </a:r>
            <a:r>
              <a:rPr lang="en-US" altLang="zh-CN" sz="2000" b="0" smtClean="0"/>
              <a:t>if </a:t>
            </a:r>
            <a:r>
              <a:rPr lang="en-US" altLang="zh-CN" sz="2000" smtClean="0"/>
              <a:t>any neighbor is not from the same class as </a:t>
            </a:r>
            <a:r>
              <a:rPr lang="en-US" altLang="zh-CN" sz="2000" b="0" smtClean="0"/>
              <a:t>X</a:t>
            </a:r>
            <a:r>
              <a:rPr lang="en-US" altLang="zh-CN" sz="2000" baseline="-25000" smtClean="0"/>
              <a:t>j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</a:t>
            </a:r>
            <a:r>
              <a:rPr lang="en-US" altLang="zh-CN" sz="2000" b="0" smtClean="0"/>
              <a:t>then </a:t>
            </a:r>
            <a:r>
              <a:rPr lang="en-US" altLang="zh-CN" sz="2000" smtClean="0"/>
              <a:t>mark </a:t>
            </a:r>
            <a:r>
              <a:rPr lang="en-US" altLang="zh-CN" sz="2000" b="0" smtClean="0"/>
              <a:t>X</a:t>
            </a:r>
            <a:r>
              <a:rPr lang="en-US" altLang="zh-CN" sz="2000" baseline="-25000" smtClean="0"/>
              <a:t>j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zh-CN" sz="2000" b="0" smtClean="0"/>
              <a:t>until </a:t>
            </a:r>
            <a:r>
              <a:rPr lang="en-US" altLang="zh-CN" sz="2000" i="1" smtClean="0"/>
              <a:t>j </a:t>
            </a:r>
            <a:r>
              <a:rPr lang="en-US" altLang="zh-CN" sz="2000" smtClean="0"/>
              <a:t>= </a:t>
            </a:r>
            <a:r>
              <a:rPr lang="en-US" altLang="zh-CN" sz="2000" i="1" smtClean="0"/>
              <a:t>n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zh-CN" sz="2000" smtClean="0"/>
              <a:t>Discard all points that are not marked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zh-CN" sz="2000" smtClean="0"/>
              <a:t>Construct the Voronoi diagram of the remaining samples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zh-CN" sz="2000" b="0" smtClean="0"/>
              <a:t>end</a:t>
            </a:r>
            <a:endParaRPr lang="en-US" altLang="zh-CN" sz="2000" smtClean="0"/>
          </a:p>
          <a:p>
            <a:pPr marL="457200" indent="-457200"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剪辑近邻法</a:t>
            </a:r>
          </a:p>
        </p:txBody>
      </p:sp>
      <p:graphicFrame>
        <p:nvGraphicFramePr>
          <p:cNvPr id="56323" name="对象 2"/>
          <p:cNvGraphicFramePr>
            <a:graphicFrameLocks noChangeAspect="1"/>
          </p:cNvGraphicFramePr>
          <p:nvPr/>
        </p:nvGraphicFramePr>
        <p:xfrm>
          <a:off x="990600" y="2073275"/>
          <a:ext cx="31242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Visio" r:id="rId3" imgW="4705495" imgH="4681946" progId="Visio.Drawing.11">
                  <p:embed/>
                </p:oleObj>
              </mc:Choice>
              <mc:Fallback>
                <p:oleObj name="Visio" r:id="rId3" imgW="4705495" imgH="468194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73275"/>
                        <a:ext cx="312420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对象 4"/>
          <p:cNvGraphicFramePr>
            <a:graphicFrameLocks noChangeAspect="1"/>
          </p:cNvGraphicFramePr>
          <p:nvPr/>
        </p:nvGraphicFramePr>
        <p:xfrm>
          <a:off x="5105400" y="2066925"/>
          <a:ext cx="313055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Visio" r:id="rId5" imgW="4709166" imgH="4682679" progId="Visio.Drawing.11">
                  <p:embed/>
                </p:oleObj>
              </mc:Choice>
              <mc:Fallback>
                <p:oleObj name="Visio" r:id="rId5" imgW="4709166" imgH="4682679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66925"/>
                        <a:ext cx="3130550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5"/>
          <p:cNvSpPr txBox="1">
            <a:spLocks noChangeArrowheads="1"/>
          </p:cNvSpPr>
          <p:nvPr/>
        </p:nvSpPr>
        <p:spPr bwMode="auto">
          <a:xfrm>
            <a:off x="1333500" y="57150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Verdana" panose="020B0604030504040204" pitchFamily="34" charset="0"/>
              </a:rPr>
              <a:t>剪辑前</a:t>
            </a:r>
          </a:p>
        </p:txBody>
      </p:sp>
      <p:sp>
        <p:nvSpPr>
          <p:cNvPr id="56326" name="文本框 11"/>
          <p:cNvSpPr txBox="1">
            <a:spLocks noChangeArrowheads="1"/>
          </p:cNvSpPr>
          <p:nvPr/>
        </p:nvSpPr>
        <p:spPr bwMode="auto">
          <a:xfrm>
            <a:off x="5451475" y="57150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Verdana" panose="020B0604030504040204" pitchFamily="34" charset="0"/>
              </a:rPr>
              <a:t>剪辑后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RCE</a:t>
            </a:r>
            <a:r>
              <a:rPr lang="zh-CN" altLang="en-US" smtClean="0"/>
              <a:t>网络</a:t>
            </a:r>
          </a:p>
        </p:txBody>
      </p:sp>
      <p:graphicFrame>
        <p:nvGraphicFramePr>
          <p:cNvPr id="573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752600"/>
          <a:ext cx="66294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Image" r:id="rId3" imgW="6196825" imgH="4215873" progId="Photoshop.Image.7">
                  <p:embed/>
                </p:oleObj>
              </mc:Choice>
              <mc:Fallback>
                <p:oleObj name="Image" r:id="rId3" imgW="6196825" imgH="4215873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6629400" cy="451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RCE</a:t>
            </a:r>
            <a:r>
              <a:rPr lang="zh-CN" altLang="en-US" smtClean="0"/>
              <a:t>网络的训练算法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50657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begin initialize</a:t>
            </a:r>
            <a:r>
              <a:rPr lang="en-US" altLang="zh-CN" smtClean="0"/>
              <a:t> j=0, n=#patterns, </a:t>
            </a:r>
            <a:r>
              <a:rPr lang="el-GR" altLang="zh-CN" smtClean="0">
                <a:cs typeface="Times New Roman" panose="02020603050405020304" pitchFamily="18" charset="0"/>
              </a:rPr>
              <a:t>ε</a:t>
            </a:r>
            <a:r>
              <a:rPr lang="en-US" altLang="zh-CN" smtClean="0">
                <a:cs typeface="Times New Roman" panose="02020603050405020304" pitchFamily="18" charset="0"/>
              </a:rPr>
              <a:t>=small pattern, 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en-US" altLang="zh-CN" baseline="-25000" smtClean="0"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cs typeface="Times New Roman" panose="02020603050405020304" pitchFamily="18" charset="0"/>
              </a:rPr>
              <a:t>=max radius</a:t>
            </a:r>
            <a:r>
              <a:rPr lang="zh-CN" altLang="en-US" smtClean="0"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cs typeface="Times New Roman" panose="02020603050405020304" pitchFamily="18" charset="0"/>
              </a:rPr>
              <a:t>a</a:t>
            </a:r>
            <a:r>
              <a:rPr lang="en-US" altLang="zh-CN" baseline="-25000" smtClean="0">
                <a:cs typeface="Times New Roman" panose="02020603050405020304" pitchFamily="18" charset="0"/>
              </a:rPr>
              <a:t>ij</a:t>
            </a:r>
            <a:r>
              <a:rPr lang="en-US" altLang="zh-CN" smtClean="0">
                <a:cs typeface="Times New Roman" panose="02020603050405020304" pitchFamily="18" charset="0"/>
              </a:rPr>
              <a:t>=0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>
                <a:cs typeface="Times New Roman" panose="02020603050405020304" pitchFamily="18" charset="0"/>
              </a:rPr>
              <a:t>do</a:t>
            </a:r>
            <a:r>
              <a:rPr lang="en-US" altLang="zh-CN" smtClean="0">
                <a:cs typeface="Times New Roman" panose="02020603050405020304" pitchFamily="18" charset="0"/>
              </a:rPr>
              <a:t> j</a:t>
            </a: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j+1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 train weight</a:t>
            </a:r>
            <a:r>
              <a:rPr lang="en-US" altLang="zh-CN" b="0" smtClean="0">
                <a:cs typeface="Times New Roman" panose="02020603050405020304" pitchFamily="18" charset="0"/>
              </a:rPr>
              <a:t>:</a:t>
            </a:r>
            <a:r>
              <a:rPr lang="en-US" altLang="zh-CN" smtClean="0">
                <a:cs typeface="Times New Roman" panose="02020603050405020304" pitchFamily="18" charset="0"/>
              </a:rPr>
              <a:t> </a:t>
            </a:r>
            <a:r>
              <a:rPr lang="en-US" altLang="zh-CN" b="0" smtClean="0">
                <a:cs typeface="Times New Roman" panose="02020603050405020304" pitchFamily="18" charset="0"/>
              </a:rPr>
              <a:t>w</a:t>
            </a:r>
            <a:r>
              <a:rPr lang="en-US" altLang="zh-CN" baseline="-25000" smtClean="0"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cs typeface="Times New Roman" panose="02020603050405020304" pitchFamily="18" charset="0"/>
              </a:rPr>
              <a:t>=</a:t>
            </a:r>
            <a:r>
              <a:rPr lang="en-US" altLang="zh-CN" b="0" smtClean="0">
                <a:cs typeface="Times New Roman" panose="02020603050405020304" pitchFamily="18" charset="0"/>
              </a:rPr>
              <a:t>x</a:t>
            </a:r>
            <a:r>
              <a:rPr lang="en-US" altLang="zh-CN" baseline="-25000" smtClean="0">
                <a:cs typeface="Times New Roman" panose="02020603050405020304" pitchFamily="18" charset="0"/>
              </a:rPr>
              <a:t>j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 </a:t>
            </a:r>
            <a:r>
              <a:rPr lang="en-US" altLang="zh-CN" b="0" smtClean="0">
                <a:cs typeface="Times New Roman" panose="02020603050405020304" pitchFamily="18" charset="0"/>
              </a:rPr>
              <a:t>if</a:t>
            </a:r>
            <a:r>
              <a:rPr lang="en-US" altLang="zh-CN" smtClean="0">
                <a:cs typeface="Times New Roman" panose="02020603050405020304" pitchFamily="18" charset="0"/>
              </a:rPr>
              <a:t>              </a:t>
            </a:r>
            <a:r>
              <a:rPr lang="en-US" altLang="zh-CN" b="0" smtClean="0">
                <a:cs typeface="Times New Roman" panose="02020603050405020304" pitchFamily="18" charset="0"/>
              </a:rPr>
              <a:t>then</a:t>
            </a:r>
            <a:r>
              <a:rPr lang="en-US" altLang="zh-CN" smtClean="0">
                <a:cs typeface="Times New Roman" panose="02020603050405020304" pitchFamily="18" charset="0"/>
              </a:rPr>
              <a:t> a</a:t>
            </a:r>
            <a:r>
              <a:rPr lang="en-US" altLang="zh-CN" baseline="-25000" smtClean="0">
                <a:cs typeface="Times New Roman" panose="02020603050405020304" pitchFamily="18" charset="0"/>
              </a:rPr>
              <a:t>ji</a:t>
            </a:r>
            <a:r>
              <a:rPr lang="en-US" altLang="zh-CN" smtClean="0">
                <a:cs typeface="Times New Roman" panose="02020603050405020304" pitchFamily="18" charset="0"/>
              </a:rPr>
              <a:t> = 1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>
                <a:cs typeface="Times New Roman" panose="02020603050405020304" pitchFamily="18" charset="0"/>
              </a:rPr>
              <a:t>     </a:t>
            </a:r>
            <a:r>
              <a:rPr lang="en-US" altLang="zh-CN" smtClean="0">
                <a:cs typeface="Times New Roman" panose="02020603050405020304" pitchFamily="18" charset="0"/>
              </a:rPr>
              <a:t>find nearest point not in</a:t>
            </a:r>
            <a:r>
              <a:rPr lang="en-US" altLang="zh-CN" b="0" smtClean="0">
                <a:cs typeface="Times New Roman" panose="02020603050405020304" pitchFamily="18" charset="0"/>
              </a:rPr>
              <a:t> </a:t>
            </a:r>
            <a:r>
              <a:rPr lang="el-GR" altLang="zh-CN" b="0" smtClean="0">
                <a:cs typeface="Times New Roman" panose="02020603050405020304" pitchFamily="18" charset="0"/>
              </a:rPr>
              <a:t>ω</a:t>
            </a:r>
            <a:r>
              <a:rPr lang="en-US" altLang="zh-CN" b="0" baseline="-25000" smtClean="0"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cs typeface="Times New Roman" panose="02020603050405020304" pitchFamily="18" charset="0"/>
              </a:rPr>
              <a:t>: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 set radius</a:t>
            </a:r>
            <a:r>
              <a:rPr lang="en-US" altLang="zh-CN" b="0" smtClean="0">
                <a:cs typeface="Times New Roman" panose="02020603050405020304" pitchFamily="18" charset="0"/>
              </a:rPr>
              <a:t>: 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>
                <a:cs typeface="Times New Roman" panose="02020603050405020304" pitchFamily="18" charset="0"/>
              </a:rPr>
              <a:t>until </a:t>
            </a:r>
            <a:r>
              <a:rPr lang="en-US" altLang="zh-CN" smtClean="0">
                <a:cs typeface="Times New Roman" panose="02020603050405020304" pitchFamily="18" charset="0"/>
              </a:rPr>
              <a:t>j = n</a:t>
            </a:r>
            <a:endParaRPr lang="zh-CN" altLang="el-GR" smtClean="0">
              <a:cs typeface="Times New Roman" panose="02020603050405020304" pitchFamily="18" charset="0"/>
            </a:endParaRPr>
          </a:p>
        </p:txBody>
      </p:sp>
      <p:graphicFrame>
        <p:nvGraphicFramePr>
          <p:cNvPr id="58372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43600" y="4572000"/>
          <a:ext cx="25955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3" imgW="1320227" imgH="317362" progId="Equation.DSMT4">
                  <p:embed/>
                </p:oleObj>
              </mc:Choice>
              <mc:Fallback>
                <p:oleObj name="Equation" r:id="rId3" imgW="1320227" imgH="31736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572000"/>
                        <a:ext cx="25955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0400" y="5232400"/>
          <a:ext cx="3352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5" imgW="1701800" imgH="304800" progId="Equation.DSMT4">
                  <p:embed/>
                </p:oleObj>
              </mc:Choice>
              <mc:Fallback>
                <p:oleObj name="Equation" r:id="rId5" imgW="1701800" imgH="30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32400"/>
                        <a:ext cx="3352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9"/>
          <p:cNvGraphicFramePr>
            <a:graphicFrameLocks noChangeAspect="1"/>
          </p:cNvGraphicFramePr>
          <p:nvPr/>
        </p:nvGraphicFramePr>
        <p:xfrm>
          <a:off x="1905000" y="403860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7" imgW="457200" imgH="241300" progId="Equation.DSMT4">
                  <p:embed/>
                </p:oleObj>
              </mc:Choice>
              <mc:Fallback>
                <p:oleObj name="Equation" r:id="rId7" imgW="4572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81000"/>
            <a:ext cx="4919663" cy="6477000"/>
          </a:xfrm>
          <a:noFill/>
        </p:spPr>
      </p:pic>
      <p:sp>
        <p:nvSpPr>
          <p:cNvPr id="59395" name="Rectangle 7"/>
          <p:cNvSpPr>
            <a:spLocks noChangeArrowheads="1"/>
          </p:cNvSpPr>
          <p:nvPr/>
        </p:nvSpPr>
        <p:spPr bwMode="auto">
          <a:xfrm>
            <a:off x="304800" y="1143000"/>
            <a:ext cx="1447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59396" name="Rectangle 8"/>
          <p:cNvSpPr>
            <a:spLocks noChangeArrowheads="1"/>
          </p:cNvSpPr>
          <p:nvPr/>
        </p:nvSpPr>
        <p:spPr bwMode="auto">
          <a:xfrm>
            <a:off x="6705600" y="10668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RCE</a:t>
            </a:r>
            <a:r>
              <a:rPr lang="zh-CN" altLang="en-US" smtClean="0"/>
              <a:t>网络的分类算法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6482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begin initialize j=0, k=0, x, </a:t>
            </a:r>
            <a:endParaRPr lang="en-US" altLang="zh-CN" baseline="-25000" smtClean="0"/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    do j</a:t>
            </a:r>
            <a:r>
              <a:rPr lang="en-US" altLang="zh-CN" smtClean="0">
                <a:sym typeface="Wingdings" panose="05000000000000000000" pitchFamily="2" charset="2"/>
              </a:rPr>
              <a:t>j+1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sym typeface="Wingdings" panose="05000000000000000000" pitchFamily="2" charset="2"/>
              </a:rPr>
              <a:t>         if      </a:t>
            </a: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            then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 until j = n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 if category of all               is the same  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     then return the label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else  “ambiguous” label</a:t>
            </a:r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1600" y="1752600"/>
          <a:ext cx="914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3" imgW="482391" imgH="228501" progId="Equation.DSMT4">
                  <p:embed/>
                </p:oleObj>
              </mc:Choice>
              <mc:Fallback>
                <p:oleObj name="Equation" r:id="rId3" imgW="482391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914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24400" y="3019425"/>
          <a:ext cx="1693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5" imgW="914400" imgH="279400" progId="Equation.DSMT4">
                  <p:embed/>
                </p:oleObj>
              </mc:Choice>
              <mc:Fallback>
                <p:oleObj name="Equation" r:id="rId5" imgW="914400" imgH="27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19425"/>
                        <a:ext cx="16938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1"/>
          <p:cNvGraphicFramePr>
            <a:graphicFrameLocks noChangeAspect="1"/>
          </p:cNvGraphicFramePr>
          <p:nvPr/>
        </p:nvGraphicFramePr>
        <p:xfrm>
          <a:off x="2278063" y="3000375"/>
          <a:ext cx="1538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7" imgW="850531" imgH="279279" progId="Equation.DSMT4">
                  <p:embed/>
                </p:oleObj>
              </mc:Choice>
              <mc:Fallback>
                <p:oleObj name="Equation" r:id="rId7" imgW="850531" imgH="27927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3000375"/>
                        <a:ext cx="1538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2"/>
          <p:cNvGraphicFramePr>
            <a:graphicFrameLocks noChangeAspect="1"/>
          </p:cNvGraphicFramePr>
          <p:nvPr/>
        </p:nvGraphicFramePr>
        <p:xfrm>
          <a:off x="4038600" y="4343400"/>
          <a:ext cx="941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9" imgW="482391" imgH="241195" progId="Equation.DSMT4">
                  <p:embed/>
                </p:oleObj>
              </mc:Choice>
              <mc:Fallback>
                <p:oleObj name="Equation" r:id="rId9" imgW="482391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941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收敛性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9144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构造一系列包含</a:t>
            </a:r>
            <a:r>
              <a:rPr lang="en-US" altLang="zh-CN" sz="2400" smtClean="0"/>
              <a:t>x</a:t>
            </a:r>
            <a:r>
              <a:rPr lang="zh-CN" altLang="en-US" sz="2400" smtClean="0"/>
              <a:t>的区域</a:t>
            </a:r>
            <a:r>
              <a:rPr lang="en-US" altLang="zh-CN" sz="2400" smtClean="0"/>
              <a:t>R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R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 …</a:t>
            </a:r>
            <a:r>
              <a:rPr lang="zh-CN" altLang="en-US" sz="2400" smtClean="0"/>
              <a:t>，对应</a:t>
            </a:r>
            <a:r>
              <a:rPr lang="en-US" altLang="zh-CN" sz="2400" smtClean="0"/>
              <a:t>n=1,2,…</a:t>
            </a:r>
            <a:r>
              <a:rPr lang="zh-CN" altLang="en-US" sz="2400" smtClean="0"/>
              <a:t>，则对</a:t>
            </a:r>
            <a:r>
              <a:rPr lang="en-US" altLang="zh-CN" sz="2400" smtClean="0"/>
              <a:t>p(x)</a:t>
            </a:r>
            <a:r>
              <a:rPr lang="zh-CN" altLang="en-US" sz="2400" smtClean="0"/>
              <a:t>有一系列的估计：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5200" y="2581275"/>
          <a:ext cx="16859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914400" imgH="444500" progId="Equation.DSMT4">
                  <p:embed/>
                </p:oleObj>
              </mc:Choice>
              <mc:Fallback>
                <p:oleObj name="Equation" r:id="rId3" imgW="9144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81275"/>
                        <a:ext cx="16859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457200" y="35052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当满足下列条件时，</a:t>
            </a:r>
            <a:r>
              <a:rPr lang="en-US" altLang="zh-CN" sz="2400"/>
              <a:t>p</a:t>
            </a:r>
            <a:r>
              <a:rPr lang="en-US" altLang="zh-CN" sz="2400" baseline="-25000"/>
              <a:t>n</a:t>
            </a:r>
            <a:r>
              <a:rPr lang="en-US" altLang="zh-CN" sz="2400"/>
              <a:t>(x)</a:t>
            </a:r>
            <a:r>
              <a:rPr lang="zh-CN" altLang="en-US" sz="2400"/>
              <a:t>收敛于</a:t>
            </a:r>
            <a:r>
              <a:rPr lang="en-US" altLang="zh-CN" sz="2400"/>
              <a:t>p</a:t>
            </a:r>
            <a:r>
              <a:rPr lang="en-US" altLang="zh-CN" sz="2400" baseline="-25000"/>
              <a:t> </a:t>
            </a:r>
            <a:r>
              <a:rPr lang="en-US" altLang="zh-CN" sz="2400"/>
              <a:t>(x)</a:t>
            </a:r>
            <a:r>
              <a:rPr lang="zh-CN" altLang="en-US" sz="2400"/>
              <a:t>：</a:t>
            </a:r>
          </a:p>
        </p:txBody>
      </p:sp>
      <p:graphicFrame>
        <p:nvGraphicFramePr>
          <p:cNvPr id="1024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2800" y="4264025"/>
          <a:ext cx="12954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5" imgW="660400" imgH="279400" progId="Equation.DSMT4">
                  <p:embed/>
                </p:oleObj>
              </mc:Choice>
              <mc:Fallback>
                <p:oleObj name="Equation" r:id="rId5" imgW="6604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4025"/>
                        <a:ext cx="12954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3352800" y="4960938"/>
          <a:ext cx="16351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7" imgW="761669" imgH="279279" progId="Equation.DSMT4">
                  <p:embed/>
                </p:oleObj>
              </mc:Choice>
              <mc:Fallback>
                <p:oleObj name="Equation" r:id="rId7" imgW="761669" imgH="27927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60938"/>
                        <a:ext cx="16351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1"/>
          <p:cNvGraphicFramePr>
            <a:graphicFrameLocks noChangeAspect="1"/>
          </p:cNvGraphicFramePr>
          <p:nvPr/>
        </p:nvGraphicFramePr>
        <p:xfrm>
          <a:off x="3316288" y="5708650"/>
          <a:ext cx="14208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9" imgW="672808" imgH="406224" progId="Equation.DSMT4">
                  <p:embed/>
                </p:oleObj>
              </mc:Choice>
              <mc:Fallback>
                <p:oleObj name="Equation" r:id="rId9" imgW="672808" imgH="4062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708650"/>
                        <a:ext cx="14208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区域选定的两个途径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Parzen</a:t>
            </a:r>
            <a:r>
              <a:rPr lang="zh-CN" altLang="en-US" smtClean="0">
                <a:solidFill>
                  <a:srgbClr val="0000FF"/>
                </a:solidFill>
              </a:rPr>
              <a:t>窗法</a:t>
            </a:r>
            <a:r>
              <a:rPr lang="zh-CN" altLang="en-US" smtClean="0"/>
              <a:t>：区域体积</a:t>
            </a:r>
            <a:r>
              <a:rPr lang="en-US" altLang="zh-CN" smtClean="0"/>
              <a:t>V</a:t>
            </a:r>
            <a:r>
              <a:rPr lang="zh-CN" altLang="en-US" smtClean="0"/>
              <a:t>是样本数</a:t>
            </a:r>
            <a:r>
              <a:rPr lang="en-US" altLang="zh-CN" smtClean="0"/>
              <a:t>n</a:t>
            </a:r>
            <a:r>
              <a:rPr lang="zh-CN" altLang="en-US" smtClean="0"/>
              <a:t>的函数，如：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33800" y="2417763"/>
          <a:ext cx="12954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583947" imgH="431613" progId="Equation.DSMT4">
                  <p:embed/>
                </p:oleObj>
              </mc:Choice>
              <mc:Fallback>
                <p:oleObj name="Equation" r:id="rId3" imgW="583947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17763"/>
                        <a:ext cx="12954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33400" y="38862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K-</a:t>
            </a:r>
            <a:r>
              <a:rPr lang="zh-CN" altLang="en-US">
                <a:solidFill>
                  <a:srgbClr val="0000FF"/>
                </a:solidFill>
              </a:rPr>
              <a:t>近邻法</a:t>
            </a:r>
            <a:r>
              <a:rPr lang="zh-CN" altLang="en-US"/>
              <a:t>：落在区域内的样本数</a:t>
            </a:r>
            <a:r>
              <a:rPr lang="en-US" altLang="zh-CN"/>
              <a:t>k</a:t>
            </a:r>
            <a:r>
              <a:rPr lang="zh-CN" altLang="en-US"/>
              <a:t>是总样本数</a:t>
            </a:r>
            <a:r>
              <a:rPr lang="en-US" altLang="zh-CN"/>
              <a:t>n</a:t>
            </a:r>
            <a:r>
              <a:rPr lang="zh-CN" altLang="en-US"/>
              <a:t>的函数，如：</a:t>
            </a:r>
          </a:p>
        </p:txBody>
      </p:sp>
      <p:graphicFrame>
        <p:nvGraphicFramePr>
          <p:cNvPr id="1127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09963" y="5029200"/>
          <a:ext cx="12842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545626" imgH="266469" progId="Equation.DSMT4">
                  <p:embed/>
                </p:oleObj>
              </mc:Choice>
              <mc:Fallback>
                <p:oleObj name="Equation" r:id="rId5" imgW="545626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5029200"/>
                        <a:ext cx="128428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Parzen</a:t>
            </a:r>
            <a:r>
              <a:rPr lang="zh-CN" altLang="en-US" smtClean="0"/>
              <a:t>窗法和</a:t>
            </a:r>
            <a:r>
              <a:rPr lang="en-US" altLang="zh-CN" smtClean="0"/>
              <a:t>K-</a:t>
            </a:r>
            <a:r>
              <a:rPr lang="zh-CN" altLang="en-US" smtClean="0"/>
              <a:t>近邻法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9154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Parzen</a:t>
            </a:r>
            <a:r>
              <a:rPr lang="zh-CN" altLang="en-US" smtClean="0"/>
              <a:t>窗方法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773113"/>
          </a:xfrm>
        </p:spPr>
        <p:txBody>
          <a:bodyPr/>
          <a:lstStyle/>
          <a:p>
            <a:pPr eaLnBrk="1" hangingPunct="1"/>
            <a:r>
              <a:rPr lang="zh-CN" altLang="en-US" smtClean="0"/>
              <a:t>定义</a:t>
            </a:r>
            <a:r>
              <a:rPr lang="zh-CN" altLang="en-US" smtClean="0">
                <a:solidFill>
                  <a:srgbClr val="FF3300"/>
                </a:solidFill>
              </a:rPr>
              <a:t>窗函数</a:t>
            </a:r>
          </a:p>
        </p:txBody>
      </p:sp>
      <p:graphicFrame>
        <p:nvGraphicFramePr>
          <p:cNvPr id="1331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2200" y="2397125"/>
          <a:ext cx="29718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1422400" imgH="558800" progId="Equation.DSMT4">
                  <p:embed/>
                </p:oleObj>
              </mc:Choice>
              <mc:Fallback>
                <p:oleObj name="Equation" r:id="rId3" imgW="1422400" imgH="55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97125"/>
                        <a:ext cx="29718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4148138"/>
          <a:ext cx="38766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2120900" imgH="558800" progId="Equation.DSMT4">
                  <p:embed/>
                </p:oleObj>
              </mc:Choice>
              <mc:Fallback>
                <p:oleObj name="Equation" r:id="rId5" imgW="2120900" imgH="55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48138"/>
                        <a:ext cx="38766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0"/>
          <p:cNvGraphicFramePr>
            <a:graphicFrameLocks noChangeAspect="1"/>
          </p:cNvGraphicFramePr>
          <p:nvPr/>
        </p:nvGraphicFramePr>
        <p:xfrm>
          <a:off x="2362200" y="5561013"/>
          <a:ext cx="1081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7" imgW="494870" imgH="253780" progId="Equation.DSMT4">
                  <p:embed/>
                </p:oleObj>
              </mc:Choice>
              <mc:Fallback>
                <p:oleObj name="Equation" r:id="rId7" imgW="494870" imgH="2537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1013"/>
                        <a:ext cx="1081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1"/>
          <p:cNvGraphicFramePr>
            <a:graphicFrameLocks noChangeAspect="1"/>
          </p:cNvGraphicFramePr>
          <p:nvPr/>
        </p:nvGraphicFramePr>
        <p:xfrm>
          <a:off x="4343400" y="5624513"/>
          <a:ext cx="1674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9" imgW="698197" imgH="203112" progId="Equation.DSMT4">
                  <p:embed/>
                </p:oleObj>
              </mc:Choice>
              <mc:Fallback>
                <p:oleObj name="Equation" r:id="rId9" imgW="69819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24513"/>
                        <a:ext cx="1674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维数据的窗函数</a:t>
            </a:r>
          </a:p>
        </p:txBody>
      </p:sp>
      <p:graphicFrame>
        <p:nvGraphicFramePr>
          <p:cNvPr id="14339" name="对象 3"/>
          <p:cNvGraphicFramePr>
            <a:graphicFrameLocks noChangeAspect="1"/>
          </p:cNvGraphicFramePr>
          <p:nvPr/>
        </p:nvGraphicFramePr>
        <p:xfrm>
          <a:off x="1790700" y="2133600"/>
          <a:ext cx="55626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3651727" imgH="2571811" progId="Visio.Drawing.11">
                  <p:embed/>
                </p:oleObj>
              </mc:Choice>
              <mc:Fallback>
                <p:oleObj name="Visio" r:id="rId3" imgW="3651727" imgH="2571811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33600"/>
                        <a:ext cx="5562600" cy="39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1327</Words>
  <Application>Microsoft Office PowerPoint</Application>
  <PresentationFormat>全屏显示(4:3)</PresentationFormat>
  <Paragraphs>192</Paragraphs>
  <Slides>45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宋体</vt:lpstr>
      <vt:lpstr>微软雅黑</vt:lpstr>
      <vt:lpstr>Arial</vt:lpstr>
      <vt:lpstr>Cambria Math</vt:lpstr>
      <vt:lpstr>Times New Roman</vt:lpstr>
      <vt:lpstr>Verdana</vt:lpstr>
      <vt:lpstr>Wingdings</vt:lpstr>
      <vt:lpstr>Level</vt:lpstr>
      <vt:lpstr>Visio</vt:lpstr>
      <vt:lpstr>Equation</vt:lpstr>
      <vt:lpstr>Image</vt:lpstr>
      <vt:lpstr>第四章 概率密度函数的非参数估计</vt:lpstr>
      <vt:lpstr>4.1 基本思想</vt:lpstr>
      <vt:lpstr>4.1 基本思想</vt:lpstr>
      <vt:lpstr>有效性</vt:lpstr>
      <vt:lpstr>收敛性</vt:lpstr>
      <vt:lpstr>区域选定的两个途径</vt:lpstr>
      <vt:lpstr>Parzen窗法和K-近邻法</vt:lpstr>
      <vt:lpstr>4.2 Parzen窗方法</vt:lpstr>
      <vt:lpstr>1维数据的窗函数</vt:lpstr>
      <vt:lpstr>概率密度函数的估计</vt:lpstr>
      <vt:lpstr>窗函数的要求</vt:lpstr>
      <vt:lpstr>窗函数的形式</vt:lpstr>
      <vt:lpstr>方形窗和高斯窗</vt:lpstr>
      <vt:lpstr>窗函数的宽度对估计的影响</vt:lpstr>
      <vt:lpstr>识别方法</vt:lpstr>
      <vt:lpstr>Parzen窗的神经网络实现</vt:lpstr>
      <vt:lpstr>简化神经元模型</vt:lpstr>
      <vt:lpstr>Parzen窗函数的神经元表示</vt:lpstr>
      <vt:lpstr>概率神经网络(PNN, Probabilistic Neural Network)</vt:lpstr>
      <vt:lpstr>PNN的训练算法</vt:lpstr>
      <vt:lpstr>PNN分类算法</vt:lpstr>
      <vt:lpstr>径向基函数网络(RBF, Radial Basis Function)</vt:lpstr>
      <vt:lpstr>径向基函数网络的训练</vt:lpstr>
      <vt:lpstr>4.3 近邻分类器</vt:lpstr>
      <vt:lpstr>k-近邻分类器</vt:lpstr>
      <vt:lpstr>k-近邻分类，k=13</vt:lpstr>
      <vt:lpstr>最近邻规则</vt:lpstr>
      <vt:lpstr>Voronoi网格</vt:lpstr>
      <vt:lpstr>距离度量</vt:lpstr>
      <vt:lpstr>常用的距离函数</vt:lpstr>
      <vt:lpstr>常用的距离函数</vt:lpstr>
      <vt:lpstr>常用的距离函数</vt:lpstr>
      <vt:lpstr>常用的距离函数</vt:lpstr>
      <vt:lpstr>常用的距离函数</vt:lpstr>
      <vt:lpstr>常用的距离函数</vt:lpstr>
      <vt:lpstr>最近邻分类器的简化</vt:lpstr>
      <vt:lpstr>部分距离法</vt:lpstr>
      <vt:lpstr>预分类（搜索树）</vt:lpstr>
      <vt:lpstr>预分类（搜索树）</vt:lpstr>
      <vt:lpstr>剪辑近邻法</vt:lpstr>
      <vt:lpstr>剪辑近邻法</vt:lpstr>
      <vt:lpstr>RCE网络</vt:lpstr>
      <vt:lpstr>RCE网络的训练算法</vt:lpstr>
      <vt:lpstr>PowerPoint 演示文稿</vt:lpstr>
      <vt:lpstr>RCE网络的分类算法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jeffery</dc:creator>
  <cp:lastModifiedBy>liu jeffery</cp:lastModifiedBy>
  <cp:revision>579</cp:revision>
  <cp:lastPrinted>1601-01-01T00:00:00Z</cp:lastPrinted>
  <dcterms:created xsi:type="dcterms:W3CDTF">1601-01-01T00:00:00Z</dcterms:created>
  <dcterms:modified xsi:type="dcterms:W3CDTF">2016-09-21T13:13:27Z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