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57"/>
  </p:notesMasterIdLst>
  <p:sldIdLst>
    <p:sldId id="256" r:id="rId2"/>
    <p:sldId id="257" r:id="rId3"/>
    <p:sldId id="258" r:id="rId4"/>
    <p:sldId id="273" r:id="rId5"/>
    <p:sldId id="260" r:id="rId6"/>
    <p:sldId id="274" r:id="rId7"/>
    <p:sldId id="275" r:id="rId8"/>
    <p:sldId id="276" r:id="rId9"/>
    <p:sldId id="264" r:id="rId10"/>
    <p:sldId id="277" r:id="rId11"/>
    <p:sldId id="278" r:id="rId12"/>
    <p:sldId id="265" r:id="rId13"/>
    <p:sldId id="266" r:id="rId14"/>
    <p:sldId id="279" r:id="rId15"/>
    <p:sldId id="280" r:id="rId16"/>
    <p:sldId id="281" r:id="rId17"/>
    <p:sldId id="282" r:id="rId18"/>
    <p:sldId id="267" r:id="rId19"/>
    <p:sldId id="284" r:id="rId20"/>
    <p:sldId id="283" r:id="rId21"/>
    <p:sldId id="285" r:id="rId22"/>
    <p:sldId id="286" r:id="rId23"/>
    <p:sldId id="307" r:id="rId24"/>
    <p:sldId id="287" r:id="rId25"/>
    <p:sldId id="310" r:id="rId26"/>
    <p:sldId id="288" r:id="rId27"/>
    <p:sldId id="289" r:id="rId28"/>
    <p:sldId id="290" r:id="rId29"/>
    <p:sldId id="306" r:id="rId30"/>
    <p:sldId id="291" r:id="rId31"/>
    <p:sldId id="292" r:id="rId32"/>
    <p:sldId id="308" r:id="rId33"/>
    <p:sldId id="309" r:id="rId34"/>
    <p:sldId id="293" r:id="rId35"/>
    <p:sldId id="295" r:id="rId36"/>
    <p:sldId id="294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11" r:id="rId48"/>
    <p:sldId id="314" r:id="rId49"/>
    <p:sldId id="312" r:id="rId50"/>
    <p:sldId id="313" r:id="rId51"/>
    <p:sldId id="316" r:id="rId52"/>
    <p:sldId id="317" r:id="rId53"/>
    <p:sldId id="318" r:id="rId54"/>
    <p:sldId id="319" r:id="rId55"/>
    <p:sldId id="320" r:id="rId5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1246" autoAdjust="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10" Type="http://schemas.openxmlformats.org/officeDocument/2006/relationships/image" Target="../media/image26.e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4" Type="http://schemas.openxmlformats.org/officeDocument/2006/relationships/image" Target="../media/image50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pn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10" Type="http://schemas.openxmlformats.org/officeDocument/2006/relationships/image" Target="../media/image79.wmf"/><Relationship Id="rId4" Type="http://schemas.openxmlformats.org/officeDocument/2006/relationships/image" Target="../media/image73.wmf"/><Relationship Id="rId9" Type="http://schemas.openxmlformats.org/officeDocument/2006/relationships/image" Target="../media/image78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26DD851-344E-42FA-9FD9-3574005866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7970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2E1092F-8092-4745-A329-8FC6AF1F485D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4</a:t>
            </a:r>
            <a:r>
              <a:rPr lang="zh-CN" altLang="en-US" smtClean="0">
                <a:latin typeface="Arial" panose="020B0604020202020204" pitchFamily="34" charset="0"/>
              </a:rPr>
              <a:t>学时</a:t>
            </a:r>
          </a:p>
        </p:txBody>
      </p:sp>
    </p:spTree>
    <p:extLst>
      <p:ext uri="{BB962C8B-B14F-4D97-AF65-F5344CB8AC3E}">
        <p14:creationId xmlns:p14="http://schemas.microsoft.com/office/powerpoint/2010/main" val="682520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A1DB30F-6E26-4570-8035-53BB42468B14}" type="slidenum">
              <a:rPr lang="en-US" altLang="zh-CN" smtClean="0"/>
              <a:pPr>
                <a:spcBef>
                  <a:spcPct val="0"/>
                </a:spcBef>
              </a:pPr>
              <a:t>18</a:t>
            </a:fld>
            <a:endParaRPr lang="en-US" altLang="zh-CN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r</a:t>
            </a:r>
            <a:r>
              <a:rPr lang="zh-CN" altLang="en-US" smtClean="0">
                <a:latin typeface="Arial" panose="020B0604020202020204" pitchFamily="34" charset="0"/>
              </a:rPr>
              <a:t>称为回合数。</a:t>
            </a:r>
            <a:r>
              <a:rPr lang="en-US" altLang="zh-CN" smtClean="0">
                <a:latin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</a:rPr>
              <a:t>、输入样本，前馈计算每个神经元的输出值。</a:t>
            </a:r>
            <a:r>
              <a:rPr lang="en-US" altLang="zh-CN" smtClean="0">
                <a:latin typeface="Arial" panose="020B0604020202020204" pitchFamily="34" charset="0"/>
              </a:rPr>
              <a:t>2</a:t>
            </a:r>
            <a:r>
              <a:rPr lang="zh-CN" altLang="en-US" smtClean="0">
                <a:latin typeface="Arial" panose="020B0604020202020204" pitchFamily="34" charset="0"/>
              </a:rPr>
              <a:t>、反馈计算每个权值的调整量，由输出层向输入层反向计算。</a:t>
            </a:r>
          </a:p>
        </p:txBody>
      </p:sp>
    </p:spTree>
    <p:extLst>
      <p:ext uri="{BB962C8B-B14F-4D97-AF65-F5344CB8AC3E}">
        <p14:creationId xmlns:p14="http://schemas.microsoft.com/office/powerpoint/2010/main" val="948282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A707C82-6E0E-4DAE-8824-A83E5814510D}" type="slidenum">
              <a:rPr lang="en-US" altLang="zh-CN" smtClean="0"/>
              <a:pPr>
                <a:spcBef>
                  <a:spcPct val="0"/>
                </a:spcBef>
              </a:pPr>
              <a:t>20</a:t>
            </a:fld>
            <a:endParaRPr lang="en-US" altLang="zh-CN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当参数比较多时，平台区的问题没有这么严重，但也会有些区域比较平缓，梯度很小。</a:t>
            </a:r>
          </a:p>
        </p:txBody>
      </p:sp>
    </p:spTree>
    <p:extLst>
      <p:ext uri="{BB962C8B-B14F-4D97-AF65-F5344CB8AC3E}">
        <p14:creationId xmlns:p14="http://schemas.microsoft.com/office/powerpoint/2010/main" val="3354935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069D91D-39CB-44A2-AFC6-D72604E060E6}" type="slidenum">
              <a:rPr lang="en-US" altLang="zh-CN" smtClean="0"/>
              <a:pPr>
                <a:spcBef>
                  <a:spcPct val="0"/>
                </a:spcBef>
              </a:pPr>
              <a:t>21</a:t>
            </a:fld>
            <a:endParaRPr lang="en-US" altLang="zh-CN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当参数比较多时，问题可能更加复杂，存在很多的局部极小点，还可能有鞍点存在。</a:t>
            </a:r>
          </a:p>
        </p:txBody>
      </p:sp>
    </p:spTree>
    <p:extLst>
      <p:ext uri="{BB962C8B-B14F-4D97-AF65-F5344CB8AC3E}">
        <p14:creationId xmlns:p14="http://schemas.microsoft.com/office/powerpoint/2010/main" val="3786981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212CD2F-B813-4647-B5DA-8FC3E1C01FD7}" type="slidenum">
              <a:rPr lang="en-US" altLang="zh-CN" smtClean="0"/>
              <a:pPr>
                <a:spcBef>
                  <a:spcPct val="0"/>
                </a:spcBef>
              </a:pPr>
              <a:t>22</a:t>
            </a:fld>
            <a:endParaRPr lang="en-US" altLang="zh-CN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n</a:t>
            </a:r>
            <a:r>
              <a:rPr lang="en-US" altLang="zh-CN" baseline="-25000" smtClean="0">
                <a:latin typeface="Arial" panose="020B0604020202020204" pitchFamily="34" charset="0"/>
              </a:rPr>
              <a:t>H</a:t>
            </a:r>
            <a:r>
              <a:rPr lang="zh-CN" altLang="en-US" smtClean="0">
                <a:latin typeface="Arial" panose="020B0604020202020204" pitchFamily="34" charset="0"/>
              </a:rPr>
              <a:t>为隐层元个数，上面是权值的总数。训练样本数一定的条件下的识别率测试结果。</a:t>
            </a:r>
          </a:p>
        </p:txBody>
      </p:sp>
    </p:spTree>
    <p:extLst>
      <p:ext uri="{BB962C8B-B14F-4D97-AF65-F5344CB8AC3E}">
        <p14:creationId xmlns:p14="http://schemas.microsoft.com/office/powerpoint/2010/main" val="283026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7A4C415-DF9B-45FC-B968-E906C4E0A0D0}" type="slidenum">
              <a:rPr lang="en-US" altLang="zh-CN" smtClean="0"/>
              <a:pPr>
                <a:spcBef>
                  <a:spcPct val="0"/>
                </a:spcBef>
              </a:pPr>
              <a:t>24</a:t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N</a:t>
            </a:r>
            <a:r>
              <a:rPr lang="en-US" altLang="zh-CN" baseline="-25000" smtClean="0">
                <a:latin typeface="Arial" panose="020B0604020202020204" pitchFamily="34" charset="0"/>
              </a:rPr>
              <a:t>opt</a:t>
            </a:r>
            <a:r>
              <a:rPr lang="zh-CN" altLang="en-US" smtClean="0">
                <a:latin typeface="Arial" panose="020B0604020202020204" pitchFamily="34" charset="0"/>
              </a:rPr>
              <a:t>为最优学习率</a:t>
            </a:r>
          </a:p>
        </p:txBody>
      </p:sp>
    </p:spTree>
    <p:extLst>
      <p:ext uri="{BB962C8B-B14F-4D97-AF65-F5344CB8AC3E}">
        <p14:creationId xmlns:p14="http://schemas.microsoft.com/office/powerpoint/2010/main" val="3694511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398A852-DC6B-464B-9765-594EA437512D}" type="slidenum">
              <a:rPr lang="en-US" altLang="zh-CN" smtClean="0"/>
              <a:pPr>
                <a:spcBef>
                  <a:spcPct val="0"/>
                </a:spcBef>
              </a:pPr>
              <a:t>25</a:t>
            </a:fld>
            <a:endParaRPr lang="en-US" altLang="zh-CN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N</a:t>
            </a:r>
            <a:r>
              <a:rPr lang="en-US" altLang="zh-CN" baseline="-25000" smtClean="0">
                <a:latin typeface="Arial" panose="020B0604020202020204" pitchFamily="34" charset="0"/>
              </a:rPr>
              <a:t>opt</a:t>
            </a:r>
            <a:r>
              <a:rPr lang="zh-CN" altLang="en-US" smtClean="0">
                <a:latin typeface="Arial" panose="020B0604020202020204" pitchFamily="34" charset="0"/>
              </a:rPr>
              <a:t>为最优学习率</a:t>
            </a:r>
          </a:p>
        </p:txBody>
      </p:sp>
    </p:spTree>
    <p:extLst>
      <p:ext uri="{BB962C8B-B14F-4D97-AF65-F5344CB8AC3E}">
        <p14:creationId xmlns:p14="http://schemas.microsoft.com/office/powerpoint/2010/main" val="3576606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A62AC72-00E9-4298-81E8-EBDB66A5CD30}" type="slidenum">
              <a:rPr lang="en-US" altLang="zh-CN" smtClean="0"/>
              <a:pPr>
                <a:spcBef>
                  <a:spcPct val="0"/>
                </a:spcBef>
              </a:pPr>
              <a:t>26</a:t>
            </a:fld>
            <a:endParaRPr lang="en-US" altLang="zh-CN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须画图说明</a:t>
            </a:r>
          </a:p>
        </p:txBody>
      </p:sp>
    </p:spTree>
    <p:extLst>
      <p:ext uri="{BB962C8B-B14F-4D97-AF65-F5344CB8AC3E}">
        <p14:creationId xmlns:p14="http://schemas.microsoft.com/office/powerpoint/2010/main" val="422566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85206E-4A88-4C4A-AD7A-EFAB5305B508}" type="slidenum">
              <a:rPr lang="en-US" altLang="zh-CN" smtClean="0"/>
              <a:pPr>
                <a:spcBef>
                  <a:spcPct val="0"/>
                </a:spcBef>
              </a:pPr>
              <a:t>27</a:t>
            </a:fld>
            <a:endParaRPr lang="en-US" altLang="zh-CN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b="1" smtClean="0">
                <a:latin typeface="Arial" panose="020B0604020202020204" pitchFamily="34" charset="0"/>
              </a:rPr>
              <a:t>H</a:t>
            </a:r>
            <a:r>
              <a:rPr lang="zh-CN" altLang="en-US" smtClean="0">
                <a:latin typeface="Arial" panose="020B0604020202020204" pitchFamily="34" charset="0"/>
              </a:rPr>
              <a:t>是</a:t>
            </a:r>
            <a:r>
              <a:rPr lang="en-US" altLang="zh-CN" smtClean="0">
                <a:latin typeface="Arial" panose="020B0604020202020204" pitchFamily="34" charset="0"/>
              </a:rPr>
              <a:t>J(w)</a:t>
            </a:r>
            <a:r>
              <a:rPr lang="zh-CN" altLang="en-US" smtClean="0">
                <a:latin typeface="Arial" panose="020B0604020202020204" pitchFamily="34" charset="0"/>
              </a:rPr>
              <a:t>对</a:t>
            </a:r>
            <a:r>
              <a:rPr lang="en-US" altLang="zh-CN" smtClean="0">
                <a:latin typeface="Arial" panose="020B0604020202020204" pitchFamily="34" charset="0"/>
              </a:rPr>
              <a:t>w</a:t>
            </a:r>
            <a:r>
              <a:rPr lang="zh-CN" altLang="en-US" smtClean="0">
                <a:latin typeface="Arial" panose="020B0604020202020204" pitchFamily="34" charset="0"/>
              </a:rPr>
              <a:t>的二阶导数， </a:t>
            </a:r>
            <a:r>
              <a:rPr lang="en-US" altLang="zh-CN" b="1" smtClean="0">
                <a:latin typeface="Arial" panose="020B0604020202020204" pitchFamily="34" charset="0"/>
              </a:rPr>
              <a:t>H</a:t>
            </a:r>
            <a:r>
              <a:rPr lang="en-US" altLang="zh-CN" baseline="30000" smtClean="0">
                <a:latin typeface="Arial" panose="020B0604020202020204" pitchFamily="34" charset="0"/>
              </a:rPr>
              <a:t>-1</a:t>
            </a:r>
            <a:r>
              <a:rPr lang="zh-CN" altLang="en-US" smtClean="0">
                <a:latin typeface="Arial" panose="020B0604020202020204" pitchFamily="34" charset="0"/>
              </a:rPr>
              <a:t>相当于是最优学习率，对每个参数的学习率是不同的。但</a:t>
            </a:r>
            <a:r>
              <a:rPr lang="en-US" altLang="zh-CN" b="1" smtClean="0">
                <a:latin typeface="Arial" panose="020B0604020202020204" pitchFamily="34" charset="0"/>
              </a:rPr>
              <a:t>H</a:t>
            </a:r>
            <a:r>
              <a:rPr lang="en-US" altLang="zh-CN" baseline="30000" smtClean="0">
                <a:latin typeface="Arial" panose="020B0604020202020204" pitchFamily="34" charset="0"/>
              </a:rPr>
              <a:t>-1</a:t>
            </a:r>
            <a:r>
              <a:rPr lang="zh-CN" altLang="en-US" smtClean="0">
                <a:latin typeface="Arial" panose="020B0604020202020204" pitchFamily="34" charset="0"/>
              </a:rPr>
              <a:t>的计算比较困难，因此牛顿法一般不直接使用。</a:t>
            </a:r>
          </a:p>
        </p:txBody>
      </p:sp>
    </p:spTree>
    <p:extLst>
      <p:ext uri="{BB962C8B-B14F-4D97-AF65-F5344CB8AC3E}">
        <p14:creationId xmlns:p14="http://schemas.microsoft.com/office/powerpoint/2010/main" val="3279357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FDFEF7B-16FF-4E96-A4DC-25BB34491AE7}" type="slidenum">
              <a:rPr lang="en-US" altLang="zh-CN" smtClean="0"/>
              <a:pPr>
                <a:spcBef>
                  <a:spcPct val="0"/>
                </a:spcBef>
              </a:pPr>
              <a:t>28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可以推导一下</a:t>
            </a:r>
          </a:p>
        </p:txBody>
      </p:sp>
    </p:spTree>
    <p:extLst>
      <p:ext uri="{BB962C8B-B14F-4D97-AF65-F5344CB8AC3E}">
        <p14:creationId xmlns:p14="http://schemas.microsoft.com/office/powerpoint/2010/main" val="2007337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98126A8-8594-4E44-B387-F1BBB9AF7B29}" type="slidenum">
              <a:rPr lang="en-US" altLang="zh-CN" smtClean="0"/>
              <a:pPr>
                <a:spcBef>
                  <a:spcPct val="0"/>
                </a:spcBef>
              </a:pPr>
              <a:t>30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l-GR" altLang="zh-CN" smtClean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zh-CN" altLang="el-GR" smtClean="0">
                <a:latin typeface="Arial" panose="020B0604020202020204" pitchFamily="34" charset="0"/>
                <a:cs typeface="Arial" panose="020B0604020202020204" pitchFamily="34" charset="0"/>
              </a:rPr>
              <a:t>可以有多种求法。对于二次优化函数，权值沿着任意一个初始方向移动到最小点，然后再沿着该方向关于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的共轭方向移动到最小点即可达到全局最小点。</a:t>
            </a: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a’Hb=0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称为关于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共轭。</a:t>
            </a:r>
          </a:p>
          <a:p>
            <a:pPr eaLnBrk="1" hangingPunct="1"/>
            <a:endParaRPr lang="el-GR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286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A83821E-AE3C-4E45-A768-FD6A793FC9A1}" type="slidenum">
              <a:rPr lang="en-US" altLang="zh-CN" smtClean="0"/>
              <a:pPr>
                <a:spcBef>
                  <a:spcPct val="0"/>
                </a:spcBef>
              </a:pPr>
              <a:t>3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第</a:t>
            </a:r>
            <a:r>
              <a:rPr lang="en-US" altLang="zh-CN" dirty="0" smtClean="0">
                <a:latin typeface="Arial" panose="020B0604020202020204" pitchFamily="34" charset="0"/>
              </a:rPr>
              <a:t>1</a:t>
            </a:r>
            <a:r>
              <a:rPr lang="zh-CN" altLang="en-US" dirty="0" smtClean="0">
                <a:latin typeface="Arial" panose="020B0604020202020204" pitchFamily="34" charset="0"/>
              </a:rPr>
              <a:t>类：</a:t>
            </a:r>
            <a:r>
              <a:rPr lang="en-US" altLang="zh-CN" dirty="0" smtClean="0">
                <a:latin typeface="Arial" panose="020B0604020202020204" pitchFamily="34" charset="0"/>
              </a:rPr>
              <a:t>(0,0), </a:t>
            </a:r>
            <a:r>
              <a:rPr lang="en-US" altLang="zh-CN" dirty="0" smtClean="0">
                <a:latin typeface="Arial" panose="020B0604020202020204" pitchFamily="34" charset="0"/>
              </a:rPr>
              <a:t>(1,1)   </a:t>
            </a:r>
            <a:r>
              <a:rPr lang="en-US" altLang="zh-CN" dirty="0" smtClean="0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zh-CN" dirty="0" smtClean="0">
                <a:latin typeface="Arial" panose="020B0604020202020204" pitchFamily="34" charset="0"/>
                <a:sym typeface="Wingdings" panose="05000000000000000000" pitchFamily="2" charset="2"/>
              </a:rPr>
              <a:t>(0,0),(</a:t>
            </a:r>
            <a:r>
              <a:rPr lang="en-US" altLang="zh-CN" dirty="0" smtClean="0">
                <a:latin typeface="Arial" panose="020B0604020202020204" pitchFamily="34" charset="0"/>
                <a:sym typeface="Wingdings" panose="05000000000000000000" pitchFamily="2" charset="2"/>
              </a:rPr>
              <a:t>1,1)   </a:t>
            </a:r>
            <a:r>
              <a:rPr lang="en-US" altLang="zh-CN" dirty="0" smtClean="0">
                <a:latin typeface="Arial" panose="020B0604020202020204" pitchFamily="34" charset="0"/>
                <a:sym typeface="Wingdings" panose="05000000000000000000" pitchFamily="2" charset="2"/>
              </a:rPr>
              <a:t> 0               </a:t>
            </a:r>
            <a:r>
              <a:rPr lang="zh-CN" altLang="en-US" dirty="0" smtClean="0">
                <a:latin typeface="Arial" panose="020B0604020202020204" pitchFamily="34" charset="0"/>
                <a:sym typeface="Wingdings" panose="05000000000000000000" pitchFamily="2" charset="2"/>
              </a:rPr>
              <a:t>前馈计算过程，没有反馈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第</a:t>
            </a:r>
            <a:r>
              <a:rPr lang="en-US" altLang="zh-CN" dirty="0" smtClean="0">
                <a:latin typeface="Arial" panose="020B0604020202020204" pitchFamily="34" charset="0"/>
              </a:rPr>
              <a:t>2</a:t>
            </a:r>
            <a:r>
              <a:rPr lang="zh-CN" altLang="en-US" dirty="0" smtClean="0">
                <a:latin typeface="Arial" panose="020B0604020202020204" pitchFamily="34" charset="0"/>
              </a:rPr>
              <a:t>类：</a:t>
            </a:r>
            <a:r>
              <a:rPr lang="en-US" altLang="zh-CN" dirty="0" smtClean="0">
                <a:latin typeface="Arial" panose="020B0604020202020204" pitchFamily="34" charset="0"/>
              </a:rPr>
              <a:t>(0,1</a:t>
            </a:r>
            <a:r>
              <a:rPr lang="en-US" altLang="zh-CN" dirty="0" smtClean="0">
                <a:latin typeface="Arial" panose="020B0604020202020204" pitchFamily="34" charset="0"/>
              </a:rPr>
              <a:t>), (</a:t>
            </a:r>
            <a:r>
              <a:rPr lang="en-US" altLang="zh-CN" dirty="0" smtClean="0">
                <a:latin typeface="Arial" panose="020B0604020202020204" pitchFamily="34" charset="0"/>
              </a:rPr>
              <a:t>1,0)   </a:t>
            </a:r>
            <a:r>
              <a:rPr lang="en-US" altLang="zh-CN" dirty="0" smtClean="0">
                <a:latin typeface="Arial" panose="020B0604020202020204" pitchFamily="34" charset="0"/>
                <a:sym typeface="Wingdings" panose="05000000000000000000" pitchFamily="2" charset="2"/>
              </a:rPr>
              <a:t> (0,1)           </a:t>
            </a:r>
            <a:r>
              <a:rPr lang="en-US" altLang="zh-CN" dirty="0" smtClean="0">
                <a:latin typeface="Arial" panose="020B0604020202020204" pitchFamily="34" charset="0"/>
                <a:sym typeface="Wingdings" panose="05000000000000000000" pitchFamily="2" charset="2"/>
              </a:rPr>
              <a:t> 1</a:t>
            </a:r>
            <a:endParaRPr lang="en-US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874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1A1DF4D-4842-453F-AA69-977DEF3B668B}" type="slidenum">
              <a:rPr lang="en-US" altLang="zh-CN" smtClean="0"/>
              <a:pPr>
                <a:spcBef>
                  <a:spcPct val="0"/>
                </a:spcBef>
              </a:pPr>
              <a:t>31</a:t>
            </a:fld>
            <a:endParaRPr lang="en-US" altLang="zh-CN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LMBP</a:t>
            </a:r>
            <a:r>
              <a:rPr lang="zh-CN" altLang="en-US" smtClean="0">
                <a:latin typeface="Arial" panose="020B0604020202020204" pitchFamily="34" charset="0"/>
              </a:rPr>
              <a:t>是专门针对均方误差准则函数的二阶方法。</a:t>
            </a:r>
          </a:p>
        </p:txBody>
      </p:sp>
    </p:spTree>
    <p:extLst>
      <p:ext uri="{BB962C8B-B14F-4D97-AF65-F5344CB8AC3E}">
        <p14:creationId xmlns:p14="http://schemas.microsoft.com/office/powerpoint/2010/main" val="2288934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34151F4-78B6-4389-BD23-556690C12EC2}" type="slidenum">
              <a:rPr lang="en-US" altLang="zh-CN" smtClean="0"/>
              <a:pPr>
                <a:spcBef>
                  <a:spcPct val="0"/>
                </a:spcBef>
              </a:pPr>
              <a:t>34</a:t>
            </a:fld>
            <a:endParaRPr lang="en-US" altLang="zh-CN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寻找全局最优点的最根本办法是遍历搜索，多次尝试可以提高找到全局最优点的概率。</a:t>
            </a:r>
          </a:p>
        </p:txBody>
      </p:sp>
    </p:spTree>
    <p:extLst>
      <p:ext uri="{BB962C8B-B14F-4D97-AF65-F5344CB8AC3E}">
        <p14:creationId xmlns:p14="http://schemas.microsoft.com/office/powerpoint/2010/main" val="26837029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E259842-E432-428D-8957-2DE13DAA21A0}" type="slidenum">
              <a:rPr lang="en-US" altLang="zh-CN" smtClean="0"/>
              <a:pPr>
                <a:spcBef>
                  <a:spcPct val="0"/>
                </a:spcBef>
              </a:pPr>
              <a:t>35</a:t>
            </a:fld>
            <a:endParaRPr lang="en-US" altLang="zh-CN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K</a:t>
            </a:r>
            <a:r>
              <a:rPr lang="zh-CN" altLang="en-US" smtClean="0">
                <a:latin typeface="Arial" panose="020B0604020202020204" pitchFamily="34" charset="0"/>
              </a:rPr>
              <a:t>为波尔兹曼常数 </a:t>
            </a:r>
            <a:r>
              <a:rPr lang="en-US" altLang="zh-CN" smtClean="0">
                <a:latin typeface="Arial" panose="020B0604020202020204" pitchFamily="34" charset="0"/>
              </a:rPr>
              <a:t>= 1.38054*10</a:t>
            </a:r>
            <a:r>
              <a:rPr lang="en-US" altLang="zh-CN" baseline="30000" smtClean="0">
                <a:latin typeface="Arial" panose="020B0604020202020204" pitchFamily="34" charset="0"/>
              </a:rPr>
              <a:t>-23</a:t>
            </a:r>
            <a:r>
              <a:rPr lang="zh-CN" altLang="en-US" smtClean="0">
                <a:latin typeface="Arial" panose="020B0604020202020204" pitchFamily="34" charset="0"/>
              </a:rPr>
              <a:t>焦耳</a:t>
            </a:r>
            <a:r>
              <a:rPr lang="en-US" altLang="zh-CN" smtClean="0">
                <a:latin typeface="Arial" panose="020B0604020202020204" pitchFamily="34" charset="0"/>
              </a:rPr>
              <a:t>/</a:t>
            </a:r>
            <a:r>
              <a:rPr lang="zh-CN" altLang="en-US" smtClean="0">
                <a:latin typeface="Arial" panose="020B0604020202020204" pitchFamily="34" charset="0"/>
              </a:rPr>
              <a:t>克</a:t>
            </a:r>
            <a:endParaRPr lang="zh-CN" altLang="en-US" baseline="30000" smtClean="0">
              <a:latin typeface="Arial" panose="020B0604020202020204" pitchFamily="34" charset="0"/>
            </a:endParaRPr>
          </a:p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774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C0C597D-739B-489E-80B2-5B6B926CF3BA}" type="slidenum">
              <a:rPr lang="en-US" altLang="zh-CN" smtClean="0"/>
              <a:pPr>
                <a:spcBef>
                  <a:spcPct val="0"/>
                </a:spcBef>
              </a:pPr>
              <a:t>36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1800" smtClean="0">
                <a:latin typeface="Arial" panose="020B0604020202020204" pitchFamily="34" charset="0"/>
              </a:rPr>
              <a:t>温度越低，下降越快</a:t>
            </a:r>
          </a:p>
          <a:p>
            <a:pPr eaLnBrk="1" hangingPunct="1"/>
            <a:r>
              <a:rPr lang="zh-CN" altLang="en-US" sz="1800" smtClean="0">
                <a:latin typeface="Arial" panose="020B0604020202020204" pitchFamily="34" charset="0"/>
              </a:rPr>
              <a:t>如果温度突然下降的话，内部结构来不及进行调整，可能停留在一个比较高的能量位置，如果慢慢降温则有可能将内部能量降到一个比较低的水平。</a:t>
            </a:r>
          </a:p>
        </p:txBody>
      </p:sp>
    </p:spTree>
    <p:extLst>
      <p:ext uri="{BB962C8B-B14F-4D97-AF65-F5344CB8AC3E}">
        <p14:creationId xmlns:p14="http://schemas.microsoft.com/office/powerpoint/2010/main" val="34573729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150EBB-B7B6-4FB2-945C-1803E7A52C89}" type="slidenum">
              <a:rPr lang="en-US" altLang="zh-CN" smtClean="0"/>
              <a:pPr>
                <a:spcBef>
                  <a:spcPct val="0"/>
                </a:spcBef>
              </a:pPr>
              <a:t>38</a:t>
            </a:fld>
            <a:endParaRPr lang="en-US" altLang="zh-CN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是将</a:t>
            </a:r>
            <a:r>
              <a:rPr lang="en-US" altLang="zh-CN" smtClean="0">
                <a:latin typeface="Arial" panose="020B0604020202020204" pitchFamily="34" charset="0"/>
              </a:rPr>
              <a:t>BP</a:t>
            </a:r>
            <a:r>
              <a:rPr lang="zh-CN" altLang="en-US" smtClean="0">
                <a:latin typeface="Arial" panose="020B0604020202020204" pitchFamily="34" charset="0"/>
              </a:rPr>
              <a:t>算法与模拟退火算法结合。其中第</a:t>
            </a:r>
            <a:r>
              <a:rPr lang="en-US" altLang="zh-CN" smtClean="0">
                <a:latin typeface="Arial" panose="020B0604020202020204" pitchFamily="34" charset="0"/>
              </a:rPr>
              <a:t>3-5</a:t>
            </a:r>
            <a:r>
              <a:rPr lang="zh-CN" altLang="en-US" smtClean="0">
                <a:latin typeface="Arial" panose="020B0604020202020204" pitchFamily="34" charset="0"/>
              </a:rPr>
              <a:t>步可以多次进行。</a:t>
            </a:r>
          </a:p>
        </p:txBody>
      </p:sp>
    </p:spTree>
    <p:extLst>
      <p:ext uri="{BB962C8B-B14F-4D97-AF65-F5344CB8AC3E}">
        <p14:creationId xmlns:p14="http://schemas.microsoft.com/office/powerpoint/2010/main" val="4227727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7BF7110-A3D7-41FB-8F28-E71ABB7DFB1A}" type="slidenum">
              <a:rPr lang="en-US" altLang="zh-CN" smtClean="0"/>
              <a:pPr>
                <a:spcBef>
                  <a:spcPct val="0"/>
                </a:spcBef>
              </a:pPr>
              <a:t>40</a:t>
            </a:fld>
            <a:endParaRPr lang="en-US" altLang="zh-CN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正常的剃度下降算法相当于把球放在曲面上滚动到局部极小点，模拟退火相当于把球扔向空中，球一边蹦跳，一边滚动，最后停止在全局最小点的可能性增大。但“高尔夫球场”类型的曲面也很难停止在全局最小点。</a:t>
            </a:r>
          </a:p>
        </p:txBody>
      </p:sp>
    </p:spTree>
    <p:extLst>
      <p:ext uri="{BB962C8B-B14F-4D97-AF65-F5344CB8AC3E}">
        <p14:creationId xmlns:p14="http://schemas.microsoft.com/office/powerpoint/2010/main" val="496052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D0389C9-3A26-4DB5-9925-A20D2AF19438}" type="slidenum">
              <a:rPr lang="en-US" altLang="zh-CN" smtClean="0"/>
              <a:pPr>
                <a:spcBef>
                  <a:spcPct val="0"/>
                </a:spcBef>
              </a:pPr>
              <a:t>41</a:t>
            </a:fld>
            <a:endParaRPr lang="en-US" altLang="zh-CN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217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E253DC-96C3-400F-8674-557BDDCE9870}" type="slidenum">
              <a:rPr lang="en-US" altLang="zh-CN" smtClean="0"/>
              <a:pPr>
                <a:spcBef>
                  <a:spcPct val="0"/>
                </a:spcBef>
              </a:pPr>
              <a:t>42</a:t>
            </a:fld>
            <a:endParaRPr lang="en-US" altLang="zh-CN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可以举单值函数</a:t>
            </a:r>
            <a:r>
              <a:rPr lang="en-US" altLang="zh-CN" smtClean="0">
                <a:latin typeface="Arial" panose="020B0604020202020204" pitchFamily="34" charset="0"/>
              </a:rPr>
              <a:t>f(x)</a:t>
            </a:r>
            <a:r>
              <a:rPr lang="zh-CN" altLang="en-US" smtClean="0">
                <a:latin typeface="Arial" panose="020B0604020202020204" pitchFamily="34" charset="0"/>
              </a:rPr>
              <a:t>求极大值的问题，在一定精度下将</a:t>
            </a:r>
            <a:r>
              <a:rPr lang="en-US" altLang="zh-CN" smtClean="0">
                <a:latin typeface="Arial" panose="020B0604020202020204" pitchFamily="34" charset="0"/>
              </a:rPr>
              <a:t>x</a:t>
            </a:r>
            <a:r>
              <a:rPr lang="zh-CN" altLang="en-US" smtClean="0">
                <a:latin typeface="Arial" panose="020B0604020202020204" pitchFamily="34" charset="0"/>
              </a:rPr>
              <a:t>表示为二进制串。还可以举</a:t>
            </a:r>
            <a:r>
              <a:rPr lang="en-US" altLang="zh-CN" smtClean="0">
                <a:latin typeface="Arial" panose="020B0604020202020204" pitchFamily="34" charset="0"/>
              </a:rPr>
              <a:t>100</a:t>
            </a:r>
            <a:r>
              <a:rPr lang="zh-CN" altLang="en-US" smtClean="0">
                <a:latin typeface="Arial" panose="020B0604020202020204" pitchFamily="34" charset="0"/>
              </a:rPr>
              <a:t>个人中选</a:t>
            </a:r>
            <a:r>
              <a:rPr lang="en-US" altLang="zh-CN" smtClean="0">
                <a:latin typeface="Arial" panose="020B0604020202020204" pitchFamily="34" charset="0"/>
              </a:rPr>
              <a:t>5</a:t>
            </a:r>
            <a:r>
              <a:rPr lang="zh-CN" altLang="en-US" smtClean="0">
                <a:latin typeface="Arial" panose="020B0604020202020204" pitchFamily="34" charset="0"/>
              </a:rPr>
              <a:t>个人</a:t>
            </a: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复制、交叉、变异称为遗传算子，还可以定义其它的遗传算子。</a:t>
            </a:r>
          </a:p>
        </p:txBody>
      </p:sp>
    </p:spTree>
    <p:extLst>
      <p:ext uri="{BB962C8B-B14F-4D97-AF65-F5344CB8AC3E}">
        <p14:creationId xmlns:p14="http://schemas.microsoft.com/office/powerpoint/2010/main" val="16892684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E937E1D-E1BC-4B4C-A5BF-6E4E6EF1BE05}" type="slidenum">
              <a:rPr lang="en-US" altLang="zh-CN" smtClean="0"/>
              <a:pPr>
                <a:spcBef>
                  <a:spcPct val="0"/>
                </a:spcBef>
              </a:pPr>
              <a:t>43</a:t>
            </a:fld>
            <a:endParaRPr lang="en-US" altLang="zh-CN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还可以进一步增加随机性，在进行交叉和变异时，依据一定的概率选择染色体作为父辈，适应度越大的染色体被选中的可能性越大。交叉的位置也可以随机选定。</a:t>
            </a: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遗传算法可以对不连续、不可微的目标函数进行优化。</a:t>
            </a:r>
          </a:p>
        </p:txBody>
      </p:sp>
    </p:spTree>
    <p:extLst>
      <p:ext uri="{BB962C8B-B14F-4D97-AF65-F5344CB8AC3E}">
        <p14:creationId xmlns:p14="http://schemas.microsoft.com/office/powerpoint/2010/main" val="38315164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1609074-0D40-438D-9BD7-22B72C60D95D}" type="slidenum">
              <a:rPr lang="en-US" altLang="zh-CN" smtClean="0"/>
              <a:pPr>
                <a:spcBef>
                  <a:spcPct val="0"/>
                </a:spcBef>
              </a:pPr>
              <a:t>44</a:t>
            </a:fld>
            <a:endParaRPr lang="en-US" altLang="zh-CN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GA</a:t>
            </a:r>
            <a:r>
              <a:rPr lang="zh-CN" altLang="en-US" smtClean="0">
                <a:latin typeface="Arial" panose="020B0604020202020204" pitchFamily="34" charset="0"/>
              </a:rPr>
              <a:t>可以以多种方式应用于权值学习，如将每个权值在一定的精度下表示为二进制串，然后对整个的二进制串进行</a:t>
            </a:r>
            <a:r>
              <a:rPr lang="en-US" altLang="zh-CN" smtClean="0">
                <a:latin typeface="Arial" panose="020B0604020202020204" pitchFamily="34" charset="0"/>
              </a:rPr>
              <a:t>GA</a:t>
            </a:r>
            <a:r>
              <a:rPr lang="zh-CN" altLang="en-US" smtClean="0">
                <a:latin typeface="Arial" panose="020B0604020202020204" pitchFamily="34" charset="0"/>
              </a:rPr>
              <a:t>学习。</a:t>
            </a:r>
          </a:p>
        </p:txBody>
      </p:sp>
    </p:spTree>
    <p:extLst>
      <p:ext uri="{BB962C8B-B14F-4D97-AF65-F5344CB8AC3E}">
        <p14:creationId xmlns:p14="http://schemas.microsoft.com/office/powerpoint/2010/main" val="72201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51F4470-D15B-4C34-8058-6E5FAC08278E}" type="slidenum">
              <a:rPr lang="en-US" altLang="zh-CN" smtClean="0"/>
              <a:pPr>
                <a:spcBef>
                  <a:spcPct val="0"/>
                </a:spcBef>
              </a:pPr>
              <a:t>5</a:t>
            </a:fld>
            <a:endParaRPr lang="en-US" altLang="zh-CN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也可以是对称阈值函数</a:t>
            </a:r>
          </a:p>
        </p:txBody>
      </p:sp>
    </p:spTree>
    <p:extLst>
      <p:ext uri="{BB962C8B-B14F-4D97-AF65-F5344CB8AC3E}">
        <p14:creationId xmlns:p14="http://schemas.microsoft.com/office/powerpoint/2010/main" val="115941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E7163A-20C5-4E86-A991-96D5D268291F}" type="slidenum">
              <a:rPr lang="en-US" altLang="zh-CN" smtClean="0"/>
              <a:pPr>
                <a:spcBef>
                  <a:spcPct val="0"/>
                </a:spcBef>
              </a:pPr>
              <a:t>47</a:t>
            </a:fld>
            <a:endParaRPr lang="en-US" altLang="zh-CN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寻找全局最优点的最根本办法是遍历搜索，多次尝试可以提高找到全局最优点的概率。</a:t>
            </a:r>
          </a:p>
        </p:txBody>
      </p:sp>
    </p:spTree>
    <p:extLst>
      <p:ext uri="{BB962C8B-B14F-4D97-AF65-F5344CB8AC3E}">
        <p14:creationId xmlns:p14="http://schemas.microsoft.com/office/powerpoint/2010/main" val="1110998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E7163A-20C5-4E86-A991-96D5D268291F}" type="slidenum">
              <a:rPr lang="en-US" altLang="zh-CN" smtClean="0"/>
              <a:pPr>
                <a:spcBef>
                  <a:spcPct val="0"/>
                </a:spcBef>
              </a:pPr>
              <a:t>48</a:t>
            </a:fld>
            <a:endParaRPr lang="en-US" altLang="zh-CN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寻找全局最优点的最根本办法是遍历搜索，多次尝试可以提高找到全局最优点的概率。</a:t>
            </a:r>
          </a:p>
        </p:txBody>
      </p:sp>
    </p:spTree>
    <p:extLst>
      <p:ext uri="{BB962C8B-B14F-4D97-AF65-F5344CB8AC3E}">
        <p14:creationId xmlns:p14="http://schemas.microsoft.com/office/powerpoint/2010/main" val="1117638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48ABD07-00B6-482B-8BD9-40A9BC0EA2B5}" type="slidenum">
              <a:rPr lang="en-US" altLang="zh-CN" smtClean="0"/>
              <a:pPr>
                <a:spcBef>
                  <a:spcPct val="0"/>
                </a:spcBef>
              </a:pPr>
              <a:t>7</a:t>
            </a:fld>
            <a:endParaRPr lang="en-US" altLang="zh-CN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0&lt;f(x)&lt;1</a:t>
            </a:r>
          </a:p>
        </p:txBody>
      </p:sp>
    </p:spTree>
    <p:extLst>
      <p:ext uri="{BB962C8B-B14F-4D97-AF65-F5344CB8AC3E}">
        <p14:creationId xmlns:p14="http://schemas.microsoft.com/office/powerpoint/2010/main" val="3367074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8D5C49D-970B-4D93-8EDE-DF0DCEA63E8A}" type="slidenum">
              <a:rPr lang="en-US" altLang="zh-CN" smtClean="0"/>
              <a:pPr>
                <a:spcBef>
                  <a:spcPct val="0"/>
                </a:spcBef>
              </a:pPr>
              <a:t>8</a:t>
            </a:fld>
            <a:endParaRPr lang="en-US" altLang="zh-CN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Sigmoid</a:t>
            </a:r>
            <a:r>
              <a:rPr lang="zh-CN" altLang="en-US" smtClean="0">
                <a:latin typeface="Arial" panose="020B0604020202020204" pitchFamily="34" charset="0"/>
              </a:rPr>
              <a:t>函数可以看作是阈值函数的近似，但具有好的分析性质，可以进行微分。</a:t>
            </a:r>
          </a:p>
        </p:txBody>
      </p:sp>
    </p:spTree>
    <p:extLst>
      <p:ext uri="{BB962C8B-B14F-4D97-AF65-F5344CB8AC3E}">
        <p14:creationId xmlns:p14="http://schemas.microsoft.com/office/powerpoint/2010/main" val="3927139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D84FE0E-DB51-4888-AF2F-779B16283494}" type="slidenum">
              <a:rPr lang="en-US" altLang="zh-CN" smtClean="0"/>
              <a:pPr>
                <a:spcBef>
                  <a:spcPct val="0"/>
                </a:spcBef>
              </a:pPr>
              <a:t>10</a:t>
            </a:fld>
            <a:endParaRPr lang="en-US" altLang="zh-CN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剩下的问题就是提供训练样本集合（包含期望输出），采用一定的算法来训练</a:t>
            </a:r>
            <a:r>
              <a:rPr lang="en-US" altLang="zh-CN" smtClean="0">
                <a:latin typeface="Arial" panose="020B0604020202020204" pitchFamily="34" charset="0"/>
              </a:rPr>
              <a:t>MLP</a:t>
            </a:r>
            <a:r>
              <a:rPr lang="zh-CN" altLang="en-US" smtClean="0">
                <a:latin typeface="Arial" panose="020B0604020202020204" pitchFamily="34" charset="0"/>
              </a:rPr>
              <a:t>网络的所有权值。</a:t>
            </a:r>
          </a:p>
        </p:txBody>
      </p:sp>
    </p:spTree>
    <p:extLst>
      <p:ext uri="{BB962C8B-B14F-4D97-AF65-F5344CB8AC3E}">
        <p14:creationId xmlns:p14="http://schemas.microsoft.com/office/powerpoint/2010/main" val="367092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C05372F-6AA9-4821-9FD9-B035E3D7EF34}" type="slidenum">
              <a:rPr lang="en-US" altLang="zh-CN" smtClean="0"/>
              <a:pPr>
                <a:spcBef>
                  <a:spcPct val="0"/>
                </a:spcBef>
              </a:pPr>
              <a:t>11</a:t>
            </a:fld>
            <a:endParaRPr lang="en-US" altLang="zh-CN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此过程称为前馈计算过程，是识别过程。</a:t>
            </a:r>
          </a:p>
        </p:txBody>
      </p:sp>
    </p:spTree>
    <p:extLst>
      <p:ext uri="{BB962C8B-B14F-4D97-AF65-F5344CB8AC3E}">
        <p14:creationId xmlns:p14="http://schemas.microsoft.com/office/powerpoint/2010/main" val="3272952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9AD9B33-6E63-49C7-8D60-263549CE5BB4}" type="slidenum">
              <a:rPr lang="en-US" altLang="zh-CN" smtClean="0"/>
              <a:pPr>
                <a:spcBef>
                  <a:spcPct val="0"/>
                </a:spcBef>
              </a:pPr>
              <a:t>12</a:t>
            </a:fld>
            <a:endParaRPr lang="en-US" altLang="zh-CN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1986</a:t>
            </a:r>
            <a:r>
              <a:rPr lang="zh-CN" altLang="en-US" smtClean="0">
                <a:latin typeface="Arial" panose="020B0604020202020204" pitchFamily="34" charset="0"/>
              </a:rPr>
              <a:t>年，</a:t>
            </a:r>
            <a:r>
              <a:rPr lang="en-US" altLang="zh-CN" smtClean="0">
                <a:latin typeface="Arial" panose="020B0604020202020204" pitchFamily="34" charset="0"/>
              </a:rPr>
              <a:t>Rumelhart</a:t>
            </a:r>
            <a:r>
              <a:rPr lang="zh-CN" altLang="en-US" smtClean="0">
                <a:latin typeface="Arial" panose="020B0604020202020204" pitchFamily="34" charset="0"/>
              </a:rPr>
              <a:t>等人正式提出了</a:t>
            </a:r>
            <a:r>
              <a:rPr lang="en-US" altLang="zh-CN" smtClean="0">
                <a:latin typeface="Arial" panose="020B0604020202020204" pitchFamily="34" charset="0"/>
              </a:rPr>
              <a:t>BP</a:t>
            </a:r>
            <a:r>
              <a:rPr lang="zh-CN" altLang="en-US" smtClean="0">
                <a:latin typeface="Arial" panose="020B0604020202020204" pitchFamily="34" charset="0"/>
              </a:rPr>
              <a:t>算法。     </a:t>
            </a:r>
            <a:r>
              <a:rPr lang="en-US" altLang="zh-CN" smtClean="0">
                <a:latin typeface="Arial" panose="020B0604020202020204" pitchFamily="34" charset="0"/>
              </a:rPr>
              <a:t>y</a:t>
            </a:r>
            <a:r>
              <a:rPr lang="en-US" altLang="zh-CN" baseline="-25000" smtClean="0">
                <a:latin typeface="Arial" panose="020B0604020202020204" pitchFamily="34" charset="0"/>
              </a:rPr>
              <a:t>k</a:t>
            </a:r>
            <a:r>
              <a:rPr lang="en-US" altLang="zh-CN" smtClean="0">
                <a:latin typeface="Arial" panose="020B0604020202020204" pitchFamily="34" charset="0"/>
              </a:rPr>
              <a:t>=f(net</a:t>
            </a:r>
            <a:r>
              <a:rPr lang="en-US" altLang="zh-CN" baseline="-25000" smtClean="0">
                <a:latin typeface="Arial" panose="020B0604020202020204" pitchFamily="34" charset="0"/>
              </a:rPr>
              <a:t>k</a:t>
            </a:r>
            <a:r>
              <a:rPr lang="en-US" altLang="zh-CN" smtClean="0">
                <a:latin typeface="Arial" panose="020B0604020202020204" pitchFamily="34" charset="0"/>
              </a:rPr>
              <a:t>)</a:t>
            </a:r>
            <a:r>
              <a:rPr lang="zh-CN" altLang="en-US" smtClean="0">
                <a:latin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</a:rPr>
              <a:t>z</a:t>
            </a:r>
            <a:r>
              <a:rPr lang="en-US" altLang="zh-CN" baseline="-25000" smtClean="0">
                <a:latin typeface="Arial" panose="020B0604020202020204" pitchFamily="34" charset="0"/>
              </a:rPr>
              <a:t>k</a:t>
            </a:r>
            <a:r>
              <a:rPr lang="en-US" altLang="zh-CN" smtClean="0">
                <a:latin typeface="Arial" panose="020B0604020202020204" pitchFamily="34" charset="0"/>
              </a:rPr>
              <a:t>=f(net</a:t>
            </a:r>
            <a:r>
              <a:rPr lang="en-US" altLang="zh-CN" baseline="-25000" smtClean="0">
                <a:latin typeface="Arial" panose="020B0604020202020204" pitchFamily="34" charset="0"/>
              </a:rPr>
              <a:t>k</a:t>
            </a:r>
            <a:r>
              <a:rPr lang="en-US" altLang="zh-CN" smtClean="0">
                <a:latin typeface="Arial" panose="020B0604020202020204" pitchFamily="34" charset="0"/>
              </a:rPr>
              <a:t>)</a:t>
            </a: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输出层神经元个数为</a:t>
            </a:r>
            <a:r>
              <a:rPr lang="en-US" altLang="zh-CN" smtClean="0">
                <a:latin typeface="Arial" panose="020B0604020202020204" pitchFamily="34" charset="0"/>
              </a:rPr>
              <a:t>c</a:t>
            </a:r>
            <a:r>
              <a:rPr lang="zh-CN" altLang="en-US" smtClean="0">
                <a:latin typeface="Arial" panose="020B060402020202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19724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2DFCDA3-33C6-4668-930D-F11D4DBE9EB8}" type="slidenum">
              <a:rPr lang="en-US" altLang="zh-CN" smtClean="0"/>
              <a:pPr>
                <a:spcBef>
                  <a:spcPct val="0"/>
                </a:spcBef>
              </a:pPr>
              <a:t>13</a:t>
            </a:fld>
            <a:endParaRPr lang="en-US" altLang="zh-CN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以</a:t>
            </a:r>
            <a:r>
              <a:rPr lang="en-US" altLang="zh-CN" smtClean="0">
                <a:latin typeface="Arial" panose="020B0604020202020204" pitchFamily="34" charset="0"/>
              </a:rPr>
              <a:t>3</a:t>
            </a:r>
            <a:r>
              <a:rPr lang="zh-CN" altLang="en-US" smtClean="0">
                <a:latin typeface="Arial" panose="020B0604020202020204" pitchFamily="34" charset="0"/>
              </a:rPr>
              <a:t>层网络为例说明。</a:t>
            </a: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激活函数为线性函数时，</a:t>
            </a:r>
            <a:r>
              <a:rPr lang="en-US" altLang="zh-CN" smtClean="0">
                <a:latin typeface="Arial" panose="020B0604020202020204" pitchFamily="34" charset="0"/>
              </a:rPr>
              <a:t>f’(net)=1; </a:t>
            </a:r>
            <a:r>
              <a:rPr lang="zh-CN" altLang="en-US" smtClean="0">
                <a:latin typeface="Arial" panose="020B0604020202020204" pitchFamily="34" charset="0"/>
              </a:rPr>
              <a:t>激活函数为对数</a:t>
            </a:r>
            <a:r>
              <a:rPr lang="en-US" altLang="zh-CN" smtClean="0">
                <a:latin typeface="Arial" panose="020B0604020202020204" pitchFamily="34" charset="0"/>
              </a:rPr>
              <a:t>Sigmoid</a:t>
            </a:r>
            <a:r>
              <a:rPr lang="zh-CN" altLang="en-US" smtClean="0">
                <a:latin typeface="Arial" panose="020B0604020202020204" pitchFamily="34" charset="0"/>
              </a:rPr>
              <a:t>函数，</a:t>
            </a:r>
            <a:r>
              <a:rPr lang="en-US" altLang="zh-CN" smtClean="0">
                <a:latin typeface="Arial" panose="020B0604020202020204" pitchFamily="34" charset="0"/>
              </a:rPr>
              <a:t>f’(net) = y(1-y)</a:t>
            </a:r>
          </a:p>
        </p:txBody>
      </p:sp>
    </p:spTree>
    <p:extLst>
      <p:ext uri="{BB962C8B-B14F-4D97-AF65-F5344CB8AC3E}">
        <p14:creationId xmlns:p14="http://schemas.microsoft.com/office/powerpoint/2010/main" val="261648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"/>
          <p:cNvSpPr>
            <a:spLocks noChangeArrowheads="1"/>
          </p:cNvSpPr>
          <p:nvPr userDrawn="1"/>
        </p:nvSpPr>
        <p:spPr bwMode="auto">
          <a:xfrm>
            <a:off x="0" y="0"/>
            <a:ext cx="9144000" cy="260350"/>
          </a:xfrm>
          <a:prstGeom prst="rect">
            <a:avLst/>
          </a:prstGeom>
          <a:gradFill rotWithShape="1">
            <a:gsLst>
              <a:gs pos="0">
                <a:srgbClr val="000076"/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4" name="Text Box 43"/>
          <p:cNvSpPr txBox="1">
            <a:spLocks noChangeArrowheads="1"/>
          </p:cNvSpPr>
          <p:nvPr userDrawn="1"/>
        </p:nvSpPr>
        <p:spPr bwMode="auto">
          <a:xfrm>
            <a:off x="0" y="0"/>
            <a:ext cx="3276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200" smtClean="0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模式识别 </a:t>
            </a:r>
            <a:r>
              <a:rPr lang="en-US" altLang="zh-CN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en-US" altLang="zh-CN" sz="1200" smtClean="0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 </a:t>
            </a:r>
            <a:r>
              <a:rPr lang="zh-CN" altLang="en-US" sz="1200" smtClean="0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多层神经网络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2349500"/>
            <a:ext cx="8143875" cy="12700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6356A3F2-9BF3-48F7-9791-EF8DB1AEC7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5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91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260350"/>
            <a:ext cx="2141537" cy="6337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75388" cy="6337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86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8569325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4208463" cy="5256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4713" y="1341438"/>
            <a:ext cx="4208462" cy="2551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4713" y="4044950"/>
            <a:ext cx="4208462" cy="2552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527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8569325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4208463" cy="5256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341438"/>
            <a:ext cx="4208462" cy="5256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734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23850" y="260350"/>
            <a:ext cx="8569325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850" y="1341438"/>
            <a:ext cx="4208463" cy="2551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4713" y="1341438"/>
            <a:ext cx="4208462" cy="2551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23850" y="4044950"/>
            <a:ext cx="4208463" cy="2552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4713" y="4044950"/>
            <a:ext cx="4208462" cy="2552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56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977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208463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341438"/>
            <a:ext cx="4208462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2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05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24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41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1751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7290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56932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56932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0"/>
          <p:cNvSpPr>
            <a:spLocks noChangeArrowheads="1"/>
          </p:cNvSpPr>
          <p:nvPr userDrawn="1"/>
        </p:nvSpPr>
        <p:spPr bwMode="auto">
          <a:xfrm>
            <a:off x="0" y="0"/>
            <a:ext cx="9144000" cy="260350"/>
          </a:xfrm>
          <a:prstGeom prst="rect">
            <a:avLst/>
          </a:prstGeom>
          <a:gradFill rotWithShape="1">
            <a:gsLst>
              <a:gs pos="0">
                <a:srgbClr val="000076"/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9" name="Text Box 41"/>
          <p:cNvSpPr txBox="1">
            <a:spLocks noChangeArrowheads="1"/>
          </p:cNvSpPr>
          <p:nvPr userDrawn="1"/>
        </p:nvSpPr>
        <p:spPr bwMode="auto">
          <a:xfrm>
            <a:off x="0" y="0"/>
            <a:ext cx="3276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200" smtClean="0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模式识别 </a:t>
            </a:r>
            <a:r>
              <a:rPr lang="en-US" altLang="zh-CN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en-US" altLang="zh-CN" sz="1200" smtClean="0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 </a:t>
            </a:r>
            <a:r>
              <a:rPr lang="zh-CN" altLang="en-US" sz="1200" smtClean="0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多层神经网络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l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l"/>
        <a:defRPr sz="2600" b="1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l"/>
        <a:defRPr sz="2300" b="1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22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25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3.wmf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23" Type="http://schemas.openxmlformats.org/officeDocument/2006/relationships/image" Target="../media/image26.e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4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0.bin"/><Relationship Id="rId22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0.e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4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6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__1.vsd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6.emf"/><Relationship Id="rId4" Type="http://schemas.openxmlformats.org/officeDocument/2006/relationships/oleObject" Target="../embeddings/oleObject3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50.emf"/><Relationship Id="rId5" Type="http://schemas.openxmlformats.org/officeDocument/2006/relationships/image" Target="../media/image47.e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9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5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54.wmf"/><Relationship Id="rId10" Type="http://schemas.openxmlformats.org/officeDocument/2006/relationships/image" Target="../media/image60.png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8.png"/><Relationship Id="rId5" Type="http://schemas.openxmlformats.org/officeDocument/2006/relationships/image" Target="../media/image57.wmf"/><Relationship Id="rId4" Type="http://schemas.openxmlformats.org/officeDocument/2006/relationships/oleObject" Target="../embeddings/oleObject5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5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62.wmf"/><Relationship Id="rId10" Type="http://schemas.openxmlformats.org/officeDocument/2006/relationships/image" Target="../media/image70.png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4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73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66.png"/><Relationship Id="rId4" Type="http://schemas.openxmlformats.org/officeDocument/2006/relationships/oleObject" Target="../embeddings/oleObject57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6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2.png"/><Relationship Id="rId5" Type="http://schemas.openxmlformats.org/officeDocument/2006/relationships/image" Target="../media/image69.emf"/><Relationship Id="rId4" Type="http://schemas.openxmlformats.org/officeDocument/2006/relationships/oleObject" Target="../embeddings/oleObject59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77.w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6.wmf"/><Relationship Id="rId20" Type="http://schemas.openxmlformats.org/officeDocument/2006/relationships/image" Target="../media/image78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73.w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75.wmf"/><Relationship Id="rId22" Type="http://schemas.openxmlformats.org/officeDocument/2006/relationships/image" Target="../media/image79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80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8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86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87.emf"/><Relationship Id="rId4" Type="http://schemas.openxmlformats.org/officeDocument/2006/relationships/package" Target="../embeddings/Microsoft_Visio___4.vsdx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87.emf"/><Relationship Id="rId4" Type="http://schemas.openxmlformats.org/officeDocument/2006/relationships/package" Target="../embeddings/Microsoft_Visio___5.vsdx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87.emf"/><Relationship Id="rId4" Type="http://schemas.openxmlformats.org/officeDocument/2006/relationships/package" Target="../embeddings/Microsoft_Visio___6.vsdx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第六章 多层神经网络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多层感知器网络的设计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850" y="1340768"/>
                <a:ext cx="8497888" cy="5237162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zh-CN" altLang="en-US" sz="2400" dirty="0" smtClean="0">
                    <a:solidFill>
                      <a:srgbClr val="0000FF"/>
                    </a:solidFill>
                  </a:rPr>
                  <a:t>选定层数</a:t>
                </a:r>
                <a:r>
                  <a:rPr lang="zh-CN" altLang="en-US" sz="2400" dirty="0" smtClean="0"/>
                  <a:t>：通常采用三层网络，增加网络层数并不能提高网络的分类能力；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zh-CN" altLang="en-US" sz="24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zh-CN" altLang="en-US" sz="2400" dirty="0" smtClean="0">
                    <a:solidFill>
                      <a:srgbClr val="0000FF"/>
                    </a:solidFill>
                  </a:rPr>
                  <a:t>输入层</a:t>
                </a:r>
                <a:r>
                  <a:rPr lang="zh-CN" altLang="en-US" sz="2400" dirty="0" smtClean="0"/>
                  <a:t>：输入层节点数为输入特征的维数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400" dirty="0" smtClean="0"/>
                  <a:t>，映射函数采用线性函数；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zh-CN" altLang="en-US" sz="24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zh-CN" altLang="en-US" sz="2400" dirty="0" smtClean="0">
                    <a:solidFill>
                      <a:srgbClr val="0000FF"/>
                    </a:solidFill>
                  </a:rPr>
                  <a:t>隐含层</a:t>
                </a:r>
                <a:r>
                  <a:rPr lang="zh-CN" altLang="en-US" sz="2400" dirty="0" smtClean="0"/>
                  <a:t>：隐含层节点数需要设定，一般来说，隐层节点数越多，网络的分类能力越强，映射函数一般采用</a:t>
                </a:r>
                <a:r>
                  <a:rPr lang="en-US" altLang="zh-CN" sz="2400" dirty="0" smtClean="0"/>
                  <a:t>Sigmoid</a:t>
                </a:r>
                <a:r>
                  <a:rPr lang="zh-CN" altLang="en-US" sz="2400" dirty="0" smtClean="0"/>
                  <a:t>函数；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zh-CN" altLang="en-US" sz="24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zh-CN" altLang="en-US" sz="2400" dirty="0" smtClean="0">
                    <a:solidFill>
                      <a:srgbClr val="0000FF"/>
                    </a:solidFill>
                  </a:rPr>
                  <a:t>输出层</a:t>
                </a:r>
                <a:r>
                  <a:rPr lang="zh-CN" altLang="en-US" sz="2400" dirty="0" smtClean="0"/>
                  <a:t>：输出层节点数可以等于类别数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 smtClean="0"/>
                  <a:t>，也可以采用编码输出的方式，少于类别数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 smtClean="0"/>
                  <a:t>，输出函数可以采用线性函数或</a:t>
                </a:r>
                <a:r>
                  <a:rPr lang="en-US" altLang="zh-CN" sz="2400" dirty="0" smtClean="0"/>
                  <a:t>Sigmoid</a:t>
                </a:r>
                <a:r>
                  <a:rPr lang="zh-CN" altLang="en-US" sz="2400" dirty="0" smtClean="0"/>
                  <a:t>函数。</a:t>
                </a:r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850" y="1340768"/>
                <a:ext cx="8497888" cy="5237162"/>
              </a:xfrm>
              <a:blipFill>
                <a:blip r:embed="rId3"/>
                <a:stretch>
                  <a:fillRect l="-933" t="-1630" r="-4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三层网络的判别函数形式</a:t>
            </a:r>
          </a:p>
        </p:txBody>
      </p:sp>
      <p:graphicFrame>
        <p:nvGraphicFramePr>
          <p:cNvPr id="20483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84213" y="1916113"/>
          <a:ext cx="802005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Equation" r:id="rId4" imgW="8788400" imgH="1498600" progId="Equation.DSMT4">
                  <p:embed/>
                </p:oleObj>
              </mc:Choice>
              <mc:Fallback>
                <p:oleObj name="Equation" r:id="rId4" imgW="8788400" imgH="149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16113"/>
                        <a:ext cx="8020050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484" name="Text Box 6"/>
              <p:cNvSpPr txBox="1">
                <a:spLocks noChangeArrowheads="1"/>
              </p:cNvSpPr>
              <p:nvPr/>
            </p:nvSpPr>
            <p:spPr bwMode="auto">
              <a:xfrm>
                <a:off x="684213" y="4076700"/>
                <a:ext cx="76327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  <a:defRPr sz="3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3200" dirty="0"/>
                  <a:t>第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3200" dirty="0"/>
                  <a:t>个输出层神经元的输出，其中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3200" dirty="0"/>
                  <a:t>为特征维数，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200" i="1" baseline="-25000" dirty="0" err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sz="3200" dirty="0"/>
                  <a:t>为隐层节点数。</a:t>
                </a:r>
              </a:p>
            </p:txBody>
          </p:sp>
        </mc:Choice>
        <mc:Fallback xmlns="">
          <p:sp>
            <p:nvSpPr>
              <p:cNvPr id="2048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213" y="4076700"/>
                <a:ext cx="7632700" cy="1066800"/>
              </a:xfrm>
              <a:prstGeom prst="rect">
                <a:avLst/>
              </a:prstGeom>
              <a:blipFill>
                <a:blip r:embed="rId6"/>
                <a:stretch>
                  <a:fillRect l="-1997" t="-9143" r="-1997" b="-1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569325" cy="1012825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6.2 MLP</a:t>
            </a:r>
            <a:r>
              <a:rPr lang="zh-CN" altLang="en-US" sz="3600" smtClean="0"/>
              <a:t>的训练</a:t>
            </a:r>
            <a:r>
              <a:rPr lang="en-US" altLang="zh-CN" sz="3600" smtClean="0"/>
              <a:t>--</a:t>
            </a:r>
            <a:r>
              <a:rPr lang="zh-CN" altLang="en-US" sz="3600" smtClean="0"/>
              <a:t>误差反向传播算法</a:t>
            </a:r>
            <a:br>
              <a:rPr lang="zh-CN" altLang="en-US" sz="3600" smtClean="0"/>
            </a:br>
            <a:r>
              <a:rPr lang="zh-CN" altLang="en-US" sz="2800" smtClean="0"/>
              <a:t>（</a:t>
            </a:r>
            <a:r>
              <a:rPr lang="en-US" altLang="zh-CN" sz="2800" smtClean="0"/>
              <a:t>BP</a:t>
            </a:r>
            <a:r>
              <a:rPr lang="zh-CN" altLang="en-US" sz="2800" smtClean="0"/>
              <a:t>，</a:t>
            </a:r>
            <a:r>
              <a:rPr lang="en-US" altLang="zh-CN" sz="2800" smtClean="0"/>
              <a:t>Backpropagation algorithm</a:t>
            </a:r>
            <a:r>
              <a:rPr lang="zh-CN" altLang="en-US" sz="2800" b="0" smtClean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Rectangle 11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23850" y="1557338"/>
                <a:ext cx="8332788" cy="3311525"/>
              </a:xfrm>
            </p:spPr>
            <p:txBody>
              <a:bodyPr/>
              <a:lstStyle/>
              <a:p>
                <a:pPr eaLnBrk="1" hangingPunct="1"/>
                <a:r>
                  <a:rPr lang="en-US" altLang="zh-CN" sz="2400" dirty="0" smtClean="0">
                    <a:solidFill>
                      <a:srgbClr val="CC3300"/>
                    </a:solidFill>
                  </a:rPr>
                  <a:t>BP</a:t>
                </a:r>
                <a:r>
                  <a:rPr lang="zh-CN" altLang="en-US" sz="2400" dirty="0" smtClean="0">
                    <a:solidFill>
                      <a:srgbClr val="CC3300"/>
                    </a:solidFill>
                  </a:rPr>
                  <a:t>算法</a:t>
                </a:r>
                <a:r>
                  <a:rPr lang="zh-CN" altLang="en-US" sz="2400" dirty="0" smtClean="0"/>
                  <a:t>的实质是一个均方误差最小算法</a:t>
                </a:r>
                <a:r>
                  <a:rPr lang="en-US" altLang="zh-CN" sz="2400" dirty="0" smtClean="0"/>
                  <a:t>(LMS)</a:t>
                </a:r>
              </a:p>
              <a:p>
                <a:pPr eaLnBrk="1" hangingPunct="1"/>
                <a:endParaRPr lang="en-US" altLang="zh-CN" sz="2400" dirty="0" smtClean="0"/>
              </a:p>
              <a:p>
                <a:pPr eaLnBrk="1" hangingPunct="1"/>
                <a:r>
                  <a:rPr lang="zh-CN" altLang="en-US" sz="2400" dirty="0" smtClean="0">
                    <a:solidFill>
                      <a:srgbClr val="0000FF"/>
                    </a:solidFill>
                  </a:rPr>
                  <a:t>符号定义</a:t>
                </a:r>
                <a:r>
                  <a:rPr lang="zh-CN" altLang="en-US" sz="2400" dirty="0" smtClean="0"/>
                  <a:t>：训练样本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zh-CN" altLang="en-US" sz="2400" dirty="0" smtClean="0"/>
                  <a:t>，期望输出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𝐭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 baseline="-25000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，网络实际输出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i="1" baseline="-25000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，隐层输出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baseline="-58000" dirty="0" err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，第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 smtClean="0"/>
                  <a:t>个神经元的净输入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𝑛𝑒𝑡</m:t>
                    </m:r>
                    <m:r>
                      <a:rPr lang="en-US" altLang="zh-CN" sz="2400" i="1" baseline="-25000" dirty="0" err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 smtClean="0"/>
                  <a:t>。</a:t>
                </a:r>
              </a:p>
              <a:p>
                <a:pPr eaLnBrk="1" hangingPunct="1"/>
                <a:endParaRPr lang="zh-CN" altLang="en-US" sz="2400" dirty="0" smtClean="0"/>
              </a:p>
              <a:p>
                <a:pPr eaLnBrk="1" hangingPunct="1"/>
                <a:r>
                  <a:rPr lang="zh-CN" altLang="en-US" sz="2400" dirty="0" smtClean="0">
                    <a:solidFill>
                      <a:srgbClr val="0000FF"/>
                    </a:solidFill>
                  </a:rPr>
                  <a:t>目标函数</a:t>
                </a:r>
                <a:r>
                  <a:rPr lang="zh-CN" altLang="en-US" sz="2400" dirty="0" smtClean="0"/>
                  <a:t>：</a:t>
                </a:r>
              </a:p>
            </p:txBody>
          </p:sp>
        </mc:Choice>
        <mc:Fallback xmlns="">
          <p:sp>
            <p:nvSpPr>
              <p:cNvPr id="22531" name="Rectangle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23850" y="1557338"/>
                <a:ext cx="8332788" cy="3311525"/>
              </a:xfrm>
              <a:blipFill>
                <a:blip r:embed="rId4"/>
                <a:stretch>
                  <a:fillRect l="-951" t="-2022" r="-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532" name="Object 1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700338" y="3860800"/>
          <a:ext cx="40735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5" name="Equation" r:id="rId5" imgW="6489700" imgH="1295400" progId="Equation.DSMT4">
                  <p:embed/>
                </p:oleObj>
              </mc:Choice>
              <mc:Fallback>
                <p:oleObj name="Equation" r:id="rId5" imgW="6489700" imgH="1295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860800"/>
                        <a:ext cx="407352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  <p:sp>
        <p:nvSpPr>
          <p:cNvPr id="22534" name="Rectangle 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  <p:graphicFrame>
        <p:nvGraphicFramePr>
          <p:cNvPr id="22535" name="Object 1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55875" y="5445125"/>
          <a:ext cx="4803775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6" name="Equation" r:id="rId7" imgW="8737600" imgH="1168400" progId="Equation.DSMT4">
                  <p:embed/>
                </p:oleObj>
              </mc:Choice>
              <mc:Fallback>
                <p:oleObj name="Equation" r:id="rId7" imgW="8737600" imgH="1168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445125"/>
                        <a:ext cx="4803775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16"/>
          <p:cNvSpPr txBox="1">
            <a:spLocks noChangeArrowheads="1"/>
          </p:cNvSpPr>
          <p:nvPr/>
        </p:nvSpPr>
        <p:spPr bwMode="auto">
          <a:xfrm>
            <a:off x="684213" y="4941888"/>
            <a:ext cx="518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FF"/>
                </a:solidFill>
              </a:rPr>
              <a:t>迭代公式</a:t>
            </a:r>
            <a:r>
              <a:rPr lang="zh-CN" altLang="en-US" sz="2400"/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输出层</a:t>
            </a:r>
          </a:p>
        </p:txBody>
      </p:sp>
      <p:graphicFrame>
        <p:nvGraphicFramePr>
          <p:cNvPr id="24579" name="Object 1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5288" y="1484313"/>
          <a:ext cx="259715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7" name="Equation" r:id="rId4" imgW="4584700" imgH="1358900" progId="Equation.DSMT4">
                  <p:embed/>
                </p:oleObj>
              </mc:Choice>
              <mc:Fallback>
                <p:oleObj name="Equation" r:id="rId4" imgW="4584700" imgH="1358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484313"/>
                        <a:ext cx="2597150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1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95288" y="4365625"/>
          <a:ext cx="1512887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8" name="Equation" r:id="rId6" imgW="3073400" imgH="1320800" progId="Equation.DSMT4">
                  <p:embed/>
                </p:oleObj>
              </mc:Choice>
              <mc:Fallback>
                <p:oleObj name="Equation" r:id="rId6" imgW="3073400" imgH="1320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365625"/>
                        <a:ext cx="1512887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  <p:graphicFrame>
        <p:nvGraphicFramePr>
          <p:cNvPr id="24582" name="Object 1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635375" y="4437063"/>
          <a:ext cx="93662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9" name="Equation" r:id="rId8" imgW="2133600" imgH="1371600" progId="Equation.DSMT4">
                  <p:embed/>
                </p:oleObj>
              </mc:Choice>
              <mc:Fallback>
                <p:oleObj name="Equation" r:id="rId8" imgW="2133600" imgH="1371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437063"/>
                        <a:ext cx="93662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20"/>
          <p:cNvGraphicFramePr>
            <a:graphicFrameLocks noChangeAspect="1"/>
          </p:cNvGraphicFramePr>
          <p:nvPr/>
        </p:nvGraphicFramePr>
        <p:xfrm>
          <a:off x="395288" y="5445125"/>
          <a:ext cx="40322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0" name="Equation" r:id="rId10" imgW="7442200" imgH="1358900" progId="Equation.DSMT4">
                  <p:embed/>
                </p:oleObj>
              </mc:Choice>
              <mc:Fallback>
                <p:oleObj name="Equation" r:id="rId10" imgW="7442200" imgH="13589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445125"/>
                        <a:ext cx="403225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24"/>
          <p:cNvGraphicFramePr>
            <a:graphicFrameLocks noChangeAspect="1"/>
          </p:cNvGraphicFramePr>
          <p:nvPr/>
        </p:nvGraphicFramePr>
        <p:xfrm>
          <a:off x="1763713" y="6165850"/>
          <a:ext cx="27352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1" name="Equation" r:id="rId12" imgW="1371600" imgH="254000" progId="Equation.DSMT4">
                  <p:embed/>
                </p:oleObj>
              </mc:Choice>
              <mc:Fallback>
                <p:oleObj name="Equation" r:id="rId12" imgW="1371600" imgH="2540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6165850"/>
                        <a:ext cx="27352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  <p:graphicFrame>
        <p:nvGraphicFramePr>
          <p:cNvPr id="24586" name="Object 4"/>
          <p:cNvGraphicFramePr>
            <a:graphicFrameLocks noChangeAspect="1"/>
          </p:cNvGraphicFramePr>
          <p:nvPr/>
        </p:nvGraphicFramePr>
        <p:xfrm>
          <a:off x="323850" y="2708275"/>
          <a:ext cx="301783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2" name="Equation" r:id="rId14" imgW="1803400" imgH="431800" progId="Equation.DSMT4">
                  <p:embed/>
                </p:oleObj>
              </mc:Choice>
              <mc:Fallback>
                <p:oleObj name="Equation" r:id="rId14" imgW="18034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708275"/>
                        <a:ext cx="3017838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  <p:graphicFrame>
        <p:nvGraphicFramePr>
          <p:cNvPr id="24588" name="Object 6"/>
          <p:cNvGraphicFramePr>
            <a:graphicFrameLocks noChangeAspect="1"/>
          </p:cNvGraphicFramePr>
          <p:nvPr/>
        </p:nvGraphicFramePr>
        <p:xfrm>
          <a:off x="3635375" y="2708275"/>
          <a:ext cx="165735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3" name="Equation" r:id="rId16" imgW="1016000" imgH="431800" progId="Equation.DSMT4">
                  <p:embed/>
                </p:oleObj>
              </mc:Choice>
              <mc:Fallback>
                <p:oleObj name="Equation" r:id="rId16" imgW="10160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708275"/>
                        <a:ext cx="165735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9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  <p:graphicFrame>
        <p:nvGraphicFramePr>
          <p:cNvPr id="24590" name="Object 8"/>
          <p:cNvGraphicFramePr>
            <a:graphicFrameLocks noChangeAspect="1"/>
          </p:cNvGraphicFramePr>
          <p:nvPr/>
        </p:nvGraphicFramePr>
        <p:xfrm>
          <a:off x="323850" y="3644900"/>
          <a:ext cx="16240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4" name="Equation" r:id="rId18" imgW="825500" imgH="254000" progId="Equation.DSMT4">
                  <p:embed/>
                </p:oleObj>
              </mc:Choice>
              <mc:Fallback>
                <p:oleObj name="Equation" r:id="rId18" imgW="825500" imgH="254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644900"/>
                        <a:ext cx="16240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1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  <p:graphicFrame>
        <p:nvGraphicFramePr>
          <p:cNvPr id="24592" name="Object 10"/>
          <p:cNvGraphicFramePr>
            <a:graphicFrameLocks noChangeAspect="1"/>
          </p:cNvGraphicFramePr>
          <p:nvPr/>
        </p:nvGraphicFramePr>
        <p:xfrm>
          <a:off x="3563938" y="3573463"/>
          <a:ext cx="1728787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5" name="Equation" r:id="rId20" imgW="1079032" imgH="431613" progId="Equation.DSMT4">
                  <p:embed/>
                </p:oleObj>
              </mc:Choice>
              <mc:Fallback>
                <p:oleObj name="Equation" r:id="rId20" imgW="1079032" imgH="43161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573463"/>
                        <a:ext cx="1728787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179388" y="2420938"/>
            <a:ext cx="54721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9388" y="5373688"/>
            <a:ext cx="54721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9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596" name="对象 3"/>
          <p:cNvGraphicFramePr>
            <a:graphicFrameLocks noChangeAspect="1"/>
          </p:cNvGraphicFramePr>
          <p:nvPr/>
        </p:nvGraphicFramePr>
        <p:xfrm>
          <a:off x="6011863" y="1989138"/>
          <a:ext cx="2927350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6" name="Visio" r:id="rId22" imgW="2271745" imgH="2566928" progId="Visio.Drawing.11">
                  <p:embed/>
                </p:oleObj>
              </mc:Choice>
              <mc:Fallback>
                <p:oleObj name="Visio" r:id="rId22" imgW="2271745" imgH="2566928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989138"/>
                        <a:ext cx="2927350" cy="331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隐含层</a:t>
            </a:r>
          </a:p>
        </p:txBody>
      </p:sp>
      <p:graphicFrame>
        <p:nvGraphicFramePr>
          <p:cNvPr id="26627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11188" y="1557338"/>
          <a:ext cx="2925762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9" name="Equation" r:id="rId3" imgW="4635500" imgH="1422400" progId="Equation.DSMT4">
                  <p:embed/>
                </p:oleObj>
              </mc:Choice>
              <mc:Fallback>
                <p:oleObj name="Equation" r:id="rId3" imgW="4635500" imgH="142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557338"/>
                        <a:ext cx="2925762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11188" y="3357563"/>
          <a:ext cx="2100262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0" name="Equation" r:id="rId5" imgW="3429000" imgH="1422400" progId="Equation.DSMT4">
                  <p:embed/>
                </p:oleObj>
              </mc:Choice>
              <mc:Fallback>
                <p:oleObj name="Equation" r:id="rId5" imgW="3429000" imgH="142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357563"/>
                        <a:ext cx="2100262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10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619125" y="4652963"/>
          <a:ext cx="32242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1" name="Equation" r:id="rId7" imgW="5829300" imgH="1435100" progId="Equation.DSMT4">
                  <p:embed/>
                </p:oleObj>
              </mc:Choice>
              <mc:Fallback>
                <p:oleObj name="Equation" r:id="rId7" imgW="5829300" imgH="1435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4652963"/>
                        <a:ext cx="32242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79388" y="2924175"/>
            <a:ext cx="41052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632" name="对象 5"/>
          <p:cNvGraphicFramePr>
            <a:graphicFrameLocks noChangeAspect="1"/>
          </p:cNvGraphicFramePr>
          <p:nvPr/>
        </p:nvGraphicFramePr>
        <p:xfrm>
          <a:off x="4787900" y="1773238"/>
          <a:ext cx="4044950" cy="348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2" name="Visio" r:id="rId9" imgW="2979382" imgH="2560320" progId="Visio.Drawing.11">
                  <p:embed/>
                </p:oleObj>
              </mc:Choice>
              <mc:Fallback>
                <p:oleObj name="Visio" r:id="rId9" imgW="2979382" imgH="2560320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773238"/>
                        <a:ext cx="4044950" cy="348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隐含层</a:t>
            </a:r>
          </a:p>
        </p:txBody>
      </p:sp>
      <p:graphicFrame>
        <p:nvGraphicFramePr>
          <p:cNvPr id="27651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042988" y="1412875"/>
          <a:ext cx="5792787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2" name="Equation" r:id="rId3" imgW="9232900" imgH="1435100" progId="Equation.DSMT4">
                  <p:embed/>
                </p:oleObj>
              </mc:Choice>
              <mc:Fallback>
                <p:oleObj name="Equation" r:id="rId3" imgW="9232900" imgH="1435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5792787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19250" y="2636838"/>
          <a:ext cx="63373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3" name="Equation" r:id="rId5" imgW="10871200" imgH="1397000" progId="Equation.DSMT4">
                  <p:embed/>
                </p:oleObj>
              </mc:Choice>
              <mc:Fallback>
                <p:oleObj name="Equation" r:id="rId5" imgW="10871200" imgH="1397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636838"/>
                        <a:ext cx="6337300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42988" y="4149725"/>
          <a:ext cx="65436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4" name="Equation" r:id="rId7" imgW="10655300" imgH="1435100" progId="Equation.DSMT4">
                  <p:embed/>
                </p:oleObj>
              </mc:Choice>
              <mc:Fallback>
                <p:oleObj name="Equation" r:id="rId7" imgW="10655300" imgH="1435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149725"/>
                        <a:ext cx="654367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10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187450" y="5445125"/>
          <a:ext cx="31432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5" name="Equation" r:id="rId9" imgW="4445000" imgH="1295400" progId="Equation.DSMT4">
                  <p:embed/>
                </p:oleObj>
              </mc:Choice>
              <mc:Fallback>
                <p:oleObj name="Equation" r:id="rId9" imgW="4445000" imgH="1295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445125"/>
                        <a:ext cx="314325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684213" y="3789363"/>
            <a:ext cx="80645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迭代公式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41438"/>
            <a:ext cx="3235325" cy="5256212"/>
          </a:xfrm>
        </p:spPr>
        <p:txBody>
          <a:bodyPr/>
          <a:lstStyle/>
          <a:p>
            <a:pPr eaLnBrk="1" hangingPunct="1"/>
            <a:r>
              <a:rPr lang="zh-CN" altLang="en-US" sz="2600" smtClean="0">
                <a:solidFill>
                  <a:srgbClr val="0000FF"/>
                </a:solidFill>
              </a:rPr>
              <a:t>输出层</a:t>
            </a:r>
            <a:r>
              <a:rPr lang="zh-CN" altLang="en-US" sz="2600" smtClean="0"/>
              <a:t>：</a:t>
            </a:r>
          </a:p>
          <a:p>
            <a:pPr eaLnBrk="1" hangingPunct="1"/>
            <a:endParaRPr lang="zh-CN" altLang="en-US" sz="2600" smtClean="0"/>
          </a:p>
          <a:p>
            <a:pPr eaLnBrk="1" hangingPunct="1"/>
            <a:endParaRPr lang="zh-CN" altLang="en-US" sz="2600" smtClean="0"/>
          </a:p>
          <a:p>
            <a:pPr eaLnBrk="1" hangingPunct="1"/>
            <a:endParaRPr lang="zh-CN" altLang="en-US" sz="2600" smtClean="0"/>
          </a:p>
          <a:p>
            <a:pPr eaLnBrk="1" hangingPunct="1"/>
            <a:r>
              <a:rPr lang="zh-CN" altLang="en-US" sz="2600" smtClean="0">
                <a:solidFill>
                  <a:srgbClr val="0000FF"/>
                </a:solidFill>
              </a:rPr>
              <a:t>隐含层</a:t>
            </a:r>
            <a:r>
              <a:rPr lang="zh-CN" altLang="en-US" sz="2600" smtClean="0"/>
              <a:t>：</a:t>
            </a:r>
          </a:p>
        </p:txBody>
      </p:sp>
      <p:graphicFrame>
        <p:nvGraphicFramePr>
          <p:cNvPr id="2867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09763" y="2128838"/>
          <a:ext cx="1966912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6" name="Equation" r:id="rId3" imgW="2794000" imgH="1358900" progId="Equation.DSMT4">
                  <p:embed/>
                </p:oleObj>
              </mc:Choice>
              <mc:Fallback>
                <p:oleObj name="Equation" r:id="rId3" imgW="2794000" imgH="1358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2128838"/>
                        <a:ext cx="1966912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384675" y="2349500"/>
          <a:ext cx="32956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7" name="Equation" r:id="rId5" imgW="4445000" imgH="685800" progId="Equation.DSMT4">
                  <p:embed/>
                </p:oleObj>
              </mc:Choice>
              <mc:Fallback>
                <p:oleObj name="Equation" r:id="rId5" imgW="4445000" imgH="685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5" y="2349500"/>
                        <a:ext cx="329565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8"/>
          <p:cNvGraphicFramePr>
            <a:graphicFrameLocks noChangeAspect="1"/>
          </p:cNvGraphicFramePr>
          <p:nvPr/>
        </p:nvGraphicFramePr>
        <p:xfrm>
          <a:off x="1908175" y="4365625"/>
          <a:ext cx="177323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8" name="Equation" r:id="rId7" imgW="2692400" imgH="1358900" progId="Equation.DSMT4">
                  <p:embed/>
                </p:oleObj>
              </mc:Choice>
              <mc:Fallback>
                <p:oleObj name="Equation" r:id="rId7" imgW="2692400" imgH="1358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365625"/>
                        <a:ext cx="1773238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9"/>
          <p:cNvGraphicFramePr>
            <a:graphicFrameLocks noChangeAspect="1"/>
          </p:cNvGraphicFramePr>
          <p:nvPr/>
        </p:nvGraphicFramePr>
        <p:xfrm>
          <a:off x="4356100" y="4292600"/>
          <a:ext cx="301783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9" name="Equation" r:id="rId9" imgW="4445000" imgH="1295400" progId="Equation.DSMT4">
                  <p:embed/>
                </p:oleObj>
              </mc:Choice>
              <mc:Fallback>
                <p:oleObj name="Equation" r:id="rId9" imgW="4445000" imgH="1295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292600"/>
                        <a:ext cx="3017838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误差反向传播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00213"/>
            <a:ext cx="6913562" cy="417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BP</a:t>
            </a:r>
            <a:r>
              <a:rPr lang="zh-CN" altLang="en-US" smtClean="0"/>
              <a:t>算法</a:t>
            </a:r>
            <a:r>
              <a:rPr lang="en-US" altLang="zh-CN" smtClean="0"/>
              <a:t>—</a:t>
            </a:r>
            <a:r>
              <a:rPr lang="zh-CN" altLang="en-US" smtClean="0"/>
              <a:t>批量修改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68413"/>
                <a:ext cx="8291513" cy="5400675"/>
              </a:xfrm>
            </p:spPr>
            <p:txBody>
              <a:bodyPr/>
              <a:lstStyle/>
              <a:p>
                <a:pPr marL="571500" indent="-571500" eaLnBrk="1" hangingPunct="1">
                  <a:lnSpc>
                    <a:spcPct val="110000"/>
                  </a:lnSpc>
                  <a:buFont typeface="Wingdings" panose="05000000000000000000" pitchFamily="2" charset="2"/>
                  <a:buAutoNum type="arabicPeriod"/>
                </a:pPr>
                <a:r>
                  <a:rPr lang="en-US" altLang="zh-CN" sz="2400" dirty="0" smtClean="0"/>
                  <a:t>begin initialize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baseline="-25000" dirty="0" err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sz="240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zh-CN" altLang="en-US" sz="2400" dirty="0" smtClean="0"/>
                  <a:t>，</a:t>
                </a:r>
                <a14:m>
                  <m:oMath xmlns:m="http://schemas.openxmlformats.org/officeDocument/2006/math">
                    <m:r>
                      <a:rPr lang="el-GR" altLang="zh-CN" sz="24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l-GR" sz="2400" dirty="0" smtClean="0">
                    <a:latin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l-GR" altLang="zh-CN" sz="2400" i="1" dirty="0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CN" altLang="el-GR" sz="2400" dirty="0" smtClean="0">
                    <a:latin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0</m:t>
                    </m:r>
                  </m:oMath>
                </a14:m>
                <a:endParaRPr lang="en-US" altLang="zh-CN" sz="2400" dirty="0" smtClean="0">
                  <a:latin typeface="宋体" panose="02010600030101010101" pitchFamily="2" charset="-122"/>
                  <a:sym typeface="Wingdings" panose="05000000000000000000" pitchFamily="2" charset="2"/>
                </a:endParaRPr>
              </a:p>
              <a:p>
                <a:pPr marL="571500" indent="-571500" eaLnBrk="1" hangingPunct="1">
                  <a:lnSpc>
                    <a:spcPct val="110000"/>
                  </a:lnSpc>
                  <a:buFont typeface="Wingdings" panose="05000000000000000000" pitchFamily="2" charset="2"/>
                  <a:buAutoNum type="arabicPeriod"/>
                </a:pPr>
                <a:r>
                  <a:rPr lang="en-US" altLang="zh-CN" sz="2400" dirty="0" smtClean="0">
                    <a:latin typeface="宋体" panose="02010600030101010101" pitchFamily="2" charset="-122"/>
                    <a:sym typeface="Wingdings" panose="05000000000000000000" pitchFamily="2" charset="2"/>
                  </a:rPr>
                  <a:t>  do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𝑟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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𝑟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endParaRPr lang="en-US" altLang="zh-CN" sz="2400" dirty="0" smtClean="0">
                  <a:latin typeface="宋体" panose="02010600030101010101" pitchFamily="2" charset="-122"/>
                  <a:sym typeface="Wingdings" panose="05000000000000000000" pitchFamily="2" charset="2"/>
                </a:endParaRPr>
              </a:p>
              <a:p>
                <a:pPr marL="571500" indent="-571500" eaLnBrk="1" hangingPunct="1">
                  <a:lnSpc>
                    <a:spcPct val="110000"/>
                  </a:lnSpc>
                  <a:buFont typeface="Wingdings" panose="05000000000000000000" pitchFamily="2" charset="2"/>
                  <a:buAutoNum type="arabicPeriod"/>
                </a:pPr>
                <a:r>
                  <a:rPr lang="en-US" altLang="zh-CN" sz="2400" dirty="0" smtClean="0">
                    <a:latin typeface="宋体" panose="02010600030101010101" pitchFamily="2" charset="-122"/>
                    <a:sym typeface="Wingdings" panose="05000000000000000000" pitchFamily="2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0</m:t>
                    </m:r>
                  </m:oMath>
                </a14:m>
                <a:r>
                  <a:rPr lang="en-US" altLang="zh-CN" sz="2400" dirty="0" smtClean="0">
                    <a:latin typeface="宋体" panose="02010600030101010101" pitchFamily="2" charset="-122"/>
                    <a:sym typeface="Wingdings" panose="05000000000000000000" pitchFamily="2" charset="2"/>
                  </a:rPr>
                  <a:t>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</m:t>
                    </m:r>
                    <m:r>
                      <a:rPr lang="en-US" altLang="zh-CN" sz="2400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𝑗𝑖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0</m:t>
                    </m:r>
                  </m:oMath>
                </a14:m>
                <a:r>
                  <a:rPr lang="en-US" altLang="zh-CN" sz="2400" dirty="0" smtClean="0">
                    <a:latin typeface="宋体" panose="02010600030101010101" pitchFamily="2" charset="-122"/>
                    <a:sym typeface="Wingdings" panose="05000000000000000000" pitchFamily="2" charset="2"/>
                  </a:rPr>
                  <a:t>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</m:t>
                    </m:r>
                    <m:r>
                      <a:rPr lang="en-US" altLang="zh-CN" sz="2400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0</m:t>
                    </m:r>
                  </m:oMath>
                </a14:m>
                <a:endParaRPr lang="en-US" altLang="zh-CN" sz="2400" dirty="0" smtClean="0">
                  <a:latin typeface="宋体" panose="02010600030101010101" pitchFamily="2" charset="-122"/>
                  <a:sym typeface="Wingdings" panose="05000000000000000000" pitchFamily="2" charset="2"/>
                </a:endParaRPr>
              </a:p>
              <a:p>
                <a:pPr marL="571500" indent="-571500" eaLnBrk="1" hangingPunct="1">
                  <a:lnSpc>
                    <a:spcPct val="110000"/>
                  </a:lnSpc>
                  <a:buFont typeface="Wingdings" panose="05000000000000000000" pitchFamily="2" charset="2"/>
                  <a:buAutoNum type="arabicPeriod"/>
                </a:pPr>
                <a:r>
                  <a:rPr lang="en-US" altLang="zh-CN" sz="2400" dirty="0" smtClean="0">
                    <a:latin typeface="宋体" panose="02010600030101010101" pitchFamily="2" charset="-122"/>
                    <a:sym typeface="Wingdings" panose="05000000000000000000" pitchFamily="2" charset="2"/>
                  </a:rPr>
                  <a:t>     do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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endParaRPr lang="en-US" altLang="zh-CN" sz="2400" dirty="0" smtClean="0">
                  <a:latin typeface="宋体" panose="02010600030101010101" pitchFamily="2" charset="-122"/>
                  <a:sym typeface="Wingdings" panose="05000000000000000000" pitchFamily="2" charset="2"/>
                </a:endParaRPr>
              </a:p>
              <a:p>
                <a:pPr marL="571500" indent="-571500" eaLnBrk="1" hangingPunct="1">
                  <a:lnSpc>
                    <a:spcPct val="110000"/>
                  </a:lnSpc>
                  <a:buFont typeface="Wingdings" panose="05000000000000000000" pitchFamily="2" charset="2"/>
                  <a:buAutoNum type="arabicPeriod"/>
                </a:pPr>
                <a:r>
                  <a:rPr lang="en-US" altLang="zh-CN" sz="2400" dirty="0" smtClean="0">
                    <a:latin typeface="宋体" panose="02010600030101010101" pitchFamily="2" charset="-122"/>
                    <a:sym typeface="Wingdings" panose="05000000000000000000" pitchFamily="2" charset="2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𝐱</m:t>
                    </m:r>
                    <m:r>
                      <a:rPr lang="en-US" altLang="zh-CN" sz="2400" i="1" baseline="-2500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</m:oMath>
                </a14:m>
                <a:r>
                  <a:rPr lang="en-US" altLang="zh-CN" sz="2400" dirty="0" err="1" smtClean="0">
                    <a:latin typeface="宋体" panose="02010600030101010101" pitchFamily="2" charset="-122"/>
                    <a:sym typeface="Wingdings" panose="05000000000000000000" pitchFamily="2" charset="2"/>
                  </a:rPr>
                  <a:t>select</a:t>
                </a:r>
                <a:r>
                  <a:rPr lang="en-US" altLang="zh-CN" sz="2400" dirty="0" smtClean="0">
                    <a:latin typeface="宋体" panose="02010600030101010101" pitchFamily="2" charset="-122"/>
                    <a:sym typeface="Wingdings" panose="05000000000000000000" pitchFamily="2" charset="2"/>
                  </a:rPr>
                  <a:t> pattern</a:t>
                </a:r>
              </a:p>
              <a:p>
                <a:pPr marL="571500" indent="-571500" eaLnBrk="1" hangingPunct="1">
                  <a:lnSpc>
                    <a:spcPct val="110000"/>
                  </a:lnSpc>
                  <a:buFont typeface="Wingdings" panose="05000000000000000000" pitchFamily="2" charset="2"/>
                  <a:buAutoNum type="arabicPeriod"/>
                </a:pPr>
                <a:r>
                  <a:rPr lang="en-US" altLang="zh-CN" sz="2400" dirty="0" smtClean="0">
                    <a:latin typeface="宋体" panose="02010600030101010101" pitchFamily="2" charset="-122"/>
                    <a:sym typeface="Wingdings" panose="05000000000000000000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Δ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</m:t>
                    </m:r>
                    <m:r>
                      <a:rPr lang="en-US" altLang="zh-CN" sz="2400" i="1" baseline="-2500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𝑗𝑖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</m:t>
                    </m:r>
                    <m:r>
                      <m:rPr>
                        <m:sty m:val="p"/>
                      </m:rPr>
                      <a:rPr lang="el-GR" altLang="zh-CN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Δ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</m:t>
                    </m:r>
                    <m:r>
                      <a:rPr lang="en-US" altLang="zh-CN" sz="2400" i="1" baseline="-2500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𝑗𝑖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l-GR" altLang="zh-CN" sz="2400" i="1" dirty="0" smtClean="0">
                        <a:latin typeface="Cambria Math" panose="02040503050406030204" pitchFamily="18" charset="0"/>
                      </a:rPr>
                      <m:t>𝜂𝛿</m:t>
                    </m:r>
                    <m:r>
                      <a:rPr lang="en-US" altLang="zh-CN" sz="2400" i="1" baseline="-25000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 smtClean="0">
                    <a:latin typeface="宋体" panose="02010600030101010101" pitchFamily="2" charset="-122"/>
                  </a:rPr>
                  <a:t>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Δ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</m:t>
                    </m:r>
                    <m:r>
                      <a:rPr lang="en-US" altLang="zh-CN" sz="2400" i="1" baseline="-2500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</m:t>
                    </m:r>
                    <m:r>
                      <m:rPr>
                        <m:sty m:val="p"/>
                      </m:rPr>
                      <a:rPr lang="el-GR" altLang="zh-CN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Δ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</m:t>
                    </m:r>
                    <m:r>
                      <a:rPr lang="en-US" altLang="zh-CN" sz="2400" i="1" baseline="-2500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l-GR" altLang="zh-CN" sz="2400" i="1" dirty="0" smtClean="0">
                        <a:latin typeface="Cambria Math" panose="02040503050406030204" pitchFamily="18" charset="0"/>
                      </a:rPr>
                      <m:t>𝜂𝛿</m:t>
                    </m:r>
                    <m:r>
                      <a:rPr lang="en-US" altLang="zh-CN" sz="2400" i="1" baseline="-25000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baseline="-25000" dirty="0" err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sz="2400" dirty="0" smtClean="0">
                  <a:latin typeface="宋体" panose="02010600030101010101" pitchFamily="2" charset="-122"/>
                </a:endParaRPr>
              </a:p>
              <a:p>
                <a:pPr marL="571500" indent="-571500" eaLnBrk="1" hangingPunct="1">
                  <a:lnSpc>
                    <a:spcPct val="110000"/>
                  </a:lnSpc>
                  <a:buFont typeface="Wingdings" panose="05000000000000000000" pitchFamily="2" charset="2"/>
                  <a:buAutoNum type="arabicPeriod"/>
                </a:pPr>
                <a:r>
                  <a:rPr lang="en-US" altLang="zh-CN" sz="2400" dirty="0" smtClean="0">
                    <a:latin typeface="宋体" panose="02010600030101010101" pitchFamily="2" charset="-122"/>
                  </a:rPr>
                  <a:t>     until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400" dirty="0" smtClean="0">
                  <a:latin typeface="宋体" panose="02010600030101010101" pitchFamily="2" charset="-122"/>
                </a:endParaRPr>
              </a:p>
              <a:p>
                <a:pPr marL="571500" indent="-571500" eaLnBrk="1" hangingPunct="1">
                  <a:lnSpc>
                    <a:spcPct val="110000"/>
                  </a:lnSpc>
                  <a:buFont typeface="Wingdings" panose="05000000000000000000" pitchFamily="2" charset="2"/>
                  <a:buAutoNum type="arabicPeriod"/>
                </a:pPr>
                <a:r>
                  <a:rPr lang="en-US" altLang="zh-CN" sz="2400" dirty="0" smtClean="0">
                    <a:latin typeface="宋体" panose="02010600030101010101" pitchFamily="2" charset="-12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</m:t>
                    </m:r>
                    <m:r>
                      <a:rPr lang="en-US" altLang="zh-CN" sz="2400" i="1" baseline="-2500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𝑗𝑖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 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</m:t>
                    </m:r>
                    <m:r>
                      <a:rPr lang="en-US" altLang="zh-CN" sz="2400" i="1" baseline="-2500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𝑗𝑖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Δ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</m:t>
                    </m:r>
                    <m:r>
                      <a:rPr lang="en-US" altLang="zh-CN" sz="2400" i="1" baseline="-2500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𝑗𝑖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; 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</m:t>
                    </m:r>
                    <m:r>
                      <a:rPr lang="en-US" altLang="zh-CN" sz="2400" i="1" baseline="-2500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 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</m:t>
                    </m:r>
                    <m:r>
                      <a:rPr lang="en-US" altLang="zh-CN" sz="2400" i="1" baseline="-2500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Δ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</m:t>
                    </m:r>
                    <m:r>
                      <a:rPr lang="en-US" altLang="zh-CN" sz="2400" i="1" baseline="-2500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𝑘𝑗</m:t>
                    </m:r>
                  </m:oMath>
                </a14:m>
                <a:endParaRPr lang="en-US" altLang="zh-CN" sz="2400" dirty="0" smtClean="0">
                  <a:latin typeface="宋体" panose="02010600030101010101" pitchFamily="2" charset="-122"/>
                  <a:sym typeface="Wingdings" panose="05000000000000000000" pitchFamily="2" charset="2"/>
                </a:endParaRPr>
              </a:p>
              <a:p>
                <a:pPr marL="571500" indent="-571500" eaLnBrk="1" hangingPunct="1">
                  <a:lnSpc>
                    <a:spcPct val="110000"/>
                  </a:lnSpc>
                  <a:buFont typeface="Wingdings" panose="05000000000000000000" pitchFamily="2" charset="2"/>
                  <a:buAutoNum type="arabicPeriod"/>
                </a:pPr>
                <a:r>
                  <a:rPr lang="en-US" altLang="zh-CN" sz="2400" dirty="0" smtClean="0">
                    <a:latin typeface="宋体" panose="02010600030101010101" pitchFamily="2" charset="-122"/>
                    <a:sym typeface="Wingdings" panose="05000000000000000000" pitchFamily="2" charset="2"/>
                  </a:rPr>
                  <a:t>  until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||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𝛁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𝐽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400" b="1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𝐰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)||&lt;</m:t>
                    </m:r>
                    <m:r>
                      <a:rPr lang="el-GR" altLang="zh-CN" sz="24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sz="2400" dirty="0" smtClean="0">
                  <a:latin typeface="宋体" panose="02010600030101010101" pitchFamily="2" charset="-122"/>
                </a:endParaRPr>
              </a:p>
              <a:p>
                <a:pPr marL="571500" indent="-571500" eaLnBrk="1" hangingPunct="1">
                  <a:lnSpc>
                    <a:spcPct val="110000"/>
                  </a:lnSpc>
                  <a:buFont typeface="Wingdings" panose="05000000000000000000" pitchFamily="2" charset="2"/>
                  <a:buAutoNum type="arabicPeriod"/>
                </a:pPr>
                <a:r>
                  <a:rPr lang="en-US" altLang="zh-CN" sz="2400" dirty="0" smtClean="0">
                    <a:latin typeface="宋体" panose="02010600030101010101" pitchFamily="2" charset="-122"/>
                  </a:rPr>
                  <a:t>  return 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𝐰</m:t>
                    </m:r>
                  </m:oMath>
                </a14:m>
                <a:endParaRPr lang="en-US" altLang="zh-CN" sz="2400" dirty="0" smtClean="0">
                  <a:latin typeface="宋体" panose="02010600030101010101" pitchFamily="2" charset="-122"/>
                  <a:sym typeface="Wingdings" panose="05000000000000000000" pitchFamily="2" charset="2"/>
                </a:endParaRPr>
              </a:p>
              <a:p>
                <a:pPr marL="571500" indent="-571500" eaLnBrk="1" hangingPunct="1">
                  <a:lnSpc>
                    <a:spcPct val="110000"/>
                  </a:lnSpc>
                  <a:buFont typeface="Wingdings" panose="05000000000000000000" pitchFamily="2" charset="2"/>
                  <a:buAutoNum type="arabicPeriod"/>
                </a:pPr>
                <a:r>
                  <a:rPr lang="en-US" altLang="zh-CN" sz="2400" dirty="0" smtClean="0">
                    <a:latin typeface="宋体" panose="02010600030101010101" pitchFamily="2" charset="-122"/>
                  </a:rPr>
                  <a:t>end</a:t>
                </a:r>
                <a:endParaRPr lang="el-GR" altLang="zh-CN" sz="2400" dirty="0" smtClean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68413"/>
                <a:ext cx="8291513" cy="5400675"/>
              </a:xfrm>
              <a:blipFill>
                <a:blip r:embed="rId3"/>
                <a:stretch>
                  <a:fillRect l="-956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  <p:sp>
        <p:nvSpPr>
          <p:cNvPr id="30725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  <p:sp>
        <p:nvSpPr>
          <p:cNvPr id="3072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BP</a:t>
            </a:r>
            <a:r>
              <a:rPr lang="zh-CN" altLang="en-US" smtClean="0"/>
              <a:t>算法的一些实用技术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23850" y="1341438"/>
                <a:ext cx="8482013" cy="4354512"/>
              </a:xfrm>
            </p:spPr>
            <p:txBody>
              <a:bodyPr/>
              <a:lstStyle/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400" dirty="0" smtClean="0">
                    <a:solidFill>
                      <a:srgbClr val="0000FF"/>
                    </a:solidFill>
                  </a:rPr>
                  <a:t>激活函数的选择</a:t>
                </a:r>
                <a:r>
                  <a:rPr lang="zh-CN" altLang="en-US" sz="2400" dirty="0" smtClean="0"/>
                  <a:t>：一般可以选择双曲型的</a:t>
                </a:r>
                <a:r>
                  <a:rPr lang="en-US" altLang="zh-CN" sz="2400" dirty="0" smtClean="0"/>
                  <a:t>Sigmoid</a:t>
                </a:r>
                <a:r>
                  <a:rPr lang="zh-CN" altLang="en-US" sz="2400" dirty="0" smtClean="0"/>
                  <a:t>函数；</a:t>
                </a: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400" dirty="0" smtClean="0">
                    <a:solidFill>
                      <a:srgbClr val="0000FF"/>
                    </a:solidFill>
                  </a:rPr>
                  <a:t>目标值</a:t>
                </a:r>
                <a:r>
                  <a:rPr lang="zh-CN" altLang="en-US" sz="2400" dirty="0" smtClean="0"/>
                  <a:t>：期望输出一般选择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(−1,+1)</m:t>
                    </m:r>
                  </m:oMath>
                </a14:m>
                <a:r>
                  <a:rPr lang="zh-CN" altLang="en-US" sz="2400" dirty="0" smtClean="0"/>
                  <a:t>或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zh-CN" altLang="en-US" sz="2400" dirty="0" smtClean="0"/>
                  <a:t>；</a:t>
                </a: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400" dirty="0" smtClean="0">
                    <a:solidFill>
                      <a:srgbClr val="0000FF"/>
                    </a:solidFill>
                  </a:rPr>
                  <a:t>规格化</a:t>
                </a:r>
                <a:r>
                  <a:rPr lang="zh-CN" altLang="en-US" sz="2400" dirty="0" smtClean="0"/>
                  <a:t>：训练样本每个特征一般要规格化为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 smtClean="0"/>
                  <a:t>均值和标准差；</a:t>
                </a: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400" dirty="0" smtClean="0">
                    <a:solidFill>
                      <a:srgbClr val="0000FF"/>
                    </a:solidFill>
                  </a:rPr>
                  <a:t>权值初始化</a:t>
                </a:r>
                <a:r>
                  <a:rPr lang="zh-CN" altLang="en-US" sz="2400" dirty="0" smtClean="0"/>
                  <a:t>：期望每个神经元的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−1&lt;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𝑛𝑒𝑡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&lt;+1</m:t>
                    </m:r>
                  </m:oMath>
                </a14:m>
                <a:r>
                  <a:rPr lang="zh-CN" altLang="en-US" sz="2400" dirty="0" smtClean="0"/>
                  <a:t>，因此权值一般初始化为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−1/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&lt;1/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</m:oMath>
                </a14:m>
                <a:r>
                  <a:rPr lang="zh-CN" altLang="en-US" sz="2400" dirty="0" smtClean="0"/>
                  <a:t> ；</a:t>
                </a: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400" dirty="0" smtClean="0">
                    <a:solidFill>
                      <a:srgbClr val="0000FF"/>
                    </a:solidFill>
                  </a:rPr>
                  <a:t>学习率的选择</a:t>
                </a:r>
                <a:r>
                  <a:rPr lang="zh-CN" altLang="en-US" sz="2400" dirty="0" smtClean="0"/>
                  <a:t>：太大容易发散，太小则收敛较慢；</a:t>
                </a: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400" dirty="0" smtClean="0">
                    <a:solidFill>
                      <a:srgbClr val="0000FF"/>
                    </a:solidFill>
                  </a:rPr>
                  <a:t>冲量项</a:t>
                </a:r>
                <a:r>
                  <a:rPr lang="zh-CN" altLang="en-US" sz="2400" dirty="0" smtClean="0"/>
                  <a:t>：有助于提高收敛速度。</a:t>
                </a:r>
              </a:p>
            </p:txBody>
          </p:sp>
        </mc:Choice>
        <mc:Fallback xmlns=""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23850" y="1341438"/>
                <a:ext cx="8482013" cy="4354512"/>
              </a:xfrm>
              <a:blipFill>
                <a:blip r:embed="rId3"/>
                <a:stretch>
                  <a:fillRect l="-934" t="-840" r="-4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773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331913" y="5414963"/>
          <a:ext cx="67468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7" name="Equation" r:id="rId4" imgW="10452100" imgH="698500" progId="Equation.DSMT4">
                  <p:embed/>
                </p:oleObj>
              </mc:Choice>
              <mc:Fallback>
                <p:oleObj name="Equation" r:id="rId4" imgW="10452100" imgH="698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414963"/>
                        <a:ext cx="67468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1150938"/>
          </a:xfrm>
        </p:spPr>
        <p:txBody>
          <a:bodyPr/>
          <a:lstStyle/>
          <a:p>
            <a:pPr eaLnBrk="1" hangingPunct="1"/>
            <a:r>
              <a:rPr lang="en-US" altLang="zh-CN" sz="3500" smtClean="0"/>
              <a:t>6.1</a:t>
            </a:r>
            <a:r>
              <a:rPr lang="zh-CN" altLang="en-US" sz="3500" smtClean="0"/>
              <a:t>多层感知器网络</a:t>
            </a:r>
            <a:br>
              <a:rPr lang="zh-CN" altLang="en-US" sz="3500" smtClean="0"/>
            </a:br>
            <a:r>
              <a:rPr lang="zh-CN" altLang="en-US" sz="3500" smtClean="0"/>
              <a:t>（</a:t>
            </a:r>
            <a:r>
              <a:rPr lang="en-US" altLang="zh-CN" sz="3500" smtClean="0"/>
              <a:t>MLP</a:t>
            </a:r>
            <a:r>
              <a:rPr lang="zh-CN" altLang="en-US" sz="3500" smtClean="0"/>
              <a:t>，</a:t>
            </a:r>
            <a:r>
              <a:rPr lang="en-US" altLang="zh-CN" sz="3500" smtClean="0"/>
              <a:t>Multilayer Perceptron</a:t>
            </a:r>
            <a:r>
              <a:rPr lang="zh-CN" altLang="en-US" sz="3500" smtClean="0"/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7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23850" y="1484313"/>
                <a:ext cx="7808913" cy="2592759"/>
              </a:xfrm>
            </p:spPr>
            <p:txBody>
              <a:bodyPr/>
              <a:lstStyle/>
              <a:p>
                <a:pPr eaLnBrk="1" hangingPunct="1"/>
                <a:r>
                  <a:rPr lang="zh-CN" altLang="en-US" sz="2800" dirty="0" smtClean="0">
                    <a:solidFill>
                      <a:srgbClr val="CC3300"/>
                    </a:solidFill>
                  </a:rPr>
                  <a:t>神经元模型</a:t>
                </a:r>
                <a:endParaRPr lang="en-US" altLang="zh-CN" sz="2800" dirty="0" smtClean="0">
                  <a:solidFill>
                    <a:srgbClr val="CC3300"/>
                  </a:solidFill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sz="2800" b="0" dirty="0" smtClean="0">
                  <a:solidFill>
                    <a:srgbClr val="CC3300"/>
                  </a:solidFill>
                </a:endParaRPr>
              </a:p>
              <a:p>
                <a:pPr marL="344487" lvl="1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400" dirty="0">
                    <a:solidFill>
                      <a:srgbClr val="0000FF"/>
                    </a:solidFill>
                  </a:rPr>
                  <a:t>称为</a:t>
                </a:r>
                <a:r>
                  <a:rPr lang="zh-CN" altLang="en-US" sz="2400" dirty="0" smtClean="0">
                    <a:solidFill>
                      <a:srgbClr val="0000FF"/>
                    </a:solidFill>
                  </a:rPr>
                  <a:t>激活函数</a:t>
                </a:r>
                <a:r>
                  <a:rPr lang="en-US" altLang="zh-CN" sz="2400" smtClean="0">
                    <a:solidFill>
                      <a:srgbClr val="0000FF"/>
                    </a:solidFill>
                  </a:rPr>
                  <a:t>.</a:t>
                </a:r>
                <a:endParaRPr lang="zh-CN" altLang="en-US" sz="2400" dirty="0">
                  <a:solidFill>
                    <a:srgbClr val="0000FF"/>
                  </a:solidFill>
                </a:endParaRPr>
              </a:p>
              <a:p>
                <a:pPr marL="344487" lvl="1" indent="0" eaLnBrk="1" hangingPunct="1">
                  <a:buNone/>
                </a:pPr>
                <a:endParaRPr lang="zh-CN" altLang="en-US" sz="2400" b="0" dirty="0" smtClean="0">
                  <a:solidFill>
                    <a:srgbClr val="CC3300"/>
                  </a:solidFill>
                </a:endParaRPr>
              </a:p>
            </p:txBody>
          </p:sp>
        </mc:Choice>
        <mc:Fallback>
          <p:sp>
            <p:nvSpPr>
              <p:cNvPr id="6147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23850" y="1484313"/>
                <a:ext cx="7808913" cy="2592759"/>
              </a:xfrm>
              <a:blipFill rotWithShape="0">
                <a:blip r:embed="rId3"/>
                <a:stretch>
                  <a:fillRect l="-1327" t="-30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355258"/>
              </p:ext>
            </p:extLst>
          </p:nvPr>
        </p:nvGraphicFramePr>
        <p:xfrm>
          <a:off x="2592375" y="3794068"/>
          <a:ext cx="4032274" cy="3083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" name="Visio" r:id="rId4" imgW="2448579" imgH="1872303" progId="Visio.Drawing.15">
                  <p:embed/>
                </p:oleObj>
              </mc:Choice>
              <mc:Fallback>
                <p:oleObj name="Visio" r:id="rId4" imgW="2448579" imgH="187230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92375" y="3794068"/>
                        <a:ext cx="4032274" cy="3083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6.3 </a:t>
            </a:r>
            <a:r>
              <a:rPr lang="zh-CN" altLang="en-US" smtClean="0"/>
              <a:t>多层感知器网络存在的问题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69325" cy="663575"/>
          </a:xfrm>
        </p:spPr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en-US" altLang="zh-CN" smtClean="0"/>
              <a:t>BP</a:t>
            </a:r>
            <a:r>
              <a:rPr lang="zh-CN" altLang="en-US" smtClean="0"/>
              <a:t>算法的</a:t>
            </a:r>
            <a:r>
              <a:rPr lang="zh-CN" altLang="en-US" i="1" smtClean="0">
                <a:solidFill>
                  <a:srgbClr val="0000FF"/>
                </a:solidFill>
              </a:rPr>
              <a:t>收敛速度</a:t>
            </a:r>
            <a:r>
              <a:rPr lang="zh-CN" altLang="en-US" smtClean="0"/>
              <a:t>一般来说比较慢；</a:t>
            </a: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89138"/>
            <a:ext cx="5256213" cy="457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多层感知器网络存在的问题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69325" cy="1265237"/>
          </a:xfrm>
        </p:spPr>
        <p:txBody>
          <a:bodyPr/>
          <a:lstStyle/>
          <a:p>
            <a:pPr marL="839788" lvl="1" indent="-495300" eaLnBrk="1" hangingPunct="1">
              <a:buClr>
                <a:schemeClr val="tx1"/>
              </a:buClr>
              <a:buFont typeface="Wingdings" panose="05000000000000000000" pitchFamily="2" charset="2"/>
              <a:buAutoNum type="arabicPeriod" startAt="2"/>
            </a:pPr>
            <a:r>
              <a:rPr lang="en-US" altLang="zh-CN" smtClean="0"/>
              <a:t>BP</a:t>
            </a:r>
            <a:r>
              <a:rPr lang="zh-CN" altLang="en-US" smtClean="0"/>
              <a:t>算法只能收敛于</a:t>
            </a:r>
            <a:r>
              <a:rPr lang="zh-CN" altLang="en-US" i="1" smtClean="0">
                <a:solidFill>
                  <a:srgbClr val="0000FF"/>
                </a:solidFill>
              </a:rPr>
              <a:t>局部最优解</a:t>
            </a:r>
            <a:r>
              <a:rPr lang="zh-CN" altLang="en-US" smtClean="0"/>
              <a:t>，不能保证收敛于全局最优解；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708275"/>
            <a:ext cx="5186363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多层感知器网络存在的问题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69325" cy="1863725"/>
          </a:xfrm>
        </p:spPr>
        <p:txBody>
          <a:bodyPr/>
          <a:lstStyle/>
          <a:p>
            <a:pPr marL="839788" lvl="1" indent="-495300" eaLnBrk="1" hangingPunct="1">
              <a:buClr>
                <a:schemeClr val="tx1"/>
              </a:buClr>
              <a:buFont typeface="Wingdings" panose="05000000000000000000" pitchFamily="2" charset="2"/>
              <a:buAutoNum type="arabicPeriod" startAt="3"/>
            </a:pPr>
            <a:r>
              <a:rPr lang="zh-CN" altLang="en-US" smtClean="0"/>
              <a:t>当隐层元的数量足够多时，网络对训练样本的识别率很高，但对测试样本的识别率有可能很差，即网络的</a:t>
            </a:r>
            <a:r>
              <a:rPr lang="zh-CN" altLang="en-US" i="1" smtClean="0">
                <a:solidFill>
                  <a:srgbClr val="0000FF"/>
                </a:solidFill>
              </a:rPr>
              <a:t>推广能力</a:t>
            </a:r>
            <a:r>
              <a:rPr lang="zh-CN" altLang="en-US" smtClean="0"/>
              <a:t>有可能较差。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619375"/>
            <a:ext cx="72009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多层感知器网络存在的问题</a:t>
            </a:r>
          </a:p>
        </p:txBody>
      </p:sp>
      <p:graphicFrame>
        <p:nvGraphicFramePr>
          <p:cNvPr id="39939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084263" y="1557338"/>
          <a:ext cx="7199312" cy="503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4" name="Image" r:id="rId3" imgW="7555556" imgH="5498413" progId="PhotoshopElements.Image.3">
                  <p:embed/>
                </p:oleObj>
              </mc:Choice>
              <mc:Fallback>
                <p:oleObj name="Image" r:id="rId3" imgW="7555556" imgH="5498413" progId="PhotoshopElements.Image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1557338"/>
                        <a:ext cx="7199312" cy="503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6.4 </a:t>
            </a:r>
            <a:r>
              <a:rPr lang="zh-CN" altLang="en-US" smtClean="0"/>
              <a:t>提高收敛速度的方法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69325" cy="1350962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一个比较直观的想法是通过</a:t>
            </a:r>
            <a:r>
              <a:rPr lang="zh-CN" altLang="en-US" sz="2800" smtClean="0">
                <a:solidFill>
                  <a:srgbClr val="0000FF"/>
                </a:solidFill>
              </a:rPr>
              <a:t>增大学习率</a:t>
            </a:r>
            <a:r>
              <a:rPr lang="zh-CN" altLang="en-US" sz="2800" smtClean="0"/>
              <a:t>来提高收敛速度，但这样有可能造成</a:t>
            </a:r>
            <a:r>
              <a:rPr lang="zh-CN" altLang="en-US" sz="2800" smtClean="0">
                <a:solidFill>
                  <a:srgbClr val="0000FF"/>
                </a:solidFill>
              </a:rPr>
              <a:t>算法发散</a:t>
            </a:r>
            <a:r>
              <a:rPr lang="zh-CN" altLang="en-US" sz="2800" smtClean="0"/>
              <a:t>。</a:t>
            </a:r>
          </a:p>
        </p:txBody>
      </p:sp>
      <p:graphicFrame>
        <p:nvGraphicFramePr>
          <p:cNvPr id="40964" name="对象 2"/>
          <p:cNvGraphicFramePr>
            <a:graphicFrameLocks noChangeAspect="1"/>
          </p:cNvGraphicFramePr>
          <p:nvPr/>
        </p:nvGraphicFramePr>
        <p:xfrm>
          <a:off x="1692275" y="2692400"/>
          <a:ext cx="5472113" cy="384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9" name="Visio" r:id="rId4" imgW="4637708" imgH="3261029" progId="Visio.Drawing.11">
                  <p:embed/>
                </p:oleObj>
              </mc:Choice>
              <mc:Fallback>
                <p:oleObj name="Visio" r:id="rId4" imgW="4637708" imgH="3261029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692400"/>
                        <a:ext cx="5472113" cy="384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二次优化的学习率</a:t>
            </a:r>
          </a:p>
        </p:txBody>
      </p:sp>
      <p:graphicFrame>
        <p:nvGraphicFramePr>
          <p:cNvPr id="43011" name="对象 2"/>
          <p:cNvGraphicFramePr>
            <a:graphicFrameLocks noChangeAspect="1"/>
          </p:cNvGraphicFramePr>
          <p:nvPr/>
        </p:nvGraphicFramePr>
        <p:xfrm>
          <a:off x="1331913" y="1268413"/>
          <a:ext cx="2460625" cy="257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3" name="Visio" r:id="rId4" imgW="4041458" imgH="4221480" progId="Visio.Drawing.11">
                  <p:embed/>
                </p:oleObj>
              </mc:Choice>
              <mc:Fallback>
                <p:oleObj name="Visio" r:id="rId4" imgW="4041458" imgH="4221480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268413"/>
                        <a:ext cx="2460625" cy="257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3013" name="对象 4"/>
          <p:cNvGraphicFramePr>
            <a:graphicFrameLocks noChangeAspect="1"/>
          </p:cNvGraphicFramePr>
          <p:nvPr/>
        </p:nvGraphicFramePr>
        <p:xfrm>
          <a:off x="4859338" y="1268413"/>
          <a:ext cx="2462212" cy="257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4" name="Visio" r:id="rId6" imgW="4041458" imgH="4221480" progId="Visio.Drawing.11">
                  <p:embed/>
                </p:oleObj>
              </mc:Choice>
              <mc:Fallback>
                <p:oleObj name="Visio" r:id="rId6" imgW="4041458" imgH="4221480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268413"/>
                        <a:ext cx="2462212" cy="257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3015" name="对象 6"/>
          <p:cNvGraphicFramePr>
            <a:graphicFrameLocks noChangeAspect="1"/>
          </p:cNvGraphicFramePr>
          <p:nvPr/>
        </p:nvGraphicFramePr>
        <p:xfrm>
          <a:off x="1331913" y="4221163"/>
          <a:ext cx="2460625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5" name="Visio" r:id="rId8" imgW="4041458" imgH="4221480" progId="Visio.Drawing.11">
                  <p:embed/>
                </p:oleObj>
              </mc:Choice>
              <mc:Fallback>
                <p:oleObj name="Visio" r:id="rId8" imgW="4041458" imgH="4221480" progId="Visio.Drawing.11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221163"/>
                        <a:ext cx="2460625" cy="256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对象 9"/>
          <p:cNvGraphicFramePr>
            <a:graphicFrameLocks noChangeAspect="1"/>
          </p:cNvGraphicFramePr>
          <p:nvPr/>
        </p:nvGraphicFramePr>
        <p:xfrm>
          <a:off x="4859338" y="4221163"/>
          <a:ext cx="2462212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6" name="Visio" r:id="rId10" imgW="4041458" imgH="4221480" progId="Visio.Drawing.11">
                  <p:embed/>
                </p:oleObj>
              </mc:Choice>
              <mc:Fallback>
                <p:oleObj name="Visio" r:id="rId10" imgW="4041458" imgH="4221480" progId="Visio.Drawing.11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221163"/>
                        <a:ext cx="2462212" cy="256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梯度下降法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41438"/>
            <a:ext cx="8034338" cy="663575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目标函数的</a:t>
            </a:r>
            <a:r>
              <a:rPr lang="zh-CN" altLang="en-US" sz="2400" smtClean="0">
                <a:solidFill>
                  <a:srgbClr val="0000FF"/>
                </a:solidFill>
              </a:rPr>
              <a:t>一阶泰勒级数展开</a:t>
            </a:r>
            <a:r>
              <a:rPr lang="zh-CN" altLang="en-US" sz="2400" smtClean="0"/>
              <a:t>：</a:t>
            </a:r>
          </a:p>
        </p:txBody>
      </p:sp>
      <p:graphicFrame>
        <p:nvGraphicFramePr>
          <p:cNvPr id="4506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25550" y="1747838"/>
          <a:ext cx="6313488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7" name="Equation" r:id="rId4" imgW="11163300" imgH="1879600" progId="Equation.DSMT4">
                  <p:embed/>
                </p:oleObj>
              </mc:Choice>
              <mc:Fallback>
                <p:oleObj name="Equation" r:id="rId4" imgW="11163300" imgH="187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1747838"/>
                        <a:ext cx="6313488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30413" y="5351463"/>
          <a:ext cx="2681287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8" name="Equation" r:id="rId6" imgW="4749800" imgH="1879600" progId="Equation.DSMT4">
                  <p:embed/>
                </p:oleObj>
              </mc:Choice>
              <mc:Fallback>
                <p:oleObj name="Equation" r:id="rId6" imgW="4749800" imgH="1879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5351463"/>
                        <a:ext cx="2681287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8"/>
          <p:cNvGraphicFramePr>
            <a:graphicFrameLocks noChangeAspect="1"/>
          </p:cNvGraphicFramePr>
          <p:nvPr/>
        </p:nvGraphicFramePr>
        <p:xfrm>
          <a:off x="2132013" y="3506788"/>
          <a:ext cx="36607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9" name="Equation" r:id="rId8" imgW="6896100" imgH="1879600" progId="Equation.DSMT4">
                  <p:embed/>
                </p:oleObj>
              </mc:Choice>
              <mc:Fallback>
                <p:oleObj name="Equation" r:id="rId8" imgW="6896100" imgH="1879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3506788"/>
                        <a:ext cx="366077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Rectangle 9"/>
          <p:cNvSpPr>
            <a:spLocks noChangeArrowheads="1"/>
          </p:cNvSpPr>
          <p:nvPr/>
        </p:nvSpPr>
        <p:spPr bwMode="auto">
          <a:xfrm>
            <a:off x="827088" y="3141663"/>
            <a:ext cx="771525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目标函数增量：</a:t>
            </a:r>
          </a:p>
        </p:txBody>
      </p:sp>
      <p:sp>
        <p:nvSpPr>
          <p:cNvPr id="45064" name="Rectangle 10"/>
          <p:cNvSpPr>
            <a:spLocks noChangeArrowheads="1"/>
          </p:cNvSpPr>
          <p:nvPr/>
        </p:nvSpPr>
        <p:spPr bwMode="auto">
          <a:xfrm>
            <a:off x="827088" y="4581525"/>
            <a:ext cx="771525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使目标函数下降最大：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牛顿法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41438"/>
            <a:ext cx="7883525" cy="750887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目标函数的</a:t>
            </a:r>
            <a:r>
              <a:rPr lang="zh-CN" altLang="en-US" sz="2400" smtClean="0">
                <a:solidFill>
                  <a:srgbClr val="0000FF"/>
                </a:solidFill>
              </a:rPr>
              <a:t>二阶泰勒级数展开</a:t>
            </a:r>
            <a:r>
              <a:rPr lang="zh-CN" altLang="en-US" sz="2400" smtClean="0"/>
              <a:t>：</a:t>
            </a:r>
          </a:p>
        </p:txBody>
      </p:sp>
      <p:graphicFrame>
        <p:nvGraphicFramePr>
          <p:cNvPr id="4710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31913" y="1989138"/>
          <a:ext cx="671353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4" name="Equation" r:id="rId4" imgW="12179300" imgH="1828800" progId="Equation.DSMT4">
                  <p:embed/>
                </p:oleObj>
              </mc:Choice>
              <mc:Fallback>
                <p:oleObj name="Equation" r:id="rId4" imgW="12179300" imgH="1828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989138"/>
                        <a:ext cx="6713537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19250" y="4076700"/>
          <a:ext cx="45735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5" name="Equation" r:id="rId6" imgW="9029700" imgH="1727200" progId="Equation.DSMT4">
                  <p:embed/>
                </p:oleObj>
              </mc:Choice>
              <mc:Fallback>
                <p:oleObj name="Equation" r:id="rId6" imgW="9029700" imgH="172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076700"/>
                        <a:ext cx="4573588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8"/>
          <p:cNvGraphicFramePr>
            <a:graphicFrameLocks noChangeAspect="1"/>
          </p:cNvGraphicFramePr>
          <p:nvPr/>
        </p:nvGraphicFramePr>
        <p:xfrm>
          <a:off x="1619250" y="5229225"/>
          <a:ext cx="36734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6" name="Equation" r:id="rId8" imgW="5562600" imgH="1803400" progId="Equation.DSMT4">
                  <p:embed/>
                </p:oleObj>
              </mc:Choice>
              <mc:Fallback>
                <p:oleObj name="Equation" r:id="rId8" imgW="5562600" imgH="1803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229225"/>
                        <a:ext cx="36734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111" name="Rectangle 9"/>
              <p:cNvSpPr>
                <a:spLocks noChangeArrowheads="1"/>
              </p:cNvSpPr>
              <p:nvPr/>
            </p:nvSpPr>
            <p:spPr bwMode="auto">
              <a:xfrm>
                <a:off x="755650" y="3284538"/>
                <a:ext cx="7570788" cy="504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  <a:defRPr sz="3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𝐇</m:t>
                    </m:r>
                  </m:oMath>
                </a14:m>
                <a:r>
                  <a:rPr lang="zh-CN" altLang="en-US" sz="2400" dirty="0"/>
                  <a:t>是</a:t>
                </a:r>
                <a:r>
                  <a:rPr lang="en-US" altLang="zh-CN" sz="2400" dirty="0"/>
                  <a:t>Hessian</a:t>
                </a:r>
                <a:r>
                  <a:rPr lang="zh-CN" altLang="en-US" sz="2400" dirty="0"/>
                  <a:t>矩阵，求取目标函数增量的极大值：</a:t>
                </a:r>
              </a:p>
            </p:txBody>
          </p:sp>
        </mc:Choice>
        <mc:Fallback xmlns="">
          <p:sp>
            <p:nvSpPr>
              <p:cNvPr id="47111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3284538"/>
                <a:ext cx="7570788" cy="504825"/>
              </a:xfrm>
              <a:prstGeom prst="rect">
                <a:avLst/>
              </a:prstGeom>
              <a:blipFill>
                <a:blip r:embed="rId10"/>
                <a:stretch>
                  <a:fillRect l="-242" t="-13253" b="-192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Quickprop</a:t>
            </a:r>
            <a:r>
              <a:rPr lang="zh-CN" altLang="en-US" smtClean="0"/>
              <a:t>算法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41438"/>
            <a:ext cx="4205288" cy="1522412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分别对每个参数进行优化，权值增量由上一步的增量迭代计算：</a:t>
            </a:r>
          </a:p>
        </p:txBody>
      </p:sp>
      <p:graphicFrame>
        <p:nvGraphicFramePr>
          <p:cNvPr id="4915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95288" y="3357563"/>
          <a:ext cx="4138612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2" name="Equation" r:id="rId4" imgW="6959600" imgH="2692400" progId="Equation.DSMT4">
                  <p:embed/>
                </p:oleObj>
              </mc:Choice>
              <mc:Fallback>
                <p:oleObj name="Equation" r:id="rId4" imgW="6959600" imgH="269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357563"/>
                        <a:ext cx="4138612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916113"/>
            <a:ext cx="4464050" cy="407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共轭梯度法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3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23850" y="1700213"/>
                <a:ext cx="4138613" cy="4753123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zh-CN" altLang="en-US" sz="2600" dirty="0" smtClean="0"/>
                  <a:t>满足如下条件的两个方向</a:t>
                </a:r>
                <a14:m>
                  <m:oMath xmlns:m="http://schemas.openxmlformats.org/officeDocument/2006/math">
                    <m:r>
                      <a:rPr lang="el-GR" altLang="zh-CN" sz="2600" b="1" i="0" dirty="0" smtClean="0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zh-CN" altLang="el-GR" sz="2600" dirty="0" smtClean="0">
                    <a:latin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l-GR" altLang="zh-CN" sz="2600" b="1" i="0" dirty="0" smtClean="0">
                        <a:latin typeface="Cambria Math" panose="02040503050406030204" pitchFamily="18" charset="0"/>
                      </a:rPr>
                      <m:t>𝛃</m:t>
                    </m:r>
                  </m:oMath>
                </a14:m>
                <a:r>
                  <a:rPr lang="zh-CN" altLang="en-US" sz="2600" dirty="0" smtClean="0"/>
                  <a:t>称为关于矩阵</a:t>
                </a:r>
                <a14:m>
                  <m:oMath xmlns:m="http://schemas.openxmlformats.org/officeDocument/2006/math">
                    <m:r>
                      <a:rPr lang="en-US" altLang="zh-CN" sz="2600" b="1" i="0" dirty="0" smtClean="0">
                        <a:latin typeface="Cambria Math" panose="02040503050406030204" pitchFamily="18" charset="0"/>
                      </a:rPr>
                      <m:t>𝐇</m:t>
                    </m:r>
                  </m:oMath>
                </a14:m>
                <a:r>
                  <a:rPr lang="zh-CN" altLang="en-US" sz="2600" dirty="0" smtClean="0"/>
                  <a:t>互为</a:t>
                </a:r>
                <a:r>
                  <a:rPr lang="zh-CN" altLang="en-US" sz="2600" dirty="0" smtClean="0">
                    <a:solidFill>
                      <a:srgbClr val="0000FF"/>
                    </a:solidFill>
                  </a:rPr>
                  <a:t>共轭方向</a:t>
                </a:r>
                <a:r>
                  <a:rPr lang="zh-CN" altLang="en-US" sz="2600" dirty="0" smtClean="0"/>
                  <a:t>：</a:t>
                </a:r>
                <a:endParaRPr lang="en-US" altLang="zh-CN" sz="2600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1" i="0" smtClean="0">
                              <a:latin typeface="Cambria Math" panose="02040503050406030204" pitchFamily="18" charset="0"/>
                            </a:rPr>
                            <m:t>𝛂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600" b="1" i="0" smtClean="0">
                          <a:latin typeface="Cambria Math" panose="02040503050406030204" pitchFamily="18" charset="0"/>
                        </a:rPr>
                        <m:t>𝐇</m:t>
                      </m:r>
                      <m:r>
                        <a:rPr lang="en-US" altLang="zh-CN" sz="2600" b="1" i="0" smtClean="0">
                          <a:latin typeface="Cambria Math" panose="02040503050406030204" pitchFamily="18" charset="0"/>
                        </a:rPr>
                        <m:t>𝛃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sz="2600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zh-CN" sz="26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zh-CN" altLang="el-GR" sz="2600" dirty="0">
                    <a:cs typeface="Arial" panose="020B0604020202020204" pitchFamily="34" charset="0"/>
                  </a:rPr>
                  <a:t>对于二次优化函数，权值沿着任意一个初始方向移动到最小点，然后再沿着该方向关于</a:t>
                </a:r>
                <a14:m>
                  <m:oMath xmlns:m="http://schemas.openxmlformats.org/officeDocument/2006/math">
                    <m:r>
                      <a:rPr lang="en-US" altLang="zh-CN" sz="2600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𝐇</m:t>
                    </m:r>
                  </m:oMath>
                </a14:m>
                <a:r>
                  <a:rPr lang="zh-CN" altLang="en-US" sz="2600" dirty="0">
                    <a:cs typeface="Arial" panose="020B0604020202020204" pitchFamily="34" charset="0"/>
                  </a:rPr>
                  <a:t>的共轭方向移动到最小点即可达到全局最小点。</a:t>
                </a:r>
                <a:endParaRPr lang="zh-CN" altLang="en-US" sz="2600" dirty="0"/>
              </a:p>
              <a:p>
                <a:pPr eaLnBrk="1" hangingPunct="1">
                  <a:lnSpc>
                    <a:spcPct val="90000"/>
                  </a:lnSpc>
                </a:pPr>
                <a:endParaRPr lang="zh-CN" altLang="en-US" sz="2600" dirty="0" smtClean="0"/>
              </a:p>
            </p:txBody>
          </p:sp>
        </mc:Choice>
        <mc:Fallback xmlns="">
          <p:sp>
            <p:nvSpPr>
              <p:cNvPr id="512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23850" y="1700213"/>
                <a:ext cx="4138613" cy="4753123"/>
              </a:xfrm>
              <a:blipFill>
                <a:blip r:embed="rId2"/>
                <a:stretch>
                  <a:fillRect l="-2209" t="-1923" r="-1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05" name="Rectangle 7"/>
          <p:cNvSpPr>
            <a:spLocks noChangeArrowheads="1"/>
          </p:cNvSpPr>
          <p:nvPr/>
        </p:nvSpPr>
        <p:spPr bwMode="auto">
          <a:xfrm>
            <a:off x="250825" y="3789363"/>
            <a:ext cx="4321175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600" dirty="0"/>
          </a:p>
        </p:txBody>
      </p:sp>
      <p:pic>
        <p:nvPicPr>
          <p:cNvPr id="5120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557338"/>
            <a:ext cx="478790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137525" cy="100647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解决异或问题的多层感知器</a:t>
            </a:r>
          </a:p>
        </p:txBody>
      </p:sp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7172" name="对象 3"/>
          <p:cNvGraphicFramePr>
            <a:graphicFrameLocks noChangeAspect="1"/>
          </p:cNvGraphicFramePr>
          <p:nvPr/>
        </p:nvGraphicFramePr>
        <p:xfrm>
          <a:off x="1331913" y="1628775"/>
          <a:ext cx="6911975" cy="473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Visio" r:id="rId4" imgW="5989303" imgH="4099560" progId="Visio.Drawing.11">
                  <p:embed/>
                </p:oleObj>
              </mc:Choice>
              <mc:Fallback>
                <p:oleObj name="Visio" r:id="rId4" imgW="5989303" imgH="4099560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628775"/>
                        <a:ext cx="6911975" cy="473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共轭梯度法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719263"/>
            <a:ext cx="8366125" cy="1925637"/>
          </a:xfrm>
        </p:spPr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smtClean="0"/>
              <a:t>在第一个梯度方向上移动，寻找到这个方向上的局部极小点；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smtClean="0"/>
              <a:t>在共轭方向上计算第二个搜索方向：</a:t>
            </a:r>
          </a:p>
        </p:txBody>
      </p:sp>
      <p:graphicFrame>
        <p:nvGraphicFramePr>
          <p:cNvPr id="5222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11413" y="3357563"/>
          <a:ext cx="42052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9" name="Equation" r:id="rId4" imgW="7734300" imgH="762000" progId="Equation.DSMT4">
                  <p:embed/>
                </p:oleObj>
              </mc:Choice>
              <mc:Fallback>
                <p:oleObj name="Equation" r:id="rId4" imgW="7734300" imgH="762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357563"/>
                        <a:ext cx="420528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Rectangle 6"/>
          <p:cNvSpPr>
            <a:spLocks noChangeArrowheads="1"/>
          </p:cNvSpPr>
          <p:nvPr/>
        </p:nvSpPr>
        <p:spPr bwMode="auto">
          <a:xfrm>
            <a:off x="468313" y="4149725"/>
            <a:ext cx="7570787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AutoNum type="arabicPeriod" startAt="3"/>
            </a:pPr>
            <a:r>
              <a:rPr lang="zh-CN" altLang="en-US" sz="2400"/>
              <a:t>如算法未收敛，则继续在共轭方向上计算下一个搜索方向。</a:t>
            </a:r>
          </a:p>
        </p:txBody>
      </p:sp>
      <p:graphicFrame>
        <p:nvGraphicFramePr>
          <p:cNvPr id="52230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835150" y="5157788"/>
          <a:ext cx="6072188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0" name="Equation" r:id="rId6" imgW="3136900" imgH="609600" progId="Equation.DSMT4">
                  <p:embed/>
                </p:oleObj>
              </mc:Choice>
              <mc:Fallback>
                <p:oleObj name="Equation" r:id="rId6" imgW="3136900" imgH="609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157788"/>
                        <a:ext cx="6072188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Levenberg-Marquardt</a:t>
            </a:r>
            <a:r>
              <a:rPr lang="zh-CN" altLang="en-US" smtClean="0"/>
              <a:t>算法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4963" y="1498600"/>
            <a:ext cx="7583487" cy="611188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定义：</a:t>
            </a:r>
          </a:p>
        </p:txBody>
      </p:sp>
      <p:graphicFrame>
        <p:nvGraphicFramePr>
          <p:cNvPr id="5427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339975" y="1484313"/>
          <a:ext cx="17256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3" name="Equation" r:id="rId4" imgW="2438400" imgH="685800" progId="Equation.DSMT4">
                  <p:embed/>
                </p:oleObj>
              </mc:Choice>
              <mc:Fallback>
                <p:oleObj name="Equation" r:id="rId4" imgW="243840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484313"/>
                        <a:ext cx="172561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835150" y="2817813"/>
          <a:ext cx="650557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4" name="Equation" r:id="rId6" imgW="10096500" imgH="914400" progId="Equation.DSMT4">
                  <p:embed/>
                </p:oleObj>
              </mc:Choice>
              <mc:Fallback>
                <p:oleObj name="Equation" r:id="rId6" imgW="10096500" imgH="914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817813"/>
                        <a:ext cx="6505575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8"/>
          <p:cNvGraphicFramePr>
            <a:graphicFrameLocks noChangeAspect="1"/>
          </p:cNvGraphicFramePr>
          <p:nvPr/>
        </p:nvGraphicFramePr>
        <p:xfrm>
          <a:off x="2370138" y="4092575"/>
          <a:ext cx="4006850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5" name="Equation" r:id="rId8" imgW="9156700" imgH="5334000" progId="Equation.DSMT4">
                  <p:embed/>
                </p:oleObj>
              </mc:Choice>
              <mc:Fallback>
                <p:oleObj name="Equation" r:id="rId8" imgW="9156700" imgH="5334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138" y="4092575"/>
                        <a:ext cx="4006850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Rectangle 9"/>
          <p:cNvSpPr>
            <a:spLocks noChangeArrowheads="1"/>
          </p:cNvSpPr>
          <p:nvPr/>
        </p:nvSpPr>
        <p:spPr bwMode="auto">
          <a:xfrm>
            <a:off x="827088" y="2420938"/>
            <a:ext cx="72834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权值增量：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80" name="Rectangle 10"/>
              <p:cNvSpPr>
                <a:spLocks noChangeArrowheads="1"/>
              </p:cNvSpPr>
              <p:nvPr/>
            </p:nvSpPr>
            <p:spPr bwMode="auto">
              <a:xfrm>
                <a:off x="900113" y="3500438"/>
                <a:ext cx="7283450" cy="557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  <a:defRPr sz="3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zh-CN" altLang="en-US" sz="2400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zh-CN" altLang="en-US" sz="2400" dirty="0"/>
                  <a:t>为单位矩阵，</a:t>
                </a:r>
                <a14:m>
                  <m:oMath xmlns:m="http://schemas.openxmlformats.org/officeDocument/2006/math">
                    <m:r>
                      <a:rPr lang="el-GR" altLang="zh-CN" sz="240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为参数，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0" dirty="0" smtClean="0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宋体" panose="02010600030101010101" pitchFamily="2" charset="-122"/>
                  </a:rPr>
                  <a:t>为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Jacobi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矩阵：</a:t>
                </a:r>
                <a:endParaRPr lang="zh-CN" altLang="el-GR" sz="2400" dirty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4280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113" y="3500438"/>
                <a:ext cx="7283450" cy="557212"/>
              </a:xfrm>
              <a:prstGeom prst="rect">
                <a:avLst/>
              </a:prstGeom>
              <a:blipFill>
                <a:blip r:embed="rId10"/>
                <a:stretch>
                  <a:fillRect l="-1340" t="-10870" b="-43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多层感知器的</a:t>
            </a:r>
            <a:r>
              <a:rPr lang="en-US" altLang="zh-CN" smtClean="0"/>
              <a:t>Matlab</a:t>
            </a:r>
            <a:r>
              <a:rPr lang="zh-CN" altLang="en-US" smtClean="0"/>
              <a:t>实现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8569325" cy="5256212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/>
              <a:t>初始化函数：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CN" sz="2400" b="0" dirty="0" smtClean="0"/>
              <a:t>net </a:t>
            </a:r>
            <a:r>
              <a:rPr lang="en-US" altLang="zh-CN" sz="2400" b="0" dirty="0"/>
              <a:t>= </a:t>
            </a:r>
            <a:r>
              <a:rPr lang="en-US" altLang="zh-CN" sz="2400" dirty="0" err="1"/>
              <a:t>feedforwardnet</a:t>
            </a:r>
            <a:r>
              <a:rPr lang="en-US" altLang="zh-CN" sz="2400" b="0" dirty="0"/>
              <a:t>( </a:t>
            </a:r>
            <a:r>
              <a:rPr lang="en-US" altLang="zh-CN" sz="2400" b="0" dirty="0" err="1" smtClean="0"/>
              <a:t>hiddenSizes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trainFcn</a:t>
            </a:r>
            <a:r>
              <a:rPr lang="en-US" altLang="zh-CN" sz="2400" b="0" dirty="0"/>
              <a:t> </a:t>
            </a:r>
            <a:r>
              <a:rPr lang="en-US" altLang="zh-CN" sz="2400" b="0" dirty="0" smtClean="0"/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	</a:t>
            </a:r>
            <a:r>
              <a:rPr lang="en-US" altLang="zh-CN" sz="2000" b="0" dirty="0" err="1" smtClean="0"/>
              <a:t>hiddenSizes</a:t>
            </a:r>
            <a:r>
              <a:rPr lang="en-US" altLang="zh-CN" sz="2000" b="0" dirty="0" smtClean="0"/>
              <a:t> </a:t>
            </a:r>
            <a:r>
              <a:rPr lang="en-US" altLang="zh-CN" sz="2000" b="0" dirty="0"/>
              <a:t>– n</a:t>
            </a:r>
            <a:r>
              <a:rPr lang="zh-CN" altLang="zh-CN" sz="2000" b="0" dirty="0"/>
              <a:t>×</a:t>
            </a:r>
            <a:r>
              <a:rPr lang="en-US" altLang="zh-CN" sz="2000" b="0" dirty="0"/>
              <a:t>1</a:t>
            </a:r>
            <a:r>
              <a:rPr lang="zh-CN" altLang="zh-CN" sz="2000" b="0" dirty="0"/>
              <a:t>矩阵</a:t>
            </a:r>
            <a:r>
              <a:rPr lang="zh-CN" altLang="zh-CN" sz="2000" b="0" dirty="0" smtClean="0"/>
              <a:t>，</a:t>
            </a:r>
            <a:r>
              <a:rPr lang="en-US" altLang="zh-CN" sz="2000" b="0" dirty="0" smtClean="0"/>
              <a:t>n</a:t>
            </a:r>
            <a:r>
              <a:rPr lang="zh-CN" altLang="zh-CN" sz="2000" b="0" dirty="0"/>
              <a:t>为隐含层的</a:t>
            </a:r>
            <a:r>
              <a:rPr lang="zh-CN" altLang="zh-CN" sz="2000" b="0" dirty="0" smtClean="0"/>
              <a:t>数量</a:t>
            </a:r>
            <a:endParaRPr lang="en-US" altLang="zh-CN" sz="2000" b="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b="0" dirty="0"/>
              <a:t>	</a:t>
            </a:r>
            <a:r>
              <a:rPr lang="en-US" altLang="zh-CN" sz="2000" b="0" dirty="0" err="1"/>
              <a:t>trainFcn</a:t>
            </a:r>
            <a:r>
              <a:rPr lang="en-US" altLang="zh-CN" sz="2000" b="0" dirty="0"/>
              <a:t> – </a:t>
            </a:r>
            <a:r>
              <a:rPr lang="zh-CN" altLang="zh-CN" sz="2000" b="0" dirty="0"/>
              <a:t>使用的学习算法</a:t>
            </a:r>
            <a:endParaRPr lang="en-US" altLang="zh-CN" sz="2000" b="0" dirty="0"/>
          </a:p>
          <a:p>
            <a:pPr>
              <a:defRPr/>
            </a:pPr>
            <a:r>
              <a:rPr lang="zh-CN" altLang="en-US" sz="2800" dirty="0" smtClean="0"/>
              <a:t>训练</a:t>
            </a:r>
            <a:r>
              <a:rPr lang="zh-CN" altLang="en-US" sz="2800" dirty="0"/>
              <a:t>函数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CN" sz="2400" b="0" dirty="0"/>
              <a:t>net = </a:t>
            </a:r>
            <a:r>
              <a:rPr lang="en-US" altLang="zh-CN" sz="2400" dirty="0"/>
              <a:t>train</a:t>
            </a:r>
            <a:r>
              <a:rPr lang="en-US" altLang="zh-CN" sz="2400" b="0" dirty="0"/>
              <a:t>( net, X, T </a:t>
            </a:r>
            <a:r>
              <a:rPr lang="en-US" altLang="zh-CN" sz="2400" b="0" dirty="0" smtClean="0"/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	</a:t>
            </a:r>
            <a:r>
              <a:rPr lang="en-US" altLang="zh-CN" sz="2000" b="0" dirty="0" smtClean="0"/>
              <a:t>net </a:t>
            </a:r>
            <a:r>
              <a:rPr lang="en-US" altLang="zh-CN" sz="2000" b="0" dirty="0"/>
              <a:t>– </a:t>
            </a:r>
            <a:r>
              <a:rPr lang="zh-CN" altLang="zh-CN" sz="2000" b="0" dirty="0"/>
              <a:t>多层感知器网络结构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b="0" dirty="0" smtClean="0"/>
              <a:t>	X </a:t>
            </a:r>
            <a:r>
              <a:rPr lang="en-US" altLang="zh-CN" sz="2000" b="0" dirty="0"/>
              <a:t>– n</a:t>
            </a:r>
            <a:r>
              <a:rPr lang="zh-CN" altLang="zh-CN" sz="2000" b="0" dirty="0"/>
              <a:t>×</a:t>
            </a:r>
            <a:r>
              <a:rPr lang="en-US" altLang="zh-CN" sz="2000" b="0" dirty="0"/>
              <a:t>d</a:t>
            </a:r>
            <a:r>
              <a:rPr lang="zh-CN" altLang="zh-CN" sz="2000" b="0" dirty="0"/>
              <a:t>矩阵，训练样本矩阵，</a:t>
            </a:r>
            <a:r>
              <a:rPr lang="en-US" altLang="zh-CN" sz="2000" b="0" dirty="0"/>
              <a:t>n</a:t>
            </a:r>
            <a:r>
              <a:rPr lang="zh-CN" altLang="zh-CN" sz="2000" b="0" dirty="0"/>
              <a:t>为样本数，</a:t>
            </a:r>
            <a:r>
              <a:rPr lang="en-US" altLang="zh-CN" sz="2000" b="0" dirty="0"/>
              <a:t>d</a:t>
            </a:r>
            <a:r>
              <a:rPr lang="zh-CN" altLang="zh-CN" sz="2000" b="0" dirty="0"/>
              <a:t>为特征数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b="0" dirty="0"/>
              <a:t>	</a:t>
            </a:r>
            <a:r>
              <a:rPr lang="en-US" altLang="zh-CN" sz="2000" b="0" dirty="0" smtClean="0"/>
              <a:t>T </a:t>
            </a:r>
            <a:r>
              <a:rPr lang="en-US" altLang="zh-CN" sz="2000" b="0" dirty="0"/>
              <a:t>– n</a:t>
            </a:r>
            <a:r>
              <a:rPr lang="zh-CN" altLang="zh-CN" sz="2000" b="0" dirty="0"/>
              <a:t>×</a:t>
            </a:r>
            <a:r>
              <a:rPr lang="en-US" altLang="zh-CN" sz="2000" b="0" dirty="0"/>
              <a:t>L</a:t>
            </a:r>
            <a:r>
              <a:rPr lang="zh-CN" altLang="zh-CN" sz="2000" b="0" dirty="0"/>
              <a:t>矩阵，目标矢量矩阵，</a:t>
            </a:r>
            <a:r>
              <a:rPr lang="en-US" altLang="zh-CN" sz="2000" b="0" dirty="0"/>
              <a:t>L</a:t>
            </a:r>
            <a:r>
              <a:rPr lang="zh-CN" altLang="zh-CN" sz="2000" b="0" dirty="0"/>
              <a:t>为输出层神经元</a:t>
            </a:r>
            <a:r>
              <a:rPr lang="zh-CN" altLang="zh-CN" sz="2000" b="0" dirty="0" smtClean="0"/>
              <a:t>数</a:t>
            </a:r>
            <a:endParaRPr lang="en-US" altLang="zh-CN" sz="2000" b="0" dirty="0" smtClean="0"/>
          </a:p>
          <a:p>
            <a:pPr>
              <a:defRPr/>
            </a:pPr>
            <a:r>
              <a:rPr lang="zh-CN" altLang="en-US" sz="2800" dirty="0"/>
              <a:t>识别</a:t>
            </a:r>
            <a:r>
              <a:rPr lang="zh-CN" altLang="en-US" sz="2800" dirty="0" smtClean="0"/>
              <a:t>函数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CN" sz="2400" b="0" dirty="0"/>
              <a:t>y = </a:t>
            </a:r>
            <a:r>
              <a:rPr lang="en-US" altLang="zh-CN" sz="2400" dirty="0" err="1"/>
              <a:t>sim</a:t>
            </a:r>
            <a:r>
              <a:rPr lang="en-US" altLang="zh-CN" sz="2400" b="0" dirty="0"/>
              <a:t>( net, X )</a:t>
            </a:r>
            <a:endParaRPr lang="zh-CN" altLang="zh-CN" sz="2400" b="0" dirty="0"/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zh-CN" alt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多层感知器的</a:t>
            </a:r>
            <a:r>
              <a:rPr lang="en-US" altLang="zh-CN" smtClean="0"/>
              <a:t>Matlab</a:t>
            </a:r>
            <a:r>
              <a:rPr lang="zh-CN" altLang="en-US" smtClean="0"/>
              <a:t>实现</a:t>
            </a:r>
          </a:p>
        </p:txBody>
      </p:sp>
      <p:sp>
        <p:nvSpPr>
          <p:cNvPr id="57347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8569325" cy="52562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学习函数</a:t>
            </a:r>
            <a:endParaRPr lang="en-US" altLang="zh-CN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mtClean="0"/>
              <a:t>BP</a:t>
            </a:r>
            <a:r>
              <a:rPr lang="zh-CN" altLang="en-US" smtClean="0"/>
              <a:t>算法：</a:t>
            </a:r>
            <a:r>
              <a:rPr lang="en-US" altLang="zh-CN" smtClean="0"/>
              <a:t>traingd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冲量项：</a:t>
            </a:r>
            <a:r>
              <a:rPr lang="en-US" altLang="zh-CN" smtClean="0"/>
              <a:t>traingdm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自适应学习率：</a:t>
            </a:r>
            <a:r>
              <a:rPr lang="en-US" altLang="zh-CN" smtClean="0"/>
              <a:t>traingda</a:t>
            </a:r>
            <a:r>
              <a:rPr lang="zh-CN" altLang="en-US" smtClean="0"/>
              <a:t>，</a:t>
            </a:r>
            <a:r>
              <a:rPr lang="en-US" altLang="zh-CN" smtClean="0"/>
              <a:t>traingdx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拟牛顿法：</a:t>
            </a:r>
            <a:r>
              <a:rPr lang="en-US" altLang="zh-CN" smtClean="0"/>
              <a:t>trainbfg</a:t>
            </a:r>
            <a:r>
              <a:rPr lang="zh-CN" altLang="en-US" smtClean="0"/>
              <a:t>，</a:t>
            </a:r>
            <a:r>
              <a:rPr lang="en-US" altLang="zh-CN" smtClean="0"/>
              <a:t>trainoss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共轭梯度法：</a:t>
            </a:r>
            <a:r>
              <a:rPr lang="en-US" altLang="zh-CN" smtClean="0"/>
              <a:t>traincgb</a:t>
            </a:r>
            <a:r>
              <a:rPr lang="zh-CN" altLang="en-US" smtClean="0"/>
              <a:t>，</a:t>
            </a:r>
            <a:r>
              <a:rPr lang="en-US" altLang="zh-CN" smtClean="0"/>
              <a:t>traincgf</a:t>
            </a:r>
            <a:r>
              <a:rPr lang="zh-CN" altLang="en-US" smtClean="0"/>
              <a:t>，</a:t>
            </a:r>
            <a:r>
              <a:rPr lang="en-US" altLang="zh-CN" smtClean="0"/>
              <a:t>traincgp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mtClean="0"/>
              <a:t>LM</a:t>
            </a:r>
            <a:r>
              <a:rPr lang="zh-CN" altLang="zh-CN" smtClean="0"/>
              <a:t>算法</a:t>
            </a:r>
            <a:r>
              <a:rPr lang="zh-CN" altLang="en-US" smtClean="0"/>
              <a:t>：</a:t>
            </a:r>
            <a:r>
              <a:rPr lang="en-US" altLang="zh-CN" smtClean="0"/>
              <a:t>trainlm</a:t>
            </a:r>
            <a:endParaRPr lang="zh-CN" altLang="en-US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6.4 </a:t>
            </a:r>
            <a:r>
              <a:rPr lang="zh-CN" altLang="en-US" smtClean="0"/>
              <a:t>寻找全局最优点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/>
            <a:r>
              <a:rPr lang="zh-CN" altLang="en-US" smtClean="0"/>
              <a:t>全局最优点的搜索一般采用随机方法：</a:t>
            </a:r>
          </a:p>
          <a:p>
            <a:pPr marL="571500" indent="-571500" eaLnBrk="1" hangingPunct="1"/>
            <a:endParaRPr lang="zh-CN" altLang="en-US" smtClean="0"/>
          </a:p>
          <a:p>
            <a:pPr marL="839788" lvl="1" indent="-4953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/>
              <a:t>模拟退火算法</a:t>
            </a:r>
          </a:p>
          <a:p>
            <a:pPr marL="839788" lvl="1" indent="-495300" eaLnBrk="1" hangingPunct="1">
              <a:buFont typeface="Wingdings" panose="05000000000000000000" pitchFamily="2" charset="2"/>
              <a:buAutoNum type="arabicPeriod"/>
            </a:pPr>
            <a:endParaRPr lang="zh-CN" altLang="en-US" smtClean="0"/>
          </a:p>
          <a:p>
            <a:pPr marL="839788" lvl="1" indent="-4953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/>
              <a:t>模拟进化计算 </a:t>
            </a:r>
            <a:r>
              <a:rPr lang="en-US" altLang="zh-CN" smtClean="0"/>
              <a:t>– </a:t>
            </a:r>
            <a:r>
              <a:rPr lang="zh-CN" altLang="en-US" smtClean="0"/>
              <a:t>遗传算法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模拟退火思想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19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23850" y="1341438"/>
                <a:ext cx="8107363" cy="3322637"/>
              </a:xfrm>
            </p:spPr>
            <p:txBody>
              <a:bodyPr/>
              <a:lstStyle/>
              <a:p>
                <a:pPr eaLnBrk="1" hangingPunct="1"/>
                <a:r>
                  <a:rPr lang="zh-CN" altLang="en-US" sz="2600" dirty="0" smtClean="0">
                    <a:solidFill>
                      <a:srgbClr val="CC3300"/>
                    </a:solidFill>
                  </a:rPr>
                  <a:t>模拟退火算法</a:t>
                </a:r>
                <a:r>
                  <a:rPr lang="zh-CN" altLang="en-US" sz="2600" dirty="0" smtClean="0"/>
                  <a:t>是由</a:t>
                </a:r>
                <a:r>
                  <a:rPr lang="en-US" altLang="zh-CN" sz="2600" dirty="0" smtClean="0"/>
                  <a:t>Kirkpatrick</a:t>
                </a:r>
                <a:r>
                  <a:rPr lang="zh-CN" altLang="en-US" sz="2600" dirty="0" smtClean="0"/>
                  <a:t>于</a:t>
                </a:r>
                <a:r>
                  <a:rPr lang="en-US" altLang="zh-CN" sz="2600" dirty="0" smtClean="0"/>
                  <a:t>1983</a:t>
                </a:r>
                <a:r>
                  <a:rPr lang="zh-CN" altLang="en-US" sz="2600" dirty="0" smtClean="0"/>
                  <a:t>年提出的，它的基本思想是将优化问题与统计热力学中的热平衡问题进行类比；</a:t>
                </a:r>
              </a:p>
              <a:p>
                <a:pPr eaLnBrk="1" hangingPunct="1"/>
                <a:endParaRPr lang="zh-CN" altLang="en-US" sz="2600" dirty="0" smtClean="0"/>
              </a:p>
              <a:p>
                <a:pPr eaLnBrk="1" hangingPunct="1"/>
                <a:r>
                  <a:rPr lang="zh-CN" altLang="en-US" sz="2600" dirty="0" smtClean="0"/>
                  <a:t>固体在降温退火过程中，处于能量状态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600" dirty="0" smtClean="0"/>
                  <a:t>的概率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600" dirty="0" smtClean="0"/>
                  <a:t>服从</a:t>
                </a:r>
                <a:r>
                  <a:rPr lang="en-US" altLang="zh-CN" sz="2600" dirty="0" smtClean="0"/>
                  <a:t>Boltzmann</a:t>
                </a:r>
                <a:r>
                  <a:rPr lang="zh-CN" altLang="en-US" sz="2600" dirty="0" smtClean="0"/>
                  <a:t>分布：</a:t>
                </a:r>
              </a:p>
            </p:txBody>
          </p:sp>
        </mc:Choice>
        <mc:Fallback xmlns="">
          <p:sp>
            <p:nvSpPr>
              <p:cNvPr id="60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23850" y="1341438"/>
                <a:ext cx="8107363" cy="3322637"/>
              </a:xfrm>
              <a:blipFill>
                <a:blip r:embed="rId4"/>
                <a:stretch>
                  <a:fillRect l="-1128" t="-2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42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627313" y="4292600"/>
          <a:ext cx="3224212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6" name="Equation" r:id="rId5" imgW="4419600" imgH="685800" progId="Equation.DSMT4">
                  <p:embed/>
                </p:oleObj>
              </mc:Choice>
              <mc:Fallback>
                <p:oleObj name="Equation" r:id="rId5" imgW="441960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292600"/>
                        <a:ext cx="3224212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421" name="Rectangle 6"/>
              <p:cNvSpPr>
                <a:spLocks noChangeArrowheads="1"/>
              </p:cNvSpPr>
              <p:nvPr/>
            </p:nvSpPr>
            <p:spPr bwMode="auto">
              <a:xfrm>
                <a:off x="755650" y="5157788"/>
                <a:ext cx="7848600" cy="576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  <a:defRPr sz="3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zh-CN" altLang="en-US" sz="26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600" dirty="0"/>
                  <a:t>是固体的温度，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600" dirty="0"/>
                  <a:t>为</a:t>
                </a:r>
                <a:r>
                  <a:rPr lang="en-US" altLang="zh-CN" sz="2600" dirty="0"/>
                  <a:t>Boltzmann</a:t>
                </a:r>
                <a:r>
                  <a:rPr lang="zh-CN" altLang="en-US" sz="2600" dirty="0"/>
                  <a:t>常数</a:t>
                </a:r>
              </a:p>
            </p:txBody>
          </p:sp>
        </mc:Choice>
        <mc:Fallback xmlns="">
          <p:sp>
            <p:nvSpPr>
              <p:cNvPr id="60421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5157788"/>
                <a:ext cx="7848600" cy="576262"/>
              </a:xfrm>
              <a:prstGeom prst="rect">
                <a:avLst/>
              </a:prstGeom>
              <a:blipFill>
                <a:blip r:embed="rId7"/>
                <a:stretch>
                  <a:fillRect l="-1399" t="-11579" b="-115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波尔兹曼分布</a:t>
            </a:r>
          </a:p>
        </p:txBody>
      </p:sp>
      <p:graphicFrame>
        <p:nvGraphicFramePr>
          <p:cNvPr id="62467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1009650" y="1628775"/>
          <a:ext cx="6823075" cy="463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2" name="Image" r:id="rId4" imgW="8241270" imgH="5993651" progId="Photoshop.Image.7">
                  <p:embed/>
                </p:oleObj>
              </mc:Choice>
              <mc:Fallback>
                <p:oleObj name="Image" r:id="rId4" imgW="8241270" imgH="5993651" progId="Photoshop.Image.7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1628775"/>
                        <a:ext cx="6823075" cy="463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8569325" cy="1157287"/>
          </a:xfrm>
        </p:spPr>
        <p:txBody>
          <a:bodyPr/>
          <a:lstStyle/>
          <a:p>
            <a:pPr eaLnBrk="1" hangingPunct="1"/>
            <a:r>
              <a:rPr lang="zh-CN" altLang="en-US" smtClean="0"/>
              <a:t>模拟退火算法</a:t>
            </a:r>
            <a:br>
              <a:rPr lang="zh-CN" altLang="en-US" smtClean="0"/>
            </a:br>
            <a:r>
              <a:rPr lang="zh-CN" altLang="en-US" smtClean="0"/>
              <a:t>（</a:t>
            </a:r>
            <a:r>
              <a:rPr lang="en-US" altLang="zh-CN" smtClean="0"/>
              <a:t>SA, Simulated Annealing</a:t>
            </a:r>
            <a:r>
              <a:rPr lang="zh-CN" altLang="en-US" smtClean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515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23850" y="1719263"/>
                <a:ext cx="8107363" cy="4733925"/>
              </a:xfrm>
            </p:spPr>
            <p:txBody>
              <a:bodyPr/>
              <a:lstStyle/>
              <a:p>
                <a:pPr eaLnBrk="1" hangingPunct="1">
                  <a:lnSpc>
                    <a:spcPct val="125000"/>
                  </a:lnSpc>
                </a:pPr>
                <a:r>
                  <a:rPr lang="zh-CN" altLang="en-US" sz="2400" dirty="0" smtClean="0"/>
                  <a:t>模拟退火算法可以用来优化能量函数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zh-CN" altLang="en-US" sz="2400" dirty="0" smtClean="0"/>
                  <a:t>为参数；</a:t>
                </a:r>
              </a:p>
              <a:p>
                <a:pPr eaLnBrk="1" hangingPunct="1">
                  <a:lnSpc>
                    <a:spcPct val="125000"/>
                  </a:lnSpc>
                </a:pPr>
                <a:r>
                  <a:rPr lang="zh-CN" altLang="en-US" sz="2400" dirty="0" smtClean="0"/>
                  <a:t>首先设定一个较高的温度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sz="2400" dirty="0" smtClean="0"/>
                  <a:t>，随机初始化参数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zh-CN" sz="2400" b="1" i="0" baseline="-25000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dirty="0" smtClean="0"/>
                  <a:t>，计算能量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zh-CN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；</a:t>
                </a:r>
              </a:p>
              <a:p>
                <a:pPr eaLnBrk="1" hangingPunct="1">
                  <a:lnSpc>
                    <a:spcPct val="125000"/>
                  </a:lnSpc>
                </a:pPr>
                <a:r>
                  <a:rPr lang="zh-CN" altLang="en-US" sz="2400" dirty="0" smtClean="0"/>
                  <a:t>对参数给予一个随机扰动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zh-CN" altLang="en-US" sz="240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zh-CN" sz="24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zh-CN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zh-CN" altLang="en-US" sz="2400" dirty="0" smtClean="0"/>
                  <a:t>，计算能量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zh-CN" sz="24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；</a:t>
                </a:r>
              </a:p>
              <a:p>
                <a:pPr eaLnBrk="1" hangingPunct="1">
                  <a:lnSpc>
                    <a:spcPct val="125000"/>
                  </a:lnSpc>
                </a:pPr>
                <a:r>
                  <a:rPr lang="zh-CN" altLang="en-US" sz="2400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zh-CN" sz="24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)&lt;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zh-CN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，则接受改变，否则按照如下概率接受改变：</a:t>
                </a:r>
                <a:endParaRPr lang="en-US" altLang="zh-CN" sz="2400" dirty="0" smtClean="0"/>
              </a:p>
              <a:p>
                <a:pPr marL="0" indent="0" eaLnBrk="1" hangingPunct="1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)/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b="0" dirty="0" smtClean="0"/>
              </a:p>
              <a:p>
                <a:pPr eaLnBrk="1" hangingPunct="1">
                  <a:lnSpc>
                    <a:spcPct val="125000"/>
                  </a:lnSpc>
                </a:pPr>
                <a:r>
                  <a:rPr lang="zh-CN" altLang="en-US" sz="2400" dirty="0" smtClean="0"/>
                  <a:t>逐渐降低温度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，直到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 smtClean="0"/>
                  <a:t>为止。</a:t>
                </a:r>
              </a:p>
            </p:txBody>
          </p:sp>
        </mc:Choice>
        <mc:Fallback xmlns="">
          <p:sp>
            <p:nvSpPr>
              <p:cNvPr id="645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23850" y="1719263"/>
                <a:ext cx="8107363" cy="4733925"/>
              </a:xfrm>
              <a:blipFill>
                <a:blip r:embed="rId2"/>
                <a:stretch>
                  <a:fillRect l="-977" t="-515" r="-977" b="-4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模拟退火算法应用于</a:t>
            </a:r>
            <a:r>
              <a:rPr lang="en-US" altLang="zh-CN" smtClean="0"/>
              <a:t>MLP</a:t>
            </a:r>
            <a:r>
              <a:rPr lang="zh-CN" altLang="en-US" smtClean="0"/>
              <a:t>的训练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5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341438"/>
                <a:ext cx="8785225" cy="5111750"/>
              </a:xfrm>
            </p:spPr>
            <p:txBody>
              <a:bodyPr/>
              <a:lstStyle/>
              <a:p>
                <a:pPr marL="571500" indent="-571500" eaLnBrk="1" hangingPunct="1">
                  <a:lnSpc>
                    <a:spcPct val="140000"/>
                  </a:lnSpc>
                  <a:buFont typeface="Wingdings" panose="05000000000000000000" pitchFamily="2" charset="2"/>
                  <a:buAutoNum type="arabicPeriod"/>
                </a:pPr>
                <a:r>
                  <a:rPr lang="zh-CN" altLang="en-US" sz="2400" dirty="0" smtClean="0"/>
                  <a:t>初始化温度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zh-CN" altLang="en-US" sz="240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0</m:t>
                    </m:r>
                  </m:oMath>
                </a14:m>
                <a:r>
                  <a:rPr lang="zh-CN" altLang="en-US" sz="2400" dirty="0" smtClean="0">
                    <a:sym typeface="Wingdings" panose="05000000000000000000" pitchFamily="2" charset="2"/>
                  </a:rPr>
                  <a:t>，随机初始化权值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𝐰</m:t>
                    </m:r>
                    <m:r>
                      <a:rPr lang="en-US" altLang="zh-CN" sz="2400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zh-CN" altLang="en-US" sz="2400" dirty="0" smtClean="0">
                    <a:sym typeface="Wingdings" panose="05000000000000000000" pitchFamily="2" charset="2"/>
                  </a:rPr>
                  <a:t>；</a:t>
                </a:r>
              </a:p>
              <a:p>
                <a:pPr marL="571500" indent="-571500" eaLnBrk="1" hangingPunct="1">
                  <a:lnSpc>
                    <a:spcPct val="140000"/>
                  </a:lnSpc>
                  <a:buFont typeface="Wingdings" panose="05000000000000000000" pitchFamily="2" charset="2"/>
                  <a:buAutoNum type="arabicPeriod"/>
                </a:pPr>
                <a:r>
                  <a:rPr lang="zh-CN" altLang="en-US" sz="2400" dirty="0" smtClean="0">
                    <a:sym typeface="Wingdings" panose="05000000000000000000" pitchFamily="2" charset="2"/>
                  </a:rPr>
                  <a:t>应用</a:t>
                </a:r>
                <a:r>
                  <a:rPr lang="en-US" altLang="zh-CN" sz="2400" dirty="0" smtClean="0">
                    <a:sym typeface="Wingdings" panose="05000000000000000000" pitchFamily="2" charset="2"/>
                  </a:rPr>
                  <a:t>BP</a:t>
                </a:r>
                <a:r>
                  <a:rPr lang="zh-CN" altLang="en-US" sz="2400" dirty="0" smtClean="0">
                    <a:sym typeface="Wingdings" panose="05000000000000000000" pitchFamily="2" charset="2"/>
                  </a:rPr>
                  <a:t>算法搜索局部最优解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𝐰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ym typeface="Wingdings" panose="05000000000000000000" pitchFamily="2" charset="2"/>
                  </a:rPr>
                  <a:t>，计算局部最优解目标函数值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ym typeface="Wingdings" panose="05000000000000000000" pitchFamily="2" charset="2"/>
                  </a:rPr>
                  <a:t>；</a:t>
                </a:r>
              </a:p>
              <a:p>
                <a:pPr marL="571500" indent="-571500" eaLnBrk="1" hangingPunct="1">
                  <a:lnSpc>
                    <a:spcPct val="140000"/>
                  </a:lnSpc>
                  <a:buFont typeface="Wingdings" panose="05000000000000000000" pitchFamily="2" charset="2"/>
                  <a:buAutoNum type="arabicPeriod"/>
                </a:pPr>
                <a:r>
                  <a:rPr lang="zh-CN" altLang="en-US" sz="2400" dirty="0" smtClean="0">
                    <a:sym typeface="Wingdings" panose="05000000000000000000" pitchFamily="2" charset="2"/>
                  </a:rPr>
                  <a:t>随机修正权值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400" b="1" i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𝐰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)=</m:t>
                    </m:r>
                    <m:r>
                      <a:rPr lang="en-US" altLang="zh-CN" sz="2400" b="1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𝐰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)+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∆</m:t>
                    </m:r>
                    <m:r>
                      <a:rPr lang="en-US" altLang="zh-CN" sz="2400" b="1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𝐰</m:t>
                    </m:r>
                  </m:oMath>
                </a14:m>
                <a:r>
                  <a:rPr lang="zh-CN" altLang="en-US" sz="2400" dirty="0" smtClean="0">
                    <a:sym typeface="Wingdings" panose="05000000000000000000" pitchFamily="2" charset="2"/>
                  </a:rPr>
                  <a:t>，计算修正后的目标函数值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ym typeface="Wingdings" panose="05000000000000000000" pitchFamily="2" charset="2"/>
                  </a:rPr>
                  <a:t>；</a:t>
                </a:r>
              </a:p>
              <a:p>
                <a:pPr marL="571500" indent="-571500" eaLnBrk="1" hangingPunct="1">
                  <a:lnSpc>
                    <a:spcPct val="140000"/>
                  </a:lnSpc>
                  <a:buFont typeface="Wingdings" panose="05000000000000000000" pitchFamily="2" charset="2"/>
                  <a:buAutoNum type="arabicPeriod"/>
                </a:pPr>
                <a:r>
                  <a:rPr lang="zh-CN" altLang="en-US" sz="2400" dirty="0" smtClean="0">
                    <a:sym typeface="Wingdings" panose="05000000000000000000" pitchFamily="2" charset="2"/>
                  </a:rPr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)&lt;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ym typeface="Wingdings" panose="05000000000000000000" pitchFamily="2" charset="2"/>
                  </a:rPr>
                  <a:t>，则确认修改，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𝐰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)=</m:t>
                    </m:r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400" b="1" i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𝐰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ym typeface="Wingdings" panose="05000000000000000000" pitchFamily="2" charset="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′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ym typeface="Wingdings" panose="05000000000000000000" pitchFamily="2" charset="2"/>
                  </a:rPr>
                  <a:t>；</a:t>
                </a:r>
              </a:p>
              <a:p>
                <a:pPr marL="571500" indent="-571500" eaLnBrk="1" hangingPunct="1">
                  <a:lnSpc>
                    <a:spcPct val="140000"/>
                  </a:lnSpc>
                  <a:buFont typeface="Wingdings" panose="05000000000000000000" pitchFamily="2" charset="2"/>
                  <a:buAutoNum type="arabicPeriod"/>
                </a:pPr>
                <a:r>
                  <a:rPr lang="zh-CN" altLang="en-US" sz="2400" dirty="0" smtClean="0">
                    <a:sym typeface="Wingdings" panose="05000000000000000000" pitchFamily="2" charset="2"/>
                  </a:rPr>
                  <a:t>否则依据概率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exp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⁡(−</m:t>
                    </m:r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)/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</m:t>
                    </m:r>
                  </m:oMath>
                </a14:m>
                <a:r>
                  <a:rPr lang="zh-CN" altLang="en-US" sz="2400" dirty="0" smtClean="0">
                    <a:sym typeface="Wingdings" panose="05000000000000000000" pitchFamily="2" charset="2"/>
                  </a:rPr>
                  <a:t>确认修改；</a:t>
                </a:r>
              </a:p>
              <a:p>
                <a:pPr marL="571500" indent="-571500" eaLnBrk="1" hangingPunct="1">
                  <a:lnSpc>
                    <a:spcPct val="140000"/>
                  </a:lnSpc>
                  <a:buFont typeface="Wingdings" panose="05000000000000000000" pitchFamily="2" charset="2"/>
                  <a:buAutoNum type="arabicPeriod"/>
                </a:pPr>
                <a:r>
                  <a:rPr lang="zh-CN" altLang="en-US" sz="2400" dirty="0" smtClean="0">
                    <a:sym typeface="Wingdings" panose="05000000000000000000" pitchFamily="2" charset="2"/>
                  </a:rPr>
                  <a:t>温度下降：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(0)/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1+</m:t>
                        </m:r>
                        <m:func>
                          <m:func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0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+100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zh-CN" altLang="en-US" sz="2400" dirty="0" smtClean="0">
                    <a:sym typeface="Wingdings" panose="05000000000000000000" pitchFamily="2" charset="2"/>
                  </a:rPr>
                  <a:t>，如</a:t>
                </a:r>
                <a:r>
                  <a:rPr lang="en-US" altLang="zh-CN" sz="2400" dirty="0" smtClean="0">
                    <a:sym typeface="Wingdings" panose="05000000000000000000" pitchFamily="2" charset="2"/>
                  </a:rPr>
                  <a:t>4</a:t>
                </a:r>
                <a:r>
                  <a:rPr lang="zh-CN" altLang="en-US" sz="2400" dirty="0" smtClean="0">
                    <a:sym typeface="Wingdings" panose="05000000000000000000" pitchFamily="2" charset="2"/>
                  </a:rPr>
                  <a:t>，</a:t>
                </a:r>
                <a:r>
                  <a:rPr lang="en-US" altLang="zh-CN" sz="2400" dirty="0" smtClean="0">
                    <a:sym typeface="Wingdings" panose="05000000000000000000" pitchFamily="2" charset="2"/>
                  </a:rPr>
                  <a:t>5</a:t>
                </a:r>
                <a:r>
                  <a:rPr lang="zh-CN" altLang="en-US" sz="2400" dirty="0" smtClean="0">
                    <a:sym typeface="Wingdings" panose="05000000000000000000" pitchFamily="2" charset="2"/>
                  </a:rPr>
                  <a:t>步确认修改，转移到</a:t>
                </a:r>
                <a:r>
                  <a:rPr lang="en-US" altLang="zh-CN" sz="2400" dirty="0" smtClean="0">
                    <a:sym typeface="Wingdings" panose="05000000000000000000" pitchFamily="2" charset="2"/>
                  </a:rPr>
                  <a:t>2</a:t>
                </a:r>
                <a:r>
                  <a:rPr lang="zh-CN" altLang="en-US" sz="2400" dirty="0" smtClean="0">
                    <a:sym typeface="Wingdings" panose="05000000000000000000" pitchFamily="2" charset="2"/>
                  </a:rPr>
                  <a:t>，否则转移到</a:t>
                </a:r>
                <a:r>
                  <a:rPr lang="en-US" altLang="zh-CN" sz="2400" dirty="0" smtClean="0">
                    <a:sym typeface="Wingdings" panose="05000000000000000000" pitchFamily="2" charset="2"/>
                  </a:rPr>
                  <a:t>3</a:t>
                </a:r>
                <a:r>
                  <a:rPr lang="zh-CN" altLang="en-US" sz="2400" dirty="0" smtClean="0">
                    <a:sym typeface="Wingdings" panose="05000000000000000000" pitchFamily="2" charset="2"/>
                  </a:rPr>
                  <a:t>，直到温度下降到一定阈值为止；</a:t>
                </a:r>
              </a:p>
            </p:txBody>
          </p:sp>
        </mc:Choice>
        <mc:Fallback xmlns="">
          <p:sp>
            <p:nvSpPr>
              <p:cNvPr id="655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341438"/>
                <a:ext cx="8785225" cy="5111750"/>
              </a:xfrm>
              <a:blipFill>
                <a:blip r:embed="rId3"/>
                <a:stretch>
                  <a:fillRect l="-902" r="-4580" b="-7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模拟退火算法示例</a:t>
            </a:r>
          </a:p>
        </p:txBody>
      </p:sp>
      <p:sp>
        <p:nvSpPr>
          <p:cNvPr id="67587" name="Text Box 7"/>
          <p:cNvSpPr txBox="1">
            <a:spLocks noChangeArrowheads="1"/>
          </p:cNvSpPr>
          <p:nvPr/>
        </p:nvSpPr>
        <p:spPr bwMode="auto">
          <a:xfrm>
            <a:off x="684213" y="22764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 b="0"/>
              <a:t>E</a:t>
            </a:r>
          </a:p>
        </p:txBody>
      </p:sp>
      <p:sp>
        <p:nvSpPr>
          <p:cNvPr id="67588" name="Text Box 8"/>
          <p:cNvSpPr txBox="1">
            <a:spLocks noChangeArrowheads="1"/>
          </p:cNvSpPr>
          <p:nvPr/>
        </p:nvSpPr>
        <p:spPr bwMode="auto">
          <a:xfrm>
            <a:off x="8101013" y="5589588"/>
            <a:ext cx="504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 b="0"/>
              <a:t>w</a:t>
            </a:r>
          </a:p>
        </p:txBody>
      </p:sp>
      <p:graphicFrame>
        <p:nvGraphicFramePr>
          <p:cNvPr id="67589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709613" y="1919288"/>
          <a:ext cx="7983537" cy="422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4" name="Visio" r:id="rId3" imgW="6693065" imgH="3093301" progId="Visio.Drawing.11">
                  <p:embed/>
                </p:oleObj>
              </mc:Choice>
              <mc:Fallback>
                <p:oleObj name="Visio" r:id="rId3" imgW="6693065" imgH="3093301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1919288"/>
                        <a:ext cx="7983537" cy="422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多层感知器的分类原理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719263"/>
            <a:ext cx="7821613" cy="1349375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0000FF"/>
                </a:solidFill>
              </a:rPr>
              <a:t>隐含层</a:t>
            </a:r>
            <a:r>
              <a:rPr lang="zh-CN" altLang="en-US" sz="2400" smtClean="0"/>
              <a:t>实现对输入空间的非线性映射，</a:t>
            </a:r>
            <a:r>
              <a:rPr lang="zh-CN" altLang="en-US" sz="2400" smtClean="0">
                <a:solidFill>
                  <a:srgbClr val="0000FF"/>
                </a:solidFill>
              </a:rPr>
              <a:t>输出层</a:t>
            </a:r>
            <a:r>
              <a:rPr lang="zh-CN" altLang="en-US" sz="2400" smtClean="0"/>
              <a:t>实现线性分类；</a:t>
            </a:r>
          </a:p>
          <a:p>
            <a:pPr eaLnBrk="1" hangingPunct="1"/>
            <a:r>
              <a:rPr lang="zh-CN" altLang="en-US" sz="2400" smtClean="0"/>
              <a:t>非线性映射方式和线性判别函数可以同时学习。</a:t>
            </a:r>
          </a:p>
        </p:txBody>
      </p:sp>
      <p:graphicFrame>
        <p:nvGraphicFramePr>
          <p:cNvPr id="9220" name="对象 3"/>
          <p:cNvGraphicFramePr>
            <a:graphicFrameLocks noChangeAspect="1"/>
          </p:cNvGraphicFramePr>
          <p:nvPr/>
        </p:nvGraphicFramePr>
        <p:xfrm>
          <a:off x="1692275" y="3429000"/>
          <a:ext cx="5937250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Visio" r:id="rId3" imgW="5081111" imgH="2464118" progId="Visio.Drawing.11">
                  <p:embed/>
                </p:oleObj>
              </mc:Choice>
              <mc:Fallback>
                <p:oleObj name="Visio" r:id="rId3" imgW="5081111" imgH="2464118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429000"/>
                        <a:ext cx="5937250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模拟退火算法示例</a:t>
            </a:r>
          </a:p>
        </p:txBody>
      </p:sp>
      <p:pic>
        <p:nvPicPr>
          <p:cNvPr id="686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420938"/>
            <a:ext cx="882015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569325" cy="1228725"/>
          </a:xfrm>
        </p:spPr>
        <p:txBody>
          <a:bodyPr/>
          <a:lstStyle/>
          <a:p>
            <a:pPr eaLnBrk="1" hangingPunct="1"/>
            <a:r>
              <a:rPr lang="zh-CN" altLang="en-US" smtClean="0"/>
              <a:t>遗传算法</a:t>
            </a:r>
            <a:br>
              <a:rPr lang="zh-CN" altLang="en-US" smtClean="0"/>
            </a:br>
            <a:r>
              <a:rPr lang="zh-CN" altLang="en-US" smtClean="0"/>
              <a:t>（</a:t>
            </a:r>
            <a:r>
              <a:rPr lang="en-US" altLang="zh-CN" smtClean="0"/>
              <a:t>GA</a:t>
            </a:r>
            <a:r>
              <a:rPr lang="zh-CN" altLang="en-US" smtClean="0"/>
              <a:t>，</a:t>
            </a:r>
            <a:r>
              <a:rPr lang="en-US" altLang="zh-CN" smtClean="0"/>
              <a:t>Genetic Algorithm</a:t>
            </a:r>
            <a:r>
              <a:rPr lang="zh-CN" altLang="en-US" smtClean="0"/>
              <a:t>）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01788"/>
            <a:ext cx="8569325" cy="4706937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3300"/>
                </a:solidFill>
              </a:rPr>
              <a:t>遗传算法</a:t>
            </a:r>
            <a:r>
              <a:rPr lang="zh-CN" altLang="en-US" smtClean="0"/>
              <a:t>是由</a:t>
            </a:r>
            <a:r>
              <a:rPr lang="en-US" altLang="zh-CN" smtClean="0"/>
              <a:t>Holland</a:t>
            </a:r>
            <a:r>
              <a:rPr lang="zh-CN" altLang="en-US" smtClean="0"/>
              <a:t>于</a:t>
            </a:r>
            <a:r>
              <a:rPr lang="en-US" altLang="zh-CN" smtClean="0"/>
              <a:t>1975</a:t>
            </a:r>
            <a:r>
              <a:rPr lang="zh-CN" altLang="en-US" smtClean="0"/>
              <a:t>年提出的，它主要模拟自然界生物“适者生存，优胜劣汰”的进化规则；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遗传算法主要是应用于各种</a:t>
            </a:r>
            <a:r>
              <a:rPr lang="zh-CN" altLang="en-US" smtClean="0">
                <a:solidFill>
                  <a:srgbClr val="0000FF"/>
                </a:solidFill>
              </a:rPr>
              <a:t>组合最优问题</a:t>
            </a:r>
            <a:r>
              <a:rPr lang="zh-CN" altLang="en-US" smtClean="0"/>
              <a:t>的求解，经过一定的改进之后，也可以应用于</a:t>
            </a:r>
            <a:r>
              <a:rPr lang="en-US" altLang="zh-CN" smtClean="0"/>
              <a:t>MLP</a:t>
            </a:r>
            <a:r>
              <a:rPr lang="zh-CN" altLang="en-US" smtClean="0"/>
              <a:t>的权值学习。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基本名词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850" y="1340768"/>
                <a:ext cx="8569325" cy="5256212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zh-CN" altLang="en-US" sz="2800" dirty="0" smtClean="0">
                    <a:solidFill>
                      <a:srgbClr val="0000FF"/>
                    </a:solidFill>
                  </a:rPr>
                  <a:t>染色体</a:t>
                </a:r>
                <a:r>
                  <a:rPr lang="zh-CN" altLang="en-US" sz="2800" dirty="0" smtClean="0"/>
                  <a:t>：用一个二进制串表示；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zh-CN" altLang="en-US" sz="2800" dirty="0" smtClean="0">
                    <a:solidFill>
                      <a:srgbClr val="0000FF"/>
                    </a:solidFill>
                  </a:rPr>
                  <a:t>种群</a:t>
                </a:r>
                <a:r>
                  <a:rPr lang="zh-CN" altLang="en-US" sz="2800" dirty="0" smtClean="0"/>
                  <a:t>：多个染色体构成一个种群；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zh-CN" altLang="en-US" sz="2800" dirty="0" smtClean="0">
                    <a:solidFill>
                      <a:srgbClr val="0000FF"/>
                    </a:solidFill>
                  </a:rPr>
                  <a:t>适应度</a:t>
                </a:r>
                <a:r>
                  <a:rPr lang="zh-CN" altLang="en-US" sz="2800" dirty="0" smtClean="0"/>
                  <a:t>：对每个染色体的评价，这是一个被优化的函数；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zh-CN" altLang="en-US" sz="28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zh-CN" altLang="en-US" sz="2800" dirty="0" smtClean="0">
                    <a:solidFill>
                      <a:srgbClr val="0000FF"/>
                    </a:solidFill>
                  </a:rPr>
                  <a:t>复制</a:t>
                </a:r>
                <a:r>
                  <a:rPr lang="zh-CN" altLang="en-US" sz="2800" dirty="0" smtClean="0"/>
                  <a:t>：上一代的染色体不发生任何改变，直接复制到下一代的种群中；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zh-CN" altLang="en-US" sz="2800" dirty="0" smtClean="0">
                    <a:solidFill>
                      <a:srgbClr val="0000FF"/>
                    </a:solidFill>
                  </a:rPr>
                  <a:t>交叉</a:t>
                </a:r>
                <a:r>
                  <a:rPr lang="zh-CN" altLang="en-US" sz="2800" dirty="0" smtClean="0"/>
                  <a:t>：两条染色体混合，产生两条新的染色体，交叉发生的概率：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baseline="-25000" dirty="0" err="1" smtClean="0">
                        <a:latin typeface="Cambria Math" panose="02040503050406030204" pitchFamily="18" charset="0"/>
                      </a:rPr>
                      <m:t>𝑐𝑜</m:t>
                    </m:r>
                  </m:oMath>
                </a14:m>
                <a:r>
                  <a:rPr lang="zh-CN" altLang="en-US" sz="2800" dirty="0" smtClean="0"/>
                  <a:t>；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zh-CN" altLang="en-US" sz="2800" dirty="0" smtClean="0">
                    <a:solidFill>
                      <a:srgbClr val="0000FF"/>
                    </a:solidFill>
                  </a:rPr>
                  <a:t>变异</a:t>
                </a:r>
                <a:r>
                  <a:rPr lang="zh-CN" altLang="en-US" sz="2800" dirty="0" smtClean="0"/>
                  <a:t>：一条染色体在某些位改变自身，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1</m:t>
                    </m:r>
                  </m:oMath>
                </a14:m>
                <a:r>
                  <a:rPr lang="zh-CN" altLang="en-US" sz="2800" dirty="0" smtClean="0">
                    <a:sym typeface="Wingdings" panose="05000000000000000000" pitchFamily="2" charset="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10</m:t>
                    </m:r>
                  </m:oMath>
                </a14:m>
                <a:r>
                  <a:rPr lang="zh-CN" altLang="en-US" sz="2800" dirty="0" smtClean="0">
                    <a:sym typeface="Wingdings" panose="05000000000000000000" pitchFamily="2" charset="2"/>
                  </a:rPr>
                  <a:t>，</a:t>
                </a:r>
                <a:r>
                  <a:rPr lang="zh-CN" altLang="en-US" sz="2800" dirty="0" smtClean="0"/>
                  <a:t>染色体在每一位上发生变异的概率：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baseline="-25000" dirty="0" err="1" smtClean="0">
                        <a:latin typeface="Cambria Math" panose="02040503050406030204" pitchFamily="18" charset="0"/>
                      </a:rPr>
                      <m:t>𝑚𝑢𝑡</m:t>
                    </m:r>
                  </m:oMath>
                </a14:m>
                <a:r>
                  <a:rPr lang="zh-CN" altLang="en-US" sz="2800" dirty="0" smtClean="0"/>
                  <a:t>；</a:t>
                </a:r>
              </a:p>
            </p:txBody>
          </p:sp>
        </mc:Choice>
        <mc:Fallback xmlns="">
          <p:sp>
            <p:nvSpPr>
              <p:cNvPr id="727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850" y="1340768"/>
                <a:ext cx="8569325" cy="5256212"/>
              </a:xfrm>
              <a:blipFill>
                <a:blip r:embed="rId3"/>
                <a:stretch>
                  <a:fillRect l="-1209" t="-2436" r="-5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基本遗传算法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75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71500" indent="-571500" eaLnBrk="1" hangingPunct="1">
                  <a:lnSpc>
                    <a:spcPct val="120000"/>
                  </a:lnSpc>
                  <a:buFont typeface="Wingdings" panose="05000000000000000000" pitchFamily="2" charset="2"/>
                  <a:buAutoNum type="arabicPeriod"/>
                </a:pPr>
                <a:r>
                  <a:rPr lang="en-US" altLang="zh-CN" sz="2400" dirty="0" smtClean="0"/>
                  <a:t>begin initialize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 baseline="-25000" dirty="0" err="1" smtClean="0">
                        <a:latin typeface="Cambria Math" panose="02040503050406030204" pitchFamily="18" charset="0"/>
                      </a:rPr>
                      <m:t>𝑐𝑜</m:t>
                    </m:r>
                  </m:oMath>
                </a14:m>
                <a:r>
                  <a:rPr lang="en-US" altLang="zh-CN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 baseline="-25000" dirty="0" err="1" smtClean="0">
                        <a:latin typeface="Cambria Math" panose="02040503050406030204" pitchFamily="18" charset="0"/>
                      </a:rPr>
                      <m:t>𝑚𝑢𝑡</m:t>
                    </m:r>
                  </m:oMath>
                </a14:m>
                <a:r>
                  <a:rPr lang="zh-CN" altLang="en-US" sz="2400" dirty="0" smtClean="0"/>
                  <a:t>，随机初始化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400" dirty="0" smtClean="0"/>
                  <a:t>个染色体作为初始种群；</a:t>
                </a:r>
              </a:p>
              <a:p>
                <a:pPr marL="571500" indent="-571500" eaLnBrk="1" hangingPunct="1">
                  <a:lnSpc>
                    <a:spcPct val="120000"/>
                  </a:lnSpc>
                  <a:buFont typeface="Wingdings" panose="05000000000000000000" pitchFamily="2" charset="2"/>
                  <a:buAutoNum type="arabicPeriod"/>
                </a:pPr>
                <a:r>
                  <a:rPr lang="zh-CN" altLang="en-US" sz="2400" dirty="0" smtClean="0"/>
                  <a:t>    </a:t>
                </a:r>
                <a:r>
                  <a:rPr lang="en-US" altLang="zh-CN" sz="2400" dirty="0" smtClean="0"/>
                  <a:t>do </a:t>
                </a:r>
                <a:r>
                  <a:rPr lang="zh-CN" altLang="en-US" sz="2400" dirty="0" smtClean="0"/>
                  <a:t>计算种群中每个染色体的适应度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400" dirty="0" smtClean="0"/>
                  <a:t>；</a:t>
                </a:r>
              </a:p>
              <a:p>
                <a:pPr marL="571500" indent="-571500" eaLnBrk="1" hangingPunct="1">
                  <a:lnSpc>
                    <a:spcPct val="120000"/>
                  </a:lnSpc>
                  <a:buFont typeface="Wingdings" panose="05000000000000000000" pitchFamily="2" charset="2"/>
                  <a:buAutoNum type="arabicPeriod"/>
                </a:pPr>
                <a:r>
                  <a:rPr lang="zh-CN" altLang="en-US" sz="2400" dirty="0" smtClean="0"/>
                  <a:t>          按照适应度对种群中的染色体排序；</a:t>
                </a:r>
              </a:p>
              <a:p>
                <a:pPr marL="571500" indent="-571500" eaLnBrk="1" hangingPunct="1">
                  <a:lnSpc>
                    <a:spcPct val="120000"/>
                  </a:lnSpc>
                  <a:buFont typeface="Wingdings" panose="05000000000000000000" pitchFamily="2" charset="2"/>
                  <a:buAutoNum type="arabicPeriod"/>
                </a:pPr>
                <a:r>
                  <a:rPr lang="zh-CN" altLang="en-US" sz="2400" dirty="0" smtClean="0"/>
                  <a:t>          从前向后选择染色体，按照概率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 baseline="-25000" dirty="0" err="1" smtClean="0">
                        <a:latin typeface="Cambria Math" panose="02040503050406030204" pitchFamily="18" charset="0"/>
                      </a:rPr>
                      <m:t>𝑐𝑜</m:t>
                    </m:r>
                  </m:oMath>
                </a14:m>
                <a:r>
                  <a:rPr lang="zh-CN" altLang="en-US" sz="2400" dirty="0" smtClean="0"/>
                  <a:t>进行交叉，</a:t>
                </a:r>
              </a:p>
              <a:p>
                <a:pPr marL="571500" indent="-571500" eaLnBrk="1" hangingPunct="1">
                  <a:lnSpc>
                    <a:spcPct val="120000"/>
                  </a:lnSpc>
                  <a:buFont typeface="Wingdings" panose="05000000000000000000" pitchFamily="2" charset="2"/>
                  <a:buAutoNum type="arabicPeriod"/>
                </a:pPr>
                <a:r>
                  <a:rPr lang="zh-CN" altLang="en-US" sz="2400" dirty="0" smtClean="0"/>
                  <a:t>                                              按照概率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 baseline="-25000" dirty="0" err="1" smtClean="0">
                        <a:latin typeface="Cambria Math" panose="02040503050406030204" pitchFamily="18" charset="0"/>
                      </a:rPr>
                      <m:t>𝑚𝑢𝑡</m:t>
                    </m:r>
                  </m:oMath>
                </a14:m>
                <a:r>
                  <a:rPr lang="zh-CN" altLang="en-US" sz="2400" dirty="0" smtClean="0"/>
                  <a:t>进行变异；</a:t>
                </a:r>
              </a:p>
              <a:p>
                <a:pPr marL="571500" indent="-571500" eaLnBrk="1" hangingPunct="1">
                  <a:lnSpc>
                    <a:spcPct val="120000"/>
                  </a:lnSpc>
                  <a:buFont typeface="Wingdings" panose="05000000000000000000" pitchFamily="2" charset="2"/>
                  <a:buAutoNum type="arabicPeriod"/>
                </a:pPr>
                <a:r>
                  <a:rPr lang="zh-CN" altLang="en-US" sz="2400" dirty="0" smtClean="0"/>
                  <a:t>         生成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 smtClean="0"/>
                  <a:t>个新的染色体，同原种群中的染色体构成</a:t>
                </a:r>
              </a:p>
              <a:p>
                <a:pPr marL="571500" indent="-571500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dirty="0" smtClean="0"/>
                  <a:t>               一个新的种群，淘汰掉适应度最差的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 smtClean="0"/>
                  <a:t>个染色体；</a:t>
                </a:r>
              </a:p>
              <a:p>
                <a:pPr marL="571500" indent="-571500" eaLnBrk="1" hangingPunct="1">
                  <a:lnSpc>
                    <a:spcPct val="120000"/>
                  </a:lnSpc>
                  <a:buFont typeface="Wingdings" panose="05000000000000000000" pitchFamily="2" charset="2"/>
                  <a:buAutoNum type="arabicPeriod" startAt="7"/>
                </a:pPr>
                <a:r>
                  <a:rPr lang="zh-CN" altLang="en-US" sz="2400" dirty="0" smtClean="0"/>
                  <a:t>    </a:t>
                </a:r>
                <a:r>
                  <a:rPr lang="en-US" altLang="zh-CN" sz="2400" dirty="0" smtClean="0"/>
                  <a:t>until </a:t>
                </a:r>
                <a:r>
                  <a:rPr lang="zh-CN" altLang="en-US" sz="2400" dirty="0" smtClean="0"/>
                  <a:t>达到一定的进化代数为止；</a:t>
                </a:r>
              </a:p>
              <a:p>
                <a:pPr marL="571500" indent="-571500" eaLnBrk="1" hangingPunct="1">
                  <a:lnSpc>
                    <a:spcPct val="120000"/>
                  </a:lnSpc>
                  <a:buFont typeface="Wingdings" panose="05000000000000000000" pitchFamily="2" charset="2"/>
                  <a:buAutoNum type="arabicPeriod" startAt="7"/>
                </a:pPr>
                <a:r>
                  <a:rPr lang="en-US" altLang="zh-CN" sz="2400" dirty="0" smtClean="0"/>
                  <a:t>return </a:t>
                </a:r>
                <a:r>
                  <a:rPr lang="zh-CN" altLang="en-US" sz="2400" dirty="0" smtClean="0"/>
                  <a:t>适应度最高的染色体。</a:t>
                </a:r>
              </a:p>
            </p:txBody>
          </p:sp>
        </mc:Choice>
        <mc:Fallback xmlns="">
          <p:sp>
            <p:nvSpPr>
              <p:cNvPr id="747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925" t="-696" r="-7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GA</a:t>
            </a:r>
            <a:r>
              <a:rPr lang="zh-CN" altLang="en-US" smtClean="0"/>
              <a:t>应用于</a:t>
            </a:r>
            <a:r>
              <a:rPr lang="en-US" altLang="zh-CN" smtClean="0"/>
              <a:t>MLP</a:t>
            </a:r>
            <a:r>
              <a:rPr lang="zh-CN" altLang="en-US" smtClean="0"/>
              <a:t>权值学习</a:t>
            </a:r>
          </a:p>
        </p:txBody>
      </p:sp>
      <p:sp>
        <p:nvSpPr>
          <p:cNvPr id="76803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835150"/>
            <a:ext cx="4203700" cy="2724150"/>
          </a:xfrm>
        </p:spPr>
        <p:txBody>
          <a:bodyPr/>
          <a:lstStyle/>
          <a:p>
            <a:pPr eaLnBrk="1" hangingPunct="1"/>
            <a:r>
              <a:rPr lang="zh-CN" altLang="en-US" sz="2600" smtClean="0">
                <a:solidFill>
                  <a:srgbClr val="CC3300"/>
                </a:solidFill>
              </a:rPr>
              <a:t>染色体表达</a:t>
            </a:r>
            <a:r>
              <a:rPr lang="zh-CN" altLang="en-US" sz="2600" smtClean="0"/>
              <a:t>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smtClean="0"/>
              <a:t>	直接采用神经元的权值作为基因片段，而不转化为二进制串。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smtClean="0"/>
              <a:t>	</a:t>
            </a:r>
          </a:p>
        </p:txBody>
      </p:sp>
      <p:graphicFrame>
        <p:nvGraphicFramePr>
          <p:cNvPr id="7680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4965700" y="1916113"/>
          <a:ext cx="3708400" cy="277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0" name="Visio" r:id="rId4" imgW="2138974" imgH="1585642" progId="Visio.Drawing.11">
                  <p:embed/>
                </p:oleObj>
              </mc:Choice>
              <mc:Fallback>
                <p:oleObj name="Visio" r:id="rId4" imgW="2138974" imgH="1585642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1916113"/>
                        <a:ext cx="3708400" cy="277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6805" name="Text Box 9"/>
              <p:cNvSpPr txBox="1">
                <a:spLocks noChangeArrowheads="1"/>
              </p:cNvSpPr>
              <p:nvPr/>
            </p:nvSpPr>
            <p:spPr bwMode="auto">
              <a:xfrm>
                <a:off x="1187624" y="5265737"/>
                <a:ext cx="6480175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  <a:defRPr sz="3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400" i="1" baseline="-25000" dirty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400" i="1" baseline="-25000" dirty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400" i="1" baseline="-25000" dirty="0">
                          <a:latin typeface="Cambria Math" panose="02040503050406030204" pitchFamily="18" charset="0"/>
                        </a:rPr>
                        <m:t>13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400" i="1" baseline="-25000" dirty="0">
                          <a:latin typeface="Cambria Math" panose="02040503050406030204" pitchFamily="18" charset="0"/>
                        </a:rPr>
                        <m:t>21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400" i="1" baseline="-25000" dirty="0">
                          <a:latin typeface="Cambria Math" panose="02040503050406030204" pitchFamily="18" charset="0"/>
                        </a:rPr>
                        <m:t>22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400" i="1" baseline="-25000" dirty="0">
                          <a:latin typeface="Cambria Math" panose="02040503050406030204" pitchFamily="18" charset="0"/>
                        </a:rPr>
                        <m:t>23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400" i="1" baseline="-25000" dirty="0">
                          <a:latin typeface="Cambria Math" panose="02040503050406030204" pitchFamily="18" charset="0"/>
                        </a:rPr>
                        <m:t>31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400" i="1" baseline="-25000" dirty="0">
                          <a:latin typeface="Cambria Math" panose="02040503050406030204" pitchFamily="18" charset="0"/>
                        </a:rPr>
                        <m:t>32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400" i="1" baseline="-25000" dirty="0">
                          <a:latin typeface="Cambria Math" panose="02040503050406030204" pitchFamily="18" charset="0"/>
                        </a:rPr>
                        <m:t>33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76805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5265737"/>
                <a:ext cx="6480175" cy="457200"/>
              </a:xfrm>
              <a:prstGeom prst="rect">
                <a:avLst/>
              </a:prstGeom>
              <a:blipFill>
                <a:blip r:embed="rId6"/>
                <a:stretch>
                  <a:fillRect b="-21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遗传算子定义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41438"/>
            <a:ext cx="4205288" cy="5256212"/>
          </a:xfrm>
        </p:spPr>
        <p:txBody>
          <a:bodyPr/>
          <a:lstStyle/>
          <a:p>
            <a:pPr marL="571500" indent="-571500" eaLnBrk="1" hangingPunct="1"/>
            <a:r>
              <a:rPr lang="zh-CN" altLang="en-US" sz="2800" smtClean="0">
                <a:solidFill>
                  <a:srgbClr val="CC3300"/>
                </a:solidFill>
              </a:rPr>
              <a:t>交叉</a:t>
            </a:r>
            <a:r>
              <a:rPr lang="zh-CN" altLang="en-US" sz="2800" smtClean="0"/>
              <a:t>：</a:t>
            </a:r>
          </a:p>
          <a:p>
            <a:pPr marL="839788" lvl="1" indent="-495300" eaLnBrk="1" hangingPunct="1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400" smtClean="0">
                <a:solidFill>
                  <a:srgbClr val="0000FF"/>
                </a:solidFill>
              </a:rPr>
              <a:t>位置交叉</a:t>
            </a:r>
            <a:r>
              <a:rPr lang="zh-CN" altLang="en-US" sz="2400" smtClean="0"/>
              <a:t>：</a:t>
            </a:r>
          </a:p>
          <a:p>
            <a:pPr marL="839788" lvl="1" indent="-495300" eaLnBrk="1" hangingPunct="1">
              <a:buFont typeface="Wingdings" panose="05000000000000000000" pitchFamily="2" charset="2"/>
              <a:buNone/>
            </a:pPr>
            <a:endParaRPr lang="zh-CN" altLang="en-US" sz="2000" smtClean="0"/>
          </a:p>
          <a:p>
            <a:pPr marL="839788" lvl="1" indent="-495300" eaLnBrk="1" hangingPunct="1">
              <a:buFont typeface="Wingdings" panose="05000000000000000000" pitchFamily="2" charset="2"/>
              <a:buNone/>
            </a:pPr>
            <a:endParaRPr lang="zh-CN" altLang="en-US" sz="2000" smtClean="0"/>
          </a:p>
          <a:p>
            <a:pPr marL="839788" lvl="1" indent="-495300" eaLnBrk="1" hangingPunct="1">
              <a:buFont typeface="Wingdings" panose="05000000000000000000" pitchFamily="2" charset="2"/>
              <a:buNone/>
            </a:pPr>
            <a:endParaRPr lang="zh-CN" altLang="en-US" sz="2000" smtClean="0"/>
          </a:p>
          <a:p>
            <a:pPr marL="839788" lvl="1" indent="-495300" eaLnBrk="1" hangingPunct="1">
              <a:buFont typeface="Wingdings" panose="05000000000000000000" pitchFamily="2" charset="2"/>
              <a:buNone/>
            </a:pPr>
            <a:endParaRPr lang="zh-CN" altLang="en-US" sz="2000" smtClean="0"/>
          </a:p>
          <a:p>
            <a:pPr marL="839788" lvl="1" indent="-495300" eaLnBrk="1" hangingPunct="1">
              <a:buClr>
                <a:schemeClr val="tx1"/>
              </a:buClr>
              <a:buFont typeface="Wingdings" panose="05000000000000000000" pitchFamily="2" charset="2"/>
              <a:buAutoNum type="arabicPeriod" startAt="2"/>
            </a:pPr>
            <a:r>
              <a:rPr lang="zh-CN" altLang="en-US" sz="2400" smtClean="0">
                <a:solidFill>
                  <a:srgbClr val="0000FF"/>
                </a:solidFill>
              </a:rPr>
              <a:t>线性插值交叉</a:t>
            </a:r>
            <a:r>
              <a:rPr lang="zh-CN" altLang="en-US" sz="2400" smtClean="0"/>
              <a:t>：</a:t>
            </a:r>
          </a:p>
        </p:txBody>
      </p:sp>
      <p:grpSp>
        <p:nvGrpSpPr>
          <p:cNvPr id="78852" name="Group 11"/>
          <p:cNvGrpSpPr>
            <a:grpSpLocks/>
          </p:cNvGrpSpPr>
          <p:nvPr/>
        </p:nvGrpSpPr>
        <p:grpSpPr bwMode="auto">
          <a:xfrm>
            <a:off x="1692275" y="2349500"/>
            <a:ext cx="6280150" cy="1260475"/>
            <a:chOff x="1247" y="1570"/>
            <a:chExt cx="3765" cy="678"/>
          </a:xfrm>
        </p:grpSpPr>
        <p:graphicFrame>
          <p:nvGraphicFramePr>
            <p:cNvPr id="78859" name="Object 4"/>
            <p:cNvGraphicFramePr>
              <a:graphicFrameLocks noChangeAspect="1"/>
            </p:cNvGraphicFramePr>
            <p:nvPr/>
          </p:nvGraphicFramePr>
          <p:xfrm>
            <a:off x="1247" y="1616"/>
            <a:ext cx="154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304" name="Equation" r:id="rId3" imgW="1307532" imgH="253890" progId="Equation.DSMT4">
                    <p:embed/>
                  </p:oleObj>
                </mc:Choice>
                <mc:Fallback>
                  <p:oleObj name="Equation" r:id="rId3" imgW="1307532" imgH="25389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616"/>
                          <a:ext cx="1542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0" name="Object 6"/>
            <p:cNvGraphicFramePr>
              <a:graphicFrameLocks noChangeAspect="1"/>
            </p:cNvGraphicFramePr>
            <p:nvPr/>
          </p:nvGraphicFramePr>
          <p:xfrm>
            <a:off x="1247" y="1933"/>
            <a:ext cx="1588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305" name="Equation" r:id="rId5" imgW="1282700" imgH="254000" progId="Equation.DSMT4">
                    <p:embed/>
                  </p:oleObj>
                </mc:Choice>
                <mc:Fallback>
                  <p:oleObj name="Equation" r:id="rId5" imgW="1282700" imgH="2540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933"/>
                          <a:ext cx="1588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1" name="Object 8"/>
            <p:cNvGraphicFramePr>
              <a:graphicFrameLocks noChangeAspect="1"/>
            </p:cNvGraphicFramePr>
            <p:nvPr/>
          </p:nvGraphicFramePr>
          <p:xfrm>
            <a:off x="3016" y="1797"/>
            <a:ext cx="272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306" name="Equation" r:id="rId7" imgW="190417" imgH="152334" progId="Equation.DSMT4">
                    <p:embed/>
                  </p:oleObj>
                </mc:Choice>
                <mc:Fallback>
                  <p:oleObj name="Equation" r:id="rId7" imgW="190417" imgH="152334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1797"/>
                          <a:ext cx="272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2" name="Object 9"/>
            <p:cNvGraphicFramePr>
              <a:graphicFrameLocks noChangeAspect="1"/>
            </p:cNvGraphicFramePr>
            <p:nvPr/>
          </p:nvGraphicFramePr>
          <p:xfrm>
            <a:off x="3470" y="1570"/>
            <a:ext cx="1497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307" name="Equation" r:id="rId9" imgW="1269449" imgH="253890" progId="Equation.DSMT4">
                    <p:embed/>
                  </p:oleObj>
                </mc:Choice>
                <mc:Fallback>
                  <p:oleObj name="Equation" r:id="rId9" imgW="1269449" imgH="25389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1570"/>
                          <a:ext cx="1497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3" name="Object 10"/>
            <p:cNvGraphicFramePr>
              <a:graphicFrameLocks noChangeAspect="1"/>
            </p:cNvGraphicFramePr>
            <p:nvPr/>
          </p:nvGraphicFramePr>
          <p:xfrm>
            <a:off x="3470" y="1933"/>
            <a:ext cx="154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308" name="Equation" r:id="rId11" imgW="1320227" imgH="253890" progId="Equation.DSMT4">
                    <p:embed/>
                  </p:oleObj>
                </mc:Choice>
                <mc:Fallback>
                  <p:oleObj name="Equation" r:id="rId11" imgW="1320227" imgH="25389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1933"/>
                          <a:ext cx="154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853" name="Group 17"/>
          <p:cNvGrpSpPr>
            <a:grpSpLocks/>
          </p:cNvGrpSpPr>
          <p:nvPr/>
        </p:nvGrpSpPr>
        <p:grpSpPr bwMode="auto">
          <a:xfrm>
            <a:off x="1258888" y="4508500"/>
            <a:ext cx="7416800" cy="1943100"/>
            <a:chOff x="1247" y="2614"/>
            <a:chExt cx="4400" cy="988"/>
          </a:xfrm>
        </p:grpSpPr>
        <p:graphicFrame>
          <p:nvGraphicFramePr>
            <p:cNvPr id="78854" name="Object 12"/>
            <p:cNvGraphicFramePr>
              <a:graphicFrameLocks noChangeAspect="1"/>
            </p:cNvGraphicFramePr>
            <p:nvPr/>
          </p:nvGraphicFramePr>
          <p:xfrm>
            <a:off x="1247" y="2750"/>
            <a:ext cx="163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309" name="Equation" r:id="rId13" imgW="1307532" imgH="253890" progId="Equation.DSMT4">
                    <p:embed/>
                  </p:oleObj>
                </mc:Choice>
                <mc:Fallback>
                  <p:oleObj name="Equation" r:id="rId13" imgW="1307532" imgH="25389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750"/>
                          <a:ext cx="1633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5" name="Object 13"/>
            <p:cNvGraphicFramePr>
              <a:graphicFrameLocks noChangeAspect="1"/>
            </p:cNvGraphicFramePr>
            <p:nvPr/>
          </p:nvGraphicFramePr>
          <p:xfrm>
            <a:off x="1247" y="3158"/>
            <a:ext cx="1678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310" name="Equation" r:id="rId15" imgW="1282700" imgH="254000" progId="Equation.DSMT4">
                    <p:embed/>
                  </p:oleObj>
                </mc:Choice>
                <mc:Fallback>
                  <p:oleObj name="Equation" r:id="rId15" imgW="1282700" imgH="2540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3158"/>
                          <a:ext cx="1678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6" name="Object 14"/>
            <p:cNvGraphicFramePr>
              <a:graphicFrameLocks noChangeAspect="1"/>
            </p:cNvGraphicFramePr>
            <p:nvPr/>
          </p:nvGraphicFramePr>
          <p:xfrm>
            <a:off x="2971" y="2976"/>
            <a:ext cx="272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311" name="Equation" r:id="rId17" imgW="190417" imgH="152334" progId="Equation.DSMT4">
                    <p:embed/>
                  </p:oleObj>
                </mc:Choice>
                <mc:Fallback>
                  <p:oleObj name="Equation" r:id="rId17" imgW="190417" imgH="152334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2976"/>
                          <a:ext cx="272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7" name="Object 15"/>
            <p:cNvGraphicFramePr>
              <a:graphicFrameLocks noChangeAspect="1"/>
            </p:cNvGraphicFramePr>
            <p:nvPr/>
          </p:nvGraphicFramePr>
          <p:xfrm>
            <a:off x="3288" y="2614"/>
            <a:ext cx="2336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312" name="Equation" r:id="rId19" imgW="2578100" imgH="431800" progId="Equation.DSMT4">
                    <p:embed/>
                  </p:oleObj>
                </mc:Choice>
                <mc:Fallback>
                  <p:oleObj name="Equation" r:id="rId19" imgW="2578100" imgH="4318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2614"/>
                          <a:ext cx="2336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8" name="Object 16"/>
            <p:cNvGraphicFramePr>
              <a:graphicFrameLocks noChangeAspect="1"/>
            </p:cNvGraphicFramePr>
            <p:nvPr/>
          </p:nvGraphicFramePr>
          <p:xfrm>
            <a:off x="3288" y="3203"/>
            <a:ext cx="2359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313" name="Equation" r:id="rId21" imgW="2552700" imgH="431800" progId="Equation.DSMT4">
                    <p:embed/>
                  </p:oleObj>
                </mc:Choice>
                <mc:Fallback>
                  <p:oleObj name="Equation" r:id="rId21" imgW="2552700" imgH="4318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3203"/>
                          <a:ext cx="2359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遗传算子定义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700213"/>
            <a:ext cx="8259763" cy="143510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CC3300"/>
                </a:solidFill>
              </a:rPr>
              <a:t>变异</a:t>
            </a:r>
            <a:r>
              <a:rPr lang="zh-CN" altLang="en-US" sz="2400" smtClean="0"/>
              <a:t>：在染色体的每个位置上随机产生一个小的扰动，产生出新的染色体。</a:t>
            </a:r>
          </a:p>
        </p:txBody>
      </p:sp>
      <p:graphicFrame>
        <p:nvGraphicFramePr>
          <p:cNvPr id="7987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66725" y="3213100"/>
          <a:ext cx="835501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1" name="Equation" r:id="rId3" imgW="3911600" imgH="254000" progId="Equation.DSMT4">
                  <p:embed/>
                </p:oleObj>
              </mc:Choice>
              <mc:Fallback>
                <p:oleObj name="Equation" r:id="rId3" imgW="39116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3213100"/>
                        <a:ext cx="835501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6.5 </a:t>
            </a:r>
            <a:r>
              <a:rPr lang="zh-CN" altLang="en-US" dirty="0" smtClean="0"/>
              <a:t>深度神经网络结构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lnSpc>
                <a:spcPct val="125000"/>
              </a:lnSpc>
            </a:pPr>
            <a:r>
              <a:rPr lang="zh-CN" altLang="en-US" dirty="0" smtClean="0"/>
              <a:t>全连接方式</a:t>
            </a:r>
            <a:endParaRPr lang="en-US" altLang="zh-CN" dirty="0" smtClean="0"/>
          </a:p>
          <a:p>
            <a:pPr marL="920750" lvl="1" indent="-571500" eaLnBrk="1" hangingPunct="1">
              <a:lnSpc>
                <a:spcPct val="125000"/>
              </a:lnSpc>
            </a:pPr>
            <a:r>
              <a:rPr lang="zh-CN" altLang="en-US" dirty="0" smtClean="0"/>
              <a:t>增加隐含层；</a:t>
            </a:r>
            <a:endParaRPr lang="en-US" altLang="zh-CN" dirty="0" smtClean="0"/>
          </a:p>
          <a:p>
            <a:pPr marL="920750" lvl="1" indent="-571500" eaLnBrk="1" hangingPunct="1">
              <a:lnSpc>
                <a:spcPct val="125000"/>
              </a:lnSpc>
            </a:pPr>
            <a:r>
              <a:rPr lang="zh-CN" altLang="en-US" dirty="0" smtClean="0"/>
              <a:t>增加隐含层神经元的数量；</a:t>
            </a:r>
            <a:endParaRPr lang="en-US" altLang="zh-CN" dirty="0" smtClean="0"/>
          </a:p>
          <a:p>
            <a:pPr marL="571500" indent="-571500" eaLnBrk="1" hangingPunct="1">
              <a:lnSpc>
                <a:spcPct val="125000"/>
              </a:lnSpc>
            </a:pPr>
            <a:r>
              <a:rPr lang="zh-CN" altLang="en-US" dirty="0" smtClean="0"/>
              <a:t>卷积神经网络</a:t>
            </a:r>
            <a:endParaRPr lang="en-US" altLang="zh-CN" dirty="0" smtClean="0"/>
          </a:p>
          <a:p>
            <a:pPr marL="920750" lvl="1" indent="-571500" eaLnBrk="1" hangingPunct="1">
              <a:lnSpc>
                <a:spcPct val="125000"/>
              </a:lnSpc>
            </a:pPr>
            <a:r>
              <a:rPr lang="zh-CN" altLang="en-US" dirty="0" smtClean="0"/>
              <a:t>局部连接；</a:t>
            </a:r>
            <a:endParaRPr lang="en-US" altLang="zh-CN" dirty="0" smtClean="0"/>
          </a:p>
          <a:p>
            <a:pPr marL="920750" lvl="1" indent="-571500" eaLnBrk="1" hangingPunct="1">
              <a:lnSpc>
                <a:spcPct val="125000"/>
              </a:lnSpc>
            </a:pPr>
            <a:r>
              <a:rPr lang="zh-CN" altLang="en-US" dirty="0" smtClean="0"/>
              <a:t>权值共享；</a:t>
            </a:r>
            <a:endParaRPr lang="en-US" altLang="zh-CN" dirty="0" smtClean="0"/>
          </a:p>
          <a:p>
            <a:pPr marL="571500" indent="-571500" eaLnBrk="1" hangingPunct="1">
              <a:lnSpc>
                <a:spcPct val="125000"/>
              </a:lnSpc>
            </a:pPr>
            <a:r>
              <a:rPr lang="zh-CN" altLang="en-US" dirty="0" smtClean="0"/>
              <a:t>循环神经网络</a:t>
            </a:r>
            <a:endParaRPr lang="en-US" altLang="zh-CN" dirty="0" smtClean="0"/>
          </a:p>
          <a:p>
            <a:pPr marL="920750" lvl="1" indent="-571500" eaLnBrk="1" hangingPunct="1">
              <a:lnSpc>
                <a:spcPct val="125000"/>
              </a:lnSpc>
            </a:pPr>
            <a:r>
              <a:rPr lang="zh-CN" altLang="en-US" dirty="0" smtClean="0"/>
              <a:t>处理矢量串形式的输入；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卷积神经网络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lnSpc>
                <a:spcPct val="150000"/>
              </a:lnSpc>
            </a:pPr>
            <a:r>
              <a:rPr lang="zh-CN" altLang="en-US" smtClean="0"/>
              <a:t>神经元称为一个“卷积核”；</a:t>
            </a:r>
            <a:endParaRPr lang="en-US" altLang="zh-CN" smtClean="0"/>
          </a:p>
          <a:p>
            <a:pPr marL="571500" indent="-571500" eaLnBrk="1" hangingPunct="1">
              <a:lnSpc>
                <a:spcPct val="150000"/>
              </a:lnSpc>
            </a:pPr>
            <a:r>
              <a:rPr lang="zh-CN" altLang="en-US" smtClean="0"/>
              <a:t>同样的“卷积核”在时间上或空间上扫描</a:t>
            </a:r>
            <a:r>
              <a:rPr lang="en-US" altLang="zh-CN" smtClean="0"/>
              <a:t>1</a:t>
            </a:r>
            <a:r>
              <a:rPr lang="zh-CN" altLang="en-US" smtClean="0"/>
              <a:t>维信号或</a:t>
            </a:r>
            <a:r>
              <a:rPr lang="en-US" altLang="zh-CN" smtClean="0"/>
              <a:t>2</a:t>
            </a:r>
            <a:r>
              <a:rPr lang="zh-CN" altLang="en-US" smtClean="0"/>
              <a:t>维图像，类似于卷积；</a:t>
            </a:r>
            <a:endParaRPr lang="en-US" altLang="zh-CN" smtClean="0"/>
          </a:p>
          <a:p>
            <a:pPr marL="571500" indent="-571500" eaLnBrk="1" hangingPunct="1">
              <a:lnSpc>
                <a:spcPct val="150000"/>
              </a:lnSpc>
            </a:pPr>
            <a:r>
              <a:rPr lang="zh-CN" altLang="en-US" smtClean="0"/>
              <a:t>低层神经元提取局部特征，高层神经元提取全局特征。</a:t>
            </a:r>
          </a:p>
        </p:txBody>
      </p:sp>
    </p:spTree>
    <p:extLst>
      <p:ext uri="{BB962C8B-B14F-4D97-AF65-F5344CB8AC3E}">
        <p14:creationId xmlns:p14="http://schemas.microsoft.com/office/powerpoint/2010/main" val="192936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TDNN</a:t>
            </a:r>
            <a:r>
              <a:rPr lang="zh-CN" altLang="en-US" smtClean="0"/>
              <a:t>：时延神经网络</a:t>
            </a:r>
          </a:p>
        </p:txBody>
      </p:sp>
      <p:graphicFrame>
        <p:nvGraphicFramePr>
          <p:cNvPr id="82947" name="对象 3"/>
          <p:cNvGraphicFramePr>
            <a:graphicFrameLocks noChangeAspect="1"/>
          </p:cNvGraphicFramePr>
          <p:nvPr/>
        </p:nvGraphicFramePr>
        <p:xfrm>
          <a:off x="176213" y="2205038"/>
          <a:ext cx="8864600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2" name="Visio" r:id="rId3" imgW="6835201" imgH="2720479" progId="Visio.Drawing.15">
                  <p:embed/>
                </p:oleObj>
              </mc:Choice>
              <mc:Fallback>
                <p:oleObj name="Visio" r:id="rId3" imgW="6835201" imgH="2720479" progId="Visio.Drawing.15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2205038"/>
                        <a:ext cx="8864600" cy="352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激活函数</a:t>
            </a:r>
            <a:r>
              <a:rPr lang="en-US" altLang="zh-CN" smtClean="0"/>
              <a:t>—</a:t>
            </a:r>
            <a:r>
              <a:rPr lang="zh-CN" altLang="en-US" smtClean="0"/>
              <a:t>阈值函数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3044825" y="5589588"/>
          <a:ext cx="28384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4" name="Equation" r:id="rId4" imgW="1231900" imgH="457200" progId="Equation.DSMT4">
                  <p:embed/>
                </p:oleObj>
              </mc:Choice>
              <mc:Fallback>
                <p:oleObj name="Equation" r:id="rId4" imgW="12319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25" y="5589588"/>
                        <a:ext cx="283845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2124075" y="1325563"/>
          <a:ext cx="5327650" cy="415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5" name="Visio" r:id="rId6" imgW="2613584" imgH="2037855" progId="Visio.Drawing.11">
                  <p:embed/>
                </p:oleObj>
              </mc:Choice>
              <mc:Fallback>
                <p:oleObj name="Visio" r:id="rId6" imgW="2613584" imgH="2037855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325563"/>
                        <a:ext cx="5327650" cy="415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CNN</a:t>
            </a:r>
            <a:r>
              <a:rPr lang="zh-CN" altLang="en-US" smtClean="0"/>
              <a:t>：卷积神经网络</a:t>
            </a:r>
          </a:p>
        </p:txBody>
      </p:sp>
      <p:pic>
        <p:nvPicPr>
          <p:cNvPr id="83971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628775"/>
            <a:ext cx="8013700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2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168775"/>
            <a:ext cx="2674938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3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4787900"/>
            <a:ext cx="4643438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4" name="文本框 6"/>
          <p:cNvSpPr txBox="1">
            <a:spLocks noChangeArrowheads="1"/>
          </p:cNvSpPr>
          <p:nvPr/>
        </p:nvSpPr>
        <p:spPr bwMode="auto">
          <a:xfrm>
            <a:off x="6300788" y="1268413"/>
            <a:ext cx="2314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0000FF"/>
                </a:solidFill>
              </a:rPr>
              <a:t>学习参数</a:t>
            </a:r>
            <a:r>
              <a:rPr lang="zh-CN" altLang="en-US">
                <a:solidFill>
                  <a:srgbClr val="0000FF"/>
                </a:solidFill>
              </a:rPr>
              <a:t>：</a:t>
            </a:r>
            <a:r>
              <a:rPr lang="en-US" altLang="zh-CN">
                <a:solidFill>
                  <a:srgbClr val="0000FF"/>
                </a:solidFill>
              </a:rPr>
              <a:t>60850</a:t>
            </a:r>
          </a:p>
          <a:p>
            <a:r>
              <a:rPr lang="zh-CN" altLang="en-US" b="1">
                <a:solidFill>
                  <a:srgbClr val="0000FF"/>
                </a:solidFill>
              </a:rPr>
              <a:t>网络连接</a:t>
            </a:r>
            <a:r>
              <a:rPr lang="zh-CN" altLang="en-US">
                <a:solidFill>
                  <a:srgbClr val="0000FF"/>
                </a:solidFill>
              </a:rPr>
              <a:t>：</a:t>
            </a:r>
            <a:r>
              <a:rPr lang="en-US" altLang="zh-CN">
                <a:solidFill>
                  <a:srgbClr val="0000FF"/>
                </a:solidFill>
              </a:rPr>
              <a:t>345318</a:t>
            </a:r>
            <a:endParaRPr lang="zh-CN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简化的卷积网络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06286"/>
            <a:ext cx="8001000" cy="2385820"/>
          </a:xfrm>
        </p:spPr>
        <p:txBody>
          <a:bodyPr/>
          <a:lstStyle/>
          <a:p>
            <a:r>
              <a:rPr lang="zh-CN" altLang="en-US" sz="2000" dirty="0"/>
              <a:t>神经元数量： </a:t>
            </a:r>
            <a:r>
              <a:rPr lang="en-US" altLang="zh-CN" sz="2000" dirty="0" smtClean="0"/>
              <a:t>18910</a:t>
            </a:r>
          </a:p>
          <a:p>
            <a:r>
              <a:rPr lang="zh-CN" altLang="en-US" sz="2000" dirty="0"/>
              <a:t>可学习权值数量： </a:t>
            </a:r>
            <a:r>
              <a:rPr lang="en-US" altLang="zh-CN" sz="2000" dirty="0" smtClean="0"/>
              <a:t>70630</a:t>
            </a:r>
          </a:p>
          <a:p>
            <a:r>
              <a:rPr lang="zh-CN" altLang="en-US" sz="2000" dirty="0" smtClean="0"/>
              <a:t>激活函数：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全连接层：</a:t>
            </a:r>
            <a:r>
              <a:rPr lang="en-US" altLang="zh-CN" sz="1800" dirty="0" err="1" smtClean="0"/>
              <a:t>ReLU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输出层：</a:t>
            </a:r>
            <a:r>
              <a:rPr lang="en-US" altLang="zh-CN" sz="1800" dirty="0" err="1" smtClean="0"/>
              <a:t>Softmax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其它：线性</a:t>
            </a:r>
            <a:endParaRPr lang="zh-CN" altLang="en-US" sz="1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33487" y="3878263"/>
          <a:ext cx="6683375" cy="275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1" name="Visio" r:id="rId3" imgW="6683067" imgH="2758994" progId="Visio.Drawing.15">
                  <p:embed/>
                </p:oleObj>
              </mc:Choice>
              <mc:Fallback>
                <p:oleObj name="Visio" r:id="rId3" imgW="6683067" imgH="275899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3487" y="3878263"/>
                        <a:ext cx="6683375" cy="275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338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RNN: Recurrent Neural Networks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8549" y="1306285"/>
                <a:ext cx="4885156" cy="531017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400" b="1" dirty="0"/>
                  <a:t>输入</a:t>
                </a:r>
                <a:r>
                  <a:rPr lang="zh-CN" altLang="zh-CN" sz="2400" dirty="0" smtClean="0"/>
                  <a:t>：</a:t>
                </a:r>
                <a:r>
                  <a:rPr lang="zh-CN" altLang="en-US" sz="2400" dirty="0" smtClean="0"/>
                  <a:t>特征矢量序列</a:t>
                </a:r>
                <a:endParaRPr lang="en-US" altLang="zh-CN" sz="24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" altLang="zh-CN" sz="200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" altLang="zh-CN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" altLang="zh-CN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" altLang="zh-CN" sz="200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" altLang="zh-CN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" altLang="zh-CN" sz="20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" altLang="zh-CN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" altLang="zh-CN" sz="200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" altLang="zh-CN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" altLang="zh-CN" sz="20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" altLang="zh-C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" altLang="zh-CN" sz="2000">
                          <a:latin typeface="Cambria Math" panose="02040503050406030204" pitchFamily="18" charset="0"/>
                        </a:rPr>
                        <m:t>…,</m:t>
                      </m:r>
                      <m:r>
                        <a:rPr lang="" altLang="zh-CN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" altLang="zh-CN" sz="200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" altLang="zh-CN" sz="20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" altLang="zh-CN" sz="200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" altLang="zh-CN" sz="200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" altLang="zh-CN" sz="200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zh-CN" sz="2400" b="1" dirty="0" smtClean="0"/>
                  <a:t>输出</a:t>
                </a:r>
                <a:r>
                  <a:rPr lang="zh-CN" altLang="en-US" sz="2400" dirty="0" smtClean="0"/>
                  <a:t>：经过</a:t>
                </a:r>
                <a:r>
                  <a:rPr lang="en-US" altLang="zh-CN" sz="2400" dirty="0" smtClean="0"/>
                  <a:t>T</a:t>
                </a:r>
                <a:r>
                  <a:rPr lang="zh-CN" altLang="en-US" sz="2400" dirty="0" smtClean="0"/>
                  <a:t>个时刻</a:t>
                </a:r>
                <a:endParaRPr lang="en-US" altLang="zh-CN" sz="24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dirty="0" smtClean="0"/>
                  <a:t>隐含层：</a:t>
                </a:r>
                <a:r>
                  <a:rPr lang="" altLang="zh-CN" sz="2000" dirty="0"/>
                  <a:t> </a:t>
                </a:r>
                <a14:m>
                  <m:oMath xmlns:m="http://schemas.openxmlformats.org/officeDocument/2006/math">
                    <m:r>
                      <a:rPr lang="" altLang="zh-CN" sz="2000">
                        <a:latin typeface="Cambria Math" panose="02040503050406030204" pitchFamily="18" charset="0"/>
                      </a:rPr>
                      <m:t>𝐻</m:t>
                    </m:r>
                    <m:r>
                      <a:rPr lang="" altLang="zh-CN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" altLang="zh-CN" sz="2000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" altLang="zh-CN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" altLang="zh-CN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" altLang="zh-CN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" altLang="zh-CN" sz="2000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" altLang="zh-CN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" altLang="zh-CN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" altLang="zh-CN" sz="2000">
                        <a:latin typeface="Cambria Math" panose="02040503050406030204" pitchFamily="18" charset="0"/>
                      </a:rPr>
                      <m:t>…,</m:t>
                    </m:r>
                    <m:r>
                      <a:rPr lang="" altLang="zh-CN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" altLang="zh-CN" sz="2000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" altLang="zh-CN" sz="200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" altLang="zh-CN" sz="20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" altLang="zh-CN" sz="2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" altLang="zh-CN" sz="20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dirty="0" smtClean="0"/>
                  <a:t>输出层：</a:t>
                </a:r>
                <a:r>
                  <a:rPr lang="" altLang="zh-CN" sz="2000" dirty="0"/>
                  <a:t> </a:t>
                </a:r>
                <a14:m>
                  <m:oMath xmlns:m="http://schemas.openxmlformats.org/officeDocument/2006/math">
                    <m:r>
                      <a:rPr lang="" altLang="zh-CN" sz="2000">
                        <a:latin typeface="Cambria Math" panose="02040503050406030204" pitchFamily="18" charset="0"/>
                      </a:rPr>
                      <m:t>𝑌</m:t>
                    </m:r>
                    <m:r>
                      <a:rPr lang="" altLang="zh-CN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" altLang="zh-CN" sz="200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" altLang="zh-CN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" altLang="zh-CN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" altLang="zh-CN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" altLang="zh-CN" sz="200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" altLang="zh-CN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" altLang="zh-CN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" altLang="zh-CN" sz="2000">
                        <a:latin typeface="Cambria Math" panose="02040503050406030204" pitchFamily="18" charset="0"/>
                      </a:rPr>
                      <m:t>…,</m:t>
                    </m:r>
                    <m:r>
                      <a:rPr lang="" altLang="zh-CN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" altLang="zh-CN" sz="200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" altLang="zh-CN" sz="200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" altLang="zh-CN" sz="20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" altLang="zh-CN" sz="2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" altLang="zh-CN" sz="200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 smtClean="0"/>
                  <a:t>特点</a:t>
                </a:r>
                <a:r>
                  <a:rPr lang="zh-CN" altLang="en-US" sz="2400" dirty="0" smtClean="0"/>
                  <a:t>：</a:t>
                </a:r>
                <a:endParaRPr lang="en-US" altLang="zh-CN" sz="24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zh-CN" sz="2000" dirty="0"/>
                  <a:t>隐含层的输出作为下一时刻隐含层的</a:t>
                </a:r>
                <a:r>
                  <a:rPr lang="zh-CN" altLang="zh-CN" sz="2000" dirty="0" smtClean="0"/>
                  <a:t>输入</a:t>
                </a:r>
                <a:r>
                  <a:rPr lang="zh-CN" altLang="en-US" sz="2000" dirty="0" smtClean="0"/>
                  <a:t>；</a:t>
                </a:r>
                <a:endParaRPr lang="en-US" altLang="zh-CN" sz="2000" dirty="0" smtClean="0"/>
              </a:p>
              <a:p>
                <a:pPr lvl="2">
                  <a:lnSpc>
                    <a:spcPct val="150000"/>
                  </a:lnSpc>
                </a:pPr>
                <a:endParaRPr lang="zh-CN" altLang="en-US" sz="1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8549" y="1306285"/>
                <a:ext cx="4885156" cy="5310173"/>
              </a:xfrm>
              <a:blipFill rotWithShape="0">
                <a:blip r:embed="rId3"/>
                <a:stretch>
                  <a:fillRect l="-1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5129556" y="2139913"/>
          <a:ext cx="3893674" cy="3642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4" name="Visio" r:id="rId4" imgW="4437425" imgH="4151376" progId="Visio.Drawing.15">
                  <p:embed/>
                </p:oleObj>
              </mc:Choice>
              <mc:Fallback>
                <p:oleObj name="Visio" r:id="rId4" imgW="4437425" imgH="415137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29556" y="2139913"/>
                        <a:ext cx="3893674" cy="3642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479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RNN</a:t>
            </a:r>
            <a:r>
              <a:rPr lang="zh-CN" altLang="en-US" sz="3200" dirty="0" smtClean="0"/>
              <a:t>的前馈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 smtClean="0"/>
                  <a:t>前馈计算</a:t>
                </a:r>
                <a:endParaRPr lang="en-US" altLang="zh-CN" sz="240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zh-CN" sz="2200" dirty="0" smtClean="0"/>
                  <a:t>隐含层</a:t>
                </a:r>
                <a:r>
                  <a:rPr lang="zh-CN" altLang="zh-CN" sz="2200" dirty="0"/>
                  <a:t>净输入：</a:t>
                </a:r>
                <a14:m>
                  <m:oMath xmlns:m="http://schemas.openxmlformats.org/officeDocument/2006/math">
                    <m:r>
                      <a:rPr lang="zh-CN" altLang="zh-CN" sz="2200">
                        <a:latin typeface="Cambria Math" panose="02040503050406030204" pitchFamily="18" charset="0"/>
                      </a:rPr>
                      <m:t>𝐧𝐞</m:t>
                    </m:r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 sz="2200"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zh-CN" sz="22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 sz="220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zh-CN" sz="220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 sz="220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zh-CN" sz="22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 sz="220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 sz="2200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zh-CN" sz="22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zh-CN" sz="22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 sz="220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zh-CN" altLang="zh-CN" sz="220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zh-CN" sz="2200" dirty="0"/>
                  <a:t>隐含层输出：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 sz="2200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zh-CN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 sz="220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 sz="2200">
                            <a:latin typeface="Cambria Math" panose="02040503050406030204" pitchFamily="18" charset="0"/>
                          </a:rPr>
                          <m:t>𝐧𝐞</m:t>
                        </m:r>
                        <m:sSub>
                          <m:sSub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 sz="220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sz="220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zh-CN" sz="2200" dirty="0"/>
                  <a:t>输出层净输入：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 sz="2200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zh-CN" sz="22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 sz="220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zh-CN" altLang="zh-CN" sz="22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 sz="2200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zh-CN" sz="22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 sz="220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zh-CN" altLang="zh-CN" sz="220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zh-CN" altLang="zh-CN" sz="220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zh-CN" sz="2200" dirty="0"/>
                  <a:t>输出层输出：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 sz="220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zh-CN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 sz="220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 sz="2200">
                                <a:latin typeface="Cambria Math" panose="02040503050406030204" pitchFamily="18" charset="0"/>
                              </a:rPr>
                              <m:t>𝐬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200" dirty="0" smtClean="0"/>
              </a:p>
              <a:p>
                <a:pPr fontAlgn="ctr">
                  <a:lnSpc>
                    <a:spcPct val="150000"/>
                  </a:lnSpc>
                </a:pPr>
                <a:r>
                  <a:rPr lang="zh-CN" altLang="zh-CN" sz="2400" b="1" dirty="0"/>
                  <a:t>网络</a:t>
                </a:r>
                <a:r>
                  <a:rPr lang="zh-CN" altLang="zh-CN" sz="2400" b="1" dirty="0" smtClean="0"/>
                  <a:t>参数</a:t>
                </a:r>
                <a:endParaRPr lang="zh-CN" altLang="zh-CN" sz="2400" dirty="0"/>
              </a:p>
              <a:p>
                <a:pPr lvl="1" font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 sz="200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zh-CN" sz="200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000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 sz="200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  <m:r>
                      <a:rPr lang="zh-CN" altLang="zh-CN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 sz="200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zh-CN" altLang="zh-CN" sz="20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CN" altLang="zh-CN" sz="2000" dirty="0"/>
                  <a:t>分别为输入层</a:t>
                </a:r>
                <a:r>
                  <a:rPr lang="en-US" altLang="zh-CN" sz="2000" dirty="0"/>
                  <a:t>-</a:t>
                </a:r>
                <a:r>
                  <a:rPr lang="zh-CN" altLang="zh-CN" sz="2000" dirty="0"/>
                  <a:t>隐含层，隐含层</a:t>
                </a:r>
                <a:r>
                  <a:rPr lang="en-US" altLang="zh-CN" sz="2000" dirty="0"/>
                  <a:t>-</a:t>
                </a:r>
                <a:r>
                  <a:rPr lang="zh-CN" altLang="zh-CN" sz="2000" dirty="0"/>
                  <a:t>隐含层，隐含层</a:t>
                </a:r>
                <a:r>
                  <a:rPr lang="en-US" altLang="zh-CN" sz="2000" dirty="0"/>
                  <a:t>-</a:t>
                </a:r>
                <a:r>
                  <a:rPr lang="zh-CN" altLang="zh-CN" sz="2000" dirty="0"/>
                  <a:t>输出层的连接权值；</a:t>
                </a:r>
              </a:p>
              <a:p>
                <a:pPr lvl="1" font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 sz="200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CN" altLang="zh-CN" sz="20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 sz="200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zh-CN" altLang="zh-CN" sz="200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zh-CN" sz="2000" dirty="0"/>
                  <a:t>分别为隐含层和输出层的偏置；</a:t>
                </a:r>
              </a:p>
              <a:p>
                <a:pPr>
                  <a:lnSpc>
                    <a:spcPct val="150000"/>
                  </a:lnSpc>
                </a:pPr>
                <a:endParaRPr lang="zh-CN" altLang="zh-CN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321632"/>
              </p:ext>
            </p:extLst>
          </p:nvPr>
        </p:nvGraphicFramePr>
        <p:xfrm>
          <a:off x="6372200" y="2708920"/>
          <a:ext cx="2301395" cy="2153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7" name="Visio" r:id="rId4" imgW="4437425" imgH="4151376" progId="Visio.Drawing.15">
                  <p:embed/>
                </p:oleObj>
              </mc:Choice>
              <mc:Fallback>
                <p:oleObj name="Visio" r:id="rId4" imgW="4437425" imgH="415137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72200" y="2708920"/>
                        <a:ext cx="2301395" cy="2153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901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fontAlgn="ctr">
                  <a:lnSpc>
                    <a:spcPct val="150000"/>
                  </a:lnSpc>
                </a:pPr>
                <a:r>
                  <a:rPr lang="zh-CN" altLang="zh-CN" sz="2400" b="1" dirty="0" smtClean="0"/>
                  <a:t>识别</a:t>
                </a:r>
                <a:endParaRPr lang="zh-CN" altLang="zh-CN" sz="2400" dirty="0"/>
              </a:p>
              <a:p>
                <a:pPr lvl="1" fontAlgn="ctr">
                  <a:lnSpc>
                    <a:spcPct val="150000"/>
                  </a:lnSpc>
                </a:pPr>
                <a:r>
                  <a:rPr lang="zh-CN" altLang="zh-CN" sz="2000" dirty="0" smtClean="0"/>
                  <a:t>输出</a:t>
                </a:r>
                <a:r>
                  <a:rPr lang="zh-CN" altLang="zh-CN" sz="2000" dirty="0"/>
                  <a:t>神经元</a:t>
                </a:r>
                <a:r>
                  <a:rPr lang="zh-CN" altLang="zh-CN" sz="2000" dirty="0" smtClean="0"/>
                  <a:t>对应类别</a:t>
                </a:r>
                <a:r>
                  <a:rPr lang="zh-CN" altLang="en-US" sz="2000" dirty="0" smtClean="0"/>
                  <a:t>；</a:t>
                </a:r>
                <a:endParaRPr lang="en-US" altLang="zh-CN" sz="2000" dirty="0" smtClean="0"/>
              </a:p>
              <a:p>
                <a:pPr lvl="1" fontAlgn="ctr">
                  <a:lnSpc>
                    <a:spcPct val="150000"/>
                  </a:lnSpc>
                </a:pPr>
                <a:r>
                  <a:rPr lang="zh-CN" altLang="zh-CN" sz="2000" dirty="0" smtClean="0"/>
                  <a:t>输出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zh-CN" sz="2000" dirty="0" smtClean="0"/>
                  <a:t>描述输入</a:t>
                </a:r>
                <a:r>
                  <a:rPr lang="zh-CN" altLang="zh-CN" sz="2000" dirty="0"/>
                  <a:t>特征矢量序列</a:t>
                </a:r>
                <a14:m>
                  <m:oMath xmlns:m="http://schemas.openxmlformats.org/officeDocument/2006/math">
                    <m:r>
                      <a:rPr lang="zh-CN" altLang="zh-CN" sz="200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zh-CN" sz="2000" dirty="0"/>
                  <a:t>对应于各个类别的后验概率；</a:t>
                </a:r>
                <a:endParaRPr lang="zh-CN" altLang="zh-CN" dirty="0"/>
              </a:p>
              <a:p>
                <a:pPr fontAlgn="ctr">
                  <a:lnSpc>
                    <a:spcPct val="150000"/>
                  </a:lnSpc>
                </a:pPr>
                <a:r>
                  <a:rPr lang="zh-CN" altLang="zh-CN" sz="2400" b="1" dirty="0"/>
                  <a:t>预测</a:t>
                </a:r>
                <a:r>
                  <a:rPr lang="zh-CN" altLang="zh-CN" sz="2400" dirty="0"/>
                  <a:t>（语言学中）：</a:t>
                </a:r>
              </a:p>
              <a:p>
                <a:pPr lvl="1" fontAlgn="ctr">
                  <a:lnSpc>
                    <a:spcPct val="150000"/>
                  </a:lnSpc>
                </a:pPr>
                <a:r>
                  <a:rPr lang="zh-CN" altLang="zh-CN" sz="2000" b="1" dirty="0"/>
                  <a:t>输入层</a:t>
                </a:r>
                <a:r>
                  <a:rPr lang="zh-CN" altLang="zh-CN" sz="2000" dirty="0"/>
                  <a:t>：为词语的编码，连续的</a:t>
                </a:r>
                <a14:m>
                  <m:oMath xmlns:m="http://schemas.openxmlformats.org/officeDocument/2006/math">
                    <m:r>
                      <a:rPr lang="zh-CN" altLang="zh-CN" sz="20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000" dirty="0"/>
                  <a:t>个词，只在相应的编码位置置</a:t>
                </a:r>
                <a:r>
                  <a:rPr lang="en-US" altLang="zh-CN" sz="2000" dirty="0"/>
                  <a:t>1</a:t>
                </a:r>
                <a:r>
                  <a:rPr lang="zh-CN" altLang="zh-CN" sz="2000" dirty="0"/>
                  <a:t>，其它位置为</a:t>
                </a:r>
                <a:r>
                  <a:rPr lang="en-US" altLang="zh-CN" sz="2000" dirty="0"/>
                  <a:t>0</a:t>
                </a:r>
                <a:r>
                  <a:rPr lang="zh-CN" altLang="zh-CN" sz="2000" dirty="0"/>
                  <a:t>；</a:t>
                </a:r>
              </a:p>
              <a:p>
                <a:pPr lvl="1" fontAlgn="ctr">
                  <a:lnSpc>
                    <a:spcPct val="150000"/>
                  </a:lnSpc>
                </a:pPr>
                <a:r>
                  <a:rPr lang="zh-CN" altLang="zh-CN" sz="2000" b="1" dirty="0"/>
                  <a:t>输出层</a:t>
                </a:r>
                <a:r>
                  <a:rPr lang="zh-CN" altLang="zh-CN" sz="2000" dirty="0"/>
                  <a:t>：表示的是前序</a:t>
                </a:r>
                <a14:m>
                  <m:oMath xmlns:m="http://schemas.openxmlformats.org/officeDocument/2006/math">
                    <m:r>
                      <a:rPr lang="zh-CN" altLang="zh-CN" sz="20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000" dirty="0"/>
                  <a:t>个词出现的条件下，下一个词出现的概率</a:t>
                </a:r>
                <a:r>
                  <a:rPr lang="zh-CN" altLang="zh-CN" sz="2000" dirty="0" smtClean="0"/>
                  <a:t>。</a:t>
                </a:r>
                <a:r>
                  <a:rPr lang="zh-CN" altLang="en-US" sz="2000" dirty="0" smtClean="0"/>
                  <a:t>（</a:t>
                </a:r>
                <a:r>
                  <a:rPr lang="zh-CN" altLang="zh-CN" sz="2000" dirty="0" smtClean="0"/>
                  <a:t>词典长度编码，相应神经元的输出表示</a:t>
                </a:r>
                <a:r>
                  <a:rPr lang="zh-CN" altLang="zh-CN" sz="2000" dirty="0"/>
                  <a:t>相应词出现的</a:t>
                </a:r>
                <a:r>
                  <a:rPr lang="zh-CN" altLang="zh-CN" sz="2000" dirty="0" smtClean="0"/>
                  <a:t>概率</a:t>
                </a:r>
                <a:r>
                  <a:rPr lang="zh-CN" altLang="en-US" sz="2000" dirty="0" smtClean="0"/>
                  <a:t>）</a:t>
                </a:r>
                <a:endParaRPr lang="zh-CN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67" r="-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799199"/>
              </p:ext>
            </p:extLst>
          </p:nvPr>
        </p:nvGraphicFramePr>
        <p:xfrm>
          <a:off x="6475823" y="404664"/>
          <a:ext cx="2394772" cy="2240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0" name="Visio" r:id="rId4" imgW="4437425" imgH="4151376" progId="Visio.Drawing.15">
                  <p:embed/>
                </p:oleObj>
              </mc:Choice>
              <mc:Fallback>
                <p:oleObj name="Visio" r:id="rId4" imgW="4437425" imgH="415137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75823" y="404664"/>
                        <a:ext cx="2394772" cy="2240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373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新的激活函数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200" dirty="0" smtClean="0"/>
                  <a:t>Rectified </a:t>
                </a:r>
                <a:r>
                  <a:rPr lang="en-US" altLang="zh-CN" sz="3200" dirty="0"/>
                  <a:t>Linear </a:t>
                </a:r>
                <a:r>
                  <a:rPr lang="en-US" altLang="zh-CN" sz="3200" dirty="0" smtClean="0"/>
                  <a:t>Units</a:t>
                </a:r>
                <a:r>
                  <a:rPr lang="zh-CN" altLang="en-US" sz="3200" dirty="0" smtClean="0"/>
                  <a:t>（</a:t>
                </a:r>
                <a:r>
                  <a:rPr lang="en-US" altLang="zh-CN" sz="3200" dirty="0" err="1" smtClean="0"/>
                  <a:t>ReLU</a:t>
                </a:r>
                <a:r>
                  <a:rPr lang="zh-CN" altLang="en-US" sz="3200" dirty="0" smtClean="0"/>
                  <a:t>）</a:t>
                </a:r>
                <a:endParaRPr lang="en-US" altLang="zh-CN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3200" dirty="0"/>
                  <a:t>                   </a:t>
                </a:r>
                <a14:m>
                  <m:oMath xmlns:m="http://schemas.openxmlformats.org/officeDocument/2006/math">
                    <m:r>
                      <a:rPr lang="" altLang="zh-CN" sz="32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" altLang="zh-CN" sz="32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" altLang="zh-CN" sz="320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" altLang="zh-CN" sz="32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" altLang="zh-CN" sz="3200">
                            <a:latin typeface="Cambria Math" panose="02040503050406030204" pitchFamily="18" charset="0"/>
                          </a:rPr>
                          <m:t>(0,</m:t>
                        </m:r>
                        <m:r>
                          <a:rPr lang="" altLang="zh-CN" sz="32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" altLang="zh-CN" sz="32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3200" dirty="0" err="1" smtClean="0"/>
                  <a:t>Softmax</a:t>
                </a:r>
                <a:endParaRPr lang="en-US" altLang="zh-CN" sz="32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800" dirty="0" smtClean="0"/>
                  <a:t>一般用于输出层</a:t>
                </a:r>
                <a:r>
                  <a:rPr lang="en-US" altLang="zh-CN" sz="2800" dirty="0" smtClean="0"/>
                  <a:t>:</a:t>
                </a:r>
              </a:p>
              <a:p>
                <a:pPr marL="3444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" altLang="zh-CN" sz="28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" altLang="zh-CN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" altLang="zh-CN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" altLang="zh-CN" sz="28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𝑛𝑒𝑡</m:t>
                                  </m:r>
                                </m:e>
                                <m:sub>
                                  <m:r>
                                    <a:rPr lang="" altLang="zh-CN" sz="2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" altLang="zh-C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" altLang="zh-CN" sz="28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" altLang="zh-CN" sz="2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" altLang="zh-CN" sz="28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𝑛𝑒𝑡</m:t>
                                      </m:r>
                                    </m:e>
                                    <m:sub>
                                      <m:r>
                                        <a:rPr lang="" altLang="zh-CN" sz="280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89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激活函数</a:t>
            </a:r>
            <a:r>
              <a:rPr lang="en-US" altLang="zh-CN" smtClean="0"/>
              <a:t>—</a:t>
            </a:r>
            <a:r>
              <a:rPr lang="zh-CN" altLang="en-US" smtClean="0"/>
              <a:t>线性函数</a:t>
            </a:r>
          </a:p>
        </p:txBody>
      </p:sp>
      <p:graphicFrame>
        <p:nvGraphicFramePr>
          <p:cNvPr id="12291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979613" y="1268413"/>
          <a:ext cx="4824412" cy="399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1" name="Visio" r:id="rId3" imgW="2373211" imgH="1965503" progId="Visio.Drawing.11">
                  <p:embed/>
                </p:oleObj>
              </mc:Choice>
              <mc:Fallback>
                <p:oleObj name="Visio" r:id="rId3" imgW="2373211" imgH="196550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268413"/>
                        <a:ext cx="4824412" cy="399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3333750" y="5589588"/>
          <a:ext cx="1930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2" name="Equation" r:id="rId5" imgW="1854200" imgH="685800" progId="Equation.DSMT4">
                  <p:embed/>
                </p:oleObj>
              </mc:Choice>
              <mc:Fallback>
                <p:oleObj name="Equation" r:id="rId5" imgW="1854200" imgH="685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5589588"/>
                        <a:ext cx="1930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激活函数</a:t>
            </a:r>
            <a:r>
              <a:rPr lang="en-US" altLang="zh-CN" smtClean="0"/>
              <a:t>—</a:t>
            </a:r>
            <a:r>
              <a:rPr lang="zh-CN" altLang="en-US" smtClean="0"/>
              <a:t>对数</a:t>
            </a:r>
            <a:r>
              <a:rPr lang="en-US" altLang="zh-CN" smtClean="0"/>
              <a:t>Sigmoid</a:t>
            </a:r>
            <a:r>
              <a:rPr lang="zh-CN" altLang="en-US" smtClean="0"/>
              <a:t>函数</a:t>
            </a:r>
          </a:p>
        </p:txBody>
      </p:sp>
      <p:graphicFrame>
        <p:nvGraphicFramePr>
          <p:cNvPr id="13315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933450" y="1419225"/>
          <a:ext cx="6586538" cy="459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5" name="Visio" r:id="rId4" imgW="3993413" imgH="2641016" progId="Visio.Drawing.11">
                  <p:embed/>
                </p:oleObj>
              </mc:Choice>
              <mc:Fallback>
                <p:oleObj name="Visio" r:id="rId4" imgW="3993413" imgH="264101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1419225"/>
                        <a:ext cx="6586538" cy="459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3260725" y="5589588"/>
          <a:ext cx="187325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6" name="Equation" r:id="rId6" imgW="914400" imgH="393700" progId="Equation.DSMT4">
                  <p:embed/>
                </p:oleObj>
              </mc:Choice>
              <mc:Fallback>
                <p:oleObj name="Equation" r:id="rId6" imgW="9144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725" y="5589588"/>
                        <a:ext cx="187325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激活函数</a:t>
            </a:r>
            <a:r>
              <a:rPr lang="en-US" altLang="zh-CN" sz="3600" smtClean="0"/>
              <a:t>—</a:t>
            </a:r>
            <a:r>
              <a:rPr lang="zh-CN" altLang="en-US" sz="3600" smtClean="0"/>
              <a:t>双曲正切</a:t>
            </a:r>
            <a:r>
              <a:rPr lang="en-US" altLang="zh-CN" sz="3600" smtClean="0"/>
              <a:t>Sigmoid</a:t>
            </a:r>
            <a:r>
              <a:rPr lang="zh-CN" altLang="en-US" sz="3600" smtClean="0"/>
              <a:t>函数</a:t>
            </a:r>
          </a:p>
        </p:txBody>
      </p:sp>
      <p:graphicFrame>
        <p:nvGraphicFramePr>
          <p:cNvPr id="15363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235075" y="1419225"/>
          <a:ext cx="6372225" cy="404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3" name="Visio" r:id="rId4" imgW="4381233" imgH="2638616" progId="Visio.Drawing.11">
                  <p:embed/>
                </p:oleObj>
              </mc:Choice>
              <mc:Fallback>
                <p:oleObj name="Visio" r:id="rId4" imgW="4381233" imgH="263861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1419225"/>
                        <a:ext cx="6372225" cy="404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2209800" y="5373688"/>
          <a:ext cx="42052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4" name="Equation" r:id="rId6" imgW="5219700" imgH="1231900" progId="Equation.DSMT4">
                  <p:embed/>
                </p:oleObj>
              </mc:Choice>
              <mc:Fallback>
                <p:oleObj name="Equation" r:id="rId6" imgW="5219700" imgH="1231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373688"/>
                        <a:ext cx="420528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标准的三层感知器网络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0" y="2586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  <p:graphicFrame>
        <p:nvGraphicFramePr>
          <p:cNvPr id="17412" name="对象 2"/>
          <p:cNvGraphicFramePr>
            <a:graphicFrameLocks noChangeAspect="1"/>
          </p:cNvGraphicFramePr>
          <p:nvPr/>
        </p:nvGraphicFramePr>
        <p:xfrm>
          <a:off x="1908175" y="1844675"/>
          <a:ext cx="5111750" cy="433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Visio" r:id="rId3" imgW="6376940" imgH="5394602" progId="Visio.Drawing.11">
                  <p:embed/>
                </p:oleObj>
              </mc:Choice>
              <mc:Fallback>
                <p:oleObj name="Visio" r:id="rId3" imgW="6376940" imgH="5394602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844675"/>
                        <a:ext cx="5111750" cy="433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2344</TotalTime>
  <Words>2321</Words>
  <Application>Microsoft Office PowerPoint</Application>
  <PresentationFormat>全屏显示(4:3)</PresentationFormat>
  <Paragraphs>301</Paragraphs>
  <Slides>55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55</vt:i4>
      </vt:variant>
    </vt:vector>
  </HeadingPairs>
  <TitlesOfParts>
    <vt:vector size="66" baseType="lpstr">
      <vt:lpstr>宋体</vt:lpstr>
      <vt:lpstr>微软雅黑</vt:lpstr>
      <vt:lpstr>Arial</vt:lpstr>
      <vt:lpstr>Cambria Math</vt:lpstr>
      <vt:lpstr>Verdana</vt:lpstr>
      <vt:lpstr>Wingdings</vt:lpstr>
      <vt:lpstr>Network</vt:lpstr>
      <vt:lpstr>Visio</vt:lpstr>
      <vt:lpstr>Equation</vt:lpstr>
      <vt:lpstr>Image</vt:lpstr>
      <vt:lpstr>Microsoft Visio 绘图</vt:lpstr>
      <vt:lpstr>第六章 多层神经网络</vt:lpstr>
      <vt:lpstr>6.1多层感知器网络 （MLP，Multilayer Perceptron）</vt:lpstr>
      <vt:lpstr>解决异或问题的多层感知器</vt:lpstr>
      <vt:lpstr>多层感知器的分类原理</vt:lpstr>
      <vt:lpstr>激活函数—阈值函数</vt:lpstr>
      <vt:lpstr>激活函数—线性函数</vt:lpstr>
      <vt:lpstr>激活函数—对数Sigmoid函数</vt:lpstr>
      <vt:lpstr>激活函数—双曲正切Sigmoid函数</vt:lpstr>
      <vt:lpstr>标准的三层感知器网络</vt:lpstr>
      <vt:lpstr>多层感知器网络的设计</vt:lpstr>
      <vt:lpstr>三层网络的判别函数形式</vt:lpstr>
      <vt:lpstr>6.2 MLP的训练--误差反向传播算法 （BP，Backpropagation algorithm）</vt:lpstr>
      <vt:lpstr>输出层</vt:lpstr>
      <vt:lpstr>隐含层</vt:lpstr>
      <vt:lpstr>隐含层</vt:lpstr>
      <vt:lpstr>迭代公式</vt:lpstr>
      <vt:lpstr>误差反向传播</vt:lpstr>
      <vt:lpstr>BP算法—批量修改</vt:lpstr>
      <vt:lpstr>BP算法的一些实用技术</vt:lpstr>
      <vt:lpstr>6.3 多层感知器网络存在的问题</vt:lpstr>
      <vt:lpstr>多层感知器网络存在的问题</vt:lpstr>
      <vt:lpstr>多层感知器网络存在的问题</vt:lpstr>
      <vt:lpstr>多层感知器网络存在的问题</vt:lpstr>
      <vt:lpstr>6.4 提高收敛速度的方法</vt:lpstr>
      <vt:lpstr>二次优化的学习率</vt:lpstr>
      <vt:lpstr>梯度下降法</vt:lpstr>
      <vt:lpstr>牛顿法</vt:lpstr>
      <vt:lpstr>Quickprop算法</vt:lpstr>
      <vt:lpstr>共轭梯度法</vt:lpstr>
      <vt:lpstr>共轭梯度法</vt:lpstr>
      <vt:lpstr>Levenberg-Marquardt算法</vt:lpstr>
      <vt:lpstr>多层感知器的Matlab实现</vt:lpstr>
      <vt:lpstr>多层感知器的Matlab实现</vt:lpstr>
      <vt:lpstr>6.4 寻找全局最优点</vt:lpstr>
      <vt:lpstr>模拟退火思想</vt:lpstr>
      <vt:lpstr>波尔兹曼分布</vt:lpstr>
      <vt:lpstr>模拟退火算法 （SA, Simulated Annealing）</vt:lpstr>
      <vt:lpstr>模拟退火算法应用于MLP的训练</vt:lpstr>
      <vt:lpstr>模拟退火算法示例</vt:lpstr>
      <vt:lpstr>模拟退火算法示例</vt:lpstr>
      <vt:lpstr>遗传算法 （GA，Genetic Algorithm）</vt:lpstr>
      <vt:lpstr>基本名词</vt:lpstr>
      <vt:lpstr>基本遗传算法</vt:lpstr>
      <vt:lpstr>GA应用于MLP权值学习</vt:lpstr>
      <vt:lpstr>遗传算子定义</vt:lpstr>
      <vt:lpstr>遗传算子定义</vt:lpstr>
      <vt:lpstr>6.5 深度神经网络结构</vt:lpstr>
      <vt:lpstr>卷积神经网络</vt:lpstr>
      <vt:lpstr>TDNN：时延神经网络</vt:lpstr>
      <vt:lpstr>CNN：卷积神经网络</vt:lpstr>
      <vt:lpstr>简化的卷积网络</vt:lpstr>
      <vt:lpstr>RNN: Recurrent Neural Networks</vt:lpstr>
      <vt:lpstr>RNN的前馈</vt:lpstr>
      <vt:lpstr>RNN的应用</vt:lpstr>
      <vt:lpstr>新的激活函数</vt:lpstr>
    </vt:vector>
  </TitlesOfParts>
  <Company>PR&amp;AI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神经网络在模式识别中的应用</dc:title>
  <dc:creator>jeffery</dc:creator>
  <cp:lastModifiedBy>liu jeffery</cp:lastModifiedBy>
  <cp:revision>841</cp:revision>
  <dcterms:created xsi:type="dcterms:W3CDTF">2003-05-25T04:17:10Z</dcterms:created>
  <dcterms:modified xsi:type="dcterms:W3CDTF">2016-10-18T05:50:30Z</dcterms:modified>
</cp:coreProperties>
</file>