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94" autoAdjust="0"/>
  </p:normalViewPr>
  <p:slideViewPr>
    <p:cSldViewPr>
      <p:cViewPr varScale="1">
        <p:scale>
          <a:sx n="81" d="100"/>
          <a:sy n="81" d="100"/>
        </p:scale>
        <p:origin x="14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png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E573486-C0CC-4772-B2AF-4E9DB5E1378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19598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2CDCA9F-1F9C-4A88-B3D2-DCEBFCC02438}" type="slidenum">
              <a:rPr lang="en-US" altLang="zh-CN"/>
              <a:pPr eaLnBrk="1" hangingPunct="1"/>
              <a:t>1</a:t>
            </a:fld>
            <a:endParaRPr lang="en-US" altLang="zh-CN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2</a:t>
            </a:r>
            <a:r>
              <a:rPr lang="zh-CN" altLang="en-US" smtClean="0">
                <a:latin typeface="Arial" panose="020B0604020202020204" pitchFamily="34" charset="0"/>
              </a:rPr>
              <a:t>学时</a:t>
            </a:r>
          </a:p>
        </p:txBody>
      </p:sp>
    </p:spTree>
    <p:extLst>
      <p:ext uri="{BB962C8B-B14F-4D97-AF65-F5344CB8AC3E}">
        <p14:creationId xmlns:p14="http://schemas.microsoft.com/office/powerpoint/2010/main" val="2920249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BC3AC55-336B-4822-99A9-9F319CF40F10}" type="slidenum">
              <a:rPr lang="en-US" altLang="zh-CN"/>
              <a:pPr eaLnBrk="1" hangingPunct="1"/>
              <a:t>13</a:t>
            </a:fld>
            <a:endParaRPr lang="en-US" altLang="zh-CN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看第</a:t>
            </a:r>
            <a:r>
              <a:rPr lang="en-US" altLang="zh-CN" smtClean="0">
                <a:latin typeface="Arial" panose="020B0604020202020204" pitchFamily="34" charset="0"/>
              </a:rPr>
              <a:t>5</a:t>
            </a:r>
            <a:r>
              <a:rPr lang="zh-CN" altLang="en-US" smtClean="0">
                <a:latin typeface="Arial" panose="020B0604020202020204" pitchFamily="34" charset="0"/>
              </a:rPr>
              <a:t>章的第</a:t>
            </a:r>
            <a:r>
              <a:rPr lang="en-US" altLang="zh-CN" smtClean="0">
                <a:latin typeface="Arial" panose="020B0604020202020204" pitchFamily="34" charset="0"/>
              </a:rPr>
              <a:t>38</a:t>
            </a:r>
            <a:r>
              <a:rPr lang="zh-CN" altLang="en-US" smtClean="0">
                <a:latin typeface="Arial" panose="020B0604020202020204" pitchFamily="34" charset="0"/>
              </a:rPr>
              <a:t>页，</a:t>
            </a:r>
            <a:r>
              <a:rPr lang="en-US" altLang="zh-CN" smtClean="0">
                <a:latin typeface="Arial" panose="020B0604020202020204" pitchFamily="34" charset="0"/>
              </a:rPr>
              <a:t>SVM</a:t>
            </a:r>
            <a:r>
              <a:rPr lang="zh-CN" altLang="en-US" smtClean="0">
                <a:latin typeface="Arial" panose="020B0604020202020204" pitchFamily="34" charset="0"/>
              </a:rPr>
              <a:t>的准则函数。同时注意线性函数的</a:t>
            </a:r>
            <a:r>
              <a:rPr lang="en-US" altLang="zh-CN" smtClean="0">
                <a:latin typeface="Arial" panose="020B0604020202020204" pitchFamily="34" charset="0"/>
              </a:rPr>
              <a:t>VC</a:t>
            </a:r>
            <a:r>
              <a:rPr lang="zh-CN" altLang="en-US" smtClean="0">
                <a:latin typeface="Arial" panose="020B0604020202020204" pitchFamily="34" charset="0"/>
              </a:rPr>
              <a:t>维与样本空间的维数</a:t>
            </a:r>
            <a:r>
              <a:rPr lang="en-US" altLang="zh-CN" smtClean="0">
                <a:latin typeface="Arial" panose="020B0604020202020204" pitchFamily="34" charset="0"/>
              </a:rPr>
              <a:t>d</a:t>
            </a:r>
            <a:r>
              <a:rPr lang="zh-CN" altLang="en-US" smtClean="0">
                <a:latin typeface="Arial" panose="020B0604020202020204" pitchFamily="34" charset="0"/>
              </a:rPr>
              <a:t>无关，这就为核函数的使用打下了基础。</a:t>
            </a:r>
          </a:p>
        </p:txBody>
      </p:sp>
    </p:spTree>
    <p:extLst>
      <p:ext uri="{BB962C8B-B14F-4D97-AF65-F5344CB8AC3E}">
        <p14:creationId xmlns:p14="http://schemas.microsoft.com/office/powerpoint/2010/main" val="3689872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9A68CB0-6C9A-47C6-A0B0-77C69D4DE752}" type="slidenum">
              <a:rPr lang="en-US" altLang="zh-CN"/>
              <a:pPr eaLnBrk="1" hangingPunct="1"/>
              <a:t>14</a:t>
            </a:fld>
            <a:endParaRPr lang="en-US" altLang="zh-CN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以</a:t>
            </a:r>
            <a:r>
              <a:rPr lang="en-US" altLang="zh-CN" smtClean="0">
                <a:latin typeface="Arial" panose="020B0604020202020204" pitchFamily="34" charset="0"/>
              </a:rPr>
              <a:t>MLP</a:t>
            </a:r>
            <a:r>
              <a:rPr lang="zh-CN" altLang="en-US" smtClean="0">
                <a:latin typeface="Arial" panose="020B0604020202020204" pitchFamily="34" charset="0"/>
              </a:rPr>
              <a:t>为例说明，包括隐层元的个数，以及训练的回合数。验证技术也不能保证对测试样本风险最小。</a:t>
            </a:r>
          </a:p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优化参数时此技术也称为“提前停止”，也适用于</a:t>
            </a:r>
            <a:r>
              <a:rPr lang="en-US" altLang="zh-CN" smtClean="0">
                <a:latin typeface="Arial" panose="020B0604020202020204" pitchFamily="34" charset="0"/>
              </a:rPr>
              <a:t>GMM</a:t>
            </a:r>
            <a:r>
              <a:rPr lang="zh-CN" altLang="en-US" smtClean="0">
                <a:latin typeface="Arial" panose="020B0604020202020204" pitchFamily="34" charset="0"/>
              </a:rPr>
              <a:t>和</a:t>
            </a:r>
            <a:r>
              <a:rPr lang="en-US" altLang="zh-CN" smtClean="0">
                <a:latin typeface="Arial" panose="020B0604020202020204" pitchFamily="34" charset="0"/>
              </a:rPr>
              <a:t>HMM</a:t>
            </a:r>
            <a:r>
              <a:rPr lang="zh-CN" altLang="en-US" smtClean="0">
                <a:latin typeface="Arial" panose="020B0604020202020204" pitchFamily="34" charset="0"/>
              </a:rPr>
              <a:t>的训练过程。</a:t>
            </a:r>
          </a:p>
        </p:txBody>
      </p:sp>
    </p:spTree>
    <p:extLst>
      <p:ext uri="{BB962C8B-B14F-4D97-AF65-F5344CB8AC3E}">
        <p14:creationId xmlns:p14="http://schemas.microsoft.com/office/powerpoint/2010/main" val="4356150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5A59D2A-9920-4A7B-AE8E-34EBB3F5372E}" type="slidenum">
              <a:rPr lang="en-US" altLang="zh-CN"/>
              <a:pPr eaLnBrk="1" hangingPunct="1"/>
              <a:t>15</a:t>
            </a:fld>
            <a:endParaRPr lang="en-US" altLang="zh-CN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极限情况：训练结束后某个权值非常小，则可以去掉此连接，如果某个神经元的输入权值都很小，则可以删除此神经元。</a:t>
            </a:r>
          </a:p>
        </p:txBody>
      </p:sp>
    </p:spTree>
    <p:extLst>
      <p:ext uri="{BB962C8B-B14F-4D97-AF65-F5344CB8AC3E}">
        <p14:creationId xmlns:p14="http://schemas.microsoft.com/office/powerpoint/2010/main" val="1986039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1C14F10-3BB1-42E5-A3D8-D4FDC1C417F0}" type="slidenum">
              <a:rPr lang="en-US" altLang="zh-CN"/>
              <a:pPr eaLnBrk="1" hangingPunct="1"/>
              <a:t>3</a:t>
            </a:fld>
            <a:endParaRPr lang="en-US" altLang="zh-CN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似然函数可以看作</a:t>
            </a:r>
            <a:r>
              <a:rPr lang="en-US" altLang="zh-CN" smtClean="0">
                <a:latin typeface="Arial" panose="020B0604020202020204" pitchFamily="34" charset="0"/>
              </a:rPr>
              <a:t>y=1,f(x,w)=p(x,w), L(1,f(x,w))=ln(1/p(x,w))=-lnp(x,w)</a:t>
            </a:r>
          </a:p>
        </p:txBody>
      </p:sp>
    </p:spTree>
    <p:extLst>
      <p:ext uri="{BB962C8B-B14F-4D97-AF65-F5344CB8AC3E}">
        <p14:creationId xmlns:p14="http://schemas.microsoft.com/office/powerpoint/2010/main" val="3122992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C89BD2E-12AE-4989-8A4F-CDFB2D88EF85}" type="slidenum">
              <a:rPr lang="en-US" altLang="zh-CN"/>
              <a:pPr eaLnBrk="1" hangingPunct="1"/>
              <a:t>4</a:t>
            </a:fld>
            <a:endParaRPr lang="en-US" altLang="zh-CN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需要介绍一下</a:t>
            </a:r>
            <a:r>
              <a:rPr lang="en-US" altLang="zh-CN" smtClean="0">
                <a:latin typeface="Arial" panose="020B0604020202020204" pitchFamily="34" charset="0"/>
              </a:rPr>
              <a:t>Stieltjes</a:t>
            </a:r>
            <a:r>
              <a:rPr lang="zh-CN" altLang="en-US" smtClean="0">
                <a:latin typeface="Arial" panose="020B0604020202020204" pitchFamily="34" charset="0"/>
              </a:rPr>
              <a:t>积分</a:t>
            </a:r>
          </a:p>
        </p:txBody>
      </p:sp>
    </p:spTree>
    <p:extLst>
      <p:ext uri="{BB962C8B-B14F-4D97-AF65-F5344CB8AC3E}">
        <p14:creationId xmlns:p14="http://schemas.microsoft.com/office/powerpoint/2010/main" val="4181784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247CA10-AD03-417B-AC80-5DAB1D2B7FEB}" type="slidenum">
              <a:rPr lang="en-US" altLang="zh-CN"/>
              <a:pPr eaLnBrk="1" hangingPunct="1"/>
              <a:t>5</a:t>
            </a:fld>
            <a:endParaRPr lang="en-US" altLang="zh-CN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例如一致估计</a:t>
            </a:r>
          </a:p>
        </p:txBody>
      </p:sp>
    </p:spTree>
    <p:extLst>
      <p:ext uri="{BB962C8B-B14F-4D97-AF65-F5344CB8AC3E}">
        <p14:creationId xmlns:p14="http://schemas.microsoft.com/office/powerpoint/2010/main" val="1396266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72C9929-AAE1-4792-BC46-9C69C33A445C}" type="slidenum">
              <a:rPr lang="en-US" altLang="zh-CN"/>
              <a:pPr eaLnBrk="1" hangingPunct="1"/>
              <a:t>6</a:t>
            </a:fld>
            <a:endParaRPr lang="en-US" altLang="zh-CN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这是造成统计模型推广能力差的根本原因。</a:t>
            </a:r>
          </a:p>
        </p:txBody>
      </p:sp>
    </p:spTree>
    <p:extLst>
      <p:ext uri="{BB962C8B-B14F-4D97-AF65-F5344CB8AC3E}">
        <p14:creationId xmlns:p14="http://schemas.microsoft.com/office/powerpoint/2010/main" val="1521416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66938D5-3CEF-4FCB-B2F7-C94093E26DC5}" type="slidenum">
              <a:rPr lang="en-US" altLang="zh-CN"/>
              <a:pPr eaLnBrk="1" hangingPunct="1"/>
              <a:t>8</a:t>
            </a:fld>
            <a:endParaRPr lang="en-US" altLang="zh-CN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用</a:t>
            </a:r>
            <a:r>
              <a:rPr lang="en-US" altLang="zh-CN" smtClean="0">
                <a:latin typeface="Arial" panose="020B0604020202020204" pitchFamily="34" charset="0"/>
              </a:rPr>
              <a:t>{sin(wx)}</a:t>
            </a:r>
            <a:r>
              <a:rPr lang="zh-CN" altLang="en-US" smtClean="0">
                <a:latin typeface="Arial" panose="020B0604020202020204" pitchFamily="34" charset="0"/>
              </a:rPr>
              <a:t>来学习</a:t>
            </a:r>
          </a:p>
        </p:txBody>
      </p:sp>
    </p:spTree>
    <p:extLst>
      <p:ext uri="{BB962C8B-B14F-4D97-AF65-F5344CB8AC3E}">
        <p14:creationId xmlns:p14="http://schemas.microsoft.com/office/powerpoint/2010/main" val="3828434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DD3F0D4-3A85-46D8-81DC-F141F6EBDD35}" type="slidenum">
              <a:rPr lang="en-US" altLang="zh-CN"/>
              <a:pPr eaLnBrk="1" hangingPunct="1"/>
              <a:t>9</a:t>
            </a:fld>
            <a:endParaRPr lang="en-US" altLang="zh-CN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VC</a:t>
            </a:r>
            <a:r>
              <a:rPr lang="zh-CN" altLang="en-US" smtClean="0">
                <a:latin typeface="Arial" panose="020B0604020202020204" pitchFamily="34" charset="0"/>
              </a:rPr>
              <a:t>维有多种定义，这里给出的是直观定义。这里样本集中的样本处于“一般位置”，不共线或共面。</a:t>
            </a:r>
          </a:p>
        </p:txBody>
      </p:sp>
    </p:spTree>
    <p:extLst>
      <p:ext uri="{BB962C8B-B14F-4D97-AF65-F5344CB8AC3E}">
        <p14:creationId xmlns:p14="http://schemas.microsoft.com/office/powerpoint/2010/main" val="4007269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2D2A401-3716-4207-AD60-3F811D7E5430}" type="slidenum">
              <a:rPr lang="en-US" altLang="zh-CN"/>
              <a:pPr eaLnBrk="1" hangingPunct="1"/>
              <a:t>11</a:t>
            </a:fld>
            <a:endParaRPr lang="en-US" altLang="zh-CN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这里不能一味的追求小的</a:t>
            </a:r>
            <a:r>
              <a:rPr lang="en-US" altLang="zh-CN" smtClean="0">
                <a:latin typeface="Arial" panose="020B0604020202020204" pitchFamily="34" charset="0"/>
              </a:rPr>
              <a:t>VC</a:t>
            </a:r>
            <a:r>
              <a:rPr lang="zh-CN" altLang="en-US" smtClean="0">
                <a:latin typeface="Arial" panose="020B0604020202020204" pitchFamily="34" charset="0"/>
              </a:rPr>
              <a:t>维，因为小的</a:t>
            </a:r>
            <a:r>
              <a:rPr lang="en-US" altLang="zh-CN" smtClean="0">
                <a:latin typeface="Arial" panose="020B0604020202020204" pitchFamily="34" charset="0"/>
              </a:rPr>
              <a:t>VC</a:t>
            </a:r>
            <a:r>
              <a:rPr lang="zh-CN" altLang="en-US" smtClean="0">
                <a:latin typeface="Arial" panose="020B0604020202020204" pitchFamily="34" charset="0"/>
              </a:rPr>
              <a:t>维往往使得经验风险较大，必须综合考虑。</a:t>
            </a:r>
          </a:p>
        </p:txBody>
      </p:sp>
    </p:spTree>
    <p:extLst>
      <p:ext uri="{BB962C8B-B14F-4D97-AF65-F5344CB8AC3E}">
        <p14:creationId xmlns:p14="http://schemas.microsoft.com/office/powerpoint/2010/main" val="3093260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57B3547-9E70-443D-9A2B-4E7D376798B4}" type="slidenum">
              <a:rPr lang="en-US" altLang="zh-CN"/>
              <a:pPr eaLnBrk="1" hangingPunct="1"/>
              <a:t>12</a:t>
            </a:fld>
            <a:endParaRPr lang="en-US" altLang="zh-CN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这里我们并不一定能够得到一个</a:t>
            </a:r>
            <a:r>
              <a:rPr lang="en-US" altLang="zh-CN" smtClean="0">
                <a:latin typeface="Arial" panose="020B0604020202020204" pitchFamily="34" charset="0"/>
              </a:rPr>
              <a:t>h</a:t>
            </a:r>
            <a:r>
              <a:rPr lang="zh-CN" altLang="en-US" smtClean="0">
                <a:latin typeface="Arial" panose="020B0604020202020204" pitchFamily="34" charset="0"/>
              </a:rPr>
              <a:t>的连续函数。可以举</a:t>
            </a:r>
            <a:r>
              <a:rPr lang="en-US" altLang="zh-CN" smtClean="0">
                <a:latin typeface="Arial" panose="020B0604020202020204" pitchFamily="34" charset="0"/>
              </a:rPr>
              <a:t>GMM</a:t>
            </a:r>
            <a:r>
              <a:rPr lang="zh-CN" altLang="en-US" smtClean="0">
                <a:latin typeface="Arial" panose="020B0604020202020204" pitchFamily="34" charset="0"/>
              </a:rPr>
              <a:t>的例子来说明，</a:t>
            </a:r>
            <a:r>
              <a:rPr lang="en-US" altLang="zh-CN" smtClean="0">
                <a:latin typeface="Arial" panose="020B0604020202020204" pitchFamily="34" charset="0"/>
              </a:rPr>
              <a:t>h&lt;2M</a:t>
            </a:r>
            <a:r>
              <a:rPr lang="zh-CN" altLang="en-US" smtClean="0">
                <a:latin typeface="Arial" panose="020B0604020202020204" pitchFamily="34" charset="0"/>
              </a:rPr>
              <a:t>，</a:t>
            </a:r>
            <a:r>
              <a:rPr lang="en-US" altLang="zh-CN" smtClean="0">
                <a:latin typeface="Arial" panose="020B0604020202020204" pitchFamily="34" charset="0"/>
              </a:rPr>
              <a:t>M</a:t>
            </a:r>
            <a:r>
              <a:rPr lang="zh-CN" altLang="en-US" smtClean="0">
                <a:latin typeface="Arial" panose="020B0604020202020204" pitchFamily="34" charset="0"/>
              </a:rPr>
              <a:t>为高斯数。</a:t>
            </a:r>
          </a:p>
        </p:txBody>
      </p:sp>
    </p:spTree>
    <p:extLst>
      <p:ext uri="{BB962C8B-B14F-4D97-AF65-F5344CB8AC3E}">
        <p14:creationId xmlns:p14="http://schemas.microsoft.com/office/powerpoint/2010/main" val="29590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1"/>
          <p:cNvSpPr>
            <a:spLocks noChangeArrowheads="1"/>
          </p:cNvSpPr>
          <p:nvPr userDrawn="1"/>
        </p:nvSpPr>
        <p:spPr bwMode="auto">
          <a:xfrm>
            <a:off x="0" y="0"/>
            <a:ext cx="9144000" cy="260350"/>
          </a:xfrm>
          <a:prstGeom prst="rect">
            <a:avLst/>
          </a:prstGeom>
          <a:gradFill rotWithShape="1">
            <a:gsLst>
              <a:gs pos="0">
                <a:srgbClr val="000076"/>
              </a:gs>
              <a:gs pos="100000">
                <a:srgbClr val="0000FF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" name="Text Box 22"/>
          <p:cNvSpPr txBox="1">
            <a:spLocks noChangeArrowheads="1"/>
          </p:cNvSpPr>
          <p:nvPr userDrawn="1"/>
        </p:nvSpPr>
        <p:spPr bwMode="auto">
          <a:xfrm>
            <a:off x="0" y="0"/>
            <a:ext cx="3276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200">
                <a:solidFill>
                  <a:schemeClr val="bg1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模式识别 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en-US" altLang="zh-CN" sz="1200">
                <a:solidFill>
                  <a:schemeClr val="bg1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sz="1200">
                <a:solidFill>
                  <a:schemeClr val="bg1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统计学习理论的本质</a:t>
            </a:r>
          </a:p>
        </p:txBody>
      </p:sp>
      <p:sp>
        <p:nvSpPr>
          <p:cNvPr id="2049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971550" y="1844675"/>
            <a:ext cx="7200900" cy="22098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fld id="{E537CFF3-3E2F-4E40-A29A-7E0E6015ACD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734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329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51638" y="333375"/>
            <a:ext cx="2141537" cy="63357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333375"/>
            <a:ext cx="6275388" cy="63357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96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569325" cy="11509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23850" y="1628775"/>
            <a:ext cx="4208463" cy="50403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84713" y="1628775"/>
            <a:ext cx="4208462" cy="2443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84713" y="4224338"/>
            <a:ext cx="4208462" cy="24447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716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569325" cy="11509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23850" y="1628775"/>
            <a:ext cx="4208463" cy="50403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4713" y="1628775"/>
            <a:ext cx="4208462" cy="50403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981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569325" cy="11509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628775"/>
            <a:ext cx="4208463" cy="50403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84713" y="1628775"/>
            <a:ext cx="4208462" cy="2443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84713" y="4224338"/>
            <a:ext cx="4208462" cy="24447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0024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569325" cy="11509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23850" y="1628775"/>
            <a:ext cx="8569325" cy="2443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23850" y="4224338"/>
            <a:ext cx="8569325" cy="24447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047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278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95643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628775"/>
            <a:ext cx="4208463" cy="5040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4713" y="1628775"/>
            <a:ext cx="4208462" cy="5040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609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613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206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9786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46053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40946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333375"/>
            <a:ext cx="8569325" cy="115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628775"/>
            <a:ext cx="8569325" cy="5040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17"/>
          <p:cNvSpPr>
            <a:spLocks noChangeArrowheads="1"/>
          </p:cNvSpPr>
          <p:nvPr userDrawn="1"/>
        </p:nvSpPr>
        <p:spPr bwMode="auto">
          <a:xfrm>
            <a:off x="0" y="0"/>
            <a:ext cx="9144000" cy="260350"/>
          </a:xfrm>
          <a:prstGeom prst="rect">
            <a:avLst/>
          </a:prstGeom>
          <a:gradFill rotWithShape="1">
            <a:gsLst>
              <a:gs pos="0">
                <a:srgbClr val="000076"/>
              </a:gs>
              <a:gs pos="100000">
                <a:srgbClr val="0000FF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Text Box 18"/>
          <p:cNvSpPr txBox="1">
            <a:spLocks noChangeArrowheads="1"/>
          </p:cNvSpPr>
          <p:nvPr userDrawn="1"/>
        </p:nvSpPr>
        <p:spPr bwMode="auto">
          <a:xfrm>
            <a:off x="0" y="0"/>
            <a:ext cx="3276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200">
                <a:solidFill>
                  <a:schemeClr val="bg1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模式识别 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en-US" altLang="zh-CN" sz="1200">
                <a:solidFill>
                  <a:schemeClr val="bg1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sz="1200">
                <a:solidFill>
                  <a:schemeClr val="bg1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统计学习理论的本质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0.png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2.wmf"/><Relationship Id="rId4" Type="http://schemas.openxmlformats.org/officeDocument/2006/relationships/image" Target="../media/image26.png"/><Relationship Id="rId9" Type="http://schemas.openxmlformats.org/officeDocument/2006/relationships/oleObject" Target="../embeddings/oleObject18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8.wmf"/><Relationship Id="rId4" Type="http://schemas.openxmlformats.org/officeDocument/2006/relationships/image" Target="../media/image33.png"/><Relationship Id="rId9" Type="http://schemas.openxmlformats.org/officeDocument/2006/relationships/oleObject" Target="../embeddings/oleObject2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9.png"/><Relationship Id="rId4" Type="http://schemas.openxmlformats.org/officeDocument/2006/relationships/oleObject" Target="../embeddings/oleObject2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6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7.png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0.emf"/><Relationship Id="rId4" Type="http://schemas.openxmlformats.org/officeDocument/2006/relationships/oleObject" Target="../embeddings/oleObject9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3.png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第七章 统计学习理论的本质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推广性的界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1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323850" y="1628775"/>
                <a:ext cx="8408988" cy="4267200"/>
              </a:xfrm>
            </p:spPr>
            <p:txBody>
              <a:bodyPr/>
              <a:lstStyle/>
              <a:p>
                <a:pPr eaLnBrk="1" hangingPunct="1"/>
                <a:r>
                  <a:rPr lang="zh-CN" altLang="en-US" sz="2800" dirty="0" smtClean="0"/>
                  <a:t>函数集合的</a:t>
                </a:r>
                <a:r>
                  <a:rPr lang="en-US" altLang="zh-CN" sz="2800" dirty="0" smtClean="0"/>
                  <a:t>VC</a:t>
                </a:r>
                <a:r>
                  <a:rPr lang="zh-CN" altLang="en-US" sz="2800" dirty="0" smtClean="0"/>
                  <a:t>维描述了函数的复杂程度，利用</a:t>
                </a:r>
                <a:r>
                  <a:rPr lang="en-US" altLang="zh-CN" sz="2800" dirty="0" smtClean="0"/>
                  <a:t>VC</a:t>
                </a:r>
                <a:r>
                  <a:rPr lang="zh-CN" altLang="en-US" sz="2800" dirty="0" smtClean="0"/>
                  <a:t>维可以确定</a:t>
                </a:r>
                <a:r>
                  <a:rPr lang="zh-CN" altLang="en-US" sz="2800" dirty="0" smtClean="0">
                    <a:solidFill>
                      <a:srgbClr val="CC3300"/>
                    </a:solidFill>
                  </a:rPr>
                  <a:t>推广性的界</a:t>
                </a:r>
                <a:r>
                  <a:rPr lang="zh-CN" altLang="en-US" sz="2800" dirty="0" smtClean="0"/>
                  <a:t>，下列不等式右半部分至少以概率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l-GR" altLang="zh-CN" sz="28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𝜂</m:t>
                    </m:r>
                  </m:oMath>
                </a14:m>
                <a:r>
                  <a:rPr lang="zh-CN" altLang="en-US" sz="2800" dirty="0" smtClean="0">
                    <a:cs typeface="Arial" panose="020B0604020202020204" pitchFamily="34" charset="0"/>
                  </a:rPr>
                  <a:t>成立：</a:t>
                </a:r>
              </a:p>
              <a:p>
                <a:pPr eaLnBrk="1" hangingPunct="1"/>
                <a:endParaRPr lang="zh-CN" altLang="en-US" sz="2800" dirty="0" smtClean="0">
                  <a:cs typeface="Arial" panose="020B0604020202020204" pitchFamily="34" charset="0"/>
                </a:endParaRPr>
              </a:p>
              <a:p>
                <a:pPr eaLnBrk="1" hangingPunct="1"/>
                <a:endParaRPr lang="zh-CN" altLang="en-US" sz="2800" dirty="0" smtClean="0">
                  <a:cs typeface="Arial" panose="020B0604020202020204" pitchFamily="34" charset="0"/>
                </a:endParaRPr>
              </a:p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zh-CN" altLang="en-US" sz="2800" dirty="0" smtClean="0">
                    <a:cs typeface="Arial" panose="020B0604020202020204" pitchFamily="34" charset="0"/>
                  </a:rPr>
                  <a:t>	其中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</m:oMath>
                </a14:m>
                <a:r>
                  <a:rPr lang="zh-CN" altLang="en-US" sz="2800" dirty="0" smtClean="0">
                    <a:cs typeface="Arial" panose="020B0604020202020204" pitchFamily="34" charset="0"/>
                  </a:rPr>
                  <a:t>为函数集合的</a:t>
                </a:r>
                <a:r>
                  <a:rPr lang="en-US" altLang="zh-CN" sz="2800" dirty="0" smtClean="0">
                    <a:cs typeface="Arial" panose="020B0604020202020204" pitchFamily="34" charset="0"/>
                  </a:rPr>
                  <a:t>VC</a:t>
                </a:r>
                <a:r>
                  <a:rPr lang="zh-CN" altLang="en-US" sz="2800" dirty="0" smtClean="0">
                    <a:cs typeface="Arial" panose="020B0604020202020204" pitchFamily="34" charset="0"/>
                  </a:rPr>
                  <a:t>维，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zh-CN" altLang="en-US" sz="2800" dirty="0" smtClean="0">
                    <a:cs typeface="Arial" panose="020B0604020202020204" pitchFamily="34" charset="0"/>
                  </a:rPr>
                  <a:t>为训练样本数。</a:t>
                </a:r>
              </a:p>
              <a:p>
                <a:pPr eaLnBrk="1" hangingPunct="1"/>
                <a:r>
                  <a:rPr lang="zh-CN" altLang="el-GR" sz="2800" dirty="0" smtClean="0">
                    <a:cs typeface="Arial" panose="020B0604020202020204" pitchFamily="34" charset="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/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</m:oMath>
                </a14:m>
                <a:r>
                  <a:rPr lang="zh-CN" altLang="en-US" sz="2800" dirty="0" smtClean="0">
                    <a:cs typeface="Arial" panose="020B0604020202020204" pitchFamily="34" charset="0"/>
                  </a:rPr>
                  <a:t>较小时，置信范围较大；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/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</m:oMath>
                </a14:m>
                <a:r>
                  <a:rPr lang="zh-CN" altLang="en-US" sz="2800" dirty="0" smtClean="0">
                    <a:cs typeface="Arial" panose="020B0604020202020204" pitchFamily="34" charset="0"/>
                  </a:rPr>
                  <a:t>较大时，置信范围较小：</a:t>
                </a:r>
                <a:endParaRPr lang="el-GR" altLang="zh-CN" sz="2800" dirty="0" smtClean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2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323850" y="1628775"/>
                <a:ext cx="8408988" cy="4267200"/>
              </a:xfrm>
              <a:blipFill>
                <a:blip r:embed="rId3"/>
                <a:stretch>
                  <a:fillRect l="-725" t="-1857" r="-1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292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116013" y="2852738"/>
          <a:ext cx="7497762" cy="1303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0" name="Equation" r:id="rId4" imgW="3556000" imgH="495300" progId="Equation.DSMT4">
                  <p:embed/>
                </p:oleObj>
              </mc:Choice>
              <mc:Fallback>
                <p:oleObj name="Equation" r:id="rId4" imgW="3556000" imgH="495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852738"/>
                        <a:ext cx="7497762" cy="1303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484438" y="5445125"/>
          <a:ext cx="4722812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1" name="Equation" r:id="rId6" imgW="2247900" imgH="431800" progId="Equation.DSMT4">
                  <p:embed/>
                </p:oleObj>
              </mc:Choice>
              <mc:Fallback>
                <p:oleObj name="Equation" r:id="rId6" imgW="2247900" imgH="431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5445125"/>
                        <a:ext cx="4722812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7.3 </a:t>
            </a:r>
            <a:r>
              <a:rPr lang="zh-CN" altLang="en-US" smtClean="0"/>
              <a:t>提高推广能力的方法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15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250825" y="1628775"/>
                <a:ext cx="8347075" cy="1160463"/>
              </a:xfrm>
            </p:spPr>
            <p:txBody>
              <a:bodyPr/>
              <a:lstStyle/>
              <a:p>
                <a:pPr eaLnBrk="1" hangingPunct="1"/>
                <a:r>
                  <a:rPr lang="zh-CN" altLang="en-US" sz="2400" dirty="0" smtClean="0"/>
                  <a:t>提高推广能力的本质方法是由原来只优化经验风险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𝑒𝑚𝑝</m:t>
                        </m:r>
                      </m:sub>
                    </m:sSub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zh-CN" altLang="en-US" sz="2400" dirty="0" smtClean="0"/>
                  <a:t>变为优化期望风险的</a:t>
                </a:r>
                <a:r>
                  <a:rPr lang="zh-CN" altLang="en-US" sz="2400" dirty="0"/>
                  <a:t>上界</a:t>
                </a:r>
                <a:r>
                  <a:rPr lang="zh-CN" altLang="en-US" sz="2400" dirty="0" smtClean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𝑒𝑚𝑝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endParaRPr lang="zh-CN" altLang="en-US" sz="2400" b="0" dirty="0" smtClean="0"/>
              </a:p>
            </p:txBody>
          </p:sp>
        </mc:Choice>
        <mc:Fallback xmlns="">
          <p:sp>
            <p:nvSpPr>
              <p:cNvPr id="133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250825" y="1628775"/>
                <a:ext cx="8347075" cy="1160463"/>
              </a:xfrm>
              <a:blipFill>
                <a:blip r:embed="rId4"/>
                <a:stretch>
                  <a:fillRect l="-438" t="-41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318" name="Object 9"/>
          <p:cNvGraphicFramePr>
            <a:graphicFrameLocks noChangeAspect="1"/>
          </p:cNvGraphicFramePr>
          <p:nvPr/>
        </p:nvGraphicFramePr>
        <p:xfrm>
          <a:off x="1331913" y="2565400"/>
          <a:ext cx="6626225" cy="414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4" name="Image" r:id="rId5" imgW="12101587" imgH="8749206" progId="PhotoshopElements.Image.3">
                  <p:embed/>
                </p:oleObj>
              </mc:Choice>
              <mc:Fallback>
                <p:oleObj name="Image" r:id="rId5" imgW="12101587" imgH="8749206" progId="PhotoshopElements.Image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565400"/>
                        <a:ext cx="6626225" cy="414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" name="Line 10"/>
          <p:cNvSpPr>
            <a:spLocks noChangeShapeType="1"/>
          </p:cNvSpPr>
          <p:nvPr/>
        </p:nvSpPr>
        <p:spPr bwMode="auto">
          <a:xfrm>
            <a:off x="2411413" y="3068638"/>
            <a:ext cx="3744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0" name="Text Box 11"/>
          <p:cNvSpPr txBox="1">
            <a:spLocks noChangeArrowheads="1"/>
          </p:cNvSpPr>
          <p:nvPr/>
        </p:nvSpPr>
        <p:spPr bwMode="auto">
          <a:xfrm>
            <a:off x="6084888" y="3141663"/>
            <a:ext cx="10080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过学习</a:t>
            </a:r>
          </a:p>
        </p:txBody>
      </p:sp>
      <p:sp>
        <p:nvSpPr>
          <p:cNvPr id="13321" name="Text Box 12"/>
          <p:cNvSpPr txBox="1">
            <a:spLocks noChangeArrowheads="1"/>
          </p:cNvSpPr>
          <p:nvPr/>
        </p:nvSpPr>
        <p:spPr bwMode="auto">
          <a:xfrm>
            <a:off x="2051050" y="3141663"/>
            <a:ext cx="10080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欠学习</a:t>
            </a:r>
          </a:p>
        </p:txBody>
      </p:sp>
      <p:graphicFrame>
        <p:nvGraphicFramePr>
          <p:cNvPr id="13322" name="Object 13"/>
          <p:cNvGraphicFramePr>
            <a:graphicFrameLocks noChangeAspect="1"/>
          </p:cNvGraphicFramePr>
          <p:nvPr/>
        </p:nvGraphicFramePr>
        <p:xfrm>
          <a:off x="7380288" y="6021388"/>
          <a:ext cx="86518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5" name="Equation" r:id="rId7" imgW="558558" imgH="253890" progId="Equation.DSMT4">
                  <p:embed/>
                </p:oleObj>
              </mc:Choice>
              <mc:Fallback>
                <p:oleObj name="Equation" r:id="rId7" imgW="558558" imgH="25389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288" y="6021388"/>
                        <a:ext cx="865187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3" name="Object 14"/>
          <p:cNvGraphicFramePr>
            <a:graphicFrameLocks noChangeAspect="1"/>
          </p:cNvGraphicFramePr>
          <p:nvPr/>
        </p:nvGraphicFramePr>
        <p:xfrm>
          <a:off x="2484438" y="4365625"/>
          <a:ext cx="187325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6" name="Equation" r:id="rId9" imgW="1079032" imgH="431613" progId="Equation.DSMT4">
                  <p:embed/>
                </p:oleObj>
              </mc:Choice>
              <mc:Fallback>
                <p:oleObj name="Equation" r:id="rId9" imgW="1079032" imgH="431613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365625"/>
                        <a:ext cx="187325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结构风险最小化原则</a:t>
            </a:r>
            <a:br>
              <a:rPr lang="zh-CN" altLang="en-US" sz="4000" smtClean="0"/>
            </a:br>
            <a:r>
              <a:rPr lang="zh-CN" altLang="en-US" sz="3200" smtClean="0"/>
              <a:t>（</a:t>
            </a:r>
            <a:r>
              <a:rPr lang="en-US" altLang="zh-CN" sz="3200" smtClean="0"/>
              <a:t>SRM</a:t>
            </a:r>
            <a:r>
              <a:rPr lang="zh-CN" altLang="en-US" sz="3200" smtClean="0"/>
              <a:t>，</a:t>
            </a:r>
            <a:r>
              <a:rPr lang="en-US" altLang="zh-CN" sz="3200" smtClean="0"/>
              <a:t>Structural Risk Minimization</a:t>
            </a:r>
            <a:r>
              <a:rPr lang="zh-CN" altLang="en-US" sz="3200" smtClean="0"/>
              <a:t>）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628775"/>
            <a:ext cx="8258175" cy="4498975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首先把函数集                             分解为一个函数子集序列：</a:t>
            </a:r>
          </a:p>
          <a:p>
            <a:pPr eaLnBrk="1" hangingPunct="1"/>
            <a:endParaRPr lang="zh-CN" altLang="en-US" sz="28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smtClean="0"/>
              <a:t> 	各个子集按照</a:t>
            </a:r>
            <a:r>
              <a:rPr lang="en-US" altLang="zh-CN" sz="2800" smtClean="0"/>
              <a:t>VC</a:t>
            </a:r>
            <a:r>
              <a:rPr lang="zh-CN" altLang="en-US" sz="2800" smtClean="0"/>
              <a:t>维的大小排序：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8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smtClean="0"/>
              <a:t>	在子集序列中寻找经验风险与置信范围之和最小的子集，这个子集中使经验风险最小的函数就是所求的最优函数。</a:t>
            </a:r>
          </a:p>
        </p:txBody>
      </p:sp>
      <p:graphicFrame>
        <p:nvGraphicFramePr>
          <p:cNvPr id="1434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132138" y="1628775"/>
          <a:ext cx="252095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2" name="Equation" r:id="rId4" imgW="4318000" imgH="762000" progId="Equation.DSMT4">
                  <p:embed/>
                </p:oleObj>
              </mc:Choice>
              <mc:Fallback>
                <p:oleObj name="Equation" r:id="rId4" imgW="4318000" imgH="762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1628775"/>
                        <a:ext cx="252095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411413" y="2565400"/>
          <a:ext cx="3744912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3" name="Equation" r:id="rId6" imgW="5105400" imgH="584200" progId="Equation.DSMT4">
                  <p:embed/>
                </p:oleObj>
              </mc:Choice>
              <mc:Fallback>
                <p:oleObj name="Equation" r:id="rId6" imgW="5105400" imgH="584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565400"/>
                        <a:ext cx="3744912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11"/>
          <p:cNvGraphicFramePr>
            <a:graphicFrameLocks noChangeAspect="1"/>
          </p:cNvGraphicFramePr>
          <p:nvPr/>
        </p:nvGraphicFramePr>
        <p:xfrm>
          <a:off x="2484438" y="3716338"/>
          <a:ext cx="31686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4" name="Equation" r:id="rId8" imgW="4241800" imgH="584200" progId="Equation.DSMT4">
                  <p:embed/>
                </p:oleObj>
              </mc:Choice>
              <mc:Fallback>
                <p:oleObj name="Equation" r:id="rId8" imgW="4241800" imgH="584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716338"/>
                        <a:ext cx="3168650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SRM</a:t>
            </a:r>
            <a:r>
              <a:rPr lang="zh-CN" altLang="en-US" sz="3600" smtClean="0"/>
              <a:t>在线性分类器上的应用（</a:t>
            </a:r>
            <a:r>
              <a:rPr lang="en-US" altLang="zh-CN" sz="3600" smtClean="0"/>
              <a:t>SVM</a:t>
            </a:r>
            <a:r>
              <a:rPr lang="zh-CN" altLang="en-US" sz="3600" smtClean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3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323850" y="1628775"/>
                <a:ext cx="8496300" cy="5040313"/>
              </a:xfrm>
            </p:spPr>
            <p:txBody>
              <a:bodyPr/>
              <a:lstStyle/>
              <a:p>
                <a:pPr eaLnBrk="1" hangingPunct="1"/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sz="2800" dirty="0" smtClean="0"/>
                  <a:t>维空间中的线性函数的</a:t>
                </a:r>
                <a:r>
                  <a:rPr lang="en-US" altLang="zh-CN" sz="2800" dirty="0" smtClean="0"/>
                  <a:t>VC</a:t>
                </a:r>
                <a:r>
                  <a:rPr lang="zh-CN" altLang="en-US" sz="2800" dirty="0" smtClean="0"/>
                  <a:t>维为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2800" dirty="0" smtClean="0"/>
                  <a:t>，但当限制判别界面的分类间隔时，其</a:t>
                </a:r>
                <a:r>
                  <a:rPr lang="en-US" altLang="zh-CN" sz="2800" dirty="0" smtClean="0"/>
                  <a:t>VC</a:t>
                </a:r>
                <a:r>
                  <a:rPr lang="zh-CN" altLang="en-US" sz="2800" dirty="0" smtClean="0"/>
                  <a:t>有可能更小。</a:t>
                </a:r>
              </a:p>
              <a:p>
                <a:pPr eaLnBrk="1" hangingPunct="1"/>
                <a:r>
                  <a:rPr lang="zh-CN" altLang="en-US" sz="2800" i="1" dirty="0" smtClean="0">
                    <a:solidFill>
                      <a:srgbClr val="0000FF"/>
                    </a:solidFill>
                  </a:rPr>
                  <a:t>定理</a:t>
                </a:r>
                <a:r>
                  <a:rPr lang="zh-CN" altLang="en-US" sz="2800" dirty="0" smtClean="0"/>
                  <a:t>：在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sz="2800" dirty="0" smtClean="0"/>
                  <a:t>维空间中，设所有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 smtClean="0"/>
                  <a:t>个样本都在一个超球范围之内，超球的半径为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sz="2800" dirty="0" smtClean="0"/>
                  <a:t>，那么</a:t>
                </a:r>
                <a14:m>
                  <m:oMath xmlns:m="http://schemas.openxmlformats.org/officeDocument/2006/math">
                    <m:r>
                      <a:rPr lang="el-GR" altLang="zh-CN" sz="2800" i="1" dirty="0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zh-CN" sz="2800" dirty="0" smtClean="0">
                    <a:latin typeface="宋体" panose="02010600030101010101" pitchFamily="2" charset="-122"/>
                  </a:rPr>
                  <a:t>-</a:t>
                </a:r>
                <a:r>
                  <a:rPr lang="zh-CN" altLang="en-US" sz="2800" dirty="0" smtClean="0">
                    <a:latin typeface="宋体" panose="02010600030101010101" pitchFamily="2" charset="-122"/>
                  </a:rPr>
                  <a:t>间隔分类超平面集合的</a:t>
                </a:r>
                <a:r>
                  <a:rPr lang="en-US" altLang="zh-CN" sz="2800" dirty="0" smtClean="0">
                    <a:latin typeface="Times New Roman" panose="02020603050405020304" pitchFamily="18" charset="0"/>
                  </a:rPr>
                  <a:t>VC</a:t>
                </a:r>
                <a:r>
                  <a:rPr lang="zh-CN" altLang="en-US" sz="2800" dirty="0" smtClean="0">
                    <a:latin typeface="宋体" panose="02010600030101010101" pitchFamily="2" charset="-122"/>
                  </a:rPr>
                  <a:t>维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en-US" sz="2800" dirty="0" smtClean="0">
                    <a:latin typeface="宋体" panose="02010600030101010101" pitchFamily="2" charset="-122"/>
                  </a:rPr>
                  <a:t>满足如下不等式：</a:t>
                </a:r>
              </a:p>
              <a:p>
                <a:pPr eaLnBrk="1" hangingPunct="1"/>
                <a:endParaRPr lang="zh-CN" altLang="en-US" sz="2800" dirty="0" smtClean="0">
                  <a:latin typeface="宋体" panose="02010600030101010101" pitchFamily="2" charset="-122"/>
                </a:endParaRPr>
              </a:p>
              <a:p>
                <a:pPr eaLnBrk="1" hangingPunct="1"/>
                <a:endParaRPr lang="zh-CN" altLang="en-US" sz="2800" dirty="0" smtClean="0">
                  <a:latin typeface="宋体" panose="02010600030101010101" pitchFamily="2" charset="-122"/>
                </a:endParaRPr>
              </a:p>
              <a:p>
                <a:pPr eaLnBrk="1" hangingPunct="1"/>
                <a:r>
                  <a:rPr lang="zh-CN" altLang="en-US" sz="2800" dirty="0" smtClean="0">
                    <a:latin typeface="宋体" panose="02010600030101010101" pitchFamily="2" charset="-122"/>
                  </a:rPr>
                  <a:t>而间隔        ，因此根据</a:t>
                </a:r>
                <a:r>
                  <a:rPr lang="en-US" altLang="zh-CN" sz="2800" dirty="0" smtClean="0">
                    <a:latin typeface="Times New Roman" panose="02020603050405020304" pitchFamily="18" charset="0"/>
                  </a:rPr>
                  <a:t>SRM</a:t>
                </a:r>
                <a:r>
                  <a:rPr lang="zh-CN" altLang="en-US" sz="2800" dirty="0" smtClean="0">
                    <a:latin typeface="Times New Roman" panose="02020603050405020304" pitchFamily="18" charset="0"/>
                  </a:rPr>
                  <a:t>的原则，只需在保证经验风险为</a:t>
                </a:r>
                <a:r>
                  <a:rPr lang="en-US" altLang="zh-CN" sz="2800" dirty="0" smtClean="0">
                    <a:latin typeface="Times New Roman" panose="02020603050405020304" pitchFamily="18" charset="0"/>
                  </a:rPr>
                  <a:t>0</a:t>
                </a:r>
                <a:r>
                  <a:rPr lang="zh-CN" altLang="en-US" sz="2800" dirty="0" smtClean="0">
                    <a:latin typeface="Times New Roman" panose="02020603050405020304" pitchFamily="18" charset="0"/>
                  </a:rPr>
                  <a:t>的条件下（超平面能够正确分类全部训练样本），最小化权值矢量的长度        。</a:t>
                </a:r>
                <a:endParaRPr lang="zh-CN" altLang="en-US" sz="2800" dirty="0" smtClean="0"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53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323850" y="1628775"/>
                <a:ext cx="8496300" cy="5040313"/>
              </a:xfrm>
              <a:blipFill>
                <a:blip r:embed="rId4"/>
                <a:stretch>
                  <a:fillRect l="-717" t="-1572" r="-13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36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059113" y="4032250"/>
          <a:ext cx="2249487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6" name="Equation" r:id="rId5" imgW="4394200" imgH="1524000" progId="Equation.DSMT4">
                  <p:embed/>
                </p:oleObj>
              </mc:Choice>
              <mc:Fallback>
                <p:oleObj name="Equation" r:id="rId5" imgW="4394200" imgH="1524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4032250"/>
                        <a:ext cx="2249487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979613" y="5054600"/>
          <a:ext cx="115252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7" name="Equation" r:id="rId7" imgW="1879600" imgH="660400" progId="Equation.DSMT4">
                  <p:embed/>
                </p:oleObj>
              </mc:Choice>
              <mc:Fallback>
                <p:oleObj name="Equation" r:id="rId7" imgW="1879600" imgH="660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5054600"/>
                        <a:ext cx="1152525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8"/>
          <p:cNvGraphicFramePr>
            <a:graphicFrameLocks noChangeAspect="1"/>
          </p:cNvGraphicFramePr>
          <p:nvPr/>
        </p:nvGraphicFramePr>
        <p:xfrm>
          <a:off x="6948488" y="5876925"/>
          <a:ext cx="431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8" name="Equation" r:id="rId9" imgW="723586" imgH="660113" progId="Equation.DSMT4">
                  <p:embed/>
                </p:oleObj>
              </mc:Choice>
              <mc:Fallback>
                <p:oleObj name="Equation" r:id="rId9" imgW="723586" imgH="660113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5876925"/>
                        <a:ext cx="431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验证技术（</a:t>
            </a:r>
            <a:r>
              <a:rPr lang="en-US" altLang="zh-CN" smtClean="0"/>
              <a:t>Validation</a:t>
            </a:r>
            <a:r>
              <a:rPr lang="zh-CN" altLang="en-US" smtClean="0"/>
              <a:t>）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557338"/>
            <a:ext cx="8713787" cy="1511300"/>
          </a:xfrm>
        </p:spPr>
        <p:txBody>
          <a:bodyPr/>
          <a:lstStyle/>
          <a:p>
            <a:pPr eaLnBrk="1" hangingPunct="1"/>
            <a:r>
              <a:rPr lang="zh-CN" altLang="en-US" sz="2400" smtClean="0"/>
              <a:t>当无法计算函数集的</a:t>
            </a:r>
            <a:r>
              <a:rPr lang="en-US" altLang="zh-CN" sz="2400" smtClean="0"/>
              <a:t>VC</a:t>
            </a:r>
            <a:r>
              <a:rPr lang="zh-CN" altLang="en-US" sz="2400" smtClean="0"/>
              <a:t>维时，可以采用验证技术。将样本集分为训练集和验证集，用训练集的样本训练网络，用验证集的样本测试网络，寻找一个验证集风险最小的模型和参数。</a:t>
            </a:r>
          </a:p>
        </p:txBody>
      </p:sp>
      <p:graphicFrame>
        <p:nvGraphicFramePr>
          <p:cNvPr id="16388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1331913" y="2727325"/>
          <a:ext cx="6335712" cy="409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2" name="Image" r:id="rId4" imgW="5930159" imgH="4330159" progId="PhotoshopElements.Image.3">
                  <p:embed/>
                </p:oleObj>
              </mc:Choice>
              <mc:Fallback>
                <p:oleObj name="Image" r:id="rId4" imgW="5930159" imgH="4330159" progId="PhotoshopElements.Image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727325"/>
                        <a:ext cx="6335712" cy="409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权值衰减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628775"/>
            <a:ext cx="8183563" cy="4867275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实验表明，多层感知器网络中比较小的权值往往能够提高系统的推广能力，因此在训练过程中可以有意地衰减权值：</a:t>
            </a:r>
          </a:p>
          <a:p>
            <a:pPr eaLnBrk="1" hangingPunct="1"/>
            <a:endParaRPr lang="zh-CN" altLang="en-US" sz="2800" smtClean="0"/>
          </a:p>
          <a:p>
            <a:pPr eaLnBrk="1" hangingPunct="1"/>
            <a:endParaRPr lang="zh-CN" altLang="en-US" sz="2800" smtClean="0"/>
          </a:p>
          <a:p>
            <a:pPr eaLnBrk="1" hangingPunct="1"/>
            <a:r>
              <a:rPr lang="zh-CN" altLang="en-US" sz="2800" smtClean="0"/>
              <a:t>或者采用一个等价的目标函数：</a:t>
            </a:r>
          </a:p>
        </p:txBody>
      </p:sp>
      <p:graphicFrame>
        <p:nvGraphicFramePr>
          <p:cNvPr id="17412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843213" y="3141663"/>
          <a:ext cx="3149600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0" name="Equation" r:id="rId4" imgW="3632200" imgH="698500" progId="Equation.DSMT4">
                  <p:embed/>
                </p:oleObj>
              </mc:Choice>
              <mc:Fallback>
                <p:oleObj name="Equation" r:id="rId4" imgW="3632200" imgH="698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3141663"/>
                        <a:ext cx="3149600" cy="75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846388" y="4872038"/>
          <a:ext cx="329247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1" name="Equation" r:id="rId6" imgW="4318000" imgH="1270000" progId="Equation.DSMT4">
                  <p:embed/>
                </p:oleObj>
              </mc:Choice>
              <mc:Fallback>
                <p:oleObj name="Equation" r:id="rId6" imgW="4318000" imgH="1270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6388" y="4872038"/>
                        <a:ext cx="3292475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7.1 </a:t>
            </a:r>
            <a:r>
              <a:rPr lang="zh-CN" altLang="en-US" smtClean="0"/>
              <a:t>统计学习的本质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99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200" y="1981200"/>
                <a:ext cx="8362950" cy="2095500"/>
              </a:xfrm>
            </p:spPr>
            <p:txBody>
              <a:bodyPr/>
              <a:lstStyle/>
              <a:p>
                <a:pPr eaLnBrk="1" hangingPunct="1"/>
                <a:r>
                  <a:rPr lang="zh-CN" altLang="en-US" sz="2800" dirty="0" smtClean="0">
                    <a:solidFill>
                      <a:srgbClr val="CC3300"/>
                    </a:solidFill>
                  </a:rPr>
                  <a:t>学习的过程</a:t>
                </a:r>
                <a:r>
                  <a:rPr lang="zh-CN" altLang="en-US" sz="2800" dirty="0" smtClean="0"/>
                  <a:t>：系统</a:t>
                </a:r>
                <a:r>
                  <a:rPr lang="en-US" altLang="zh-CN" sz="2800" dirty="0" smtClean="0"/>
                  <a:t>S</a:t>
                </a:r>
                <a:r>
                  <a:rPr lang="zh-CN" altLang="en-US" sz="2800" dirty="0" smtClean="0"/>
                  <a:t>为研究对象，通过一系列的观测样本来求得学习机</a:t>
                </a:r>
                <a:r>
                  <a:rPr lang="en-US" altLang="zh-CN" sz="2800" dirty="0" smtClean="0"/>
                  <a:t>LM</a:t>
                </a:r>
                <a:r>
                  <a:rPr lang="zh-CN" altLang="en-US" sz="2800" dirty="0" smtClean="0"/>
                  <a:t>，使得</a:t>
                </a:r>
                <a:r>
                  <a:rPr lang="en-US" altLang="zh-CN" sz="2800" dirty="0" smtClean="0"/>
                  <a:t>LM</a:t>
                </a:r>
                <a:r>
                  <a:rPr lang="zh-CN" altLang="en-US" sz="2800" dirty="0" smtClean="0"/>
                  <a:t>的输出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zh-CN" altLang="en-US" sz="2800" dirty="0" smtClean="0"/>
                  <a:t>能够尽量准确的预测</a:t>
                </a:r>
                <a:r>
                  <a:rPr lang="en-US" altLang="zh-CN" sz="2800" dirty="0" smtClean="0"/>
                  <a:t>S</a:t>
                </a:r>
                <a:r>
                  <a:rPr lang="zh-CN" altLang="en-US" sz="2800" dirty="0" smtClean="0"/>
                  <a:t>的输出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800" dirty="0" smtClean="0"/>
                  <a:t>。</a:t>
                </a:r>
              </a:p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zh-CN" altLang="en-US" sz="2800" dirty="0" smtClean="0"/>
                  <a:t>		          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zh-CN" sz="28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8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zh-CN" sz="28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8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</a:rPr>
                      <m:t>，</m:t>
                    </m:r>
                    <m:d>
                      <m:dPr>
                        <m:ctrlP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0" dirty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800" dirty="0" smtClean="0"/>
              </a:p>
            </p:txBody>
          </p:sp>
        </mc:Choice>
        <mc:Fallback>
          <p:sp>
            <p:nvSpPr>
              <p:cNvPr id="40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981200"/>
                <a:ext cx="8362950" cy="2095500"/>
              </a:xfrm>
              <a:blipFill rotWithShape="0">
                <a:blip r:embed="rId3"/>
                <a:stretch>
                  <a:fillRect l="-729" t="-3779" r="-4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10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062163" y="4113213"/>
          <a:ext cx="5241925" cy="236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Visio" r:id="rId4" imgW="3812508" imgH="1666770" progId="Visio.Drawing.11">
                  <p:embed/>
                </p:oleObj>
              </mc:Choice>
              <mc:Fallback>
                <p:oleObj name="Visio" r:id="rId4" imgW="3812508" imgH="166677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2163" y="4113213"/>
                        <a:ext cx="5241925" cy="236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风险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Rectangle 21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179512" y="1628775"/>
                <a:ext cx="8713663" cy="5113338"/>
              </a:xfrm>
            </p:spPr>
            <p:txBody>
              <a:bodyPr/>
              <a:lstStyle/>
              <a:p>
                <a:pPr eaLnBrk="1" hangingPunct="1"/>
                <a:r>
                  <a:rPr lang="zh-CN" altLang="en-US" sz="2800" dirty="0" smtClean="0"/>
                  <a:t>学习机</a:t>
                </a:r>
                <a:r>
                  <a:rPr lang="en-US" altLang="zh-CN" sz="2800" dirty="0" smtClean="0"/>
                  <a:t>LM</a:t>
                </a:r>
                <a:r>
                  <a:rPr lang="zh-CN" altLang="en-US" sz="2800" dirty="0" smtClean="0"/>
                  <a:t>的输出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zh-CN" altLang="en-US" sz="2800" dirty="0" smtClean="0"/>
                  <a:t>与输入</a:t>
                </a:r>
                <a14:m>
                  <m:oMath xmlns:m="http://schemas.openxmlformats.org/officeDocument/2006/math">
                    <m:r>
                      <a:rPr lang="en-US" altLang="zh-CN" sz="2800" b="1" i="0" dirty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zh-CN" altLang="en-US" sz="2800" dirty="0" smtClean="0"/>
                  <a:t>之间可以看作是一个</a:t>
                </a:r>
                <a:r>
                  <a:rPr lang="zh-CN" altLang="en-US" sz="2800" dirty="0" smtClean="0">
                    <a:solidFill>
                      <a:srgbClr val="0000FF"/>
                    </a:solidFill>
                  </a:rPr>
                  <a:t>函数关系</a:t>
                </a:r>
                <a:r>
                  <a:rPr lang="zh-CN" altLang="en-US" sz="2800" dirty="0" smtClean="0"/>
                  <a:t>：</a:t>
                </a:r>
              </a:p>
              <a:p>
                <a:pPr eaLnBrk="1" hangingPunct="1"/>
                <a:endParaRPr lang="zh-CN" altLang="en-US" sz="2800" dirty="0" smtClean="0"/>
              </a:p>
              <a:p>
                <a:pPr eaLnBrk="1" hangingPunct="1"/>
                <a:r>
                  <a:rPr lang="zh-CN" altLang="en-US" sz="2800" dirty="0" smtClean="0"/>
                  <a:t>一般需要将函数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zh-CN" altLang="en-US" sz="2800" dirty="0" smtClean="0"/>
                  <a:t>限定在特定的一组函数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altLang="zh-CN" sz="2800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zh-CN" altLang="en-US" sz="2800" dirty="0" smtClean="0"/>
                  <a:t>中求取。</a:t>
                </a:r>
              </a:p>
              <a:p>
                <a:pPr eaLnBrk="1" hangingPunct="1"/>
                <a:r>
                  <a:rPr lang="zh-CN" altLang="en-US" sz="2800" dirty="0" smtClean="0"/>
                  <a:t>定义</a:t>
                </a:r>
                <a:r>
                  <a:rPr lang="zh-CN" altLang="en-US" sz="2800" dirty="0" smtClean="0">
                    <a:solidFill>
                      <a:srgbClr val="CC3300"/>
                    </a:solidFill>
                  </a:rPr>
                  <a:t>风险</a:t>
                </a:r>
                <a:r>
                  <a:rPr lang="zh-CN" altLang="en-US" sz="2800" dirty="0" smtClean="0"/>
                  <a:t>：</a:t>
                </a:r>
              </a:p>
              <a:p>
                <a:pPr lvl="1" eaLnBrk="1" hangingPunct="1"/>
                <a:endParaRPr lang="zh-CN" altLang="en-US" sz="2400" dirty="0" smtClean="0"/>
              </a:p>
              <a:p>
                <a:pPr lvl="1" eaLnBrk="1" hangingPunct="1"/>
                <a:r>
                  <a:rPr lang="zh-CN" altLang="en-US" sz="2400" dirty="0" smtClean="0">
                    <a:solidFill>
                      <a:srgbClr val="0000FF"/>
                    </a:solidFill>
                  </a:rPr>
                  <a:t>均方误差</a:t>
                </a:r>
                <a:r>
                  <a:rPr lang="zh-CN" altLang="en-US" sz="2400" dirty="0" smtClean="0"/>
                  <a:t>：</a:t>
                </a:r>
              </a:p>
              <a:p>
                <a:pPr lvl="1" eaLnBrk="1" hangingPunct="1"/>
                <a:endParaRPr lang="zh-CN" altLang="en-US" sz="2400" dirty="0" smtClean="0"/>
              </a:p>
              <a:p>
                <a:pPr lvl="1" eaLnBrk="1" hangingPunct="1"/>
                <a:r>
                  <a:rPr lang="zh-CN" altLang="en-US" sz="2400" dirty="0" smtClean="0">
                    <a:solidFill>
                      <a:srgbClr val="0000FF"/>
                    </a:solidFill>
                  </a:rPr>
                  <a:t>似然函数</a:t>
                </a:r>
                <a:r>
                  <a:rPr lang="zh-CN" altLang="en-US" sz="2400" dirty="0" smtClean="0"/>
                  <a:t>：</a:t>
                </a:r>
              </a:p>
            </p:txBody>
          </p:sp>
        </mc:Choice>
        <mc:Fallback xmlns="">
          <p:sp>
            <p:nvSpPr>
              <p:cNvPr id="5123" name="Rectangle 2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179512" y="1628775"/>
                <a:ext cx="8713663" cy="5113338"/>
              </a:xfrm>
              <a:blipFill>
                <a:blip r:embed="rId4"/>
                <a:stretch>
                  <a:fillRect l="-699" t="-1549" r="-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125" name="Object 2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203575" y="2420938"/>
          <a:ext cx="1349375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" name="Equation" r:id="rId5" imgW="609336" imgH="253890" progId="Equation.DSMT4">
                  <p:embed/>
                </p:oleObj>
              </mc:Choice>
              <mc:Fallback>
                <p:oleObj name="Equation" r:id="rId5" imgW="609336" imgH="25389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2420938"/>
                        <a:ext cx="1349375" cy="70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8" name="Object 28"/>
          <p:cNvGraphicFramePr>
            <a:graphicFrameLocks noChangeAspect="1"/>
          </p:cNvGraphicFramePr>
          <p:nvPr/>
        </p:nvGraphicFramePr>
        <p:xfrm>
          <a:off x="2987675" y="4005263"/>
          <a:ext cx="2190750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3" name="Equation" r:id="rId7" imgW="914400" imgH="253800" progId="Equation.DSMT4">
                  <p:embed/>
                </p:oleObj>
              </mc:Choice>
              <mc:Fallback>
                <p:oleObj name="Equation" r:id="rId7" imgW="914400" imgH="2538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4005263"/>
                        <a:ext cx="2190750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9" name="Object 29"/>
          <p:cNvGraphicFramePr>
            <a:graphicFrameLocks noChangeAspect="1"/>
          </p:cNvGraphicFramePr>
          <p:nvPr/>
        </p:nvGraphicFramePr>
        <p:xfrm>
          <a:off x="2987675" y="4868863"/>
          <a:ext cx="3648075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4" name="Equation" r:id="rId9" imgW="1943100" imgH="292100" progId="Equation.DSMT4">
                  <p:embed/>
                </p:oleObj>
              </mc:Choice>
              <mc:Fallback>
                <p:oleObj name="Equation" r:id="rId9" imgW="1943100" imgH="2921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4868863"/>
                        <a:ext cx="3648075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0" name="Object 30"/>
          <p:cNvGraphicFramePr>
            <a:graphicFrameLocks noChangeAspect="1"/>
          </p:cNvGraphicFramePr>
          <p:nvPr/>
        </p:nvGraphicFramePr>
        <p:xfrm>
          <a:off x="2987675" y="5805488"/>
          <a:ext cx="3144838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5" name="Equation" r:id="rId11" imgW="1637589" imgH="253890" progId="Equation.DSMT4">
                  <p:embed/>
                </p:oleObj>
              </mc:Choice>
              <mc:Fallback>
                <p:oleObj name="Equation" r:id="rId11" imgW="1637589" imgH="25389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5805488"/>
                        <a:ext cx="3144838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期望风险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323850" y="1628775"/>
                <a:ext cx="8258175" cy="4652963"/>
              </a:xfrm>
            </p:spPr>
            <p:txBody>
              <a:bodyPr/>
              <a:lstStyle/>
              <a:p>
                <a:pPr eaLnBrk="1" hangingPunct="1"/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800" dirty="0" smtClean="0"/>
                  <a:t>与</a:t>
                </a:r>
                <a14:m>
                  <m:oMath xmlns:m="http://schemas.openxmlformats.org/officeDocument/2006/math">
                    <m:r>
                      <a:rPr lang="en-US" altLang="zh-CN" sz="2800" b="1" i="0" dirty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zh-CN" altLang="en-US" sz="2800" dirty="0" smtClean="0"/>
                  <a:t>之间存在一定的依赖关系，可以用一个未知的联合概率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0" dirty="0" err="1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zh-CN" sz="28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 smtClean="0"/>
                  <a:t>描述。</a:t>
                </a:r>
              </a:p>
              <a:p>
                <a:pPr eaLnBrk="1" hangingPunct="1"/>
                <a:endParaRPr lang="zh-CN" altLang="en-US" sz="2800" dirty="0" smtClean="0"/>
              </a:p>
              <a:p>
                <a:pPr eaLnBrk="1" hangingPunct="1"/>
                <a:r>
                  <a:rPr lang="zh-CN" altLang="en-US" sz="2800" dirty="0" smtClean="0">
                    <a:solidFill>
                      <a:srgbClr val="CC3300"/>
                    </a:solidFill>
                  </a:rPr>
                  <a:t>期望风险</a:t>
                </a:r>
                <a:r>
                  <a:rPr lang="zh-CN" altLang="en-US" sz="2800" dirty="0" smtClean="0"/>
                  <a:t>定义为：</a:t>
                </a:r>
              </a:p>
              <a:p>
                <a:pPr eaLnBrk="1" hangingPunct="1"/>
                <a:endParaRPr lang="zh-CN" altLang="en-US" sz="2800" dirty="0" smtClean="0"/>
              </a:p>
              <a:p>
                <a:pPr eaLnBrk="1" hangingPunct="1"/>
                <a:endParaRPr lang="zh-CN" altLang="en-US" sz="2800" dirty="0" smtClean="0"/>
              </a:p>
              <a:p>
                <a:pPr eaLnBrk="1" hangingPunct="1"/>
                <a:r>
                  <a:rPr lang="zh-CN" altLang="en-US" sz="2800" dirty="0" smtClean="0"/>
                  <a:t>统计学习的目的就是要寻找到一个最优的函数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0" dirty="0" err="1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zh-CN" sz="2800" i="1" dirty="0" err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0" dirty="0" err="1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 smtClean="0"/>
                  <a:t>，使得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0" dirty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 smtClean="0"/>
                  <a:t>最小。</a:t>
                </a:r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323850" y="1628775"/>
                <a:ext cx="8258175" cy="4652963"/>
              </a:xfrm>
              <a:blipFill>
                <a:blip r:embed="rId4"/>
                <a:stretch>
                  <a:fillRect l="-738" t="-15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14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908175" y="3716338"/>
          <a:ext cx="494982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Equation" r:id="rId5" imgW="2070100" imgH="279400" progId="Equation.DSMT4">
                  <p:embed/>
                </p:oleObj>
              </mc:Choice>
              <mc:Fallback>
                <p:oleObj name="Equation" r:id="rId5" imgW="2070100" imgH="279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716338"/>
                        <a:ext cx="4949825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经验风险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1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323850" y="1628775"/>
                <a:ext cx="8258175" cy="4772025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zh-CN" altLang="en-US" sz="2800" dirty="0" smtClean="0"/>
                  <a:t>期望风险一般来说无法计算，在工程上转而计算</a:t>
                </a:r>
                <a:r>
                  <a:rPr lang="zh-CN" altLang="en-US" sz="2800" dirty="0" smtClean="0">
                    <a:solidFill>
                      <a:srgbClr val="CC3300"/>
                    </a:solidFill>
                  </a:rPr>
                  <a:t>经验风险</a:t>
                </a:r>
                <a:r>
                  <a:rPr lang="zh-CN" altLang="en-US" sz="2800" dirty="0" smtClean="0"/>
                  <a:t>：</a:t>
                </a:r>
              </a:p>
              <a:p>
                <a:pPr eaLnBrk="1" hangingPunct="1">
                  <a:lnSpc>
                    <a:spcPct val="90000"/>
                  </a:lnSpc>
                </a:pPr>
                <a:endParaRPr lang="zh-CN" altLang="en-US" sz="2800" dirty="0" smtClean="0"/>
              </a:p>
              <a:p>
                <a:pPr eaLnBrk="1" hangingPunct="1">
                  <a:lnSpc>
                    <a:spcPct val="90000"/>
                  </a:lnSpc>
                </a:pPr>
                <a:endParaRPr lang="zh-CN" altLang="en-US" sz="2800" dirty="0" smtClean="0"/>
              </a:p>
              <a:p>
                <a:pPr eaLnBrk="1" hangingPunct="1">
                  <a:lnSpc>
                    <a:spcPct val="90000"/>
                  </a:lnSpc>
                </a:pPr>
                <a:endParaRPr lang="zh-CN" altLang="en-US" sz="2800" dirty="0" smtClean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zh-CN" altLang="en-US" sz="2800" dirty="0" smtClean="0"/>
                  <a:t>求取最优参数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0" dirty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800" dirty="0" smtClean="0"/>
                  <a:t>，使得经验风险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𝑒𝑚𝑝</m:t>
                        </m:r>
                      </m:sub>
                    </m:sSub>
                    <m:d>
                      <m:dPr>
                        <m:ctrlP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0" dirty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altLang="zh-CN" sz="2800" b="1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800" dirty="0" smtClean="0"/>
                  <a:t>最小。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zh-CN" altLang="en-US" sz="2800" dirty="0" smtClean="0"/>
                  <a:t>当学习过程具有一致性时，统计学有如下关系：</a:t>
                </a:r>
              </a:p>
            </p:txBody>
          </p:sp>
        </mc:Choice>
        <mc:Fallback xmlns="">
          <p:sp>
            <p:nvSpPr>
              <p:cNvPr id="71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323850" y="1628775"/>
                <a:ext cx="8258175" cy="4772025"/>
              </a:xfrm>
              <a:blipFill>
                <a:blip r:embed="rId4"/>
                <a:stretch>
                  <a:fillRect l="-738" t="-2171" r="-1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172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124075" y="2420938"/>
          <a:ext cx="4875213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" name="Equation" r:id="rId5" imgW="1955800" imgH="431800" progId="Equation.DSMT4">
                  <p:embed/>
                </p:oleObj>
              </mc:Choice>
              <mc:Fallback>
                <p:oleObj name="Equation" r:id="rId5" imgW="1955800" imgH="431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420938"/>
                        <a:ext cx="4875213" cy="133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331913" y="5084763"/>
          <a:ext cx="6746875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" name="Equation" r:id="rId7" imgW="2705100" imgH="406400" progId="Equation.DSMT4">
                  <p:embed/>
                </p:oleObj>
              </mc:Choice>
              <mc:Fallback>
                <p:oleObj name="Equation" r:id="rId7" imgW="2705100" imgH="406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084763"/>
                        <a:ext cx="6746875" cy="104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期望风险与经验风险的关系</a:t>
            </a:r>
          </a:p>
        </p:txBody>
      </p:sp>
      <p:graphicFrame>
        <p:nvGraphicFramePr>
          <p:cNvPr id="8195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2105025" y="1557338"/>
          <a:ext cx="4860925" cy="425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3" name="Visio" r:id="rId4" imgW="2820655" imgH="2470912" progId="Visio.Drawing.11">
                  <p:embed/>
                </p:oleObj>
              </mc:Choice>
              <mc:Fallback>
                <p:oleObj name="Visio" r:id="rId4" imgW="2820655" imgH="2470912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5025" y="1557338"/>
                        <a:ext cx="4860925" cy="425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3559175" y="5597525"/>
          <a:ext cx="2474913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4" name="Equation" r:id="rId6" imgW="1066337" imgH="253890" progId="Equation.DSMT4">
                  <p:embed/>
                </p:oleObj>
              </mc:Choice>
              <mc:Fallback>
                <p:oleObj name="Equation" r:id="rId6" imgW="1066337" imgH="25389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9175" y="5597525"/>
                        <a:ext cx="2474913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7.2 </a:t>
            </a:r>
            <a:r>
              <a:rPr lang="zh-CN" altLang="en-US" smtClean="0"/>
              <a:t>函数集的</a:t>
            </a:r>
            <a:r>
              <a:rPr lang="en-US" altLang="zh-CN" smtClean="0"/>
              <a:t>VC</a:t>
            </a:r>
            <a:r>
              <a:rPr lang="zh-CN" altLang="en-US" smtClean="0"/>
              <a:t>维与推广性的界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1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3850" y="1628800"/>
                <a:ext cx="8569325" cy="5040313"/>
              </a:xfrm>
            </p:spPr>
            <p:txBody>
              <a:bodyPr/>
              <a:lstStyle/>
              <a:p>
                <a:pPr eaLnBrk="1" hangingPunct="1"/>
                <a:r>
                  <a:rPr lang="zh-CN" altLang="en-US" sz="2800" dirty="0" smtClean="0"/>
                  <a:t>统计学习的</a:t>
                </a:r>
                <a:r>
                  <a:rPr lang="zh-CN" altLang="en-US" sz="2800" dirty="0" smtClean="0">
                    <a:solidFill>
                      <a:srgbClr val="CC3300"/>
                    </a:solidFill>
                  </a:rPr>
                  <a:t>推广能力</a:t>
                </a:r>
                <a:r>
                  <a:rPr lang="zh-CN" altLang="en-US" sz="2800" dirty="0" smtClean="0"/>
                  <a:t>不仅同</a:t>
                </a:r>
                <a:r>
                  <a:rPr lang="zh-CN" altLang="en-US" sz="2800" dirty="0" smtClean="0">
                    <a:solidFill>
                      <a:srgbClr val="0000FF"/>
                    </a:solidFill>
                  </a:rPr>
                  <a:t>训练样本数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 smtClean="0"/>
                  <a:t>有关系，而且同学习机的</a:t>
                </a:r>
                <a:r>
                  <a:rPr lang="zh-CN" altLang="en-US" sz="2800" dirty="0" smtClean="0">
                    <a:solidFill>
                      <a:srgbClr val="0000FF"/>
                    </a:solidFill>
                  </a:rPr>
                  <a:t>函数集选择</a:t>
                </a:r>
                <a:r>
                  <a:rPr lang="zh-CN" altLang="en-US" sz="2800" dirty="0" smtClean="0"/>
                  <a:t>有关系，“简单”的函数集合推广能力强，“复杂”的函数集合推广能力差。</a:t>
                </a:r>
              </a:p>
              <a:p>
                <a:pPr eaLnBrk="1" hangingPunct="1"/>
                <a:endParaRPr lang="zh-CN" altLang="en-US" sz="2800" dirty="0" smtClean="0"/>
              </a:p>
              <a:p>
                <a:pPr eaLnBrk="1" hangingPunct="1"/>
                <a:r>
                  <a:rPr lang="zh-CN" altLang="en-US" sz="2800" dirty="0" smtClean="0"/>
                  <a:t>当函数集过于“复杂”时，很容易产生“过学习”现象：对于训练样本风险很小，而对非训练样本风险却很大。</a:t>
                </a:r>
              </a:p>
            </p:txBody>
          </p:sp>
        </mc:Choice>
        <mc:Fallback xmlns="">
          <p:sp>
            <p:nvSpPr>
              <p:cNvPr id="92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3850" y="1628800"/>
                <a:ext cx="8569325" cy="5040313"/>
              </a:xfrm>
              <a:blipFill>
                <a:blip r:embed="rId2"/>
                <a:stretch>
                  <a:fillRect l="-711" t="-14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过学习</a:t>
            </a:r>
          </a:p>
        </p:txBody>
      </p:sp>
      <p:graphicFrame>
        <p:nvGraphicFramePr>
          <p:cNvPr id="10243" name="Object 17"/>
          <p:cNvGraphicFramePr>
            <a:graphicFrameLocks noGrp="1" noChangeAspect="1"/>
          </p:cNvGraphicFramePr>
          <p:nvPr>
            <p:ph sz="half" idx="1"/>
          </p:nvPr>
        </p:nvGraphicFramePr>
        <p:xfrm>
          <a:off x="858838" y="1798638"/>
          <a:ext cx="6745287" cy="485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5" name="Image" r:id="rId4" imgW="7111111" imgH="5333333" progId="Photoshop.Image.7">
                  <p:embed/>
                </p:oleObj>
              </mc:Choice>
              <mc:Fallback>
                <p:oleObj name="Image" r:id="rId4" imgW="7111111" imgH="5333333" progId="Photoshop.Image.7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838" y="1798638"/>
                        <a:ext cx="6745287" cy="4859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6" name="Object 20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858838" y="1798638"/>
          <a:ext cx="6745287" cy="485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6" name="Image" r:id="rId6" imgW="7111111" imgH="5333333" progId="Photoshop.Image.7">
                  <p:embed/>
                </p:oleObj>
              </mc:Choice>
              <mc:Fallback>
                <p:oleObj name="Image" r:id="rId6" imgW="7111111" imgH="5333333" progId="Photoshop.Image.7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838" y="1798638"/>
                        <a:ext cx="6745287" cy="4859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9" name="Object 2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858838" y="1798638"/>
          <a:ext cx="6745287" cy="485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7" name="Image" r:id="rId8" imgW="7111111" imgH="5333333" progId="PhotoshopElements.Image.3">
                  <p:embed/>
                </p:oleObj>
              </mc:Choice>
              <mc:Fallback>
                <p:oleObj name="Image" r:id="rId8" imgW="7111111" imgH="5333333" progId="PhotoshopElements.Image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838" y="1798638"/>
                        <a:ext cx="6745287" cy="4859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VC</a:t>
            </a:r>
            <a:r>
              <a:rPr lang="zh-CN" altLang="en-US" smtClean="0"/>
              <a:t>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79388" y="1628775"/>
                <a:ext cx="8713787" cy="5040313"/>
              </a:xfrm>
            </p:spPr>
            <p:txBody>
              <a:bodyPr/>
              <a:lstStyle/>
              <a:p>
                <a:pPr marL="609600" indent="-609600" eaLnBrk="1" hangingPunct="1">
                  <a:lnSpc>
                    <a:spcPct val="90000"/>
                  </a:lnSpc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打散</a:t>
                </a:r>
                <a:r>
                  <a:rPr lang="zh-CN" altLang="en-US" dirty="0" smtClean="0"/>
                  <a:t>：如果存在一个有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en-US" dirty="0" smtClean="0"/>
                  <a:t>个样本的样本集能够被一个函数集中的函数按照所有可能的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 baseline="30000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en-US" dirty="0" smtClean="0"/>
                  <a:t>种形式分为两类，则称函数集能够将样本数为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en-US" dirty="0" smtClean="0"/>
                  <a:t>的样本集打散；</a:t>
                </a:r>
              </a:p>
              <a:p>
                <a:pPr marL="609600" indent="-609600" eaLnBrk="1" hangingPunct="1">
                  <a:lnSpc>
                    <a:spcPct val="90000"/>
                  </a:lnSpc>
                </a:pPr>
                <a:endParaRPr lang="zh-CN" altLang="en-US" dirty="0" smtClean="0"/>
              </a:p>
              <a:p>
                <a:pPr marL="609600" indent="-609600" eaLnBrk="1" hangingPunct="1">
                  <a:lnSpc>
                    <a:spcPct val="90000"/>
                  </a:lnSpc>
                </a:pPr>
                <a:r>
                  <a:rPr lang="en-US" altLang="zh-CN" dirty="0" smtClean="0">
                    <a:solidFill>
                      <a:srgbClr val="CC3300"/>
                    </a:solidFill>
                  </a:rPr>
                  <a:t>VC</a:t>
                </a:r>
                <a:r>
                  <a:rPr lang="zh-CN" altLang="en-US" dirty="0" smtClean="0">
                    <a:solidFill>
                      <a:srgbClr val="CC3300"/>
                    </a:solidFill>
                  </a:rPr>
                  <a:t>维</a:t>
                </a:r>
                <a:r>
                  <a:rPr lang="zh-CN" altLang="en-US" dirty="0" smtClean="0"/>
                  <a:t>：如果函数集能够打散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en-US" dirty="0" smtClean="0"/>
                  <a:t>个样本的样本集，而不能打散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 smtClean="0"/>
                  <a:t>个样本的样本集，则称函数集的</a:t>
                </a:r>
                <a:r>
                  <a:rPr lang="en-US" altLang="zh-CN" dirty="0" smtClean="0"/>
                  <a:t>VC</a:t>
                </a:r>
                <a:r>
                  <a:rPr lang="zh-CN" altLang="en-US" dirty="0" smtClean="0"/>
                  <a:t>维为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zh-CN" altLang="en-US" sz="3600" dirty="0" smtClean="0"/>
              </a:p>
              <a:p>
                <a:pPr marL="990600" lvl="1" indent="-533400" eaLnBrk="1" hangingPunct="1">
                  <a:lnSpc>
                    <a:spcPct val="90000"/>
                  </a:lnSpc>
                  <a:buFont typeface="Wingdings" panose="05000000000000000000" pitchFamily="2" charset="2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 smtClean="0"/>
                  <a:t>维空间中线性函数的</a:t>
                </a:r>
                <a:r>
                  <a:rPr lang="en-US" altLang="zh-CN" dirty="0" smtClean="0"/>
                  <a:t>VC</a:t>
                </a:r>
                <a:r>
                  <a:rPr lang="zh-CN" altLang="en-US" dirty="0" smtClean="0"/>
                  <a:t>维：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 smtClean="0"/>
                  <a:t>；</a:t>
                </a:r>
              </a:p>
              <a:p>
                <a:pPr marL="990600" lvl="1" indent="-533400" eaLnBrk="1" hangingPunct="1">
                  <a:lnSpc>
                    <a:spcPct val="90000"/>
                  </a:lnSpc>
                  <a:buFont typeface="Wingdings" panose="05000000000000000000" pitchFamily="2" charset="2"/>
                  <a:buAutoNum type="arabicPeriod"/>
                </a:pPr>
                <a:r>
                  <a:rPr lang="zh-CN" altLang="en-US" dirty="0" smtClean="0"/>
                  <a:t>正弦函数集合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zh-CN" altLang="en-US" dirty="0" smtClean="0"/>
                  <a:t>的</a:t>
                </a:r>
                <a:r>
                  <a:rPr lang="en-US" altLang="zh-CN" dirty="0" smtClean="0"/>
                  <a:t>VC</a:t>
                </a:r>
                <a:r>
                  <a:rPr lang="zh-CN" altLang="en-US" dirty="0" smtClean="0"/>
                  <a:t>维：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zh-CN" altLang="en-US" dirty="0" smtClean="0">
                    <a:cs typeface="Arial" panose="020B0604020202020204" pitchFamily="34" charset="0"/>
                  </a:rPr>
                  <a:t>。</a:t>
                </a:r>
              </a:p>
            </p:txBody>
          </p:sp>
        </mc:Choice>
        <mc:Fallback xmlns="">
          <p:sp>
            <p:nvSpPr>
              <p:cNvPr id="112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9388" y="1628775"/>
                <a:ext cx="8713787" cy="5040313"/>
              </a:xfrm>
              <a:blipFill>
                <a:blip r:embed="rId3"/>
                <a:stretch>
                  <a:fillRect l="-909" t="-2902" r="-14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610</TotalTime>
  <Words>854</Words>
  <Application>Microsoft Office PowerPoint</Application>
  <PresentationFormat>全屏显示(4:3)</PresentationFormat>
  <Paragraphs>93</Paragraphs>
  <Slides>15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宋体</vt:lpstr>
      <vt:lpstr>微软雅黑</vt:lpstr>
      <vt:lpstr>Arial</vt:lpstr>
      <vt:lpstr>Arial Black</vt:lpstr>
      <vt:lpstr>Cambria Math</vt:lpstr>
      <vt:lpstr>Times New Roman</vt:lpstr>
      <vt:lpstr>Verdana</vt:lpstr>
      <vt:lpstr>Wingdings</vt:lpstr>
      <vt:lpstr>Pixel</vt:lpstr>
      <vt:lpstr>Equation</vt:lpstr>
      <vt:lpstr>Visio</vt:lpstr>
      <vt:lpstr>Image</vt:lpstr>
      <vt:lpstr>第七章 统计学习理论的本质</vt:lpstr>
      <vt:lpstr>7.1 统计学习的本质</vt:lpstr>
      <vt:lpstr>风险</vt:lpstr>
      <vt:lpstr>期望风险</vt:lpstr>
      <vt:lpstr>经验风险</vt:lpstr>
      <vt:lpstr>期望风险与经验风险的关系</vt:lpstr>
      <vt:lpstr>7.2 函数集的VC维与推广性的界</vt:lpstr>
      <vt:lpstr>过学习</vt:lpstr>
      <vt:lpstr>VC维</vt:lpstr>
      <vt:lpstr>推广性的界</vt:lpstr>
      <vt:lpstr>7.3 提高推广能力的方法</vt:lpstr>
      <vt:lpstr>结构风险最小化原则 （SRM，Structural Risk Minimization）</vt:lpstr>
      <vt:lpstr>SRM在线性分类器上的应用（SVM）</vt:lpstr>
      <vt:lpstr>验证技术（Validation）</vt:lpstr>
      <vt:lpstr>权值衰减</vt:lpstr>
    </vt:vector>
  </TitlesOfParts>
  <Company>PR&amp;AI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第七章 统计学习理论的本质</dc:title>
  <dc:creator>Jeffery</dc:creator>
  <cp:lastModifiedBy>liu jeffery</cp:lastModifiedBy>
  <cp:revision>260</cp:revision>
  <dcterms:created xsi:type="dcterms:W3CDTF">2004-07-23T00:01:36Z</dcterms:created>
  <dcterms:modified xsi:type="dcterms:W3CDTF">2016-10-24T02:37:03Z</dcterms:modified>
</cp:coreProperties>
</file>