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7"/>
  </p:notesMasterIdLst>
  <p:sldIdLst>
    <p:sldId id="256" r:id="rId2"/>
    <p:sldId id="284" r:id="rId3"/>
    <p:sldId id="283" r:id="rId4"/>
    <p:sldId id="271" r:id="rId5"/>
    <p:sldId id="285" r:id="rId6"/>
    <p:sldId id="286" r:id="rId7"/>
    <p:sldId id="282" r:id="rId8"/>
    <p:sldId id="310" r:id="rId9"/>
    <p:sldId id="290" r:id="rId10"/>
    <p:sldId id="287" r:id="rId11"/>
    <p:sldId id="288" r:id="rId12"/>
    <p:sldId id="289" r:id="rId13"/>
    <p:sldId id="306" r:id="rId14"/>
    <p:sldId id="291" r:id="rId15"/>
    <p:sldId id="292" r:id="rId16"/>
    <p:sldId id="293" r:id="rId17"/>
    <p:sldId id="294" r:id="rId18"/>
    <p:sldId id="295" r:id="rId19"/>
    <p:sldId id="296" r:id="rId20"/>
    <p:sldId id="297" r:id="rId21"/>
    <p:sldId id="307" r:id="rId22"/>
    <p:sldId id="312" r:id="rId23"/>
    <p:sldId id="298" r:id="rId24"/>
    <p:sldId id="299" r:id="rId25"/>
    <p:sldId id="300" r:id="rId26"/>
    <p:sldId id="311" r:id="rId27"/>
    <p:sldId id="301" r:id="rId28"/>
    <p:sldId id="302" r:id="rId29"/>
    <p:sldId id="303" r:id="rId30"/>
    <p:sldId id="304" r:id="rId31"/>
    <p:sldId id="309" r:id="rId32"/>
    <p:sldId id="305" r:id="rId33"/>
    <p:sldId id="308" r:id="rId34"/>
    <p:sldId id="313" r:id="rId35"/>
    <p:sldId id="314"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9" autoAdjust="0"/>
  </p:normalViewPr>
  <p:slideViewPr>
    <p:cSldViewPr>
      <p:cViewPr varScale="1">
        <p:scale>
          <a:sx n="83" d="100"/>
          <a:sy n="83" d="100"/>
        </p:scale>
        <p:origin x="145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e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e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19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FDC2CD4-D810-488B-AE82-6891E5E75F0C}" type="slidenum">
              <a:rPr lang="en-US" altLang="zh-CN"/>
              <a:pPr>
                <a:defRPr/>
              </a:pPr>
              <a:t>‹#›</a:t>
            </a:fld>
            <a:endParaRPr lang="en-US" altLang="zh-CN"/>
          </a:p>
        </p:txBody>
      </p:sp>
    </p:spTree>
    <p:extLst>
      <p:ext uri="{BB962C8B-B14F-4D97-AF65-F5344CB8AC3E}">
        <p14:creationId xmlns:p14="http://schemas.microsoft.com/office/powerpoint/2010/main" val="1345029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9A18E9-C3C9-4667-96F6-CE06B8A9D38D}" type="slidenum">
              <a:rPr lang="en-US" altLang="zh-CN" smtClean="0"/>
              <a:pPr>
                <a:spcBef>
                  <a:spcPct val="0"/>
                </a:spcBef>
              </a:pPr>
              <a:t>1</a:t>
            </a:fld>
            <a:endParaRPr lang="en-US" altLang="zh-CN"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r>
              <a:rPr lang="en-US" altLang="zh-CN" dirty="0" smtClean="0">
                <a:latin typeface="Arial" panose="020B0604020202020204" pitchFamily="34" charset="0"/>
              </a:rPr>
              <a:t>3.8</a:t>
            </a:r>
            <a:r>
              <a:rPr lang="zh-CN" altLang="en-US" dirty="0" smtClean="0">
                <a:latin typeface="Arial" panose="020B0604020202020204" pitchFamily="34" charset="0"/>
              </a:rPr>
              <a:t>节和</a:t>
            </a:r>
            <a:r>
              <a:rPr lang="en-US" altLang="zh-CN" dirty="0" smtClean="0">
                <a:latin typeface="Arial" panose="020B0604020202020204" pitchFamily="34" charset="0"/>
              </a:rPr>
              <a:t>10.13</a:t>
            </a:r>
            <a:r>
              <a:rPr lang="zh-CN" altLang="en-US" dirty="0" smtClean="0">
                <a:latin typeface="Arial" panose="020B0604020202020204" pitchFamily="34" charset="0"/>
              </a:rPr>
              <a:t>节</a:t>
            </a:r>
          </a:p>
          <a:p>
            <a:pPr eaLnBrk="1" hangingPunct="1"/>
            <a:r>
              <a:rPr lang="en-US" altLang="zh-CN" dirty="0" smtClean="0">
                <a:latin typeface="Arial" panose="020B0604020202020204" pitchFamily="34" charset="0"/>
              </a:rPr>
              <a:t>5</a:t>
            </a:r>
            <a:r>
              <a:rPr lang="zh-CN" altLang="en-US" dirty="0" smtClean="0">
                <a:latin typeface="Arial" panose="020B0604020202020204" pitchFamily="34" charset="0"/>
              </a:rPr>
              <a:t>学时</a:t>
            </a:r>
          </a:p>
        </p:txBody>
      </p:sp>
    </p:spTree>
    <p:extLst>
      <p:ext uri="{BB962C8B-B14F-4D97-AF65-F5344CB8AC3E}">
        <p14:creationId xmlns:p14="http://schemas.microsoft.com/office/powerpoint/2010/main" val="3534355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365547-0860-4FAD-B38D-0B293202C431}" type="slidenum">
              <a:rPr lang="en-US" altLang="zh-CN" smtClean="0"/>
              <a:pPr>
                <a:spcBef>
                  <a:spcPct val="0"/>
                </a:spcBef>
              </a:pPr>
              <a:t>17</a:t>
            </a:fld>
            <a:endParaRPr lang="en-US" altLang="zh-CN"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也可以选择</a:t>
            </a:r>
            <a:r>
              <a:rPr lang="en-US" altLang="zh-CN" smtClean="0">
                <a:latin typeface="Arial" panose="020B0604020202020204" pitchFamily="34" charset="0"/>
              </a:rPr>
              <a:t>d’&lt;(c-1)</a:t>
            </a:r>
            <a:r>
              <a:rPr lang="zh-CN" altLang="en-US" smtClean="0">
                <a:latin typeface="Arial" panose="020B0604020202020204" pitchFamily="34" charset="0"/>
              </a:rPr>
              <a:t>，取特征值最大的前</a:t>
            </a:r>
            <a:r>
              <a:rPr lang="en-US" altLang="zh-CN" smtClean="0">
                <a:latin typeface="Arial" panose="020B0604020202020204" pitchFamily="34" charset="0"/>
              </a:rPr>
              <a:t>d’</a:t>
            </a:r>
            <a:r>
              <a:rPr lang="zh-CN" altLang="en-US" smtClean="0">
                <a:latin typeface="Arial" panose="020B0604020202020204" pitchFamily="34" charset="0"/>
              </a:rPr>
              <a:t>个特征矢量。</a:t>
            </a:r>
          </a:p>
        </p:txBody>
      </p:sp>
    </p:spTree>
    <p:extLst>
      <p:ext uri="{BB962C8B-B14F-4D97-AF65-F5344CB8AC3E}">
        <p14:creationId xmlns:p14="http://schemas.microsoft.com/office/powerpoint/2010/main" val="4254593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A0E9EB4-A1DC-4914-8C3B-CE64DE63444C}" type="slidenum">
              <a:rPr lang="en-US" altLang="zh-CN" smtClean="0"/>
              <a:pPr>
                <a:spcBef>
                  <a:spcPct val="0"/>
                </a:spcBef>
              </a:pPr>
              <a:t>19</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1</a:t>
            </a:r>
            <a:r>
              <a:rPr lang="zh-CN" altLang="en-US" smtClean="0">
                <a:latin typeface="Arial" panose="020B0604020202020204" pitchFamily="34" charset="0"/>
              </a:rPr>
              <a:t>、可以对</a:t>
            </a:r>
            <a:r>
              <a:rPr lang="en-US" altLang="zh-CN" smtClean="0">
                <a:latin typeface="Arial" panose="020B0604020202020204" pitchFamily="34" charset="0"/>
              </a:rPr>
              <a:t>S</a:t>
            </a:r>
            <a:r>
              <a:rPr lang="en-US" altLang="zh-CN" baseline="-25000" smtClean="0">
                <a:latin typeface="Arial" panose="020B0604020202020204" pitchFamily="34" charset="0"/>
              </a:rPr>
              <a:t>W</a:t>
            </a:r>
            <a:r>
              <a:rPr lang="zh-CN" altLang="en-US" smtClean="0">
                <a:latin typeface="Arial" panose="020B0604020202020204" pitchFamily="34" charset="0"/>
              </a:rPr>
              <a:t>作</a:t>
            </a:r>
            <a:r>
              <a:rPr lang="en-US" altLang="zh-CN" smtClean="0">
                <a:latin typeface="Arial" panose="020B0604020202020204" pitchFamily="34" charset="0"/>
              </a:rPr>
              <a:t>PCA</a:t>
            </a:r>
            <a:r>
              <a:rPr lang="zh-CN" altLang="en-US" smtClean="0">
                <a:latin typeface="Arial" panose="020B0604020202020204" pitchFamily="34" charset="0"/>
              </a:rPr>
              <a:t>，然后选择</a:t>
            </a:r>
            <a:r>
              <a:rPr lang="en-US" altLang="zh-CN" smtClean="0">
                <a:latin typeface="Arial" panose="020B0604020202020204" pitchFamily="34" charset="0"/>
              </a:rPr>
              <a:t>J(w)=(w</a:t>
            </a:r>
            <a:r>
              <a:rPr lang="en-US" altLang="zh-CN" baseline="30000" smtClean="0">
                <a:latin typeface="Arial" panose="020B0604020202020204" pitchFamily="34" charset="0"/>
              </a:rPr>
              <a:t>T</a:t>
            </a:r>
            <a:r>
              <a:rPr lang="en-US" altLang="zh-CN" smtClean="0">
                <a:latin typeface="Arial" panose="020B0604020202020204" pitchFamily="34" charset="0"/>
              </a:rPr>
              <a:t>S</a:t>
            </a:r>
            <a:r>
              <a:rPr lang="en-US" altLang="zh-CN" baseline="-25000" smtClean="0">
                <a:latin typeface="Arial" panose="020B0604020202020204" pitchFamily="34" charset="0"/>
              </a:rPr>
              <a:t>B</a:t>
            </a:r>
            <a:r>
              <a:rPr lang="en-US" altLang="zh-CN" smtClean="0">
                <a:latin typeface="Arial" panose="020B0604020202020204" pitchFamily="34" charset="0"/>
              </a:rPr>
              <a:t>w)/r</a:t>
            </a:r>
            <a:r>
              <a:rPr lang="zh-CN" altLang="en-US" smtClean="0">
                <a:latin typeface="Arial" panose="020B0604020202020204" pitchFamily="34" charset="0"/>
              </a:rPr>
              <a:t>最大的特征矢量；</a:t>
            </a:r>
          </a:p>
          <a:p>
            <a:pPr eaLnBrk="1" hangingPunct="1"/>
            <a:endParaRPr lang="zh-CN" altLang="en-US" smtClean="0">
              <a:latin typeface="Arial" panose="020B0604020202020204" pitchFamily="34" charset="0"/>
            </a:endParaRPr>
          </a:p>
          <a:p>
            <a:pPr eaLnBrk="1" hangingPunct="1"/>
            <a:r>
              <a:rPr lang="en-US" altLang="zh-CN" smtClean="0">
                <a:latin typeface="Arial" panose="020B0604020202020204" pitchFamily="34" charset="0"/>
              </a:rPr>
              <a:t>3</a:t>
            </a:r>
            <a:r>
              <a:rPr lang="zh-CN" altLang="en-US" smtClean="0">
                <a:latin typeface="Arial" panose="020B0604020202020204" pitchFamily="34" charset="0"/>
              </a:rPr>
              <a:t>、可以对</a:t>
            </a:r>
            <a:r>
              <a:rPr lang="en-US" altLang="zh-CN" smtClean="0">
                <a:latin typeface="Arial" panose="020B0604020202020204" pitchFamily="34" charset="0"/>
              </a:rPr>
              <a:t>S</a:t>
            </a:r>
            <a:r>
              <a:rPr lang="en-US" altLang="zh-CN" baseline="-25000" smtClean="0">
                <a:latin typeface="Arial" panose="020B0604020202020204" pitchFamily="34" charset="0"/>
              </a:rPr>
              <a:t>W</a:t>
            </a:r>
            <a:r>
              <a:rPr lang="zh-CN" altLang="en-US" smtClean="0">
                <a:latin typeface="Arial" panose="020B0604020202020204" pitchFamily="34" charset="0"/>
              </a:rPr>
              <a:t>加一个小的扰动，使其变成非奇异阵。</a:t>
            </a:r>
          </a:p>
        </p:txBody>
      </p:sp>
    </p:spTree>
    <p:extLst>
      <p:ext uri="{BB962C8B-B14F-4D97-AF65-F5344CB8AC3E}">
        <p14:creationId xmlns:p14="http://schemas.microsoft.com/office/powerpoint/2010/main" val="3131115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5B7CFF-15D2-4A52-9CB7-16AAFD80D293}" type="slidenum">
              <a:rPr lang="en-US" altLang="zh-CN" smtClean="0"/>
              <a:pPr>
                <a:spcBef>
                  <a:spcPct val="0"/>
                </a:spcBef>
              </a:pPr>
              <a:t>24</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映射是从输入空间</a:t>
            </a:r>
            <a:r>
              <a:rPr lang="zh-CN" altLang="en-US" smtClean="0">
                <a:latin typeface="Arial" panose="020B0604020202020204" pitchFamily="34" charset="0"/>
                <a:sym typeface="Wingdings" panose="05000000000000000000" pitchFamily="2" charset="2"/>
              </a:rPr>
              <a:t>特征空间的映射，</a:t>
            </a:r>
            <a:r>
              <a:rPr lang="en-US" altLang="zh-CN" smtClean="0">
                <a:latin typeface="Arial" panose="020B0604020202020204" pitchFamily="34" charset="0"/>
                <a:sym typeface="Wingdings" panose="05000000000000000000" pitchFamily="2" charset="2"/>
              </a:rPr>
              <a:t>K(x,y)</a:t>
            </a:r>
            <a:r>
              <a:rPr lang="zh-CN" altLang="en-US" smtClean="0">
                <a:latin typeface="Arial" panose="020B0604020202020204" pitchFamily="34" charset="0"/>
                <a:sym typeface="Wingdings" panose="05000000000000000000" pitchFamily="2" charset="2"/>
              </a:rPr>
              <a:t>称为核函数。</a:t>
            </a:r>
          </a:p>
          <a:p>
            <a:pPr eaLnBrk="1" hangingPunct="1"/>
            <a:r>
              <a:rPr lang="zh-CN" altLang="en-US" smtClean="0">
                <a:latin typeface="Arial" panose="020B0604020202020204" pitchFamily="34" charset="0"/>
                <a:sym typeface="Wingdings" panose="05000000000000000000" pitchFamily="2" charset="2"/>
              </a:rPr>
              <a:t>此例说明，特征空间中的内积可以用输入空间中的核函数来计算。</a:t>
            </a:r>
            <a:endParaRPr lang="zh-CN" altLang="en-US" smtClean="0">
              <a:latin typeface="Arial" panose="020B0604020202020204" pitchFamily="34" charset="0"/>
            </a:endParaRPr>
          </a:p>
        </p:txBody>
      </p:sp>
    </p:spTree>
    <p:extLst>
      <p:ext uri="{BB962C8B-B14F-4D97-AF65-F5344CB8AC3E}">
        <p14:creationId xmlns:p14="http://schemas.microsoft.com/office/powerpoint/2010/main" val="2941447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0266A0C-31B9-4D62-A1B2-33F2E93E1439}" type="slidenum">
              <a:rPr lang="en-US" altLang="zh-CN" smtClean="0"/>
              <a:pPr>
                <a:spcBef>
                  <a:spcPct val="0"/>
                </a:spcBef>
              </a:pPr>
              <a:t>29</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见第</a:t>
            </a:r>
            <a:r>
              <a:rPr lang="en-US" altLang="zh-CN" smtClean="0">
                <a:latin typeface="Arial" panose="020B0604020202020204" pitchFamily="34" charset="0"/>
              </a:rPr>
              <a:t>5</a:t>
            </a:r>
            <a:r>
              <a:rPr lang="zh-CN" altLang="en-US" smtClean="0">
                <a:latin typeface="Arial" panose="020B0604020202020204" pitchFamily="34" charset="0"/>
              </a:rPr>
              <a:t>章</a:t>
            </a:r>
            <a:r>
              <a:rPr lang="en-US" altLang="zh-CN" smtClean="0">
                <a:latin typeface="Arial" panose="020B0604020202020204" pitchFamily="34" charset="0"/>
              </a:rPr>
              <a:t>41</a:t>
            </a:r>
            <a:r>
              <a:rPr lang="zh-CN" altLang="en-US" smtClean="0">
                <a:latin typeface="Arial" panose="020B0604020202020204" pitchFamily="34" charset="0"/>
              </a:rPr>
              <a:t>页，</a:t>
            </a:r>
          </a:p>
          <a:p>
            <a:pPr eaLnBrk="1" hangingPunct="1"/>
            <a:r>
              <a:rPr lang="zh-CN" altLang="en-US" smtClean="0">
                <a:latin typeface="Arial" panose="020B0604020202020204" pitchFamily="34" charset="0"/>
              </a:rPr>
              <a:t>见第</a:t>
            </a:r>
            <a:r>
              <a:rPr lang="en-US" altLang="zh-CN" smtClean="0">
                <a:latin typeface="Arial" panose="020B0604020202020204" pitchFamily="34" charset="0"/>
              </a:rPr>
              <a:t>7</a:t>
            </a:r>
            <a:r>
              <a:rPr lang="zh-CN" altLang="en-US" smtClean="0">
                <a:latin typeface="Arial" panose="020B0604020202020204" pitchFamily="34" charset="0"/>
              </a:rPr>
              <a:t>章</a:t>
            </a:r>
            <a:r>
              <a:rPr lang="en-US" altLang="zh-CN" smtClean="0">
                <a:latin typeface="Arial" panose="020B0604020202020204" pitchFamily="34" charset="0"/>
              </a:rPr>
              <a:t>13</a:t>
            </a:r>
            <a:r>
              <a:rPr lang="zh-CN" altLang="en-US" smtClean="0">
                <a:latin typeface="Arial" panose="020B0604020202020204" pitchFamily="34" charset="0"/>
              </a:rPr>
              <a:t>页，将样本由低维空间映射为高维空间对一般的线性分类器会降低推广能力，但</a:t>
            </a:r>
            <a:r>
              <a:rPr lang="en-US" altLang="zh-CN" smtClean="0">
                <a:latin typeface="Arial" panose="020B0604020202020204" pitchFamily="34" charset="0"/>
              </a:rPr>
              <a:t>SVM</a:t>
            </a:r>
            <a:r>
              <a:rPr lang="zh-CN" altLang="en-US" smtClean="0">
                <a:latin typeface="Arial" panose="020B0604020202020204" pitchFamily="34" charset="0"/>
              </a:rPr>
              <a:t>的</a:t>
            </a:r>
            <a:r>
              <a:rPr lang="en-US" altLang="zh-CN" smtClean="0">
                <a:latin typeface="Arial" panose="020B0604020202020204" pitchFamily="34" charset="0"/>
              </a:rPr>
              <a:t>VC</a:t>
            </a:r>
            <a:r>
              <a:rPr lang="zh-CN" altLang="en-US" smtClean="0">
                <a:latin typeface="Arial" panose="020B0604020202020204" pitchFamily="34" charset="0"/>
              </a:rPr>
              <a:t>维受样本与分类界面的间隔控制，因此并不会增大</a:t>
            </a:r>
            <a:r>
              <a:rPr lang="en-US" altLang="zh-CN" smtClean="0">
                <a:latin typeface="Arial" panose="020B0604020202020204" pitchFamily="34" charset="0"/>
              </a:rPr>
              <a:t>VC</a:t>
            </a:r>
            <a:r>
              <a:rPr lang="zh-CN" altLang="en-US" smtClean="0">
                <a:latin typeface="Arial" panose="020B0604020202020204" pitchFamily="34" charset="0"/>
              </a:rPr>
              <a:t>维，不会降低推广能力。</a:t>
            </a:r>
          </a:p>
        </p:txBody>
      </p:sp>
    </p:spTree>
    <p:extLst>
      <p:ext uri="{BB962C8B-B14F-4D97-AF65-F5344CB8AC3E}">
        <p14:creationId xmlns:p14="http://schemas.microsoft.com/office/powerpoint/2010/main" val="397607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CEAF298-7728-4A45-BF07-F09B703464B3}" type="slidenum">
              <a:rPr lang="en-US" altLang="zh-CN" smtClean="0"/>
              <a:pPr>
                <a:spcBef>
                  <a:spcPct val="0"/>
                </a:spcBef>
              </a:pPr>
              <a:t>30</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SVM</a:t>
            </a:r>
            <a:r>
              <a:rPr lang="zh-CN" altLang="en-US" smtClean="0">
                <a:latin typeface="Arial" panose="020B0604020202020204" pitchFamily="34" charset="0"/>
              </a:rPr>
              <a:t>的计算复杂度：</a:t>
            </a:r>
            <a:r>
              <a:rPr lang="en-US" altLang="zh-CN" smtClean="0">
                <a:latin typeface="Arial" panose="020B0604020202020204" pitchFamily="34" charset="0"/>
              </a:rPr>
              <a:t>O(nd)</a:t>
            </a:r>
          </a:p>
        </p:txBody>
      </p:sp>
    </p:spTree>
    <p:extLst>
      <p:ext uri="{BB962C8B-B14F-4D97-AF65-F5344CB8AC3E}">
        <p14:creationId xmlns:p14="http://schemas.microsoft.com/office/powerpoint/2010/main" val="1565915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ED09388-6F9B-4B89-9556-739DEF24D464}" type="slidenum">
              <a:rPr lang="en-US" altLang="zh-CN" smtClean="0"/>
              <a:pPr>
                <a:spcBef>
                  <a:spcPct val="0"/>
                </a:spcBef>
              </a:pPr>
              <a:t>31</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40575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087330D-3597-4878-B6E0-943375E7EC65}" type="slidenum">
              <a:rPr lang="en-US" altLang="zh-CN" smtClean="0"/>
              <a:pPr>
                <a:spcBef>
                  <a:spcPct val="0"/>
                </a:spcBef>
              </a:pPr>
              <a:t>32</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推导见</a:t>
            </a:r>
            <a:r>
              <a:rPr lang="en-US" altLang="zh-CN" smtClean="0">
                <a:latin typeface="Arial" panose="020B0604020202020204" pitchFamily="34" charset="0"/>
              </a:rPr>
              <a:t>word</a:t>
            </a:r>
            <a:r>
              <a:rPr lang="zh-CN" altLang="en-US" smtClean="0">
                <a:latin typeface="Arial" panose="020B0604020202020204" pitchFamily="34" charset="0"/>
              </a:rPr>
              <a:t>文档。</a:t>
            </a:r>
          </a:p>
          <a:p>
            <a:pPr eaLnBrk="1" hangingPunct="1"/>
            <a:r>
              <a:rPr lang="zh-CN" altLang="en-US" smtClean="0">
                <a:latin typeface="Arial" panose="020B0604020202020204" pitchFamily="34" charset="0"/>
              </a:rPr>
              <a:t>当</a:t>
            </a:r>
            <a:r>
              <a:rPr lang="en-US" altLang="zh-CN" smtClean="0">
                <a:latin typeface="Arial" panose="020B0604020202020204" pitchFamily="34" charset="0"/>
              </a:rPr>
              <a:t>M</a:t>
            </a:r>
            <a:r>
              <a:rPr lang="zh-CN" altLang="en-US" smtClean="0">
                <a:latin typeface="Arial" panose="020B0604020202020204" pitchFamily="34" charset="0"/>
              </a:rPr>
              <a:t>比较大时，计算量比较大，需要求</a:t>
            </a:r>
            <a:r>
              <a:rPr lang="en-US" altLang="zh-CN" smtClean="0">
                <a:latin typeface="Arial" panose="020B0604020202020204" pitchFamily="34" charset="0"/>
              </a:rPr>
              <a:t>M*M</a:t>
            </a:r>
            <a:r>
              <a:rPr lang="zh-CN" altLang="en-US" smtClean="0">
                <a:latin typeface="Arial" panose="020B0604020202020204" pitchFamily="34" charset="0"/>
              </a:rPr>
              <a:t>矩阵的特征值和特征向量，令非</a:t>
            </a:r>
            <a:r>
              <a:rPr lang="en-US" altLang="zh-CN" smtClean="0">
                <a:latin typeface="Arial" panose="020B0604020202020204" pitchFamily="34" charset="0"/>
              </a:rPr>
              <a:t>0</a:t>
            </a:r>
            <a:r>
              <a:rPr lang="zh-CN" altLang="en-US" smtClean="0">
                <a:latin typeface="Arial" panose="020B0604020202020204" pitchFamily="34" charset="0"/>
              </a:rPr>
              <a:t>的特征值有</a:t>
            </a:r>
            <a:r>
              <a:rPr lang="en-US" altLang="zh-CN" smtClean="0">
                <a:latin typeface="Arial" panose="020B0604020202020204" pitchFamily="34" charset="0"/>
              </a:rPr>
              <a:t>M’</a:t>
            </a:r>
            <a:r>
              <a:rPr lang="zh-CN" altLang="en-US" smtClean="0">
                <a:latin typeface="Arial" panose="020B0604020202020204" pitchFamily="34" charset="0"/>
              </a:rPr>
              <a:t>个，投影时的计算法复杂度为</a:t>
            </a:r>
            <a:r>
              <a:rPr lang="en-US" altLang="zh-CN" smtClean="0">
                <a:latin typeface="Arial" panose="020B0604020202020204" pitchFamily="34" charset="0"/>
              </a:rPr>
              <a:t>O(M’d)</a:t>
            </a:r>
            <a:r>
              <a:rPr lang="zh-CN" altLang="en-US" smtClean="0">
                <a:latin typeface="Arial" panose="020B0604020202020204" pitchFamily="34" charset="0"/>
              </a:rPr>
              <a:t>。</a:t>
            </a:r>
          </a:p>
          <a:p>
            <a:pPr eaLnBrk="1" hangingPunct="1"/>
            <a:endParaRPr lang="zh-CN" altLang="en-US" smtClean="0">
              <a:latin typeface="Arial" panose="020B0604020202020204" pitchFamily="34" charset="0"/>
            </a:endParaRPr>
          </a:p>
          <a:p>
            <a:pPr eaLnBrk="1" hangingPunct="1"/>
            <a:r>
              <a:rPr lang="zh-CN" altLang="en-US" smtClean="0">
                <a:latin typeface="Arial" panose="020B0604020202020204" pitchFamily="34" charset="0"/>
              </a:rPr>
              <a:t>依据类似的方法，也可以有</a:t>
            </a:r>
            <a:r>
              <a:rPr lang="en-US" altLang="zh-CN" smtClean="0">
                <a:latin typeface="Arial" panose="020B0604020202020204" pitchFamily="34" charset="0"/>
              </a:rPr>
              <a:t>KFDA</a:t>
            </a:r>
            <a:r>
              <a:rPr lang="zh-CN" altLang="en-US" smtClean="0">
                <a:latin typeface="Arial" panose="020B0604020202020204" pitchFamily="34" charset="0"/>
              </a:rPr>
              <a:t>算法</a:t>
            </a:r>
          </a:p>
        </p:txBody>
      </p:sp>
    </p:spTree>
    <p:extLst>
      <p:ext uri="{BB962C8B-B14F-4D97-AF65-F5344CB8AC3E}">
        <p14:creationId xmlns:p14="http://schemas.microsoft.com/office/powerpoint/2010/main" val="58473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C3472A-178B-41AD-AA6E-5AA6E5583030}" type="slidenum">
              <a:rPr lang="en-US" altLang="zh-CN" smtClean="0"/>
              <a:pPr>
                <a:spcBef>
                  <a:spcPct val="0"/>
                </a:spcBef>
              </a:pPr>
              <a:t>2</a:t>
            </a:fld>
            <a:endParaRPr lang="en-US" altLang="zh-CN"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这些是线性方法，还可以通过核函数变成非线性的版本。</a:t>
            </a:r>
          </a:p>
        </p:txBody>
      </p:sp>
    </p:spTree>
    <p:extLst>
      <p:ext uri="{BB962C8B-B14F-4D97-AF65-F5344CB8AC3E}">
        <p14:creationId xmlns:p14="http://schemas.microsoft.com/office/powerpoint/2010/main" val="1399653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991161-484A-43F8-8B07-09630B0AADD4}" type="slidenum">
              <a:rPr lang="en-US" altLang="zh-CN" smtClean="0"/>
              <a:pPr>
                <a:spcBef>
                  <a:spcPct val="0"/>
                </a:spcBef>
              </a:pPr>
              <a:t>3</a:t>
            </a:fld>
            <a:endParaRPr lang="en-US" altLang="zh-CN"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图像为：</a:t>
            </a:r>
            <a:r>
              <a:rPr lang="en-US" altLang="zh-CN" smtClean="0">
                <a:latin typeface="Arial" panose="020B0604020202020204" pitchFamily="34" charset="0"/>
              </a:rPr>
              <a:t>256</a:t>
            </a:r>
            <a:r>
              <a:rPr lang="zh-CN" altLang="en-US" smtClean="0">
                <a:latin typeface="Arial" panose="020B0604020202020204" pitchFamily="34" charset="0"/>
              </a:rPr>
              <a:t>灰度，</a:t>
            </a:r>
            <a:r>
              <a:rPr lang="en-US" altLang="zh-CN" smtClean="0">
                <a:latin typeface="Arial" panose="020B0604020202020204" pitchFamily="34" charset="0"/>
              </a:rPr>
              <a:t>64*64=4096</a:t>
            </a:r>
            <a:r>
              <a:rPr lang="zh-CN" altLang="en-US" smtClean="0">
                <a:latin typeface="Arial" panose="020B0604020202020204" pitchFamily="34" charset="0"/>
              </a:rPr>
              <a:t>维特征，需要预先进行图像的预处理，亮度规正，位置、旋转校正。</a:t>
            </a:r>
          </a:p>
        </p:txBody>
      </p:sp>
    </p:spTree>
    <p:extLst>
      <p:ext uri="{BB962C8B-B14F-4D97-AF65-F5344CB8AC3E}">
        <p14:creationId xmlns:p14="http://schemas.microsoft.com/office/powerpoint/2010/main" val="237407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412D4D-99DB-4CFC-BE07-0971FE42D658}" type="slidenum">
              <a:rPr lang="en-US" altLang="zh-CN" smtClean="0"/>
              <a:pPr>
                <a:spcBef>
                  <a:spcPct val="0"/>
                </a:spcBef>
              </a:pPr>
              <a:t>6</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Y1</a:t>
            </a:r>
            <a:r>
              <a:rPr lang="zh-CN" altLang="en-US" smtClean="0">
                <a:latin typeface="Arial" panose="020B0604020202020204" pitchFamily="34" charset="0"/>
              </a:rPr>
              <a:t>轴包含数据的主要信息，而</a:t>
            </a:r>
            <a:r>
              <a:rPr lang="en-US" altLang="zh-CN" smtClean="0">
                <a:latin typeface="Arial" panose="020B0604020202020204" pitchFamily="34" charset="0"/>
              </a:rPr>
              <a:t>y2</a:t>
            </a:r>
            <a:r>
              <a:rPr lang="zh-CN" altLang="en-US" smtClean="0">
                <a:latin typeface="Arial" panose="020B0604020202020204" pitchFamily="34" charset="0"/>
              </a:rPr>
              <a:t>轴则有可能是由于噪声影响造成的。</a:t>
            </a:r>
          </a:p>
        </p:txBody>
      </p:sp>
    </p:spTree>
    <p:extLst>
      <p:ext uri="{BB962C8B-B14F-4D97-AF65-F5344CB8AC3E}">
        <p14:creationId xmlns:p14="http://schemas.microsoft.com/office/powerpoint/2010/main" val="4289975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33198B-6C0C-45DB-9281-F6A831CCE7B1}" type="slidenum">
              <a:rPr lang="en-US" altLang="zh-CN" smtClean="0"/>
              <a:pPr>
                <a:spcBef>
                  <a:spcPct val="0"/>
                </a:spcBef>
              </a:pPr>
              <a:t>7</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证明见</a:t>
            </a:r>
            <a:r>
              <a:rPr lang="en-US" altLang="zh-CN" smtClean="0">
                <a:latin typeface="Arial" panose="020B0604020202020204" pitchFamily="34" charset="0"/>
              </a:rPr>
              <a:t>word</a:t>
            </a:r>
            <a:r>
              <a:rPr lang="zh-CN" altLang="en-US" smtClean="0">
                <a:latin typeface="Arial" panose="020B0604020202020204" pitchFamily="34" charset="0"/>
              </a:rPr>
              <a:t>文档，</a:t>
            </a:r>
            <a:r>
              <a:rPr lang="en-US" altLang="zh-CN" smtClean="0">
                <a:latin typeface="Arial" panose="020B0604020202020204" pitchFamily="34" charset="0"/>
              </a:rPr>
              <a:t>PCA</a:t>
            </a:r>
            <a:r>
              <a:rPr lang="zh-CN" altLang="en-US" smtClean="0">
                <a:latin typeface="Arial" panose="020B0604020202020204" pitchFamily="34" charset="0"/>
              </a:rPr>
              <a:t>的结果可以从两个方面解释</a:t>
            </a:r>
          </a:p>
        </p:txBody>
      </p:sp>
    </p:spTree>
    <p:extLst>
      <p:ext uri="{BB962C8B-B14F-4D97-AF65-F5344CB8AC3E}">
        <p14:creationId xmlns:p14="http://schemas.microsoft.com/office/powerpoint/2010/main" val="123304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F078BC-E30C-4F91-B87A-0E4BC0ACD4A1}" type="slidenum">
              <a:rPr lang="en-US" altLang="zh-CN" smtClean="0"/>
              <a:pPr>
                <a:spcBef>
                  <a:spcPct val="0"/>
                </a:spcBef>
              </a:pPr>
              <a:t>8</a:t>
            </a:fld>
            <a:endParaRPr lang="en-US" altLang="zh-CN"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证明见</a:t>
            </a:r>
            <a:r>
              <a:rPr lang="en-US" altLang="zh-CN" smtClean="0">
                <a:latin typeface="Arial" panose="020B0604020202020204" pitchFamily="34" charset="0"/>
              </a:rPr>
              <a:t>word</a:t>
            </a:r>
            <a:r>
              <a:rPr lang="zh-CN" altLang="en-US" smtClean="0">
                <a:latin typeface="Arial" panose="020B0604020202020204" pitchFamily="34" charset="0"/>
              </a:rPr>
              <a:t>文档，</a:t>
            </a:r>
            <a:r>
              <a:rPr lang="en-US" altLang="zh-CN" smtClean="0">
                <a:latin typeface="Arial" panose="020B0604020202020204" pitchFamily="34" charset="0"/>
              </a:rPr>
              <a:t>PCA</a:t>
            </a:r>
            <a:r>
              <a:rPr lang="zh-CN" altLang="en-US" smtClean="0">
                <a:latin typeface="Arial" panose="020B0604020202020204" pitchFamily="34" charset="0"/>
              </a:rPr>
              <a:t>的结果可以从两个方面解释</a:t>
            </a:r>
          </a:p>
        </p:txBody>
      </p:sp>
    </p:spTree>
    <p:extLst>
      <p:ext uri="{BB962C8B-B14F-4D97-AF65-F5344CB8AC3E}">
        <p14:creationId xmlns:p14="http://schemas.microsoft.com/office/powerpoint/2010/main" val="110197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DACD3D-11C6-4DB0-A79D-202303C821A0}" type="slidenum">
              <a:rPr lang="en-US" altLang="zh-CN" smtClean="0"/>
              <a:pPr>
                <a:spcBef>
                  <a:spcPct val="0"/>
                </a:spcBef>
              </a:pPr>
              <a:t>11</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e1=(0.7071, 0.7071),    r1 = 404	S = [ 204 200</a:t>
            </a:r>
          </a:p>
          <a:p>
            <a:pPr eaLnBrk="1" hangingPunct="1"/>
            <a:r>
              <a:rPr lang="en-US" altLang="zh-CN" smtClean="0">
                <a:latin typeface="Arial" panose="020B0604020202020204" pitchFamily="34" charset="0"/>
              </a:rPr>
              <a:t>e2=(-0.7071, 0,7071),   r2 = 4		        200 204 ]</a:t>
            </a:r>
          </a:p>
        </p:txBody>
      </p:sp>
    </p:spTree>
    <p:extLst>
      <p:ext uri="{BB962C8B-B14F-4D97-AF65-F5344CB8AC3E}">
        <p14:creationId xmlns:p14="http://schemas.microsoft.com/office/powerpoint/2010/main" val="3452360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DDDBF8-CAAE-432B-B263-B81300FADD84}" type="slidenum">
              <a:rPr lang="en-US" altLang="zh-CN" smtClean="0"/>
              <a:pPr>
                <a:spcBef>
                  <a:spcPct val="0"/>
                </a:spcBef>
              </a:pPr>
              <a:t>12</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特征值最大的前</a:t>
            </a:r>
            <a:r>
              <a:rPr lang="en-US" altLang="zh-CN" smtClean="0">
                <a:latin typeface="Arial" panose="020B0604020202020204" pitchFamily="34" charset="0"/>
              </a:rPr>
              <a:t>8</a:t>
            </a:r>
            <a:r>
              <a:rPr lang="zh-CN" altLang="en-US" smtClean="0">
                <a:latin typeface="Arial" panose="020B0604020202020204" pitchFamily="34" charset="0"/>
              </a:rPr>
              <a:t>个</a:t>
            </a:r>
            <a:r>
              <a:rPr lang="en-US" altLang="zh-CN" smtClean="0">
                <a:latin typeface="Arial" panose="020B0604020202020204" pitchFamily="34" charset="0"/>
              </a:rPr>
              <a:t>Eigenface</a:t>
            </a:r>
            <a:r>
              <a:rPr lang="zh-CN" altLang="en-US" smtClean="0">
                <a:latin typeface="Arial" panose="020B0604020202020204" pitchFamily="34" charset="0"/>
              </a:rPr>
              <a:t>。</a:t>
            </a:r>
          </a:p>
        </p:txBody>
      </p:sp>
    </p:spTree>
    <p:extLst>
      <p:ext uri="{BB962C8B-B14F-4D97-AF65-F5344CB8AC3E}">
        <p14:creationId xmlns:p14="http://schemas.microsoft.com/office/powerpoint/2010/main" val="41145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3E9DCB-1DA8-45D4-A7AE-93139C47FDF0}" type="slidenum">
              <a:rPr lang="en-US" altLang="zh-CN" smtClean="0"/>
              <a:pPr>
                <a:spcBef>
                  <a:spcPct val="0"/>
                </a:spcBef>
              </a:pPr>
              <a:t>13</a:t>
            </a:fld>
            <a:endParaRPr lang="en-US" altLang="zh-CN"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原图像：</a:t>
            </a:r>
            <a:r>
              <a:rPr lang="en-US" altLang="zh-CN" smtClean="0">
                <a:latin typeface="Arial" panose="020B0604020202020204" pitchFamily="34" charset="0"/>
              </a:rPr>
              <a:t>28*28=784</a:t>
            </a:r>
          </a:p>
        </p:txBody>
      </p:sp>
    </p:spTree>
    <p:extLst>
      <p:ext uri="{BB962C8B-B14F-4D97-AF65-F5344CB8AC3E}">
        <p14:creationId xmlns:p14="http://schemas.microsoft.com/office/powerpoint/2010/main" val="266824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9"/>
          <p:cNvSpPr>
            <a:spLocks noChangeArrowheads="1"/>
          </p:cNvSpPr>
          <p:nvPr userDrawn="1"/>
        </p:nvSpPr>
        <p:spPr bwMode="auto">
          <a:xfrm>
            <a:off x="0" y="0"/>
            <a:ext cx="9144000" cy="260350"/>
          </a:xfrm>
          <a:prstGeom prst="rect">
            <a:avLst/>
          </a:prstGeom>
          <a:gradFill rotWithShape="1">
            <a:gsLst>
              <a:gs pos="0">
                <a:srgbClr val="000076"/>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4" name="Text Box 10"/>
          <p:cNvSpPr txBox="1">
            <a:spLocks noChangeArrowheads="1"/>
          </p:cNvSpPr>
          <p:nvPr userDrawn="1"/>
        </p:nvSpPr>
        <p:spPr bwMode="auto">
          <a:xfrm>
            <a:off x="0" y="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200" smtClean="0">
                <a:solidFill>
                  <a:schemeClr val="bg1"/>
                </a:solidFill>
                <a:latin typeface="Verdana" panose="020B0604030504040204" pitchFamily="34" charset="0"/>
                <a:ea typeface="微软雅黑" panose="020B0503020204020204" pitchFamily="34" charset="-122"/>
              </a:rPr>
              <a:t>模式识别 </a:t>
            </a:r>
            <a:r>
              <a:rPr lang="en-US" altLang="zh-CN" sz="1200" smtClean="0">
                <a:solidFill>
                  <a:schemeClr val="bg1"/>
                </a:solidFill>
                <a:latin typeface="微软雅黑" panose="020B0503020204020204" pitchFamily="34" charset="-122"/>
                <a:ea typeface="微软雅黑" panose="020B0503020204020204" pitchFamily="34" charset="-122"/>
              </a:rPr>
              <a:t>–</a:t>
            </a:r>
            <a:r>
              <a:rPr lang="en-US" altLang="zh-CN" sz="1200" smtClean="0">
                <a:solidFill>
                  <a:schemeClr val="bg1"/>
                </a:solidFill>
                <a:latin typeface="Verdana" panose="020B0604030504040204" pitchFamily="34" charset="0"/>
                <a:ea typeface="微软雅黑" panose="020B0503020204020204" pitchFamily="34" charset="-122"/>
              </a:rPr>
              <a:t> </a:t>
            </a:r>
            <a:r>
              <a:rPr lang="zh-CN" altLang="en-US" sz="1200" smtClean="0">
                <a:solidFill>
                  <a:schemeClr val="bg1"/>
                </a:solidFill>
                <a:latin typeface="Verdana" panose="020B0604030504040204" pitchFamily="34" charset="0"/>
                <a:ea typeface="微软雅黑" panose="020B0503020204020204" pitchFamily="34" charset="-122"/>
              </a:rPr>
              <a:t>成分分析与核函数</a:t>
            </a:r>
          </a:p>
        </p:txBody>
      </p:sp>
      <p:sp>
        <p:nvSpPr>
          <p:cNvPr id="10242" name="Rectangle 2"/>
          <p:cNvSpPr>
            <a:spLocks noGrp="1" noChangeArrowheads="1"/>
          </p:cNvSpPr>
          <p:nvPr>
            <p:ph type="ctrTitle"/>
          </p:nvPr>
        </p:nvSpPr>
        <p:spPr>
          <a:xfrm>
            <a:off x="827088" y="2349500"/>
            <a:ext cx="7623175" cy="1752600"/>
          </a:xfrm>
        </p:spPr>
        <p:txBody>
          <a:bodyPr/>
          <a:lstStyle>
            <a:lvl1pPr>
              <a:defRPr sz="5000"/>
            </a:lvl1pPr>
          </a:lstStyle>
          <a:p>
            <a:pPr lvl="0"/>
            <a:r>
              <a:rPr lang="zh-CN" altLang="en-US" noProof="0" smtClean="0"/>
              <a:t>单击此处编辑母版标题样式</a:t>
            </a:r>
          </a:p>
        </p:txBody>
      </p:sp>
      <p:sp>
        <p:nvSpPr>
          <p:cNvPr id="5" name="Rectangle 4"/>
          <p:cNvSpPr>
            <a:spLocks noGrp="1" noChangeArrowheads="1"/>
          </p:cNvSpPr>
          <p:nvPr>
            <p:ph type="dt" sz="half" idx="10"/>
          </p:nvPr>
        </p:nvSpPr>
        <p:spPr bwMode="auto">
          <a:xfrm>
            <a:off x="457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6" name="Rectangle 5"/>
          <p:cNvSpPr>
            <a:spLocks noGrp="1" noChangeArrowheads="1"/>
          </p:cNvSpPr>
          <p:nvPr>
            <p:ph type="ftr" sz="quarter" idx="11"/>
          </p:nvPr>
        </p:nvSpPr>
        <p:spPr bwMode="auto">
          <a:xfrm>
            <a:off x="3124200" y="6243638"/>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7" name="Rectangle 6"/>
          <p:cNvSpPr>
            <a:spLocks noGrp="1" noChangeArrowheads="1"/>
          </p:cNvSpPr>
          <p:nvPr>
            <p:ph type="sldNum" sz="quarter" idx="12"/>
          </p:nvPr>
        </p:nvSpPr>
        <p:spPr bwMode="auto">
          <a:xfrm>
            <a:off x="6553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F4426CAB-02D9-4906-915B-1CC9F9767E7A}" type="slidenum">
              <a:rPr lang="en-US" altLang="zh-CN"/>
              <a:pPr>
                <a:defRPr/>
              </a:pPr>
              <a:t>‹#›</a:t>
            </a:fld>
            <a:endParaRPr lang="en-US" altLang="zh-CN"/>
          </a:p>
        </p:txBody>
      </p:sp>
    </p:spTree>
    <p:extLst>
      <p:ext uri="{BB962C8B-B14F-4D97-AF65-F5344CB8AC3E}">
        <p14:creationId xmlns:p14="http://schemas.microsoft.com/office/powerpoint/2010/main" val="60992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06321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277813"/>
            <a:ext cx="2178050" cy="639127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250825" y="277813"/>
            <a:ext cx="6383338" cy="639127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479059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7813"/>
            <a:ext cx="8435975" cy="990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250825" y="1412875"/>
            <a:ext cx="4279900" cy="52562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83125" y="1412875"/>
            <a:ext cx="4281488" cy="52562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280893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7813"/>
            <a:ext cx="8435975" cy="990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250825" y="1412875"/>
            <a:ext cx="4279900" cy="52562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83125" y="1412875"/>
            <a:ext cx="4281488" cy="25511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83125" y="4116388"/>
            <a:ext cx="4281488" cy="25527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204242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50825" y="277813"/>
            <a:ext cx="8713788" cy="63912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4096392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7813"/>
            <a:ext cx="8435975" cy="990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250825" y="1412875"/>
            <a:ext cx="8713788" cy="25511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250825" y="4116388"/>
            <a:ext cx="8713788" cy="25527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7655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82689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37639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250825" y="1412875"/>
            <a:ext cx="42799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83125" y="1412875"/>
            <a:ext cx="4281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43510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429357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extLst>
      <p:ext uri="{BB962C8B-B14F-4D97-AF65-F5344CB8AC3E}">
        <p14:creationId xmlns:p14="http://schemas.microsoft.com/office/powerpoint/2010/main" val="85448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50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380385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418293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5" y="277813"/>
            <a:ext cx="84359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250825" y="1412875"/>
            <a:ext cx="8713788"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9"/>
          <p:cNvSpPr>
            <a:spLocks noChangeArrowheads="1"/>
          </p:cNvSpPr>
          <p:nvPr userDrawn="1"/>
        </p:nvSpPr>
        <p:spPr bwMode="auto">
          <a:xfrm>
            <a:off x="0" y="0"/>
            <a:ext cx="9144000" cy="260350"/>
          </a:xfrm>
          <a:prstGeom prst="rect">
            <a:avLst/>
          </a:prstGeom>
          <a:gradFill rotWithShape="1">
            <a:gsLst>
              <a:gs pos="0">
                <a:srgbClr val="000076"/>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9" name="Text Box 10"/>
          <p:cNvSpPr txBox="1">
            <a:spLocks noChangeArrowheads="1"/>
          </p:cNvSpPr>
          <p:nvPr userDrawn="1"/>
        </p:nvSpPr>
        <p:spPr bwMode="auto">
          <a:xfrm>
            <a:off x="0" y="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200" smtClean="0">
                <a:solidFill>
                  <a:schemeClr val="bg1"/>
                </a:solidFill>
                <a:latin typeface="Verdana" panose="020B0604030504040204" pitchFamily="34" charset="0"/>
                <a:ea typeface="微软雅黑" panose="020B0503020204020204" pitchFamily="34" charset="-122"/>
              </a:rPr>
              <a:t>模式识别 </a:t>
            </a:r>
            <a:r>
              <a:rPr lang="en-US" altLang="zh-CN" sz="1200" smtClean="0">
                <a:solidFill>
                  <a:schemeClr val="bg1"/>
                </a:solidFill>
                <a:latin typeface="微软雅黑" panose="020B0503020204020204" pitchFamily="34" charset="-122"/>
                <a:ea typeface="微软雅黑" panose="020B0503020204020204" pitchFamily="34" charset="-122"/>
              </a:rPr>
              <a:t>–</a:t>
            </a:r>
            <a:r>
              <a:rPr lang="en-US" altLang="zh-CN" sz="1200" smtClean="0">
                <a:solidFill>
                  <a:schemeClr val="bg1"/>
                </a:solidFill>
                <a:latin typeface="Verdana" panose="020B0604030504040204" pitchFamily="34" charset="0"/>
                <a:ea typeface="微软雅黑" panose="020B0503020204020204" pitchFamily="34" charset="-122"/>
              </a:rPr>
              <a:t> </a:t>
            </a:r>
            <a:r>
              <a:rPr lang="zh-CN" altLang="en-US" sz="1200" smtClean="0">
                <a:solidFill>
                  <a:schemeClr val="bg1"/>
                </a:solidFill>
                <a:latin typeface="Verdana" panose="020B0604030504040204" pitchFamily="34" charset="0"/>
                <a:ea typeface="微软雅黑" panose="020B0503020204020204" pitchFamily="34" charset="-122"/>
              </a:rPr>
              <a:t>成分分析与核函数</a:t>
            </a:r>
          </a:p>
        </p:txBody>
      </p:sp>
    </p:spTree>
  </p:cSld>
  <p:clrMap bg1="lt1" tx1="dk1" bg2="lt2" tx2="dk2" accent1="accent1" accent2="accent2" accent3="accent3" accent4="accent4" accent5="accent5" accent6="accent6" hlink="hlink" folHlink="folHlink"/>
  <p:sldLayoutIdLst>
    <p:sldLayoutId id="2147483716"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Garamond" pitchFamily="18" charset="0"/>
          <a:ea typeface="宋体" pitchFamily="2" charset="-122"/>
        </a:defRPr>
      </a:lvl2pPr>
      <a:lvl3pPr algn="l" rtl="0" eaLnBrk="0" fontAlgn="base" hangingPunct="0">
        <a:spcBef>
          <a:spcPct val="0"/>
        </a:spcBef>
        <a:spcAft>
          <a:spcPct val="0"/>
        </a:spcAft>
        <a:defRPr sz="4200">
          <a:solidFill>
            <a:schemeClr val="tx1"/>
          </a:solidFill>
          <a:latin typeface="Garamond" pitchFamily="18" charset="0"/>
          <a:ea typeface="宋体" pitchFamily="2" charset="-122"/>
        </a:defRPr>
      </a:lvl3pPr>
      <a:lvl4pPr algn="l" rtl="0" eaLnBrk="0" fontAlgn="base" hangingPunct="0">
        <a:spcBef>
          <a:spcPct val="0"/>
        </a:spcBef>
        <a:spcAft>
          <a:spcPct val="0"/>
        </a:spcAft>
        <a:defRPr sz="4200">
          <a:solidFill>
            <a:schemeClr val="tx1"/>
          </a:solidFill>
          <a:latin typeface="Garamond" pitchFamily="18" charset="0"/>
          <a:ea typeface="宋体" pitchFamily="2" charset="-122"/>
        </a:defRPr>
      </a:lvl4pPr>
      <a:lvl5pPr algn="l" rtl="0" eaLnBrk="0" fontAlgn="base" hangingPunct="0">
        <a:spcBef>
          <a:spcPct val="0"/>
        </a:spcBef>
        <a:spcAft>
          <a:spcPct val="0"/>
        </a:spcAft>
        <a:defRPr sz="4200">
          <a:solidFill>
            <a:schemeClr val="tx1"/>
          </a:solidFill>
          <a:latin typeface="Garamond" pitchFamily="18" charset="0"/>
          <a:ea typeface="宋体" pitchFamily="2" charset="-122"/>
        </a:defRPr>
      </a:lvl5pPr>
      <a:lvl6pPr marL="457200" algn="l" rtl="0" fontAlgn="base">
        <a:spcBef>
          <a:spcPct val="0"/>
        </a:spcBef>
        <a:spcAft>
          <a:spcPct val="0"/>
        </a:spcAft>
        <a:defRPr sz="4200">
          <a:solidFill>
            <a:schemeClr val="tx1"/>
          </a:solidFill>
          <a:latin typeface="Garamond" pitchFamily="18" charset="0"/>
          <a:ea typeface="宋体" pitchFamily="2" charset="-122"/>
        </a:defRPr>
      </a:lvl6pPr>
      <a:lvl7pPr marL="914400" algn="l" rtl="0" fontAlgn="base">
        <a:spcBef>
          <a:spcPct val="0"/>
        </a:spcBef>
        <a:spcAft>
          <a:spcPct val="0"/>
        </a:spcAft>
        <a:defRPr sz="4200">
          <a:solidFill>
            <a:schemeClr val="tx1"/>
          </a:solidFill>
          <a:latin typeface="Garamond" pitchFamily="18" charset="0"/>
          <a:ea typeface="宋体" pitchFamily="2" charset="-122"/>
        </a:defRPr>
      </a:lvl7pPr>
      <a:lvl8pPr marL="1371600" algn="l" rtl="0" fontAlgn="base">
        <a:spcBef>
          <a:spcPct val="0"/>
        </a:spcBef>
        <a:spcAft>
          <a:spcPct val="0"/>
        </a:spcAft>
        <a:defRPr sz="4200">
          <a:solidFill>
            <a:schemeClr val="tx1"/>
          </a:solidFill>
          <a:latin typeface="Garamond" pitchFamily="18" charset="0"/>
          <a:ea typeface="宋体" pitchFamily="2" charset="-122"/>
        </a:defRPr>
      </a:lvl8pPr>
      <a:lvl9pPr marL="1828800" algn="l" rtl="0" fontAlgn="base">
        <a:spcBef>
          <a:spcPct val="0"/>
        </a:spcBef>
        <a:spcAft>
          <a:spcPct val="0"/>
        </a:spcAft>
        <a:defRPr sz="4200">
          <a:solidFill>
            <a:schemeClr val="tx1"/>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rgbClr val="0000FF"/>
        </a:buClr>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0000FF"/>
        </a:buClr>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rgbClr val="0000FF"/>
        </a:buClr>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rgbClr val="0000FF"/>
        </a:buClr>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9" Type="http://schemas.openxmlformats.org/officeDocument/2006/relationships/image" Target="../media/image47.png"/><Relationship Id="rId21" Type="http://schemas.openxmlformats.org/officeDocument/2006/relationships/image" Target="../media/image29.png"/><Relationship Id="rId34" Type="http://schemas.openxmlformats.org/officeDocument/2006/relationships/image" Target="../media/image42.png"/><Relationship Id="rId42" Type="http://schemas.openxmlformats.org/officeDocument/2006/relationships/image" Target="../media/image50.png"/><Relationship Id="rId7" Type="http://schemas.openxmlformats.org/officeDocument/2006/relationships/image" Target="../media/image15.png"/><Relationship Id="rId2" Type="http://schemas.openxmlformats.org/officeDocument/2006/relationships/notesSlide" Target="../notesSlides/notesSlide9.xml"/><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7.png"/><Relationship Id="rId41"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32" Type="http://schemas.openxmlformats.org/officeDocument/2006/relationships/image" Target="../media/image40.png"/><Relationship Id="rId37" Type="http://schemas.openxmlformats.org/officeDocument/2006/relationships/image" Target="../media/image45.png"/><Relationship Id="rId40" Type="http://schemas.openxmlformats.org/officeDocument/2006/relationships/image" Target="../media/image48.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36" Type="http://schemas.openxmlformats.org/officeDocument/2006/relationships/image" Target="../media/image44.png"/><Relationship Id="rId10" Type="http://schemas.openxmlformats.org/officeDocument/2006/relationships/image" Target="../media/image18.png"/><Relationship Id="rId19" Type="http://schemas.openxmlformats.org/officeDocument/2006/relationships/image" Target="../media/image27.png"/><Relationship Id="rId31" Type="http://schemas.openxmlformats.org/officeDocument/2006/relationships/image" Target="../media/image39.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png"/><Relationship Id="rId35" Type="http://schemas.openxmlformats.org/officeDocument/2006/relationships/image" Target="../media/image43.png"/><Relationship Id="rId8" Type="http://schemas.openxmlformats.org/officeDocument/2006/relationships/image" Target="../media/image16.png"/><Relationship Id="rId3" Type="http://schemas.openxmlformats.org/officeDocument/2006/relationships/image" Target="../media/image11.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38"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56.wmf"/><Relationship Id="rId3" Type="http://schemas.openxmlformats.org/officeDocument/2006/relationships/image" Target="../media/image59.png"/><Relationship Id="rId7" Type="http://schemas.openxmlformats.org/officeDocument/2006/relationships/image" Target="../media/image53.emf"/><Relationship Id="rId12"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54.wmf"/></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7.emf"/></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8.emf"/></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9.emf"/><Relationship Id="rId4" Type="http://schemas.openxmlformats.org/officeDocument/2006/relationships/package" Target="../embeddings/Microsoft_Visio___2.vsdx"/></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5.emf"/><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64.w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7.wmf"/><Relationship Id="rId5" Type="http://schemas.openxmlformats.org/officeDocument/2006/relationships/oleObject" Target="../embeddings/oleObject18.bin"/><Relationship Id="rId4" Type="http://schemas.openxmlformats.org/officeDocument/2006/relationships/image" Target="../media/image66.wmf"/></Relationships>
</file>

<file path=ppt/slides/_rels/slide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3.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70.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75.wmf"/><Relationship Id="rId5" Type="http://schemas.openxmlformats.org/officeDocument/2006/relationships/oleObject" Target="../embeddings/oleObject27.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notesSlide" Target="../notesSlides/notesSlide13.xml"/><Relationship Id="rId7" Type="http://schemas.openxmlformats.org/officeDocument/2006/relationships/oleObject" Target="../embeddings/oleObject31.bin"/><Relationship Id="rId12" Type="http://schemas.openxmlformats.org/officeDocument/2006/relationships/image" Target="../media/image81.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78.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80.wmf"/><Relationship Id="rId4" Type="http://schemas.openxmlformats.org/officeDocument/2006/relationships/image" Target="../media/image84.png"/><Relationship Id="rId9"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82.emf"/><Relationship Id="rId4" Type="http://schemas.openxmlformats.org/officeDocument/2006/relationships/oleObject" Target="../embeddings/oleObject3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39.bin"/><Relationship Id="rId3" Type="http://schemas.openxmlformats.org/officeDocument/2006/relationships/notesSlide" Target="../notesSlides/notesSlide16.xml"/><Relationship Id="rId7" Type="http://schemas.openxmlformats.org/officeDocument/2006/relationships/oleObject" Target="../embeddings/oleObject36.bin"/><Relationship Id="rId12" Type="http://schemas.openxmlformats.org/officeDocument/2006/relationships/image" Target="../media/image86.wmf"/><Relationship Id="rId2" Type="http://schemas.openxmlformats.org/officeDocument/2006/relationships/slideLayout" Target="../slideLayouts/slideLayout13.xml"/><Relationship Id="rId16" Type="http://schemas.openxmlformats.org/officeDocument/2006/relationships/image" Target="../media/image88.wmf"/><Relationship Id="rId1" Type="http://schemas.openxmlformats.org/officeDocument/2006/relationships/vmlDrawing" Target="../drawings/vmlDrawing15.vml"/><Relationship Id="rId6" Type="http://schemas.openxmlformats.org/officeDocument/2006/relationships/image" Target="../media/image83.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85.wmf"/><Relationship Id="rId4" Type="http://schemas.openxmlformats.org/officeDocument/2006/relationships/image" Target="../media/image92.png"/><Relationship Id="rId9" Type="http://schemas.openxmlformats.org/officeDocument/2006/relationships/oleObject" Target="../embeddings/oleObject37.bin"/><Relationship Id="rId14" Type="http://schemas.openxmlformats.org/officeDocument/2006/relationships/image" Target="../media/image87.wmf"/></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89.emf"/><Relationship Id="rId4" Type="http://schemas.openxmlformats.org/officeDocument/2006/relationships/package" Target="../embeddings/Microsoft_Visio___3.vsdx"/></Relationships>
</file>

<file path=ppt/slides/_rels/slide3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90.emf"/><Relationship Id="rId4" Type="http://schemas.openxmlformats.org/officeDocument/2006/relationships/package" Target="../embeddings/Microsoft_Visio___4.vsd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image" Target="../media/image3.wmf"/><Relationship Id="rId12"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b="1" smtClean="0"/>
              <a:t>第八章 成分分析与核函数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b="1" i="1" smtClean="0"/>
              <a:t>例</a:t>
            </a:r>
            <a:r>
              <a:rPr lang="en-US" altLang="zh-CN" b="1" i="1" smtClean="0"/>
              <a:t>8.1</a:t>
            </a:r>
            <a:r>
              <a:rPr lang="en-US" altLang="zh-CN" smtClean="0"/>
              <a:t> </a:t>
            </a:r>
          </a:p>
        </p:txBody>
      </p:sp>
      <p:sp>
        <p:nvSpPr>
          <p:cNvPr id="19459" name="Rectangle 3"/>
          <p:cNvSpPr>
            <a:spLocks noGrp="1" noChangeArrowheads="1"/>
          </p:cNvSpPr>
          <p:nvPr>
            <p:ph type="body" sz="half" idx="1"/>
          </p:nvPr>
        </p:nvSpPr>
        <p:spPr>
          <a:xfrm>
            <a:off x="250825" y="1412875"/>
            <a:ext cx="8702675" cy="4733925"/>
          </a:xfrm>
        </p:spPr>
        <p:txBody>
          <a:bodyPr/>
          <a:lstStyle/>
          <a:p>
            <a:pPr eaLnBrk="1" hangingPunct="1"/>
            <a:r>
              <a:rPr lang="zh-CN" altLang="en-US" sz="2600" b="1" smtClean="0"/>
              <a:t>有两类问题的训练样本：</a:t>
            </a:r>
          </a:p>
          <a:p>
            <a:pPr eaLnBrk="1" hangingPunct="1"/>
            <a:endParaRPr lang="zh-CN" altLang="en-US" sz="2600" b="1" smtClean="0"/>
          </a:p>
          <a:p>
            <a:pPr eaLnBrk="1" hangingPunct="1"/>
            <a:endParaRPr lang="zh-CN" altLang="en-US" sz="2600" b="1" smtClean="0"/>
          </a:p>
          <a:p>
            <a:pPr eaLnBrk="1" hangingPunct="1"/>
            <a:endParaRPr lang="zh-CN" altLang="en-US" sz="2600" b="1" smtClean="0"/>
          </a:p>
          <a:p>
            <a:pPr eaLnBrk="1" hangingPunct="1">
              <a:buFont typeface="Wingdings" panose="05000000000000000000" pitchFamily="2" charset="2"/>
              <a:buNone/>
            </a:pPr>
            <a:r>
              <a:rPr lang="zh-CN" altLang="en-US" sz="2600" b="1" smtClean="0"/>
              <a:t>	</a:t>
            </a:r>
          </a:p>
          <a:p>
            <a:pPr eaLnBrk="1" hangingPunct="1">
              <a:buFont typeface="Wingdings" panose="05000000000000000000" pitchFamily="2" charset="2"/>
              <a:buNone/>
            </a:pPr>
            <a:endParaRPr lang="zh-CN" altLang="en-US" sz="2600" b="1" smtClean="0"/>
          </a:p>
          <a:p>
            <a:pPr eaLnBrk="1" hangingPunct="1">
              <a:buFont typeface="Wingdings" panose="05000000000000000000" pitchFamily="2" charset="2"/>
              <a:buNone/>
            </a:pPr>
            <a:r>
              <a:rPr lang="zh-CN" altLang="en-US" sz="2600" b="1" smtClean="0"/>
              <a:t>	将特征由</a:t>
            </a:r>
            <a:r>
              <a:rPr lang="en-US" altLang="zh-CN" sz="2600" b="1" smtClean="0"/>
              <a:t>2</a:t>
            </a:r>
            <a:r>
              <a:rPr lang="zh-CN" altLang="en-US" sz="2600" b="1" smtClean="0"/>
              <a:t>维压缩为</a:t>
            </a:r>
            <a:r>
              <a:rPr lang="en-US" altLang="zh-CN" sz="2600" b="1" smtClean="0"/>
              <a:t>1</a:t>
            </a:r>
            <a:r>
              <a:rPr lang="zh-CN" altLang="en-US" sz="2600" b="1" smtClean="0"/>
              <a:t>维。</a:t>
            </a:r>
          </a:p>
          <a:p>
            <a:pPr eaLnBrk="1" hangingPunct="1">
              <a:buFont typeface="Wingdings" panose="05000000000000000000" pitchFamily="2" charset="2"/>
              <a:buNone/>
            </a:pPr>
            <a:endParaRPr lang="en-US" altLang="zh-CN" sz="2600" b="1" smtClean="0"/>
          </a:p>
        </p:txBody>
      </p:sp>
      <p:graphicFrame>
        <p:nvGraphicFramePr>
          <p:cNvPr id="19460" name="Object 4"/>
          <p:cNvGraphicFramePr>
            <a:graphicFrameLocks noGrp="1" noChangeAspect="1"/>
          </p:cNvGraphicFramePr>
          <p:nvPr>
            <p:ph sz="quarter" idx="2"/>
          </p:nvPr>
        </p:nvGraphicFramePr>
        <p:xfrm>
          <a:off x="1898650" y="2201863"/>
          <a:ext cx="5334000" cy="623887"/>
        </p:xfrm>
        <a:graphic>
          <a:graphicData uri="http://schemas.openxmlformats.org/presentationml/2006/ole">
            <mc:AlternateContent xmlns:mc="http://schemas.openxmlformats.org/markup-compatibility/2006">
              <mc:Choice xmlns:v="urn:schemas-microsoft-com:vml" Requires="v">
                <p:oleObj spid="_x0000_s19508" name="Equation" r:id="rId3" imgW="2616200" imgH="279400" progId="Equation.DSMT4">
                  <p:embed/>
                </p:oleObj>
              </mc:Choice>
              <mc:Fallback>
                <p:oleObj name="Equation" r:id="rId3" imgW="26162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650" y="2201863"/>
                        <a:ext cx="53340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6"/>
          <p:cNvGraphicFramePr>
            <a:graphicFrameLocks noGrp="1" noChangeAspect="1"/>
          </p:cNvGraphicFramePr>
          <p:nvPr>
            <p:ph sz="quarter" idx="3"/>
          </p:nvPr>
        </p:nvGraphicFramePr>
        <p:xfrm>
          <a:off x="1908175" y="2924175"/>
          <a:ext cx="4313238" cy="679450"/>
        </p:xfrm>
        <a:graphic>
          <a:graphicData uri="http://schemas.openxmlformats.org/presentationml/2006/ole">
            <mc:AlternateContent xmlns:mc="http://schemas.openxmlformats.org/markup-compatibility/2006">
              <mc:Choice xmlns:v="urn:schemas-microsoft-com:vml" Requires="v">
                <p:oleObj spid="_x0000_s19509" name="Equation" r:id="rId5" imgW="1943100" imgH="279400" progId="Equation.DSMT4">
                  <p:embed/>
                </p:oleObj>
              </mc:Choice>
              <mc:Fallback>
                <p:oleObj name="Equation" r:id="rId5" imgW="1943100" imgH="279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924175"/>
                        <a:ext cx="4313238"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4"/>
          <p:cNvSpPr txBox="1">
            <a:spLocks noChangeArrowheads="1"/>
          </p:cNvSpPr>
          <p:nvPr/>
        </p:nvSpPr>
        <p:spPr bwMode="auto">
          <a:xfrm>
            <a:off x="7524750" y="5734050"/>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x</a:t>
            </a:r>
            <a:r>
              <a:rPr lang="en-US" altLang="zh-CN" sz="2000" baseline="-25000"/>
              <a:t>1</a:t>
            </a:r>
          </a:p>
        </p:txBody>
      </p:sp>
      <p:sp>
        <p:nvSpPr>
          <p:cNvPr id="20483" name="Text Box 15"/>
          <p:cNvSpPr txBox="1">
            <a:spLocks noChangeArrowheads="1"/>
          </p:cNvSpPr>
          <p:nvPr/>
        </p:nvSpPr>
        <p:spPr bwMode="auto">
          <a:xfrm>
            <a:off x="1547813" y="765175"/>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x</a:t>
            </a:r>
            <a:r>
              <a:rPr lang="en-US" altLang="zh-CN" sz="2000" baseline="-25000"/>
              <a:t>2</a:t>
            </a:r>
          </a:p>
        </p:txBody>
      </p:sp>
      <p:graphicFrame>
        <p:nvGraphicFramePr>
          <p:cNvPr id="20484" name="Object 21"/>
          <p:cNvGraphicFramePr>
            <a:graphicFrameLocks noGrp="1" noChangeAspect="1"/>
          </p:cNvGraphicFramePr>
          <p:nvPr>
            <p:ph/>
          </p:nvPr>
        </p:nvGraphicFramePr>
        <p:xfrm>
          <a:off x="1787525" y="730250"/>
          <a:ext cx="5754688" cy="5865813"/>
        </p:xfrm>
        <a:graphic>
          <a:graphicData uri="http://schemas.openxmlformats.org/presentationml/2006/ole">
            <mc:AlternateContent xmlns:mc="http://schemas.openxmlformats.org/markup-compatibility/2006">
              <mc:Choice xmlns:v="urn:schemas-microsoft-com:vml" Requires="v">
                <p:oleObj spid="_x0000_s20513" name="Image" r:id="rId4" imgW="5434921" imgH="5371429" progId="Photoshop.Image.7">
                  <p:embed/>
                </p:oleObj>
              </mc:Choice>
              <mc:Fallback>
                <p:oleObj name="Image" r:id="rId4" imgW="5434921" imgH="5371429" progId="Photoshop.Image.7">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7525" y="730250"/>
                        <a:ext cx="5754688" cy="586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0445" name="Group 29"/>
          <p:cNvGrpSpPr>
            <a:grpSpLocks/>
          </p:cNvGrpSpPr>
          <p:nvPr/>
        </p:nvGrpSpPr>
        <p:grpSpPr bwMode="auto">
          <a:xfrm>
            <a:off x="2786063" y="1531938"/>
            <a:ext cx="4471987" cy="4087812"/>
            <a:chOff x="1741" y="754"/>
            <a:chExt cx="2817" cy="2575"/>
          </a:xfrm>
        </p:grpSpPr>
        <p:sp>
          <p:nvSpPr>
            <p:cNvPr id="20486" name="Line 23"/>
            <p:cNvSpPr>
              <a:spLocks noChangeShapeType="1"/>
            </p:cNvSpPr>
            <p:nvPr/>
          </p:nvSpPr>
          <p:spPr bwMode="auto">
            <a:xfrm flipV="1">
              <a:off x="1741" y="799"/>
              <a:ext cx="2530" cy="252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 name="Line 24"/>
            <p:cNvSpPr>
              <a:spLocks noChangeShapeType="1"/>
            </p:cNvSpPr>
            <p:nvPr/>
          </p:nvSpPr>
          <p:spPr bwMode="auto">
            <a:xfrm rot="16200000" flipV="1">
              <a:off x="1743" y="802"/>
              <a:ext cx="2530" cy="252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 name="Text Box 27"/>
            <p:cNvSpPr txBox="1">
              <a:spLocks noChangeArrowheads="1"/>
            </p:cNvSpPr>
            <p:nvPr/>
          </p:nvSpPr>
          <p:spPr bwMode="auto">
            <a:xfrm>
              <a:off x="4150" y="890"/>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e</a:t>
              </a:r>
              <a:r>
                <a:rPr lang="en-US" altLang="zh-CN" sz="2000" baseline="-25000"/>
                <a:t>1</a:t>
              </a:r>
            </a:p>
          </p:txBody>
        </p:sp>
        <p:sp>
          <p:nvSpPr>
            <p:cNvPr id="20489" name="Text Box 28"/>
            <p:cNvSpPr txBox="1">
              <a:spLocks noChangeArrowheads="1"/>
            </p:cNvSpPr>
            <p:nvPr/>
          </p:nvSpPr>
          <p:spPr bwMode="auto">
            <a:xfrm>
              <a:off x="1882" y="754"/>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e</a:t>
              </a:r>
              <a:r>
                <a:rPr lang="en-US" altLang="zh-CN" sz="2000"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b="1" smtClean="0"/>
              <a:t>特征人脸</a:t>
            </a:r>
          </a:p>
        </p:txBody>
      </p:sp>
      <p:pic>
        <p:nvPicPr>
          <p:cNvPr id="225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852738"/>
            <a:ext cx="7958137"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5"/>
          <p:cNvSpPr txBox="1">
            <a:spLocks noChangeArrowheads="1"/>
          </p:cNvSpPr>
          <p:nvPr/>
        </p:nvSpPr>
        <p:spPr bwMode="auto">
          <a:xfrm>
            <a:off x="395288" y="2133600"/>
            <a:ext cx="806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800" b="1"/>
              <a:t>   e</a:t>
            </a:r>
            <a:r>
              <a:rPr lang="en-US" altLang="zh-CN" sz="2800" b="1" baseline="-25000"/>
              <a:t>1  </a:t>
            </a:r>
            <a:r>
              <a:rPr lang="en-US" altLang="zh-CN" sz="2800" b="1"/>
              <a:t>     e</a:t>
            </a:r>
            <a:r>
              <a:rPr lang="en-US" altLang="zh-CN" sz="2800" b="1" baseline="-25000"/>
              <a:t>2</a:t>
            </a:r>
            <a:r>
              <a:rPr lang="en-US" altLang="zh-CN" sz="2800" b="1"/>
              <a:t>       e</a:t>
            </a:r>
            <a:r>
              <a:rPr lang="en-US" altLang="zh-CN" sz="2800" b="1" baseline="-25000"/>
              <a:t>3</a:t>
            </a:r>
            <a:r>
              <a:rPr lang="en-US" altLang="zh-CN" sz="2800" b="1"/>
              <a:t>      e</a:t>
            </a:r>
            <a:r>
              <a:rPr lang="en-US" altLang="zh-CN" sz="2800" b="1" baseline="-25000"/>
              <a:t>4</a:t>
            </a:r>
            <a:r>
              <a:rPr lang="en-US" altLang="zh-CN" sz="2800" b="1"/>
              <a:t>       e</a:t>
            </a:r>
            <a:r>
              <a:rPr lang="en-US" altLang="zh-CN" sz="2800" b="1" baseline="-25000"/>
              <a:t>5</a:t>
            </a:r>
            <a:r>
              <a:rPr lang="en-US" altLang="zh-CN" sz="2800" b="1"/>
              <a:t>      e</a:t>
            </a:r>
            <a:r>
              <a:rPr lang="en-US" altLang="zh-CN" sz="2800" b="1" baseline="-25000"/>
              <a:t>6</a:t>
            </a:r>
            <a:r>
              <a:rPr lang="en-US" altLang="zh-CN" sz="2800" b="1"/>
              <a:t>       e</a:t>
            </a:r>
            <a:r>
              <a:rPr lang="en-US" altLang="zh-CN" sz="2800" b="1" baseline="-25000"/>
              <a:t>7</a:t>
            </a:r>
            <a:r>
              <a:rPr lang="en-US" altLang="zh-CN" sz="2800" b="1"/>
              <a:t>      e</a:t>
            </a:r>
            <a:r>
              <a:rPr lang="en-US" altLang="zh-CN" sz="2800" b="1" baseline="-25000"/>
              <a:t>8</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0825" y="277813"/>
            <a:ext cx="8435975" cy="673100"/>
          </a:xfrm>
        </p:spPr>
        <p:txBody>
          <a:bodyPr/>
          <a:lstStyle/>
          <a:p>
            <a:pPr eaLnBrk="1" hangingPunct="1"/>
            <a:r>
              <a:rPr lang="en-US" altLang="zh-CN" smtClean="0"/>
              <a:t>PCA</a:t>
            </a:r>
            <a:r>
              <a:rPr lang="zh-CN" altLang="en-US" smtClean="0"/>
              <a:t>重构</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5"/>
          <p:cNvSpPr txBox="1">
            <a:spLocks noChangeArrowheads="1"/>
          </p:cNvSpPr>
          <p:nvPr/>
        </p:nvSpPr>
        <p:spPr bwMode="auto">
          <a:xfrm>
            <a:off x="539750" y="1412875"/>
            <a:ext cx="8064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000" b="1"/>
              <a:t>原图像      </a:t>
            </a:r>
            <a:r>
              <a:rPr lang="en-US" altLang="zh-CN" sz="2000" b="1"/>
              <a:t>d’=1         5         10          20        50        100       200</a:t>
            </a:r>
          </a:p>
        </p:txBody>
      </p:sp>
      <p:pic>
        <p:nvPicPr>
          <p:cNvPr id="2458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650"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163"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0788"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825"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088"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1"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2"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3713"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3" name="Picture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70175"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4" name="Picture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5688"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5" name="Picture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00563"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6" name="Picture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64163"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00788"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8" name="Picture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35825"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3713"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0" name="Picture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78113"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1" name="Picture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00450" y="3706813"/>
            <a:ext cx="7223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2" name="Picture 2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00563"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3" name="Picture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64163"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4" name="Picture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99200"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5" name="Picture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235825"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6" name="Picture 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63713"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7" name="Picture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78113"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8" name="Picture 3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14738"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9" name="Picture 3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0563" y="4508500"/>
            <a:ext cx="7397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0" name="Picture 3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64163"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1" name="Picture 3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300788"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2" name="Picture 3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235825"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3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63713"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4" name="Picture 3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79700" y="5373688"/>
            <a:ext cx="7397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5" name="Picture 4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35375"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6" name="Picture 4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00563"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7" name="Picture 4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364163"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8" name="Picture 4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300788"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4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235825"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800" b="1" smtClean="0"/>
              <a:t>8.2 </a:t>
            </a:r>
            <a:r>
              <a:rPr lang="zh-CN" altLang="en-US" sz="3800" b="1" smtClean="0"/>
              <a:t>基于</a:t>
            </a:r>
            <a:r>
              <a:rPr lang="en-US" altLang="zh-CN" sz="3800" b="1" smtClean="0"/>
              <a:t>Fisher</a:t>
            </a:r>
            <a:r>
              <a:rPr lang="zh-CN" altLang="en-US" sz="3800" b="1" smtClean="0"/>
              <a:t>准则的线性判别分析</a:t>
            </a:r>
            <a:br>
              <a:rPr lang="zh-CN" altLang="en-US" sz="3800" b="1" smtClean="0"/>
            </a:br>
            <a:r>
              <a:rPr lang="zh-CN" altLang="en-US" sz="3200" b="1" smtClean="0"/>
              <a:t>（</a:t>
            </a:r>
            <a:r>
              <a:rPr lang="en-US" altLang="zh-CN" sz="3200" b="1" smtClean="0"/>
              <a:t>FDA, Fisher Discriminant Analysis</a:t>
            </a:r>
            <a:r>
              <a:rPr lang="zh-CN" altLang="en-US" sz="3200" b="1" smtClean="0"/>
              <a:t>）</a:t>
            </a:r>
          </a:p>
        </p:txBody>
      </p:sp>
      <p:graphicFrame>
        <p:nvGraphicFramePr>
          <p:cNvPr id="26627" name="Object 5"/>
          <p:cNvGraphicFramePr>
            <a:graphicFrameLocks noGrp="1" noChangeAspect="1"/>
          </p:cNvGraphicFramePr>
          <p:nvPr>
            <p:ph idx="1"/>
          </p:nvPr>
        </p:nvGraphicFramePr>
        <p:xfrm>
          <a:off x="1835150" y="1427163"/>
          <a:ext cx="5473700" cy="5170487"/>
        </p:xfrm>
        <a:graphic>
          <a:graphicData uri="http://schemas.openxmlformats.org/presentationml/2006/ole">
            <mc:AlternateContent xmlns:mc="http://schemas.openxmlformats.org/markup-compatibility/2006">
              <mc:Choice xmlns:v="urn:schemas-microsoft-com:vml" Requires="v">
                <p:oleObj spid="_x0000_s26658" name="Image" r:id="rId3" imgW="5942857" imgH="5447619" progId="Photoshop.Image.7">
                  <p:embed/>
                </p:oleObj>
              </mc:Choice>
              <mc:Fallback>
                <p:oleObj name="Image" r:id="rId3" imgW="5942857" imgH="5447619" progId="Photoshop.Image.7">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427163"/>
                        <a:ext cx="5473700"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Text Box 19"/>
          <p:cNvSpPr txBox="1">
            <a:spLocks noChangeArrowheads="1"/>
          </p:cNvSpPr>
          <p:nvPr/>
        </p:nvSpPr>
        <p:spPr bwMode="auto">
          <a:xfrm>
            <a:off x="7308850" y="5805488"/>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x</a:t>
            </a:r>
            <a:r>
              <a:rPr lang="en-US" altLang="zh-CN" sz="2000" baseline="-25000"/>
              <a:t>1</a:t>
            </a:r>
          </a:p>
        </p:txBody>
      </p:sp>
      <p:sp>
        <p:nvSpPr>
          <p:cNvPr id="26629" name="Text Box 20"/>
          <p:cNvSpPr txBox="1">
            <a:spLocks noChangeArrowheads="1"/>
          </p:cNvSpPr>
          <p:nvPr/>
        </p:nvSpPr>
        <p:spPr bwMode="auto">
          <a:xfrm>
            <a:off x="1619250" y="1412875"/>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x</a:t>
            </a:r>
            <a:r>
              <a:rPr lang="en-US" altLang="zh-CN" sz="2000" baseline="-25000"/>
              <a:t>2</a:t>
            </a:r>
          </a:p>
        </p:txBody>
      </p:sp>
      <p:grpSp>
        <p:nvGrpSpPr>
          <p:cNvPr id="72727" name="Group 23"/>
          <p:cNvGrpSpPr>
            <a:grpSpLocks/>
          </p:cNvGrpSpPr>
          <p:nvPr/>
        </p:nvGrpSpPr>
        <p:grpSpPr bwMode="auto">
          <a:xfrm>
            <a:off x="2641600" y="2003425"/>
            <a:ext cx="4306888" cy="4214813"/>
            <a:chOff x="1664" y="1162"/>
            <a:chExt cx="2713" cy="2655"/>
          </a:xfrm>
        </p:grpSpPr>
        <p:sp>
          <p:nvSpPr>
            <p:cNvPr id="26631" name="Line 15"/>
            <p:cNvSpPr>
              <a:spLocks noChangeShapeType="1"/>
            </p:cNvSpPr>
            <p:nvPr/>
          </p:nvSpPr>
          <p:spPr bwMode="auto">
            <a:xfrm flipV="1">
              <a:off x="1664" y="1177"/>
              <a:ext cx="2564" cy="244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2" name="Line 16"/>
            <p:cNvSpPr>
              <a:spLocks noChangeShapeType="1"/>
            </p:cNvSpPr>
            <p:nvPr/>
          </p:nvSpPr>
          <p:spPr bwMode="auto">
            <a:xfrm rot="16200000" flipV="1">
              <a:off x="1869" y="1311"/>
              <a:ext cx="2564" cy="244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3" name="Text Box 21"/>
            <p:cNvSpPr txBox="1">
              <a:spLocks noChangeArrowheads="1"/>
            </p:cNvSpPr>
            <p:nvPr/>
          </p:nvSpPr>
          <p:spPr bwMode="auto">
            <a:xfrm>
              <a:off x="4105" y="1298"/>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e</a:t>
              </a:r>
              <a:r>
                <a:rPr lang="en-US" altLang="zh-CN" sz="2000" baseline="-25000"/>
                <a:t>1</a:t>
              </a:r>
            </a:p>
          </p:txBody>
        </p:sp>
        <p:sp>
          <p:nvSpPr>
            <p:cNvPr id="26634" name="Text Box 22"/>
            <p:cNvSpPr txBox="1">
              <a:spLocks noChangeArrowheads="1"/>
            </p:cNvSpPr>
            <p:nvPr/>
          </p:nvSpPr>
          <p:spPr bwMode="auto">
            <a:xfrm>
              <a:off x="2018" y="1162"/>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e</a:t>
              </a:r>
              <a:r>
                <a:rPr lang="en-US" altLang="zh-CN" sz="2000"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b="1" smtClean="0"/>
              <a:t>FDA</a:t>
            </a:r>
            <a:r>
              <a:rPr lang="zh-CN" altLang="en-US" b="1" smtClean="0"/>
              <a:t>与</a:t>
            </a:r>
            <a:r>
              <a:rPr lang="en-US" altLang="zh-CN" b="1" smtClean="0"/>
              <a:t>PCA</a:t>
            </a:r>
          </a:p>
        </p:txBody>
      </p:sp>
      <p:sp>
        <p:nvSpPr>
          <p:cNvPr id="27651" name="Rectangle 3"/>
          <p:cNvSpPr>
            <a:spLocks noGrp="1" noChangeArrowheads="1"/>
          </p:cNvSpPr>
          <p:nvPr>
            <p:ph type="body" idx="1"/>
          </p:nvPr>
        </p:nvSpPr>
        <p:spPr/>
        <p:txBody>
          <a:bodyPr/>
          <a:lstStyle/>
          <a:p>
            <a:pPr eaLnBrk="1" hangingPunct="1"/>
            <a:r>
              <a:rPr lang="en-US" altLang="zh-CN" sz="2400" b="1" smtClean="0">
                <a:solidFill>
                  <a:srgbClr val="FF3300"/>
                </a:solidFill>
              </a:rPr>
              <a:t>PCA</a:t>
            </a:r>
            <a:r>
              <a:rPr lang="zh-CN" altLang="en-US" sz="2400" b="1" smtClean="0"/>
              <a:t>将所有的样本作为一个整体对待，寻找一个</a:t>
            </a:r>
            <a:r>
              <a:rPr lang="zh-CN" altLang="en-US" sz="2400" b="1" smtClean="0">
                <a:solidFill>
                  <a:srgbClr val="FF3300"/>
                </a:solidFill>
              </a:rPr>
              <a:t>平方误差最小</a:t>
            </a:r>
            <a:r>
              <a:rPr lang="zh-CN" altLang="en-US" sz="2400" b="1" smtClean="0"/>
              <a:t>意义下的最优线性映射，而没有考虑样本的类别属性，它所忽略的投影方向有可能恰恰包含了重要的可分性信息；</a:t>
            </a:r>
          </a:p>
          <a:p>
            <a:pPr eaLnBrk="1" hangingPunct="1"/>
            <a:endParaRPr lang="zh-CN" altLang="en-US" sz="2400" b="1" smtClean="0"/>
          </a:p>
          <a:p>
            <a:pPr eaLnBrk="1" hangingPunct="1"/>
            <a:r>
              <a:rPr lang="en-US" altLang="zh-CN" sz="2400" b="1" smtClean="0">
                <a:solidFill>
                  <a:srgbClr val="FF3300"/>
                </a:solidFill>
              </a:rPr>
              <a:t>FDA</a:t>
            </a:r>
            <a:r>
              <a:rPr lang="zh-CN" altLang="en-US" sz="2400" b="1" smtClean="0"/>
              <a:t>则是在</a:t>
            </a:r>
            <a:r>
              <a:rPr lang="zh-CN" altLang="en-US" sz="2400" b="1" smtClean="0">
                <a:solidFill>
                  <a:srgbClr val="FF3300"/>
                </a:solidFill>
              </a:rPr>
              <a:t>可分性最大</a:t>
            </a:r>
            <a:r>
              <a:rPr lang="zh-CN" altLang="en-US" sz="2400" b="1" smtClean="0"/>
              <a:t>意义下的最优线性映射，充分保留了样本的类别可分性信息；</a:t>
            </a:r>
          </a:p>
          <a:p>
            <a:pPr eaLnBrk="1" hangingPunct="1"/>
            <a:endParaRPr lang="zh-CN" altLang="en-US" sz="2400" b="1" smtClean="0"/>
          </a:p>
          <a:p>
            <a:pPr eaLnBrk="1" hangingPunct="1"/>
            <a:r>
              <a:rPr lang="en-US" altLang="zh-CN" sz="2400" b="1" smtClean="0"/>
              <a:t>FDA</a:t>
            </a:r>
            <a:r>
              <a:rPr lang="zh-CN" altLang="en-US" sz="2400" b="1" smtClean="0"/>
              <a:t>还被称为：</a:t>
            </a:r>
            <a:r>
              <a:rPr lang="en-US" altLang="zh-CN" sz="2400" b="1" smtClean="0"/>
              <a:t>LDA( Linear Discriminant Analysis )</a:t>
            </a:r>
            <a:r>
              <a:rPr lang="zh-CN" altLang="en-US" sz="2400" b="1" smtClean="0"/>
              <a:t>。</a:t>
            </a:r>
          </a:p>
          <a:p>
            <a:pPr eaLnBrk="1" hangingPunct="1"/>
            <a:endParaRPr lang="en-US" altLang="zh-CN" sz="2400" b="1"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b="1" smtClean="0"/>
              <a:t>Fisher </a:t>
            </a:r>
            <a:r>
              <a:rPr lang="zh-CN" altLang="en-US" b="1" smtClean="0"/>
              <a:t>线性判别准则</a:t>
            </a:r>
          </a:p>
        </p:txBody>
      </p:sp>
      <mc:AlternateContent xmlns:mc="http://schemas.openxmlformats.org/markup-compatibility/2006" xmlns:a14="http://schemas.microsoft.com/office/drawing/2010/main">
        <mc:Choice Requires="a14">
          <p:sp>
            <p:nvSpPr>
              <p:cNvPr id="28675" name="Rectangle 8"/>
              <p:cNvSpPr>
                <a:spLocks noGrp="1" noChangeArrowheads="1"/>
              </p:cNvSpPr>
              <p:nvPr>
                <p:ph type="body" sz="half" idx="1"/>
              </p:nvPr>
            </p:nvSpPr>
            <p:spPr>
              <a:xfrm>
                <a:off x="395288" y="1130523"/>
                <a:ext cx="4038600" cy="4530725"/>
              </a:xfrm>
            </p:spPr>
            <p:txBody>
              <a:bodyPr/>
              <a:lstStyle/>
              <a:p>
                <a:pPr eaLnBrk="1" hangingPunct="1"/>
                <a:r>
                  <a:rPr lang="zh-CN" altLang="en-US" sz="2400" b="1" dirty="0" smtClean="0">
                    <a:solidFill>
                      <a:srgbClr val="0000FF"/>
                    </a:solidFill>
                  </a:rPr>
                  <a:t>样本</a:t>
                </a:r>
                <a14:m>
                  <m:oMath xmlns:m="http://schemas.openxmlformats.org/officeDocument/2006/math">
                    <m:r>
                      <a:rPr lang="en-US" altLang="zh-CN" sz="2400" b="1" i="0" dirty="0" smtClean="0">
                        <a:solidFill>
                          <a:srgbClr val="0000FF"/>
                        </a:solidFill>
                        <a:latin typeface="Cambria Math" panose="02040503050406030204" pitchFamily="18" charset="0"/>
                      </a:rPr>
                      <m:t>𝐱</m:t>
                    </m:r>
                  </m:oMath>
                </a14:m>
                <a:r>
                  <a:rPr lang="zh-CN" altLang="en-US" sz="2400" b="1" dirty="0" smtClean="0">
                    <a:solidFill>
                      <a:srgbClr val="0000FF"/>
                    </a:solidFill>
                  </a:rPr>
                  <a:t>在</a:t>
                </a:r>
                <a14:m>
                  <m:oMath xmlns:m="http://schemas.openxmlformats.org/officeDocument/2006/math">
                    <m:r>
                      <a:rPr lang="en-US" altLang="zh-CN" sz="2400" b="1" i="0" dirty="0" smtClean="0">
                        <a:solidFill>
                          <a:srgbClr val="0000FF"/>
                        </a:solidFill>
                        <a:latin typeface="Cambria Math" panose="02040503050406030204" pitchFamily="18" charset="0"/>
                      </a:rPr>
                      <m:t>𝐰</m:t>
                    </m:r>
                  </m:oMath>
                </a14:m>
                <a:r>
                  <a:rPr lang="zh-CN" altLang="en-US" sz="2400" b="1" dirty="0" smtClean="0">
                    <a:solidFill>
                      <a:srgbClr val="0000FF"/>
                    </a:solidFill>
                  </a:rPr>
                  <a:t>方向上的投影</a:t>
                </a:r>
                <a:r>
                  <a:rPr lang="zh-CN" altLang="en-US" sz="2400" b="1" dirty="0" smtClean="0"/>
                  <a:t>：</a:t>
                </a:r>
              </a:p>
              <a:p>
                <a:pPr eaLnBrk="1" hangingPunct="1"/>
                <a:endParaRPr lang="zh-CN" altLang="en-US" sz="2400" b="1" dirty="0" smtClean="0"/>
              </a:p>
              <a:p>
                <a:pPr eaLnBrk="1" hangingPunct="1"/>
                <a:r>
                  <a:rPr lang="zh-CN" altLang="en-US" sz="2400" b="1" dirty="0" smtClean="0">
                    <a:solidFill>
                      <a:srgbClr val="0000FF"/>
                    </a:solidFill>
                  </a:rPr>
                  <a:t>类内散布矩阵</a:t>
                </a:r>
                <a:r>
                  <a:rPr lang="zh-CN" altLang="en-US" sz="2400" b="1" dirty="0" smtClean="0"/>
                  <a:t>：</a:t>
                </a:r>
              </a:p>
              <a:p>
                <a:pPr eaLnBrk="1" hangingPunct="1"/>
                <a:endParaRPr lang="zh-CN" altLang="en-US" sz="2400" b="1" dirty="0" smtClean="0"/>
              </a:p>
              <a:p>
                <a:pPr eaLnBrk="1" hangingPunct="1"/>
                <a:endParaRPr lang="zh-CN" altLang="en-US" sz="2400" b="1" dirty="0" smtClean="0"/>
              </a:p>
              <a:p>
                <a:pPr eaLnBrk="1" hangingPunct="1"/>
                <a:r>
                  <a:rPr lang="zh-CN" altLang="en-US" sz="2400" b="1" dirty="0" smtClean="0">
                    <a:solidFill>
                      <a:srgbClr val="0000FF"/>
                    </a:solidFill>
                  </a:rPr>
                  <a:t>类间散布矩阵</a:t>
                </a:r>
                <a:r>
                  <a:rPr lang="zh-CN" altLang="en-US" sz="2400" b="1" dirty="0" smtClean="0"/>
                  <a:t>：</a:t>
                </a:r>
              </a:p>
              <a:p>
                <a:pPr eaLnBrk="1" hangingPunct="1"/>
                <a:endParaRPr lang="zh-CN" altLang="en-US" sz="2400" b="1" dirty="0" smtClean="0"/>
              </a:p>
              <a:p>
                <a:pPr eaLnBrk="1" hangingPunct="1"/>
                <a:endParaRPr lang="zh-CN" altLang="en-US" sz="2400" b="1" dirty="0" smtClean="0"/>
              </a:p>
              <a:p>
                <a:pPr eaLnBrk="1" hangingPunct="1"/>
                <a:r>
                  <a:rPr lang="en-US" altLang="zh-CN" sz="2400" b="1" dirty="0" smtClean="0">
                    <a:solidFill>
                      <a:srgbClr val="0000FF"/>
                    </a:solidFill>
                  </a:rPr>
                  <a:t>Fisher</a:t>
                </a:r>
                <a:r>
                  <a:rPr lang="zh-CN" altLang="en-US" sz="2400" b="1" dirty="0" smtClean="0">
                    <a:solidFill>
                      <a:srgbClr val="0000FF"/>
                    </a:solidFill>
                  </a:rPr>
                  <a:t>线性判别准则</a:t>
                </a:r>
                <a:r>
                  <a:rPr lang="zh-CN" altLang="en-US" sz="2400" b="1" dirty="0" smtClean="0"/>
                  <a:t>：</a:t>
                </a:r>
              </a:p>
            </p:txBody>
          </p:sp>
        </mc:Choice>
        <mc:Fallback xmlns="">
          <p:sp>
            <p:nvSpPr>
              <p:cNvPr id="28675" name="Rectangle 8"/>
              <p:cNvSpPr>
                <a:spLocks noGrp="1" noRot="1" noChangeAspect="1" noMove="1" noResize="1" noEditPoints="1" noAdjustHandles="1" noChangeArrowheads="1" noChangeShapeType="1" noTextEdit="1"/>
              </p:cNvSpPr>
              <p:nvPr>
                <p:ph type="body" sz="half" idx="1"/>
              </p:nvPr>
            </p:nvSpPr>
            <p:spPr>
              <a:xfrm>
                <a:off x="395288" y="1130523"/>
                <a:ext cx="4038600" cy="4530725"/>
              </a:xfrm>
              <a:blipFill>
                <a:blip r:embed="rId3"/>
                <a:stretch>
                  <a:fillRect l="-2115" t="-1478" r="-1662"/>
                </a:stretch>
              </a:blipFill>
            </p:spPr>
            <p:txBody>
              <a:bodyPr/>
              <a:lstStyle/>
              <a:p>
                <a:r>
                  <a:rPr lang="zh-CN" altLang="en-US">
                    <a:noFill/>
                  </a:rPr>
                  <a:t> </a:t>
                </a:r>
              </a:p>
            </p:txBody>
          </p:sp>
        </mc:Fallback>
      </mc:AlternateContent>
      <p:graphicFrame>
        <p:nvGraphicFramePr>
          <p:cNvPr id="28676" name="Object 4"/>
          <p:cNvGraphicFramePr>
            <a:graphicFrameLocks noGrp="1" noChangeAspect="1"/>
          </p:cNvGraphicFramePr>
          <p:nvPr>
            <p:ph sz="quarter" idx="2"/>
          </p:nvPr>
        </p:nvGraphicFramePr>
        <p:xfrm>
          <a:off x="1719263" y="1557338"/>
          <a:ext cx="1095375" cy="481012"/>
        </p:xfrm>
        <a:graphic>
          <a:graphicData uri="http://schemas.openxmlformats.org/presentationml/2006/ole">
            <mc:AlternateContent xmlns:mc="http://schemas.openxmlformats.org/markup-compatibility/2006">
              <mc:Choice xmlns:v="urn:schemas-microsoft-com:vml" Requires="v">
                <p:oleObj spid="_x0000_s28798" name="Equation" r:id="rId4" imgW="520700" imgH="228600" progId="Equation.DSMT4">
                  <p:embed/>
                </p:oleObj>
              </mc:Choice>
              <mc:Fallback>
                <p:oleObj name="Equation" r:id="rId4" imgW="5207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9263" y="1557338"/>
                        <a:ext cx="10953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9"/>
          <p:cNvGraphicFramePr>
            <a:graphicFrameLocks noGrp="1" noChangeAspect="1"/>
          </p:cNvGraphicFramePr>
          <p:nvPr>
            <p:ph sz="quarter" idx="3"/>
          </p:nvPr>
        </p:nvGraphicFramePr>
        <p:xfrm>
          <a:off x="4311650" y="1592263"/>
          <a:ext cx="4589463" cy="3973512"/>
        </p:xfrm>
        <a:graphic>
          <a:graphicData uri="http://schemas.openxmlformats.org/presentationml/2006/ole">
            <mc:AlternateContent xmlns:mc="http://schemas.openxmlformats.org/markup-compatibility/2006">
              <mc:Choice xmlns:v="urn:schemas-microsoft-com:vml" Requires="v">
                <p:oleObj spid="_x0000_s28799" name="Visio" r:id="rId6" imgW="3272476" imgH="2732453" progId="Visio.Drawing.11">
                  <p:embed/>
                </p:oleObj>
              </mc:Choice>
              <mc:Fallback>
                <p:oleObj name="Visio" r:id="rId6" imgW="3272476" imgH="2732453" progId="Visio.Drawing.11">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1650" y="1592263"/>
                        <a:ext cx="4589463"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11"/>
          <p:cNvGraphicFramePr>
            <a:graphicFrameLocks noChangeAspect="1"/>
          </p:cNvGraphicFramePr>
          <p:nvPr/>
        </p:nvGraphicFramePr>
        <p:xfrm>
          <a:off x="984250" y="2420938"/>
          <a:ext cx="2928938" cy="763587"/>
        </p:xfrm>
        <a:graphic>
          <a:graphicData uri="http://schemas.openxmlformats.org/presentationml/2006/ole">
            <mc:AlternateContent xmlns:mc="http://schemas.openxmlformats.org/markup-compatibility/2006">
              <mc:Choice xmlns:v="urn:schemas-microsoft-com:vml" Requires="v">
                <p:oleObj spid="_x0000_s28800" name="Equation" r:id="rId8" imgW="1752480" imgH="457200" progId="Equation.DSMT4">
                  <p:embed/>
                </p:oleObj>
              </mc:Choice>
              <mc:Fallback>
                <p:oleObj name="Equation" r:id="rId8" imgW="1752480" imgH="4572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4250" y="2420938"/>
                        <a:ext cx="2928938"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12"/>
          <p:cNvGraphicFramePr>
            <a:graphicFrameLocks noChangeAspect="1"/>
          </p:cNvGraphicFramePr>
          <p:nvPr/>
        </p:nvGraphicFramePr>
        <p:xfrm>
          <a:off x="1214438" y="3933825"/>
          <a:ext cx="2679700" cy="504825"/>
        </p:xfrm>
        <a:graphic>
          <a:graphicData uri="http://schemas.openxmlformats.org/presentationml/2006/ole">
            <mc:AlternateContent xmlns:mc="http://schemas.openxmlformats.org/markup-compatibility/2006">
              <mc:Choice xmlns:v="urn:schemas-microsoft-com:vml" Requires="v">
                <p:oleObj spid="_x0000_s28801" name="Equation" r:id="rId10" imgW="1485720" imgH="279360" progId="Equation.DSMT4">
                  <p:embed/>
                </p:oleObj>
              </mc:Choice>
              <mc:Fallback>
                <p:oleObj name="Equation" r:id="rId10" imgW="1485720" imgH="27936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4438" y="3933825"/>
                        <a:ext cx="2679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0" name="Object 13"/>
          <p:cNvGraphicFramePr>
            <a:graphicFrameLocks noChangeAspect="1"/>
          </p:cNvGraphicFramePr>
          <p:nvPr/>
        </p:nvGraphicFramePr>
        <p:xfrm>
          <a:off x="1077913" y="5084763"/>
          <a:ext cx="1801812" cy="833437"/>
        </p:xfrm>
        <a:graphic>
          <a:graphicData uri="http://schemas.openxmlformats.org/presentationml/2006/ole">
            <mc:AlternateContent xmlns:mc="http://schemas.openxmlformats.org/markup-compatibility/2006">
              <mc:Choice xmlns:v="urn:schemas-microsoft-com:vml" Requires="v">
                <p:oleObj spid="_x0000_s28802" name="Equation" r:id="rId12" imgW="990600" imgH="457200" progId="Equation.DSMT4">
                  <p:embed/>
                </p:oleObj>
              </mc:Choice>
              <mc:Fallback>
                <p:oleObj name="Equation" r:id="rId12" imgW="990600" imgH="4572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7913" y="5084763"/>
                        <a:ext cx="1801812"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1" name="Line 14"/>
          <p:cNvSpPr>
            <a:spLocks noChangeShapeType="1"/>
          </p:cNvSpPr>
          <p:nvPr/>
        </p:nvSpPr>
        <p:spPr bwMode="auto">
          <a:xfrm flipV="1">
            <a:off x="4572000" y="4581525"/>
            <a:ext cx="862013" cy="681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2" name="Text Box 15"/>
          <p:cNvSpPr txBox="1">
            <a:spLocks noChangeArrowheads="1"/>
          </p:cNvSpPr>
          <p:nvPr/>
        </p:nvSpPr>
        <p:spPr bwMode="auto">
          <a:xfrm>
            <a:off x="5364163" y="4581525"/>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w</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b="1" smtClean="0"/>
              <a:t>FDA</a:t>
            </a:r>
            <a:r>
              <a:rPr lang="zh-CN" altLang="en-US" b="1" smtClean="0"/>
              <a:t>算法</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b="1" dirty="0" smtClean="0"/>
                  <a:t>利用训练样本集合计算类内散度矩阵</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0" dirty="0" smtClean="0">
                            <a:latin typeface="Cambria Math" panose="02040503050406030204" pitchFamily="18" charset="0"/>
                          </a:rPr>
                          <m:t>𝐒</m:t>
                        </m:r>
                      </m:e>
                      <m:sub>
                        <m:r>
                          <a:rPr lang="en-US" altLang="zh-CN" b="0" i="1" dirty="0" smtClean="0">
                            <a:latin typeface="Cambria Math" panose="02040503050406030204" pitchFamily="18" charset="0"/>
                          </a:rPr>
                          <m:t>𝑊</m:t>
                        </m:r>
                      </m:sub>
                    </m:sSub>
                  </m:oMath>
                </a14:m>
                <a:r>
                  <a:rPr lang="zh-CN" altLang="en-US" b="1" dirty="0" smtClean="0"/>
                  <a:t>和类间散度矩阵</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0" dirty="0" smtClean="0">
                            <a:latin typeface="Cambria Math" panose="02040503050406030204" pitchFamily="18" charset="0"/>
                          </a:rPr>
                          <m:t>𝐒</m:t>
                        </m:r>
                      </m:e>
                      <m:sub>
                        <m:r>
                          <a:rPr lang="en-US" altLang="zh-CN" b="0" i="1" dirty="0" smtClean="0">
                            <a:latin typeface="Cambria Math" panose="02040503050406030204" pitchFamily="18" charset="0"/>
                          </a:rPr>
                          <m:t>𝐵</m:t>
                        </m:r>
                      </m:sub>
                    </m:sSub>
                  </m:oMath>
                </a14:m>
                <a:r>
                  <a:rPr lang="zh-CN" altLang="en-US" b="1" dirty="0" smtClean="0"/>
                  <a:t>；</a:t>
                </a:r>
              </a:p>
              <a:p>
                <a:pPr marL="571500" indent="-571500" eaLnBrk="1" hangingPunct="1">
                  <a:buFont typeface="Wingdings" panose="05000000000000000000" pitchFamily="2" charset="2"/>
                  <a:buAutoNum type="arabicPeriod"/>
                </a:pPr>
                <a:r>
                  <a:rPr lang="zh-CN" altLang="en-US" b="1" dirty="0" smtClean="0"/>
                  <a:t>计算</a:t>
                </a:r>
                <a14:m>
                  <m:oMath xmlns:m="http://schemas.openxmlformats.org/officeDocument/2006/math">
                    <m:sSubSup>
                      <m:sSubSupPr>
                        <m:ctrlPr>
                          <a:rPr lang="en-US" altLang="zh-CN" b="1" i="1" dirty="0" smtClean="0">
                            <a:latin typeface="Cambria Math" panose="02040503050406030204" pitchFamily="18" charset="0"/>
                          </a:rPr>
                        </m:ctrlPr>
                      </m:sSubSupPr>
                      <m:e>
                        <m:r>
                          <a:rPr lang="en-US" altLang="zh-CN" b="1" i="1" dirty="0" smtClean="0">
                            <a:latin typeface="Cambria Math" panose="02040503050406030204" pitchFamily="18" charset="0"/>
                          </a:rPr>
                          <m:t>𝑺</m:t>
                        </m:r>
                      </m:e>
                      <m:sub>
                        <m:r>
                          <a:rPr lang="en-US" altLang="zh-CN" b="0" i="1" dirty="0" smtClean="0">
                            <a:latin typeface="Cambria Math" panose="02040503050406030204" pitchFamily="18" charset="0"/>
                          </a:rPr>
                          <m:t>𝑊</m:t>
                        </m:r>
                      </m:sub>
                      <m:sup>
                        <m:r>
                          <a:rPr lang="en-US" altLang="zh-CN" b="0" i="1" dirty="0" smtClean="0">
                            <a:latin typeface="Cambria Math" panose="02040503050406030204" pitchFamily="18" charset="0"/>
                          </a:rPr>
                          <m:t>−1</m:t>
                        </m:r>
                      </m:sup>
                    </m:sSubSup>
                    <m:sSub>
                      <m:sSubPr>
                        <m:ctrlPr>
                          <a:rPr lang="en-US" altLang="zh-CN" b="1" i="1" dirty="0" smtClean="0">
                            <a:latin typeface="Cambria Math" panose="02040503050406030204" pitchFamily="18" charset="0"/>
                          </a:rPr>
                        </m:ctrlPr>
                      </m:sSubPr>
                      <m:e>
                        <m:r>
                          <a:rPr lang="en-US" altLang="zh-CN" b="1" i="0" dirty="0" smtClean="0">
                            <a:latin typeface="Cambria Math" panose="02040503050406030204" pitchFamily="18" charset="0"/>
                          </a:rPr>
                          <m:t>𝐒</m:t>
                        </m:r>
                      </m:e>
                      <m:sub>
                        <m:r>
                          <a:rPr lang="en-US" altLang="zh-CN" b="0" i="1" dirty="0" smtClean="0">
                            <a:latin typeface="Cambria Math" panose="02040503050406030204" pitchFamily="18" charset="0"/>
                          </a:rPr>
                          <m:t>𝐵</m:t>
                        </m:r>
                      </m:sub>
                    </m:sSub>
                  </m:oMath>
                </a14:m>
                <a:r>
                  <a:rPr lang="zh-CN" altLang="en-US" b="1" dirty="0" smtClean="0"/>
                  <a:t>的特征值；</a:t>
                </a:r>
              </a:p>
              <a:p>
                <a:pPr marL="571500" indent="-571500" eaLnBrk="1" hangingPunct="1">
                  <a:buFont typeface="Wingdings" panose="05000000000000000000" pitchFamily="2" charset="2"/>
                  <a:buAutoNum type="arabicPeriod"/>
                </a:pPr>
                <a:r>
                  <a:rPr lang="zh-CN" altLang="en-US" b="1" dirty="0" smtClean="0"/>
                  <a:t>选择非</a:t>
                </a:r>
                <a14:m>
                  <m:oMath xmlns:m="http://schemas.openxmlformats.org/officeDocument/2006/math">
                    <m:r>
                      <a:rPr lang="en-US" altLang="zh-CN" b="0" i="1" dirty="0" smtClean="0">
                        <a:latin typeface="Cambria Math" panose="02040503050406030204" pitchFamily="18" charset="0"/>
                      </a:rPr>
                      <m:t>0</m:t>
                    </m:r>
                  </m:oMath>
                </a14:m>
                <a:r>
                  <a:rPr lang="zh-CN" altLang="en-US" b="1" dirty="0" smtClean="0"/>
                  <a:t>的</a:t>
                </a:r>
                <a14:m>
                  <m:oMath xmlns:m="http://schemas.openxmlformats.org/officeDocument/2006/math">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−1</m:t>
                    </m:r>
                  </m:oMath>
                </a14:m>
                <a:r>
                  <a:rPr lang="zh-CN" altLang="en-US" b="1" dirty="0" smtClean="0"/>
                  <a:t>个特征值对应的特征矢量作成一个变换矩阵</a:t>
                </a:r>
                <a14:m>
                  <m:oMath xmlns:m="http://schemas.openxmlformats.org/officeDocument/2006/math">
                    <m:r>
                      <a:rPr lang="en-US" altLang="zh-CN" b="1" i="0" dirty="0" smtClean="0">
                        <a:latin typeface="Cambria Math" panose="02040503050406030204" pitchFamily="18" charset="0"/>
                      </a:rPr>
                      <m:t>𝐖</m:t>
                    </m:r>
                    <m:r>
                      <a:rPr lang="en-US" altLang="zh-CN" b="1" i="0"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0" dirty="0" smtClean="0">
                            <a:latin typeface="Cambria Math" panose="02040503050406030204" pitchFamily="18" charset="0"/>
                          </a:rPr>
                          <m:t>𝐰</m:t>
                        </m:r>
                      </m:e>
                      <m:sub>
                        <m:r>
                          <a:rPr lang="en-US" altLang="zh-CN" b="0" i="0" dirty="0" smtClean="0">
                            <a:latin typeface="Cambria Math" panose="02040503050406030204" pitchFamily="18" charset="0"/>
                          </a:rPr>
                          <m:t>1</m:t>
                        </m:r>
                      </m:sub>
                    </m:sSub>
                    <m:r>
                      <a:rPr lang="en-US" altLang="zh-CN" b="1" i="0" dirty="0" smtClean="0">
                        <a:latin typeface="Cambria Math" panose="02040503050406030204" pitchFamily="18" charset="0"/>
                      </a:rPr>
                      <m:t>, </m:t>
                    </m:r>
                    <m:sSub>
                      <m:sSubPr>
                        <m:ctrlPr>
                          <a:rPr lang="en-US" altLang="zh-CN" b="1" i="1" dirty="0" smtClean="0">
                            <a:latin typeface="Cambria Math" panose="02040503050406030204" pitchFamily="18" charset="0"/>
                          </a:rPr>
                        </m:ctrlPr>
                      </m:sSubPr>
                      <m:e>
                        <m:r>
                          <a:rPr lang="en-US" altLang="zh-CN" b="1" i="0" dirty="0" smtClean="0">
                            <a:latin typeface="Cambria Math" panose="02040503050406030204" pitchFamily="18" charset="0"/>
                          </a:rPr>
                          <m:t>𝐰</m:t>
                        </m:r>
                      </m:e>
                      <m:sub>
                        <m:r>
                          <a:rPr lang="en-US" altLang="zh-CN" b="0" i="0" dirty="0" smtClean="0">
                            <a:latin typeface="Cambria Math" panose="02040503050406030204" pitchFamily="18" charset="0"/>
                          </a:rPr>
                          <m:t>2</m:t>
                        </m:r>
                      </m:sub>
                    </m:sSub>
                    <m:r>
                      <a:rPr lang="en-US" altLang="zh-CN" b="1" i="0" dirty="0" smtClean="0">
                        <a:latin typeface="Cambria Math" panose="02040503050406030204" pitchFamily="18" charset="0"/>
                      </a:rPr>
                      <m:t>, …, </m:t>
                    </m:r>
                    <m:sSub>
                      <m:sSubPr>
                        <m:ctrlPr>
                          <a:rPr lang="en-US" altLang="zh-CN" b="1" i="1" dirty="0" smtClean="0">
                            <a:latin typeface="Cambria Math" panose="02040503050406030204" pitchFamily="18" charset="0"/>
                          </a:rPr>
                        </m:ctrlPr>
                      </m:sSubPr>
                      <m:e>
                        <m:r>
                          <a:rPr lang="en-US" altLang="zh-CN" b="1" i="0" dirty="0" smtClean="0">
                            <a:latin typeface="Cambria Math" panose="02040503050406030204" pitchFamily="18" charset="0"/>
                          </a:rPr>
                          <m:t>𝐰</m:t>
                        </m:r>
                      </m:e>
                      <m:sub>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−1</m:t>
                        </m:r>
                      </m:sub>
                    </m:sSub>
                    <m:r>
                      <a:rPr lang="en-US" altLang="zh-CN" b="1" i="0" dirty="0" smtClean="0">
                        <a:latin typeface="Cambria Math" panose="02040503050406030204" pitchFamily="18" charset="0"/>
                      </a:rPr>
                      <m:t>]</m:t>
                    </m:r>
                  </m:oMath>
                </a14:m>
                <a:r>
                  <a:rPr lang="zh-CN" altLang="en-US" b="1" dirty="0" smtClean="0"/>
                  <a:t>；</a:t>
                </a:r>
              </a:p>
              <a:p>
                <a:pPr marL="571500" indent="-571500" eaLnBrk="1" hangingPunct="1">
                  <a:buFont typeface="Wingdings" panose="05000000000000000000" pitchFamily="2" charset="2"/>
                  <a:buAutoNum type="arabicPeriod"/>
                </a:pPr>
                <a:r>
                  <a:rPr lang="zh-CN" altLang="en-US" b="1" dirty="0" smtClean="0"/>
                  <a:t>训练和识别时，每一个输入的</a:t>
                </a:r>
                <a14:m>
                  <m:oMath xmlns:m="http://schemas.openxmlformats.org/officeDocument/2006/math">
                    <m:r>
                      <a:rPr lang="en-US" altLang="zh-CN" b="0" i="1" dirty="0" smtClean="0">
                        <a:latin typeface="Cambria Math" panose="02040503050406030204" pitchFamily="18" charset="0"/>
                      </a:rPr>
                      <m:t>𝑑</m:t>
                    </m:r>
                  </m:oMath>
                </a14:m>
                <a:r>
                  <a:rPr lang="zh-CN" altLang="en-US" b="1" dirty="0" smtClean="0"/>
                  <a:t>维特征矢量</a:t>
                </a:r>
                <a14:m>
                  <m:oMath xmlns:m="http://schemas.openxmlformats.org/officeDocument/2006/math">
                    <m:r>
                      <a:rPr lang="en-US" altLang="zh-CN" b="1" i="0" dirty="0" smtClean="0">
                        <a:latin typeface="Cambria Math" panose="02040503050406030204" pitchFamily="18" charset="0"/>
                      </a:rPr>
                      <m:t>𝐱</m:t>
                    </m:r>
                  </m:oMath>
                </a14:m>
                <a:r>
                  <a:rPr lang="zh-CN" altLang="en-US" b="1" dirty="0" smtClean="0"/>
                  <a:t>可以转换为</a:t>
                </a:r>
                <a14:m>
                  <m:oMath xmlns:m="http://schemas.openxmlformats.org/officeDocument/2006/math">
                    <m:r>
                      <m:rPr>
                        <m:sty m:val="p"/>
                      </m:rPr>
                      <a:rPr lang="en-US" altLang="zh-CN" b="0" i="0" dirty="0" smtClean="0">
                        <a:latin typeface="Cambria Math" panose="02040503050406030204" pitchFamily="18" charset="0"/>
                      </a:rPr>
                      <m:t>c</m:t>
                    </m:r>
                    <m:r>
                      <a:rPr lang="en-US" altLang="zh-CN" b="0" i="0" dirty="0" smtClean="0">
                        <a:latin typeface="Cambria Math" panose="02040503050406030204" pitchFamily="18" charset="0"/>
                      </a:rPr>
                      <m:t>−1</m:t>
                    </m:r>
                  </m:oMath>
                </a14:m>
                <a:r>
                  <a:rPr lang="zh-CN" altLang="en-US" b="1" dirty="0" smtClean="0"/>
                  <a:t>维的新特征矢量</a:t>
                </a:r>
                <a14:m>
                  <m:oMath xmlns:m="http://schemas.openxmlformats.org/officeDocument/2006/math">
                    <m:r>
                      <a:rPr lang="en-US" altLang="zh-CN" b="1" i="0" dirty="0" smtClean="0">
                        <a:latin typeface="Cambria Math" panose="02040503050406030204" pitchFamily="18" charset="0"/>
                      </a:rPr>
                      <m:t>𝐲</m:t>
                    </m:r>
                  </m:oMath>
                </a14:m>
                <a:r>
                  <a:rPr lang="zh-CN" altLang="en-US" b="1" dirty="0" smtClean="0"/>
                  <a:t>：</a:t>
                </a:r>
              </a:p>
              <a:p>
                <a:pPr marL="571500" indent="-571500" eaLnBrk="1" hangingPunct="1">
                  <a:buFont typeface="Wingdings" panose="05000000000000000000" pitchFamily="2" charset="2"/>
                  <a:buNone/>
                </a:pPr>
                <a:r>
                  <a:rPr lang="zh-CN" altLang="en-US" b="1" dirty="0" smtClean="0"/>
                  <a:t>			</a:t>
                </a:r>
                <a14:m>
                  <m:oMath xmlns:m="http://schemas.openxmlformats.org/officeDocument/2006/math">
                    <m:r>
                      <a:rPr lang="en-US" altLang="zh-CN" b="1" i="0" dirty="0" smtClean="0">
                        <a:latin typeface="Cambria Math" panose="02040503050406030204" pitchFamily="18" charset="0"/>
                      </a:rPr>
                      <m:t>𝐲</m:t>
                    </m:r>
                    <m:r>
                      <a:rPr lang="en-US" altLang="zh-CN" b="1" i="0"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0" dirty="0" err="1" smtClean="0">
                            <a:latin typeface="Cambria Math" panose="02040503050406030204" pitchFamily="18" charset="0"/>
                          </a:rPr>
                          <m:t>𝐖</m:t>
                        </m:r>
                      </m:e>
                      <m:sup>
                        <m:r>
                          <a:rPr lang="en-US" altLang="zh-CN" b="0" i="1" dirty="0" smtClean="0">
                            <a:latin typeface="Cambria Math" panose="02040503050406030204" pitchFamily="18" charset="0"/>
                          </a:rPr>
                          <m:t>𝑡</m:t>
                        </m:r>
                      </m:sup>
                    </m:sSup>
                    <m:r>
                      <a:rPr lang="en-US" altLang="zh-CN" b="1" i="0" dirty="0" err="1" smtClean="0">
                        <a:latin typeface="Cambria Math" panose="02040503050406030204" pitchFamily="18" charset="0"/>
                      </a:rPr>
                      <m:t>𝐱</m:t>
                    </m:r>
                  </m:oMath>
                </a14:m>
                <a:endParaRPr lang="zh-CN" altLang="en-US" b="1" dirty="0" smtClean="0"/>
              </a:p>
            </p:txBody>
          </p:sp>
        </mc:Choice>
        <mc:Fallback xmlns="">
          <p:sp>
            <p:nvSpPr>
              <p:cNvPr id="29699" name="Rectangle 3"/>
              <p:cNvSpPr>
                <a:spLocks noGrp="1" noRot="1" noChangeAspect="1" noMove="1" noResize="1" noEditPoints="1" noAdjustHandles="1" noChangeArrowheads="1" noChangeShapeType="1" noTextEdit="1"/>
              </p:cNvSpPr>
              <p:nvPr>
                <p:ph type="body" idx="1"/>
              </p:nvPr>
            </p:nvSpPr>
            <p:spPr>
              <a:blipFill>
                <a:blip r:embed="rId3"/>
                <a:stretch>
                  <a:fillRect l="-1399" t="-1740" r="-160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7"/>
          <p:cNvSpPr>
            <a:spLocks noGrp="1" noChangeArrowheads="1"/>
          </p:cNvSpPr>
          <p:nvPr>
            <p:ph type="title"/>
          </p:nvPr>
        </p:nvSpPr>
        <p:spPr/>
        <p:txBody>
          <a:bodyPr/>
          <a:lstStyle/>
          <a:p>
            <a:pPr eaLnBrk="1" hangingPunct="1"/>
            <a:r>
              <a:rPr lang="en-US" altLang="zh-CN" b="1" smtClean="0"/>
              <a:t>3</a:t>
            </a:r>
            <a:r>
              <a:rPr lang="zh-CN" altLang="en-US" b="1" smtClean="0"/>
              <a:t>类问题</a:t>
            </a:r>
            <a:r>
              <a:rPr lang="en-US" altLang="zh-CN" b="1" smtClean="0"/>
              <a:t>FDA</a:t>
            </a:r>
          </a:p>
        </p:txBody>
      </p:sp>
      <p:graphicFrame>
        <p:nvGraphicFramePr>
          <p:cNvPr id="31747" name="对象 4"/>
          <p:cNvGraphicFramePr>
            <a:graphicFrameLocks noChangeAspect="1"/>
          </p:cNvGraphicFramePr>
          <p:nvPr/>
        </p:nvGraphicFramePr>
        <p:xfrm>
          <a:off x="1187450" y="1254125"/>
          <a:ext cx="6073775" cy="5111750"/>
        </p:xfrm>
        <a:graphic>
          <a:graphicData uri="http://schemas.openxmlformats.org/presentationml/2006/ole">
            <mc:AlternateContent xmlns:mc="http://schemas.openxmlformats.org/markup-compatibility/2006">
              <mc:Choice xmlns:v="urn:schemas-microsoft-com:vml" Requires="v">
                <p:oleObj spid="_x0000_s31771" name="Visio" r:id="rId3" imgW="4731977" imgH="3977640" progId="Visio.Drawing.11">
                  <p:embed/>
                </p:oleObj>
              </mc:Choice>
              <mc:Fallback>
                <p:oleObj name="Visio" r:id="rId3" imgW="4731977" imgH="3977640"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254125"/>
                        <a:ext cx="60737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b="1" smtClean="0"/>
              <a:t>FDA</a:t>
            </a:r>
            <a:r>
              <a:rPr lang="zh-CN" altLang="en-US" b="1" smtClean="0"/>
              <a:t>的讨论</a:t>
            </a:r>
          </a:p>
        </p:txBody>
      </p:sp>
      <mc:AlternateContent xmlns:mc="http://schemas.openxmlformats.org/markup-compatibility/2006" xmlns:a14="http://schemas.microsoft.com/office/drawing/2010/main">
        <mc:Choice Requires="a14">
          <p:sp>
            <p:nvSpPr>
              <p:cNvPr id="32771" name="Rectangle 3"/>
              <p:cNvSpPr>
                <a:spLocks noGrp="1" noChangeArrowheads="1"/>
              </p:cNvSpPr>
              <p:nvPr>
                <p:ph type="body" idx="1"/>
              </p:nvPr>
            </p:nvSpPr>
            <p:spPr/>
            <p:txBody>
              <a:bodyPr/>
              <a:lstStyle/>
              <a:p>
                <a:pPr eaLnBrk="1" hangingPunct="1"/>
                <a:r>
                  <a:rPr lang="zh-CN" altLang="en-US" sz="2800" b="1" dirty="0" smtClean="0">
                    <a:solidFill>
                      <a:srgbClr val="0000FF"/>
                    </a:solidFill>
                  </a:rPr>
                  <a:t>非正交</a:t>
                </a:r>
                <a:r>
                  <a:rPr lang="zh-CN" altLang="en-US" sz="2800" b="1" dirty="0" smtClean="0"/>
                  <a:t>：经</a:t>
                </a:r>
                <a:r>
                  <a:rPr lang="en-US" altLang="zh-CN" sz="2800" b="1" dirty="0" smtClean="0"/>
                  <a:t>FDA</a:t>
                </a:r>
                <a:r>
                  <a:rPr lang="zh-CN" altLang="en-US" sz="2800" b="1" dirty="0" smtClean="0"/>
                  <a:t>变换后，新的坐标系不是一个正交坐标系；</a:t>
                </a:r>
              </a:p>
              <a:p>
                <a:pPr eaLnBrk="1" hangingPunct="1"/>
                <a:endParaRPr lang="zh-CN" altLang="en-US" sz="2800" b="1" dirty="0" smtClean="0"/>
              </a:p>
              <a:p>
                <a:pPr eaLnBrk="1" hangingPunct="1"/>
                <a:r>
                  <a:rPr lang="zh-CN" altLang="en-US" sz="2800" b="1" dirty="0" smtClean="0">
                    <a:solidFill>
                      <a:srgbClr val="0000FF"/>
                    </a:solidFill>
                  </a:rPr>
                  <a:t>特征维数</a:t>
                </a:r>
                <a:r>
                  <a:rPr lang="zh-CN" altLang="en-US" sz="2800" b="1" dirty="0" smtClean="0"/>
                  <a:t>：新的坐标维数最多为</a:t>
                </a:r>
                <a14:m>
                  <m:oMath xmlns:m="http://schemas.openxmlformats.org/officeDocument/2006/math">
                    <m:r>
                      <a:rPr lang="en-US" altLang="zh-CN" sz="2800" b="0" i="1" dirty="0" smtClean="0">
                        <a:latin typeface="Cambria Math" panose="02040503050406030204" pitchFamily="18" charset="0"/>
                      </a:rPr>
                      <m:t>𝑐</m:t>
                    </m:r>
                    <m:r>
                      <a:rPr lang="en-US" altLang="zh-CN" sz="2800" b="0" i="1" dirty="0" smtClean="0">
                        <a:latin typeface="Cambria Math" panose="02040503050406030204" pitchFamily="18" charset="0"/>
                      </a:rPr>
                      <m:t>−1</m:t>
                    </m:r>
                  </m:oMath>
                </a14:m>
                <a:r>
                  <a:rPr lang="zh-CN" altLang="en-US" sz="2800" b="1" dirty="0" smtClean="0"/>
                  <a:t>，</a:t>
                </a:r>
                <a14:m>
                  <m:oMath xmlns:m="http://schemas.openxmlformats.org/officeDocument/2006/math">
                    <m:r>
                      <a:rPr lang="en-US" altLang="zh-CN" sz="2800" b="0" i="1" dirty="0" smtClean="0">
                        <a:latin typeface="Cambria Math" panose="02040503050406030204" pitchFamily="18" charset="0"/>
                      </a:rPr>
                      <m:t>𝑐</m:t>
                    </m:r>
                  </m:oMath>
                </a14:m>
                <a:r>
                  <a:rPr lang="zh-CN" altLang="en-US" sz="2800" b="1" dirty="0" smtClean="0"/>
                  <a:t>为类别数；</a:t>
                </a:r>
              </a:p>
              <a:p>
                <a:pPr eaLnBrk="1" hangingPunct="1"/>
                <a:endParaRPr lang="zh-CN" altLang="en-US" sz="2800" b="1" dirty="0" smtClean="0"/>
              </a:p>
              <a:p>
                <a:pPr eaLnBrk="1" hangingPunct="1"/>
                <a:r>
                  <a:rPr lang="zh-CN" altLang="en-US" sz="2800" b="1" dirty="0" smtClean="0">
                    <a:solidFill>
                      <a:srgbClr val="0000FF"/>
                    </a:solidFill>
                  </a:rPr>
                  <a:t>解的存在性</a:t>
                </a:r>
                <a:r>
                  <a:rPr lang="zh-CN" altLang="en-US" sz="2800" b="1" dirty="0" smtClean="0"/>
                  <a:t>：只有当样本数足够多时，才能够保证类内散度矩阵</a:t>
                </a:r>
                <a14:m>
                  <m:oMath xmlns:m="http://schemas.openxmlformats.org/officeDocument/2006/math">
                    <m:r>
                      <a:rPr lang="en-US" altLang="zh-CN" b="1" i="0" dirty="0" smtClean="0">
                        <a:latin typeface="Cambria Math" panose="02040503050406030204" pitchFamily="18" charset="0"/>
                      </a:rPr>
                      <m:t>𝐒</m:t>
                    </m:r>
                    <m:r>
                      <a:rPr lang="en-US" altLang="zh-CN" b="1" i="0" baseline="-25000" dirty="0" err="1" smtClean="0">
                        <a:latin typeface="Cambria Math" panose="02040503050406030204" pitchFamily="18" charset="0"/>
                      </a:rPr>
                      <m:t>𝐰</m:t>
                    </m:r>
                  </m:oMath>
                </a14:m>
                <a:r>
                  <a:rPr lang="zh-CN" altLang="en-US" sz="2800" b="1" dirty="0" smtClean="0"/>
                  <a:t>为非奇异矩阵（存在逆阵），而样本数少时</a:t>
                </a:r>
                <a14:m>
                  <m:oMath xmlns:m="http://schemas.openxmlformats.org/officeDocument/2006/math">
                    <m:r>
                      <a:rPr lang="en-US" altLang="zh-CN" b="1" i="0" dirty="0" smtClean="0">
                        <a:latin typeface="Cambria Math" panose="02040503050406030204" pitchFamily="18" charset="0"/>
                      </a:rPr>
                      <m:t>𝐒</m:t>
                    </m:r>
                    <m:r>
                      <a:rPr lang="en-US" altLang="zh-CN" b="1" i="0" baseline="-25000" dirty="0" err="1" smtClean="0">
                        <a:latin typeface="Cambria Math" panose="02040503050406030204" pitchFamily="18" charset="0"/>
                      </a:rPr>
                      <m:t>𝐰</m:t>
                    </m:r>
                  </m:oMath>
                </a14:m>
                <a:r>
                  <a:rPr lang="zh-CN" altLang="en-US" sz="2800" b="1" dirty="0" smtClean="0"/>
                  <a:t>可能是奇异矩阵。</a:t>
                </a:r>
              </a:p>
            </p:txBody>
          </p:sp>
        </mc:Choice>
        <mc:Fallback xmlns="">
          <p:sp>
            <p:nvSpPr>
              <p:cNvPr id="32771" name="Rectangle 3"/>
              <p:cNvSpPr>
                <a:spLocks noGrp="1" noRot="1" noChangeAspect="1" noMove="1" noResize="1" noEditPoints="1" noAdjustHandles="1" noChangeArrowheads="1" noChangeShapeType="1" noTextEdit="1"/>
              </p:cNvSpPr>
              <p:nvPr>
                <p:ph type="body" idx="1"/>
              </p:nvPr>
            </p:nvSpPr>
            <p:spPr>
              <a:blipFill>
                <a:blip r:embed="rId3"/>
                <a:stretch>
                  <a:fillRect l="-1189" t="-1624" r="-76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b="1" smtClean="0"/>
              <a:t>8.0 </a:t>
            </a:r>
            <a:r>
              <a:rPr lang="zh-CN" altLang="en-US" b="1" smtClean="0"/>
              <a:t>问题的提出</a:t>
            </a:r>
          </a:p>
        </p:txBody>
      </p:sp>
      <p:sp>
        <p:nvSpPr>
          <p:cNvPr id="6147" name="Rectangle 3"/>
          <p:cNvSpPr>
            <a:spLocks noGrp="1" noChangeArrowheads="1"/>
          </p:cNvSpPr>
          <p:nvPr>
            <p:ph type="body" idx="1"/>
          </p:nvPr>
        </p:nvSpPr>
        <p:spPr/>
        <p:txBody>
          <a:bodyPr/>
          <a:lstStyle/>
          <a:p>
            <a:pPr marL="571500" indent="-571500" eaLnBrk="1" hangingPunct="1"/>
            <a:r>
              <a:rPr lang="zh-CN" altLang="en-US" sz="2800" b="1" smtClean="0">
                <a:solidFill>
                  <a:srgbClr val="FF3300"/>
                </a:solidFill>
              </a:rPr>
              <a:t>降低特征维数</a:t>
            </a:r>
            <a:r>
              <a:rPr lang="en-US" altLang="zh-CN" sz="2800" b="1" smtClean="0"/>
              <a:t>: Dimension Reduction</a:t>
            </a:r>
          </a:p>
          <a:p>
            <a:pPr marL="839788" lvl="1" indent="-495300" eaLnBrk="1" hangingPunct="1"/>
            <a:r>
              <a:rPr lang="zh-CN" altLang="en-US" sz="2400" b="1" smtClean="0">
                <a:solidFill>
                  <a:srgbClr val="0000FF"/>
                </a:solidFill>
              </a:rPr>
              <a:t>提高泛化能力</a:t>
            </a:r>
            <a:r>
              <a:rPr lang="zh-CN" altLang="en-US" sz="2400" b="1" smtClean="0"/>
              <a:t>：减少模型的参数数量；</a:t>
            </a:r>
          </a:p>
          <a:p>
            <a:pPr marL="839788" lvl="1" indent="-495300" eaLnBrk="1" hangingPunct="1"/>
            <a:r>
              <a:rPr lang="zh-CN" altLang="en-US" sz="2400" b="1" smtClean="0">
                <a:solidFill>
                  <a:srgbClr val="0000FF"/>
                </a:solidFill>
              </a:rPr>
              <a:t>减少计算量</a:t>
            </a:r>
            <a:r>
              <a:rPr lang="zh-CN" altLang="en-US" sz="2400" b="1" smtClean="0"/>
              <a:t>：</a:t>
            </a:r>
          </a:p>
          <a:p>
            <a:pPr marL="571500" indent="-571500" eaLnBrk="1" hangingPunct="1"/>
            <a:endParaRPr lang="zh-CN" altLang="en-US" sz="2800" b="1" smtClean="0"/>
          </a:p>
          <a:p>
            <a:pPr marL="571500" indent="-571500" eaLnBrk="1" hangingPunct="1"/>
            <a:r>
              <a:rPr lang="zh-CN" altLang="en-US" sz="2800" b="1" smtClean="0">
                <a:solidFill>
                  <a:srgbClr val="FF3300"/>
                </a:solidFill>
              </a:rPr>
              <a:t>主要方法</a:t>
            </a:r>
            <a:r>
              <a:rPr lang="zh-CN" altLang="en-US" sz="2800" b="1" smtClean="0"/>
              <a:t>：</a:t>
            </a:r>
          </a:p>
          <a:p>
            <a:pPr marL="839788" lvl="1" indent="-495300" eaLnBrk="1" hangingPunct="1">
              <a:buFont typeface="Wingdings" panose="05000000000000000000" pitchFamily="2" charset="2"/>
              <a:buAutoNum type="arabicPeriod"/>
            </a:pPr>
            <a:r>
              <a:rPr lang="zh-CN" altLang="en-US" sz="2400" b="1" smtClean="0">
                <a:solidFill>
                  <a:srgbClr val="0000FF"/>
                </a:solidFill>
              </a:rPr>
              <a:t>主成分分析</a:t>
            </a:r>
            <a:r>
              <a:rPr lang="en-US" altLang="zh-CN" sz="2400" b="1" smtClean="0">
                <a:solidFill>
                  <a:srgbClr val="0000FF"/>
                </a:solidFill>
              </a:rPr>
              <a:t>(PCA)</a:t>
            </a:r>
            <a:r>
              <a:rPr lang="en-US" altLang="zh-CN" sz="2400" b="1" smtClean="0"/>
              <a:t>: Principle Component Analysis</a:t>
            </a:r>
          </a:p>
          <a:p>
            <a:pPr marL="839788" lvl="1" indent="-495300" eaLnBrk="1" hangingPunct="1">
              <a:buFont typeface="Wingdings" panose="05000000000000000000" pitchFamily="2" charset="2"/>
              <a:buAutoNum type="arabicPeriod"/>
            </a:pPr>
            <a:r>
              <a:rPr lang="zh-CN" altLang="en-US" sz="2400" b="1" smtClean="0">
                <a:solidFill>
                  <a:srgbClr val="0000FF"/>
                </a:solidFill>
              </a:rPr>
              <a:t>判别分析</a:t>
            </a:r>
            <a:r>
              <a:rPr lang="en-US" altLang="zh-CN" sz="2400" b="1" smtClean="0">
                <a:solidFill>
                  <a:srgbClr val="0000FF"/>
                </a:solidFill>
              </a:rPr>
              <a:t>(FDA)</a:t>
            </a:r>
            <a:r>
              <a:rPr lang="zh-CN" altLang="en-US" sz="2400" b="1" smtClean="0"/>
              <a:t>：</a:t>
            </a:r>
            <a:r>
              <a:rPr lang="en-US" altLang="zh-CN" sz="2400" b="1" smtClean="0"/>
              <a:t>Fisher Discriminant Analysis</a:t>
            </a:r>
          </a:p>
          <a:p>
            <a:pPr marL="839788" lvl="1" indent="-495300" eaLnBrk="1" hangingPunct="1">
              <a:buFont typeface="Wingdings" panose="05000000000000000000" pitchFamily="2" charset="2"/>
              <a:buAutoNum type="arabicPeriod"/>
            </a:pPr>
            <a:r>
              <a:rPr lang="zh-CN" altLang="en-US" sz="2400" b="1" smtClean="0">
                <a:solidFill>
                  <a:srgbClr val="0000FF"/>
                </a:solidFill>
              </a:rPr>
              <a:t>独立成分分析</a:t>
            </a:r>
            <a:r>
              <a:rPr lang="en-US" altLang="zh-CN" sz="2400" b="1" smtClean="0">
                <a:solidFill>
                  <a:srgbClr val="0000FF"/>
                </a:solidFill>
              </a:rPr>
              <a:t>(ICA)</a:t>
            </a:r>
            <a:r>
              <a:rPr lang="en-US" altLang="zh-CN" sz="2400" b="1" smtClean="0"/>
              <a:t>: Independent Component Analysis</a:t>
            </a:r>
          </a:p>
          <a:p>
            <a:pPr marL="839788" lvl="1" indent="-495300" eaLnBrk="1" hangingPunct="1">
              <a:buFont typeface="Wingdings" panose="05000000000000000000" pitchFamily="2" charset="2"/>
              <a:buAutoNum type="arabicPeriod"/>
            </a:pPr>
            <a:r>
              <a:rPr lang="en-US" altLang="zh-CN" sz="2400" b="1"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b="1" smtClean="0"/>
              <a:t>8.3 </a:t>
            </a:r>
            <a:r>
              <a:rPr lang="zh-CN" altLang="en-US" b="1" smtClean="0"/>
              <a:t>成分分析的其它问题</a:t>
            </a:r>
            <a:endParaRPr lang="zh-CN" altLang="en-US" sz="4000" b="1" smtClean="0"/>
          </a:p>
        </p:txBody>
      </p:sp>
      <p:sp>
        <p:nvSpPr>
          <p:cNvPr id="34819" name="Rectangle 3"/>
          <p:cNvSpPr>
            <a:spLocks noGrp="1" noChangeArrowheads="1"/>
          </p:cNvSpPr>
          <p:nvPr>
            <p:ph type="body" idx="1"/>
          </p:nvPr>
        </p:nvSpPr>
        <p:spPr>
          <a:xfrm>
            <a:off x="250825" y="1412875"/>
            <a:ext cx="8713788" cy="5181600"/>
          </a:xfrm>
        </p:spPr>
        <p:txBody>
          <a:bodyPr/>
          <a:lstStyle/>
          <a:p>
            <a:pPr eaLnBrk="1" hangingPunct="1"/>
            <a:r>
              <a:rPr lang="zh-CN" altLang="en-US" b="1" smtClean="0">
                <a:solidFill>
                  <a:srgbClr val="FF3300"/>
                </a:solidFill>
              </a:rPr>
              <a:t>独立成分分析</a:t>
            </a:r>
            <a:r>
              <a:rPr lang="en-US" altLang="zh-CN" b="1" smtClean="0"/>
              <a:t>( </a:t>
            </a:r>
            <a:r>
              <a:rPr lang="en-US" altLang="zh-CN" sz="2800" b="1" smtClean="0"/>
              <a:t>ICA, Independent Component Analysis )</a:t>
            </a:r>
            <a:r>
              <a:rPr lang="zh-CN" altLang="en-US" sz="2800" b="1" smtClean="0"/>
              <a:t>：</a:t>
            </a:r>
            <a:r>
              <a:rPr lang="en-US" altLang="zh-CN" sz="2800" b="1" smtClean="0"/>
              <a:t>PCA</a:t>
            </a:r>
            <a:r>
              <a:rPr lang="zh-CN" altLang="en-US" sz="2800" b="1" smtClean="0"/>
              <a:t>去除掉的是特征之间的相关性，但不相关不等于相互独立，独立是更强的要求。</a:t>
            </a:r>
            <a:r>
              <a:rPr lang="en-US" altLang="zh-CN" sz="2800" b="1" smtClean="0"/>
              <a:t>ICA</a:t>
            </a:r>
            <a:r>
              <a:rPr lang="zh-CN" altLang="en-US" sz="2800" b="1" smtClean="0"/>
              <a:t>试图使特征之间相互独立。</a:t>
            </a:r>
          </a:p>
          <a:p>
            <a:pPr eaLnBrk="1" hangingPunct="1"/>
            <a:endParaRPr lang="zh-CN" altLang="en-US" sz="2800" b="1" smtClean="0"/>
          </a:p>
          <a:p>
            <a:pPr eaLnBrk="1" hangingPunct="1"/>
            <a:r>
              <a:rPr lang="zh-CN" altLang="en-US" sz="2800" b="1" smtClean="0">
                <a:solidFill>
                  <a:srgbClr val="FF3300"/>
                </a:solidFill>
              </a:rPr>
              <a:t>多维尺度变换</a:t>
            </a:r>
            <a:r>
              <a:rPr lang="en-US" altLang="zh-CN" sz="2800" b="1" smtClean="0"/>
              <a:t>(MDS, Multidimensional Scaling)</a:t>
            </a:r>
          </a:p>
          <a:p>
            <a:pPr eaLnBrk="1" hangingPunct="1"/>
            <a:r>
              <a:rPr lang="zh-CN" altLang="en-US" sz="2800" b="1" smtClean="0">
                <a:solidFill>
                  <a:srgbClr val="FF3300"/>
                </a:solidFill>
              </a:rPr>
              <a:t>典型相关分析</a:t>
            </a:r>
            <a:r>
              <a:rPr lang="en-US" altLang="zh-CN" sz="2800" b="1" smtClean="0"/>
              <a:t>(CCA, Canonical Correlation Analysis</a:t>
            </a:r>
            <a:r>
              <a:rPr lang="en-US" altLang="zh-CN" b="1" smtClean="0"/>
              <a:t>)</a:t>
            </a:r>
          </a:p>
          <a:p>
            <a:pPr eaLnBrk="1" hangingPunct="1"/>
            <a:r>
              <a:rPr lang="zh-CN" altLang="en-US" b="1" smtClean="0">
                <a:solidFill>
                  <a:srgbClr val="FF3300"/>
                </a:solidFill>
              </a:rPr>
              <a:t>偏最小二乘</a:t>
            </a:r>
            <a:r>
              <a:rPr lang="en-US" altLang="zh-CN" b="1" smtClean="0"/>
              <a:t>(</a:t>
            </a:r>
            <a:r>
              <a:rPr lang="en-US" altLang="zh-CN" sz="2800" b="1" smtClean="0"/>
              <a:t>PLS, Partial Least Square)</a:t>
            </a:r>
            <a:endParaRPr lang="en-US" altLang="zh-CN" b="1"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pPr eaLnBrk="1" hangingPunct="1"/>
            <a:r>
              <a:rPr lang="zh-CN" altLang="en-US" b="1" smtClean="0"/>
              <a:t>线性</a:t>
            </a:r>
            <a:r>
              <a:rPr lang="en-US" altLang="zh-CN" b="1" smtClean="0"/>
              <a:t>PCA</a:t>
            </a:r>
            <a:r>
              <a:rPr lang="zh-CN" altLang="en-US" b="1" smtClean="0"/>
              <a:t>的神经网络实现</a:t>
            </a:r>
          </a:p>
        </p:txBody>
      </p:sp>
      <p:graphicFrame>
        <p:nvGraphicFramePr>
          <p:cNvPr id="35843" name="Object 4"/>
          <p:cNvGraphicFramePr>
            <a:graphicFrameLocks noGrp="1" noChangeAspect="1"/>
          </p:cNvGraphicFramePr>
          <p:nvPr>
            <p:ph idx="1"/>
            <p:extLst>
              <p:ext uri="{D42A27DB-BD31-4B8C-83A1-F6EECF244321}">
                <p14:modId xmlns:p14="http://schemas.microsoft.com/office/powerpoint/2010/main" val="410026573"/>
              </p:ext>
            </p:extLst>
          </p:nvPr>
        </p:nvGraphicFramePr>
        <p:xfrm>
          <a:off x="2124075" y="1219200"/>
          <a:ext cx="5589588" cy="4922838"/>
        </p:xfrm>
        <a:graphic>
          <a:graphicData uri="http://schemas.openxmlformats.org/presentationml/2006/ole">
            <mc:AlternateContent xmlns:mc="http://schemas.openxmlformats.org/markup-compatibility/2006">
              <mc:Choice xmlns:v="urn:schemas-microsoft-com:vml" Requires="v">
                <p:oleObj spid="_x0000_s35867" name="Visio" r:id="rId3" imgW="5086771" imgH="4480560" progId="Visio.Drawing.11">
                  <p:embed/>
                </p:oleObj>
              </mc:Choice>
              <mc:Fallback>
                <p:oleObj name="Visio" r:id="rId3" imgW="5086771" imgH="4480560" progId="Visio.Drawing.11">
                  <p:embed/>
                  <p:pic>
                    <p:nvPicPr>
                      <p:cNvPr id="0" name="Object 4"/>
                      <p:cNvPicPr>
                        <a:picLocks noChangeAspect="1" noChangeArrowheads="1"/>
                      </p:cNvPicPr>
                      <p:nvPr/>
                    </p:nvPicPr>
                    <p:blipFill>
                      <a:blip r:embed="rId4"/>
                      <a:srcRect/>
                      <a:stretch>
                        <a:fillRect/>
                      </a:stretch>
                    </p:blipFill>
                    <p:spPr bwMode="auto">
                      <a:xfrm>
                        <a:off x="2124075" y="1219200"/>
                        <a:ext cx="5589588" cy="49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线性的</a:t>
            </a:r>
            <a:r>
              <a:rPr lang="en-US" altLang="zh-CN" b="1" dirty="0" smtClean="0"/>
              <a:t>Auto-Encoder</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0825" y="1412875"/>
                <a:ext cx="4825231" cy="5256213"/>
              </a:xfrm>
            </p:spPr>
            <p:txBody>
              <a:bodyPr/>
              <a:lstStyle/>
              <a:p>
                <a:pPr>
                  <a:lnSpc>
                    <a:spcPct val="120000"/>
                  </a:lnSpc>
                </a:pPr>
                <a:r>
                  <a:rPr lang="zh-CN" altLang="en-US" sz="2400" b="1" dirty="0"/>
                  <a:t>线性的</a:t>
                </a:r>
                <a:r>
                  <a:rPr lang="en-US" altLang="zh-CN" sz="2400" b="1" dirty="0"/>
                  <a:t>Auto-Encoder</a:t>
                </a:r>
              </a:p>
              <a:p>
                <a:pPr lvl="1">
                  <a:lnSpc>
                    <a:spcPct val="120000"/>
                  </a:lnSpc>
                </a:pPr>
                <a:r>
                  <a:rPr lang="zh-CN" altLang="en-US" sz="2000" b="1" dirty="0"/>
                  <a:t>输入层</a:t>
                </a:r>
                <a:r>
                  <a:rPr lang="zh-CN" altLang="en-US" sz="2000" dirty="0"/>
                  <a:t>：</a:t>
                </a:r>
                <a14:m>
                  <m:oMath xmlns:m="http://schemas.openxmlformats.org/officeDocument/2006/math">
                    <m:r>
                      <a:rPr lang="en-US" altLang="zh-CN" sz="2000" i="1">
                        <a:latin typeface="Cambria Math" panose="02040503050406030204" pitchFamily="18" charset="0"/>
                      </a:rPr>
                      <m:t>𝑑</m:t>
                    </m:r>
                  </m:oMath>
                </a14:m>
                <a:r>
                  <a:rPr lang="zh-CN" altLang="en-US" sz="2000" dirty="0"/>
                  <a:t>个神经元</a:t>
                </a:r>
                <a:endParaRPr lang="en-US" altLang="zh-CN" sz="2000" dirty="0"/>
              </a:p>
              <a:p>
                <a:pPr lvl="1">
                  <a:lnSpc>
                    <a:spcPct val="120000"/>
                  </a:lnSpc>
                </a:pPr>
                <a:r>
                  <a:rPr lang="zh-CN" altLang="en-US" sz="2000" b="1" dirty="0"/>
                  <a:t>隐含层</a:t>
                </a:r>
                <a:r>
                  <a:rPr lang="zh-CN" altLang="en-US" sz="2000" dirty="0"/>
                  <a:t>：</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𝑑</m:t>
                        </m:r>
                      </m:e>
                      <m:sup>
                        <m:r>
                          <a:rPr lang="en-US" altLang="zh-CN" sz="2000" i="1">
                            <a:latin typeface="Cambria Math" panose="02040503050406030204" pitchFamily="18" charset="0"/>
                          </a:rPr>
                          <m:t>′</m:t>
                        </m:r>
                      </m:sup>
                    </m:sSup>
                    <m:r>
                      <a:rPr lang="en-US" altLang="zh-CN" sz="2000" i="1">
                        <a:latin typeface="Cambria Math" panose="02040503050406030204" pitchFamily="18" charset="0"/>
                      </a:rPr>
                      <m:t>&lt;</m:t>
                    </m:r>
                    <m:r>
                      <a:rPr lang="en-US" altLang="zh-CN" sz="2000" i="1">
                        <a:latin typeface="Cambria Math" panose="02040503050406030204" pitchFamily="18" charset="0"/>
                      </a:rPr>
                      <m:t>𝑑</m:t>
                    </m:r>
                  </m:oMath>
                </a14:m>
                <a:r>
                  <a:rPr lang="zh-CN" altLang="en-US" sz="2000" dirty="0"/>
                  <a:t>个神经元</a:t>
                </a:r>
                <a:endParaRPr lang="en-US" altLang="zh-CN" sz="2000" dirty="0"/>
              </a:p>
              <a:p>
                <a:pPr lvl="1">
                  <a:lnSpc>
                    <a:spcPct val="120000"/>
                  </a:lnSpc>
                </a:pPr>
                <a:r>
                  <a:rPr lang="zh-CN" altLang="en-US" sz="2000" b="1" dirty="0"/>
                  <a:t>输出层</a:t>
                </a:r>
                <a:r>
                  <a:rPr lang="zh-CN" altLang="en-US" sz="2000" dirty="0"/>
                  <a:t>：</a:t>
                </a:r>
                <a14:m>
                  <m:oMath xmlns:m="http://schemas.openxmlformats.org/officeDocument/2006/math">
                    <m:r>
                      <a:rPr lang="en-US" altLang="zh-CN" sz="2000" i="1">
                        <a:latin typeface="Cambria Math" panose="02040503050406030204" pitchFamily="18" charset="0"/>
                      </a:rPr>
                      <m:t>𝑑</m:t>
                    </m:r>
                  </m:oMath>
                </a14:m>
                <a:r>
                  <a:rPr lang="zh-CN" altLang="en-US" sz="2000" dirty="0"/>
                  <a:t>个神经元</a:t>
                </a:r>
                <a:endParaRPr lang="en-US" altLang="zh-CN" sz="2000" dirty="0"/>
              </a:p>
              <a:p>
                <a:pPr marL="471487" lvl="1" indent="0">
                  <a:lnSpc>
                    <a:spcPct val="120000"/>
                  </a:lnSpc>
                  <a:buNone/>
                </a:pPr>
                <a14:m>
                  <m:oMathPara xmlns:m="http://schemas.openxmlformats.org/officeDocument/2006/math">
                    <m:oMathParaPr>
                      <m:jc m:val="centerGroup"/>
                    </m:oMathParaPr>
                    <m:oMath xmlns:m="http://schemas.openxmlformats.org/officeDocument/2006/math">
                      <m:r>
                        <a:rPr lang="en-US" altLang="zh-CN" sz="1800" b="1">
                          <a:latin typeface="Cambria Math" panose="02040503050406030204" pitchFamily="18" charset="0"/>
                        </a:rPr>
                        <m:t>𝐡</m:t>
                      </m:r>
                      <m:r>
                        <a:rPr lang="en-US" altLang="zh-CN" sz="1800" i="1">
                          <a:latin typeface="Cambria Math" panose="02040503050406030204" pitchFamily="18" charset="0"/>
                        </a:rPr>
                        <m:t>=</m:t>
                      </m:r>
                      <m:r>
                        <a:rPr lang="en-US" altLang="zh-CN" sz="1800" b="1">
                          <a:latin typeface="Cambria Math" panose="02040503050406030204" pitchFamily="18" charset="0"/>
                        </a:rPr>
                        <m:t>𝐖𝐱</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1">
                              <a:latin typeface="Cambria Math" panose="02040503050406030204" pitchFamily="18" charset="0"/>
                            </a:rPr>
                            <m:t>𝐛</m:t>
                          </m:r>
                        </m:e>
                        <m:sub>
                          <m:r>
                            <a:rPr lang="en-US" altLang="zh-CN" sz="1800" i="1">
                              <a:latin typeface="Cambria Math" panose="02040503050406030204" pitchFamily="18" charset="0"/>
                            </a:rPr>
                            <m:t>1</m:t>
                          </m:r>
                        </m:sub>
                      </m:sSub>
                    </m:oMath>
                  </m:oMathPara>
                </a14:m>
                <a:endParaRPr lang="en-US" altLang="zh-CN" sz="1800" dirty="0"/>
              </a:p>
              <a:p>
                <a:pPr marL="471487" lvl="1" indent="0">
                  <a:lnSpc>
                    <a:spcPct val="120000"/>
                  </a:lnSpc>
                  <a:buNone/>
                </a:pPr>
                <a14:m>
                  <m:oMathPara xmlns:m="http://schemas.openxmlformats.org/officeDocument/2006/math">
                    <m:oMathParaPr>
                      <m:jc m:val="centerGroup"/>
                    </m:oMathParaPr>
                    <m:oMath xmlns:m="http://schemas.openxmlformats.org/officeDocument/2006/math">
                      <m:r>
                        <a:rPr lang="en-US" altLang="zh-CN" sz="1800" b="1">
                          <a:latin typeface="Cambria Math" panose="02040503050406030204" pitchFamily="18" charset="0"/>
                        </a:rPr>
                        <m:t>𝐲</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b="1">
                              <a:latin typeface="Cambria Math" panose="02040503050406030204" pitchFamily="18" charset="0"/>
                            </a:rPr>
                            <m:t>𝐖</m:t>
                          </m:r>
                        </m:e>
                        <m:sup>
                          <m:r>
                            <a:rPr lang="en-US" altLang="zh-CN" sz="1800" i="1">
                              <a:latin typeface="Cambria Math" panose="02040503050406030204" pitchFamily="18" charset="0"/>
                            </a:rPr>
                            <m:t>𝑡</m:t>
                          </m:r>
                        </m:sup>
                      </m:sSup>
                      <m:r>
                        <a:rPr lang="en-US" altLang="zh-CN" sz="1800" b="1">
                          <a:latin typeface="Cambria Math" panose="02040503050406030204" pitchFamily="18" charset="0"/>
                        </a:rPr>
                        <m:t>𝐡</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1">
                              <a:latin typeface="Cambria Math" panose="02040503050406030204" pitchFamily="18" charset="0"/>
                            </a:rPr>
                            <m:t>𝐛</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b="1">
                              <a:latin typeface="Cambria Math" panose="02040503050406030204" pitchFamily="18" charset="0"/>
                            </a:rPr>
                            <m:t>𝐖</m:t>
                          </m:r>
                        </m:e>
                        <m:sup>
                          <m:r>
                            <a:rPr lang="en-US" altLang="zh-CN" sz="1800" i="1">
                              <a:latin typeface="Cambria Math" panose="02040503050406030204" pitchFamily="18" charset="0"/>
                            </a:rPr>
                            <m:t>𝑡</m:t>
                          </m:r>
                        </m:sup>
                      </m:sSup>
                      <m:d>
                        <m:dPr>
                          <m:ctrlPr>
                            <a:rPr lang="en-US" altLang="zh-CN" sz="1800" i="1">
                              <a:latin typeface="Cambria Math" panose="02040503050406030204" pitchFamily="18" charset="0"/>
                            </a:rPr>
                          </m:ctrlPr>
                        </m:dPr>
                        <m:e>
                          <m:r>
                            <a:rPr lang="en-US" altLang="zh-CN" sz="1800" b="1">
                              <a:latin typeface="Cambria Math" panose="02040503050406030204" pitchFamily="18" charset="0"/>
                            </a:rPr>
                            <m:t>𝐖𝐱</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1">
                                  <a:latin typeface="Cambria Math" panose="02040503050406030204" pitchFamily="18" charset="0"/>
                                </a:rPr>
                                <m:t>𝐛</m:t>
                              </m:r>
                            </m:e>
                            <m:sub>
                              <m:r>
                                <a:rPr lang="en-US" altLang="zh-CN" sz="1800" i="1">
                                  <a:latin typeface="Cambria Math" panose="02040503050406030204" pitchFamily="18" charset="0"/>
                                </a:rPr>
                                <m:t>1</m:t>
                              </m:r>
                            </m:sub>
                          </m:sSub>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1">
                              <a:latin typeface="Cambria Math" panose="02040503050406030204" pitchFamily="18" charset="0"/>
                            </a:rPr>
                            <m:t>𝐛</m:t>
                          </m:r>
                        </m:e>
                        <m:sub>
                          <m:r>
                            <a:rPr lang="en-US" altLang="zh-CN" sz="1800" i="1">
                              <a:latin typeface="Cambria Math" panose="02040503050406030204" pitchFamily="18" charset="0"/>
                            </a:rPr>
                            <m:t>2</m:t>
                          </m:r>
                        </m:sub>
                      </m:sSub>
                    </m:oMath>
                  </m:oMathPara>
                </a14:m>
                <a:endParaRPr lang="en-US" altLang="zh-CN" sz="1800" dirty="0"/>
              </a:p>
              <a:p>
                <a:pPr>
                  <a:lnSpc>
                    <a:spcPct val="120000"/>
                  </a:lnSpc>
                </a:pPr>
                <a:r>
                  <a:rPr lang="zh-CN" altLang="en-US" sz="2200" b="1" dirty="0"/>
                  <a:t>可以证明</a:t>
                </a:r>
                <a:endParaRPr lang="en-US" altLang="zh-CN" sz="2200" b="1" dirty="0"/>
              </a:p>
              <a:p>
                <a:pPr lvl="1">
                  <a:lnSpc>
                    <a:spcPct val="120000"/>
                  </a:lnSpc>
                </a:pPr>
                <a:r>
                  <a:rPr lang="zh-CN" altLang="en-US" sz="2000" smtClean="0"/>
                  <a:t>以</a:t>
                </a:r>
                <a:r>
                  <a:rPr lang="zh-CN" altLang="en-US" sz="2000" dirty="0"/>
                  <a:t>样本集</a:t>
                </a:r>
                <a14:m>
                  <m:oMath xmlns:m="http://schemas.openxmlformats.org/officeDocument/2006/math">
                    <m:r>
                      <a:rPr lang="en-US" altLang="zh-CN" sz="2000" i="1">
                        <a:latin typeface="Cambria Math" panose="02040503050406030204" pitchFamily="18" charset="0"/>
                      </a:rPr>
                      <m:t>𝒳</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1">
                                    <a:latin typeface="Cambria Math" panose="02040503050406030204" pitchFamily="18" charset="0"/>
                                  </a:rPr>
                                  <m:t>𝐱</m:t>
                                </m:r>
                              </m:e>
                              <m:sub>
                                <m:r>
                                  <a:rPr lang="en-US" altLang="zh-CN" sz="2000" i="1">
                                    <a:latin typeface="Cambria Math" panose="02040503050406030204" pitchFamily="18" charset="0"/>
                                  </a:rPr>
                                  <m:t>𝑖</m:t>
                                </m:r>
                              </m:sub>
                            </m:sSub>
                          </m:e>
                        </m:d>
                      </m:e>
                      <m:sub>
                        <m:r>
                          <a:rPr lang="en-US" altLang="zh-CN" sz="2000" i="1">
                            <a:latin typeface="Cambria Math" panose="02040503050406030204" pitchFamily="18" charset="0"/>
                          </a:rPr>
                          <m:t>𝑖</m:t>
                        </m:r>
                        <m:r>
                          <a:rPr lang="en-US" altLang="zh-CN" sz="2000" i="1">
                            <a:latin typeface="Cambria Math" panose="02040503050406030204" pitchFamily="18" charset="0"/>
                          </a:rPr>
                          <m:t>=1,…</m:t>
                        </m:r>
                        <m:r>
                          <a:rPr lang="en-US" altLang="zh-CN" sz="2000" i="1">
                            <a:latin typeface="Cambria Math" panose="02040503050406030204" pitchFamily="18" charset="0"/>
                          </a:rPr>
                          <m:t>𝑛</m:t>
                        </m:r>
                      </m:sub>
                    </m:sSub>
                  </m:oMath>
                </a14:m>
                <a:r>
                  <a:rPr lang="zh-CN" altLang="en-US" sz="2000" dirty="0" smtClean="0"/>
                  <a:t>既作为</a:t>
                </a:r>
                <a:r>
                  <a:rPr lang="zh-CN" altLang="en-US" sz="2000" dirty="0" smtClean="0"/>
                  <a:t>输入，又作为</a:t>
                </a:r>
                <a:r>
                  <a:rPr lang="zh-CN" altLang="en-US" sz="2000" dirty="0"/>
                  <a:t>期望输出学习网络；</a:t>
                </a:r>
                <a:endParaRPr lang="en-US" altLang="zh-CN" sz="2000" dirty="0"/>
              </a:p>
              <a:p>
                <a:pPr lvl="1">
                  <a:lnSpc>
                    <a:spcPct val="120000"/>
                  </a:lnSpc>
                </a:pPr>
                <a:r>
                  <a:rPr lang="zh-CN" altLang="en-US" sz="2000" dirty="0"/>
                  <a:t>隐含层神经元的权值矢量为协方差</a:t>
                </a:r>
                <a14:m>
                  <m:oMath xmlns:m="http://schemas.openxmlformats.org/officeDocument/2006/math">
                    <m:r>
                      <a:rPr lang="zh-CN" altLang="en-US" sz="2000" i="1">
                        <a:latin typeface="Cambria Math" panose="02040503050406030204" pitchFamily="18" charset="0"/>
                      </a:rPr>
                      <m:t>矩阵</m:t>
                    </m:r>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𝒳</m:t>
                        </m:r>
                      </m:sub>
                    </m:sSub>
                  </m:oMath>
                </a14:m>
                <a:r>
                  <a:rPr lang="zh-CN" altLang="en-US" sz="2000" dirty="0"/>
                  <a:t>的前</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𝑑</m:t>
                        </m:r>
                      </m:e>
                      <m:sup>
                        <m:r>
                          <a:rPr lang="en-US" altLang="zh-CN" sz="2000" i="1">
                            <a:latin typeface="Cambria Math" panose="02040503050406030204" pitchFamily="18" charset="0"/>
                          </a:rPr>
                          <m:t>′</m:t>
                        </m:r>
                      </m:sup>
                    </m:sSup>
                  </m:oMath>
                </a14:m>
                <a:r>
                  <a:rPr lang="zh-CN" altLang="en-US" sz="2000" dirty="0"/>
                  <a:t>个特征矢量；</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0825" y="1412875"/>
                <a:ext cx="4825231" cy="5256213"/>
              </a:xfrm>
              <a:blipFill rotWithShape="0">
                <a:blip r:embed="rId3"/>
                <a:stretch>
                  <a:fillRect l="-1641" t="-696"/>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110856465"/>
              </p:ext>
            </p:extLst>
          </p:nvPr>
        </p:nvGraphicFramePr>
        <p:xfrm>
          <a:off x="5076056" y="2348880"/>
          <a:ext cx="3433720" cy="2857829"/>
        </p:xfrm>
        <a:graphic>
          <a:graphicData uri="http://schemas.openxmlformats.org/presentationml/2006/ole">
            <mc:AlternateContent xmlns:mc="http://schemas.openxmlformats.org/markup-compatibility/2006">
              <mc:Choice xmlns:v="urn:schemas-microsoft-com:vml" Requires="v">
                <p:oleObj spid="_x0000_s53259" name="Visio" r:id="rId4" imgW="2773668" imgH="2308999" progId="Visio.Drawing.15">
                  <p:embed/>
                </p:oleObj>
              </mc:Choice>
              <mc:Fallback>
                <p:oleObj name="Visio" r:id="rId4" imgW="2773668" imgH="2308999" progId="Visio.Drawing.15">
                  <p:embed/>
                  <p:pic>
                    <p:nvPicPr>
                      <p:cNvPr id="0" name=""/>
                      <p:cNvPicPr/>
                      <p:nvPr/>
                    </p:nvPicPr>
                    <p:blipFill>
                      <a:blip r:embed="rId5"/>
                      <a:stretch>
                        <a:fillRect/>
                      </a:stretch>
                    </p:blipFill>
                    <p:spPr>
                      <a:xfrm>
                        <a:off x="5076056" y="2348880"/>
                        <a:ext cx="3433720" cy="2857829"/>
                      </a:xfrm>
                      <a:prstGeom prst="rect">
                        <a:avLst/>
                      </a:prstGeom>
                    </p:spPr>
                  </p:pic>
                </p:oleObj>
              </mc:Fallback>
            </mc:AlternateContent>
          </a:graphicData>
        </a:graphic>
      </p:graphicFrame>
    </p:spTree>
    <p:extLst>
      <p:ext uri="{BB962C8B-B14F-4D97-AF65-F5344CB8AC3E}">
        <p14:creationId xmlns:p14="http://schemas.microsoft.com/office/powerpoint/2010/main" val="4210066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b="1" smtClean="0"/>
              <a:t>8.4 </a:t>
            </a:r>
            <a:r>
              <a:rPr lang="zh-CN" altLang="en-US" b="1" smtClean="0"/>
              <a:t>核函数及其应用</a:t>
            </a:r>
          </a:p>
        </p:txBody>
      </p:sp>
      <p:pic>
        <p:nvPicPr>
          <p:cNvPr id="368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052513"/>
            <a:ext cx="4694238"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b="1" smtClean="0"/>
              <a:t>空间的非线性映射</a:t>
            </a:r>
          </a:p>
        </p:txBody>
      </p:sp>
      <p:sp>
        <p:nvSpPr>
          <p:cNvPr id="37891" name="Rectangle 7"/>
          <p:cNvSpPr>
            <a:spLocks noGrp="1" noChangeArrowheads="1"/>
          </p:cNvSpPr>
          <p:nvPr>
            <p:ph type="body" sz="half" idx="1"/>
          </p:nvPr>
        </p:nvSpPr>
        <p:spPr>
          <a:xfrm>
            <a:off x="400050" y="1408113"/>
            <a:ext cx="8229600" cy="720725"/>
          </a:xfrm>
        </p:spPr>
        <p:txBody>
          <a:bodyPr/>
          <a:lstStyle/>
          <a:p>
            <a:pPr eaLnBrk="1" hangingPunct="1"/>
            <a:r>
              <a:rPr lang="zh-CN" altLang="en-US" sz="2600" b="1" smtClean="0"/>
              <a:t>建立一个</a:t>
            </a:r>
            <a:r>
              <a:rPr lang="en-US" altLang="zh-CN" sz="2600" b="1" smtClean="0"/>
              <a:t>R</a:t>
            </a:r>
            <a:r>
              <a:rPr lang="en-US" altLang="zh-CN" sz="2600" b="1" baseline="30000" smtClean="0"/>
              <a:t>2</a:t>
            </a:r>
            <a:r>
              <a:rPr lang="en-US" altLang="zh-CN" sz="2600" b="1" smtClean="0">
                <a:sym typeface="Wingdings" panose="05000000000000000000" pitchFamily="2" charset="2"/>
              </a:rPr>
              <a:t>R</a:t>
            </a:r>
            <a:r>
              <a:rPr lang="en-US" altLang="zh-CN" sz="2600" b="1" baseline="30000" smtClean="0">
                <a:sym typeface="Wingdings" panose="05000000000000000000" pitchFamily="2" charset="2"/>
              </a:rPr>
              <a:t>3</a:t>
            </a:r>
            <a:r>
              <a:rPr lang="zh-CN" altLang="en-US" sz="2600" b="1" smtClean="0">
                <a:sym typeface="Wingdings" panose="05000000000000000000" pitchFamily="2" charset="2"/>
              </a:rPr>
              <a:t>的非线性映射</a:t>
            </a:r>
          </a:p>
        </p:txBody>
      </p:sp>
      <p:graphicFrame>
        <p:nvGraphicFramePr>
          <p:cNvPr id="37892" name="Object 9"/>
          <p:cNvGraphicFramePr>
            <a:graphicFrameLocks noGrp="1" noChangeAspect="1"/>
          </p:cNvGraphicFramePr>
          <p:nvPr>
            <p:ph sz="quarter" idx="4294967295"/>
          </p:nvPr>
        </p:nvGraphicFramePr>
        <p:xfrm>
          <a:off x="2484438" y="2016125"/>
          <a:ext cx="3435350" cy="614363"/>
        </p:xfrm>
        <a:graphic>
          <a:graphicData uri="http://schemas.openxmlformats.org/presentationml/2006/ole">
            <mc:AlternateContent xmlns:mc="http://schemas.openxmlformats.org/markup-compatibility/2006">
              <mc:Choice xmlns:v="urn:schemas-microsoft-com:vml" Requires="v">
                <p:oleObj spid="_x0000_s37940" name="Equation" r:id="rId4" imgW="1916868" imgH="342751" progId="Equation.DSMT4">
                  <p:embed/>
                </p:oleObj>
              </mc:Choice>
              <mc:Fallback>
                <p:oleObj name="Equation" r:id="rId4" imgW="1916868" imgH="342751"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016125"/>
                        <a:ext cx="343535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对象 3"/>
          <p:cNvGraphicFramePr>
            <a:graphicFrameLocks noChangeAspect="1"/>
          </p:cNvGraphicFramePr>
          <p:nvPr/>
        </p:nvGraphicFramePr>
        <p:xfrm>
          <a:off x="611188" y="2852738"/>
          <a:ext cx="7677150" cy="3787775"/>
        </p:xfrm>
        <a:graphic>
          <a:graphicData uri="http://schemas.openxmlformats.org/presentationml/2006/ole">
            <mc:AlternateContent xmlns:mc="http://schemas.openxmlformats.org/markup-compatibility/2006">
              <mc:Choice xmlns:v="urn:schemas-microsoft-com:vml" Requires="v">
                <p:oleObj spid="_x0000_s37941" name="Visio" r:id="rId6" imgW="8051959" imgH="4007644" progId="Visio.Drawing.11">
                  <p:embed/>
                </p:oleObj>
              </mc:Choice>
              <mc:Fallback>
                <p:oleObj name="Visio" r:id="rId6" imgW="8051959" imgH="4007644" progId="Visio.Drawing.11">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852738"/>
                        <a:ext cx="76771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0825" y="350838"/>
            <a:ext cx="8435975" cy="990600"/>
          </a:xfrm>
        </p:spPr>
        <p:txBody>
          <a:bodyPr/>
          <a:lstStyle/>
          <a:p>
            <a:pPr eaLnBrk="1" hangingPunct="1"/>
            <a:r>
              <a:rPr lang="zh-CN" altLang="en-US" b="1" smtClean="0"/>
              <a:t>特征空间中的内积</a:t>
            </a:r>
          </a:p>
        </p:txBody>
      </p:sp>
      <p:sp>
        <p:nvSpPr>
          <p:cNvPr id="6" name="Rectangle 7"/>
          <p:cNvSpPr txBox="1">
            <a:spLocks noChangeArrowheads="1"/>
          </p:cNvSpPr>
          <p:nvPr/>
        </p:nvSpPr>
        <p:spPr bwMode="auto">
          <a:xfrm>
            <a:off x="395288" y="1268413"/>
            <a:ext cx="82296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0000FF"/>
              </a:buClr>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rgbClr val="0000FF"/>
              </a:buClr>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rgbClr val="0000FF"/>
              </a:buClr>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9pPr>
          </a:lstStyle>
          <a:p>
            <a:pPr eaLnBrk="1" hangingPunct="1">
              <a:lnSpc>
                <a:spcPct val="150000"/>
              </a:lnSpc>
              <a:defRPr/>
            </a:pPr>
            <a:r>
              <a:rPr lang="zh-CN" altLang="en-US" sz="3200" b="1" kern="0" dirty="0" smtClean="0"/>
              <a:t>计算特征空间中</a:t>
            </a:r>
            <a:r>
              <a:rPr lang="en-US" altLang="zh-CN" sz="3200" b="1" kern="0" dirty="0" smtClean="0"/>
              <a:t>2</a:t>
            </a:r>
            <a:r>
              <a:rPr lang="zh-CN" altLang="en-US" sz="3200" b="1" kern="0" dirty="0" smtClean="0"/>
              <a:t>个矢量的内积：</a:t>
            </a:r>
          </a:p>
          <a:p>
            <a:pPr eaLnBrk="1" hangingPunct="1">
              <a:lnSpc>
                <a:spcPct val="150000"/>
              </a:lnSpc>
              <a:defRPr/>
            </a:pPr>
            <a:endParaRPr lang="zh-CN" altLang="en-US" sz="3200" b="1" kern="0" dirty="0" smtClean="0"/>
          </a:p>
          <a:p>
            <a:pPr eaLnBrk="1" hangingPunct="1">
              <a:lnSpc>
                <a:spcPct val="150000"/>
              </a:lnSpc>
              <a:defRPr/>
            </a:pPr>
            <a:endParaRPr lang="zh-CN" altLang="en-US" sz="3200" b="1" kern="0" dirty="0" smtClean="0"/>
          </a:p>
          <a:p>
            <a:pPr eaLnBrk="1" hangingPunct="1">
              <a:lnSpc>
                <a:spcPct val="150000"/>
              </a:lnSpc>
              <a:defRPr/>
            </a:pPr>
            <a:endParaRPr lang="en-US" altLang="zh-CN" sz="3200" b="1" kern="0" dirty="0" smtClean="0"/>
          </a:p>
          <a:p>
            <a:pPr eaLnBrk="1" hangingPunct="1">
              <a:lnSpc>
                <a:spcPct val="150000"/>
              </a:lnSpc>
              <a:defRPr/>
            </a:pPr>
            <a:r>
              <a:rPr lang="zh-CN" altLang="en-US" sz="3200" b="1" kern="0" dirty="0" smtClean="0"/>
              <a:t>定义核函数：                  ，则：</a:t>
            </a:r>
          </a:p>
        </p:txBody>
      </p:sp>
      <p:graphicFrame>
        <p:nvGraphicFramePr>
          <p:cNvPr id="39940" name="Object 11"/>
          <p:cNvGraphicFramePr>
            <a:graphicFrameLocks noGrp="1" noChangeAspect="1"/>
          </p:cNvGraphicFramePr>
          <p:nvPr>
            <p:ph sz="quarter" idx="4294967295"/>
          </p:nvPr>
        </p:nvGraphicFramePr>
        <p:xfrm>
          <a:off x="1908175" y="2133600"/>
          <a:ext cx="5927725" cy="2422525"/>
        </p:xfrm>
        <a:graphic>
          <a:graphicData uri="http://schemas.openxmlformats.org/presentationml/2006/ole">
            <mc:AlternateContent xmlns:mc="http://schemas.openxmlformats.org/markup-compatibility/2006">
              <mc:Choice xmlns:v="urn:schemas-microsoft-com:vml" Requires="v">
                <p:oleObj spid="_x0000_s40012" name="Equation" r:id="rId3" imgW="2921000" imgH="1193800" progId="Equation.DSMT4">
                  <p:embed/>
                </p:oleObj>
              </mc:Choice>
              <mc:Fallback>
                <p:oleObj name="Equation" r:id="rId3" imgW="2921000" imgH="1193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133600"/>
                        <a:ext cx="5927725" cy="242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9941" name="Object 13"/>
          <p:cNvGraphicFramePr>
            <a:graphicFrameLocks noGrp="1" noChangeAspect="1"/>
          </p:cNvGraphicFramePr>
          <p:nvPr>
            <p:ph sz="quarter" idx="4294967295"/>
          </p:nvPr>
        </p:nvGraphicFramePr>
        <p:xfrm>
          <a:off x="3348038" y="4737100"/>
          <a:ext cx="1858962" cy="598488"/>
        </p:xfrm>
        <a:graphic>
          <a:graphicData uri="http://schemas.openxmlformats.org/presentationml/2006/ole">
            <mc:AlternateContent xmlns:mc="http://schemas.openxmlformats.org/markup-compatibility/2006">
              <mc:Choice xmlns:v="urn:schemas-microsoft-com:vml" Requires="v">
                <p:oleObj spid="_x0000_s40013" name="Equation" r:id="rId5" imgW="1040948" imgH="304668" progId="Equation.DSMT4">
                  <p:embed/>
                </p:oleObj>
              </mc:Choice>
              <mc:Fallback>
                <p:oleObj name="Equation" r:id="rId5" imgW="1040948" imgH="304668"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4737100"/>
                        <a:ext cx="1858962"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2" name="Object 15"/>
          <p:cNvGraphicFramePr>
            <a:graphicFrameLocks noGrp="1" noChangeAspect="1"/>
          </p:cNvGraphicFramePr>
          <p:nvPr>
            <p:ph sz="quarter" idx="4294967295"/>
          </p:nvPr>
        </p:nvGraphicFramePr>
        <p:xfrm>
          <a:off x="1908175" y="5516563"/>
          <a:ext cx="2671763" cy="581025"/>
        </p:xfrm>
        <a:graphic>
          <a:graphicData uri="http://schemas.openxmlformats.org/presentationml/2006/ole">
            <mc:AlternateContent xmlns:mc="http://schemas.openxmlformats.org/markup-compatibility/2006">
              <mc:Choice xmlns:v="urn:schemas-microsoft-com:vml" Requires="v">
                <p:oleObj spid="_x0000_s40014" name="Equation" r:id="rId7" imgW="1409700" imgH="279400" progId="Equation.DSMT4">
                  <p:embed/>
                </p:oleObj>
              </mc:Choice>
              <mc:Fallback>
                <p:oleObj name="Equation" r:id="rId7" imgW="1409700" imgH="2794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5516563"/>
                        <a:ext cx="26717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b="1" smtClean="0"/>
              <a:t>核函数</a:t>
            </a:r>
          </a:p>
        </p:txBody>
      </p:sp>
      <mc:AlternateContent xmlns:mc="http://schemas.openxmlformats.org/markup-compatibility/2006" xmlns:a14="http://schemas.microsoft.com/office/drawing/2010/main">
        <mc:Choice Requires="a14">
          <p:sp>
            <p:nvSpPr>
              <p:cNvPr id="40963" name="Rectangle 3"/>
              <p:cNvSpPr>
                <a:spLocks noGrp="1" noChangeArrowheads="1"/>
              </p:cNvSpPr>
              <p:nvPr>
                <p:ph type="body" idx="1"/>
              </p:nvPr>
            </p:nvSpPr>
            <p:spPr>
              <a:xfrm>
                <a:off x="457200" y="1340768"/>
                <a:ext cx="8229600" cy="4824412"/>
              </a:xfrm>
            </p:spPr>
            <p:txBody>
              <a:bodyPr/>
              <a:lstStyle/>
              <a:p>
                <a:pPr marL="571500" indent="-571500" eaLnBrk="1" hangingPunct="1">
                  <a:lnSpc>
                    <a:spcPct val="90000"/>
                  </a:lnSpc>
                </a:pPr>
                <a:r>
                  <a:rPr lang="zh-CN" altLang="en-US" sz="2800" b="1" dirty="0" smtClean="0">
                    <a:solidFill>
                      <a:srgbClr val="0000FF"/>
                    </a:solidFill>
                  </a:rPr>
                  <a:t>启示</a:t>
                </a:r>
                <a:r>
                  <a:rPr lang="zh-CN" altLang="en-US" sz="2800" b="1" dirty="0" smtClean="0"/>
                  <a:t>：特征空间中两个矢量之间的内积可以通过定义输入空间中的核函数直接计算得到。</a:t>
                </a:r>
              </a:p>
              <a:p>
                <a:pPr marL="571500" indent="-571500" eaLnBrk="1" hangingPunct="1">
                  <a:lnSpc>
                    <a:spcPct val="90000"/>
                  </a:lnSpc>
                </a:pPr>
                <a:endParaRPr lang="zh-CN" altLang="en-US" sz="2800" b="1" dirty="0" smtClean="0"/>
              </a:p>
              <a:p>
                <a:pPr marL="571500" indent="-571500" eaLnBrk="1" hangingPunct="1">
                  <a:lnSpc>
                    <a:spcPct val="90000"/>
                  </a:lnSpc>
                </a:pPr>
                <a:r>
                  <a:rPr lang="zh-CN" altLang="en-US" sz="2800" b="1" dirty="0" smtClean="0">
                    <a:solidFill>
                      <a:srgbClr val="0000FF"/>
                    </a:solidFill>
                  </a:rPr>
                  <a:t>实现方法</a:t>
                </a:r>
                <a:r>
                  <a:rPr lang="zh-CN" altLang="en-US" sz="2800" b="1" dirty="0" smtClean="0"/>
                  <a:t>：不必定义非线性映射</a:t>
                </a:r>
                <a14:m>
                  <m:oMath xmlns:m="http://schemas.openxmlformats.org/officeDocument/2006/math">
                    <m:r>
                      <a:rPr lang="el-GR" altLang="zh-CN" sz="2800" b="1" i="0" dirty="0" smtClean="0">
                        <a:latin typeface="Cambria Math" panose="02040503050406030204" pitchFamily="18" charset="0"/>
                      </a:rPr>
                      <m:t>𝚽</m:t>
                    </m:r>
                  </m:oMath>
                </a14:m>
                <a:r>
                  <a:rPr lang="zh-CN" altLang="el-GR" sz="2800" b="1" dirty="0" smtClean="0">
                    <a:latin typeface="宋体" panose="02010600030101010101" pitchFamily="2" charset="-122"/>
                  </a:rPr>
                  <a:t>而直接在输入空间中定义核函数</a:t>
                </a:r>
                <a14:m>
                  <m:oMath xmlns:m="http://schemas.openxmlformats.org/officeDocument/2006/math">
                    <m:r>
                      <a:rPr lang="en-US" altLang="zh-CN" sz="2800" b="0" i="1" dirty="0" smtClean="0">
                        <a:latin typeface="Cambria Math" panose="02040503050406030204" pitchFamily="18" charset="0"/>
                      </a:rPr>
                      <m:t>𝐾</m:t>
                    </m:r>
                  </m:oMath>
                </a14:m>
                <a:r>
                  <a:rPr lang="zh-CN" altLang="en-US" sz="2800" b="1" dirty="0" smtClean="0">
                    <a:latin typeface="宋体" panose="02010600030101010101" pitchFamily="2" charset="-122"/>
                  </a:rPr>
                  <a:t>来完成非线性映射。</a:t>
                </a:r>
              </a:p>
              <a:p>
                <a:pPr marL="571500" indent="-571500" eaLnBrk="1" hangingPunct="1">
                  <a:lnSpc>
                    <a:spcPct val="90000"/>
                  </a:lnSpc>
                </a:pPr>
                <a:endParaRPr lang="zh-CN" altLang="en-US" sz="2800" b="1" dirty="0" smtClean="0">
                  <a:latin typeface="宋体" panose="02010600030101010101" pitchFamily="2" charset="-122"/>
                </a:endParaRPr>
              </a:p>
              <a:p>
                <a:pPr marL="571500" indent="-571500" eaLnBrk="1" hangingPunct="1">
                  <a:lnSpc>
                    <a:spcPct val="90000"/>
                  </a:lnSpc>
                </a:pPr>
                <a:r>
                  <a:rPr lang="zh-CN" altLang="en-US" sz="2800" b="1" dirty="0" smtClean="0">
                    <a:solidFill>
                      <a:srgbClr val="0000FF"/>
                    </a:solidFill>
                    <a:latin typeface="宋体" panose="02010600030101010101" pitchFamily="2" charset="-122"/>
                  </a:rPr>
                  <a:t>应用条件</a:t>
                </a:r>
                <a:r>
                  <a:rPr lang="zh-CN" altLang="en-US" sz="2800" b="1" dirty="0" smtClean="0">
                    <a:latin typeface="宋体" panose="02010600030101010101" pitchFamily="2" charset="-122"/>
                  </a:rPr>
                  <a:t>：</a:t>
                </a:r>
              </a:p>
              <a:p>
                <a:pPr marL="839788" lvl="1" indent="-495300" eaLnBrk="1" hangingPunct="1">
                  <a:lnSpc>
                    <a:spcPct val="90000"/>
                  </a:lnSpc>
                  <a:buFont typeface="Wingdings" panose="05000000000000000000" pitchFamily="2" charset="2"/>
                  <a:buAutoNum type="arabicPeriod"/>
                </a:pPr>
                <a:r>
                  <a:rPr lang="zh-CN" altLang="el-GR" sz="2400" b="1" dirty="0" smtClean="0">
                    <a:latin typeface="宋体" panose="02010600030101010101" pitchFamily="2" charset="-122"/>
                  </a:rPr>
                  <a:t>定义的核函数</a:t>
                </a:r>
                <a14:m>
                  <m:oMath xmlns:m="http://schemas.openxmlformats.org/officeDocument/2006/math">
                    <m:r>
                      <a:rPr lang="en-US" altLang="zh-CN" sz="2400" b="0" i="1" dirty="0" smtClean="0">
                        <a:latin typeface="Cambria Math" panose="02040503050406030204" pitchFamily="18" charset="0"/>
                      </a:rPr>
                      <m:t>𝐾</m:t>
                    </m:r>
                  </m:oMath>
                </a14:m>
                <a:r>
                  <a:rPr lang="zh-CN" altLang="el-GR" sz="2400" b="1" dirty="0" smtClean="0">
                    <a:latin typeface="宋体" panose="02010600030101010101" pitchFamily="2" charset="-122"/>
                  </a:rPr>
                  <a:t>能够</a:t>
                </a:r>
                <a:r>
                  <a:rPr lang="zh-CN" altLang="en-US" sz="2400" b="1" dirty="0" smtClean="0">
                    <a:latin typeface="宋体" panose="02010600030101010101" pitchFamily="2" charset="-122"/>
                  </a:rPr>
                  <a:t>对应于特征空间中的内积；</a:t>
                </a:r>
              </a:p>
              <a:p>
                <a:pPr marL="839788" lvl="1" indent="-495300" eaLnBrk="1" hangingPunct="1">
                  <a:lnSpc>
                    <a:spcPct val="90000"/>
                  </a:lnSpc>
                  <a:buFont typeface="Wingdings" panose="05000000000000000000" pitchFamily="2" charset="2"/>
                  <a:buAutoNum type="arabicPeriod"/>
                </a:pPr>
                <a:r>
                  <a:rPr lang="zh-CN" altLang="en-US" sz="2400" b="1" dirty="0" smtClean="0">
                    <a:latin typeface="宋体" panose="02010600030101010101" pitchFamily="2" charset="-122"/>
                  </a:rPr>
                  <a:t>识别方法中不需要计算特征空间中的矢量本身，而只须计算特征空间中两个矢量的内积。</a:t>
                </a:r>
                <a:endParaRPr lang="zh-CN" altLang="el-GR" sz="2400" b="1" dirty="0" smtClean="0">
                  <a:latin typeface="宋体" panose="02010600030101010101" pitchFamily="2" charset="-122"/>
                </a:endParaRPr>
              </a:p>
            </p:txBody>
          </p:sp>
        </mc:Choice>
        <mc:Fallback xmlns="">
          <p:sp>
            <p:nvSpPr>
              <p:cNvPr id="40963" name="Rectangle 3"/>
              <p:cNvSpPr>
                <a:spLocks noGrp="1" noRot="1" noChangeAspect="1" noMove="1" noResize="1" noEditPoints="1" noAdjustHandles="1" noChangeArrowheads="1" noChangeShapeType="1" noTextEdit="1"/>
              </p:cNvSpPr>
              <p:nvPr>
                <p:ph type="body" idx="1"/>
              </p:nvPr>
            </p:nvSpPr>
            <p:spPr>
              <a:xfrm>
                <a:off x="457200" y="1340768"/>
                <a:ext cx="8229600" cy="4824412"/>
              </a:xfrm>
              <a:blipFill>
                <a:blip r:embed="rId2"/>
                <a:stretch>
                  <a:fillRect l="-1259" t="-2276" r="-133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1" smtClean="0"/>
              <a:t>Hibert-Schmidt</a:t>
            </a:r>
            <a:r>
              <a:rPr lang="zh-CN" altLang="en-US" b="1" smtClean="0"/>
              <a:t>理论</a:t>
            </a:r>
          </a:p>
        </p:txBody>
      </p:sp>
      <p:sp>
        <p:nvSpPr>
          <p:cNvPr id="41987" name="Rectangle 3"/>
          <p:cNvSpPr>
            <a:spLocks noGrp="1" noChangeArrowheads="1"/>
          </p:cNvSpPr>
          <p:nvPr>
            <p:ph type="body" sz="half" idx="1"/>
          </p:nvPr>
        </p:nvSpPr>
        <p:spPr>
          <a:xfrm>
            <a:off x="250825" y="1412875"/>
            <a:ext cx="8626475" cy="5211763"/>
          </a:xfrm>
        </p:spPr>
        <p:txBody>
          <a:bodyPr/>
          <a:lstStyle/>
          <a:p>
            <a:pPr eaLnBrk="1" hangingPunct="1"/>
            <a:r>
              <a:rPr lang="zh-CN" altLang="en-US" sz="2600" b="1" smtClean="0"/>
              <a:t>作为核函数应满足如下条件：</a:t>
            </a:r>
          </a:p>
          <a:p>
            <a:pPr eaLnBrk="1" hangingPunct="1">
              <a:buFont typeface="Wingdings" panose="05000000000000000000" pitchFamily="2" charset="2"/>
              <a:buNone/>
            </a:pPr>
            <a:r>
              <a:rPr lang="zh-CN" altLang="en-US" sz="2600" b="1" smtClean="0"/>
              <a:t>	          是    下的对称函数，对任意            ，且</a:t>
            </a:r>
          </a:p>
          <a:p>
            <a:pPr eaLnBrk="1" hangingPunct="1">
              <a:buFont typeface="Wingdings" panose="05000000000000000000" pitchFamily="2" charset="2"/>
              <a:buNone/>
            </a:pPr>
            <a:endParaRPr lang="zh-CN" altLang="en-US" sz="2600" b="1" smtClean="0"/>
          </a:p>
          <a:p>
            <a:pPr eaLnBrk="1" hangingPunct="1">
              <a:buFont typeface="Wingdings" panose="05000000000000000000" pitchFamily="2" charset="2"/>
              <a:buNone/>
            </a:pPr>
            <a:r>
              <a:rPr lang="zh-CN" altLang="en-US" sz="2600" b="1" smtClean="0"/>
              <a:t>	有：</a:t>
            </a:r>
          </a:p>
          <a:p>
            <a:pPr eaLnBrk="1" hangingPunct="1">
              <a:buFont typeface="Wingdings" panose="05000000000000000000" pitchFamily="2" charset="2"/>
              <a:buNone/>
            </a:pPr>
            <a:endParaRPr lang="zh-CN" altLang="en-US" sz="2600" b="1" smtClean="0"/>
          </a:p>
          <a:p>
            <a:pPr eaLnBrk="1" hangingPunct="1">
              <a:buFont typeface="Wingdings" panose="05000000000000000000" pitchFamily="2" charset="2"/>
              <a:buNone/>
            </a:pPr>
            <a:r>
              <a:rPr lang="zh-CN" altLang="en-US" sz="2600" b="1" smtClean="0"/>
              <a:t>	</a:t>
            </a:r>
          </a:p>
          <a:p>
            <a:pPr eaLnBrk="1" hangingPunct="1">
              <a:buFont typeface="Wingdings" panose="05000000000000000000" pitchFamily="2" charset="2"/>
              <a:buNone/>
            </a:pPr>
            <a:r>
              <a:rPr lang="zh-CN" altLang="en-US" sz="2600" b="1" smtClean="0"/>
              <a:t>	成立，则          可以作为核函数。</a:t>
            </a:r>
          </a:p>
          <a:p>
            <a:pPr eaLnBrk="1" hangingPunct="1">
              <a:buFont typeface="Wingdings" panose="05000000000000000000" pitchFamily="2" charset="2"/>
              <a:buNone/>
            </a:pPr>
            <a:endParaRPr lang="zh-CN" altLang="en-US" sz="2600" b="1" smtClean="0"/>
          </a:p>
          <a:p>
            <a:pPr eaLnBrk="1" hangingPunct="1"/>
            <a:r>
              <a:rPr lang="zh-CN" altLang="en-US" sz="2600" b="1" smtClean="0"/>
              <a:t>此条件也称为</a:t>
            </a:r>
            <a:r>
              <a:rPr lang="en-US" altLang="zh-CN" sz="2600" b="1" smtClean="0">
                <a:solidFill>
                  <a:srgbClr val="FF3300"/>
                </a:solidFill>
              </a:rPr>
              <a:t>Mercer</a:t>
            </a:r>
            <a:r>
              <a:rPr lang="zh-CN" altLang="en-US" sz="2600" b="1" smtClean="0">
                <a:solidFill>
                  <a:srgbClr val="FF3300"/>
                </a:solidFill>
              </a:rPr>
              <a:t>条件</a:t>
            </a:r>
            <a:r>
              <a:rPr lang="zh-CN" altLang="en-US" sz="2600" b="1" smtClean="0"/>
              <a:t>。</a:t>
            </a:r>
          </a:p>
        </p:txBody>
      </p:sp>
      <p:graphicFrame>
        <p:nvGraphicFramePr>
          <p:cNvPr id="41988" name="Object 4"/>
          <p:cNvGraphicFramePr>
            <a:graphicFrameLocks noGrp="1" noChangeAspect="1"/>
          </p:cNvGraphicFramePr>
          <p:nvPr>
            <p:ph sz="quarter" idx="2"/>
          </p:nvPr>
        </p:nvGraphicFramePr>
        <p:xfrm>
          <a:off x="611188" y="1916113"/>
          <a:ext cx="992187" cy="530225"/>
        </p:xfrm>
        <a:graphic>
          <a:graphicData uri="http://schemas.openxmlformats.org/presentationml/2006/ole">
            <mc:AlternateContent xmlns:mc="http://schemas.openxmlformats.org/markup-compatibility/2006">
              <mc:Choice xmlns:v="urn:schemas-microsoft-com:vml" Requires="v">
                <p:oleObj spid="_x0000_s42132" name="Equation" r:id="rId3" imgW="520474" imgH="253890" progId="Equation.DSMT4">
                  <p:embed/>
                </p:oleObj>
              </mc:Choice>
              <mc:Fallback>
                <p:oleObj name="Equation" r:id="rId3" imgW="520474"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16113"/>
                        <a:ext cx="9921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6"/>
          <p:cNvGraphicFramePr>
            <a:graphicFrameLocks noGrp="1" noChangeAspect="1"/>
          </p:cNvGraphicFramePr>
          <p:nvPr>
            <p:ph sz="quarter" idx="3"/>
          </p:nvPr>
        </p:nvGraphicFramePr>
        <p:xfrm>
          <a:off x="1979613" y="1916113"/>
          <a:ext cx="373062" cy="525462"/>
        </p:xfrm>
        <a:graphic>
          <a:graphicData uri="http://schemas.openxmlformats.org/presentationml/2006/ole">
            <mc:AlternateContent xmlns:mc="http://schemas.openxmlformats.org/markup-compatibility/2006">
              <mc:Choice xmlns:v="urn:schemas-microsoft-com:vml" Requires="v">
                <p:oleObj spid="_x0000_s42133" name="Equation" r:id="rId5" imgW="177646" imgH="228402" progId="Equation.DSMT4">
                  <p:embed/>
                </p:oleObj>
              </mc:Choice>
              <mc:Fallback>
                <p:oleObj name="Equation" r:id="rId5" imgW="177646" imgH="22840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916113"/>
                        <a:ext cx="373062"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0" name="Object 8"/>
          <p:cNvGraphicFramePr>
            <a:graphicFrameLocks noChangeAspect="1"/>
          </p:cNvGraphicFramePr>
          <p:nvPr/>
        </p:nvGraphicFramePr>
        <p:xfrm>
          <a:off x="2700338" y="2420938"/>
          <a:ext cx="1800225" cy="534987"/>
        </p:xfrm>
        <a:graphic>
          <a:graphicData uri="http://schemas.openxmlformats.org/presentationml/2006/ole">
            <mc:AlternateContent xmlns:mc="http://schemas.openxmlformats.org/markup-compatibility/2006">
              <mc:Choice xmlns:v="urn:schemas-microsoft-com:vml" Requires="v">
                <p:oleObj spid="_x0000_s42134" name="Equation" r:id="rId7" imgW="939800" imgH="279400" progId="Equation.DSMT4">
                  <p:embed/>
                </p:oleObj>
              </mc:Choice>
              <mc:Fallback>
                <p:oleObj name="Equation" r:id="rId7" imgW="939800" imgH="279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420938"/>
                        <a:ext cx="18002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9"/>
          <p:cNvGraphicFramePr>
            <a:graphicFrameLocks noChangeAspect="1"/>
          </p:cNvGraphicFramePr>
          <p:nvPr/>
        </p:nvGraphicFramePr>
        <p:xfrm>
          <a:off x="5724525" y="1916113"/>
          <a:ext cx="1009650" cy="439737"/>
        </p:xfrm>
        <a:graphic>
          <a:graphicData uri="http://schemas.openxmlformats.org/presentationml/2006/ole">
            <mc:AlternateContent xmlns:mc="http://schemas.openxmlformats.org/markup-compatibility/2006">
              <mc:Choice xmlns:v="urn:schemas-microsoft-com:vml" Requires="v">
                <p:oleObj spid="_x0000_s42135" name="Equation" r:id="rId9" imgW="583947" imgH="253890" progId="Equation.DSMT4">
                  <p:embed/>
                </p:oleObj>
              </mc:Choice>
              <mc:Fallback>
                <p:oleObj name="Equation" r:id="rId9" imgW="583947" imgH="25389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4525" y="1916113"/>
                        <a:ext cx="100965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10"/>
          <p:cNvGraphicFramePr>
            <a:graphicFrameLocks noChangeAspect="1"/>
          </p:cNvGraphicFramePr>
          <p:nvPr/>
        </p:nvGraphicFramePr>
        <p:xfrm>
          <a:off x="2051050" y="3429000"/>
          <a:ext cx="3887788" cy="577850"/>
        </p:xfrm>
        <a:graphic>
          <a:graphicData uri="http://schemas.openxmlformats.org/presentationml/2006/ole">
            <mc:AlternateContent xmlns:mc="http://schemas.openxmlformats.org/markup-compatibility/2006">
              <mc:Choice xmlns:v="urn:schemas-microsoft-com:vml" Requires="v">
                <p:oleObj spid="_x0000_s42136" name="Equation" r:id="rId11" imgW="1879600" imgH="279400" progId="Equation.DSMT4">
                  <p:embed/>
                </p:oleObj>
              </mc:Choice>
              <mc:Fallback>
                <p:oleObj name="Equation" r:id="rId11" imgW="1879600" imgH="2794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429000"/>
                        <a:ext cx="38877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11"/>
          <p:cNvGraphicFramePr>
            <a:graphicFrameLocks noChangeAspect="1"/>
          </p:cNvGraphicFramePr>
          <p:nvPr/>
        </p:nvGraphicFramePr>
        <p:xfrm>
          <a:off x="2051050" y="4292600"/>
          <a:ext cx="936625" cy="457200"/>
        </p:xfrm>
        <a:graphic>
          <a:graphicData uri="http://schemas.openxmlformats.org/presentationml/2006/ole">
            <mc:AlternateContent xmlns:mc="http://schemas.openxmlformats.org/markup-compatibility/2006">
              <mc:Choice xmlns:v="urn:schemas-microsoft-com:vml" Requires="v">
                <p:oleObj spid="_x0000_s42137" name="Equation" r:id="rId13" imgW="520474" imgH="253890" progId="Equation.DSMT4">
                  <p:embed/>
                </p:oleObj>
              </mc:Choice>
              <mc:Fallback>
                <p:oleObj name="Equation" r:id="rId13" imgW="520474" imgH="25389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292600"/>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b="1" smtClean="0"/>
              <a:t>常用的核函数</a:t>
            </a:r>
          </a:p>
        </p:txBody>
      </p:sp>
      <p:sp>
        <p:nvSpPr>
          <p:cNvPr id="43011" name="Rectangle 3"/>
          <p:cNvSpPr>
            <a:spLocks noGrp="1" noChangeArrowheads="1"/>
          </p:cNvSpPr>
          <p:nvPr>
            <p:ph type="body" sz="half" idx="1"/>
          </p:nvPr>
        </p:nvSpPr>
        <p:spPr>
          <a:xfrm>
            <a:off x="250825" y="1412875"/>
            <a:ext cx="3746500" cy="5256213"/>
          </a:xfrm>
        </p:spPr>
        <p:txBody>
          <a:bodyPr/>
          <a:lstStyle/>
          <a:p>
            <a:pPr eaLnBrk="1" hangingPunct="1"/>
            <a:r>
              <a:rPr lang="en-US" altLang="zh-CN" sz="2600" smtClean="0">
                <a:solidFill>
                  <a:srgbClr val="0000FF"/>
                </a:solidFill>
              </a:rPr>
              <a:t>Gaussian RBF</a:t>
            </a:r>
            <a:r>
              <a:rPr lang="zh-CN" altLang="en-US" sz="2600" smtClean="0"/>
              <a:t>：</a:t>
            </a:r>
          </a:p>
          <a:p>
            <a:pPr eaLnBrk="1" hangingPunct="1"/>
            <a:endParaRPr lang="zh-CN" altLang="en-US" sz="2600" smtClean="0"/>
          </a:p>
          <a:p>
            <a:pPr eaLnBrk="1" hangingPunct="1"/>
            <a:r>
              <a:rPr lang="en-US" altLang="zh-CN" sz="2600" smtClean="0">
                <a:solidFill>
                  <a:srgbClr val="0000FF"/>
                </a:solidFill>
              </a:rPr>
              <a:t>Polynomial</a:t>
            </a:r>
            <a:r>
              <a:rPr lang="zh-CN" altLang="en-US" sz="2600" smtClean="0"/>
              <a:t>：</a:t>
            </a:r>
          </a:p>
          <a:p>
            <a:pPr eaLnBrk="1" hangingPunct="1"/>
            <a:endParaRPr lang="zh-CN" altLang="en-US" sz="2600" smtClean="0"/>
          </a:p>
          <a:p>
            <a:pPr eaLnBrk="1" hangingPunct="1"/>
            <a:r>
              <a:rPr lang="en-US" altLang="zh-CN" sz="2600" smtClean="0">
                <a:solidFill>
                  <a:srgbClr val="0000FF"/>
                </a:solidFill>
              </a:rPr>
              <a:t>Sigmoidal</a:t>
            </a:r>
            <a:r>
              <a:rPr lang="zh-CN" altLang="en-US" sz="2600" smtClean="0"/>
              <a:t>：</a:t>
            </a:r>
          </a:p>
          <a:p>
            <a:pPr eaLnBrk="1" hangingPunct="1"/>
            <a:endParaRPr lang="zh-CN" altLang="en-US" sz="2600" smtClean="0"/>
          </a:p>
          <a:p>
            <a:pPr eaLnBrk="1" hangingPunct="1"/>
            <a:r>
              <a:rPr lang="en-US" altLang="zh-CN" sz="2600" smtClean="0">
                <a:solidFill>
                  <a:srgbClr val="0000FF"/>
                </a:solidFill>
              </a:rPr>
              <a:t>Inv. Multiquardric</a:t>
            </a:r>
            <a:r>
              <a:rPr lang="zh-CN" altLang="en-US" sz="2600" smtClean="0"/>
              <a:t>：</a:t>
            </a:r>
          </a:p>
        </p:txBody>
      </p:sp>
      <p:graphicFrame>
        <p:nvGraphicFramePr>
          <p:cNvPr id="43012" name="Object 4"/>
          <p:cNvGraphicFramePr>
            <a:graphicFrameLocks noGrp="1" noChangeAspect="1"/>
          </p:cNvGraphicFramePr>
          <p:nvPr>
            <p:ph sz="quarter" idx="2"/>
          </p:nvPr>
        </p:nvGraphicFramePr>
        <p:xfrm>
          <a:off x="4140200" y="1125538"/>
          <a:ext cx="2808288" cy="958850"/>
        </p:xfrm>
        <a:graphic>
          <a:graphicData uri="http://schemas.openxmlformats.org/presentationml/2006/ole">
            <mc:AlternateContent xmlns:mc="http://schemas.openxmlformats.org/markup-compatibility/2006">
              <mc:Choice xmlns:v="urn:schemas-microsoft-com:vml" Requires="v">
                <p:oleObj spid="_x0000_s43108" name="Equation" r:id="rId3" imgW="1638300" imgH="558800" progId="Equation.DSMT4">
                  <p:embed/>
                </p:oleObj>
              </mc:Choice>
              <mc:Fallback>
                <p:oleObj name="Equation" r:id="rId3" imgW="1638300" imgH="55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1125538"/>
                        <a:ext cx="2808288"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3" name="Object 6"/>
          <p:cNvGraphicFramePr>
            <a:graphicFrameLocks noGrp="1" noChangeAspect="1"/>
          </p:cNvGraphicFramePr>
          <p:nvPr>
            <p:ph sz="quarter" idx="3"/>
          </p:nvPr>
        </p:nvGraphicFramePr>
        <p:xfrm>
          <a:off x="4067175" y="2224088"/>
          <a:ext cx="2520950" cy="619125"/>
        </p:xfrm>
        <a:graphic>
          <a:graphicData uri="http://schemas.openxmlformats.org/presentationml/2006/ole">
            <mc:AlternateContent xmlns:mc="http://schemas.openxmlformats.org/markup-compatibility/2006">
              <mc:Choice xmlns:v="urn:schemas-microsoft-com:vml" Requires="v">
                <p:oleObj spid="_x0000_s43109" name="Equation" r:id="rId5" imgW="1346200" imgH="330200" progId="Equation.DSMT4">
                  <p:embed/>
                </p:oleObj>
              </mc:Choice>
              <mc:Fallback>
                <p:oleObj name="Equation" r:id="rId5" imgW="1346200" imgH="330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2224088"/>
                        <a:ext cx="25209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8"/>
          <p:cNvGraphicFramePr>
            <a:graphicFrameLocks noChangeAspect="1"/>
          </p:cNvGraphicFramePr>
          <p:nvPr/>
        </p:nvGraphicFramePr>
        <p:xfrm>
          <a:off x="4067175" y="3213100"/>
          <a:ext cx="3211513" cy="561975"/>
        </p:xfrm>
        <a:graphic>
          <a:graphicData uri="http://schemas.openxmlformats.org/presentationml/2006/ole">
            <mc:AlternateContent xmlns:mc="http://schemas.openxmlformats.org/markup-compatibility/2006">
              <mc:Choice xmlns:v="urn:schemas-microsoft-com:vml" Requires="v">
                <p:oleObj spid="_x0000_s43110" name="Equation" r:id="rId7" imgW="1739900" imgH="304800" progId="Equation.DSMT4">
                  <p:embed/>
                </p:oleObj>
              </mc:Choice>
              <mc:Fallback>
                <p:oleObj name="Equation" r:id="rId7" imgW="1739900" imgH="304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3213100"/>
                        <a:ext cx="32115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5" name="Object 9"/>
          <p:cNvGraphicFramePr>
            <a:graphicFrameLocks noChangeAspect="1"/>
          </p:cNvGraphicFramePr>
          <p:nvPr/>
        </p:nvGraphicFramePr>
        <p:xfrm>
          <a:off x="4067175" y="4221163"/>
          <a:ext cx="2736850" cy="904875"/>
        </p:xfrm>
        <a:graphic>
          <a:graphicData uri="http://schemas.openxmlformats.org/presentationml/2006/ole">
            <mc:AlternateContent xmlns:mc="http://schemas.openxmlformats.org/markup-compatibility/2006">
              <mc:Choice xmlns:v="urn:schemas-microsoft-com:vml" Requires="v">
                <p:oleObj spid="_x0000_s43111" name="Equation" r:id="rId9" imgW="1536700" imgH="508000" progId="Equation.DSMT4">
                  <p:embed/>
                </p:oleObj>
              </mc:Choice>
              <mc:Fallback>
                <p:oleObj name="Equation" r:id="rId9" imgW="1536700" imgH="5080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4221163"/>
                        <a:ext cx="27368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800" b="1" smtClean="0"/>
              <a:t>核函数应用于线性分类器</a:t>
            </a:r>
            <a:br>
              <a:rPr lang="zh-CN" altLang="en-US" sz="3800" b="1" smtClean="0"/>
            </a:br>
            <a:r>
              <a:rPr lang="zh-CN" altLang="en-US" sz="3800" b="1" smtClean="0"/>
              <a:t>（</a:t>
            </a:r>
            <a:r>
              <a:rPr lang="en-US" altLang="zh-CN" sz="3800" b="1" smtClean="0"/>
              <a:t>SVM</a:t>
            </a:r>
            <a:r>
              <a:rPr lang="zh-CN" altLang="en-US" sz="3800" b="1" smtClean="0"/>
              <a:t>的非线性版本）</a:t>
            </a:r>
          </a:p>
        </p:txBody>
      </p:sp>
      <mc:AlternateContent xmlns:mc="http://schemas.openxmlformats.org/markup-compatibility/2006" xmlns:a14="http://schemas.microsoft.com/office/drawing/2010/main">
        <mc:Choice Requires="a14">
          <p:sp>
            <p:nvSpPr>
              <p:cNvPr id="44035" name="Rectangle 6"/>
              <p:cNvSpPr>
                <a:spLocks noGrp="1" noChangeArrowheads="1"/>
              </p:cNvSpPr>
              <p:nvPr>
                <p:ph type="body" sz="half" idx="1"/>
              </p:nvPr>
            </p:nvSpPr>
            <p:spPr>
              <a:xfrm>
                <a:off x="250825" y="1412875"/>
                <a:ext cx="8702675" cy="4733925"/>
              </a:xfrm>
            </p:spPr>
            <p:txBody>
              <a:bodyPr/>
              <a:lstStyle/>
              <a:p>
                <a:pPr eaLnBrk="1" hangingPunct="1"/>
                <a:r>
                  <a:rPr lang="en-US" altLang="zh-CN" sz="2400" b="1" dirty="0" smtClean="0"/>
                  <a:t>SVM</a:t>
                </a:r>
                <a:r>
                  <a:rPr lang="zh-CN" altLang="en-US" sz="2400" b="1" dirty="0" smtClean="0"/>
                  <a:t>的求解，最后归结为如下目标函数的优化：</a:t>
                </a:r>
              </a:p>
              <a:p>
                <a:pPr eaLnBrk="1" hangingPunct="1"/>
                <a:endParaRPr lang="zh-CN" altLang="en-US" sz="2400" b="1" dirty="0" smtClean="0"/>
              </a:p>
              <a:p>
                <a:pPr eaLnBrk="1" hangingPunct="1"/>
                <a:endParaRPr lang="zh-CN" altLang="en-US" sz="2400" b="1" dirty="0" smtClean="0"/>
              </a:p>
              <a:p>
                <a:pPr eaLnBrk="1" hangingPunct="1"/>
                <a:r>
                  <a:rPr lang="zh-CN" altLang="en-US" sz="2400" b="1" dirty="0" smtClean="0"/>
                  <a:t>可以引入非线性映射</a:t>
                </a:r>
                <a14:m>
                  <m:oMath xmlns:m="http://schemas.openxmlformats.org/officeDocument/2006/math">
                    <m:r>
                      <a:rPr lang="el-GR" altLang="zh-CN" sz="2400" b="1" i="0" dirty="0" smtClean="0">
                        <a:latin typeface="Cambria Math" panose="02040503050406030204" pitchFamily="18" charset="0"/>
                      </a:rPr>
                      <m:t>𝚽</m:t>
                    </m:r>
                  </m:oMath>
                </a14:m>
                <a:r>
                  <a:rPr lang="zh-CN" altLang="el-GR" sz="2400" b="1" dirty="0" smtClean="0">
                    <a:latin typeface="宋体" panose="02010600030101010101" pitchFamily="2" charset="-122"/>
                  </a:rPr>
                  <a:t>，则</a:t>
                </a:r>
                <a:r>
                  <a:rPr lang="zh-CN" altLang="el-GR" sz="2400" b="1" dirty="0" smtClean="0">
                    <a:solidFill>
                      <a:srgbClr val="0000FF"/>
                    </a:solidFill>
                    <a:latin typeface="宋体" panose="02010600030101010101" pitchFamily="2" charset="-122"/>
                  </a:rPr>
                  <a:t>目标函数</a:t>
                </a:r>
                <a:r>
                  <a:rPr lang="zh-CN" altLang="el-GR" sz="2400" b="1" dirty="0" smtClean="0">
                    <a:latin typeface="宋体" panose="02010600030101010101" pitchFamily="2" charset="-122"/>
                  </a:rPr>
                  <a:t>变为：</a:t>
                </a:r>
                <a:endParaRPr lang="zh-CN" altLang="en-US" sz="2400" b="1" dirty="0" smtClean="0">
                  <a:latin typeface="宋体" panose="02010600030101010101" pitchFamily="2" charset="-122"/>
                </a:endParaRPr>
              </a:p>
              <a:p>
                <a:pPr eaLnBrk="1" hangingPunct="1"/>
                <a:endParaRPr lang="zh-CN" altLang="en-US" sz="2400" b="1" dirty="0" smtClean="0">
                  <a:latin typeface="宋体" panose="02010600030101010101" pitchFamily="2" charset="-122"/>
                </a:endParaRPr>
              </a:p>
              <a:p>
                <a:pPr eaLnBrk="1" hangingPunct="1"/>
                <a:endParaRPr lang="zh-CN" altLang="en-US" sz="2400" b="1" dirty="0" smtClean="0">
                  <a:latin typeface="宋体" panose="02010600030101010101" pitchFamily="2" charset="-122"/>
                </a:endParaRPr>
              </a:p>
              <a:p>
                <a:pPr eaLnBrk="1" hangingPunct="1"/>
                <a:r>
                  <a:rPr lang="zh-CN" altLang="el-GR" sz="2400" b="1" dirty="0" smtClean="0">
                    <a:latin typeface="宋体" panose="02010600030101010101" pitchFamily="2" charset="-122"/>
                  </a:rPr>
                  <a:t>而</a:t>
                </a:r>
                <a:r>
                  <a:rPr lang="zh-CN" altLang="el-GR" sz="2400" b="1" dirty="0" smtClean="0">
                    <a:solidFill>
                      <a:srgbClr val="0000FF"/>
                    </a:solidFill>
                    <a:latin typeface="宋体" panose="02010600030101010101" pitchFamily="2" charset="-122"/>
                  </a:rPr>
                  <a:t>权矢量</a:t>
                </a:r>
                <a:r>
                  <a:rPr lang="zh-CN" altLang="el-GR" sz="2400" b="1" dirty="0" smtClean="0">
                    <a:latin typeface="宋体" panose="02010600030101010101" pitchFamily="2" charset="-122"/>
                  </a:rPr>
                  <a:t>为：</a:t>
                </a:r>
                <a:endParaRPr lang="zh-CN" altLang="en-US" sz="2400" b="1" dirty="0" smtClean="0">
                  <a:latin typeface="宋体" panose="02010600030101010101" pitchFamily="2" charset="-122"/>
                </a:endParaRPr>
              </a:p>
              <a:p>
                <a:pPr eaLnBrk="1" hangingPunct="1"/>
                <a:endParaRPr lang="zh-CN" altLang="en-US" sz="2400" b="1" dirty="0" smtClean="0">
                  <a:latin typeface="宋体" panose="02010600030101010101" pitchFamily="2" charset="-122"/>
                </a:endParaRPr>
              </a:p>
              <a:p>
                <a:pPr eaLnBrk="1" hangingPunct="1"/>
                <a:r>
                  <a:rPr lang="zh-CN" altLang="el-GR" sz="2400" b="1" dirty="0" smtClean="0">
                    <a:solidFill>
                      <a:srgbClr val="0000FF"/>
                    </a:solidFill>
                    <a:latin typeface="宋体" panose="02010600030101010101" pitchFamily="2" charset="-122"/>
                  </a:rPr>
                  <a:t>判别函数</a:t>
                </a:r>
                <a:r>
                  <a:rPr lang="zh-CN" altLang="el-GR" sz="2400" b="1" dirty="0" smtClean="0">
                    <a:latin typeface="宋体" panose="02010600030101010101" pitchFamily="2" charset="-122"/>
                  </a:rPr>
                  <a:t>：</a:t>
                </a:r>
                <a:endParaRPr lang="zh-CN" altLang="en-US" sz="2400" b="1" dirty="0" smtClean="0">
                  <a:latin typeface="宋体" panose="02010600030101010101" pitchFamily="2" charset="-122"/>
                </a:endParaRPr>
              </a:p>
            </p:txBody>
          </p:sp>
        </mc:Choice>
        <mc:Fallback xmlns="">
          <p:sp>
            <p:nvSpPr>
              <p:cNvPr id="44035" name="Rectangle 6"/>
              <p:cNvSpPr>
                <a:spLocks noGrp="1" noRot="1" noChangeAspect="1" noMove="1" noResize="1" noEditPoints="1" noAdjustHandles="1" noChangeArrowheads="1" noChangeShapeType="1" noTextEdit="1"/>
              </p:cNvSpPr>
              <p:nvPr>
                <p:ph type="body" sz="half" idx="1"/>
              </p:nvPr>
            </p:nvSpPr>
            <p:spPr>
              <a:xfrm>
                <a:off x="250825" y="1412875"/>
                <a:ext cx="8702675" cy="4733925"/>
              </a:xfrm>
              <a:blipFill>
                <a:blip r:embed="rId4"/>
                <a:stretch>
                  <a:fillRect l="-910" t="-1418"/>
                </a:stretch>
              </a:blipFill>
            </p:spPr>
            <p:txBody>
              <a:bodyPr/>
              <a:lstStyle/>
              <a:p>
                <a:r>
                  <a:rPr lang="zh-CN" altLang="en-US">
                    <a:noFill/>
                  </a:rPr>
                  <a:t> </a:t>
                </a:r>
              </a:p>
            </p:txBody>
          </p:sp>
        </mc:Fallback>
      </mc:AlternateContent>
      <p:graphicFrame>
        <p:nvGraphicFramePr>
          <p:cNvPr id="44036" name="Object 7"/>
          <p:cNvGraphicFramePr>
            <a:graphicFrameLocks noGrp="1" noChangeAspect="1"/>
          </p:cNvGraphicFramePr>
          <p:nvPr>
            <p:ph sz="quarter" idx="2"/>
          </p:nvPr>
        </p:nvGraphicFramePr>
        <p:xfrm>
          <a:off x="684213" y="3284538"/>
          <a:ext cx="8201025" cy="817562"/>
        </p:xfrm>
        <a:graphic>
          <a:graphicData uri="http://schemas.openxmlformats.org/presentationml/2006/ole">
            <mc:AlternateContent xmlns:mc="http://schemas.openxmlformats.org/markup-compatibility/2006">
              <mc:Choice xmlns:v="urn:schemas-microsoft-com:vml" Requires="v">
                <p:oleObj spid="_x0000_s44132" name="Equation" r:id="rId5" imgW="4889500" imgH="444500" progId="Equation.DSMT4">
                  <p:embed/>
                </p:oleObj>
              </mc:Choice>
              <mc:Fallback>
                <p:oleObj name="Equation" r:id="rId5" imgW="4889500" imgH="444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284538"/>
                        <a:ext cx="8201025"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4"/>
          <p:cNvGraphicFramePr>
            <a:graphicFrameLocks noGrp="1" noChangeAspect="1"/>
          </p:cNvGraphicFramePr>
          <p:nvPr>
            <p:ph idx="4294967295"/>
          </p:nvPr>
        </p:nvGraphicFramePr>
        <p:xfrm>
          <a:off x="2116138" y="1863725"/>
          <a:ext cx="4217987" cy="998538"/>
        </p:xfrm>
        <a:graphic>
          <a:graphicData uri="http://schemas.openxmlformats.org/presentationml/2006/ole">
            <mc:AlternateContent xmlns:mc="http://schemas.openxmlformats.org/markup-compatibility/2006">
              <mc:Choice xmlns:v="urn:schemas-microsoft-com:vml" Requires="v">
                <p:oleObj spid="_x0000_s44133" name="Equation" r:id="rId7" imgW="2057400" imgH="444500" progId="Equation.DSMT4">
                  <p:embed/>
                </p:oleObj>
              </mc:Choice>
              <mc:Fallback>
                <p:oleObj name="Equation" r:id="rId7" imgW="2057400" imgH="4445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6138" y="1863725"/>
                        <a:ext cx="4217987"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8" name="Object 9"/>
          <p:cNvGraphicFramePr>
            <a:graphicFrameLocks noGrp="1" noChangeAspect="1"/>
          </p:cNvGraphicFramePr>
          <p:nvPr>
            <p:ph sz="quarter" idx="3"/>
          </p:nvPr>
        </p:nvGraphicFramePr>
        <p:xfrm>
          <a:off x="2700338" y="4221163"/>
          <a:ext cx="1906587" cy="815975"/>
        </p:xfrm>
        <a:graphic>
          <a:graphicData uri="http://schemas.openxmlformats.org/presentationml/2006/ole">
            <mc:AlternateContent xmlns:mc="http://schemas.openxmlformats.org/markup-compatibility/2006">
              <mc:Choice xmlns:v="urn:schemas-microsoft-com:vml" Requires="v">
                <p:oleObj spid="_x0000_s44134" name="Equation" r:id="rId9" imgW="1104900" imgH="431800" progId="Equation.DSMT4">
                  <p:embed/>
                </p:oleObj>
              </mc:Choice>
              <mc:Fallback>
                <p:oleObj name="Equation" r:id="rId9" imgW="1104900" imgH="431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4221163"/>
                        <a:ext cx="1906587"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9" name="Object 11"/>
          <p:cNvGraphicFramePr>
            <a:graphicFrameLocks noChangeAspect="1"/>
          </p:cNvGraphicFramePr>
          <p:nvPr/>
        </p:nvGraphicFramePr>
        <p:xfrm>
          <a:off x="819150" y="5445125"/>
          <a:ext cx="7215188" cy="706438"/>
        </p:xfrm>
        <a:graphic>
          <a:graphicData uri="http://schemas.openxmlformats.org/presentationml/2006/ole">
            <mc:AlternateContent xmlns:mc="http://schemas.openxmlformats.org/markup-compatibility/2006">
              <mc:Choice xmlns:v="urn:schemas-microsoft-com:vml" Requires="v">
                <p:oleObj spid="_x0000_s44135" name="Equation" r:id="rId11" imgW="4406900" imgH="431800" progId="Equation.DSMT4">
                  <p:embed/>
                </p:oleObj>
              </mc:Choice>
              <mc:Fallback>
                <p:oleObj name="Equation" r:id="rId11" imgW="4406900" imgH="4318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9150" y="5445125"/>
                        <a:ext cx="7215188"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b="1" smtClean="0"/>
              <a:t>人脸识别举例</a:t>
            </a:r>
          </a:p>
        </p:txBody>
      </p:sp>
      <p:pic>
        <p:nvPicPr>
          <p:cNvPr id="819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205038"/>
            <a:ext cx="7848600" cy="287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p:nvPr>
        </p:nvSpPr>
        <p:spPr/>
        <p:txBody>
          <a:bodyPr/>
          <a:lstStyle/>
          <a:p>
            <a:pPr eaLnBrk="1" hangingPunct="1"/>
            <a:r>
              <a:rPr lang="zh-CN" altLang="en-US" b="1" smtClean="0"/>
              <a:t>支持矢量机的实现</a:t>
            </a:r>
          </a:p>
        </p:txBody>
      </p:sp>
      <p:graphicFrame>
        <p:nvGraphicFramePr>
          <p:cNvPr id="46083" name="Object 11"/>
          <p:cNvGraphicFramePr>
            <a:graphicFrameLocks noGrp="1" noChangeAspect="1"/>
          </p:cNvGraphicFramePr>
          <p:nvPr>
            <p:ph idx="1"/>
          </p:nvPr>
        </p:nvGraphicFramePr>
        <p:xfrm>
          <a:off x="1619250" y="1484313"/>
          <a:ext cx="6337300" cy="4286250"/>
        </p:xfrm>
        <a:graphic>
          <a:graphicData uri="http://schemas.openxmlformats.org/presentationml/2006/ole">
            <mc:AlternateContent xmlns:mc="http://schemas.openxmlformats.org/markup-compatibility/2006">
              <mc:Choice xmlns:v="urn:schemas-microsoft-com:vml" Requires="v">
                <p:oleObj spid="_x0000_s46107" name="Visio" r:id="rId4" imgW="4061012" imgH="2746903" progId="Visio.Drawing.11">
                  <p:embed/>
                </p:oleObj>
              </mc:Choice>
              <mc:Fallback>
                <p:oleObj name="Visio" r:id="rId4" imgW="4061012" imgH="2746903" progId="Visio.Drawing.11">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484313"/>
                        <a:ext cx="63373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Matlab</a:t>
            </a:r>
            <a:r>
              <a:rPr lang="zh-CN" altLang="en-US" smtClean="0"/>
              <a:t>实现</a:t>
            </a:r>
          </a:p>
        </p:txBody>
      </p:sp>
      <p:sp>
        <p:nvSpPr>
          <p:cNvPr id="33797" name="Rectangle 3"/>
          <p:cNvSpPr>
            <a:spLocks noGrp="1" noChangeArrowheads="1"/>
          </p:cNvSpPr>
          <p:nvPr>
            <p:ph type="body" sz="half" idx="1"/>
          </p:nvPr>
        </p:nvSpPr>
        <p:spPr>
          <a:xfrm>
            <a:off x="323850" y="1268413"/>
            <a:ext cx="8248650" cy="4973637"/>
          </a:xfrm>
        </p:spPr>
        <p:txBody>
          <a:bodyPr/>
          <a:lstStyle/>
          <a:p>
            <a:pPr eaLnBrk="1" hangingPunct="1">
              <a:defRPr/>
            </a:pPr>
            <a:r>
              <a:rPr lang="en-US" altLang="zh-CN" sz="2800" dirty="0" smtClean="0">
                <a:latin typeface="宋体" pitchFamily="2" charset="-122"/>
              </a:rPr>
              <a:t>Bioinformatics Toolbox</a:t>
            </a:r>
            <a:r>
              <a:rPr lang="zh-CN" altLang="en-US" sz="2800" dirty="0" smtClean="0">
                <a:latin typeface="宋体" pitchFamily="2" charset="-122"/>
              </a:rPr>
              <a:t>中包含了</a:t>
            </a:r>
            <a:r>
              <a:rPr lang="en-US" altLang="zh-CN" sz="2800" dirty="0" err="1" smtClean="0">
                <a:latin typeface="宋体" pitchFamily="2" charset="-122"/>
              </a:rPr>
              <a:t>LibSVM</a:t>
            </a:r>
            <a:r>
              <a:rPr lang="zh-CN" altLang="en-US" sz="2800" dirty="0" smtClean="0">
                <a:latin typeface="宋体" pitchFamily="2" charset="-122"/>
              </a:rPr>
              <a:t>的实现函数；</a:t>
            </a:r>
            <a:endParaRPr lang="en-US" altLang="zh-CN" sz="2800" dirty="0" smtClean="0">
              <a:latin typeface="宋体" pitchFamily="2" charset="-122"/>
            </a:endParaRPr>
          </a:p>
          <a:p>
            <a:pPr eaLnBrk="1" hangingPunct="1">
              <a:defRPr/>
            </a:pPr>
            <a:r>
              <a:rPr lang="zh-CN" altLang="en-US" sz="2800" dirty="0" smtClean="0">
                <a:solidFill>
                  <a:srgbClr val="0033CC"/>
                </a:solidFill>
                <a:latin typeface="宋体" pitchFamily="2" charset="-122"/>
              </a:rPr>
              <a:t>学习</a:t>
            </a:r>
            <a:r>
              <a:rPr lang="zh-CN" altLang="en-US" sz="2800" dirty="0">
                <a:solidFill>
                  <a:srgbClr val="0033CC"/>
                </a:solidFill>
                <a:latin typeface="宋体" pitchFamily="2" charset="-122"/>
              </a:rPr>
              <a:t>函数</a:t>
            </a:r>
            <a:r>
              <a:rPr lang="zh-CN" altLang="en-US" sz="2800" dirty="0" smtClean="0">
                <a:latin typeface="宋体" pitchFamily="2" charset="-122"/>
              </a:rPr>
              <a:t>：</a:t>
            </a:r>
            <a:endParaRPr lang="en-US" altLang="zh-CN" sz="2800" dirty="0" smtClean="0">
              <a:latin typeface="宋体" pitchFamily="2" charset="-122"/>
            </a:endParaRPr>
          </a:p>
          <a:p>
            <a:pPr marL="0" indent="0" eaLnBrk="1" hangingPunct="1">
              <a:buFont typeface="Wingdings" panose="05000000000000000000" pitchFamily="2" charset="2"/>
              <a:buNone/>
              <a:defRPr/>
            </a:pPr>
            <a:r>
              <a:rPr lang="en-US" altLang="zh-CN" sz="2400" dirty="0" smtClean="0">
                <a:latin typeface="宋体" pitchFamily="2" charset="-122"/>
              </a:rPr>
              <a:t>   </a:t>
            </a:r>
            <a:r>
              <a:rPr lang="en-US" altLang="zh-CN" sz="2400" dirty="0" err="1" smtClean="0">
                <a:latin typeface="Times New Roman" pitchFamily="18" charset="0"/>
                <a:cs typeface="Times New Roman" pitchFamily="18" charset="0"/>
              </a:rPr>
              <a:t>SVMSTruct</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svmtrain</a:t>
            </a:r>
            <a:r>
              <a:rPr lang="en-US" altLang="zh-CN" sz="2400" dirty="0" smtClean="0">
                <a:latin typeface="Times New Roman" pitchFamily="18" charset="0"/>
                <a:cs typeface="Times New Roman" pitchFamily="18" charset="0"/>
              </a:rPr>
              <a:t>( X,L,</a:t>
            </a: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’KERNELFUNCTION’,</a:t>
            </a:r>
            <a:r>
              <a:rPr lang="en-US" altLang="zh-CN" sz="2400" dirty="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rbf</a:t>
            </a:r>
            <a:r>
              <a:rPr lang="en-US" altLang="zh-CN" sz="2400" dirty="0" smtClean="0">
                <a:latin typeface="Times New Roman" pitchFamily="18" charset="0"/>
                <a:cs typeface="Times New Roman" pitchFamily="18" charset="0"/>
              </a:rPr>
              <a:t>’, ‘BOXCONSTRAIN’, C, </a:t>
            </a: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RBFSigmaValue</a:t>
            </a:r>
            <a:r>
              <a:rPr lang="en-US" altLang="zh-CN" sz="2400" dirty="0" smtClean="0">
                <a:latin typeface="Times New Roman" pitchFamily="18" charset="0"/>
                <a:cs typeface="Times New Roman" pitchFamily="18" charset="0"/>
              </a:rPr>
              <a:t>’, sigma</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X: n</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d</a:t>
            </a:r>
            <a:r>
              <a:rPr lang="zh-CN" altLang="en-US" sz="2400" dirty="0" smtClean="0">
                <a:latin typeface="Times New Roman" pitchFamily="18" charset="0"/>
                <a:cs typeface="Times New Roman" pitchFamily="18" charset="0"/>
              </a:rPr>
              <a:t>矩阵，</a:t>
            </a:r>
            <a:r>
              <a:rPr lang="en-US" altLang="zh-CN" sz="2400" dirty="0" smtClean="0">
                <a:latin typeface="Times New Roman" pitchFamily="18" charset="0"/>
                <a:cs typeface="Times New Roman" pitchFamily="18" charset="0"/>
              </a:rPr>
              <a:t>L</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n*1</a:t>
            </a:r>
            <a:r>
              <a:rPr lang="zh-CN" altLang="en-US" sz="2400" dirty="0" smtClean="0">
                <a:latin typeface="Times New Roman" pitchFamily="18" charset="0"/>
                <a:cs typeface="Times New Roman" pitchFamily="18" charset="0"/>
              </a:rPr>
              <a:t>矢量</a:t>
            </a:r>
            <a:endParaRPr lang="en-US" altLang="zh-CN" sz="2400" dirty="0" smtClean="0">
              <a:latin typeface="Times New Roman" pitchFamily="18" charset="0"/>
              <a:cs typeface="Times New Roman" pitchFamily="18" charset="0"/>
            </a:endParaRPr>
          </a:p>
          <a:p>
            <a:pPr eaLnBrk="1" hangingPunct="1">
              <a:defRPr/>
            </a:pPr>
            <a:endParaRPr lang="en-US" altLang="zh-CN" sz="2800" dirty="0" smtClean="0">
              <a:solidFill>
                <a:srgbClr val="0033CC"/>
              </a:solidFill>
              <a:latin typeface="宋体" pitchFamily="2" charset="-122"/>
            </a:endParaRPr>
          </a:p>
          <a:p>
            <a:pPr eaLnBrk="1" hangingPunct="1">
              <a:defRPr/>
            </a:pPr>
            <a:r>
              <a:rPr lang="zh-CN" altLang="en-US" sz="2800" dirty="0" smtClean="0">
                <a:solidFill>
                  <a:srgbClr val="0033CC"/>
                </a:solidFill>
                <a:latin typeface="宋体" pitchFamily="2" charset="-122"/>
              </a:rPr>
              <a:t>识别函数</a:t>
            </a:r>
            <a:r>
              <a:rPr lang="zh-CN" altLang="en-US" sz="2800" dirty="0" smtClean="0">
                <a:latin typeface="宋体" pitchFamily="2" charset="-122"/>
              </a:rPr>
              <a:t>：</a:t>
            </a:r>
            <a:endParaRPr lang="en-US" altLang="zh-CN" sz="2800" dirty="0" smtClean="0">
              <a:latin typeface="宋体" pitchFamily="2" charset="-122"/>
            </a:endParaRPr>
          </a:p>
          <a:p>
            <a:pPr marL="0" indent="0" eaLnBrk="1" hangingPunct="1">
              <a:buFont typeface="Wingdings" panose="05000000000000000000" pitchFamily="2" charset="2"/>
              <a:buNone/>
              <a:defRPr/>
            </a:pPr>
            <a:r>
              <a:rPr lang="en-US" altLang="zh-CN" sz="2800" dirty="0" smtClean="0">
                <a:latin typeface="宋体" pitchFamily="2" charset="-122"/>
              </a:rPr>
              <a:t>   </a:t>
            </a:r>
            <a:r>
              <a:rPr lang="en-US" altLang="zh-CN" sz="2400" dirty="0">
                <a:latin typeface="Times New Roman" pitchFamily="18" charset="0"/>
                <a:cs typeface="Times New Roman" pitchFamily="18" charset="0"/>
              </a:rPr>
              <a:t>Labels = </a:t>
            </a:r>
            <a:r>
              <a:rPr lang="en-US" altLang="zh-CN" sz="2400" dirty="0" err="1" smtClean="0">
                <a:latin typeface="Times New Roman" pitchFamily="18" charset="0"/>
                <a:cs typeface="Times New Roman" pitchFamily="18" charset="0"/>
              </a:rPr>
              <a:t>svmclassify</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X, </a:t>
            </a:r>
            <a:r>
              <a:rPr lang="en-US" altLang="zh-CN" sz="2400" dirty="0" err="1" smtClean="0">
                <a:latin typeface="Times New Roman" pitchFamily="18" charset="0"/>
                <a:cs typeface="Times New Roman" pitchFamily="18" charset="0"/>
              </a:rPr>
              <a:t>SVMSTruct</a:t>
            </a:r>
            <a:r>
              <a:rPr lang="en-US" altLang="zh-CN" sz="2400" dirty="0" smtClean="0">
                <a:latin typeface="Times New Roman" pitchFamily="18" charset="0"/>
                <a:cs typeface="Times New Roman" pitchFamily="18" charset="0"/>
              </a:rPr>
              <a:t> );</a:t>
            </a:r>
            <a:endParaRPr lang="en-US" altLang="zh-CN" sz="2400" dirty="0">
              <a:latin typeface="Times New Roman" pitchFamily="18" charset="0"/>
              <a:cs typeface="Times New Roman" pitchFamily="18" charset="0"/>
            </a:endParaRPr>
          </a:p>
          <a:p>
            <a:pPr marL="0" indent="0" eaLnBrk="1" hangingPunct="1">
              <a:buFont typeface="Wingdings" panose="05000000000000000000" pitchFamily="2" charset="2"/>
              <a:buNone/>
              <a:defRPr/>
            </a:pPr>
            <a:endParaRPr lang="zh-CN" altLang="el-GR" sz="2400" dirty="0" smtClean="0">
              <a:latin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b="1" smtClean="0"/>
              <a:t>核函数应用于</a:t>
            </a:r>
            <a:r>
              <a:rPr lang="en-US" altLang="zh-CN" b="1" smtClean="0"/>
              <a:t>PCA</a:t>
            </a:r>
            <a:r>
              <a:rPr lang="zh-CN" altLang="en-US" b="1" smtClean="0"/>
              <a:t>（</a:t>
            </a:r>
            <a:r>
              <a:rPr lang="en-US" altLang="zh-CN" b="1" smtClean="0"/>
              <a:t>KPCA</a:t>
            </a:r>
            <a:r>
              <a:rPr lang="zh-CN" altLang="en-US" b="1" smtClean="0"/>
              <a:t>）</a:t>
            </a:r>
          </a:p>
        </p:txBody>
      </p:sp>
      <mc:AlternateContent xmlns:mc="http://schemas.openxmlformats.org/markup-compatibility/2006" xmlns:a14="http://schemas.microsoft.com/office/drawing/2010/main">
        <mc:Choice Requires="a14">
          <p:sp>
            <p:nvSpPr>
              <p:cNvPr id="50179" name="Rectangle 3"/>
              <p:cNvSpPr>
                <a:spLocks noGrp="1" noChangeArrowheads="1"/>
              </p:cNvSpPr>
              <p:nvPr>
                <p:ph type="body" sz="half" idx="1"/>
              </p:nvPr>
            </p:nvSpPr>
            <p:spPr>
              <a:xfrm>
                <a:off x="468313" y="1268413"/>
                <a:ext cx="8424862" cy="5329237"/>
              </a:xfrm>
            </p:spPr>
            <p:txBody>
              <a:bodyPr/>
              <a:lstStyle/>
              <a:p>
                <a:pPr marL="571500" indent="-571500" eaLnBrk="1" hangingPunct="1">
                  <a:lnSpc>
                    <a:spcPct val="90000"/>
                  </a:lnSpc>
                  <a:buFont typeface="Wingdings" panose="05000000000000000000" pitchFamily="2" charset="2"/>
                  <a:buNone/>
                </a:pPr>
                <a:r>
                  <a:rPr lang="en-US" altLang="zh-CN" sz="2800" b="1" dirty="0" smtClean="0"/>
                  <a:t>	</a:t>
                </a:r>
                <a:r>
                  <a:rPr lang="zh-CN" altLang="en-US" sz="2800" b="1" dirty="0" smtClean="0"/>
                  <a:t>训练样本集合                  。</a:t>
                </a:r>
              </a:p>
              <a:p>
                <a:pPr marL="571500" indent="-571500" eaLnBrk="1" hangingPunct="1">
                  <a:lnSpc>
                    <a:spcPct val="90000"/>
                  </a:lnSpc>
                </a:pPr>
                <a:r>
                  <a:rPr lang="zh-CN" altLang="en-US" sz="2800" b="1" dirty="0" smtClean="0"/>
                  <a:t>定义核函数           ；</a:t>
                </a:r>
              </a:p>
              <a:p>
                <a:pPr marL="571500" indent="-571500" eaLnBrk="1" hangingPunct="1">
                  <a:lnSpc>
                    <a:spcPct val="90000"/>
                  </a:lnSpc>
                </a:pPr>
                <a:r>
                  <a:rPr lang="zh-CN" altLang="en-US" sz="2800" b="1" dirty="0" smtClean="0"/>
                  <a:t>计算</a:t>
                </a:r>
                <a14:m>
                  <m:oMath xmlns:m="http://schemas.openxmlformats.org/officeDocument/2006/math">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oMath>
                </a14:m>
                <a:r>
                  <a:rPr lang="zh-CN" altLang="en-US" sz="2800" b="1" dirty="0" smtClean="0"/>
                  <a:t>维矩阵</a:t>
                </a:r>
                <a14:m>
                  <m:oMath xmlns:m="http://schemas.openxmlformats.org/officeDocument/2006/math">
                    <m:r>
                      <a:rPr lang="en-US" altLang="zh-CN" sz="2800" b="1" i="0" dirty="0" smtClean="0">
                        <a:latin typeface="Cambria Math" panose="02040503050406030204" pitchFamily="18" charset="0"/>
                      </a:rPr>
                      <m:t>𝐊</m:t>
                    </m:r>
                  </m:oMath>
                </a14:m>
                <a:r>
                  <a:rPr lang="zh-CN" altLang="en-US" sz="2800" b="1" dirty="0" smtClean="0"/>
                  <a:t>，其元素：</a:t>
                </a:r>
              </a:p>
              <a:p>
                <a:pPr marL="571500" indent="-571500" eaLnBrk="1" hangingPunct="1">
                  <a:lnSpc>
                    <a:spcPct val="90000"/>
                  </a:lnSpc>
                </a:pPr>
                <a:endParaRPr lang="zh-CN" altLang="en-US" sz="2800" b="1" dirty="0" smtClean="0"/>
              </a:p>
              <a:p>
                <a:pPr marL="571500" indent="-571500" eaLnBrk="1" hangingPunct="1">
                  <a:lnSpc>
                    <a:spcPct val="90000"/>
                  </a:lnSpc>
                </a:pPr>
                <a:r>
                  <a:rPr lang="zh-CN" altLang="en-US" sz="2800" b="1" dirty="0" smtClean="0"/>
                  <a:t>然后计算矩阵</a:t>
                </a:r>
                <a14:m>
                  <m:oMath xmlns:m="http://schemas.openxmlformats.org/officeDocument/2006/math">
                    <m:r>
                      <a:rPr lang="en-US" altLang="zh-CN" sz="2800" b="1" i="0" dirty="0" smtClean="0">
                        <a:latin typeface="Cambria Math" panose="02040503050406030204" pitchFamily="18" charset="0"/>
                      </a:rPr>
                      <m:t>𝐊</m:t>
                    </m:r>
                  </m:oMath>
                </a14:m>
                <a:r>
                  <a:rPr lang="zh-CN" altLang="en-US" sz="2800" b="1" dirty="0" smtClean="0"/>
                  <a:t>的特征值</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𝜆</m:t>
                        </m:r>
                      </m:e>
                      <m:sub>
                        <m:r>
                          <a:rPr lang="en-US" altLang="zh-CN" sz="2800" b="0" i="1" smtClean="0">
                            <a:latin typeface="Cambria Math" panose="02040503050406030204" pitchFamily="18" charset="0"/>
                          </a:rPr>
                          <m:t>𝑖</m:t>
                        </m:r>
                      </m:sub>
                    </m:sSub>
                  </m:oMath>
                </a14:m>
                <a:r>
                  <a:rPr lang="zh-CN" altLang="en-US" sz="2800" b="1" dirty="0" smtClean="0"/>
                  <a:t>和特征向量</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0" smtClean="0">
                            <a:latin typeface="Cambria Math" panose="02040503050406030204" pitchFamily="18" charset="0"/>
                          </a:rPr>
                          <m:t>𝛂</m:t>
                        </m:r>
                      </m:e>
                      <m:sub>
                        <m:r>
                          <a:rPr lang="en-US" altLang="zh-CN" sz="2800" b="0" i="1" smtClean="0">
                            <a:latin typeface="Cambria Math" panose="02040503050406030204" pitchFamily="18" charset="0"/>
                          </a:rPr>
                          <m:t>𝑖</m:t>
                        </m:r>
                      </m:sub>
                    </m:sSub>
                  </m:oMath>
                </a14:m>
                <a:r>
                  <a:rPr lang="zh-CN" altLang="en-US" sz="2800" b="1" dirty="0" smtClean="0"/>
                  <a:t>，保留其中的非</a:t>
                </a:r>
                <a14:m>
                  <m:oMath xmlns:m="http://schemas.openxmlformats.org/officeDocument/2006/math">
                    <m:r>
                      <a:rPr lang="en-US" altLang="zh-CN" sz="2800" b="0" i="1" dirty="0" smtClean="0">
                        <a:latin typeface="Cambria Math" panose="02040503050406030204" pitchFamily="18" charset="0"/>
                      </a:rPr>
                      <m:t>0</m:t>
                    </m:r>
                  </m:oMath>
                </a14:m>
                <a:r>
                  <a:rPr lang="zh-CN" altLang="en-US" sz="2800" b="1" dirty="0" smtClean="0"/>
                  <a:t>的特征值；</a:t>
                </a:r>
              </a:p>
              <a:p>
                <a:pPr marL="571500" indent="-571500" eaLnBrk="1" hangingPunct="1">
                  <a:lnSpc>
                    <a:spcPct val="90000"/>
                  </a:lnSpc>
                </a:pPr>
                <a:r>
                  <a:rPr lang="zh-CN" altLang="en-US" sz="2800" b="1" dirty="0" smtClean="0"/>
                  <a:t>特征空间中的第</a:t>
                </a:r>
                <a14:m>
                  <m:oMath xmlns:m="http://schemas.openxmlformats.org/officeDocument/2006/math">
                    <m:r>
                      <a:rPr lang="en-US" altLang="zh-CN" sz="2800" b="0" i="1" dirty="0" smtClean="0">
                        <a:latin typeface="Cambria Math" panose="02040503050406030204" pitchFamily="18" charset="0"/>
                      </a:rPr>
                      <m:t>𝑖</m:t>
                    </m:r>
                  </m:oMath>
                </a14:m>
                <a:r>
                  <a:rPr lang="zh-CN" altLang="en-US" sz="2800" b="1" dirty="0" smtClean="0"/>
                  <a:t>个主轴基向量为：</a:t>
                </a:r>
              </a:p>
              <a:p>
                <a:pPr marL="571500" indent="-571500" eaLnBrk="1" hangingPunct="1">
                  <a:lnSpc>
                    <a:spcPct val="90000"/>
                  </a:lnSpc>
                </a:pPr>
                <a:endParaRPr lang="zh-CN" altLang="en-US" sz="2800" b="1" dirty="0" smtClean="0"/>
              </a:p>
              <a:p>
                <a:pPr marL="571500" indent="-571500" eaLnBrk="1" hangingPunct="1">
                  <a:lnSpc>
                    <a:spcPct val="90000"/>
                  </a:lnSpc>
                </a:pPr>
                <a:endParaRPr lang="zh-CN" altLang="en-US" sz="2800" b="1" dirty="0" smtClean="0"/>
              </a:p>
              <a:p>
                <a:pPr marL="571500" indent="-571500" eaLnBrk="1" hangingPunct="1">
                  <a:lnSpc>
                    <a:spcPct val="90000"/>
                  </a:lnSpc>
                </a:pPr>
                <a:r>
                  <a:rPr lang="zh-CN" altLang="en-US" sz="2800" b="1" dirty="0" smtClean="0"/>
                  <a:t>输入特征矢量</a:t>
                </a:r>
                <a14:m>
                  <m:oMath xmlns:m="http://schemas.openxmlformats.org/officeDocument/2006/math">
                    <m:r>
                      <a:rPr lang="en-US" altLang="zh-CN" sz="2800" b="1" i="0" dirty="0" smtClean="0">
                        <a:latin typeface="Cambria Math" panose="02040503050406030204" pitchFamily="18" charset="0"/>
                      </a:rPr>
                      <m:t>𝐱</m:t>
                    </m:r>
                  </m:oMath>
                </a14:m>
                <a:r>
                  <a:rPr lang="zh-CN" altLang="en-US" sz="2800" b="1" dirty="0" smtClean="0"/>
                  <a:t>在特征空间中第</a:t>
                </a:r>
                <a14:m>
                  <m:oMath xmlns:m="http://schemas.openxmlformats.org/officeDocument/2006/math">
                    <m:r>
                      <a:rPr lang="en-US" altLang="zh-CN" sz="2800" b="0" i="1" dirty="0" smtClean="0">
                        <a:latin typeface="Cambria Math" panose="02040503050406030204" pitchFamily="18" charset="0"/>
                      </a:rPr>
                      <m:t>𝑖</m:t>
                    </m:r>
                  </m:oMath>
                </a14:m>
                <a:r>
                  <a:rPr lang="zh-CN" altLang="en-US" sz="2800" b="1" dirty="0" smtClean="0"/>
                  <a:t>个轴上的投影：</a:t>
                </a:r>
              </a:p>
            </p:txBody>
          </p:sp>
        </mc:Choice>
        <mc:Fallback xmlns="">
          <p:sp>
            <p:nvSpPr>
              <p:cNvPr id="50179" name="Rectangle 3"/>
              <p:cNvSpPr>
                <a:spLocks noGrp="1" noRot="1" noChangeAspect="1" noMove="1" noResize="1" noEditPoints="1" noAdjustHandles="1" noChangeArrowheads="1" noChangeShapeType="1" noTextEdit="1"/>
              </p:cNvSpPr>
              <p:nvPr>
                <p:ph type="body" sz="half" idx="1"/>
              </p:nvPr>
            </p:nvSpPr>
            <p:spPr>
              <a:xfrm>
                <a:off x="468313" y="1268413"/>
                <a:ext cx="8424862" cy="5329237"/>
              </a:xfrm>
              <a:blipFill>
                <a:blip r:embed="rId4"/>
                <a:stretch>
                  <a:fillRect l="-1302" t="-2288"/>
                </a:stretch>
              </a:blipFill>
            </p:spPr>
            <p:txBody>
              <a:bodyPr/>
              <a:lstStyle/>
              <a:p>
                <a:r>
                  <a:rPr lang="zh-CN" altLang="en-US">
                    <a:noFill/>
                  </a:rPr>
                  <a:t> </a:t>
                </a:r>
              </a:p>
            </p:txBody>
          </p:sp>
        </mc:Fallback>
      </mc:AlternateContent>
      <p:graphicFrame>
        <p:nvGraphicFramePr>
          <p:cNvPr id="50180" name="Object 4"/>
          <p:cNvGraphicFramePr>
            <a:graphicFrameLocks noGrp="1" noChangeAspect="1"/>
          </p:cNvGraphicFramePr>
          <p:nvPr>
            <p:ph sz="quarter" idx="2"/>
          </p:nvPr>
        </p:nvGraphicFramePr>
        <p:xfrm>
          <a:off x="2987675" y="1700213"/>
          <a:ext cx="990600" cy="527050"/>
        </p:xfrm>
        <a:graphic>
          <a:graphicData uri="http://schemas.openxmlformats.org/presentationml/2006/ole">
            <mc:AlternateContent xmlns:mc="http://schemas.openxmlformats.org/markup-compatibility/2006">
              <mc:Choice xmlns:v="urn:schemas-microsoft-com:vml" Requires="v">
                <p:oleObj spid="_x0000_s50358" name="Equation" r:id="rId5" imgW="520474" imgH="253890" progId="Equation.DSMT4">
                  <p:embed/>
                </p:oleObj>
              </mc:Choice>
              <mc:Fallback>
                <p:oleObj name="Equation" r:id="rId5" imgW="520474" imgH="25389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1700213"/>
                        <a:ext cx="9906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8"/>
          <p:cNvGraphicFramePr>
            <a:graphicFrameLocks noChangeAspect="1"/>
          </p:cNvGraphicFramePr>
          <p:nvPr/>
        </p:nvGraphicFramePr>
        <p:xfrm>
          <a:off x="3319463" y="1268413"/>
          <a:ext cx="1570037" cy="571500"/>
        </p:xfrm>
        <a:graphic>
          <a:graphicData uri="http://schemas.openxmlformats.org/presentationml/2006/ole">
            <mc:AlternateContent xmlns:mc="http://schemas.openxmlformats.org/markup-compatibility/2006">
              <mc:Choice xmlns:v="urn:schemas-microsoft-com:vml" Requires="v">
                <p:oleObj spid="_x0000_s50359" name="Equation" r:id="rId7" imgW="698197" imgH="253890" progId="Equation.DSMT4">
                  <p:embed/>
                </p:oleObj>
              </mc:Choice>
              <mc:Fallback>
                <p:oleObj name="Equation" r:id="rId7" imgW="698197" imgH="25389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9463" y="1268413"/>
                        <a:ext cx="157003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3" name="Rectangle 10"/>
          <p:cNvSpPr>
            <a:spLocks noChangeArrowheads="1"/>
          </p:cNvSpPr>
          <p:nvPr/>
        </p:nvSpPr>
        <p:spPr bwMode="auto">
          <a:xfrm>
            <a:off x="11113" y="-40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aphicFrame>
        <p:nvGraphicFramePr>
          <p:cNvPr id="50184" name="Object 9"/>
          <p:cNvGraphicFramePr>
            <a:graphicFrameLocks noChangeAspect="1"/>
          </p:cNvGraphicFramePr>
          <p:nvPr/>
        </p:nvGraphicFramePr>
        <p:xfrm>
          <a:off x="2771775" y="2636838"/>
          <a:ext cx="3340100" cy="514350"/>
        </p:xfrm>
        <a:graphic>
          <a:graphicData uri="http://schemas.openxmlformats.org/presentationml/2006/ole">
            <mc:AlternateContent xmlns:mc="http://schemas.openxmlformats.org/markup-compatibility/2006">
              <mc:Choice xmlns:v="urn:schemas-microsoft-com:vml" Requires="v">
                <p:oleObj spid="_x0000_s50360" name="Equation" r:id="rId9" imgW="1916868" imgH="291973" progId="Equation.DSMT4">
                  <p:embed/>
                </p:oleObj>
              </mc:Choice>
              <mc:Fallback>
                <p:oleObj name="Equation" r:id="rId9" imgW="1916868" imgH="291973"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2636838"/>
                        <a:ext cx="33401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5" name="Rectangle 12"/>
          <p:cNvSpPr>
            <a:spLocks noChangeArrowheads="1"/>
          </p:cNvSpPr>
          <p:nvPr/>
        </p:nvSpPr>
        <p:spPr bwMode="auto">
          <a:xfrm>
            <a:off x="11113" y="-40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0187" name="Rectangle 14"/>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0189" name="Rectangle 17"/>
          <p:cNvSpPr>
            <a:spLocks noChangeArrowheads="1"/>
          </p:cNvSpPr>
          <p:nvPr/>
        </p:nvSpPr>
        <p:spPr bwMode="auto">
          <a:xfrm>
            <a:off x="11113" y="-40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aphicFrame>
        <p:nvGraphicFramePr>
          <p:cNvPr id="50190" name="Object 16"/>
          <p:cNvGraphicFramePr>
            <a:graphicFrameLocks noChangeAspect="1"/>
          </p:cNvGraphicFramePr>
          <p:nvPr/>
        </p:nvGraphicFramePr>
        <p:xfrm>
          <a:off x="1619250" y="4508500"/>
          <a:ext cx="2590800" cy="836613"/>
        </p:xfrm>
        <a:graphic>
          <a:graphicData uri="http://schemas.openxmlformats.org/presentationml/2006/ole">
            <mc:AlternateContent xmlns:mc="http://schemas.openxmlformats.org/markup-compatibility/2006">
              <mc:Choice xmlns:v="urn:schemas-microsoft-com:vml" Requires="v">
                <p:oleObj spid="_x0000_s50361" name="Equation" r:id="rId11" imgW="1473200" imgH="469900" progId="Equation.DSMT4">
                  <p:embed/>
                </p:oleObj>
              </mc:Choice>
              <mc:Fallback>
                <p:oleObj name="Equation" r:id="rId11" imgW="1473200" imgH="4699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508500"/>
                        <a:ext cx="25908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1" name="Rectangle 20"/>
          <p:cNvSpPr>
            <a:spLocks noChangeArrowheads="1"/>
          </p:cNvSpPr>
          <p:nvPr/>
        </p:nvSpPr>
        <p:spPr bwMode="auto">
          <a:xfrm>
            <a:off x="11113" y="-40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aphicFrame>
        <p:nvGraphicFramePr>
          <p:cNvPr id="50192" name="Object 19"/>
          <p:cNvGraphicFramePr>
            <a:graphicFrameLocks noChangeAspect="1"/>
          </p:cNvGraphicFramePr>
          <p:nvPr/>
        </p:nvGraphicFramePr>
        <p:xfrm>
          <a:off x="2528888" y="5856288"/>
          <a:ext cx="3490912" cy="817562"/>
        </p:xfrm>
        <a:graphic>
          <a:graphicData uri="http://schemas.openxmlformats.org/presentationml/2006/ole">
            <mc:AlternateContent xmlns:mc="http://schemas.openxmlformats.org/markup-compatibility/2006">
              <mc:Choice xmlns:v="urn:schemas-microsoft-com:vml" Requires="v">
                <p:oleObj spid="_x0000_s50362" name="Equation" r:id="rId13" imgW="2006600" imgH="469900" progId="Equation.DSMT4">
                  <p:embed/>
                </p:oleObj>
              </mc:Choice>
              <mc:Fallback>
                <p:oleObj name="Equation" r:id="rId13" imgW="2006600" imgH="4699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8888" y="5856288"/>
                        <a:ext cx="3490912"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3" name="Object 21"/>
          <p:cNvGraphicFramePr>
            <a:graphicFrameLocks noChangeAspect="1"/>
          </p:cNvGraphicFramePr>
          <p:nvPr/>
        </p:nvGraphicFramePr>
        <p:xfrm>
          <a:off x="4859338" y="4508500"/>
          <a:ext cx="2736850" cy="654050"/>
        </p:xfrm>
        <a:graphic>
          <a:graphicData uri="http://schemas.openxmlformats.org/presentationml/2006/ole">
            <mc:AlternateContent xmlns:mc="http://schemas.openxmlformats.org/markup-compatibility/2006">
              <mc:Choice xmlns:v="urn:schemas-microsoft-com:vml" Requires="v">
                <p:oleObj spid="_x0000_s50363" name="Equation" r:id="rId15" imgW="1435100" imgH="342900" progId="Equation.DSMT4">
                  <p:embed/>
                </p:oleObj>
              </mc:Choice>
              <mc:Fallback>
                <p:oleObj name="Equation" r:id="rId15" imgW="1435100" imgH="34290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59338" y="4508500"/>
                        <a:ext cx="273685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b="1" smtClean="0"/>
              <a:t>非线性</a:t>
            </a:r>
            <a:r>
              <a:rPr lang="en-US" altLang="zh-CN" b="1" smtClean="0"/>
              <a:t>PCA</a:t>
            </a:r>
            <a:r>
              <a:rPr lang="zh-CN" altLang="en-US" b="1" smtClean="0"/>
              <a:t>的神经网络实现</a:t>
            </a: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250825" y="1306286"/>
                <a:ext cx="5113263" cy="5310173"/>
              </a:xfrm>
            </p:spPr>
            <p:txBody>
              <a:bodyPr/>
              <a:lstStyle/>
              <a:p>
                <a:pPr fontAlgn="ctr">
                  <a:lnSpc>
                    <a:spcPct val="110000"/>
                  </a:lnSpc>
                </a:pPr>
                <a:r>
                  <a:rPr lang="zh-CN" altLang="zh-CN" sz="2200" dirty="0" smtClean="0"/>
                  <a:t>激活函数</a:t>
                </a:r>
                <a:endParaRPr lang="en-US" altLang="zh-CN" sz="2200" dirty="0"/>
              </a:p>
              <a:p>
                <a:pPr lvl="1" fontAlgn="ctr">
                  <a:lnSpc>
                    <a:spcPct val="110000"/>
                  </a:lnSpc>
                </a:pPr>
                <a:r>
                  <a:rPr lang="zh-CN" altLang="zh-CN" sz="1800" dirty="0" smtClean="0"/>
                  <a:t>非线性的</a:t>
                </a:r>
                <a:r>
                  <a:rPr lang="en-US" altLang="zh-CN" sz="1800" dirty="0"/>
                  <a:t>Sigmoid</a:t>
                </a:r>
                <a:r>
                  <a:rPr lang="zh-CN" altLang="zh-CN" sz="1800" dirty="0"/>
                  <a:t>函数；</a:t>
                </a:r>
              </a:p>
              <a:p>
                <a:pPr fontAlgn="ctr">
                  <a:lnSpc>
                    <a:spcPct val="110000"/>
                  </a:lnSpc>
                </a:pPr>
                <a:r>
                  <a:rPr lang="zh-CN" altLang="zh-CN" sz="2200" dirty="0" smtClean="0"/>
                  <a:t>输入</a:t>
                </a:r>
                <a:endParaRPr lang="en-US" altLang="zh-CN" sz="2200" dirty="0"/>
              </a:p>
              <a:p>
                <a:pPr lvl="1" fontAlgn="ctr">
                  <a:lnSpc>
                    <a:spcPct val="110000"/>
                  </a:lnSpc>
                </a:pPr>
                <a14:m>
                  <m:oMath xmlns:m="http://schemas.openxmlformats.org/officeDocument/2006/math">
                    <m:r>
                      <a:rPr lang="zh-CN" altLang="zh-CN" sz="1800">
                        <a:latin typeface="Cambria Math" panose="02040503050406030204" pitchFamily="18" charset="0"/>
                      </a:rPr>
                      <m:t>𝐱</m:t>
                    </m:r>
                    <m:r>
                      <a:rPr lang="zh-CN" altLang="zh-CN" sz="1800">
                        <a:latin typeface="Cambria Math" panose="02040503050406030204" pitchFamily="18" charset="0"/>
                      </a:rPr>
                      <m:t>∈</m:t>
                    </m:r>
                    <m:sSup>
                      <m:sSupPr>
                        <m:ctrlPr>
                          <a:rPr lang="zh-CN" altLang="zh-CN" sz="1800" i="1">
                            <a:latin typeface="Cambria Math" panose="02040503050406030204" pitchFamily="18" charset="0"/>
                          </a:rPr>
                        </m:ctrlPr>
                      </m:sSupPr>
                      <m:e>
                        <m:d>
                          <m:dPr>
                            <m:begChr m:val="["/>
                            <m:endChr m:val="]"/>
                            <m:ctrlPr>
                              <a:rPr lang="zh-CN" altLang="zh-CN" sz="1800" i="1">
                                <a:latin typeface="Cambria Math" panose="02040503050406030204" pitchFamily="18" charset="0"/>
                              </a:rPr>
                            </m:ctrlPr>
                          </m:dPr>
                          <m:e>
                            <m:r>
                              <a:rPr lang="zh-CN" altLang="zh-CN" sz="1800">
                                <a:latin typeface="Cambria Math" panose="02040503050406030204" pitchFamily="18" charset="0"/>
                              </a:rPr>
                              <m:t>0,1</m:t>
                            </m:r>
                          </m:e>
                        </m:d>
                      </m:e>
                      <m:sup>
                        <m:r>
                          <a:rPr lang="zh-CN" altLang="zh-CN" sz="1800">
                            <a:latin typeface="Cambria Math" panose="02040503050406030204" pitchFamily="18" charset="0"/>
                          </a:rPr>
                          <m:t>𝑑</m:t>
                        </m:r>
                      </m:sup>
                    </m:sSup>
                  </m:oMath>
                </a14:m>
                <a:r>
                  <a:rPr lang="zh-CN" altLang="zh-CN" sz="1800" dirty="0"/>
                  <a:t>；</a:t>
                </a:r>
              </a:p>
              <a:p>
                <a:pPr fontAlgn="ctr">
                  <a:lnSpc>
                    <a:spcPct val="110000"/>
                  </a:lnSpc>
                </a:pPr>
                <a:r>
                  <a:rPr lang="zh-CN" altLang="zh-CN" sz="2200" dirty="0"/>
                  <a:t>隐含层</a:t>
                </a:r>
                <a:endParaRPr lang="en-US" altLang="zh-CN" sz="2200" dirty="0" smtClean="0"/>
              </a:p>
              <a:p>
                <a:pPr lvl="1" fontAlgn="ctr">
                  <a:lnSpc>
                    <a:spcPct val="110000"/>
                  </a:lnSpc>
                </a:pPr>
                <a14:m>
                  <m:oMath xmlns:m="http://schemas.openxmlformats.org/officeDocument/2006/math">
                    <m:r>
                      <a:rPr lang="" altLang="zh-CN" sz="1800">
                        <a:latin typeface="Cambria Math" panose="02040503050406030204" pitchFamily="18" charset="0"/>
                      </a:rPr>
                      <m:t>𝐡</m:t>
                    </m:r>
                    <m:r>
                      <a:rPr lang="" altLang="zh-CN" sz="1800">
                        <a:latin typeface="Cambria Math" panose="02040503050406030204" pitchFamily="18" charset="0"/>
                      </a:rPr>
                      <m:t>=</m:t>
                    </m:r>
                    <m:r>
                      <a:rPr lang="" altLang="zh-CN" sz="1800">
                        <a:latin typeface="Cambria Math" panose="02040503050406030204" pitchFamily="18" charset="0"/>
                      </a:rPr>
                      <m:t>𝐅</m:t>
                    </m:r>
                    <m:d>
                      <m:dPr>
                        <m:ctrlPr>
                          <a:rPr lang="" altLang="zh-CN" sz="1800" i="1">
                            <a:latin typeface="Cambria Math" panose="02040503050406030204" pitchFamily="18" charset="0"/>
                          </a:rPr>
                        </m:ctrlPr>
                      </m:dPr>
                      <m:e>
                        <m:sSup>
                          <m:sSupPr>
                            <m:ctrlPr>
                              <a:rPr lang="" altLang="zh-CN" sz="1800" i="1">
                                <a:latin typeface="Cambria Math" panose="02040503050406030204" pitchFamily="18" charset="0"/>
                              </a:rPr>
                            </m:ctrlPr>
                          </m:sSupPr>
                          <m:e>
                            <m:r>
                              <a:rPr lang="" altLang="zh-CN" sz="1800">
                                <a:latin typeface="Cambria Math" panose="02040503050406030204" pitchFamily="18" charset="0"/>
                              </a:rPr>
                              <m:t>𝐖</m:t>
                            </m:r>
                          </m:e>
                          <m:sup>
                            <m:r>
                              <a:rPr lang="" altLang="zh-CN" sz="1800">
                                <a:latin typeface="Cambria Math" panose="02040503050406030204" pitchFamily="18" charset="0"/>
                              </a:rPr>
                              <m:t>𝑡</m:t>
                            </m:r>
                          </m:sup>
                        </m:sSup>
                        <m:r>
                          <a:rPr lang="" altLang="zh-CN" sz="1800">
                            <a:latin typeface="Cambria Math" panose="02040503050406030204" pitchFamily="18" charset="0"/>
                          </a:rPr>
                          <m:t>𝐱</m:t>
                        </m:r>
                        <m:r>
                          <a:rPr lang="" altLang="zh-CN" sz="1800">
                            <a:latin typeface="Cambria Math" panose="02040503050406030204" pitchFamily="18" charset="0"/>
                          </a:rPr>
                          <m:t>+</m:t>
                        </m:r>
                        <m:r>
                          <a:rPr lang="" altLang="zh-CN" sz="1800">
                            <a:latin typeface="Cambria Math" panose="02040503050406030204" pitchFamily="18" charset="0"/>
                          </a:rPr>
                          <m:t>𝐛</m:t>
                        </m:r>
                      </m:e>
                    </m:d>
                    <m:r>
                      <a:rPr lang="zh-CN" altLang="zh-CN" sz="1800">
                        <a:latin typeface="Cambria Math" panose="02040503050406030204" pitchFamily="18" charset="0"/>
                      </a:rPr>
                      <m:t>∈</m:t>
                    </m:r>
                    <m:sSup>
                      <m:sSupPr>
                        <m:ctrlPr>
                          <a:rPr lang="zh-CN" altLang="zh-CN" sz="1800" i="1">
                            <a:latin typeface="Cambria Math" panose="02040503050406030204" pitchFamily="18" charset="0"/>
                          </a:rPr>
                        </m:ctrlPr>
                      </m:sSupPr>
                      <m:e>
                        <m:d>
                          <m:dPr>
                            <m:begChr m:val="["/>
                            <m:endChr m:val="]"/>
                            <m:ctrlPr>
                              <a:rPr lang="zh-CN" altLang="zh-CN" sz="1800" i="1">
                                <a:latin typeface="Cambria Math" panose="02040503050406030204" pitchFamily="18" charset="0"/>
                              </a:rPr>
                            </m:ctrlPr>
                          </m:dPr>
                          <m:e>
                            <m:r>
                              <a:rPr lang="zh-CN" altLang="zh-CN" sz="1800">
                                <a:latin typeface="Cambria Math" panose="02040503050406030204" pitchFamily="18" charset="0"/>
                              </a:rPr>
                              <m:t>0,1</m:t>
                            </m:r>
                          </m:e>
                        </m:d>
                      </m:e>
                      <m:sup>
                        <m:sSup>
                          <m:sSupPr>
                            <m:ctrlPr>
                              <a:rPr lang="zh-CN" altLang="zh-CN" sz="1800" i="1">
                                <a:latin typeface="Cambria Math" panose="02040503050406030204" pitchFamily="18" charset="0"/>
                              </a:rPr>
                            </m:ctrlPr>
                          </m:sSupPr>
                          <m:e>
                            <m:r>
                              <a:rPr lang="zh-CN" altLang="zh-CN" sz="1800">
                                <a:latin typeface="Cambria Math" panose="02040503050406030204" pitchFamily="18" charset="0"/>
                              </a:rPr>
                              <m:t>𝑑</m:t>
                            </m:r>
                          </m:e>
                          <m:sup>
                            <m:r>
                              <a:rPr lang="zh-CN" altLang="zh-CN" sz="1800">
                                <a:latin typeface="Cambria Math" panose="02040503050406030204" pitchFamily="18" charset="0"/>
                              </a:rPr>
                              <m:t>′</m:t>
                            </m:r>
                          </m:sup>
                        </m:sSup>
                      </m:sup>
                    </m:sSup>
                  </m:oMath>
                </a14:m>
                <a:endParaRPr lang="zh-CN" altLang="zh-CN" sz="1800" dirty="0" smtClean="0"/>
              </a:p>
              <a:p>
                <a:pPr fontAlgn="ctr">
                  <a:lnSpc>
                    <a:spcPct val="110000"/>
                  </a:lnSpc>
                </a:pPr>
                <a:r>
                  <a:rPr lang="zh-CN" altLang="zh-CN" sz="2200" dirty="0" smtClean="0"/>
                  <a:t>输出层</a:t>
                </a:r>
                <a:r>
                  <a:rPr lang="zh-CN" altLang="zh-CN" sz="2200" dirty="0"/>
                  <a:t>：</a:t>
                </a:r>
                <a:endParaRPr lang="en-US" altLang="zh-CN" sz="2200" dirty="0" smtClean="0"/>
              </a:p>
              <a:p>
                <a:pPr lvl="1" fontAlgn="ctr">
                  <a:lnSpc>
                    <a:spcPct val="110000"/>
                  </a:lnSpc>
                </a:pPr>
                <a14:m>
                  <m:oMath xmlns:m="http://schemas.openxmlformats.org/officeDocument/2006/math">
                    <m:r>
                      <a:rPr lang="" altLang="zh-CN" sz="1600">
                        <a:latin typeface="Cambria Math" panose="02040503050406030204" pitchFamily="18" charset="0"/>
                      </a:rPr>
                      <m:t>𝐲</m:t>
                    </m:r>
                    <m:r>
                      <a:rPr lang="" altLang="zh-CN" sz="1600">
                        <a:latin typeface="Cambria Math" panose="02040503050406030204" pitchFamily="18" charset="0"/>
                      </a:rPr>
                      <m:t>=</m:t>
                    </m:r>
                    <m:r>
                      <a:rPr lang="" altLang="zh-CN" sz="1600">
                        <a:latin typeface="Cambria Math" panose="02040503050406030204" pitchFamily="18" charset="0"/>
                      </a:rPr>
                      <m:t>𝐅</m:t>
                    </m:r>
                    <m:d>
                      <m:dPr>
                        <m:ctrlPr>
                          <a:rPr lang="" altLang="zh-CN" sz="1600" i="1">
                            <a:latin typeface="Cambria Math" panose="02040503050406030204" pitchFamily="18" charset="0"/>
                          </a:rPr>
                        </m:ctrlPr>
                      </m:dPr>
                      <m:e>
                        <m:r>
                          <a:rPr lang="" altLang="zh-CN" sz="1600">
                            <a:latin typeface="Cambria Math" panose="02040503050406030204" pitchFamily="18" charset="0"/>
                          </a:rPr>
                          <m:t>𝐖𝐡</m:t>
                        </m:r>
                        <m:r>
                          <a:rPr lang="" altLang="zh-CN" sz="1600">
                            <a:latin typeface="Cambria Math" panose="02040503050406030204" pitchFamily="18" charset="0"/>
                          </a:rPr>
                          <m:t>+</m:t>
                        </m:r>
                        <m:r>
                          <a:rPr lang="" altLang="zh-CN" sz="1600">
                            <a:latin typeface="Cambria Math" panose="02040503050406030204" pitchFamily="18" charset="0"/>
                          </a:rPr>
                          <m:t>𝐜</m:t>
                        </m:r>
                      </m:e>
                    </m:d>
                    <m:r>
                      <a:rPr lang="" altLang="zh-CN" sz="1600">
                        <a:latin typeface="Cambria Math" panose="02040503050406030204" pitchFamily="18" charset="0"/>
                      </a:rPr>
                      <m:t>=</m:t>
                    </m:r>
                    <m:r>
                      <a:rPr lang="" altLang="zh-CN" sz="1600">
                        <a:latin typeface="Cambria Math" panose="02040503050406030204" pitchFamily="18" charset="0"/>
                      </a:rPr>
                      <m:t>𝐅</m:t>
                    </m:r>
                    <m:d>
                      <m:dPr>
                        <m:begChr m:val="["/>
                        <m:endChr m:val="]"/>
                        <m:ctrlPr>
                          <a:rPr lang="" altLang="zh-CN" sz="1600" i="1">
                            <a:latin typeface="Cambria Math" panose="02040503050406030204" pitchFamily="18" charset="0"/>
                          </a:rPr>
                        </m:ctrlPr>
                      </m:dPr>
                      <m:e>
                        <m:sSup>
                          <m:sSupPr>
                            <m:ctrlPr>
                              <a:rPr lang="" altLang="zh-CN" sz="1600" i="1">
                                <a:latin typeface="Cambria Math" panose="02040503050406030204" pitchFamily="18" charset="0"/>
                              </a:rPr>
                            </m:ctrlPr>
                          </m:sSupPr>
                          <m:e>
                            <m:r>
                              <a:rPr lang="" altLang="zh-CN" sz="1600">
                                <a:latin typeface="Cambria Math" panose="02040503050406030204" pitchFamily="18" charset="0"/>
                              </a:rPr>
                              <m:t>𝐖</m:t>
                            </m:r>
                          </m:e>
                          <m:sup>
                            <m:r>
                              <a:rPr lang="" altLang="zh-CN" sz="1600">
                                <a:latin typeface="Cambria Math" panose="02040503050406030204" pitchFamily="18" charset="0"/>
                              </a:rPr>
                              <m:t>𝑡</m:t>
                            </m:r>
                          </m:sup>
                        </m:sSup>
                        <m:r>
                          <a:rPr lang="" altLang="zh-CN" sz="1600">
                            <a:latin typeface="Cambria Math" panose="02040503050406030204" pitchFamily="18" charset="0"/>
                          </a:rPr>
                          <m:t>𝐅</m:t>
                        </m:r>
                        <m:d>
                          <m:dPr>
                            <m:ctrlPr>
                              <a:rPr lang="" altLang="zh-CN" sz="1600" i="1">
                                <a:latin typeface="Cambria Math" panose="02040503050406030204" pitchFamily="18" charset="0"/>
                              </a:rPr>
                            </m:ctrlPr>
                          </m:dPr>
                          <m:e>
                            <m:sSup>
                              <m:sSupPr>
                                <m:ctrlPr>
                                  <a:rPr lang="" altLang="zh-CN" sz="1600" i="1">
                                    <a:latin typeface="Cambria Math" panose="02040503050406030204" pitchFamily="18" charset="0"/>
                                  </a:rPr>
                                </m:ctrlPr>
                              </m:sSupPr>
                              <m:e>
                                <m:r>
                                  <a:rPr lang="" altLang="zh-CN" sz="1600">
                                    <a:latin typeface="Cambria Math" panose="02040503050406030204" pitchFamily="18" charset="0"/>
                                  </a:rPr>
                                  <m:t>𝐖</m:t>
                                </m:r>
                              </m:e>
                              <m:sup>
                                <m:r>
                                  <a:rPr lang="" altLang="zh-CN" sz="1600">
                                    <a:latin typeface="Cambria Math" panose="02040503050406030204" pitchFamily="18" charset="0"/>
                                  </a:rPr>
                                  <m:t>𝑡</m:t>
                                </m:r>
                              </m:sup>
                            </m:sSup>
                            <m:r>
                              <a:rPr lang="" altLang="zh-CN" sz="1600">
                                <a:latin typeface="Cambria Math" panose="02040503050406030204" pitchFamily="18" charset="0"/>
                              </a:rPr>
                              <m:t>𝐱</m:t>
                            </m:r>
                            <m:r>
                              <a:rPr lang="" altLang="zh-CN" sz="1600">
                                <a:latin typeface="Cambria Math" panose="02040503050406030204" pitchFamily="18" charset="0"/>
                              </a:rPr>
                              <m:t>+</m:t>
                            </m:r>
                            <m:r>
                              <a:rPr lang="" altLang="zh-CN" sz="1600">
                                <a:latin typeface="Cambria Math" panose="02040503050406030204" pitchFamily="18" charset="0"/>
                              </a:rPr>
                              <m:t>𝐛</m:t>
                            </m:r>
                          </m:e>
                        </m:d>
                        <m:r>
                          <a:rPr lang="" altLang="zh-CN" sz="1600">
                            <a:latin typeface="Cambria Math" panose="02040503050406030204" pitchFamily="18" charset="0"/>
                          </a:rPr>
                          <m:t>+</m:t>
                        </m:r>
                        <m:r>
                          <a:rPr lang="" altLang="zh-CN" sz="1600">
                            <a:latin typeface="Cambria Math" panose="02040503050406030204" pitchFamily="18" charset="0"/>
                          </a:rPr>
                          <m:t>𝐜</m:t>
                        </m:r>
                      </m:e>
                    </m:d>
                    <m:r>
                      <a:rPr lang="zh-CN" altLang="zh-CN" sz="1600">
                        <a:latin typeface="Cambria Math" panose="02040503050406030204" pitchFamily="18" charset="0"/>
                      </a:rPr>
                      <m:t>∈</m:t>
                    </m:r>
                    <m:sSup>
                      <m:sSupPr>
                        <m:ctrlPr>
                          <a:rPr lang="zh-CN" altLang="zh-CN" sz="1600" i="1">
                            <a:latin typeface="Cambria Math" panose="02040503050406030204" pitchFamily="18" charset="0"/>
                          </a:rPr>
                        </m:ctrlPr>
                      </m:sSupPr>
                      <m:e>
                        <m:d>
                          <m:dPr>
                            <m:begChr m:val="["/>
                            <m:endChr m:val="]"/>
                            <m:ctrlPr>
                              <a:rPr lang="zh-CN" altLang="zh-CN" sz="1600" i="1">
                                <a:latin typeface="Cambria Math" panose="02040503050406030204" pitchFamily="18" charset="0"/>
                              </a:rPr>
                            </m:ctrlPr>
                          </m:dPr>
                          <m:e>
                            <m:r>
                              <a:rPr lang="zh-CN" altLang="zh-CN" sz="1600">
                                <a:latin typeface="Cambria Math" panose="02040503050406030204" pitchFamily="18" charset="0"/>
                              </a:rPr>
                              <m:t>0,1</m:t>
                            </m:r>
                          </m:e>
                        </m:d>
                      </m:e>
                      <m:sup>
                        <m:r>
                          <a:rPr lang="zh-CN" altLang="zh-CN" sz="1600">
                            <a:latin typeface="Cambria Math" panose="02040503050406030204" pitchFamily="18" charset="0"/>
                          </a:rPr>
                          <m:t>𝑑</m:t>
                        </m:r>
                      </m:sup>
                    </m:sSup>
                  </m:oMath>
                </a14:m>
                <a:endParaRPr lang="zh-CN" altLang="zh-CN" sz="1600" dirty="0" smtClean="0"/>
              </a:p>
              <a:p>
                <a:pPr>
                  <a:lnSpc>
                    <a:spcPct val="110000"/>
                  </a:lnSpc>
                </a:pPr>
                <a:r>
                  <a:rPr lang="zh-CN" altLang="en-US" sz="2000" b="1" dirty="0" smtClean="0"/>
                  <a:t>学习</a:t>
                </a:r>
                <a:endParaRPr lang="en-US" altLang="zh-CN" sz="2000" b="1" dirty="0" smtClean="0"/>
              </a:p>
              <a:p>
                <a:pPr lvl="1"/>
                <a:r>
                  <a:rPr lang="zh-CN" altLang="en-US" sz="1800" dirty="0" smtClean="0"/>
                  <a:t>优化平方误差函数：</a:t>
                </a:r>
                <a:r>
                  <a:rPr lang="" altLang="zh-CN" sz="1800" dirty="0"/>
                  <a:t> </a:t>
                </a:r>
                <a14:m>
                  <m:oMath xmlns:m="http://schemas.openxmlformats.org/officeDocument/2006/math">
                    <m:func>
                      <m:funcPr>
                        <m:ctrlPr>
                          <a:rPr lang="" altLang="zh-CN" sz="1800" i="1">
                            <a:latin typeface="Cambria Math" panose="02040503050406030204" pitchFamily="18" charset="0"/>
                          </a:rPr>
                        </m:ctrlPr>
                      </m:funcPr>
                      <m:fName>
                        <m:limLow>
                          <m:limLowPr>
                            <m:ctrlPr>
                              <a:rPr lang="" altLang="zh-CN" sz="1800" i="1">
                                <a:latin typeface="Cambria Math" panose="02040503050406030204" pitchFamily="18" charset="0"/>
                              </a:rPr>
                            </m:ctrlPr>
                          </m:limLowPr>
                          <m:e>
                            <m:r>
                              <m:rPr>
                                <m:sty m:val="p"/>
                              </m:rPr>
                              <a:rPr lang="" altLang="zh-CN" sz="1800">
                                <a:latin typeface="Cambria Math" panose="02040503050406030204" pitchFamily="18" charset="0"/>
                              </a:rPr>
                              <m:t>min</m:t>
                            </m:r>
                          </m:e>
                          <m:lim>
                            <m:r>
                              <a:rPr lang="" altLang="zh-CN" sz="1800">
                                <a:latin typeface="Cambria Math" panose="02040503050406030204" pitchFamily="18" charset="0"/>
                              </a:rPr>
                              <m:t>𝐖</m:t>
                            </m:r>
                            <m:r>
                              <a:rPr lang="" altLang="zh-CN" sz="1800">
                                <a:latin typeface="Cambria Math" panose="02040503050406030204" pitchFamily="18" charset="0"/>
                              </a:rPr>
                              <m:t>,</m:t>
                            </m:r>
                            <m:r>
                              <a:rPr lang="" altLang="zh-CN" sz="1800">
                                <a:latin typeface="Cambria Math" panose="02040503050406030204" pitchFamily="18" charset="0"/>
                              </a:rPr>
                              <m:t>𝐛</m:t>
                            </m:r>
                            <m:r>
                              <a:rPr lang="" altLang="zh-CN" sz="1800">
                                <a:latin typeface="Cambria Math" panose="02040503050406030204" pitchFamily="18" charset="0"/>
                              </a:rPr>
                              <m:t>,</m:t>
                            </m:r>
                            <m:r>
                              <a:rPr lang="" altLang="zh-CN" sz="1800">
                                <a:latin typeface="Cambria Math" panose="02040503050406030204" pitchFamily="18" charset="0"/>
                              </a:rPr>
                              <m:t>𝐜</m:t>
                            </m:r>
                          </m:lim>
                        </m:limLow>
                      </m:fName>
                      <m:e>
                        <m:r>
                          <a:rPr lang="" altLang="zh-CN" sz="1800">
                            <a:latin typeface="Cambria Math" panose="02040503050406030204" pitchFamily="18" charset="0"/>
                          </a:rPr>
                          <m:t>𝐽</m:t>
                        </m:r>
                        <m:d>
                          <m:dPr>
                            <m:ctrlPr>
                              <a:rPr lang="" altLang="zh-CN" sz="1800" i="1">
                                <a:latin typeface="Cambria Math" panose="02040503050406030204" pitchFamily="18" charset="0"/>
                              </a:rPr>
                            </m:ctrlPr>
                          </m:dPr>
                          <m:e>
                            <m:r>
                              <a:rPr lang="" altLang="zh-CN" sz="1800">
                                <a:latin typeface="Cambria Math" panose="02040503050406030204" pitchFamily="18" charset="0"/>
                              </a:rPr>
                              <m:t>𝐖</m:t>
                            </m:r>
                            <m:r>
                              <a:rPr lang="" altLang="zh-CN" sz="1800">
                                <a:latin typeface="Cambria Math" panose="02040503050406030204" pitchFamily="18" charset="0"/>
                              </a:rPr>
                              <m:t>,</m:t>
                            </m:r>
                            <m:r>
                              <a:rPr lang="" altLang="zh-CN" sz="1800">
                                <a:latin typeface="Cambria Math" panose="02040503050406030204" pitchFamily="18" charset="0"/>
                              </a:rPr>
                              <m:t>𝐛</m:t>
                            </m:r>
                            <m:r>
                              <a:rPr lang="" altLang="zh-CN" sz="1800">
                                <a:latin typeface="Cambria Math" panose="02040503050406030204" pitchFamily="18" charset="0"/>
                              </a:rPr>
                              <m:t>,</m:t>
                            </m:r>
                            <m:r>
                              <a:rPr lang="" altLang="zh-CN" sz="1800">
                                <a:latin typeface="Cambria Math" panose="02040503050406030204" pitchFamily="18" charset="0"/>
                              </a:rPr>
                              <m:t>𝐜</m:t>
                            </m:r>
                          </m:e>
                        </m:d>
                        <m:r>
                          <a:rPr lang="" altLang="zh-CN" sz="1800">
                            <a:latin typeface="Cambria Math" panose="02040503050406030204" pitchFamily="18" charset="0"/>
                          </a:rPr>
                          <m:t>=</m:t>
                        </m:r>
                        <m:f>
                          <m:fPr>
                            <m:ctrlPr>
                              <a:rPr lang="" altLang="zh-CN" sz="1800" i="1">
                                <a:latin typeface="Cambria Math" panose="02040503050406030204" pitchFamily="18" charset="0"/>
                              </a:rPr>
                            </m:ctrlPr>
                          </m:fPr>
                          <m:num>
                            <m:r>
                              <a:rPr lang="" altLang="zh-CN" sz="1800">
                                <a:latin typeface="Cambria Math" panose="02040503050406030204" pitchFamily="18" charset="0"/>
                              </a:rPr>
                              <m:t>1</m:t>
                            </m:r>
                          </m:num>
                          <m:den>
                            <m:r>
                              <a:rPr lang="" altLang="zh-CN" sz="1800">
                                <a:latin typeface="Cambria Math" panose="02040503050406030204" pitchFamily="18" charset="0"/>
                              </a:rPr>
                              <m:t>2</m:t>
                            </m:r>
                          </m:den>
                        </m:f>
                        <m:sSup>
                          <m:sSupPr>
                            <m:ctrlPr>
                              <a:rPr lang="" altLang="zh-CN" sz="1800" i="1">
                                <a:latin typeface="Cambria Math" panose="02040503050406030204" pitchFamily="18" charset="0"/>
                              </a:rPr>
                            </m:ctrlPr>
                          </m:sSupPr>
                          <m:e>
                            <m:d>
                              <m:dPr>
                                <m:begChr m:val="‖"/>
                                <m:endChr m:val="‖"/>
                                <m:ctrlPr>
                                  <a:rPr lang="" altLang="zh-CN" sz="1800" i="1">
                                    <a:latin typeface="Cambria Math" panose="02040503050406030204" pitchFamily="18" charset="0"/>
                                  </a:rPr>
                                </m:ctrlPr>
                              </m:dPr>
                              <m:e>
                                <m:r>
                                  <a:rPr lang="" altLang="zh-CN" sz="1800">
                                    <a:latin typeface="Cambria Math" panose="02040503050406030204" pitchFamily="18" charset="0"/>
                                  </a:rPr>
                                  <m:t>𝐲</m:t>
                                </m:r>
                                <m:r>
                                  <a:rPr lang="" altLang="zh-CN" sz="1800">
                                    <a:latin typeface="Cambria Math" panose="02040503050406030204" pitchFamily="18" charset="0"/>
                                  </a:rPr>
                                  <m:t>−</m:t>
                                </m:r>
                                <m:r>
                                  <a:rPr lang="en-US" altLang="zh-CN" sz="1800" b="1" i="0" smtClean="0">
                                    <a:latin typeface="Cambria Math" panose="02040503050406030204" pitchFamily="18" charset="0"/>
                                  </a:rPr>
                                  <m:t>𝐱</m:t>
                                </m:r>
                              </m:e>
                            </m:d>
                          </m:e>
                          <m:sup>
                            <m:r>
                              <a:rPr lang="" altLang="zh-CN" sz="1800">
                                <a:latin typeface="Cambria Math" panose="02040503050406030204" pitchFamily="18" charset="0"/>
                              </a:rPr>
                              <m:t>2</m:t>
                            </m:r>
                          </m:sup>
                        </m:sSup>
                      </m:e>
                    </m:func>
                  </m:oMath>
                </a14:m>
                <a:endParaRPr lang="" altLang="zh-CN" sz="18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250825" y="1306286"/>
                <a:ext cx="5113263" cy="5310173"/>
              </a:xfrm>
              <a:blipFill rotWithShape="0">
                <a:blip r:embed="rId3"/>
                <a:stretch>
                  <a:fillRect l="-1311" t="-115"/>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1778666524"/>
              </p:ext>
            </p:extLst>
          </p:nvPr>
        </p:nvGraphicFramePr>
        <p:xfrm>
          <a:off x="5364088" y="1988840"/>
          <a:ext cx="3256040" cy="3672408"/>
        </p:xfrm>
        <a:graphic>
          <a:graphicData uri="http://schemas.openxmlformats.org/presentationml/2006/ole">
            <mc:AlternateContent xmlns:mc="http://schemas.openxmlformats.org/markup-compatibility/2006">
              <mc:Choice xmlns:v="urn:schemas-microsoft-com:vml" Requires="v">
                <p:oleObj spid="_x0000_s52251" name="Visio" r:id="rId4" imgW="4072359" imgH="4593336" progId="Visio.Drawing.15">
                  <p:embed/>
                </p:oleObj>
              </mc:Choice>
              <mc:Fallback>
                <p:oleObj name="Visio" r:id="rId4" imgW="4072359" imgH="4593336" progId="Visio.Drawing.15">
                  <p:embed/>
                  <p:pic>
                    <p:nvPicPr>
                      <p:cNvPr id="0" name=""/>
                      <p:cNvPicPr/>
                      <p:nvPr/>
                    </p:nvPicPr>
                    <p:blipFill>
                      <a:blip r:embed="rId5"/>
                      <a:stretch>
                        <a:fillRect/>
                      </a:stretch>
                    </p:blipFill>
                    <p:spPr>
                      <a:xfrm>
                        <a:off x="5364088" y="1988840"/>
                        <a:ext cx="3256040" cy="367240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b="1" dirty="0" smtClean="0"/>
              <a:t>SAE: </a:t>
            </a:r>
            <a:r>
              <a:rPr lang="en-US" altLang="zh-CN" b="1" dirty="0"/>
              <a:t>Stacked Auto-Encoder</a:t>
            </a:r>
            <a:endParaRPr lang="zh-CN" altLang="en-US" b="1" dirty="0"/>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566738" y="1306286"/>
                <a:ext cx="8001000" cy="5310173"/>
              </a:xfrm>
            </p:spPr>
            <p:txBody>
              <a:bodyPr/>
              <a:lstStyle/>
              <a:p>
                <a:pPr fontAlgn="ctr">
                  <a:lnSpc>
                    <a:spcPct val="120000"/>
                  </a:lnSpc>
                </a:pPr>
                <a:r>
                  <a:rPr lang="zh-CN" altLang="en-US" sz="2400" b="1" dirty="0" smtClean="0"/>
                  <a:t>无监督学习网络参数的初始值</a:t>
                </a:r>
                <a:endParaRPr lang="zh-CN" altLang="zh-CN" sz="2400" b="1" dirty="0"/>
              </a:p>
              <a:p>
                <a:pPr lvl="1" fontAlgn="ctr">
                  <a:lnSpc>
                    <a:spcPct val="120000"/>
                  </a:lnSpc>
                </a:pPr>
                <a:r>
                  <a:rPr lang="zh-CN" altLang="zh-CN" sz="2000" dirty="0" smtClean="0"/>
                  <a:t>第</a:t>
                </a:r>
                <a:r>
                  <a:rPr lang="en-US" altLang="zh-CN" sz="2000" dirty="0"/>
                  <a:t>1</a:t>
                </a:r>
                <a:r>
                  <a:rPr lang="zh-CN" altLang="zh-CN" sz="2000" dirty="0" smtClean="0"/>
                  <a:t>隐含层</a:t>
                </a:r>
                <a:endParaRPr lang="en-US" altLang="zh-CN" sz="2000" dirty="0" smtClean="0"/>
              </a:p>
              <a:p>
                <a:pPr lvl="2" fontAlgn="ctr">
                  <a:lnSpc>
                    <a:spcPct val="120000"/>
                  </a:lnSpc>
                </a:pPr>
                <a:r>
                  <a:rPr lang="zh-CN" altLang="zh-CN" sz="1600" dirty="0" smtClean="0"/>
                  <a:t>加入</a:t>
                </a:r>
                <a:r>
                  <a:rPr lang="zh-CN" altLang="zh-CN" sz="1600" dirty="0"/>
                  <a:t>一个（虚拟的）</a:t>
                </a:r>
                <a:r>
                  <a:rPr lang="zh-CN" altLang="zh-CN" sz="1600" dirty="0" smtClean="0"/>
                  <a:t>输出层</a:t>
                </a:r>
                <a:r>
                  <a:rPr lang="zh-CN" altLang="en-US" sz="1600" dirty="0"/>
                  <a:t>；</a:t>
                </a:r>
                <a:endParaRPr lang="en-US" altLang="zh-CN" sz="1600" dirty="0" smtClean="0"/>
              </a:p>
              <a:p>
                <a:pPr lvl="2" fontAlgn="ctr">
                  <a:lnSpc>
                    <a:spcPct val="120000"/>
                  </a:lnSpc>
                </a:pPr>
                <a:r>
                  <a:rPr lang="zh-CN" altLang="zh-CN" sz="1600" dirty="0" smtClean="0"/>
                  <a:t>使用</a:t>
                </a:r>
                <a:r>
                  <a:rPr lang="zh-CN" altLang="zh-CN" sz="1600" dirty="0"/>
                  <a:t>训练样本集</a:t>
                </a:r>
                <a14:m>
                  <m:oMath xmlns:m="http://schemas.openxmlformats.org/officeDocument/2006/math">
                    <m:r>
                      <a:rPr lang="zh-CN" altLang="zh-CN" sz="1600">
                        <a:latin typeface="Cambria Math" panose="02040503050406030204" pitchFamily="18" charset="0"/>
                      </a:rPr>
                      <m:t>𝒳</m:t>
                    </m:r>
                    <m:r>
                      <a:rPr lang="zh-CN" altLang="zh-CN" sz="1600">
                        <a:latin typeface="Cambria Math" panose="02040503050406030204" pitchFamily="18" charset="0"/>
                      </a:rPr>
                      <m:t>=</m:t>
                    </m:r>
                    <m:sSub>
                      <m:sSubPr>
                        <m:ctrlPr>
                          <a:rPr lang="zh-CN" altLang="zh-CN" sz="1600" i="1">
                            <a:latin typeface="Cambria Math" panose="02040503050406030204" pitchFamily="18" charset="0"/>
                          </a:rPr>
                        </m:ctrlPr>
                      </m:sSubPr>
                      <m:e>
                        <m:d>
                          <m:dPr>
                            <m:begChr m:val="{"/>
                            <m:endChr m:val="}"/>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zh-CN" altLang="zh-CN" sz="1600">
                                    <a:latin typeface="Cambria Math" panose="02040503050406030204" pitchFamily="18" charset="0"/>
                                  </a:rPr>
                                  <m:t>𝐱</m:t>
                                </m:r>
                              </m:e>
                              <m:sub>
                                <m:r>
                                  <a:rPr lang="zh-CN" altLang="zh-CN" sz="1600">
                                    <a:latin typeface="Cambria Math" panose="02040503050406030204" pitchFamily="18" charset="0"/>
                                  </a:rPr>
                                  <m:t>𝑖</m:t>
                                </m:r>
                              </m:sub>
                            </m:sSub>
                          </m:e>
                        </m:d>
                      </m:e>
                      <m:sub>
                        <m:r>
                          <a:rPr lang="zh-CN" altLang="zh-CN" sz="1600">
                            <a:latin typeface="Cambria Math" panose="02040503050406030204" pitchFamily="18" charset="0"/>
                          </a:rPr>
                          <m:t>𝑖</m:t>
                        </m:r>
                        <m:r>
                          <a:rPr lang="zh-CN" altLang="zh-CN" sz="1600">
                            <a:latin typeface="Cambria Math" panose="02040503050406030204" pitchFamily="18" charset="0"/>
                          </a:rPr>
                          <m:t>=1,…,</m:t>
                        </m:r>
                        <m:r>
                          <a:rPr lang="zh-CN" altLang="zh-CN" sz="1600">
                            <a:latin typeface="Cambria Math" panose="02040503050406030204" pitchFamily="18" charset="0"/>
                          </a:rPr>
                          <m:t>𝑛</m:t>
                        </m:r>
                      </m:sub>
                    </m:sSub>
                  </m:oMath>
                </a14:m>
                <a:r>
                  <a:rPr lang="zh-CN" altLang="en-US" sz="1600" dirty="0" smtClean="0"/>
                  <a:t>，</a:t>
                </a:r>
                <a:r>
                  <a:rPr lang="zh-CN" altLang="zh-CN" sz="1600" dirty="0" smtClean="0"/>
                  <a:t>无监督学习</a:t>
                </a:r>
                <a:r>
                  <a:rPr lang="zh-CN" altLang="zh-CN" sz="1600" dirty="0"/>
                  <a:t>第</a:t>
                </a:r>
                <a:r>
                  <a:rPr lang="en-US" altLang="zh-CN" sz="1600" dirty="0"/>
                  <a:t>1</a:t>
                </a:r>
                <a:r>
                  <a:rPr lang="zh-CN" altLang="zh-CN" sz="1600" dirty="0"/>
                  <a:t>隐含层的</a:t>
                </a:r>
                <a:r>
                  <a:rPr lang="zh-CN" altLang="zh-CN" sz="1600" dirty="0" smtClean="0"/>
                  <a:t>参数</a:t>
                </a:r>
                <a:r>
                  <a:rPr lang="zh-CN" altLang="en-US" sz="1600" dirty="0" smtClean="0"/>
                  <a:t>；</a:t>
                </a:r>
                <a:endParaRPr lang="zh-CN" altLang="zh-CN" sz="1600" dirty="0"/>
              </a:p>
              <a:p>
                <a:pPr lvl="1" fontAlgn="ctr">
                  <a:lnSpc>
                    <a:spcPct val="120000"/>
                  </a:lnSpc>
                </a:pPr>
                <a:r>
                  <a:rPr lang="zh-CN" altLang="zh-CN" sz="2000" dirty="0"/>
                  <a:t>在第</a:t>
                </a:r>
                <a:r>
                  <a:rPr lang="en-US" altLang="zh-CN" sz="2000" dirty="0"/>
                  <a:t>2</a:t>
                </a:r>
                <a:r>
                  <a:rPr lang="zh-CN" altLang="zh-CN" sz="2000" dirty="0" smtClean="0"/>
                  <a:t>隐含层</a:t>
                </a:r>
                <a:endParaRPr lang="en-US" altLang="zh-CN" sz="2000" dirty="0" smtClean="0"/>
              </a:p>
              <a:p>
                <a:pPr lvl="2" fontAlgn="ctr">
                  <a:lnSpc>
                    <a:spcPct val="120000"/>
                  </a:lnSpc>
                </a:pPr>
                <a:r>
                  <a:rPr lang="zh-CN" altLang="zh-CN" sz="1600" dirty="0" smtClean="0"/>
                  <a:t>加入</a:t>
                </a:r>
                <a:r>
                  <a:rPr lang="zh-CN" altLang="zh-CN" sz="1600" dirty="0"/>
                  <a:t>一个（虚拟的）</a:t>
                </a:r>
                <a:r>
                  <a:rPr lang="zh-CN" altLang="zh-CN" sz="1600" dirty="0" smtClean="0"/>
                  <a:t>输出层</a:t>
                </a:r>
                <a:r>
                  <a:rPr lang="zh-CN" altLang="en-US" sz="1600" dirty="0" smtClean="0"/>
                  <a:t>；</a:t>
                </a:r>
                <a:endParaRPr lang="en-US" altLang="zh-CN" sz="1600" dirty="0" smtClean="0"/>
              </a:p>
              <a:p>
                <a:pPr lvl="2" fontAlgn="ctr">
                  <a:lnSpc>
                    <a:spcPct val="120000"/>
                  </a:lnSpc>
                </a:pPr>
                <a:r>
                  <a:rPr lang="zh-CN" altLang="zh-CN" sz="1600" dirty="0" smtClean="0"/>
                  <a:t>输入样本集</a:t>
                </a:r>
                <a14:m>
                  <m:oMath xmlns:m="http://schemas.openxmlformats.org/officeDocument/2006/math">
                    <m:r>
                      <a:rPr lang="zh-CN" altLang="zh-CN" sz="1600">
                        <a:latin typeface="Cambria Math" panose="02040503050406030204" pitchFamily="18" charset="0"/>
                      </a:rPr>
                      <m:t>𝒳</m:t>
                    </m:r>
                  </m:oMath>
                </a14:m>
                <a:r>
                  <a:rPr lang="zh-CN" altLang="zh-CN" sz="1600" dirty="0"/>
                  <a:t>，计算第</a:t>
                </a:r>
                <a:r>
                  <a:rPr lang="en-US" altLang="zh-CN" sz="1600" dirty="0"/>
                  <a:t>1</a:t>
                </a:r>
                <a:r>
                  <a:rPr lang="zh-CN" altLang="zh-CN" sz="1600" dirty="0"/>
                  <a:t>隐含层的输出</a:t>
                </a:r>
                <a14:m>
                  <m:oMath xmlns:m="http://schemas.openxmlformats.org/officeDocument/2006/math">
                    <m:sSup>
                      <m:sSupPr>
                        <m:ctrlPr>
                          <a:rPr lang="zh-CN" altLang="zh-CN" sz="1600" i="1">
                            <a:latin typeface="Cambria Math" panose="02040503050406030204" pitchFamily="18" charset="0"/>
                          </a:rPr>
                        </m:ctrlPr>
                      </m:sSupPr>
                      <m:e>
                        <m:r>
                          <a:rPr lang="zh-CN" altLang="zh-CN" sz="1600">
                            <a:latin typeface="Cambria Math" panose="02040503050406030204" pitchFamily="18" charset="0"/>
                          </a:rPr>
                          <m:t>ℋ</m:t>
                        </m:r>
                      </m:e>
                      <m:sup>
                        <m:r>
                          <a:rPr lang="zh-CN" altLang="zh-CN" sz="1600">
                            <a:latin typeface="Cambria Math" panose="02040503050406030204" pitchFamily="18" charset="0"/>
                          </a:rPr>
                          <m:t>1</m:t>
                        </m:r>
                      </m:sup>
                    </m:sSup>
                    <m:r>
                      <a:rPr lang="zh-CN" altLang="zh-CN" sz="1600">
                        <a:latin typeface="Cambria Math" panose="02040503050406030204" pitchFamily="18" charset="0"/>
                      </a:rPr>
                      <m:t>=</m:t>
                    </m:r>
                    <m:sSub>
                      <m:sSubPr>
                        <m:ctrlPr>
                          <a:rPr lang="zh-CN" altLang="zh-CN" sz="1600" i="1">
                            <a:latin typeface="Cambria Math" panose="02040503050406030204" pitchFamily="18" charset="0"/>
                          </a:rPr>
                        </m:ctrlPr>
                      </m:sSubPr>
                      <m:e>
                        <m:d>
                          <m:dPr>
                            <m:begChr m:val="{"/>
                            <m:endChr m:val="}"/>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r>
                                  <a:rPr lang="zh-CN" altLang="zh-CN" sz="1600">
                                    <a:latin typeface="Cambria Math" panose="02040503050406030204" pitchFamily="18" charset="0"/>
                                  </a:rPr>
                                  <m:t>𝐡</m:t>
                                </m:r>
                              </m:e>
                              <m:sub>
                                <m:r>
                                  <a:rPr lang="zh-CN" altLang="zh-CN" sz="1600">
                                    <a:latin typeface="Cambria Math" panose="02040503050406030204" pitchFamily="18" charset="0"/>
                                  </a:rPr>
                                  <m:t>𝑖</m:t>
                                </m:r>
                              </m:sub>
                              <m:sup>
                                <m:r>
                                  <a:rPr lang="zh-CN" altLang="zh-CN" sz="1600">
                                    <a:latin typeface="Cambria Math" panose="02040503050406030204" pitchFamily="18" charset="0"/>
                                  </a:rPr>
                                  <m:t>1</m:t>
                                </m:r>
                              </m:sup>
                            </m:sSubSup>
                          </m:e>
                        </m:d>
                      </m:e>
                      <m:sub>
                        <m:r>
                          <a:rPr lang="zh-CN" altLang="zh-CN" sz="1600">
                            <a:latin typeface="Cambria Math" panose="02040503050406030204" pitchFamily="18" charset="0"/>
                          </a:rPr>
                          <m:t>𝑖</m:t>
                        </m:r>
                        <m:r>
                          <a:rPr lang="zh-CN" altLang="zh-CN" sz="1600">
                            <a:latin typeface="Cambria Math" panose="02040503050406030204" pitchFamily="18" charset="0"/>
                          </a:rPr>
                          <m:t>=1,…,</m:t>
                        </m:r>
                        <m:r>
                          <a:rPr lang="zh-CN" altLang="zh-CN" sz="1600">
                            <a:latin typeface="Cambria Math" panose="02040503050406030204" pitchFamily="18" charset="0"/>
                          </a:rPr>
                          <m:t>𝑛</m:t>
                        </m:r>
                      </m:sub>
                    </m:sSub>
                  </m:oMath>
                </a14:m>
                <a:endParaRPr lang="en-US" altLang="zh-CN" sz="1600" dirty="0" smtClean="0"/>
              </a:p>
              <a:p>
                <a:pPr lvl="2" fontAlgn="ctr">
                  <a:lnSpc>
                    <a:spcPct val="120000"/>
                  </a:lnSpc>
                </a:pPr>
                <a14:m>
                  <m:oMath xmlns:m="http://schemas.openxmlformats.org/officeDocument/2006/math">
                    <m:sSup>
                      <m:sSupPr>
                        <m:ctrlPr>
                          <a:rPr lang="zh-CN" altLang="zh-CN" sz="1600" i="1">
                            <a:latin typeface="Cambria Math" panose="02040503050406030204" pitchFamily="18" charset="0"/>
                          </a:rPr>
                        </m:ctrlPr>
                      </m:sSupPr>
                      <m:e>
                        <m:r>
                          <a:rPr lang="zh-CN" altLang="zh-CN" sz="1600">
                            <a:latin typeface="Cambria Math" panose="02040503050406030204" pitchFamily="18" charset="0"/>
                          </a:rPr>
                          <m:t>ℋ</m:t>
                        </m:r>
                      </m:e>
                      <m:sup>
                        <m:r>
                          <a:rPr lang="zh-CN" altLang="zh-CN" sz="1600">
                            <a:latin typeface="Cambria Math" panose="02040503050406030204" pitchFamily="18" charset="0"/>
                          </a:rPr>
                          <m:t>1</m:t>
                        </m:r>
                      </m:sup>
                    </m:sSup>
                  </m:oMath>
                </a14:m>
                <a:r>
                  <a:rPr lang="zh-CN" altLang="zh-CN" sz="1600" dirty="0"/>
                  <a:t>作为无监督样本集</a:t>
                </a:r>
                <a:r>
                  <a:rPr lang="zh-CN" altLang="zh-CN" sz="1600" dirty="0" smtClean="0"/>
                  <a:t>，学习</a:t>
                </a:r>
                <a:r>
                  <a:rPr lang="zh-CN" altLang="zh-CN" sz="1600" dirty="0"/>
                  <a:t>第</a:t>
                </a:r>
                <a:r>
                  <a:rPr lang="en-US" altLang="zh-CN" sz="1600" dirty="0"/>
                  <a:t>2</a:t>
                </a:r>
                <a:r>
                  <a:rPr lang="zh-CN" altLang="zh-CN" sz="1600" dirty="0"/>
                  <a:t>隐层的参数；</a:t>
                </a:r>
              </a:p>
              <a:p>
                <a:pPr lvl="1" fontAlgn="ctr">
                  <a:lnSpc>
                    <a:spcPct val="120000"/>
                  </a:lnSpc>
                </a:pPr>
                <a:r>
                  <a:rPr lang="zh-CN" altLang="zh-CN" sz="2000" dirty="0"/>
                  <a:t>依次类推，直到最高隐含层</a:t>
                </a:r>
                <a:r>
                  <a:rPr lang="zh-CN" altLang="zh-CN" sz="2000" dirty="0" smtClean="0"/>
                  <a:t>；</a:t>
                </a:r>
                <a:endParaRPr lang="en-US" altLang="zh-CN" sz="2000" dirty="0"/>
              </a:p>
              <a:p>
                <a:pPr fontAlgn="ctr">
                  <a:lnSpc>
                    <a:spcPct val="120000"/>
                  </a:lnSpc>
                </a:pPr>
                <a:r>
                  <a:rPr lang="en-US" altLang="zh-CN" sz="2400" b="1" dirty="0" smtClean="0"/>
                  <a:t>Fine Tuning</a:t>
                </a:r>
                <a:endParaRPr lang="zh-CN" altLang="zh-CN" sz="2400" b="1" dirty="0"/>
              </a:p>
              <a:p>
                <a:pPr lvl="1" fontAlgn="ctr">
                  <a:lnSpc>
                    <a:spcPct val="120000"/>
                  </a:lnSpc>
                </a:pPr>
                <a:r>
                  <a:rPr lang="zh-CN" altLang="zh-CN" sz="1800" dirty="0" smtClean="0"/>
                  <a:t>使用</a:t>
                </a:r>
                <a:r>
                  <a:rPr lang="zh-CN" altLang="zh-CN" sz="1800" dirty="0"/>
                  <a:t>训练样本集</a:t>
                </a:r>
                <a14:m>
                  <m:oMath xmlns:m="http://schemas.openxmlformats.org/officeDocument/2006/math">
                    <m:r>
                      <a:rPr lang="zh-CN" altLang="zh-CN" sz="1800">
                        <a:latin typeface="Cambria Math" panose="02040503050406030204" pitchFamily="18" charset="0"/>
                      </a:rPr>
                      <m:t>𝒳</m:t>
                    </m:r>
                  </m:oMath>
                </a14:m>
                <a:r>
                  <a:rPr lang="zh-CN" altLang="en-US" sz="1800" dirty="0" smtClean="0"/>
                  <a:t>；</a:t>
                </a:r>
                <a:endParaRPr lang="en-US" altLang="zh-CN" sz="1800" dirty="0" smtClean="0"/>
              </a:p>
              <a:p>
                <a:pPr lvl="1" fontAlgn="ctr">
                  <a:lnSpc>
                    <a:spcPct val="120000"/>
                  </a:lnSpc>
                </a:pPr>
                <a:r>
                  <a:rPr lang="en-US" altLang="zh-CN" sz="1800" dirty="0" smtClean="0"/>
                  <a:t>BP</a:t>
                </a:r>
                <a:r>
                  <a:rPr lang="zh-CN" altLang="zh-CN" sz="1800" dirty="0" smtClean="0"/>
                  <a:t>算法</a:t>
                </a:r>
                <a:r>
                  <a:rPr lang="zh-CN" altLang="en-US" sz="1800" dirty="0" smtClean="0"/>
                  <a:t>学习整个网络的参数（包括输出层）；</a:t>
                </a:r>
                <a:endParaRPr lang="zh-CN" altLang="zh-CN" sz="2000" dirty="0"/>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566738" y="1306286"/>
                <a:ext cx="8001000" cy="5310173"/>
              </a:xfrm>
              <a:blipFill rotWithShape="0">
                <a:blip r:embed="rId2"/>
                <a:stretch>
                  <a:fillRect l="-1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66154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b="1" dirty="0" smtClean="0"/>
              <a:t>SAE: </a:t>
            </a:r>
            <a:r>
              <a:rPr lang="en-US" altLang="zh-CN" b="1" dirty="0"/>
              <a:t>Stacked Auto-Encoder</a:t>
            </a:r>
            <a:endParaRPr lang="zh-CN" altLang="en-US" b="1" dirty="0"/>
          </a:p>
        </p:txBody>
      </p:sp>
      <p:pic>
        <p:nvPicPr>
          <p:cNvPr id="7" name="图片 6"/>
          <p:cNvPicPr>
            <a:picLocks noChangeAspect="1"/>
          </p:cNvPicPr>
          <p:nvPr/>
        </p:nvPicPr>
        <p:blipFill>
          <a:blip r:embed="rId3"/>
          <a:stretch>
            <a:fillRect/>
          </a:stretch>
        </p:blipFill>
        <p:spPr>
          <a:xfrm>
            <a:off x="448537" y="2780928"/>
            <a:ext cx="8401050" cy="3114675"/>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214213894"/>
              </p:ext>
            </p:extLst>
          </p:nvPr>
        </p:nvGraphicFramePr>
        <p:xfrm>
          <a:off x="467544" y="1556792"/>
          <a:ext cx="2162965" cy="1800200"/>
        </p:xfrm>
        <a:graphic>
          <a:graphicData uri="http://schemas.openxmlformats.org/presentationml/2006/ole">
            <mc:AlternateContent xmlns:mc="http://schemas.openxmlformats.org/markup-compatibility/2006">
              <mc:Choice xmlns:v="urn:schemas-microsoft-com:vml" Requires="v">
                <p:oleObj spid="_x0000_s54277" name="Visio" r:id="rId4" imgW="2964113" imgH="2351393" progId="Visio.Drawing.15">
                  <p:embed/>
                </p:oleObj>
              </mc:Choice>
              <mc:Fallback>
                <p:oleObj name="Visio" r:id="rId4" imgW="2964113" imgH="2351393" progId="Visio.Drawing.15">
                  <p:embed/>
                  <p:pic>
                    <p:nvPicPr>
                      <p:cNvPr id="0" name=""/>
                      <p:cNvPicPr/>
                      <p:nvPr/>
                    </p:nvPicPr>
                    <p:blipFill>
                      <a:blip r:embed="rId5"/>
                      <a:stretch>
                        <a:fillRect/>
                      </a:stretch>
                    </p:blipFill>
                    <p:spPr>
                      <a:xfrm>
                        <a:off x="467544" y="1556792"/>
                        <a:ext cx="2162965" cy="1800200"/>
                      </a:xfrm>
                      <a:prstGeom prst="rect">
                        <a:avLst/>
                      </a:prstGeom>
                    </p:spPr>
                  </p:pic>
                </p:oleObj>
              </mc:Fallback>
            </mc:AlternateContent>
          </a:graphicData>
        </a:graphic>
      </p:graphicFrame>
    </p:spTree>
    <p:extLst>
      <p:ext uri="{BB962C8B-B14F-4D97-AF65-F5344CB8AC3E}">
        <p14:creationId xmlns:p14="http://schemas.microsoft.com/office/powerpoint/2010/main" val="353292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800" b="1" smtClean="0"/>
              <a:t>8.1 </a:t>
            </a:r>
            <a:r>
              <a:rPr lang="zh-CN" altLang="en-US" sz="3800" b="1" smtClean="0"/>
              <a:t>主成分分析</a:t>
            </a:r>
            <a:br>
              <a:rPr lang="zh-CN" altLang="en-US" sz="3800" b="1" smtClean="0"/>
            </a:br>
            <a:r>
              <a:rPr lang="zh-CN" altLang="en-US" sz="3200" b="1" smtClean="0"/>
              <a:t>（</a:t>
            </a:r>
            <a:r>
              <a:rPr lang="en-US" altLang="zh-CN" sz="3200" b="1" smtClean="0"/>
              <a:t>PCA</a:t>
            </a:r>
            <a:r>
              <a:rPr lang="zh-CN" altLang="en-US" sz="3200" b="1" smtClean="0"/>
              <a:t>，</a:t>
            </a:r>
            <a:r>
              <a:rPr lang="en-US" altLang="zh-CN" sz="3200" b="1" smtClean="0"/>
              <a:t>Principal Component Analysis</a:t>
            </a:r>
            <a:r>
              <a:rPr lang="zh-CN" altLang="en-US" sz="3200" b="1" smtClean="0"/>
              <a:t>）</a:t>
            </a:r>
          </a:p>
        </p:txBody>
      </p:sp>
      <p:sp>
        <p:nvSpPr>
          <p:cNvPr id="10243" name="Rectangle 3"/>
          <p:cNvSpPr>
            <a:spLocks noGrp="1" noChangeArrowheads="1"/>
          </p:cNvSpPr>
          <p:nvPr>
            <p:ph type="body" idx="1"/>
          </p:nvPr>
        </p:nvSpPr>
        <p:spPr>
          <a:xfrm>
            <a:off x="250825" y="1695450"/>
            <a:ext cx="8713788" cy="4973638"/>
          </a:xfrm>
        </p:spPr>
        <p:txBody>
          <a:bodyPr/>
          <a:lstStyle/>
          <a:p>
            <a:pPr eaLnBrk="1" hangingPunct="1">
              <a:lnSpc>
                <a:spcPct val="90000"/>
              </a:lnSpc>
            </a:pPr>
            <a:r>
              <a:rPr lang="en-US" altLang="zh-CN" b="1" smtClean="0">
                <a:solidFill>
                  <a:srgbClr val="FF3300"/>
                </a:solidFill>
              </a:rPr>
              <a:t>PCA</a:t>
            </a:r>
            <a:r>
              <a:rPr lang="zh-CN" altLang="en-US" b="1" smtClean="0"/>
              <a:t>：是一种最常用的线性成分分析方法；</a:t>
            </a:r>
          </a:p>
          <a:p>
            <a:pPr eaLnBrk="1" hangingPunct="1">
              <a:lnSpc>
                <a:spcPct val="90000"/>
              </a:lnSpc>
            </a:pPr>
            <a:endParaRPr lang="zh-CN" altLang="en-US" b="1" smtClean="0"/>
          </a:p>
          <a:p>
            <a:pPr eaLnBrk="1" hangingPunct="1">
              <a:lnSpc>
                <a:spcPct val="90000"/>
              </a:lnSpc>
            </a:pPr>
            <a:r>
              <a:rPr lang="en-US" altLang="zh-CN" b="1" smtClean="0">
                <a:solidFill>
                  <a:srgbClr val="FF3300"/>
                </a:solidFill>
              </a:rPr>
              <a:t>PCA</a:t>
            </a:r>
            <a:r>
              <a:rPr lang="zh-CN" altLang="en-US" b="1" smtClean="0">
                <a:solidFill>
                  <a:srgbClr val="FF3300"/>
                </a:solidFill>
              </a:rPr>
              <a:t>的主要思想</a:t>
            </a:r>
            <a:r>
              <a:rPr lang="zh-CN" altLang="en-US" b="1" smtClean="0"/>
              <a:t>：寻找到数据的主轴方向，由主轴构成一个新的坐标系（维数可以比原维数低），然后数据由原坐标系向新的坐标系投影。</a:t>
            </a:r>
          </a:p>
          <a:p>
            <a:pPr eaLnBrk="1" hangingPunct="1">
              <a:lnSpc>
                <a:spcPct val="90000"/>
              </a:lnSpc>
            </a:pPr>
            <a:endParaRPr lang="zh-CN" altLang="en-US" b="1" smtClean="0"/>
          </a:p>
          <a:p>
            <a:pPr eaLnBrk="1" hangingPunct="1">
              <a:lnSpc>
                <a:spcPct val="90000"/>
              </a:lnSpc>
            </a:pPr>
            <a:r>
              <a:rPr lang="en-US" altLang="zh-CN" b="1" smtClean="0">
                <a:solidFill>
                  <a:srgbClr val="FF3300"/>
                </a:solidFill>
              </a:rPr>
              <a:t>PCA</a:t>
            </a:r>
            <a:r>
              <a:rPr lang="zh-CN" altLang="en-US" b="1" smtClean="0">
                <a:solidFill>
                  <a:srgbClr val="FF3300"/>
                </a:solidFill>
              </a:rPr>
              <a:t>的其它名称</a:t>
            </a:r>
            <a:r>
              <a:rPr lang="zh-CN" altLang="en-US" b="1" smtClean="0"/>
              <a:t>：离散</a:t>
            </a:r>
            <a:r>
              <a:rPr lang="en-US" altLang="zh-CN" b="1" smtClean="0"/>
              <a:t>K-L</a:t>
            </a:r>
            <a:r>
              <a:rPr lang="zh-CN" altLang="en-US" b="1" smtClean="0"/>
              <a:t>变换，</a:t>
            </a:r>
            <a:r>
              <a:rPr lang="en-US" altLang="zh-CN" b="1" smtClean="0"/>
              <a:t>Hotelling</a:t>
            </a:r>
            <a:r>
              <a:rPr lang="zh-CN" altLang="en-US" b="1" smtClean="0"/>
              <a:t>变换；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b="1" smtClean="0"/>
              <a:t>PCA</a:t>
            </a:r>
            <a:r>
              <a:rPr lang="zh-CN" altLang="en-US" b="1" smtClean="0"/>
              <a:t>的思想</a:t>
            </a:r>
          </a:p>
        </p:txBody>
      </p:sp>
      <p:sp>
        <p:nvSpPr>
          <p:cNvPr id="11267" name="Line 4"/>
          <p:cNvSpPr>
            <a:spLocks noChangeShapeType="1"/>
          </p:cNvSpPr>
          <p:nvPr/>
        </p:nvSpPr>
        <p:spPr bwMode="auto">
          <a:xfrm>
            <a:off x="1619250" y="6067425"/>
            <a:ext cx="6121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Line 5"/>
          <p:cNvSpPr>
            <a:spLocks noChangeShapeType="1"/>
          </p:cNvSpPr>
          <p:nvPr/>
        </p:nvSpPr>
        <p:spPr bwMode="auto">
          <a:xfrm flipV="1">
            <a:off x="1619250" y="1890713"/>
            <a:ext cx="0" cy="4176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9" name="Oval 7"/>
          <p:cNvSpPr>
            <a:spLocks noChangeArrowheads="1"/>
          </p:cNvSpPr>
          <p:nvPr/>
        </p:nvSpPr>
        <p:spPr bwMode="auto">
          <a:xfrm flipV="1">
            <a:off x="2268538" y="4338638"/>
            <a:ext cx="71437"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0" name="Oval 8"/>
          <p:cNvSpPr>
            <a:spLocks noChangeArrowheads="1"/>
          </p:cNvSpPr>
          <p:nvPr/>
        </p:nvSpPr>
        <p:spPr bwMode="auto">
          <a:xfrm flipV="1">
            <a:off x="2474913" y="4186238"/>
            <a:ext cx="71437"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1" name="Oval 9"/>
          <p:cNvSpPr>
            <a:spLocks noChangeArrowheads="1"/>
          </p:cNvSpPr>
          <p:nvPr/>
        </p:nvSpPr>
        <p:spPr bwMode="auto">
          <a:xfrm flipV="1">
            <a:off x="3444875" y="3454400"/>
            <a:ext cx="71438"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2" name="Oval 10"/>
          <p:cNvSpPr>
            <a:spLocks noChangeArrowheads="1"/>
          </p:cNvSpPr>
          <p:nvPr/>
        </p:nvSpPr>
        <p:spPr bwMode="auto">
          <a:xfrm flipV="1">
            <a:off x="3563938" y="3368675"/>
            <a:ext cx="71437"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3" name="Oval 11"/>
          <p:cNvSpPr>
            <a:spLocks noChangeArrowheads="1"/>
          </p:cNvSpPr>
          <p:nvPr/>
        </p:nvSpPr>
        <p:spPr bwMode="auto">
          <a:xfrm flipV="1">
            <a:off x="1763713" y="4724400"/>
            <a:ext cx="71437"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4" name="Oval 12"/>
          <p:cNvSpPr>
            <a:spLocks noChangeArrowheads="1"/>
          </p:cNvSpPr>
          <p:nvPr/>
        </p:nvSpPr>
        <p:spPr bwMode="auto">
          <a:xfrm flipV="1">
            <a:off x="5186363" y="2162175"/>
            <a:ext cx="71437"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5" name="Text Box 14"/>
          <p:cNvSpPr txBox="1">
            <a:spLocks noChangeArrowheads="1"/>
          </p:cNvSpPr>
          <p:nvPr/>
        </p:nvSpPr>
        <p:spPr bwMode="auto">
          <a:xfrm>
            <a:off x="7524750" y="6067425"/>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v</a:t>
            </a:r>
            <a:r>
              <a:rPr lang="en-US" altLang="zh-CN" sz="2400" b="1" baseline="-25000"/>
              <a:t>1</a:t>
            </a:r>
          </a:p>
        </p:txBody>
      </p:sp>
      <p:sp>
        <p:nvSpPr>
          <p:cNvPr id="11276" name="Text Box 15"/>
          <p:cNvSpPr txBox="1">
            <a:spLocks noChangeArrowheads="1"/>
          </p:cNvSpPr>
          <p:nvPr/>
        </p:nvSpPr>
        <p:spPr bwMode="auto">
          <a:xfrm>
            <a:off x="1116013" y="1819275"/>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v</a:t>
            </a:r>
            <a:r>
              <a:rPr lang="en-US" altLang="zh-CN" sz="2400" b="1" baseline="-25000"/>
              <a:t>2</a:t>
            </a:r>
          </a:p>
        </p:txBody>
      </p:sp>
      <p:grpSp>
        <p:nvGrpSpPr>
          <p:cNvPr id="48148" name="Group 20"/>
          <p:cNvGrpSpPr>
            <a:grpSpLocks/>
          </p:cNvGrpSpPr>
          <p:nvPr/>
        </p:nvGrpSpPr>
        <p:grpSpPr bwMode="auto">
          <a:xfrm>
            <a:off x="1042988" y="1171575"/>
            <a:ext cx="6049962" cy="4535488"/>
            <a:chOff x="657" y="346"/>
            <a:chExt cx="3811" cy="2857"/>
          </a:xfrm>
        </p:grpSpPr>
        <p:sp>
          <p:nvSpPr>
            <p:cNvPr id="11278" name="Line 16"/>
            <p:cNvSpPr>
              <a:spLocks noChangeShapeType="1"/>
            </p:cNvSpPr>
            <p:nvPr/>
          </p:nvSpPr>
          <p:spPr bwMode="auto">
            <a:xfrm flipV="1">
              <a:off x="657" y="346"/>
              <a:ext cx="3493" cy="2586"/>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17"/>
            <p:cNvSpPr>
              <a:spLocks noChangeShapeType="1"/>
            </p:cNvSpPr>
            <p:nvPr/>
          </p:nvSpPr>
          <p:spPr bwMode="auto">
            <a:xfrm rot="16200000" flipV="1">
              <a:off x="1135" y="1229"/>
              <a:ext cx="2268" cy="1679"/>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Text Box 18"/>
            <p:cNvSpPr txBox="1">
              <a:spLocks noChangeArrowheads="1"/>
            </p:cNvSpPr>
            <p:nvPr/>
          </p:nvSpPr>
          <p:spPr bwMode="auto">
            <a:xfrm>
              <a:off x="4014" y="436"/>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e</a:t>
              </a:r>
              <a:r>
                <a:rPr lang="en-US" altLang="zh-CN" sz="2400" b="1" baseline="-25000"/>
                <a:t>1</a:t>
              </a:r>
            </a:p>
          </p:txBody>
        </p:sp>
        <p:sp>
          <p:nvSpPr>
            <p:cNvPr id="11281" name="Text Box 19"/>
            <p:cNvSpPr txBox="1">
              <a:spLocks noChangeArrowheads="1"/>
            </p:cNvSpPr>
            <p:nvPr/>
          </p:nvSpPr>
          <p:spPr bwMode="auto">
            <a:xfrm>
              <a:off x="1474" y="799"/>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e</a:t>
              </a:r>
              <a:r>
                <a:rPr lang="en-US" altLang="zh-CN" sz="2400" b="1"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1" smtClean="0"/>
              <a:t>PCA</a:t>
            </a:r>
            <a:r>
              <a:rPr lang="zh-CN" altLang="en-US" b="1" smtClean="0"/>
              <a:t>的思想</a:t>
            </a:r>
          </a:p>
        </p:txBody>
      </p:sp>
      <p:sp>
        <p:nvSpPr>
          <p:cNvPr id="12291" name="Line 3"/>
          <p:cNvSpPr>
            <a:spLocks noChangeShapeType="1"/>
          </p:cNvSpPr>
          <p:nvPr/>
        </p:nvSpPr>
        <p:spPr bwMode="auto">
          <a:xfrm>
            <a:off x="1619250" y="5995988"/>
            <a:ext cx="6121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Line 4"/>
          <p:cNvSpPr>
            <a:spLocks noChangeShapeType="1"/>
          </p:cNvSpPr>
          <p:nvPr/>
        </p:nvSpPr>
        <p:spPr bwMode="auto">
          <a:xfrm flipV="1">
            <a:off x="1619250" y="1819275"/>
            <a:ext cx="0" cy="417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3" name="Oval 5"/>
          <p:cNvSpPr>
            <a:spLocks noChangeArrowheads="1"/>
          </p:cNvSpPr>
          <p:nvPr/>
        </p:nvSpPr>
        <p:spPr bwMode="auto">
          <a:xfrm flipV="1">
            <a:off x="2124075" y="3979863"/>
            <a:ext cx="71438"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4" name="Oval 6"/>
          <p:cNvSpPr>
            <a:spLocks noChangeArrowheads="1"/>
          </p:cNvSpPr>
          <p:nvPr/>
        </p:nvSpPr>
        <p:spPr bwMode="auto">
          <a:xfrm flipV="1">
            <a:off x="2627313" y="4267200"/>
            <a:ext cx="71437"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5" name="Oval 7"/>
          <p:cNvSpPr>
            <a:spLocks noChangeArrowheads="1"/>
          </p:cNvSpPr>
          <p:nvPr/>
        </p:nvSpPr>
        <p:spPr bwMode="auto">
          <a:xfrm flipV="1">
            <a:off x="3348038" y="3259138"/>
            <a:ext cx="71437"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6" name="Oval 8"/>
          <p:cNvSpPr>
            <a:spLocks noChangeArrowheads="1"/>
          </p:cNvSpPr>
          <p:nvPr/>
        </p:nvSpPr>
        <p:spPr bwMode="auto">
          <a:xfrm flipV="1">
            <a:off x="3635375" y="3403600"/>
            <a:ext cx="71438"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7" name="Oval 9"/>
          <p:cNvSpPr>
            <a:spLocks noChangeArrowheads="1"/>
          </p:cNvSpPr>
          <p:nvPr/>
        </p:nvSpPr>
        <p:spPr bwMode="auto">
          <a:xfrm flipV="1">
            <a:off x="1763713" y="4652963"/>
            <a:ext cx="71437"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8" name="Oval 10"/>
          <p:cNvSpPr>
            <a:spLocks noChangeArrowheads="1"/>
          </p:cNvSpPr>
          <p:nvPr/>
        </p:nvSpPr>
        <p:spPr bwMode="auto">
          <a:xfrm flipV="1">
            <a:off x="5219700" y="2324100"/>
            <a:ext cx="71438"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9" name="Text Box 11"/>
          <p:cNvSpPr txBox="1">
            <a:spLocks noChangeArrowheads="1"/>
          </p:cNvSpPr>
          <p:nvPr/>
        </p:nvSpPr>
        <p:spPr bwMode="auto">
          <a:xfrm>
            <a:off x="7524750" y="5995988"/>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v</a:t>
            </a:r>
            <a:r>
              <a:rPr lang="en-US" altLang="zh-CN" sz="2400" b="1" baseline="-25000"/>
              <a:t>1</a:t>
            </a:r>
          </a:p>
        </p:txBody>
      </p:sp>
      <p:sp>
        <p:nvSpPr>
          <p:cNvPr id="12300" name="Text Box 12"/>
          <p:cNvSpPr txBox="1">
            <a:spLocks noChangeArrowheads="1"/>
          </p:cNvSpPr>
          <p:nvPr/>
        </p:nvSpPr>
        <p:spPr bwMode="auto">
          <a:xfrm>
            <a:off x="1116013" y="1747838"/>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v</a:t>
            </a:r>
            <a:r>
              <a:rPr lang="en-US" altLang="zh-CN" sz="2400" b="1" baseline="-25000"/>
              <a:t>2</a:t>
            </a:r>
          </a:p>
        </p:txBody>
      </p:sp>
      <p:grpSp>
        <p:nvGrpSpPr>
          <p:cNvPr id="50189" name="Group 13"/>
          <p:cNvGrpSpPr>
            <a:grpSpLocks/>
          </p:cNvGrpSpPr>
          <p:nvPr/>
        </p:nvGrpSpPr>
        <p:grpSpPr bwMode="auto">
          <a:xfrm>
            <a:off x="1042988" y="1100138"/>
            <a:ext cx="6049962" cy="4535487"/>
            <a:chOff x="657" y="346"/>
            <a:chExt cx="3811" cy="2857"/>
          </a:xfrm>
        </p:grpSpPr>
        <p:sp>
          <p:nvSpPr>
            <p:cNvPr id="12302" name="Line 14"/>
            <p:cNvSpPr>
              <a:spLocks noChangeShapeType="1"/>
            </p:cNvSpPr>
            <p:nvPr/>
          </p:nvSpPr>
          <p:spPr bwMode="auto">
            <a:xfrm flipV="1">
              <a:off x="657" y="346"/>
              <a:ext cx="3493" cy="2586"/>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Line 15"/>
            <p:cNvSpPr>
              <a:spLocks noChangeShapeType="1"/>
            </p:cNvSpPr>
            <p:nvPr/>
          </p:nvSpPr>
          <p:spPr bwMode="auto">
            <a:xfrm rot="16200000" flipV="1">
              <a:off x="1135" y="1229"/>
              <a:ext cx="2268" cy="1679"/>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Text Box 16"/>
            <p:cNvSpPr txBox="1">
              <a:spLocks noChangeArrowheads="1"/>
            </p:cNvSpPr>
            <p:nvPr/>
          </p:nvSpPr>
          <p:spPr bwMode="auto">
            <a:xfrm>
              <a:off x="4014" y="436"/>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e</a:t>
              </a:r>
              <a:r>
                <a:rPr lang="en-US" altLang="zh-CN" sz="2400" b="1" baseline="-25000"/>
                <a:t>1</a:t>
              </a:r>
            </a:p>
          </p:txBody>
        </p:sp>
        <p:sp>
          <p:nvSpPr>
            <p:cNvPr id="12305" name="Text Box 17"/>
            <p:cNvSpPr txBox="1">
              <a:spLocks noChangeArrowheads="1"/>
            </p:cNvSpPr>
            <p:nvPr/>
          </p:nvSpPr>
          <p:spPr bwMode="auto">
            <a:xfrm>
              <a:off x="1474" y="799"/>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e</a:t>
              </a:r>
              <a:r>
                <a:rPr lang="en-US" altLang="zh-CN" sz="2400" b="1"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b="1" smtClean="0"/>
              <a:t>坐标变换</a:t>
            </a:r>
          </a:p>
        </p:txBody>
      </p:sp>
      <p:graphicFrame>
        <p:nvGraphicFramePr>
          <p:cNvPr id="14339" name="对象 6"/>
          <p:cNvGraphicFramePr>
            <a:graphicFrameLocks noChangeAspect="1"/>
          </p:cNvGraphicFramePr>
          <p:nvPr/>
        </p:nvGraphicFramePr>
        <p:xfrm>
          <a:off x="1258888" y="1557338"/>
          <a:ext cx="1681162" cy="576262"/>
        </p:xfrm>
        <a:graphic>
          <a:graphicData uri="http://schemas.openxmlformats.org/presentationml/2006/ole">
            <mc:AlternateContent xmlns:mc="http://schemas.openxmlformats.org/markup-compatibility/2006">
              <mc:Choice xmlns:v="urn:schemas-microsoft-com:vml" Requires="v">
                <p:oleObj spid="_x0000_s14461" name="Equation" r:id="rId4" imgW="558800" imgH="190500" progId="Equation.DSMT4">
                  <p:embed/>
                </p:oleObj>
              </mc:Choice>
              <mc:Fallback>
                <p:oleObj name="Equation" r:id="rId4" imgW="558800" imgH="190500" progId="Equation.DSMT4">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557338"/>
                        <a:ext cx="16811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对象 8"/>
          <p:cNvGraphicFramePr>
            <a:graphicFrameLocks noChangeAspect="1"/>
          </p:cNvGraphicFramePr>
          <p:nvPr/>
        </p:nvGraphicFramePr>
        <p:xfrm>
          <a:off x="1258888" y="2565400"/>
          <a:ext cx="1908175" cy="1008063"/>
        </p:xfrm>
        <a:graphic>
          <a:graphicData uri="http://schemas.openxmlformats.org/presentationml/2006/ole">
            <mc:AlternateContent xmlns:mc="http://schemas.openxmlformats.org/markup-compatibility/2006">
              <mc:Choice xmlns:v="urn:schemas-microsoft-com:vml" Requires="v">
                <p:oleObj spid="_x0000_s14462" name="Equation" r:id="rId6" imgW="825500" imgH="431800" progId="Equation.DSMT4">
                  <p:embed/>
                </p:oleObj>
              </mc:Choice>
              <mc:Fallback>
                <p:oleObj name="Equation" r:id="rId6" imgW="825500" imgH="431800" progId="Equation.DSMT4">
                  <p:embed/>
                  <p:pic>
                    <p:nvPicPr>
                      <p:cNvPr id="0"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2565400"/>
                        <a:ext cx="19081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对象 10"/>
          <p:cNvGraphicFramePr>
            <a:graphicFrameLocks noChangeAspect="1"/>
          </p:cNvGraphicFramePr>
          <p:nvPr/>
        </p:nvGraphicFramePr>
        <p:xfrm>
          <a:off x="1258888" y="3832225"/>
          <a:ext cx="1906587" cy="1006475"/>
        </p:xfrm>
        <a:graphic>
          <a:graphicData uri="http://schemas.openxmlformats.org/presentationml/2006/ole">
            <mc:AlternateContent xmlns:mc="http://schemas.openxmlformats.org/markup-compatibility/2006">
              <mc:Choice xmlns:v="urn:schemas-microsoft-com:vml" Requires="v">
                <p:oleObj spid="_x0000_s14463" name="Equation" r:id="rId8" imgW="825500" imgH="431800" progId="Equation.DSMT4">
                  <p:embed/>
                </p:oleObj>
              </mc:Choice>
              <mc:Fallback>
                <p:oleObj name="Equation" r:id="rId8" imgW="825500" imgH="431800" progId="Equation.DSMT4">
                  <p:embed/>
                  <p:pic>
                    <p:nvPicPr>
                      <p:cNvPr id="0"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3832225"/>
                        <a:ext cx="19065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对象 12"/>
          <p:cNvGraphicFramePr>
            <a:graphicFrameLocks noChangeAspect="1"/>
          </p:cNvGraphicFramePr>
          <p:nvPr/>
        </p:nvGraphicFramePr>
        <p:xfrm>
          <a:off x="3165475" y="5661025"/>
          <a:ext cx="3743325" cy="841375"/>
        </p:xfrm>
        <a:graphic>
          <a:graphicData uri="http://schemas.openxmlformats.org/presentationml/2006/ole">
            <mc:AlternateContent xmlns:mc="http://schemas.openxmlformats.org/markup-compatibility/2006">
              <mc:Choice xmlns:v="urn:schemas-microsoft-com:vml" Requires="v">
                <p:oleObj spid="_x0000_s14464" name="Equation" r:id="rId10" imgW="1943100" imgH="431800" progId="Equation.DSMT4">
                  <p:embed/>
                </p:oleObj>
              </mc:Choice>
              <mc:Fallback>
                <p:oleObj name="Equation" r:id="rId10" imgW="1943100" imgH="431800" progId="Equation.DSMT4">
                  <p:embed/>
                  <p:pic>
                    <p:nvPicPr>
                      <p:cNvPr id="0" name="对象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5475" y="5661025"/>
                        <a:ext cx="374332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文本框 13"/>
          <p:cNvSpPr txBox="1">
            <a:spLocks noChangeArrowheads="1"/>
          </p:cNvSpPr>
          <p:nvPr/>
        </p:nvSpPr>
        <p:spPr bwMode="auto">
          <a:xfrm>
            <a:off x="684213" y="5851525"/>
            <a:ext cx="237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PCA</a:t>
            </a:r>
            <a:r>
              <a:rPr lang="zh-CN" altLang="en-US" sz="2400" b="1"/>
              <a:t>优化问题：</a:t>
            </a:r>
          </a:p>
        </p:txBody>
      </p:sp>
      <p:sp>
        <p:nvSpPr>
          <p:cNvPr id="14344" name="Rectangle 15"/>
          <p:cNvSpPr>
            <a:spLocks noChangeArrowheads="1"/>
          </p:cNvSpPr>
          <p:nvPr/>
        </p:nvSpPr>
        <p:spPr bwMode="auto">
          <a:xfrm>
            <a:off x="0" y="-261938"/>
            <a:ext cx="158750"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graphicFrame>
        <p:nvGraphicFramePr>
          <p:cNvPr id="14345" name="对象 3"/>
          <p:cNvGraphicFramePr>
            <a:graphicFrameLocks noChangeAspect="1"/>
          </p:cNvGraphicFramePr>
          <p:nvPr/>
        </p:nvGraphicFramePr>
        <p:xfrm>
          <a:off x="3995738" y="981075"/>
          <a:ext cx="4032250" cy="4089400"/>
        </p:xfrm>
        <a:graphic>
          <a:graphicData uri="http://schemas.openxmlformats.org/presentationml/2006/ole">
            <mc:AlternateContent xmlns:mc="http://schemas.openxmlformats.org/markup-compatibility/2006">
              <mc:Choice xmlns:v="urn:schemas-microsoft-com:vml" Requires="v">
                <p:oleObj spid="_x0000_s14465" name="Visio" r:id="rId12" imgW="2926080" imgH="2910840" progId="Visio.Drawing.15">
                  <p:embed/>
                </p:oleObj>
              </mc:Choice>
              <mc:Fallback>
                <p:oleObj name="Visio" r:id="rId12" imgW="2926080" imgH="2910840" progId="Visio.Drawing.15">
                  <p:embed/>
                  <p:pic>
                    <p:nvPicPr>
                      <p:cNvPr id="0" name="对象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5738" y="981075"/>
                        <a:ext cx="40322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1" smtClean="0"/>
              <a:t>PCA</a:t>
            </a:r>
            <a:r>
              <a:rPr lang="zh-CN" altLang="en-US" b="1" smtClean="0"/>
              <a:t>算法</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type="body" idx="1"/>
              </p:nvPr>
            </p:nvSpPr>
            <p:spPr/>
            <p:txBody>
              <a:bodyPr/>
              <a:lstStyle/>
              <a:p>
                <a:pPr marL="571500" indent="-571500" eaLnBrk="1" hangingPunct="1">
                  <a:lnSpc>
                    <a:spcPct val="125000"/>
                  </a:lnSpc>
                  <a:buFont typeface="Wingdings" panose="05000000000000000000" pitchFamily="2" charset="2"/>
                  <a:buAutoNum type="arabicPeriod"/>
                </a:pPr>
                <a:r>
                  <a:rPr lang="zh-CN" altLang="en-US" b="1" dirty="0" smtClean="0"/>
                  <a:t>利用训练样本集合计算样本的均值</a:t>
                </a:r>
                <a14:m>
                  <m:oMath xmlns:m="http://schemas.openxmlformats.org/officeDocument/2006/math">
                    <m:r>
                      <a:rPr lang="el-GR" altLang="zh-CN" b="1" i="0" dirty="0" smtClean="0">
                        <a:latin typeface="Cambria Math" panose="02040503050406030204" pitchFamily="18" charset="0"/>
                      </a:rPr>
                      <m:t>𝛍</m:t>
                    </m:r>
                  </m:oMath>
                </a14:m>
                <a:r>
                  <a:rPr lang="zh-CN" altLang="en-US" b="1" dirty="0" smtClean="0"/>
                  <a:t>和协方差矩阵</a:t>
                </a:r>
                <a14:m>
                  <m:oMath xmlns:m="http://schemas.openxmlformats.org/officeDocument/2006/math">
                    <m:r>
                      <a:rPr lang="el-GR" altLang="zh-CN" b="1" i="0" dirty="0" smtClean="0">
                        <a:latin typeface="Cambria Math" panose="02040503050406030204" pitchFamily="18" charset="0"/>
                      </a:rPr>
                      <m:t>𝚺</m:t>
                    </m:r>
                  </m:oMath>
                </a14:m>
                <a:r>
                  <a:rPr lang="zh-CN" altLang="en-US" b="1" dirty="0" smtClean="0"/>
                  <a:t>；</a:t>
                </a:r>
              </a:p>
              <a:p>
                <a:pPr marL="571500" indent="-571500" eaLnBrk="1" hangingPunct="1">
                  <a:lnSpc>
                    <a:spcPct val="125000"/>
                  </a:lnSpc>
                  <a:buFont typeface="Wingdings" panose="05000000000000000000" pitchFamily="2" charset="2"/>
                  <a:buAutoNum type="arabicPeriod"/>
                </a:pPr>
                <a:r>
                  <a:rPr lang="zh-CN" altLang="en-US" b="1" dirty="0" smtClean="0"/>
                  <a:t>计算</a:t>
                </a:r>
                <a14:m>
                  <m:oMath xmlns:m="http://schemas.openxmlformats.org/officeDocument/2006/math">
                    <m:r>
                      <a:rPr lang="el-GR" altLang="zh-CN" b="1" i="0" dirty="0" smtClean="0">
                        <a:latin typeface="Cambria Math" panose="02040503050406030204" pitchFamily="18" charset="0"/>
                      </a:rPr>
                      <m:t>𝚺</m:t>
                    </m:r>
                  </m:oMath>
                </a14:m>
                <a:r>
                  <a:rPr lang="zh-CN" altLang="en-US" b="1" dirty="0" smtClean="0"/>
                  <a:t>的特征值，并由大到小排序；</a:t>
                </a:r>
              </a:p>
              <a:p>
                <a:pPr marL="571500" indent="-571500" eaLnBrk="1" hangingPunct="1">
                  <a:lnSpc>
                    <a:spcPct val="125000"/>
                  </a:lnSpc>
                  <a:buFont typeface="Wingdings" panose="05000000000000000000" pitchFamily="2" charset="2"/>
                  <a:buAutoNum type="arabicPeriod"/>
                </a:pPr>
                <a:r>
                  <a:rPr lang="zh-CN" altLang="en-US" b="1" dirty="0" smtClean="0"/>
                  <a:t>选择前</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𝑑</m:t>
                        </m:r>
                      </m:e>
                      <m:sup>
                        <m:r>
                          <a:rPr lang="en-US" altLang="zh-CN" b="0" i="1" dirty="0" smtClean="0">
                            <a:latin typeface="Cambria Math" panose="02040503050406030204" pitchFamily="18" charset="0"/>
                          </a:rPr>
                          <m:t>′</m:t>
                        </m:r>
                      </m:sup>
                    </m:sSup>
                  </m:oMath>
                </a14:m>
                <a:r>
                  <a:rPr lang="zh-CN" altLang="en-US" b="1" dirty="0" smtClean="0"/>
                  <a:t>个特征值对应的特征矢量作成一个变换矩阵</a:t>
                </a:r>
                <a14:m>
                  <m:oMath xmlns:m="http://schemas.openxmlformats.org/officeDocument/2006/math">
                    <m:r>
                      <a:rPr lang="en-US" altLang="zh-CN" b="1" i="0" dirty="0" smtClean="0">
                        <a:latin typeface="Cambria Math" panose="02040503050406030204" pitchFamily="18" charset="0"/>
                      </a:rPr>
                      <m:t>𝐄</m:t>
                    </m:r>
                    <m:r>
                      <a:rPr lang="en-US" altLang="zh-CN" b="1" i="0"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0" dirty="0" smtClean="0">
                            <a:latin typeface="Cambria Math" panose="02040503050406030204" pitchFamily="18" charset="0"/>
                          </a:rPr>
                          <m:t>𝐞</m:t>
                        </m:r>
                      </m:e>
                      <m:sub>
                        <m:r>
                          <a:rPr lang="en-US" altLang="zh-CN" b="0" i="0" dirty="0" smtClean="0">
                            <a:latin typeface="Cambria Math" panose="02040503050406030204" pitchFamily="18" charset="0"/>
                          </a:rPr>
                          <m:t>1</m:t>
                        </m:r>
                      </m:sub>
                    </m:sSub>
                    <m:r>
                      <a:rPr lang="en-US" altLang="zh-CN" b="1" i="0" dirty="0" smtClean="0">
                        <a:latin typeface="Cambria Math" panose="02040503050406030204" pitchFamily="18" charset="0"/>
                      </a:rPr>
                      <m:t>, </m:t>
                    </m:r>
                    <m:sSub>
                      <m:sSubPr>
                        <m:ctrlPr>
                          <a:rPr lang="en-US" altLang="zh-CN" b="1" i="1" dirty="0" smtClean="0">
                            <a:latin typeface="Cambria Math" panose="02040503050406030204" pitchFamily="18" charset="0"/>
                          </a:rPr>
                        </m:ctrlPr>
                      </m:sSubPr>
                      <m:e>
                        <m:r>
                          <a:rPr lang="en-US" altLang="zh-CN" b="1" i="0" dirty="0" smtClean="0">
                            <a:latin typeface="Cambria Math" panose="02040503050406030204" pitchFamily="18" charset="0"/>
                          </a:rPr>
                          <m:t>𝐞</m:t>
                        </m:r>
                      </m:e>
                      <m:sub>
                        <m:r>
                          <a:rPr lang="en-US" altLang="zh-CN" b="0" i="0" dirty="0" smtClean="0">
                            <a:latin typeface="Cambria Math" panose="02040503050406030204" pitchFamily="18" charset="0"/>
                          </a:rPr>
                          <m:t>2</m:t>
                        </m:r>
                      </m:sub>
                    </m:sSub>
                    <m:r>
                      <a:rPr lang="en-US" altLang="zh-CN" b="1" i="0" dirty="0" smtClean="0">
                        <a:latin typeface="Cambria Math" panose="02040503050406030204" pitchFamily="18" charset="0"/>
                      </a:rPr>
                      <m:t>, …, </m:t>
                    </m:r>
                    <m:sSub>
                      <m:sSubPr>
                        <m:ctrlPr>
                          <a:rPr lang="en-US" altLang="zh-CN" b="1" i="1" dirty="0" smtClean="0">
                            <a:latin typeface="Cambria Math" panose="02040503050406030204" pitchFamily="18" charset="0"/>
                          </a:rPr>
                        </m:ctrlPr>
                      </m:sSubPr>
                      <m:e>
                        <m:r>
                          <a:rPr lang="en-US" altLang="zh-CN" b="1" i="0" dirty="0" err="1" smtClean="0">
                            <a:latin typeface="Cambria Math" panose="02040503050406030204" pitchFamily="18" charset="0"/>
                          </a:rPr>
                          <m:t>𝐞</m:t>
                        </m:r>
                      </m:e>
                      <m:sub>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𝑑</m:t>
                            </m:r>
                          </m:e>
                          <m:sup>
                            <m:r>
                              <a:rPr lang="en-US" altLang="zh-CN" b="0" i="1" dirty="0" smtClean="0">
                                <a:latin typeface="Cambria Math" panose="02040503050406030204" pitchFamily="18" charset="0"/>
                              </a:rPr>
                              <m:t>′</m:t>
                            </m:r>
                          </m:sup>
                        </m:sSup>
                      </m:sub>
                    </m:sSub>
                    <m:r>
                      <a:rPr lang="en-US" altLang="zh-CN" b="1" i="0" dirty="0" smtClean="0">
                        <a:latin typeface="Cambria Math" panose="02040503050406030204" pitchFamily="18" charset="0"/>
                      </a:rPr>
                      <m:t>]</m:t>
                    </m:r>
                  </m:oMath>
                </a14:m>
                <a:r>
                  <a:rPr lang="zh-CN" altLang="en-US" b="1" dirty="0" smtClean="0"/>
                  <a:t>；</a:t>
                </a:r>
              </a:p>
              <a:p>
                <a:pPr marL="571500" indent="-571500" eaLnBrk="1" hangingPunct="1">
                  <a:lnSpc>
                    <a:spcPct val="125000"/>
                  </a:lnSpc>
                  <a:buFont typeface="Wingdings" panose="05000000000000000000" pitchFamily="2" charset="2"/>
                  <a:buAutoNum type="arabicPeriod"/>
                </a:pPr>
                <a:r>
                  <a:rPr lang="zh-CN" altLang="en-US" b="1" dirty="0" smtClean="0"/>
                  <a:t>训练和识别时，每一个输入的</a:t>
                </a:r>
                <a14:m>
                  <m:oMath xmlns:m="http://schemas.openxmlformats.org/officeDocument/2006/math">
                    <m:r>
                      <a:rPr lang="en-US" altLang="zh-CN" b="0" i="1" dirty="0" smtClean="0">
                        <a:latin typeface="Cambria Math" panose="02040503050406030204" pitchFamily="18" charset="0"/>
                      </a:rPr>
                      <m:t>𝑑</m:t>
                    </m:r>
                  </m:oMath>
                </a14:m>
                <a:r>
                  <a:rPr lang="zh-CN" altLang="en-US" b="1" dirty="0" smtClean="0"/>
                  <a:t>维特征矢量</a:t>
                </a:r>
                <a14:m>
                  <m:oMath xmlns:m="http://schemas.openxmlformats.org/officeDocument/2006/math">
                    <m:r>
                      <a:rPr lang="en-US" altLang="zh-CN" b="1" i="0" dirty="0" smtClean="0">
                        <a:latin typeface="Cambria Math" panose="02040503050406030204" pitchFamily="18" charset="0"/>
                      </a:rPr>
                      <m:t>𝐱</m:t>
                    </m:r>
                  </m:oMath>
                </a14:m>
                <a:r>
                  <a:rPr lang="zh-CN" altLang="en-US" b="1" dirty="0" smtClean="0"/>
                  <a:t>可以转换为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𝑑</m:t>
                        </m:r>
                      </m:e>
                      <m:sup>
                        <m:r>
                          <a:rPr lang="en-US" altLang="zh-CN" b="0" i="1" dirty="0" smtClean="0">
                            <a:latin typeface="Cambria Math" panose="02040503050406030204" pitchFamily="18" charset="0"/>
                          </a:rPr>
                          <m:t>′</m:t>
                        </m:r>
                      </m:sup>
                    </m:sSup>
                  </m:oMath>
                </a14:m>
                <a:r>
                  <a:rPr lang="zh-CN" altLang="en-US" b="1" dirty="0" smtClean="0"/>
                  <a:t>维的新特征矢量</a:t>
                </a:r>
                <a14:m>
                  <m:oMath xmlns:m="http://schemas.openxmlformats.org/officeDocument/2006/math">
                    <m:r>
                      <a:rPr lang="en-US" altLang="zh-CN" b="1" i="0" dirty="0" smtClean="0">
                        <a:latin typeface="Cambria Math" panose="02040503050406030204" pitchFamily="18" charset="0"/>
                      </a:rPr>
                      <m:t>𝐲</m:t>
                    </m:r>
                  </m:oMath>
                </a14:m>
                <a:r>
                  <a:rPr lang="zh-CN" altLang="en-US" b="1" dirty="0" smtClean="0"/>
                  <a:t>：</a:t>
                </a:r>
              </a:p>
              <a:p>
                <a:pPr marL="571500" indent="-571500" eaLnBrk="1" hangingPunct="1">
                  <a:lnSpc>
                    <a:spcPct val="125000"/>
                  </a:lnSpc>
                  <a:buFont typeface="Wingdings" panose="05000000000000000000" pitchFamily="2" charset="2"/>
                  <a:buNone/>
                </a:pPr>
                <a:r>
                  <a:rPr lang="zh-CN" altLang="en-US" b="1" dirty="0" smtClean="0"/>
                  <a:t>			</a:t>
                </a:r>
                <a14:m>
                  <m:oMath xmlns:m="http://schemas.openxmlformats.org/officeDocument/2006/math">
                    <m:r>
                      <a:rPr lang="en-US" altLang="zh-CN" b="1" i="0" dirty="0" smtClean="0">
                        <a:latin typeface="Cambria Math" panose="02040503050406030204" pitchFamily="18" charset="0"/>
                      </a:rPr>
                      <m:t>𝐲</m:t>
                    </m:r>
                    <m:r>
                      <a:rPr lang="en-US" altLang="zh-CN" b="1" i="0"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0" dirty="0" smtClean="0">
                            <a:latin typeface="Cambria Math" panose="02040503050406030204" pitchFamily="18" charset="0"/>
                          </a:rPr>
                          <m:t>𝐄</m:t>
                        </m:r>
                      </m:e>
                      <m:sup>
                        <m:r>
                          <a:rPr lang="en-US" altLang="zh-CN" b="0" i="1" dirty="0" smtClean="0">
                            <a:latin typeface="Cambria Math" panose="02040503050406030204" pitchFamily="18" charset="0"/>
                          </a:rPr>
                          <m:t>𝑡</m:t>
                        </m:r>
                      </m:sup>
                    </m:sSup>
                    <m:r>
                      <a:rPr lang="en-US" altLang="zh-CN" b="1" i="0" dirty="0" smtClean="0">
                        <a:latin typeface="Cambria Math" panose="02040503050406030204" pitchFamily="18" charset="0"/>
                      </a:rPr>
                      <m:t>(</m:t>
                    </m:r>
                    <m:r>
                      <a:rPr lang="en-US" altLang="zh-CN" b="1" i="0" dirty="0" smtClean="0">
                        <a:latin typeface="Cambria Math" panose="02040503050406030204" pitchFamily="18" charset="0"/>
                      </a:rPr>
                      <m:t>𝐱</m:t>
                    </m:r>
                    <m:r>
                      <a:rPr lang="en-US" altLang="zh-CN" b="1" i="0" dirty="0" smtClean="0">
                        <a:latin typeface="Cambria Math" panose="02040503050406030204" pitchFamily="18" charset="0"/>
                      </a:rPr>
                      <m:t>−</m:t>
                    </m:r>
                    <m:r>
                      <a:rPr lang="el-GR" altLang="zh-CN" b="1" i="0" dirty="0" smtClean="0">
                        <a:latin typeface="Cambria Math" panose="02040503050406030204" pitchFamily="18" charset="0"/>
                      </a:rPr>
                      <m:t>𝛍</m:t>
                    </m:r>
                    <m:r>
                      <a:rPr lang="en-US" altLang="zh-CN" b="1" i="0" dirty="0" smtClean="0">
                        <a:latin typeface="Cambria Math" panose="02040503050406030204" pitchFamily="18" charset="0"/>
                      </a:rPr>
                      <m:t>)</m:t>
                    </m:r>
                  </m:oMath>
                </a14:m>
                <a:endParaRPr lang="zh-CN" altLang="en-US" b="1" dirty="0" smtClean="0"/>
              </a:p>
            </p:txBody>
          </p:sp>
        </mc:Choice>
        <mc:Fallback xmlns="">
          <p:sp>
            <p:nvSpPr>
              <p:cNvPr id="16387"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399" t="-812" r="-104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b="1" smtClean="0"/>
              <a:t>PCA</a:t>
            </a:r>
            <a:r>
              <a:rPr lang="zh-CN" altLang="en-US" b="1" smtClean="0"/>
              <a:t>的讨论</a:t>
            </a:r>
          </a:p>
        </p:txBody>
      </p:sp>
      <mc:AlternateContent xmlns:mc="http://schemas.openxmlformats.org/markup-compatibility/2006" xmlns:a14="http://schemas.microsoft.com/office/drawing/2010/main">
        <mc:Choice Requires="a14">
          <p:sp>
            <p:nvSpPr>
              <p:cNvPr id="18435" name="Rectangle 29"/>
              <p:cNvSpPr>
                <a:spLocks noGrp="1" noChangeArrowheads="1"/>
              </p:cNvSpPr>
              <p:nvPr>
                <p:ph type="body" sz="half" idx="1"/>
              </p:nvPr>
            </p:nvSpPr>
            <p:spPr>
              <a:xfrm>
                <a:off x="250825" y="1412875"/>
                <a:ext cx="4891088" cy="5256213"/>
              </a:xfrm>
            </p:spPr>
            <p:txBody>
              <a:bodyPr/>
              <a:lstStyle/>
              <a:p>
                <a:pPr eaLnBrk="1" hangingPunct="1"/>
                <a:r>
                  <a:rPr lang="zh-CN" altLang="en-US" sz="2600" b="1" dirty="0" smtClean="0">
                    <a:solidFill>
                      <a:srgbClr val="0000FF"/>
                    </a:solidFill>
                  </a:rPr>
                  <a:t>正交性</a:t>
                </a:r>
                <a:r>
                  <a:rPr lang="zh-CN" altLang="en-US" sz="2600" b="1" dirty="0" smtClean="0"/>
                  <a:t>：由于</a:t>
                </a:r>
                <a14:m>
                  <m:oMath xmlns:m="http://schemas.openxmlformats.org/officeDocument/2006/math">
                    <m:r>
                      <a:rPr lang="el-GR" altLang="zh-CN" sz="2800" b="1" i="0" dirty="0" smtClean="0">
                        <a:latin typeface="Cambria Math" panose="02040503050406030204" pitchFamily="18" charset="0"/>
                      </a:rPr>
                      <m:t>𝚺</m:t>
                    </m:r>
                  </m:oMath>
                </a14:m>
                <a:r>
                  <a:rPr lang="zh-CN" altLang="en-US" sz="2600" b="1" dirty="0" smtClean="0"/>
                  <a:t>是实对称阵，因此特征矢量是正交的；</a:t>
                </a:r>
              </a:p>
              <a:p>
                <a:pPr eaLnBrk="1" hangingPunct="1"/>
                <a:endParaRPr lang="zh-CN" altLang="en-US" sz="2600" b="1" dirty="0" smtClean="0"/>
              </a:p>
              <a:p>
                <a:pPr eaLnBrk="1" hangingPunct="1"/>
                <a:r>
                  <a:rPr lang="zh-CN" altLang="en-US" sz="2600" b="1" dirty="0" smtClean="0">
                    <a:solidFill>
                      <a:srgbClr val="0000FF"/>
                    </a:solidFill>
                  </a:rPr>
                  <a:t>不相关性</a:t>
                </a:r>
                <a:r>
                  <a:rPr lang="zh-CN" altLang="en-US" sz="2600" b="1" dirty="0" smtClean="0"/>
                  <a:t>：将数据向新的坐标轴投影之后，特征之间是不相关的；</a:t>
                </a:r>
              </a:p>
              <a:p>
                <a:pPr eaLnBrk="1" hangingPunct="1"/>
                <a:endParaRPr lang="zh-CN" altLang="en-US" sz="2600" b="1" dirty="0" smtClean="0"/>
              </a:p>
              <a:p>
                <a:pPr eaLnBrk="1" hangingPunct="1"/>
                <a:r>
                  <a:rPr lang="zh-CN" altLang="en-US" sz="2600" b="1" dirty="0" smtClean="0">
                    <a:solidFill>
                      <a:srgbClr val="0000FF"/>
                    </a:solidFill>
                  </a:rPr>
                  <a:t>特征值</a:t>
                </a:r>
                <a:r>
                  <a:rPr lang="zh-CN" altLang="en-US" sz="2600" b="1" dirty="0" smtClean="0"/>
                  <a:t>：描述了变换后各维特征的重要性，特征值为</a:t>
                </a:r>
                <a14:m>
                  <m:oMath xmlns:m="http://schemas.openxmlformats.org/officeDocument/2006/math">
                    <m:r>
                      <a:rPr lang="en-US" altLang="zh-CN" sz="2600" b="0" i="1" dirty="0" smtClean="0">
                        <a:latin typeface="Cambria Math" panose="02040503050406030204" pitchFamily="18" charset="0"/>
                      </a:rPr>
                      <m:t>0</m:t>
                    </m:r>
                  </m:oMath>
                </a14:m>
                <a:r>
                  <a:rPr lang="zh-CN" altLang="en-US" sz="2600" b="1" dirty="0" smtClean="0"/>
                  <a:t>的各维特征为冗余特征，可以去掉。</a:t>
                </a:r>
              </a:p>
            </p:txBody>
          </p:sp>
        </mc:Choice>
        <mc:Fallback xmlns="">
          <p:sp>
            <p:nvSpPr>
              <p:cNvPr id="18435" name="Rectangle 29"/>
              <p:cNvSpPr>
                <a:spLocks noGrp="1" noRot="1" noChangeAspect="1" noMove="1" noResize="1" noEditPoints="1" noAdjustHandles="1" noChangeArrowheads="1" noChangeShapeType="1" noTextEdit="1"/>
              </p:cNvSpPr>
              <p:nvPr>
                <p:ph type="body" sz="half" idx="1"/>
              </p:nvPr>
            </p:nvSpPr>
            <p:spPr>
              <a:xfrm>
                <a:off x="250825" y="1412875"/>
                <a:ext cx="4891088" cy="5256213"/>
              </a:xfrm>
              <a:blipFill>
                <a:blip r:embed="rId2"/>
                <a:stretch>
                  <a:fillRect l="-1870" t="-928" r="-7980"/>
                </a:stretch>
              </a:blipFill>
            </p:spPr>
            <p:txBody>
              <a:bodyPr/>
              <a:lstStyle/>
              <a:p>
                <a:r>
                  <a:rPr lang="zh-CN" altLang="en-US">
                    <a:noFill/>
                  </a:rPr>
                  <a:t> </a:t>
                </a:r>
              </a:p>
            </p:txBody>
          </p:sp>
        </mc:Fallback>
      </mc:AlternateContent>
      <p:grpSp>
        <p:nvGrpSpPr>
          <p:cNvPr id="18436" name="Group 37"/>
          <p:cNvGrpSpPr>
            <a:grpSpLocks/>
          </p:cNvGrpSpPr>
          <p:nvPr/>
        </p:nvGrpSpPr>
        <p:grpSpPr bwMode="auto">
          <a:xfrm>
            <a:off x="5292725" y="1916113"/>
            <a:ext cx="3311525" cy="3529012"/>
            <a:chOff x="3198" y="1298"/>
            <a:chExt cx="2086" cy="2223"/>
          </a:xfrm>
        </p:grpSpPr>
        <p:sp>
          <p:nvSpPr>
            <p:cNvPr id="18437" name="Oval 32"/>
            <p:cNvSpPr>
              <a:spLocks noChangeArrowheads="1"/>
            </p:cNvSpPr>
            <p:nvPr/>
          </p:nvSpPr>
          <p:spPr bwMode="auto">
            <a:xfrm rot="-2818506">
              <a:off x="3424" y="2160"/>
              <a:ext cx="1633" cy="635"/>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8438" name="Line 33"/>
            <p:cNvSpPr>
              <a:spLocks noChangeShapeType="1"/>
            </p:cNvSpPr>
            <p:nvPr/>
          </p:nvSpPr>
          <p:spPr bwMode="auto">
            <a:xfrm>
              <a:off x="3198" y="2478"/>
              <a:ext cx="208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9" name="Line 34"/>
            <p:cNvSpPr>
              <a:spLocks noChangeShapeType="1"/>
            </p:cNvSpPr>
            <p:nvPr/>
          </p:nvSpPr>
          <p:spPr bwMode="auto">
            <a:xfrm flipV="1">
              <a:off x="4241" y="1298"/>
              <a:ext cx="0" cy="2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0" name="Line 35"/>
            <p:cNvSpPr>
              <a:spLocks noChangeShapeType="1"/>
            </p:cNvSpPr>
            <p:nvPr/>
          </p:nvSpPr>
          <p:spPr bwMode="auto">
            <a:xfrm flipV="1">
              <a:off x="3424" y="1616"/>
              <a:ext cx="1633" cy="167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1" name="Line 36"/>
            <p:cNvSpPr>
              <a:spLocks noChangeShapeType="1"/>
            </p:cNvSpPr>
            <p:nvPr/>
          </p:nvSpPr>
          <p:spPr bwMode="auto">
            <a:xfrm rot="16200000" flipV="1">
              <a:off x="3401" y="1594"/>
              <a:ext cx="1633" cy="167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1814</TotalTime>
  <Words>1305</Words>
  <Application>Microsoft Office PowerPoint</Application>
  <PresentationFormat>全屏显示(4:3)</PresentationFormat>
  <Paragraphs>241</Paragraphs>
  <Slides>35</Slides>
  <Notes>16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47" baseType="lpstr">
      <vt:lpstr>宋体</vt:lpstr>
      <vt:lpstr>微软雅黑</vt:lpstr>
      <vt:lpstr>Arial</vt:lpstr>
      <vt:lpstr>Cambria Math</vt:lpstr>
      <vt:lpstr>Garamond</vt:lpstr>
      <vt:lpstr>Times New Roman</vt:lpstr>
      <vt:lpstr>Verdana</vt:lpstr>
      <vt:lpstr>Wingdings</vt:lpstr>
      <vt:lpstr>Edge</vt:lpstr>
      <vt:lpstr>Visio</vt:lpstr>
      <vt:lpstr>Equation</vt:lpstr>
      <vt:lpstr>Image</vt:lpstr>
      <vt:lpstr>第八章 成分分析与核函数</vt:lpstr>
      <vt:lpstr>8.0 问题的提出</vt:lpstr>
      <vt:lpstr>人脸识别举例</vt:lpstr>
      <vt:lpstr>8.1 主成分分析 （PCA，Principal Component Analysis）</vt:lpstr>
      <vt:lpstr>PCA的思想</vt:lpstr>
      <vt:lpstr>PCA的思想</vt:lpstr>
      <vt:lpstr>坐标变换</vt:lpstr>
      <vt:lpstr>PCA算法</vt:lpstr>
      <vt:lpstr>PCA的讨论</vt:lpstr>
      <vt:lpstr>例8.1 </vt:lpstr>
      <vt:lpstr>PowerPoint 演示文稿</vt:lpstr>
      <vt:lpstr>特征人脸</vt:lpstr>
      <vt:lpstr>PCA重构</vt:lpstr>
      <vt:lpstr>8.2 基于Fisher准则的线性判别分析 （FDA, Fisher Discriminant Analysis）</vt:lpstr>
      <vt:lpstr>FDA与PCA</vt:lpstr>
      <vt:lpstr>Fisher 线性判别准则</vt:lpstr>
      <vt:lpstr>FDA算法</vt:lpstr>
      <vt:lpstr>3类问题FDA</vt:lpstr>
      <vt:lpstr>FDA的讨论</vt:lpstr>
      <vt:lpstr>8.3 成分分析的其它问题</vt:lpstr>
      <vt:lpstr>线性PCA的神经网络实现</vt:lpstr>
      <vt:lpstr>线性的Auto-Encoder</vt:lpstr>
      <vt:lpstr>8.4 核函数及其应用</vt:lpstr>
      <vt:lpstr>空间的非线性映射</vt:lpstr>
      <vt:lpstr>特征空间中的内积</vt:lpstr>
      <vt:lpstr>核函数</vt:lpstr>
      <vt:lpstr>Hibert-Schmidt理论</vt:lpstr>
      <vt:lpstr>常用的核函数</vt:lpstr>
      <vt:lpstr>核函数应用于线性分类器 （SVM的非线性版本）</vt:lpstr>
      <vt:lpstr>支持矢量机的实现</vt:lpstr>
      <vt:lpstr>Matlab实现</vt:lpstr>
      <vt:lpstr>核函数应用于PCA（KPCA）</vt:lpstr>
      <vt:lpstr>非线性PCA的神经网络实现</vt:lpstr>
      <vt:lpstr>SAE: Stacked Auto-Encoder</vt:lpstr>
      <vt:lpstr>SAE: Stacked Auto-Encoder</vt:lpstr>
    </vt:vector>
  </TitlesOfParts>
  <Company>PR&amp;AI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特征选择与特征提取</dc:title>
  <dc:creator>jeffery</dc:creator>
  <cp:lastModifiedBy>liu jeffery</cp:lastModifiedBy>
  <cp:revision>658</cp:revision>
  <dcterms:created xsi:type="dcterms:W3CDTF">2003-05-24T04:52:51Z</dcterms:created>
  <dcterms:modified xsi:type="dcterms:W3CDTF">2016-10-26T07:39:53Z</dcterms:modified>
</cp:coreProperties>
</file>