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sldIdLst>
    <p:sldId id="284" r:id="rId2"/>
    <p:sldId id="285" r:id="rId3"/>
    <p:sldId id="272" r:id="rId4"/>
    <p:sldId id="286" r:id="rId5"/>
    <p:sldId id="287" r:id="rId6"/>
    <p:sldId id="288" r:id="rId7"/>
    <p:sldId id="289" r:id="rId8"/>
    <p:sldId id="290" r:id="rId9"/>
    <p:sldId id="291" r:id="rId10"/>
    <p:sldId id="293" r:id="rId11"/>
    <p:sldId id="294" r:id="rId12"/>
    <p:sldId id="296" r:id="rId13"/>
    <p:sldId id="29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varScale="1">
        <p:scale>
          <a:sx n="98" d="100"/>
          <a:sy n="98" d="100"/>
        </p:scale>
        <p:origin x="-1872" y="-10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3001A"/>
                </a:solidFill>
                <a:latin typeface="Times New Roman" pitchFamily="18" charset="0"/>
                <a:cs typeface="Times New Roman" pitchFamily="18" charset="0"/>
              </a:rPr>
              <a:t>另外一种树结构</a:t>
            </a:r>
            <a:r>
              <a:rPr lang="en-US" altLang="zh-CN" sz="1200" dirty="0" smtClean="0">
                <a:solidFill>
                  <a:srgbClr val="03001A"/>
                </a:solidFill>
                <a:latin typeface="Times New Roman" pitchFamily="18" charset="0"/>
                <a:cs typeface="Times New Roman" pitchFamily="18" charset="0"/>
              </a:rPr>
              <a:t>tree={index:{}}</a:t>
            </a:r>
            <a:r>
              <a:rPr lang="en-US" altLang="zh-CN" sz="1200" dirty="0" smtClean="0">
                <a:solidFill>
                  <a:srgbClr val="03001A"/>
                </a:solidFill>
                <a:latin typeface="Times New Roman" pitchFamily="18" charset="0"/>
                <a:ea typeface="宋体" pitchFamily="2" charset="-122"/>
                <a:cs typeface="Times New Roman" pitchFamily="18" charset="0"/>
              </a:rPr>
              <a:t>  tree[index][v1]=</a:t>
            </a:r>
            <a:r>
              <a:rPr lang="en-US" altLang="zh-CN" sz="1200" dirty="0" err="1" smtClean="0">
                <a:solidFill>
                  <a:srgbClr val="03001A"/>
                </a:solidFill>
                <a:latin typeface="Times New Roman" pitchFamily="18" charset="0"/>
                <a:ea typeface="宋体" pitchFamily="2" charset="-122"/>
                <a:cs typeface="Times New Roman" pitchFamily="18" charset="0"/>
              </a:rPr>
              <a:t>creatTree</a:t>
            </a:r>
            <a:r>
              <a:rPr lang="en-US" altLang="zh-CN" sz="1200" dirty="0" smtClean="0">
                <a:solidFill>
                  <a:srgbClr val="03001A"/>
                </a:solidFill>
                <a:latin typeface="Times New Roman" pitchFamily="18" charset="0"/>
                <a:ea typeface="宋体" pitchFamily="2" charset="-122"/>
                <a:cs typeface="Times New Roman" pitchFamily="18" charset="0"/>
              </a:rPr>
              <a:t>(</a:t>
            </a:r>
            <a:r>
              <a:rPr lang="en-US" altLang="zh-CN" sz="1200" dirty="0" err="1" smtClean="0">
                <a:solidFill>
                  <a:srgbClr val="03001A"/>
                </a:solidFill>
                <a:latin typeface="Times New Roman" pitchFamily="18" charset="0"/>
                <a:ea typeface="宋体" pitchFamily="2" charset="-122"/>
                <a:cs typeface="Times New Roman" pitchFamily="18" charset="0"/>
              </a:rPr>
              <a:t>subData</a:t>
            </a:r>
            <a:r>
              <a:rPr lang="en-US" altLang="zh-CN" sz="1200" dirty="0" smtClean="0">
                <a:solidFill>
                  <a:srgbClr val="03001A"/>
                </a:solidFill>
                <a:latin typeface="Times New Roman" pitchFamily="18" charset="0"/>
                <a:ea typeface="宋体" pitchFamily="2" charset="-122"/>
                <a:cs typeface="Times New Roman" pitchFamily="18" charset="0"/>
              </a:rPr>
              <a:t>)</a:t>
            </a:r>
            <a:endParaRPr lang="zh-CN" altLang="en-US" sz="1200" dirty="0" smtClean="0">
              <a:solidFill>
                <a:srgbClr val="03001A"/>
              </a:solidFill>
              <a:latin typeface="Times New Roman" pitchFamily="18" charset="0"/>
              <a:ea typeface="宋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5</a:t>
            </a:fld>
            <a:endParaRPr lang="zh-CN" altLang="en-US"/>
          </a:p>
        </p:txBody>
      </p:sp>
    </p:spTree>
    <p:extLst>
      <p:ext uri="{BB962C8B-B14F-4D97-AF65-F5344CB8AC3E}">
        <p14:creationId xmlns:p14="http://schemas.microsoft.com/office/powerpoint/2010/main" val="2860335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3/6/2018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3/6/2018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3/6/2018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3/6/2018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3/6/2018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3/6/2018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3/6/2018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3/6/2018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3/6/2018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3/6/2018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3/6/2018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3/6/2018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539551" y="3826349"/>
            <a:ext cx="7502525"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spcAft>
                <a:spcPts val="500"/>
              </a:spcAft>
            </a:pPr>
            <a:r>
              <a:rPr lang="zh-CN" altLang="en-US" sz="2800" dirty="0" smtClean="0">
                <a:solidFill>
                  <a:srgbClr val="03001A"/>
                </a:solidFill>
                <a:latin typeface="宋体" pitchFamily="2" charset="-122"/>
                <a:ea typeface="宋体" pitchFamily="2" charset="-122"/>
              </a:rPr>
              <a:t>二</a:t>
            </a:r>
            <a:r>
              <a:rPr lang="en-US" altLang="zh-CN" sz="2800" dirty="0">
                <a:solidFill>
                  <a:srgbClr val="03001A"/>
                </a:solidFill>
                <a:ea typeface="宋体" pitchFamily="2" charset="-122"/>
                <a:cs typeface="Times New Roman" pitchFamily="18" charset="0"/>
              </a:rPr>
              <a:t>.tree.py </a:t>
            </a:r>
            <a:r>
              <a:rPr lang="zh-CN" altLang="en-US" sz="2800" dirty="0" smtClean="0">
                <a:solidFill>
                  <a:srgbClr val="03001A"/>
                </a:solidFill>
                <a:latin typeface="宋体" pitchFamily="2" charset="-122"/>
                <a:ea typeface="宋体" pitchFamily="2" charset="-122"/>
              </a:rPr>
              <a:t>中的三个函数</a:t>
            </a:r>
            <a:endParaRPr lang="en-US" altLang="zh-CN" sz="2800" dirty="0" smtClean="0">
              <a:solidFill>
                <a:srgbClr val="03001A"/>
              </a:solidFill>
              <a:latin typeface="宋体" pitchFamily="2" charset="-122"/>
              <a:ea typeface="宋体" pitchFamily="2" charset="-122"/>
            </a:endParaRPr>
          </a:p>
          <a:p>
            <a:pPr eaLnBrk="1" hangingPunct="1">
              <a:spcAft>
                <a:spcPts val="500"/>
              </a:spcAft>
            </a:pPr>
            <a:r>
              <a:rPr lang="en-US" altLang="zh-CN" sz="2800" dirty="0" smtClean="0">
                <a:solidFill>
                  <a:srgbClr val="03001A"/>
                </a:solidFill>
                <a:ea typeface="宋体" pitchFamily="2" charset="-122"/>
                <a:cs typeface="Times New Roman" pitchFamily="18" charset="0"/>
              </a:rPr>
              <a:t>1.calc_shannon_ent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smtClean="0">
                <a:solidFill>
                  <a:srgbClr val="03001A"/>
                </a:solidFill>
                <a:ea typeface="宋体" pitchFamily="2" charset="-122"/>
                <a:cs typeface="Times New Roman" pitchFamily="18" charset="0"/>
              </a:rPr>
              <a:t>ent</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2.split_data :</a:t>
            </a:r>
            <a:r>
              <a:rPr lang="zh-CN" altLang="en-US" sz="2800" dirty="0" smtClean="0">
                <a:solidFill>
                  <a:srgbClr val="03001A"/>
                </a:solidFill>
                <a:latin typeface="宋体" pitchFamily="2" charset="-122"/>
                <a:ea typeface="宋体" pitchFamily="2" charset="-122"/>
              </a:rPr>
              <a:t>传入</a:t>
            </a:r>
            <a:r>
              <a:rPr lang="en-US" altLang="zh-CN" sz="2800" dirty="0" err="1">
                <a:solidFill>
                  <a:srgbClr val="03001A"/>
                </a:solidFill>
                <a:ea typeface="宋体" pitchFamily="2" charset="-122"/>
                <a:cs typeface="Times New Roman" pitchFamily="18" charset="0"/>
              </a:rPr>
              <a:t>data,index,value</a:t>
            </a:r>
            <a:r>
              <a:rPr lang="en-US" altLang="zh-CN" sz="2800" dirty="0">
                <a:solidFill>
                  <a:srgbClr val="03001A"/>
                </a:solidFill>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a:t>
            </a:r>
            <a:r>
              <a:rPr lang="en-US" altLang="zh-CN" sz="2800" dirty="0" err="1" smtClean="0">
                <a:solidFill>
                  <a:srgbClr val="03001A"/>
                </a:solidFill>
                <a:ea typeface="宋体" pitchFamily="2" charset="-122"/>
                <a:cs typeface="Times New Roman" pitchFamily="18" charset="0"/>
              </a:rPr>
              <a:t>sub_data</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3.get_best_split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smtClean="0">
                <a:solidFill>
                  <a:srgbClr val="03001A"/>
                </a:solidFill>
                <a:ea typeface="宋体" pitchFamily="2" charset="-122"/>
                <a:cs typeface="Times New Roman" pitchFamily="18" charset="0"/>
              </a:rPr>
              <a:t>best_index</a:t>
            </a:r>
            <a:endParaRPr lang="en-US" altLang="zh-CN" sz="2800" dirty="0">
              <a:solidFill>
                <a:srgbClr val="03001A"/>
              </a:solidFill>
              <a:ea typeface="宋体" pitchFamily="2" charset="-122"/>
              <a:cs typeface="Times New Roman" pitchFamily="18" charset="0"/>
            </a:endParaRP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smtClean="0">
                <a:solidFill>
                  <a:srgbClr val="03001A"/>
                </a:solidFill>
                <a:latin typeface="黑体" pitchFamily="49" charset="-122"/>
                <a:ea typeface="黑体" pitchFamily="49" charset="-122"/>
              </a:rPr>
              <a:t>ID3</a:t>
            </a:r>
            <a:r>
              <a:rPr lang="zh-CN" altLang="en-US" sz="4000" b="1" dirty="0" smtClean="0">
                <a:solidFill>
                  <a:srgbClr val="03001A"/>
                </a:solidFill>
                <a:latin typeface="黑体" pitchFamily="49" charset="-122"/>
                <a:ea typeface="黑体" pitchFamily="49" charset="-122"/>
              </a:rPr>
              <a:t>决策点总结</a:t>
            </a:r>
            <a:endParaRPr lang="zh-CN" altLang="zh-CN" sz="4000" b="1" dirty="0">
              <a:solidFill>
                <a:srgbClr val="03001A"/>
              </a:solidFill>
              <a:latin typeface="黑体" pitchFamily="49" charset="-122"/>
              <a:ea typeface="黑体" pitchFamily="49" charset="-122"/>
            </a:endParaRPr>
          </a:p>
        </p:txBody>
      </p:sp>
      <p:sp>
        <p:nvSpPr>
          <p:cNvPr id="5" name="TextBox 4"/>
          <p:cNvSpPr txBox="1"/>
          <p:nvPr/>
        </p:nvSpPr>
        <p:spPr>
          <a:xfrm>
            <a:off x="351533" y="1124744"/>
            <a:ext cx="7829387" cy="1944122"/>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en-US" altLang="zh-CN" sz="2800" dirty="0">
                <a:solidFill>
                  <a:srgbClr val="03001A"/>
                </a:solidFill>
                <a:latin typeface="Times New Roman" pitchFamily="18" charset="0"/>
                <a:ea typeface="宋体" pitchFamily="2" charset="-122"/>
                <a:cs typeface="Times New Roman" pitchFamily="18" charset="0"/>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rPr>
              <a:t>   </a:t>
            </a:r>
            <a:r>
              <a:rPr lang="en-US" altLang="zh-CN" sz="2800" dirty="0" smtClean="0">
                <a:solidFill>
                  <a:srgbClr val="03001A"/>
                </a:solidFill>
                <a:latin typeface="Times New Roman" pitchFamily="18" charset="0"/>
                <a:ea typeface="宋体" pitchFamily="2" charset="-122"/>
                <a:cs typeface="Times New Roman" pitchFamily="18" charset="0"/>
              </a:rPr>
              <a:t>1</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计算整体样本的信息熵</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宋体" pitchFamily="2" charset="-122"/>
                <a:ea typeface="宋体" pitchFamily="2" charset="-122"/>
              </a:rPr>
              <a:t>通过</a:t>
            </a:r>
            <a:r>
              <a:rPr lang="zh-CN" altLang="en-US" sz="2800" b="1" dirty="0" smtClean="0">
                <a:solidFill>
                  <a:srgbClr val="FF0000"/>
                </a:solidFill>
                <a:latin typeface="宋体" pitchFamily="2" charset="-122"/>
                <a:ea typeface="宋体" pitchFamily="2" charset="-122"/>
              </a:rPr>
              <a:t>特征索引，特征取值</a:t>
            </a:r>
            <a:r>
              <a:rPr lang="zh-CN" altLang="en-US" sz="2800" dirty="0" smtClean="0">
                <a:solidFill>
                  <a:srgbClr val="03001A"/>
                </a:solidFill>
                <a:latin typeface="宋体" pitchFamily="2" charset="-122"/>
                <a:ea typeface="宋体" pitchFamily="2" charset="-122"/>
              </a:rPr>
              <a:t>对样本集进行划分</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3</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计算信息增益并获得</a:t>
            </a:r>
            <a:r>
              <a:rPr lang="zh-CN" altLang="en-US" sz="2800" smtClean="0">
                <a:solidFill>
                  <a:srgbClr val="03001A"/>
                </a:solidFill>
                <a:latin typeface="宋体" pitchFamily="2" charset="-122"/>
                <a:ea typeface="宋体" pitchFamily="2" charset="-122"/>
              </a:rPr>
              <a:t>增益最大的</a:t>
            </a:r>
            <a:r>
              <a:rPr lang="zh-CN" altLang="en-US" sz="2800" b="1" dirty="0" smtClean="0">
                <a:solidFill>
                  <a:srgbClr val="FF0000"/>
                </a:solidFill>
                <a:latin typeface="宋体" pitchFamily="2" charset="-122"/>
                <a:ea typeface="宋体" pitchFamily="2" charset="-122"/>
              </a:rPr>
              <a:t>特征索引</a:t>
            </a:r>
            <a:endParaRPr lang="en-US" altLang="zh-CN" sz="2800" b="1" dirty="0" smtClean="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65844471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5.1 </a:t>
            </a:r>
            <a:r>
              <a:rPr lang="zh-CN" altLang="en-US" sz="4000" b="1" dirty="0">
                <a:solidFill>
                  <a:srgbClr val="03001A"/>
                </a:solidFill>
                <a:latin typeface="黑体" pitchFamily="49" charset="-122"/>
                <a:ea typeface="黑体" pitchFamily="49" charset="-122"/>
              </a:rPr>
              <a:t>递归预测</a:t>
            </a:r>
          </a:p>
        </p:txBody>
      </p:sp>
      <p:sp>
        <p:nvSpPr>
          <p:cNvPr id="4" name="TextBox 3"/>
          <p:cNvSpPr txBox="1"/>
          <p:nvPr/>
        </p:nvSpPr>
        <p:spPr>
          <a:xfrm>
            <a:off x="338074" y="129576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a:t>
            </a:r>
            <a:r>
              <a:rPr lang="en-US" altLang="zh-CN" sz="2400"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1: {'index': 1, 'child': {0: 'no', 1: 'yes'}}}}</a:t>
            </a:r>
          </a:p>
        </p:txBody>
      </p:sp>
      <p:sp>
        <p:nvSpPr>
          <p:cNvPr id="3" name="TextBox 2"/>
          <p:cNvSpPr txBox="1"/>
          <p:nvPr/>
        </p:nvSpPr>
        <p:spPr>
          <a:xfrm>
            <a:off x="1916849" y="2123776"/>
            <a:ext cx="774571" cy="461665"/>
          </a:xfrm>
          <a:prstGeom prst="rect">
            <a:avLst/>
          </a:prstGeom>
          <a:noFill/>
        </p:spPr>
        <p:txBody>
          <a:bodyPr wrap="non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[0,1]</a:t>
            </a:r>
          </a:p>
        </p:txBody>
      </p:sp>
      <p:cxnSp>
        <p:nvCxnSpPr>
          <p:cNvPr id="10" name="直接箭头连接符 9"/>
          <p:cNvCxnSpPr/>
          <p:nvPr/>
        </p:nvCxnSpPr>
        <p:spPr>
          <a:xfrm>
            <a:off x="1691680" y="1757427"/>
            <a:ext cx="432048" cy="4474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2321868" y="1757427"/>
            <a:ext cx="521940" cy="4634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39551" y="2636912"/>
            <a:ext cx="6157455" cy="1200329"/>
          </a:xfrm>
          <a:prstGeom prst="rect">
            <a:avLst/>
          </a:prstGeom>
          <a:noFill/>
        </p:spPr>
        <p:txBody>
          <a:bodyPr wrap="none" rtlCol="0">
            <a:spAutoFit/>
          </a:bodyPr>
          <a:lstStyle/>
          <a:p>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Times New Roman" pitchFamily="18" charset="0"/>
                <a:ea typeface="宋体" pitchFamily="2" charset="-122"/>
                <a:cs typeface="Times New Roman" pitchFamily="18" charset="0"/>
              </a:rPr>
              <a:t>tree</a:t>
            </a:r>
            <a:r>
              <a:rPr lang="zh-CN" altLang="en-US" sz="2400" dirty="0" smtClean="0">
                <a:solidFill>
                  <a:srgbClr val="03001A"/>
                </a:solidFill>
                <a:latin typeface="宋体" pitchFamily="2" charset="-122"/>
                <a:ea typeface="宋体" pitchFamily="2" charset="-122"/>
              </a:rPr>
              <a:t>找到</a:t>
            </a:r>
            <a:r>
              <a:rPr lang="en-US" altLang="zh-CN" sz="2400" dirty="0">
                <a:solidFill>
                  <a:srgbClr val="03001A"/>
                </a:solidFill>
                <a:latin typeface="Times New Roman" pitchFamily="18" charset="0"/>
                <a:ea typeface="宋体" pitchFamily="2" charset="-122"/>
                <a:cs typeface="Times New Roman" pitchFamily="18" charset="0"/>
              </a:rPr>
              <a:t>index</a:t>
            </a:r>
          </a:p>
          <a:p>
            <a:r>
              <a:rPr lang="en-US" altLang="zh-CN" sz="2400" dirty="0">
                <a:solidFill>
                  <a:srgbClr val="03001A"/>
                </a:solidFill>
                <a:latin typeface="Times New Roman" pitchFamily="18" charset="0"/>
                <a:cs typeface="Times New Roman" pitchFamily="18" charset="0"/>
              </a:rPr>
              <a:t>2.</a:t>
            </a:r>
            <a:r>
              <a:rPr lang="zh-CN" altLang="en-US" sz="2400" dirty="0" smtClean="0">
                <a:solidFill>
                  <a:srgbClr val="03001A"/>
                </a:solidFill>
                <a:latin typeface="宋体" pitchFamily="2" charset="-122"/>
                <a:ea typeface="宋体" pitchFamily="2" charset="-122"/>
              </a:rPr>
              <a:t>通过</a:t>
            </a:r>
            <a:r>
              <a:rPr lang="en-US" altLang="zh-CN" sz="2400" dirty="0">
                <a:solidFill>
                  <a:srgbClr val="03001A"/>
                </a:solidFill>
                <a:latin typeface="Times New Roman" pitchFamily="18" charset="0"/>
                <a:ea typeface="宋体" pitchFamily="2" charset="-122"/>
                <a:cs typeface="Times New Roman" pitchFamily="18" charset="0"/>
              </a:rPr>
              <a:t>example</a:t>
            </a:r>
            <a:r>
              <a:rPr lang="zh-CN" altLang="en-US" sz="2400" dirty="0" smtClean="0">
                <a:solidFill>
                  <a:srgbClr val="03001A"/>
                </a:solidFill>
                <a:latin typeface="宋体" pitchFamily="2" charset="-122"/>
                <a:ea typeface="宋体" pitchFamily="2" charset="-122"/>
              </a:rPr>
              <a:t>找到第</a:t>
            </a:r>
            <a:r>
              <a:rPr lang="en-US" altLang="zh-CN" sz="2400" dirty="0">
                <a:solidFill>
                  <a:srgbClr val="03001A"/>
                </a:solidFill>
                <a:latin typeface="Times New Roman" pitchFamily="18" charset="0"/>
                <a:ea typeface="宋体" pitchFamily="2" charset="-122"/>
                <a:cs typeface="Times New Roman" pitchFamily="18" charset="0"/>
              </a:rPr>
              <a:t>index</a:t>
            </a:r>
            <a:r>
              <a:rPr lang="zh-CN" altLang="en-US" sz="2400" dirty="0" smtClean="0">
                <a:solidFill>
                  <a:srgbClr val="03001A"/>
                </a:solidFill>
                <a:latin typeface="宋体" pitchFamily="2" charset="-122"/>
                <a:ea typeface="宋体" pitchFamily="2" charset="-122"/>
              </a:rPr>
              <a:t>个特征的值</a:t>
            </a:r>
            <a:r>
              <a:rPr lang="en-US" altLang="zh-CN" sz="2400" dirty="0">
                <a:solidFill>
                  <a:srgbClr val="03001A"/>
                </a:solidFill>
                <a:latin typeface="Times New Roman" pitchFamily="18" charset="0"/>
                <a:ea typeface="宋体" pitchFamily="2" charset="-122"/>
                <a:cs typeface="Times New Roman" pitchFamily="18" charset="0"/>
              </a:rPr>
              <a:t>value</a:t>
            </a:r>
          </a:p>
          <a:p>
            <a:r>
              <a:rPr lang="en-US" altLang="zh-CN" sz="2400" dirty="0">
                <a:solidFill>
                  <a:srgbClr val="03001A"/>
                </a:solidFill>
                <a:latin typeface="Times New Roman" pitchFamily="18" charset="0"/>
                <a:cs typeface="Times New Roman" pitchFamily="18" charset="0"/>
              </a:rPr>
              <a:t>3.</a:t>
            </a:r>
            <a:r>
              <a:rPr lang="zh-CN" altLang="en-US" sz="2400" dirty="0" smtClean="0">
                <a:solidFill>
                  <a:srgbClr val="03001A"/>
                </a:solidFill>
                <a:latin typeface="宋体" pitchFamily="2" charset="-122"/>
                <a:ea typeface="宋体" pitchFamily="2" charset="-122"/>
              </a:rPr>
              <a:t>通过</a:t>
            </a:r>
            <a:r>
              <a:rPr lang="en-US" altLang="zh-CN" sz="2400" dirty="0">
                <a:solidFill>
                  <a:srgbClr val="03001A"/>
                </a:solidFill>
                <a:latin typeface="Times New Roman" pitchFamily="18" charset="0"/>
                <a:ea typeface="宋体" pitchFamily="2" charset="-122"/>
                <a:cs typeface="Times New Roman" pitchFamily="18" charset="0"/>
              </a:rPr>
              <a:t>tree</a:t>
            </a:r>
            <a:r>
              <a:rPr lang="zh-CN" altLang="en-US" sz="2400" dirty="0" smtClean="0">
                <a:solidFill>
                  <a:srgbClr val="03001A"/>
                </a:solidFill>
                <a:latin typeface="宋体" pitchFamily="2" charset="-122"/>
                <a:ea typeface="宋体" pitchFamily="2" charset="-122"/>
              </a:rPr>
              <a:t>中取值为</a:t>
            </a:r>
            <a:r>
              <a:rPr lang="en-US" altLang="zh-CN" sz="2400" dirty="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的子树获得类别标签</a:t>
            </a:r>
            <a:endParaRPr lang="zh-CN" altLang="en-US" sz="2400" dirty="0">
              <a:solidFill>
                <a:srgbClr val="03001A"/>
              </a:solidFill>
              <a:latin typeface="宋体" pitchFamily="2" charset="-122"/>
              <a:ea typeface="宋体" pitchFamily="2" charset="-122"/>
            </a:endParaRPr>
          </a:p>
        </p:txBody>
      </p:sp>
      <p:sp>
        <p:nvSpPr>
          <p:cNvPr id="21" name="TextBox 20"/>
          <p:cNvSpPr txBox="1"/>
          <p:nvPr/>
        </p:nvSpPr>
        <p:spPr>
          <a:xfrm>
            <a:off x="338074" y="407707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'no', 1: </a:t>
            </a:r>
            <a:r>
              <a:rPr lang="en-US" altLang="zh-CN" sz="2400" dirty="0" smtClean="0">
                <a:solidFill>
                  <a:srgbClr val="FF0000"/>
                </a:solidFill>
                <a:latin typeface="Times New Roman" pitchFamily="18" charset="0"/>
                <a:ea typeface="宋体" pitchFamily="2" charset="-122"/>
                <a:cs typeface="Times New Roman" pitchFamily="18" charset="0"/>
              </a:rPr>
              <a:t>{'index': </a:t>
            </a:r>
            <a:r>
              <a:rPr lang="en-US" altLang="zh-CN" sz="2400" b="1" dirty="0" smtClean="0">
                <a:solidFill>
                  <a:srgbClr val="FF0000"/>
                </a:solidFill>
                <a:latin typeface="Times New Roman" pitchFamily="18" charset="0"/>
                <a:ea typeface="宋体" pitchFamily="2" charset="-122"/>
                <a:cs typeface="Times New Roman" pitchFamily="18" charset="0"/>
              </a:rPr>
              <a:t>1</a:t>
            </a:r>
            <a:r>
              <a:rPr lang="en-US" altLang="zh-CN" sz="2400" dirty="0" smtClean="0">
                <a:solidFill>
                  <a:srgbClr val="FF0000"/>
                </a:solidFill>
                <a:latin typeface="Times New Roman" pitchFamily="18" charset="0"/>
                <a:ea typeface="宋体" pitchFamily="2" charset="-122"/>
                <a:cs typeface="Times New Roman" pitchFamily="18" charset="0"/>
              </a:rPr>
              <a:t>, 'child': {0: </a:t>
            </a:r>
            <a:r>
              <a:rPr lang="en-US" altLang="zh-CN" sz="2400" b="1"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FF0000"/>
                </a:solidFill>
                <a:latin typeface="Times New Roman" pitchFamily="18" charset="0"/>
                <a:ea typeface="宋体" pitchFamily="2" charset="-122"/>
                <a:cs typeface="Times New Roman" pitchFamily="18" charset="0"/>
              </a:rPr>
              <a:t>, 1: 'yes'}}</a:t>
            </a:r>
            <a:r>
              <a:rPr lang="en-US" altLang="zh-CN" sz="2400" dirty="0" smtClean="0">
                <a:solidFill>
                  <a:srgbClr val="03001A"/>
                </a:solidFill>
                <a:latin typeface="Times New Roman" pitchFamily="18" charset="0"/>
                <a:ea typeface="宋体" pitchFamily="2" charset="-122"/>
                <a:cs typeface="Times New Roman" pitchFamily="18" charset="0"/>
              </a:rPr>
              <a:t>}}</a:t>
            </a:r>
          </a:p>
        </p:txBody>
      </p:sp>
      <p:sp>
        <p:nvSpPr>
          <p:cNvPr id="22" name="TextBox 21"/>
          <p:cNvSpPr txBox="1"/>
          <p:nvPr/>
        </p:nvSpPr>
        <p:spPr>
          <a:xfrm>
            <a:off x="3275856" y="5157192"/>
            <a:ext cx="774571" cy="461665"/>
          </a:xfrm>
          <a:prstGeom prst="rect">
            <a:avLst/>
          </a:prstGeom>
          <a:noFill/>
        </p:spPr>
        <p:txBody>
          <a:bodyPr wrap="non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[1,0]</a:t>
            </a:r>
          </a:p>
        </p:txBody>
      </p:sp>
      <p:cxnSp>
        <p:nvCxnSpPr>
          <p:cNvPr id="23" name="直接箭头连接符 22"/>
          <p:cNvCxnSpPr/>
          <p:nvPr/>
        </p:nvCxnSpPr>
        <p:spPr>
          <a:xfrm>
            <a:off x="1619672" y="4437112"/>
            <a:ext cx="1944216"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V="1">
            <a:off x="3563888" y="4538737"/>
            <a:ext cx="222705" cy="7624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115616" y="1124744"/>
            <a:ext cx="36004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1295636" y="4005064"/>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4932040" y="3969060"/>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3923928" y="4437112"/>
            <a:ext cx="1260140"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4067944" y="4437112"/>
            <a:ext cx="2448272"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539551" y="5800278"/>
            <a:ext cx="8345554" cy="830997"/>
          </a:xfrm>
          <a:prstGeom prst="rect">
            <a:avLst/>
          </a:prstGeom>
          <a:noFill/>
        </p:spPr>
        <p:txBody>
          <a:bodyPr wrap="non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3.</a:t>
            </a:r>
            <a:r>
              <a:rPr lang="zh-CN" altLang="en-US" sz="2400" dirty="0" smtClean="0">
                <a:solidFill>
                  <a:srgbClr val="03001A"/>
                </a:solidFill>
                <a:latin typeface="宋体" pitchFamily="2" charset="-122"/>
                <a:ea typeface="宋体" pitchFamily="2" charset="-122"/>
              </a:rPr>
              <a:t>如果第三步找到的</a:t>
            </a:r>
            <a:r>
              <a:rPr lang="en-US" altLang="zh-CN" sz="2400" dirty="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子树，依旧是一个</a:t>
            </a:r>
            <a:r>
              <a:rPr lang="zh-CN" altLang="en-US" sz="2400" dirty="0" smtClean="0">
                <a:solidFill>
                  <a:srgbClr val="03001A"/>
                </a:solidFill>
                <a:latin typeface="宋体" pitchFamily="2" charset="-122"/>
                <a:ea typeface="宋体" pitchFamily="2" charset="-122"/>
              </a:rPr>
              <a:t>字典</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Times New Roman" pitchFamily="18" charset="0"/>
                <a:ea typeface="宋体" pitchFamily="2" charset="-122"/>
                <a:cs typeface="Times New Roman" pitchFamily="18" charset="0"/>
              </a:rPr>
              <a:t>        4.</a:t>
            </a:r>
            <a:r>
              <a:rPr lang="zh-CN" altLang="en-US" sz="2400" dirty="0" smtClean="0">
                <a:solidFill>
                  <a:srgbClr val="03001A"/>
                </a:solidFill>
                <a:latin typeface="宋体" pitchFamily="2" charset="-122"/>
                <a:ea typeface="宋体" pitchFamily="2" charset="-122"/>
              </a:rPr>
              <a:t>将</a:t>
            </a:r>
            <a:r>
              <a:rPr lang="en-US" altLang="zh-CN" sz="2400" dirty="0">
                <a:solidFill>
                  <a:srgbClr val="03001A"/>
                </a:solidFill>
                <a:latin typeface="Times New Roman" pitchFamily="18" charset="0"/>
                <a:ea typeface="宋体" pitchFamily="2" charset="-122"/>
                <a:cs typeface="Times New Roman" pitchFamily="18" charset="0"/>
              </a:rPr>
              <a:t>tree</a:t>
            </a:r>
            <a:r>
              <a:rPr lang="zh-CN" altLang="en-US" sz="2400" dirty="0" smtClean="0">
                <a:solidFill>
                  <a:srgbClr val="03001A"/>
                </a:solidFill>
                <a:latin typeface="宋体" pitchFamily="2" charset="-122"/>
                <a:ea typeface="宋体" pitchFamily="2" charset="-122"/>
              </a:rPr>
              <a:t>的</a:t>
            </a:r>
            <a:r>
              <a:rPr lang="en-US" altLang="zh-CN" sz="2400" dirty="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子树作为</a:t>
            </a:r>
            <a:r>
              <a:rPr lang="en-US" altLang="zh-CN" sz="2400" dirty="0">
                <a:solidFill>
                  <a:srgbClr val="03001A"/>
                </a:solidFill>
                <a:latin typeface="Times New Roman" pitchFamily="18" charset="0"/>
                <a:ea typeface="宋体" pitchFamily="2" charset="-122"/>
                <a:cs typeface="Times New Roman" pitchFamily="18" charset="0"/>
              </a:rPr>
              <a:t>tree</a:t>
            </a:r>
            <a:r>
              <a:rPr lang="zh-CN" altLang="en-US" sz="2400" dirty="0" smtClean="0">
                <a:solidFill>
                  <a:srgbClr val="03001A"/>
                </a:solidFill>
                <a:latin typeface="宋体" pitchFamily="2" charset="-122"/>
                <a:ea typeface="宋体" pitchFamily="2" charset="-122"/>
              </a:rPr>
              <a:t>，重复以上步骤</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87545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4" grpId="0"/>
      <p:bldP spid="21" grpId="0"/>
      <p:bldP spid="22"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5.2 </a:t>
            </a:r>
            <a:r>
              <a:rPr lang="zh-CN" altLang="en-US" sz="4000" b="1" dirty="0">
                <a:solidFill>
                  <a:srgbClr val="03001A"/>
                </a:solidFill>
                <a:latin typeface="黑体" pitchFamily="49" charset="-122"/>
                <a:ea typeface="黑体" pitchFamily="49" charset="-122"/>
              </a:rPr>
              <a:t>提高算法的稳定性：</a:t>
            </a:r>
            <a:endParaRPr lang="en-US" altLang="zh-CN" sz="4000" b="1" dirty="0">
              <a:solidFill>
                <a:srgbClr val="03001A"/>
              </a:solidFill>
              <a:latin typeface="黑体" pitchFamily="49" charset="-122"/>
              <a:ea typeface="黑体" pitchFamily="49" charset="-122"/>
            </a:endParaRPr>
          </a:p>
        </p:txBody>
      </p:sp>
      <p:sp>
        <p:nvSpPr>
          <p:cNvPr id="4" name="TextBox 3"/>
          <p:cNvSpPr txBox="1"/>
          <p:nvPr/>
        </p:nvSpPr>
        <p:spPr>
          <a:xfrm>
            <a:off x="338074" y="1295762"/>
            <a:ext cx="8561289" cy="461665"/>
          </a:xfrm>
          <a:prstGeom prst="rect">
            <a:avLst/>
          </a:prstGeom>
          <a:noFill/>
        </p:spPr>
        <p:txBody>
          <a:bodyPr wrap="square" rtlCol="0">
            <a:spAutoFit/>
          </a:bodyPr>
          <a:lstStyle/>
          <a:p>
            <a:r>
              <a:rPr lang="zh-CN" altLang="en-US" sz="2400" dirty="0" smtClean="0">
                <a:solidFill>
                  <a:srgbClr val="03001A"/>
                </a:solidFill>
                <a:latin typeface="Times New Roman" pitchFamily="18" charset="0"/>
                <a:ea typeface="宋体" pitchFamily="2" charset="-122"/>
                <a:cs typeface="Times New Roman" pitchFamily="18" charset="0"/>
              </a:rPr>
              <a:t>预测样本点 </a:t>
            </a:r>
            <a:r>
              <a:rPr lang="en-US" altLang="zh-CN" sz="2400" dirty="0" smtClean="0">
                <a:solidFill>
                  <a:srgbClr val="03001A"/>
                </a:solidFill>
                <a:latin typeface="Times New Roman" pitchFamily="18" charset="0"/>
                <a:ea typeface="宋体" pitchFamily="2" charset="-122"/>
                <a:cs typeface="Times New Roman" pitchFamily="18" charset="0"/>
              </a:rPr>
              <a:t>[1,2] </a:t>
            </a:r>
            <a:r>
              <a:rPr lang="zh-CN" altLang="en-US" sz="2400" dirty="0" smtClean="0">
                <a:solidFill>
                  <a:srgbClr val="03001A"/>
                </a:solidFill>
                <a:latin typeface="Times New Roman" pitchFamily="18" charset="0"/>
                <a:ea typeface="宋体" pitchFamily="2" charset="-122"/>
                <a:cs typeface="Times New Roman" pitchFamily="18" charset="0"/>
              </a:rPr>
              <a:t>的分类情况程序就会报错。</a:t>
            </a:r>
            <a:endParaRPr lang="en-US" altLang="zh-CN" sz="2400" dirty="0" smtClean="0">
              <a:solidFill>
                <a:srgbClr val="03001A"/>
              </a:solidFill>
              <a:latin typeface="Times New Roman" pitchFamily="18" charset="0"/>
              <a:ea typeface="宋体" pitchFamily="2" charset="-122"/>
              <a:cs typeface="Times New Roman" pitchFamily="18" charset="0"/>
            </a:endParaRPr>
          </a:p>
        </p:txBody>
      </p: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0587" y="1844824"/>
            <a:ext cx="7632848" cy="1200329"/>
          </a:xfrm>
          <a:prstGeom prst="rect">
            <a:avLst/>
          </a:prstGeom>
        </p:spPr>
        <p:txBody>
          <a:bodyPr wrap="square">
            <a:spAutoFit/>
          </a:bodyPr>
          <a:lstStyle/>
          <a:p>
            <a:r>
              <a:rPr lang="zh-CN" altLang="en-US" sz="2400" dirty="0">
                <a:solidFill>
                  <a:srgbClr val="03001A"/>
                </a:solidFill>
                <a:latin typeface="Times New Roman" pitchFamily="18" charset="0"/>
                <a:ea typeface="宋体" pitchFamily="2" charset="-122"/>
                <a:cs typeface="Times New Roman" pitchFamily="18" charset="0"/>
              </a:rPr>
              <a:t>因此在第</a:t>
            </a:r>
            <a:r>
              <a:rPr lang="en-US" altLang="zh-CN" sz="2400" dirty="0">
                <a:solidFill>
                  <a:srgbClr val="03001A"/>
                </a:solidFill>
                <a:latin typeface="Times New Roman" pitchFamily="18" charset="0"/>
                <a:ea typeface="宋体" pitchFamily="2" charset="-122"/>
                <a:cs typeface="Times New Roman" pitchFamily="18" charset="0"/>
              </a:rPr>
              <a:t>2</a:t>
            </a:r>
            <a:r>
              <a:rPr lang="zh-CN" altLang="en-US" sz="2400" dirty="0">
                <a:solidFill>
                  <a:srgbClr val="03001A"/>
                </a:solidFill>
                <a:latin typeface="Times New Roman" pitchFamily="18" charset="0"/>
                <a:ea typeface="宋体" pitchFamily="2" charset="-122"/>
                <a:cs typeface="Times New Roman" pitchFamily="18" charset="0"/>
              </a:rPr>
              <a:t>步中会检测该值对应的子树是否</a:t>
            </a:r>
            <a:r>
              <a:rPr lang="zh-CN" altLang="en-US" sz="2400" dirty="0" smtClean="0">
                <a:solidFill>
                  <a:srgbClr val="03001A"/>
                </a:solidFill>
                <a:latin typeface="Times New Roman" pitchFamily="18" charset="0"/>
                <a:ea typeface="宋体" pitchFamily="2" charset="-122"/>
                <a:cs typeface="Times New Roman" pitchFamily="18" charset="0"/>
              </a:rPr>
              <a:t>存在</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也就是：</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判断</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Times New Roman" pitchFamily="18" charset="0"/>
                <a:ea typeface="宋体" pitchFamily="2" charset="-122"/>
                <a:cs typeface="Times New Roman" pitchFamily="18" charset="0"/>
              </a:rPr>
              <a:t>是否存在于</a:t>
            </a:r>
            <a:r>
              <a:rPr lang="en-US" altLang="zh-CN" sz="2400" dirty="0" smtClean="0">
                <a:solidFill>
                  <a:srgbClr val="03001A"/>
                </a:solidFill>
                <a:latin typeface="Times New Roman" pitchFamily="18" charset="0"/>
                <a:ea typeface="宋体" pitchFamily="2" charset="-122"/>
                <a:cs typeface="Times New Roman" pitchFamily="18" charset="0"/>
              </a:rPr>
              <a:t>tree[‘child’]</a:t>
            </a:r>
            <a:r>
              <a:rPr lang="zh-CN" altLang="en-US" sz="2400" dirty="0" smtClean="0">
                <a:solidFill>
                  <a:srgbClr val="03001A"/>
                </a:solidFill>
                <a:latin typeface="Times New Roman" pitchFamily="18" charset="0"/>
                <a:ea typeface="宋体" pitchFamily="2" charset="-122"/>
                <a:cs typeface="Times New Roman" pitchFamily="18" charset="0"/>
              </a:rPr>
              <a:t>字典中的键值中</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20" name="标题 1"/>
          <p:cNvSpPr txBox="1">
            <a:spLocks/>
          </p:cNvSpPr>
          <p:nvPr/>
        </p:nvSpPr>
        <p:spPr>
          <a:xfrm>
            <a:off x="179512" y="321297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4000" b="1" dirty="0">
                <a:solidFill>
                  <a:srgbClr val="03001A"/>
                </a:solidFill>
                <a:latin typeface="黑体" pitchFamily="49" charset="-122"/>
                <a:ea typeface="黑体" pitchFamily="49" charset="-122"/>
              </a:rPr>
              <a:t>5.3 </a:t>
            </a:r>
            <a:r>
              <a:rPr lang="zh-CN" altLang="en-US" sz="4000" b="1" dirty="0" smtClean="0">
                <a:solidFill>
                  <a:srgbClr val="03001A"/>
                </a:solidFill>
                <a:latin typeface="黑体" pitchFamily="49" charset="-122"/>
                <a:ea typeface="黑体" pitchFamily="49" charset="-122"/>
              </a:rPr>
              <a:t>算法代码</a:t>
            </a:r>
            <a:endParaRPr lang="en-US" altLang="zh-CN" sz="4000" b="1" dirty="0">
              <a:solidFill>
                <a:srgbClr val="03001A"/>
              </a:solidFill>
              <a:latin typeface="黑体" pitchFamily="49" charset="-122"/>
              <a:ea typeface="黑体" pitchFamily="49" charset="-122"/>
            </a:endParaRPr>
          </a:p>
        </p:txBody>
      </p:sp>
      <p:sp>
        <p:nvSpPr>
          <p:cNvPr id="26" name="TextBox 25"/>
          <p:cNvSpPr txBox="1"/>
          <p:nvPr/>
        </p:nvSpPr>
        <p:spPr>
          <a:xfrm>
            <a:off x="351047" y="3789040"/>
            <a:ext cx="8561289" cy="3046988"/>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index=tree[‘index’]</a:t>
            </a:r>
            <a:endParaRPr lang="en-US" altLang="zh-CN" sz="2400" dirty="0">
              <a:solidFill>
                <a:srgbClr val="03001A"/>
              </a:solidFill>
              <a:latin typeface="Times New Roman" pitchFamily="18" charset="0"/>
              <a:ea typeface="宋体" pitchFamily="2" charset="-122"/>
              <a:cs typeface="Times New Roman" pitchFamily="18" charset="0"/>
            </a:endParaRPr>
          </a:p>
          <a:p>
            <a:r>
              <a:rPr lang="en-US" altLang="zh-CN" sz="2400" dirty="0" smtClean="0">
                <a:solidFill>
                  <a:srgbClr val="03001A"/>
                </a:solidFill>
                <a:latin typeface="Times New Roman" pitchFamily="18" charset="0"/>
                <a:ea typeface="宋体" pitchFamily="2" charset="-122"/>
                <a:cs typeface="Times New Roman" pitchFamily="18" charset="0"/>
              </a:rPr>
              <a:t>    value=example[index]</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   if(value not in tree[‘child’].keys()):</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return ‘error’</a:t>
            </a:r>
          </a:p>
          <a:p>
            <a:r>
              <a:rPr lang="en-US" altLang="zh-CN" sz="2400" dirty="0" smtClean="0">
                <a:solidFill>
                  <a:srgbClr val="03001A"/>
                </a:solidFill>
                <a:latin typeface="Times New Roman" pitchFamily="18" charset="0"/>
                <a:ea typeface="宋体" pitchFamily="2" charset="-122"/>
                <a:cs typeface="Times New Roman" pitchFamily="18" charset="0"/>
              </a:rPr>
              <a:t>    if(</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(tree[‘child’][value],</a:t>
            </a:r>
            <a:r>
              <a:rPr lang="en-US" altLang="zh-CN" sz="2400" dirty="0" err="1" smtClean="0">
                <a:solidFill>
                  <a:srgbClr val="03001A"/>
                </a:solidFill>
                <a:latin typeface="Times New Roman" pitchFamily="18" charset="0"/>
                <a:ea typeface="宋体" pitchFamily="2" charset="-122"/>
                <a:cs typeface="Times New Roman" pitchFamily="18" charset="0"/>
              </a:rPr>
              <a:t>dict</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tree=tree[‘child’][value]; 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return tree[‘child’][value]</a:t>
            </a:r>
          </a:p>
        </p:txBody>
      </p:sp>
    </p:spTree>
    <p:extLst>
      <p:ext uri="{BB962C8B-B14F-4D97-AF65-F5344CB8AC3E}">
        <p14:creationId xmlns:p14="http://schemas.microsoft.com/office/powerpoint/2010/main" val="875117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5" name="TextBox 4"/>
          <p:cNvSpPr txBox="1"/>
          <p:nvPr/>
        </p:nvSpPr>
        <p:spPr>
          <a:xfrm>
            <a:off x="683568" y="1268760"/>
            <a:ext cx="8263801"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如何通过标签判断一个样本集的不纯度：信息熵</a:t>
            </a:r>
            <a:endParaRPr lang="en-US" altLang="zh-CN" sz="2800" dirty="0" smtClean="0">
              <a:solidFill>
                <a:srgbClr val="03001A"/>
              </a:solidFill>
              <a:latin typeface="宋体" pitchFamily="2" charset="-122"/>
              <a:ea typeface="宋体" pitchFamily="2" charset="-122"/>
            </a:endParaRPr>
          </a:p>
        </p:txBody>
      </p:sp>
      <p:sp>
        <p:nvSpPr>
          <p:cNvPr id="20" name="TextBox 19"/>
          <p:cNvSpPr txBox="1"/>
          <p:nvPr/>
        </p:nvSpPr>
        <p:spPr>
          <a:xfrm>
            <a:off x="614510" y="2996952"/>
            <a:ext cx="8545929" cy="2677656"/>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二</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r>
              <a:rPr lang="en-US" altLang="zh-CN" sz="2800" dirty="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条件熵和信息增益</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计算整体样本的信息熵</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通过特征索引，特征取值对样本集进行划分</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计算条件熵并进行累加</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4.</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的特征索引</a:t>
            </a:r>
            <a:endParaRPr lang="en-US" altLang="zh-CN" sz="28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7878586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24" name="TextBox 23"/>
          <p:cNvSpPr txBox="1"/>
          <p:nvPr/>
        </p:nvSpPr>
        <p:spPr>
          <a:xfrm>
            <a:off x="539552" y="3697868"/>
            <a:ext cx="6647974"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四</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进行预测：通过递归找到叶子节点</a:t>
            </a:r>
            <a:endParaRPr lang="en-US" altLang="zh-CN" sz="2800" dirty="0" smtClean="0">
              <a:solidFill>
                <a:srgbClr val="03001A"/>
              </a:solidFill>
              <a:latin typeface="宋体" pitchFamily="2" charset="-122"/>
              <a:ea typeface="宋体" pitchFamily="2" charset="-122"/>
            </a:endParaRPr>
          </a:p>
        </p:txBody>
      </p:sp>
      <p:sp>
        <p:nvSpPr>
          <p:cNvPr id="4" name="标题 1"/>
          <p:cNvSpPr txBox="1">
            <a:spLocks/>
          </p:cNvSpPr>
          <p:nvPr/>
        </p:nvSpPr>
        <p:spPr>
          <a:xfrm>
            <a:off x="539552" y="4768924"/>
            <a:ext cx="8230553" cy="50405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2800" dirty="0" smtClean="0">
                <a:solidFill>
                  <a:srgbClr val="03001A"/>
                </a:solidFill>
                <a:latin typeface="宋体" pitchFamily="2" charset="-122"/>
                <a:ea typeface="宋体" pitchFamily="2" charset="-122"/>
              </a:rPr>
              <a:t>ID3 </a:t>
            </a:r>
            <a:r>
              <a:rPr lang="zh-CN" altLang="en-US" sz="2800" dirty="0" smtClean="0">
                <a:solidFill>
                  <a:srgbClr val="03001A"/>
                </a:solidFill>
                <a:latin typeface="宋体" pitchFamily="2" charset="-122"/>
                <a:ea typeface="宋体" pitchFamily="2" charset="-122"/>
              </a:rPr>
              <a:t>算法的不足</a:t>
            </a:r>
            <a:r>
              <a:rPr lang="en-US" altLang="zh-CN" sz="2800" dirty="0" smtClean="0">
                <a:solidFill>
                  <a:srgbClr val="03001A"/>
                </a:solidFill>
                <a:latin typeface="宋体" pitchFamily="2" charset="-122"/>
                <a:ea typeface="宋体" pitchFamily="2" charset="-122"/>
              </a:rPr>
              <a:t>:</a:t>
            </a:r>
          </a:p>
        </p:txBody>
      </p:sp>
      <p:sp>
        <p:nvSpPr>
          <p:cNvPr id="3" name="矩形 2"/>
          <p:cNvSpPr/>
          <p:nvPr/>
        </p:nvSpPr>
        <p:spPr>
          <a:xfrm>
            <a:off x="725845" y="5272980"/>
            <a:ext cx="4572000" cy="830997"/>
          </a:xfrm>
          <a:prstGeom prst="rect">
            <a:avLst/>
          </a:prstGeom>
        </p:spPr>
        <p:txBody>
          <a:bodyPr>
            <a:spAutoFit/>
          </a:bodyPr>
          <a:lstStyle/>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只能处理离散型性特征</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只能处理分类问题</a:t>
            </a:r>
          </a:p>
        </p:txBody>
      </p:sp>
      <p:sp>
        <p:nvSpPr>
          <p:cNvPr id="6" name="TextBox 5"/>
          <p:cNvSpPr txBox="1"/>
          <p:nvPr/>
        </p:nvSpPr>
        <p:spPr>
          <a:xfrm>
            <a:off x="539552" y="884327"/>
            <a:ext cx="8443337" cy="2677656"/>
          </a:xfrm>
          <a:prstGeom prst="rect">
            <a:avLst/>
          </a:prstGeom>
          <a:noFill/>
        </p:spPr>
        <p:txBody>
          <a:bodyPr wrap="none" rtlCol="0">
            <a:spAutoFit/>
          </a:bodyPr>
          <a:lstStyle/>
          <a:p>
            <a:r>
              <a:rPr lang="zh-CN" altLang="en-US" sz="2800" dirty="0">
                <a:solidFill>
                  <a:srgbClr val="03001A"/>
                </a:solidFill>
                <a:latin typeface="宋体" pitchFamily="2" charset="-122"/>
                <a:ea typeface="宋体" pitchFamily="2" charset="-122"/>
              </a:rPr>
              <a:t>三</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算法递归建树：终止条件、递归过程、树结构</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要维护一个特征索引列表</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要有一个决策节点变叶子节点的函数</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保存的树信息包括：</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en-US" altLang="zh-CN" sz="2800" u="sng" dirty="0" smtClean="0">
                <a:solidFill>
                  <a:srgbClr val="03001A"/>
                </a:solidFill>
                <a:latin typeface="宋体" pitchFamily="2" charset="-122"/>
                <a:ea typeface="宋体" pitchFamily="2" charset="-122"/>
              </a:rPr>
              <a:t>___</a:t>
            </a:r>
            <a:r>
              <a:rPr lang="zh-CN" altLang="en-US" sz="2800" dirty="0" smtClean="0">
                <a:solidFill>
                  <a:srgbClr val="03001A"/>
                </a:solidFill>
                <a:latin typeface="宋体" pitchFamily="2" charset="-122"/>
                <a:ea typeface="宋体" pitchFamily="2" charset="-122"/>
              </a:rPr>
              <a:t>，</a:t>
            </a:r>
            <a:endParaRPr lang="en-US" altLang="zh-CN" sz="2800" dirty="0" smtClean="0">
              <a:solidFill>
                <a:srgbClr val="03001A"/>
              </a:solidFill>
              <a:latin typeface="宋体" pitchFamily="2" charset="-122"/>
              <a:ea typeface="宋体" pitchFamily="2" charset="-122"/>
            </a:endParaRPr>
          </a:p>
          <a:p>
            <a:pPr indent="457200"/>
            <a:r>
              <a:rPr lang="en-US" altLang="zh-CN" sz="2800" dirty="0">
                <a:solidFill>
                  <a:srgbClr val="03001A"/>
                </a:solidFill>
                <a:latin typeface="宋体" pitchFamily="2" charset="-122"/>
                <a:ea typeface="宋体" pitchFamily="2" charset="-122"/>
              </a:rPr>
              <a:t>	</a:t>
            </a:r>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子节点：</a:t>
            </a:r>
            <a:r>
              <a:rPr lang="en-US" altLang="zh-CN" sz="2800" dirty="0" smtClean="0">
                <a:solidFill>
                  <a:srgbClr val="03001A"/>
                </a:solidFill>
                <a:latin typeface="宋体" pitchFamily="2" charset="-122"/>
                <a:ea typeface="宋体" pitchFamily="2" charset="-122"/>
              </a:rPr>
              <a:t>{</a:t>
            </a:r>
            <a:r>
              <a:rPr lang="zh-CN" altLang="en-US" sz="2800" u="sng" dirty="0" smtClean="0">
                <a:solidFill>
                  <a:srgbClr val="03001A"/>
                </a:solidFill>
                <a:latin typeface="宋体" pitchFamily="2" charset="-122"/>
                <a:ea typeface="宋体" pitchFamily="2" charset="-122"/>
              </a:rPr>
              <a:t>以值为键的多棵子树</a:t>
            </a:r>
            <a:r>
              <a:rPr lang="en-US" altLang="zh-CN" sz="2800" dirty="0" smtClean="0">
                <a:solidFill>
                  <a:srgbClr val="03001A"/>
                </a:solidFill>
                <a:latin typeface="宋体" pitchFamily="2" charset="-122"/>
                <a:ea typeface="宋体" pitchFamily="2" charset="-122"/>
              </a:rPr>
              <a:t>}}</a:t>
            </a:r>
          </a:p>
        </p:txBody>
      </p:sp>
    </p:spTree>
    <p:extLst>
      <p:ext uri="{BB962C8B-B14F-4D97-AF65-F5344CB8AC3E}">
        <p14:creationId xmlns:p14="http://schemas.microsoft.com/office/powerpoint/2010/main" val="2309652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755575" y="1018016"/>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所谓递归，简单来说，就是一个函数直接或间接调用自身的一种方法。它通常把一个大型复杂的问题层层转换为一个与原问题相似的规模较小的问题</a:t>
            </a:r>
            <a:r>
              <a:rPr lang="en-US" altLang="zh-CN" dirty="0">
                <a:solidFill>
                  <a:srgbClr val="03001A"/>
                </a:solidFill>
                <a:latin typeface="楷体" pitchFamily="49" charset="-122"/>
                <a:ea typeface="楷体" pitchFamily="49" charset="-122"/>
              </a:rPr>
              <a:t>	</a:t>
            </a: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4 </a:t>
            </a:r>
            <a:r>
              <a:rPr lang="zh-CN" altLang="en-US" sz="4000" b="1" dirty="0">
                <a:solidFill>
                  <a:srgbClr val="03001A"/>
                </a:solidFill>
                <a:latin typeface="黑体" pitchFamily="49" charset="-122"/>
                <a:ea typeface="黑体" pitchFamily="49" charset="-122"/>
              </a:rPr>
              <a:t>递归建树</a:t>
            </a:r>
            <a:r>
              <a:rPr lang="en-US" altLang="zh-CN" sz="4000" b="1" dirty="0">
                <a:solidFill>
                  <a:srgbClr val="03001A"/>
                </a:solidFill>
                <a:latin typeface="黑体" pitchFamily="49" charset="-122"/>
                <a:ea typeface="黑体" pitchFamily="49" charset="-122"/>
              </a:rPr>
              <a:t> </a:t>
            </a:r>
            <a:endParaRPr lang="zh-CN" altLang="zh-CN" sz="4000" b="1" dirty="0">
              <a:solidFill>
                <a:srgbClr val="03001A"/>
              </a:solidFill>
              <a:latin typeface="黑体" pitchFamily="49" charset="-122"/>
              <a:ea typeface="黑体" pitchFamily="49" charset="-122"/>
            </a:endParaRPr>
          </a:p>
        </p:txBody>
      </p:sp>
      <p:sp>
        <p:nvSpPr>
          <p:cNvPr id="4" name="文本框 1"/>
          <p:cNvSpPr txBox="1">
            <a:spLocks noChangeArrowheads="1"/>
          </p:cNvSpPr>
          <p:nvPr/>
        </p:nvSpPr>
        <p:spPr bwMode="auto">
          <a:xfrm>
            <a:off x="979982" y="2276872"/>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问题可用递归解决具备的两个条件：</a:t>
            </a:r>
            <a:endParaRPr lang="en-US" altLang="zh-CN" dirty="0" smtClean="0">
              <a:solidFill>
                <a:srgbClr val="03001A"/>
              </a:solidFill>
              <a:latin typeface="宋体" pitchFamily="2" charset="-122"/>
              <a:ea typeface="宋体" pitchFamily="2" charset="-122"/>
            </a:endParaRPr>
          </a:p>
          <a:p>
            <a:pPr marL="457200" indent="-457200" eaLnBrk="1" hangingPunct="1">
              <a:buAutoNum type="arabicPeriod"/>
            </a:pPr>
            <a:r>
              <a:rPr lang="zh-CN" altLang="en-US" dirty="0" smtClean="0">
                <a:solidFill>
                  <a:srgbClr val="03001A"/>
                </a:solidFill>
                <a:latin typeface="宋体" pitchFamily="2" charset="-122"/>
                <a:ea typeface="宋体" pitchFamily="2" charset="-122"/>
              </a:rPr>
              <a:t>子问题需与原问题为同样的事情，且规模更小</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2. </a:t>
            </a:r>
            <a:r>
              <a:rPr lang="zh-CN" altLang="en-US" dirty="0" smtClean="0">
                <a:solidFill>
                  <a:srgbClr val="03001A"/>
                </a:solidFill>
                <a:latin typeface="宋体" pitchFamily="2" charset="-122"/>
                <a:ea typeface="宋体" pitchFamily="2" charset="-122"/>
              </a:rPr>
              <a:t>程序具备终止条件</a:t>
            </a:r>
            <a:endParaRPr lang="en-US" altLang="zh-CN" dirty="0">
              <a:solidFill>
                <a:srgbClr val="03001A"/>
              </a:solidFill>
              <a:latin typeface="宋体" pitchFamily="2" charset="-122"/>
              <a:ea typeface="宋体" pitchFamily="2" charset="-122"/>
            </a:endParaRPr>
          </a:p>
        </p:txBody>
      </p:sp>
      <p:sp>
        <p:nvSpPr>
          <p:cNvPr id="5" name="文本框 1"/>
          <p:cNvSpPr txBox="1">
            <a:spLocks noChangeArrowheads="1"/>
          </p:cNvSpPr>
          <p:nvPr/>
        </p:nvSpPr>
        <p:spPr bwMode="auto">
          <a:xfrm>
            <a:off x="683568" y="4293096"/>
            <a:ext cx="79208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决策树问题可用递归解决具备的两个条件：</a:t>
            </a:r>
            <a:endParaRPr lang="en-US" altLang="zh-CN" dirty="0" smtClean="0">
              <a:solidFill>
                <a:srgbClr val="03001A"/>
              </a:solidFill>
              <a:latin typeface="宋体" pitchFamily="2" charset="-122"/>
              <a:ea typeface="宋体" pitchFamily="2" charset="-122"/>
            </a:endParaRPr>
          </a:p>
          <a:p>
            <a:pPr indent="-360000" eaLnBrk="1" hangingPunct="1"/>
            <a:r>
              <a:rPr lang="en-US" altLang="zh-CN" dirty="0" smtClean="0">
                <a:solidFill>
                  <a:srgbClr val="03001A"/>
                </a:solidFill>
                <a:latin typeface="宋体" pitchFamily="2" charset="-122"/>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每次选择最优特征划分后得到的多个</a:t>
            </a:r>
            <a:r>
              <a:rPr lang="en-US" altLang="zh-CN" dirty="0" err="1" smtClean="0">
                <a:solidFill>
                  <a:srgbClr val="03001A"/>
                </a:solidFill>
                <a:ea typeface="宋体" pitchFamily="2" charset="-122"/>
                <a:cs typeface="Times New Roman" pitchFamily="18" charset="0"/>
              </a:rPr>
              <a:t>sub_data</a:t>
            </a:r>
            <a:r>
              <a:rPr lang="zh-CN" altLang="en-US" dirty="0" smtClean="0">
                <a:solidFill>
                  <a:srgbClr val="03001A"/>
                </a:solidFill>
                <a:ea typeface="宋体" pitchFamily="2" charset="-122"/>
                <a:cs typeface="Times New Roman" pitchFamily="18" charset="0"/>
              </a:rPr>
              <a:t>子样本</a:t>
            </a:r>
            <a:endParaRPr lang="en-US" altLang="zh-CN" dirty="0" smtClean="0">
              <a:solidFill>
                <a:srgbClr val="03001A"/>
              </a:solidFill>
              <a:ea typeface="宋体" pitchFamily="2" charset="-122"/>
              <a:cs typeface="Times New Roman" pitchFamily="18" charset="0"/>
            </a:endParaRPr>
          </a:p>
          <a:p>
            <a:pPr indent="-360000" eaLnBrk="1" hangingPunct="1"/>
            <a:r>
              <a:rPr lang="en-US" altLang="zh-CN" dirty="0">
                <a:solidFill>
                  <a:srgbClr val="03001A"/>
                </a:solidFill>
                <a:ea typeface="宋体" pitchFamily="2" charset="-122"/>
                <a:cs typeface="Times New Roman" pitchFamily="18" charset="0"/>
              </a:rPr>
              <a:t> </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集</a:t>
            </a:r>
            <a:r>
              <a:rPr lang="zh-CN" altLang="en-US" dirty="0" smtClean="0">
                <a:solidFill>
                  <a:srgbClr val="03001A"/>
                </a:solidFill>
                <a:latin typeface="宋体" pitchFamily="2" charset="-122"/>
                <a:ea typeface="宋体" pitchFamily="2" charset="-122"/>
                <a:cs typeface="Times New Roman" pitchFamily="18" charset="0"/>
              </a:rPr>
              <a:t>比</a:t>
            </a:r>
            <a:r>
              <a:rPr lang="zh-CN" altLang="en-US" dirty="0">
                <a:solidFill>
                  <a:srgbClr val="03001A"/>
                </a:solidFill>
                <a:latin typeface="宋体" pitchFamily="2" charset="-122"/>
                <a:ea typeface="宋体" pitchFamily="2" charset="-122"/>
                <a:cs typeface="Times New Roman" pitchFamily="18" charset="0"/>
              </a:rPr>
              <a:t>原</a:t>
            </a:r>
            <a:r>
              <a:rPr lang="en-US" altLang="zh-CN" dirty="0" smtClean="0">
                <a:solidFill>
                  <a:srgbClr val="03001A"/>
                </a:solidFill>
                <a:ea typeface="宋体" pitchFamily="2" charset="-122"/>
                <a:cs typeface="Times New Roman" pitchFamily="18" charset="0"/>
              </a:rPr>
              <a:t>data</a:t>
            </a:r>
            <a:r>
              <a:rPr lang="zh-CN" altLang="en-US" dirty="0" smtClean="0">
                <a:solidFill>
                  <a:srgbClr val="03001A"/>
                </a:solidFill>
                <a:latin typeface="宋体" pitchFamily="2" charset="-122"/>
                <a:ea typeface="宋体" pitchFamily="2" charset="-122"/>
                <a:cs typeface="Times New Roman" pitchFamily="18" charset="0"/>
              </a:rPr>
              <a:t>规模较小的样本集，并且也是要找到最优特     </a:t>
            </a:r>
            <a:endParaRPr lang="en-US" altLang="zh-CN" dirty="0" smtClean="0">
              <a:solidFill>
                <a:srgbClr val="03001A"/>
              </a:solidFill>
              <a:latin typeface="宋体" pitchFamily="2" charset="-122"/>
              <a:ea typeface="宋体" pitchFamily="2" charset="-122"/>
              <a:cs typeface="Times New Roman" pitchFamily="18" charset="0"/>
            </a:endParaRPr>
          </a:p>
          <a:p>
            <a:pPr indent="-360000" eaLnBrk="1" hangingPunct="1"/>
            <a:r>
              <a:rPr lang="en-US" altLang="zh-CN" dirty="0">
                <a:solidFill>
                  <a:srgbClr val="03001A"/>
                </a:solidFill>
                <a:latin typeface="宋体" pitchFamily="2" charset="-122"/>
                <a:ea typeface="宋体" pitchFamily="2" charset="-122"/>
                <a:cs typeface="Times New Roman" pitchFamily="18" charset="0"/>
              </a:rPr>
              <a:t> </a:t>
            </a:r>
            <a:r>
              <a:rPr lang="en-US" altLang="zh-CN" dirty="0" smtClean="0">
                <a:solidFill>
                  <a:srgbClr val="03001A"/>
                </a:solidFill>
                <a:latin typeface="宋体" pitchFamily="2" charset="-122"/>
                <a:ea typeface="宋体" pitchFamily="2" charset="-122"/>
                <a:cs typeface="Times New Roman" pitchFamily="18" charset="0"/>
              </a:rPr>
              <a:t> </a:t>
            </a:r>
            <a:r>
              <a:rPr lang="zh-CN" altLang="en-US" dirty="0" smtClean="0">
                <a:solidFill>
                  <a:srgbClr val="03001A"/>
                </a:solidFill>
                <a:latin typeface="宋体" pitchFamily="2" charset="-122"/>
                <a:ea typeface="宋体" pitchFamily="2" charset="-122"/>
                <a:cs typeface="Times New Roman" pitchFamily="18" charset="0"/>
              </a:rPr>
              <a:t>征进行分割</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en-US" altLang="zh-CN" dirty="0" smtClean="0">
                <a:solidFill>
                  <a:srgbClr val="03001A"/>
                </a:solidFill>
                <a:latin typeface="宋体" pitchFamily="2" charset="-122"/>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cs typeface="Times New Roman" pitchFamily="18" charset="0"/>
              </a:rPr>
              <a:t>样本是有限数量的，每次划分的数量都会减少，肯定   </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cs typeface="Times New Roman" pitchFamily="18" charset="0"/>
              </a:rPr>
              <a:t>  是能够终止的</a:t>
            </a:r>
            <a:endParaRPr lang="en-US" altLang="zh-CN" dirty="0">
              <a:solidFill>
                <a:srgbClr val="03001A"/>
              </a:solidFill>
              <a:latin typeface="宋体" pitchFamily="2" charset="-122"/>
              <a:ea typeface="宋体" pitchFamily="2" charset="-122"/>
            </a:endParaRPr>
          </a:p>
        </p:txBody>
      </p:sp>
      <p:sp>
        <p:nvSpPr>
          <p:cNvPr id="6" name="文本框 1"/>
          <p:cNvSpPr txBox="1">
            <a:spLocks noChangeArrowheads="1"/>
          </p:cNvSpPr>
          <p:nvPr/>
        </p:nvSpPr>
        <p:spPr bwMode="auto">
          <a:xfrm>
            <a:off x="467544" y="3645024"/>
            <a:ext cx="750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决策树的建立</a:t>
            </a:r>
            <a:endParaRPr lang="en-US" altLang="zh-CN" sz="28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0938635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4.1</a:t>
            </a:r>
            <a:r>
              <a:rPr lang="zh-CN" altLang="en-US" sz="4000" b="1" dirty="0">
                <a:solidFill>
                  <a:srgbClr val="03001A"/>
                </a:solidFill>
                <a:latin typeface="黑体" pitchFamily="49" charset="-122"/>
                <a:ea typeface="黑体" pitchFamily="49" charset="-122"/>
              </a:rPr>
              <a:t>终止条件</a:t>
            </a:r>
          </a:p>
        </p:txBody>
      </p:sp>
      <p:sp>
        <p:nvSpPr>
          <p:cNvPr id="4" name="TextBox 3"/>
          <p:cNvSpPr txBox="1"/>
          <p:nvPr/>
        </p:nvSpPr>
        <p:spPr>
          <a:xfrm>
            <a:off x="395536" y="1164128"/>
            <a:ext cx="8424936" cy="5073184"/>
          </a:xfrm>
          <a:prstGeom prst="rect">
            <a:avLst/>
          </a:prstGeom>
          <a:noFill/>
        </p:spPr>
        <p:txBody>
          <a:bodyPr wrap="square" rtlCol="0">
            <a:spAutoFit/>
          </a:bodyPr>
          <a:lstStyle/>
          <a:p>
            <a:r>
              <a:rPr lang="zh-CN" altLang="en-US" sz="2400" dirty="0">
                <a:solidFill>
                  <a:srgbClr val="03001A"/>
                </a:solidFill>
                <a:latin typeface="宋体" pitchFamily="2" charset="-122"/>
                <a:ea typeface="宋体" pitchFamily="2" charset="-122"/>
              </a:rPr>
              <a:t>终止条件</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从决策点变成叶子节点</a:t>
            </a:r>
            <a:r>
              <a:rPr lang="en-US" altLang="zh-CN" sz="2400" dirty="0">
                <a:solidFill>
                  <a:srgbClr val="03001A"/>
                </a:solidFill>
                <a:latin typeface="宋体" pitchFamily="2" charset="-122"/>
                <a:ea typeface="宋体" pitchFamily="2" charset="-122"/>
              </a:rPr>
              <a:t>)</a:t>
            </a:r>
          </a:p>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如果所有样本的标签全部相同或者只剩下一个</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样本：</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将该标签作为叶子节点。</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如果所有特征已经用完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有</a:t>
            </a:r>
            <a:r>
              <a:rPr lang="zh-CN" altLang="en-US" sz="2400" dirty="0">
                <a:solidFill>
                  <a:srgbClr val="03001A"/>
                </a:solidFill>
                <a:latin typeface="宋体" pitchFamily="2" charset="-122"/>
                <a:ea typeface="宋体" pitchFamily="2" charset="-122"/>
              </a:rPr>
              <a:t>多个样本</a:t>
            </a:r>
            <a:r>
              <a:rPr lang="zh-CN" altLang="en-US" sz="2400" dirty="0" smtClean="0">
                <a:solidFill>
                  <a:srgbClr val="03001A"/>
                </a:solidFill>
                <a:latin typeface="宋体" pitchFamily="2" charset="-122"/>
                <a:ea typeface="宋体" pitchFamily="2" charset="-122"/>
              </a:rPr>
              <a:t>，</a:t>
            </a:r>
            <a:r>
              <a:rPr lang="zh-CN" altLang="en-US" sz="2400" dirty="0" smtClean="0">
                <a:solidFill>
                  <a:srgbClr val="FF0000"/>
                </a:solidFill>
                <a:latin typeface="宋体" pitchFamily="2" charset="-122"/>
                <a:ea typeface="宋体" pitchFamily="2" charset="-122"/>
              </a:rPr>
              <a:t>只剩标签列，</a:t>
            </a:r>
            <a:endParaRPr lang="en-US" altLang="zh-CN" sz="2400" dirty="0" smtClean="0">
              <a:solidFill>
                <a:srgbClr val="FF0000"/>
              </a:solidFill>
              <a:latin typeface="宋体" pitchFamily="2" charset="-122"/>
              <a:ea typeface="宋体" pitchFamily="2" charset="-122"/>
            </a:endParaRPr>
          </a:p>
          <a:p>
            <a:r>
              <a:rPr lang="en-US" altLang="zh-CN" sz="2400" dirty="0">
                <a:solidFill>
                  <a:srgbClr val="FF0000"/>
                </a:solidFill>
                <a:latin typeface="宋体" pitchFamily="2" charset="-122"/>
                <a:ea typeface="宋体" pitchFamily="2" charset="-122"/>
              </a:rPr>
              <a:t> </a:t>
            </a:r>
            <a:r>
              <a:rPr lang="en-US" altLang="zh-CN" sz="2400" dirty="0" smtClean="0">
                <a:solidFill>
                  <a:srgbClr val="FF0000"/>
                </a:solidFill>
                <a:latin typeface="宋体" pitchFamily="2" charset="-122"/>
                <a:ea typeface="宋体" pitchFamily="2" charset="-122"/>
              </a:rPr>
              <a:t> </a:t>
            </a:r>
            <a:r>
              <a:rPr lang="zh-CN" altLang="en-US" sz="2400" dirty="0" smtClean="0">
                <a:solidFill>
                  <a:srgbClr val="FF0000"/>
                </a:solidFill>
                <a:latin typeface="宋体" pitchFamily="2" charset="-122"/>
                <a:ea typeface="宋体" pitchFamily="2" charset="-122"/>
              </a:rPr>
              <a:t>但标签</a:t>
            </a:r>
            <a:r>
              <a:rPr lang="zh-CN" altLang="en-US" sz="2400" dirty="0">
                <a:solidFill>
                  <a:srgbClr val="FF0000"/>
                </a:solidFill>
                <a:latin typeface="宋体" pitchFamily="2" charset="-122"/>
                <a:ea typeface="宋体" pitchFamily="2" charset="-122"/>
              </a:rPr>
              <a:t>仍然不统一</a:t>
            </a:r>
            <a:r>
              <a:rPr lang="zh-CN" altLang="en-US" sz="2400" dirty="0">
                <a:solidFill>
                  <a:srgbClr val="03001A"/>
                </a:solidFill>
                <a:latin typeface="宋体" pitchFamily="2" charset="-122"/>
                <a:ea typeface="宋体" pitchFamily="2" charset="-122"/>
              </a:rPr>
              <a:t>：</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将出现次数最多的标签作为叶子节点</a:t>
            </a:r>
            <a:endParaRPr lang="en-US" altLang="zh-CN" sz="2400" dirty="0">
              <a:solidFill>
                <a:srgbClr val="03001A"/>
              </a:solidFill>
              <a:latin typeface="宋体" pitchFamily="2" charset="-122"/>
              <a:ea typeface="宋体" pitchFamily="2" charset="-122"/>
            </a:endParaRPr>
          </a:p>
          <a:p>
            <a:pPr>
              <a:spcAft>
                <a:spcPts val="1000"/>
              </a:spcAft>
            </a:pPr>
            <a:r>
              <a:rPr lang="zh-CN" altLang="en-US" sz="2400" dirty="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需要</a:t>
            </a:r>
            <a:r>
              <a:rPr lang="zh-CN" altLang="en-US" sz="2400" dirty="0">
                <a:solidFill>
                  <a:srgbClr val="03001A"/>
                </a:solidFill>
                <a:latin typeface="宋体" pitchFamily="2" charset="-122"/>
                <a:ea typeface="宋体" pitchFamily="2" charset="-122"/>
              </a:rPr>
              <a:t>一个</a:t>
            </a:r>
            <a:r>
              <a:rPr lang="zh-CN" altLang="en-US" sz="2400" b="1" dirty="0">
                <a:solidFill>
                  <a:srgbClr val="FF0000"/>
                </a:solidFill>
                <a:latin typeface="宋体" pitchFamily="2" charset="-122"/>
                <a:ea typeface="宋体" pitchFamily="2" charset="-122"/>
              </a:rPr>
              <a:t>函数</a:t>
            </a:r>
            <a:r>
              <a:rPr lang="en-US" altLang="zh-CN" sz="2400" b="1" dirty="0" err="1" smtClean="0">
                <a:solidFill>
                  <a:srgbClr val="FF0000"/>
                </a:solidFill>
                <a:latin typeface="Times New Roman" pitchFamily="18" charset="0"/>
                <a:ea typeface="宋体" pitchFamily="2" charset="-122"/>
                <a:cs typeface="Times New Roman" pitchFamily="18" charset="0"/>
              </a:rPr>
              <a:t>to_leaf_node</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输入一个标签行</a:t>
            </a:r>
            <a:r>
              <a:rPr lang="en-US" altLang="zh-CN" sz="2400" dirty="0" err="1" smtClean="0">
                <a:solidFill>
                  <a:srgbClr val="03001A"/>
                </a:solidFill>
                <a:latin typeface="Times New Roman" pitchFamily="18" charset="0"/>
                <a:ea typeface="宋体" pitchFamily="2" charset="-122"/>
                <a:cs typeface="Times New Roman" pitchFamily="18" charset="0"/>
              </a:rPr>
              <a:t>label_list</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输出出现次数最多的</a:t>
            </a:r>
            <a:r>
              <a:rPr lang="en-US" altLang="zh-CN" sz="2400" dirty="0" smtClean="0">
                <a:solidFill>
                  <a:srgbClr val="03001A"/>
                </a:solidFill>
                <a:latin typeface="Times New Roman" pitchFamily="18" charset="0"/>
                <a:ea typeface="宋体" pitchFamily="2" charset="-122"/>
                <a:cs typeface="Times New Roman" pitchFamily="18" charset="0"/>
              </a:rPr>
              <a:t>label</a:t>
            </a:r>
          </a:p>
          <a:p>
            <a:r>
              <a:rPr lang="zh-CN" altLang="en-US" sz="2400" dirty="0" smtClean="0">
                <a:solidFill>
                  <a:srgbClr val="03001A"/>
                </a:solidFill>
                <a:latin typeface="Times New Roman" pitchFamily="18" charset="0"/>
                <a:ea typeface="宋体" pitchFamily="2" charset="-122"/>
                <a:cs typeface="Times New Roman" pitchFamily="18" charset="0"/>
              </a:rPr>
              <a:t>       递归建树的过程中需要维护一个特征</a:t>
            </a:r>
            <a:r>
              <a:rPr lang="zh-CN" altLang="en-US" sz="2400" b="1" dirty="0" smtClean="0">
                <a:solidFill>
                  <a:srgbClr val="FF0000"/>
                </a:solidFill>
                <a:latin typeface="Times New Roman" pitchFamily="18" charset="0"/>
                <a:ea typeface="宋体" pitchFamily="2" charset="-122"/>
                <a:cs typeface="Times New Roman" pitchFamily="18" charset="0"/>
              </a:rPr>
              <a:t>索引列表</a:t>
            </a:r>
            <a:r>
              <a:rPr lang="en-US" altLang="zh-CN" sz="2400" b="1" dirty="0" err="1" smtClean="0">
                <a:solidFill>
                  <a:srgbClr val="FF0000"/>
                </a:solidFill>
                <a:latin typeface="Times New Roman" pitchFamily="18" charset="0"/>
                <a:ea typeface="宋体" pitchFamily="2" charset="-122"/>
                <a:cs typeface="Times New Roman" pitchFamily="18" charset="0"/>
              </a:rPr>
              <a:t>f_index</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每次都将最优特征索引删除</a:t>
            </a:r>
            <a:endParaRPr lang="zh-CN" altLang="en-US" sz="2400" dirty="0">
              <a:solidFill>
                <a:srgbClr val="03001A"/>
              </a:solidFill>
              <a:latin typeface="Times New Roman" pitchFamily="18" charset="0"/>
              <a:ea typeface="宋体" pitchFamily="2" charset="-122"/>
              <a:cs typeface="Times New Roman" pitchFamily="18" charset="0"/>
            </a:endParaRPr>
          </a:p>
          <a:p>
            <a:endParaRPr lang="zh-CN" altLang="en-US" sz="1600" dirty="0"/>
          </a:p>
        </p:txBody>
      </p:sp>
    </p:spTree>
    <p:extLst>
      <p:ext uri="{BB962C8B-B14F-4D97-AF65-F5344CB8AC3E}">
        <p14:creationId xmlns:p14="http://schemas.microsoft.com/office/powerpoint/2010/main" val="400208610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4.2 </a:t>
            </a:r>
            <a:r>
              <a:rPr lang="zh-CN" altLang="en-US" sz="4000" b="1" dirty="0">
                <a:solidFill>
                  <a:srgbClr val="03001A"/>
                </a:solidFill>
                <a:latin typeface="黑体" pitchFamily="49" charset="-122"/>
                <a:ea typeface="黑体" pitchFamily="49" charset="-122"/>
              </a:rPr>
              <a:t>递归过程</a:t>
            </a:r>
          </a:p>
        </p:txBody>
      </p:sp>
      <p:sp>
        <p:nvSpPr>
          <p:cNvPr id="4" name="TextBox 3"/>
          <p:cNvSpPr txBox="1"/>
          <p:nvPr/>
        </p:nvSpPr>
        <p:spPr>
          <a:xfrm>
            <a:off x="395536" y="1053253"/>
            <a:ext cx="8208912" cy="830997"/>
          </a:xfrm>
          <a:prstGeom prst="rect">
            <a:avLst/>
          </a:prstGeom>
          <a:noFill/>
        </p:spPr>
        <p:txBody>
          <a:bodyPr wrap="square" rtlCol="0">
            <a:spAutoFit/>
          </a:bodyPr>
          <a:lstStyle/>
          <a:p>
            <a:r>
              <a:rPr lang="zh-CN" altLang="en-US" sz="2400" dirty="0" smtClean="0">
                <a:solidFill>
                  <a:srgbClr val="03001A"/>
                </a:solidFill>
                <a:latin typeface="宋体" pitchFamily="2" charset="-122"/>
                <a:ea typeface="宋体" pitchFamily="2" charset="-122"/>
              </a:rPr>
              <a:t>递归过程</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如何将大规模问题分割成小规模问题</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回顾一下前三个函数</a:t>
            </a:r>
            <a:r>
              <a:rPr lang="en-US" altLang="zh-CN" sz="2400" dirty="0" smtClean="0">
                <a:solidFill>
                  <a:srgbClr val="03001A"/>
                </a:solidFill>
                <a:latin typeface="宋体" pitchFamily="2" charset="-122"/>
                <a:ea typeface="宋体" pitchFamily="2" charset="-122"/>
                <a:sym typeface="Wingdings" pitchFamily="2" charset="2"/>
              </a:rPr>
              <a:t>:(</a:t>
            </a:r>
            <a:r>
              <a:rPr lang="zh-CN" altLang="en-US" sz="2400" dirty="0" smtClean="0">
                <a:solidFill>
                  <a:srgbClr val="03001A"/>
                </a:solidFill>
                <a:latin typeface="宋体" pitchFamily="2" charset="-122"/>
                <a:ea typeface="宋体" pitchFamily="2" charset="-122"/>
                <a:sym typeface="Wingdings" pitchFamily="2" charset="2"/>
              </a:rPr>
              <a:t>打开</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tree.py</a:t>
            </a:r>
            <a:r>
              <a:rPr lang="zh-CN" altLang="en-US" sz="2400" dirty="0" smtClean="0">
                <a:solidFill>
                  <a:srgbClr val="03001A"/>
                </a:solidFill>
                <a:latin typeface="宋体" pitchFamily="2" charset="-122"/>
                <a:ea typeface="宋体" pitchFamily="2" charset="-122"/>
                <a:sym typeface="Wingdings" pitchFamily="2" charset="2"/>
              </a:rPr>
              <a:t>文件</a:t>
            </a:r>
            <a:r>
              <a:rPr lang="en-US" altLang="zh-CN" sz="2400" dirty="0" smtClean="0">
                <a:solidFill>
                  <a:srgbClr val="03001A"/>
                </a:solidFill>
                <a:latin typeface="宋体" pitchFamily="2" charset="-122"/>
                <a:ea typeface="宋体" pitchFamily="2" charset="-122"/>
                <a:sym typeface="Wingdings" pitchFamily="2" charset="2"/>
              </a:rPr>
              <a:t>)</a:t>
            </a:r>
            <a:endParaRPr lang="zh-CN" altLang="en-US" sz="1600" dirty="0">
              <a:solidFill>
                <a:srgbClr val="03001A"/>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 y="2132856"/>
            <a:ext cx="9144000" cy="3773148"/>
          </a:xfrm>
          <a:prstGeom prst="rect">
            <a:avLst/>
          </a:prstGeom>
        </p:spPr>
      </p:pic>
    </p:spTree>
    <p:extLst>
      <p:ext uri="{BB962C8B-B14F-4D97-AF65-F5344CB8AC3E}">
        <p14:creationId xmlns:p14="http://schemas.microsoft.com/office/powerpoint/2010/main" val="40050813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4.3 </a:t>
            </a:r>
            <a:r>
              <a:rPr lang="zh-CN" altLang="en-US" sz="4000" b="1" dirty="0" smtClean="0">
                <a:solidFill>
                  <a:srgbClr val="03001A"/>
                </a:solidFill>
                <a:latin typeface="黑体" pitchFamily="49" charset="-122"/>
                <a:ea typeface="黑体" pitchFamily="49" charset="-122"/>
              </a:rPr>
              <a:t>决策点结构</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95536" y="1032465"/>
            <a:ext cx="8208912" cy="2200602"/>
          </a:xfrm>
          <a:prstGeom prst="rect">
            <a:avLst/>
          </a:prstGeom>
          <a:noFill/>
        </p:spPr>
        <p:txBody>
          <a:bodyPr wrap="square" rtlCol="0">
            <a:spAutoFit/>
          </a:bodyPr>
          <a:lstStyle/>
          <a:p>
            <a:r>
              <a:rPr lang="zh-CN" altLang="en-US" sz="2800" dirty="0" smtClean="0">
                <a:solidFill>
                  <a:srgbClr val="03001A"/>
                </a:solidFill>
                <a:latin typeface="宋体" pitchFamily="2" charset="-122"/>
                <a:ea typeface="宋体" pitchFamily="2" charset="-122"/>
              </a:rPr>
              <a:t>决策点结构</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什么形式保存一棵树，保存哪些信息</a:t>
            </a:r>
            <a:endParaRPr lang="en-US" altLang="zh-CN" sz="2800" dirty="0" smtClean="0">
              <a:solidFill>
                <a:srgbClr val="03001A"/>
              </a:solidFill>
              <a:latin typeface="宋体" pitchFamily="2" charset="-122"/>
              <a:ea typeface="宋体" pitchFamily="2" charset="-122"/>
            </a:endParaRPr>
          </a:p>
          <a:p>
            <a:pPr>
              <a:spcBef>
                <a:spcPts val="1000"/>
              </a:spcBef>
              <a:spcAft>
                <a:spcPts val="1000"/>
              </a:spcAft>
            </a:pPr>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使用字典来保存</a:t>
            </a:r>
            <a:endParaRPr lang="en-US" altLang="zh-CN" sz="2800" dirty="0" smtClean="0">
              <a:solidFill>
                <a:srgbClr val="03001A"/>
              </a:solidFill>
              <a:latin typeface="宋体" pitchFamily="2" charset="-122"/>
              <a:ea typeface="宋体" pitchFamily="2" charset="-122"/>
            </a:endParaRPr>
          </a:p>
          <a:p>
            <a:pPr>
              <a:spcBef>
                <a:spcPts val="1000"/>
              </a:spcBef>
            </a:pP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保存决策点的特征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以及该特征空间对应的</a:t>
            </a:r>
            <a:endParaRPr lang="en-US" altLang="zh-CN" sz="2800" b="1" dirty="0" smtClean="0">
              <a:solidFill>
                <a:srgbClr val="FF0000"/>
              </a:solidFill>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  多棵子树</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子树有多少棵，由特征空间长度决定</a:t>
            </a:r>
            <a:r>
              <a:rPr lang="en-US" altLang="zh-CN" sz="2800" dirty="0" smtClean="0">
                <a:solidFill>
                  <a:srgbClr val="03001A"/>
                </a:solidFill>
                <a:latin typeface="宋体" pitchFamily="2" charset="-122"/>
                <a:ea typeface="宋体" pitchFamily="2" charset="-122"/>
              </a:rPr>
              <a:t>)</a:t>
            </a:r>
            <a:endParaRPr lang="zh-CN" altLang="en-US" dirty="0">
              <a:solidFill>
                <a:srgbClr val="03001A"/>
              </a:solidFill>
            </a:endParaRPr>
          </a:p>
        </p:txBody>
      </p:sp>
      <p:sp>
        <p:nvSpPr>
          <p:cNvPr id="5" name="TextBox 4"/>
          <p:cNvSpPr txBox="1"/>
          <p:nvPr/>
        </p:nvSpPr>
        <p:spPr>
          <a:xfrm>
            <a:off x="755576" y="3265820"/>
            <a:ext cx="5155707"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1.</a:t>
            </a:r>
            <a:r>
              <a:rPr lang="zh-CN" altLang="en-US" sz="2800" dirty="0" smtClean="0">
                <a:solidFill>
                  <a:srgbClr val="03001A"/>
                </a:solidFill>
                <a:latin typeface="Times New Roman" pitchFamily="18" charset="0"/>
                <a:cs typeface="Times New Roman" pitchFamily="18" charset="0"/>
              </a:rPr>
              <a:t> </a:t>
            </a:r>
            <a:r>
              <a:rPr lang="en-US" altLang="zh-CN" sz="2800" dirty="0" smtClean="0">
                <a:solidFill>
                  <a:srgbClr val="03001A"/>
                </a:solidFill>
                <a:latin typeface="Times New Roman" pitchFamily="18" charset="0"/>
                <a:cs typeface="Times New Roman" pitchFamily="18" charset="0"/>
              </a:rPr>
              <a:t>tree={‘</a:t>
            </a:r>
            <a:r>
              <a:rPr lang="en-US" altLang="zh-CN" sz="2800" dirty="0" err="1" smtClean="0">
                <a:solidFill>
                  <a:srgbClr val="03001A"/>
                </a:solidFill>
                <a:latin typeface="Times New Roman" pitchFamily="18" charset="0"/>
                <a:cs typeface="Times New Roman" pitchFamily="18" charset="0"/>
              </a:rPr>
              <a:t>index’:index,’child</a:t>
            </a:r>
            <a:r>
              <a:rPr lang="en-US" altLang="zh-CN" sz="2800" dirty="0" smtClean="0">
                <a:solidFill>
                  <a:srgbClr val="03001A"/>
                </a:solidFill>
                <a:latin typeface="Times New Roman" pitchFamily="18" charset="0"/>
                <a:cs typeface="Times New Roman" pitchFamily="18" charset="0"/>
              </a:rPr>
              <a:t>’:{}}</a:t>
            </a:r>
            <a:endParaRPr lang="zh-CN" altLang="en-US" sz="2800" dirty="0">
              <a:solidFill>
                <a:srgbClr val="03001A"/>
              </a:solidFill>
              <a:latin typeface="Times New Roman" pitchFamily="18" charset="0"/>
              <a:cs typeface="Times New Roman" pitchFamily="18" charset="0"/>
            </a:endParaRPr>
          </a:p>
        </p:txBody>
      </p:sp>
      <p:sp>
        <p:nvSpPr>
          <p:cNvPr id="6" name="TextBox 5"/>
          <p:cNvSpPr txBox="1"/>
          <p:nvPr/>
        </p:nvSpPr>
        <p:spPr>
          <a:xfrm>
            <a:off x="3439211" y="1609636"/>
            <a:ext cx="1269899"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tree={}</a:t>
            </a:r>
            <a:endParaRPr lang="zh-CN" altLang="en-US" sz="2800" dirty="0">
              <a:solidFill>
                <a:srgbClr val="03001A"/>
              </a:solidFill>
              <a:latin typeface="Times New Roman" pitchFamily="18" charset="0"/>
              <a:cs typeface="Times New Roman" pitchFamily="18" charset="0"/>
            </a:endParaRPr>
          </a:p>
        </p:txBody>
      </p:sp>
      <p:sp>
        <p:nvSpPr>
          <p:cNvPr id="7" name="TextBox 6"/>
          <p:cNvSpPr txBox="1"/>
          <p:nvPr/>
        </p:nvSpPr>
        <p:spPr>
          <a:xfrm>
            <a:off x="755576" y="4149080"/>
            <a:ext cx="6827510" cy="2246769"/>
          </a:xfrm>
          <a:prstGeom prst="rect">
            <a:avLst/>
          </a:prstGeom>
          <a:noFill/>
        </p:spPr>
        <p:txBody>
          <a:bodyPr wrap="none" rtlCol="0">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Times New Roman" pitchFamily="18" charset="0"/>
                <a:ea typeface="宋体" pitchFamily="2" charset="-122"/>
                <a:cs typeface="Times New Roman" pitchFamily="18" charset="0"/>
              </a:rPr>
              <a:t> </a:t>
            </a:r>
            <a:r>
              <a:rPr lang="zh-CN" altLang="en-US" sz="2800" dirty="0" smtClean="0">
                <a:solidFill>
                  <a:srgbClr val="03001A"/>
                </a:solidFill>
                <a:latin typeface="宋体" pitchFamily="2" charset="-122"/>
                <a:ea typeface="宋体" pitchFamily="2" charset="-122"/>
                <a:cs typeface="Times New Roman" pitchFamily="18" charset="0"/>
              </a:rPr>
              <a:t>每一棵子树怎么确定，假设</a:t>
            </a:r>
            <a:r>
              <a:rPr lang="zh-CN" altLang="en-US" sz="2800" dirty="0">
                <a:solidFill>
                  <a:srgbClr val="03001A"/>
                </a:solidFill>
                <a:latin typeface="宋体" pitchFamily="2" charset="-122"/>
                <a:ea typeface="宋体" pitchFamily="2" charset="-122"/>
                <a:cs typeface="Times New Roman" pitchFamily="18" charset="0"/>
              </a:rPr>
              <a:t>特征取值</a:t>
            </a:r>
            <a:r>
              <a:rPr lang="en-US" altLang="zh-CN" sz="2800" dirty="0" smtClean="0">
                <a:solidFill>
                  <a:srgbClr val="03001A"/>
                </a:solidFill>
                <a:latin typeface="Times New Roman" pitchFamily="18" charset="0"/>
                <a:ea typeface="宋体" pitchFamily="2" charset="-122"/>
                <a:cs typeface="Times New Roman" pitchFamily="18" charset="0"/>
              </a:rPr>
              <a:t>v1</a:t>
            </a:r>
            <a:r>
              <a:rPr lang="en-US" altLang="zh-CN" sz="2800" dirty="0" smtClean="0">
                <a:solidFill>
                  <a:srgbClr val="03001A"/>
                </a:solidFill>
                <a:latin typeface="宋体" pitchFamily="2" charset="-122"/>
                <a:ea typeface="宋体" pitchFamily="2" charset="-122"/>
                <a:cs typeface="Times New Roman" pitchFamily="18" charset="0"/>
              </a:rPr>
              <a:t>,</a:t>
            </a:r>
          </a:p>
          <a:p>
            <a:r>
              <a:rPr lang="zh-CN" altLang="en-US" sz="2800" dirty="0" smtClean="0">
                <a:solidFill>
                  <a:srgbClr val="03001A"/>
                </a:solidFill>
                <a:latin typeface="宋体" pitchFamily="2" charset="-122"/>
                <a:ea typeface="宋体" pitchFamily="2" charset="-122"/>
                <a:cs typeface="Times New Roman" pitchFamily="18" charset="0"/>
              </a:rPr>
              <a:t>   所得子样本集为</a:t>
            </a:r>
            <a:r>
              <a:rPr lang="en-US" altLang="zh-CN" sz="2800" dirty="0" err="1" smtClean="0">
                <a:solidFill>
                  <a:srgbClr val="03001A"/>
                </a:solidFill>
                <a:latin typeface="Times New Roman" pitchFamily="18" charset="0"/>
                <a:ea typeface="宋体" pitchFamily="2" charset="-122"/>
                <a:cs typeface="Times New Roman" pitchFamily="18" charset="0"/>
              </a:rPr>
              <a:t>sub_data</a:t>
            </a:r>
            <a:r>
              <a:rPr lang="zh-CN" altLang="en-US" sz="2800" dirty="0" smtClean="0">
                <a:solidFill>
                  <a:srgbClr val="03001A"/>
                </a:solidFill>
                <a:latin typeface="宋体" pitchFamily="2" charset="-122"/>
                <a:ea typeface="宋体" pitchFamily="2" charset="-122"/>
                <a:cs typeface="Times New Roman" pitchFamily="18" charset="0"/>
              </a:rPr>
              <a:t>的子树</a:t>
            </a:r>
            <a:endParaRPr lang="en-US" altLang="zh-CN" sz="2800" dirty="0" smtClean="0">
              <a:solidFill>
                <a:srgbClr val="03001A"/>
              </a:solidFill>
              <a:latin typeface="宋体" pitchFamily="2" charset="-122"/>
              <a:ea typeface="宋体" pitchFamily="2" charset="-122"/>
              <a:cs typeface="Times New Roman" pitchFamily="18" charset="0"/>
            </a:endParaRPr>
          </a:p>
          <a:p>
            <a:r>
              <a:rPr lang="en-US" altLang="zh-CN" sz="2800" dirty="0" smtClean="0">
                <a:solidFill>
                  <a:srgbClr val="03001A"/>
                </a:solidFill>
                <a:latin typeface="Times New Roman" pitchFamily="18" charset="0"/>
                <a:ea typeface="宋体" pitchFamily="2" charset="-122"/>
                <a:cs typeface="Times New Roman" pitchFamily="18" charset="0"/>
              </a:rPr>
              <a:t>      tree[‘child’][v1]=</a:t>
            </a:r>
            <a:r>
              <a:rPr lang="en-US" altLang="zh-CN" sz="2800" dirty="0" err="1" smtClean="0">
                <a:solidFill>
                  <a:srgbClr val="03001A"/>
                </a:solidFill>
                <a:latin typeface="Times New Roman" pitchFamily="18" charset="0"/>
                <a:ea typeface="宋体" pitchFamily="2" charset="-122"/>
                <a:cs typeface="Times New Roman" pitchFamily="18" charset="0"/>
              </a:rPr>
              <a:t>create_tree</a:t>
            </a:r>
            <a:r>
              <a:rPr lang="en-US" altLang="zh-CN" sz="2800" dirty="0" smtClean="0">
                <a:solidFill>
                  <a:srgbClr val="03001A"/>
                </a:solidFill>
                <a:latin typeface="Times New Roman" pitchFamily="18" charset="0"/>
                <a:ea typeface="宋体" pitchFamily="2" charset="-122"/>
                <a:cs typeface="Times New Roman" pitchFamily="18" charset="0"/>
              </a:rPr>
              <a:t>(</a:t>
            </a:r>
            <a:r>
              <a:rPr lang="en-US" altLang="zh-CN" sz="2800" dirty="0" err="1" smtClean="0">
                <a:solidFill>
                  <a:srgbClr val="03001A"/>
                </a:solidFill>
                <a:latin typeface="Times New Roman" pitchFamily="18" charset="0"/>
                <a:ea typeface="宋体" pitchFamily="2" charset="-122"/>
                <a:cs typeface="Times New Roman" pitchFamily="18" charset="0"/>
              </a:rPr>
              <a:t>sub_data</a:t>
            </a:r>
            <a:r>
              <a:rPr lang="en-US" altLang="zh-CN" sz="2800" dirty="0" smtClean="0">
                <a:solidFill>
                  <a:srgbClr val="03001A"/>
                </a:solidFill>
                <a:latin typeface="Times New Roman" pitchFamily="18" charset="0"/>
                <a:ea typeface="宋体" pitchFamily="2" charset="-122"/>
                <a:cs typeface="Times New Roman" pitchFamily="18" charset="0"/>
              </a:rPr>
              <a:t>)</a:t>
            </a:r>
          </a:p>
          <a:p>
            <a:endParaRPr lang="en-US" altLang="zh-CN" sz="2800" dirty="0" smtClean="0">
              <a:solidFill>
                <a:srgbClr val="03001A"/>
              </a:solidFill>
              <a:latin typeface="Times New Roman" pitchFamily="18" charset="0"/>
              <a:ea typeface="宋体" pitchFamily="2" charset="-122"/>
              <a:cs typeface="Times New Roman" pitchFamily="18" charset="0"/>
            </a:endParaRPr>
          </a:p>
          <a:p>
            <a:r>
              <a:rPr lang="en-US" altLang="zh-CN" sz="2800" dirty="0" err="1">
                <a:solidFill>
                  <a:srgbClr val="03001A"/>
                </a:solidFill>
                <a:latin typeface="Times New Roman" pitchFamily="18" charset="0"/>
                <a:ea typeface="宋体" pitchFamily="2" charset="-122"/>
                <a:cs typeface="Times New Roman" pitchFamily="18" charset="0"/>
              </a:rPr>
              <a:t>c</a:t>
            </a:r>
            <a:r>
              <a:rPr lang="en-US" altLang="zh-CN" sz="2800" dirty="0" err="1" smtClean="0">
                <a:solidFill>
                  <a:srgbClr val="03001A"/>
                </a:solidFill>
                <a:latin typeface="Times New Roman" pitchFamily="18" charset="0"/>
                <a:ea typeface="宋体" pitchFamily="2" charset="-122"/>
                <a:cs typeface="Times New Roman" pitchFamily="18" charset="0"/>
              </a:rPr>
              <a:t>reate_tree</a:t>
            </a:r>
            <a:r>
              <a:rPr lang="zh-CN" altLang="en-US" sz="2800" dirty="0" smtClean="0">
                <a:solidFill>
                  <a:srgbClr val="03001A"/>
                </a:solidFill>
                <a:latin typeface="Times New Roman" pitchFamily="18" charset="0"/>
                <a:ea typeface="宋体" pitchFamily="2" charset="-122"/>
                <a:cs typeface="Times New Roman" pitchFamily="18" charset="0"/>
              </a:rPr>
              <a:t>函数为建树函数</a:t>
            </a:r>
            <a:endParaRPr lang="zh-CN" altLang="en-US" sz="28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313054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4.4 </a:t>
            </a:r>
            <a:r>
              <a:rPr lang="zh-CN" altLang="en-US" sz="4000" b="1" dirty="0">
                <a:solidFill>
                  <a:srgbClr val="03001A"/>
                </a:solidFill>
                <a:latin typeface="黑体" pitchFamily="49" charset="-122"/>
                <a:ea typeface="黑体" pitchFamily="49" charset="-122"/>
              </a:rPr>
              <a:t>建树步骤</a:t>
            </a:r>
          </a:p>
        </p:txBody>
      </p:sp>
      <p:sp>
        <p:nvSpPr>
          <p:cNvPr id="4" name="TextBox 3"/>
          <p:cNvSpPr txBox="1"/>
          <p:nvPr/>
        </p:nvSpPr>
        <p:spPr>
          <a:xfrm>
            <a:off x="343600" y="999967"/>
            <a:ext cx="8208912" cy="5875968"/>
          </a:xfrm>
          <a:prstGeom prst="rect">
            <a:avLst/>
          </a:prstGeom>
          <a:noFill/>
        </p:spPr>
        <p:txBody>
          <a:bodyPr wrap="square" rtlCol="0">
            <a:spAutoFit/>
          </a:bodyPr>
          <a:lstStyle/>
          <a:p>
            <a:pPr>
              <a:spcAft>
                <a:spcPts val="1000"/>
              </a:spcAft>
            </a:pPr>
            <a:r>
              <a:rPr lang="en-US" altLang="zh-CN" sz="2400" dirty="0" err="1">
                <a:solidFill>
                  <a:srgbClr val="03001A"/>
                </a:solidFill>
                <a:latin typeface="Times New Roman" pitchFamily="18" charset="0"/>
                <a:cs typeface="Times New Roman" pitchFamily="18" charset="0"/>
              </a:rPr>
              <a:t>i</a:t>
            </a:r>
            <a:r>
              <a:rPr lang="en-US" altLang="zh-CN" sz="2400" dirty="0" err="1" smtClean="0">
                <a:solidFill>
                  <a:srgbClr val="03001A"/>
                </a:solidFill>
                <a:latin typeface="Times New Roman" pitchFamily="18" charset="0"/>
                <a:cs typeface="Times New Roman" pitchFamily="18" charset="0"/>
              </a:rPr>
              <a:t>ndex_list</a:t>
            </a:r>
            <a:r>
              <a:rPr lang="en-US" altLang="zh-CN" sz="2400" dirty="0" smtClean="0">
                <a:solidFill>
                  <a:srgbClr val="03001A"/>
                </a:solidFill>
                <a:latin typeface="Times New Roman" pitchFamily="18" charset="0"/>
                <a:cs typeface="Times New Roman" pitchFamily="18" charset="0"/>
              </a:rPr>
              <a:t>=[i for i in range(</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(data[0]))] </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b="1" dirty="0" smtClean="0">
                <a:solidFill>
                  <a:srgbClr val="FF0000"/>
                </a:solidFill>
                <a:latin typeface="宋体" pitchFamily="2" charset="-122"/>
                <a:ea typeface="宋体" pitchFamily="2" charset="-122"/>
                <a:cs typeface="Times New Roman" pitchFamily="18" charset="0"/>
              </a:rPr>
              <a:t>索引列表</a:t>
            </a:r>
            <a:endParaRPr lang="en-US" altLang="zh-CN" sz="2400" b="1" dirty="0" smtClean="0">
              <a:solidFill>
                <a:srgbClr val="FF0000"/>
              </a:solidFill>
              <a:latin typeface="宋体" pitchFamily="2" charset="-122"/>
              <a:ea typeface="宋体" pitchFamily="2" charset="-122"/>
              <a:cs typeface="Times New Roman" pitchFamily="18" charset="0"/>
            </a:endParaRPr>
          </a:p>
          <a:p>
            <a:r>
              <a:rPr lang="en-US" altLang="zh-CN" sz="2400" dirty="0" err="1" smtClean="0">
                <a:solidFill>
                  <a:srgbClr val="03001A"/>
                </a:solidFill>
                <a:latin typeface="Times New Roman" pitchFamily="18" charset="0"/>
                <a:cs typeface="Times New Roman" pitchFamily="18" charset="0"/>
              </a:rPr>
              <a:t>c</a:t>
            </a:r>
            <a:r>
              <a:rPr lang="en-US" altLang="zh-CN" sz="2400" dirty="0" err="1" smtClean="0">
                <a:solidFill>
                  <a:srgbClr val="03001A"/>
                </a:solidFill>
                <a:latin typeface="Times New Roman" pitchFamily="18" charset="0"/>
                <a:cs typeface="Times New Roman" pitchFamily="18" charset="0"/>
              </a:rPr>
              <a:t>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data,index_list</a:t>
            </a:r>
            <a:r>
              <a:rPr lang="en-US" altLang="zh-CN" sz="2400" dirty="0" smtClean="0">
                <a:solidFill>
                  <a:srgbClr val="03001A"/>
                </a:solidFill>
                <a:latin typeface="Times New Roman" pitchFamily="18" charset="0"/>
                <a:cs typeface="Times New Roman" pitchFamily="18" charset="0"/>
              </a:rPr>
              <a:t>):</a:t>
            </a:r>
          </a:p>
          <a:p>
            <a:r>
              <a:rPr lang="en-US" altLang="zh-CN" sz="2400" dirty="0">
                <a:solidFill>
                  <a:srgbClr val="03001A"/>
                </a:solidFill>
              </a:rPr>
              <a:t> </a:t>
            </a:r>
            <a:r>
              <a:rPr lang="en-US" altLang="zh-CN" sz="2400" dirty="0" smtClean="0">
                <a:solidFill>
                  <a:srgbClr val="03001A"/>
                </a:solidFill>
              </a:rPr>
              <a:t>        </a:t>
            </a:r>
            <a:r>
              <a:rPr lang="zh-CN" altLang="en-US" sz="2400" dirty="0" smtClean="0">
                <a:solidFill>
                  <a:srgbClr val="03001A"/>
                </a:solidFill>
                <a:latin typeface="宋体" pitchFamily="2" charset="-122"/>
                <a:ea typeface="宋体" pitchFamily="2" charset="-122"/>
              </a:rPr>
              <a:t>判断是否符合终止条件，如果是：</a:t>
            </a:r>
            <a:endParaRPr lang="en-US" altLang="zh-CN" sz="2400" dirty="0" smtClean="0">
              <a:solidFill>
                <a:srgbClr val="03001A"/>
              </a:solidFill>
              <a:latin typeface="宋体" pitchFamily="2" charset="-122"/>
              <a:ea typeface="宋体" pitchFamily="2" charset="-122"/>
            </a:endParaRPr>
          </a:p>
          <a:p>
            <a:pPr>
              <a:spcAft>
                <a:spcPts val="1500"/>
              </a:spcAft>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返回类别标签作为叶节点</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a:t>
            </a:r>
            <a:r>
              <a:rPr lang="en-US" altLang="zh-CN" sz="2400" dirty="0" err="1" smtClean="0">
                <a:solidFill>
                  <a:srgbClr val="03001A"/>
                </a:solidFill>
                <a:latin typeface="Times New Roman" pitchFamily="18" charset="0"/>
                <a:ea typeface="宋体" pitchFamily="2" charset="-122"/>
                <a:cs typeface="Times New Roman" pitchFamily="18" charset="0"/>
              </a:rPr>
              <a:t>get_best_split</a:t>
            </a:r>
            <a:r>
              <a:rPr lang="zh-CN" altLang="en-US" sz="2400" dirty="0" smtClean="0">
                <a:solidFill>
                  <a:srgbClr val="03001A"/>
                </a:solidFill>
                <a:latin typeface="宋体" pitchFamily="2" charset="-122"/>
                <a:ea typeface="宋体" pitchFamily="2" charset="-122"/>
              </a:rPr>
              <a:t>获得</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en-US" altLang="zh-CN" sz="2400" b="1" dirty="0" err="1" smtClean="0">
                <a:solidFill>
                  <a:srgbClr val="FF0000"/>
                </a:solidFill>
                <a:latin typeface="宋体" pitchFamily="2" charset="-122"/>
                <a:ea typeface="宋体" pitchFamily="2" charset="-122"/>
              </a:rPr>
              <a:t>b_index</a:t>
            </a:r>
            <a:r>
              <a:rPr lang="zh-CN" altLang="en-US" sz="2400" b="1" dirty="0" smtClean="0">
                <a:solidFill>
                  <a:srgbClr val="FF0000"/>
                </a:solidFill>
                <a:latin typeface="宋体" pitchFamily="2" charset="-122"/>
                <a:ea typeface="宋体" pitchFamily="2" charset="-122"/>
              </a:rPr>
              <a:t>是相对值</a:t>
            </a:r>
            <a:r>
              <a:rPr lang="en-US" altLang="zh-CN" sz="2400" b="1" dirty="0" smtClean="0">
                <a:solidFill>
                  <a:srgbClr val="FF0000"/>
                </a:solidFill>
                <a:latin typeface="宋体" pitchFamily="2" charset="-122"/>
                <a:ea typeface="宋体" pitchFamily="2" charset="-122"/>
              </a:rPr>
              <a:t>)</a:t>
            </a:r>
            <a:endParaRPr lang="en-US" altLang="zh-CN" sz="2400" dirty="0" smtClean="0">
              <a:solidFill>
                <a:srgbClr val="03001A"/>
              </a:solidFill>
              <a:latin typeface="Times New Roman" pitchFamily="18" charset="0"/>
              <a:ea typeface="宋体" pitchFamily="2" charset="-122"/>
              <a:cs typeface="Times New Roman" pitchFamily="18" charset="0"/>
            </a:endParaRPr>
          </a:p>
          <a:p>
            <a:pPr>
              <a:spcAft>
                <a:spcPts val="1500"/>
              </a:spcAft>
            </a:pPr>
            <a:r>
              <a:rPr lang="zh-CN" altLang="en-US" sz="2400" dirty="0" smtClean="0">
                <a:solidFill>
                  <a:srgbClr val="03001A"/>
                </a:solidFill>
                <a:latin typeface="宋体" pitchFamily="2" charset="-122"/>
                <a:ea typeface="宋体" pitchFamily="2" charset="-122"/>
              </a:rPr>
              <a:t>    获得</a:t>
            </a:r>
            <a:r>
              <a:rPr lang="zh-CN" altLang="en-US" sz="2400" dirty="0">
                <a:solidFill>
                  <a:srgbClr val="03001A"/>
                </a:solidFill>
                <a:latin typeface="宋体" pitchFamily="2" charset="-122"/>
                <a:ea typeface="宋体" pitchFamily="2" charset="-122"/>
              </a:rPr>
              <a:t>该特征索引对应的特征</a:t>
            </a:r>
            <a:r>
              <a:rPr lang="zh-CN" altLang="en-US" sz="2400" dirty="0" smtClean="0">
                <a:solidFill>
                  <a:srgbClr val="03001A"/>
                </a:solidFill>
                <a:latin typeface="宋体" pitchFamily="2" charset="-122"/>
                <a:ea typeface="宋体" pitchFamily="2" charset="-122"/>
              </a:rPr>
              <a:t>空间</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利用最优索引获得索引</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最优索引是个相对值</a:t>
            </a:r>
            <a:r>
              <a:rPr lang="en-US" altLang="zh-CN" sz="2400" b="1" dirty="0" smtClean="0">
                <a:solidFill>
                  <a:srgbClr val="FF0000"/>
                </a:solidFill>
                <a:latin typeface="宋体" pitchFamily="2" charset="-122"/>
                <a:ea typeface="宋体" pitchFamily="2" charset="-122"/>
              </a:rPr>
              <a:t>)</a:t>
            </a:r>
          </a:p>
          <a:p>
            <a:pPr>
              <a:spcAft>
                <a:spcPts val="1500"/>
              </a:spcAft>
            </a:pPr>
            <a:r>
              <a:rPr lang="en-US" altLang="zh-CN" sz="2400" dirty="0" smtClean="0">
                <a:solidFill>
                  <a:srgbClr val="404040"/>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将索引从</a:t>
            </a:r>
            <a:r>
              <a:rPr lang="en-US" altLang="zh-CN" sz="2400" dirty="0" err="1" smtClean="0">
                <a:solidFill>
                  <a:srgbClr val="03001A"/>
                </a:solidFill>
                <a:latin typeface="Times New Roman" pitchFamily="18" charset="0"/>
                <a:ea typeface="宋体" pitchFamily="2" charset="-122"/>
                <a:cs typeface="Times New Roman" pitchFamily="18" charset="0"/>
              </a:rPr>
              <a:t>index_list</a:t>
            </a:r>
            <a:r>
              <a:rPr lang="zh-CN" altLang="en-US" sz="2400" dirty="0" smtClean="0">
                <a:solidFill>
                  <a:srgbClr val="03001A"/>
                </a:solidFill>
                <a:latin typeface="宋体" pitchFamily="2" charset="-122"/>
                <a:ea typeface="宋体" pitchFamily="2" charset="-122"/>
              </a:rPr>
              <a:t>中删除</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创建</a:t>
            </a:r>
            <a:r>
              <a:rPr lang="zh-CN" altLang="en-US" sz="2400" dirty="0">
                <a:solidFill>
                  <a:srgbClr val="03001A"/>
                </a:solidFill>
                <a:latin typeface="宋体" pitchFamily="2" charset="-122"/>
                <a:ea typeface="宋体" pitchFamily="2" charset="-122"/>
              </a:rPr>
              <a:t>树</a:t>
            </a:r>
            <a:r>
              <a:rPr lang="en-US" altLang="zh-CN" sz="2400" dirty="0">
                <a:solidFill>
                  <a:srgbClr val="03001A"/>
                </a:solidFill>
                <a:latin typeface="Times New Roman" pitchFamily="18" charset="0"/>
                <a:ea typeface="宋体" pitchFamily="2" charset="-122"/>
                <a:cs typeface="Times New Roman" pitchFamily="18" charset="0"/>
              </a:rPr>
              <a:t>tree={‘</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err="1">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 , ’child’:{}}</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对应特征空间的每个值</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利用</a:t>
            </a:r>
            <a:r>
              <a:rPr lang="en-US" altLang="zh-CN" sz="2400" dirty="0" smtClean="0">
                <a:solidFill>
                  <a:srgbClr val="03001A"/>
                </a:solidFill>
                <a:latin typeface="Times New Roman" pitchFamily="18" charset="0"/>
                <a:ea typeface="宋体" pitchFamily="2" charset="-122"/>
                <a:cs typeface="Times New Roman" pitchFamily="18" charset="0"/>
              </a:rPr>
              <a:t>split</a:t>
            </a:r>
            <a:r>
              <a:rPr lang="zh-CN" altLang="en-US" sz="2400" dirty="0" smtClean="0">
                <a:solidFill>
                  <a:srgbClr val="03001A"/>
                </a:solidFill>
                <a:latin typeface="宋体" pitchFamily="2" charset="-122"/>
                <a:ea typeface="宋体" pitchFamily="2" charset="-122"/>
              </a:rPr>
              <a:t>获得子样本集</a:t>
            </a:r>
            <a:r>
              <a:rPr lang="en-US" altLang="zh-CN" sz="2400" dirty="0" err="1" smtClean="0">
                <a:solidFill>
                  <a:srgbClr val="03001A"/>
                </a:solidFill>
                <a:latin typeface="Times New Roman" pitchFamily="18" charset="0"/>
                <a:ea typeface="宋体" pitchFamily="2" charset="-122"/>
                <a:cs typeface="Times New Roman" pitchFamily="18" charset="0"/>
              </a:rPr>
              <a:t>sub_data</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tree[‘child’][value]</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creat_tree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sub_data,index_list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b="1" dirty="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子树递归</a:t>
            </a:r>
            <a:r>
              <a:rPr lang="en-US" altLang="zh-CN" sz="2400" b="1" dirty="0" smtClean="0">
                <a:solidFill>
                  <a:srgbClr val="FF0000"/>
                </a:solidFill>
                <a:latin typeface="Times New Roman" pitchFamily="18" charset="0"/>
                <a:ea typeface="宋体" pitchFamily="2" charset="-122"/>
                <a:cs typeface="Times New Roman" pitchFamily="18" charset="0"/>
              </a:rPr>
              <a:t>)</a:t>
            </a:r>
            <a:endParaRPr lang="en-US" altLang="zh-CN" sz="2800" dirty="0" smtClean="0">
              <a:solidFill>
                <a:srgbClr val="404040"/>
              </a:solidFill>
              <a:latin typeface="宋体" pitchFamily="2" charset="-122"/>
              <a:ea typeface="宋体" pitchFamily="2" charset="-122"/>
            </a:endParaRPr>
          </a:p>
          <a:p>
            <a:endParaRPr lang="zh-CN" altLang="en-US" dirty="0">
              <a:solidFill>
                <a:srgbClr val="404040"/>
              </a:solidFill>
            </a:endParaRPr>
          </a:p>
        </p:txBody>
      </p:sp>
      <p:cxnSp>
        <p:nvCxnSpPr>
          <p:cNvPr id="5" name="直接连接符 4"/>
          <p:cNvCxnSpPr/>
          <p:nvPr/>
        </p:nvCxnSpPr>
        <p:spPr>
          <a:xfrm>
            <a:off x="467544" y="2780928"/>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a:off x="619944" y="3645024"/>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31632" y="4581128"/>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06439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4.5 </a:t>
            </a:r>
            <a:r>
              <a:rPr lang="zh-CN" altLang="en-US" sz="4000" b="1" dirty="0" smtClean="0">
                <a:solidFill>
                  <a:srgbClr val="03001A"/>
                </a:solidFill>
                <a:latin typeface="黑体" pitchFamily="49" charset="-122"/>
                <a:ea typeface="黑体" pitchFamily="49" charset="-122"/>
              </a:rPr>
              <a:t>建树步骤</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31190" y="908720"/>
            <a:ext cx="8561289" cy="5840060"/>
          </a:xfrm>
          <a:prstGeom prst="rect">
            <a:avLst/>
          </a:prstGeom>
          <a:noFill/>
        </p:spPr>
        <p:txBody>
          <a:bodyPr wrap="square" rtlCol="0">
            <a:spAutoFit/>
          </a:bodyPr>
          <a:lstStyle/>
          <a:p>
            <a:r>
              <a:rPr lang="en-US" altLang="zh-CN" sz="2400" dirty="0" err="1" smtClean="0">
                <a:solidFill>
                  <a:srgbClr val="03001A"/>
                </a:solidFill>
                <a:latin typeface="Times New Roman" pitchFamily="18" charset="0"/>
                <a:cs typeface="Times New Roman" pitchFamily="18" charset="0"/>
              </a:rPr>
              <a:t>create_tree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data,index_list</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label_list</a:t>
            </a:r>
            <a:r>
              <a:rPr lang="en-US" altLang="zh-CN" sz="2400" dirty="0">
                <a:solidFill>
                  <a:srgbClr val="03001A"/>
                </a:solidFill>
                <a:latin typeface="Times New Roman" pitchFamily="18" charset="0"/>
                <a:cs typeface="Times New Roman" pitchFamily="18" charset="0"/>
              </a:rPr>
              <a:t>=[d[-1] for d in data]     </a:t>
            </a:r>
          </a:p>
          <a:p>
            <a:r>
              <a:rPr lang="en-US" altLang="zh-CN" sz="2400" dirty="0" smtClean="0">
                <a:solidFill>
                  <a:srgbClr val="404040"/>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if (</a:t>
            </a:r>
            <a:r>
              <a:rPr lang="en-US" altLang="zh-CN" sz="2400" dirty="0" err="1" smtClean="0">
                <a:solidFill>
                  <a:srgbClr val="FF0000"/>
                </a:solidFill>
                <a:latin typeface="Times New Roman" pitchFamily="18" charset="0"/>
                <a:cs typeface="Times New Roman" pitchFamily="18" charset="0"/>
              </a:rPr>
              <a:t>len</a:t>
            </a:r>
            <a:r>
              <a:rPr lang="en-US" altLang="zh-CN" sz="2400" dirty="0"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label_list</a:t>
            </a:r>
            <a:r>
              <a:rPr lang="en-US" altLang="zh-CN" sz="2400" dirty="0" smtClean="0">
                <a:solidFill>
                  <a:srgbClr val="FF0000"/>
                </a:solidFill>
                <a:latin typeface="Times New Roman" pitchFamily="18" charset="0"/>
                <a:cs typeface="Times New Roman" pitchFamily="18" charset="0"/>
              </a:rPr>
              <a:t>)==1 or </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(set(</a:t>
            </a:r>
            <a:r>
              <a:rPr lang="en-US" altLang="zh-CN" sz="2400" dirty="0" err="1" smtClean="0">
                <a:solidFill>
                  <a:srgbClr val="03001A"/>
                </a:solidFill>
                <a:latin typeface="Times New Roman" pitchFamily="18" charset="0"/>
                <a:cs typeface="Times New Roman" pitchFamily="18" charset="0"/>
              </a:rPr>
              <a:t>label_list</a:t>
            </a:r>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Times New Roman" pitchFamily="18" charset="0"/>
                <a:ea typeface="宋体" pitchFamily="2" charset="-122"/>
                <a:cs typeface="Times New Roman" pitchFamily="18" charset="0"/>
              </a:rPr>
              <a:t>红色的可以删</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40404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return </a:t>
            </a:r>
            <a:r>
              <a:rPr lang="en-US" altLang="zh-CN" sz="2400" dirty="0" err="1" smtClean="0">
                <a:solidFill>
                  <a:srgbClr val="03001A"/>
                </a:solidFill>
                <a:latin typeface="Times New Roman" pitchFamily="18" charset="0"/>
                <a:ea typeface="宋体" pitchFamily="2" charset="-122"/>
                <a:cs typeface="Times New Roman" pitchFamily="18" charset="0"/>
              </a:rPr>
              <a:t>label_list</a:t>
            </a:r>
            <a:r>
              <a:rPr lang="en-US" altLang="zh-CN" sz="2400" dirty="0" smtClean="0">
                <a:solidFill>
                  <a:srgbClr val="03001A"/>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if(</a:t>
            </a:r>
            <a:r>
              <a:rPr lang="en-US" altLang="zh-CN" sz="2400" dirty="0" err="1">
                <a:solidFill>
                  <a:srgbClr val="03001A"/>
                </a:solidFill>
                <a:latin typeface="Times New Roman" pitchFamily="18" charset="0"/>
                <a:ea typeface="宋体" pitchFamily="2" charset="-122"/>
                <a:cs typeface="Times New Roman" pitchFamily="18" charset="0"/>
              </a:rPr>
              <a:t>len</a:t>
            </a:r>
            <a:r>
              <a:rPr lang="en-US" altLang="zh-CN" sz="2400" dirty="0">
                <a:solidFill>
                  <a:srgbClr val="03001A"/>
                </a:solidFill>
                <a:latin typeface="Times New Roman" pitchFamily="18" charset="0"/>
                <a:ea typeface="宋体" pitchFamily="2" charset="-122"/>
                <a:cs typeface="Times New Roman" pitchFamily="18" charset="0"/>
              </a:rPr>
              <a:t>(data[0])==1):</a:t>
            </a: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return </a:t>
            </a:r>
            <a:r>
              <a:rPr lang="en-US" altLang="zh-CN" sz="2400" dirty="0" err="1" smtClean="0">
                <a:solidFill>
                  <a:srgbClr val="03001A"/>
                </a:solidFill>
                <a:latin typeface="Times New Roman" pitchFamily="18" charset="0"/>
                <a:ea typeface="宋体" pitchFamily="2" charset="-122"/>
                <a:cs typeface="Times New Roman" pitchFamily="18" charset="0"/>
              </a:rPr>
              <a:t>to_leaf_node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label_list</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get_best_split</a:t>
            </a:r>
            <a:r>
              <a:rPr lang="en-US" altLang="zh-CN" sz="2400" dirty="0" smtClean="0">
                <a:solidFill>
                  <a:srgbClr val="03001A"/>
                </a:solidFill>
                <a:latin typeface="Times New Roman" pitchFamily="18" charset="0"/>
                <a:ea typeface="宋体" pitchFamily="2" charset="-122"/>
                <a:cs typeface="Times New Roman" pitchFamily="18" charset="0"/>
              </a:rPr>
              <a:t>(data</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fea_space</a:t>
            </a:r>
            <a:r>
              <a:rPr lang="en-US" altLang="zh-CN" sz="2400" dirty="0" smtClean="0">
                <a:solidFill>
                  <a:srgbClr val="03001A"/>
                </a:solidFill>
                <a:latin typeface="Times New Roman" pitchFamily="18" charset="0"/>
                <a:ea typeface="宋体" pitchFamily="2" charset="-122"/>
                <a:cs typeface="Times New Roman" pitchFamily="18" charset="0"/>
              </a:rPr>
              <a:t>=set</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d[</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 for d in data])</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dirty="0" err="1" smtClean="0">
                <a:solidFill>
                  <a:srgbClr val="03001A"/>
                </a:solidFill>
                <a:latin typeface="Times New Roman" pitchFamily="18" charset="0"/>
                <a:ea typeface="宋体" pitchFamily="2" charset="-122"/>
                <a:cs typeface="Times New Roman" pitchFamily="18" charset="0"/>
              </a:rPr>
              <a:t>index_list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del(</a:t>
            </a:r>
            <a:r>
              <a:rPr lang="en-US" altLang="zh-CN" sz="2400" dirty="0" err="1" smtClean="0">
                <a:solidFill>
                  <a:srgbClr val="03001A"/>
                </a:solidFill>
                <a:latin typeface="Times New Roman" pitchFamily="18" charset="0"/>
                <a:ea typeface="宋体" pitchFamily="2" charset="-122"/>
                <a:cs typeface="Times New Roman" pitchFamily="18" charset="0"/>
              </a:rPr>
              <a:t>index_list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 </a:t>
            </a:r>
          </a:p>
          <a:p>
            <a:r>
              <a:rPr lang="en-US" altLang="zh-CN" sz="2400" dirty="0" smtClean="0">
                <a:solidFill>
                  <a:srgbClr val="03001A"/>
                </a:solidFill>
                <a:latin typeface="Times New Roman" pitchFamily="18" charset="0"/>
                <a:ea typeface="宋体" pitchFamily="2" charset="-122"/>
                <a:cs typeface="Times New Roman" pitchFamily="18" charset="0"/>
              </a:rPr>
              <a:t>    tree={'</a:t>
            </a:r>
            <a:r>
              <a:rPr lang="en-US" altLang="zh-CN" sz="2400" dirty="0" err="1" smtClean="0">
                <a:solidFill>
                  <a:srgbClr val="03001A"/>
                </a:solidFill>
                <a:latin typeface="Times New Roman" pitchFamily="18" charset="0"/>
                <a:ea typeface="宋体" pitchFamily="2" charset="-122"/>
                <a:cs typeface="Times New Roman" pitchFamily="18" charset="0"/>
              </a:rPr>
              <a:t>index':index,'child</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for </a:t>
            </a:r>
            <a:r>
              <a:rPr lang="en-US" altLang="zh-CN" sz="2400" dirty="0">
                <a:solidFill>
                  <a:srgbClr val="03001A"/>
                </a:solidFill>
                <a:latin typeface="Times New Roman" pitchFamily="18" charset="0"/>
                <a:ea typeface="宋体" pitchFamily="2" charset="-122"/>
                <a:cs typeface="Times New Roman" pitchFamily="18" charset="0"/>
              </a:rPr>
              <a:t>value in </a:t>
            </a:r>
            <a:r>
              <a:rPr lang="en-US" altLang="zh-CN" sz="2400" dirty="0" err="1" smtClean="0">
                <a:solidFill>
                  <a:srgbClr val="03001A"/>
                </a:solidFill>
                <a:latin typeface="Times New Roman" pitchFamily="18" charset="0"/>
                <a:ea typeface="宋体" pitchFamily="2" charset="-122"/>
                <a:cs typeface="Times New Roman" pitchFamily="18" charset="0"/>
              </a:rPr>
              <a:t>fea_space</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sub_data</a:t>
            </a:r>
            <a:r>
              <a:rPr lang="en-US" altLang="zh-CN" sz="2400" dirty="0" smtClean="0">
                <a:solidFill>
                  <a:srgbClr val="03001A"/>
                </a:solidFill>
                <a:latin typeface="Times New Roman" pitchFamily="18" charset="0"/>
                <a:ea typeface="宋体" pitchFamily="2" charset="-122"/>
                <a:cs typeface="Times New Roman" pitchFamily="18" charset="0"/>
              </a:rPr>
              <a:t>=split(data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 value)</a:t>
            </a:r>
            <a:r>
              <a:rPr lang="en-US" altLang="zh-CN" sz="2400" b="1" dirty="0" smtClean="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注意是</a:t>
            </a:r>
            <a:r>
              <a:rPr lang="en-US" altLang="zh-CN" sz="2400" b="1" dirty="0" err="1" smtClean="0">
                <a:solidFill>
                  <a:srgbClr val="FF0000"/>
                </a:solidFill>
                <a:latin typeface="Times New Roman" pitchFamily="18" charset="0"/>
                <a:ea typeface="宋体" pitchFamily="2" charset="-122"/>
                <a:cs typeface="Times New Roman" pitchFamily="18" charset="0"/>
              </a:rPr>
              <a:t>d_index</a:t>
            </a:r>
            <a:endParaRPr lang="en-US" altLang="zh-CN" sz="2400" b="1" dirty="0">
              <a:solidFill>
                <a:srgbClr val="FF0000"/>
              </a:solidFill>
              <a:latin typeface="Times New Roman" pitchFamily="18" charset="0"/>
              <a:ea typeface="宋体" pitchFamily="2" charset="-122"/>
              <a:cs typeface="Times New Roman" pitchFamily="18" charset="0"/>
            </a:endParaRP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tree['child'][value]=</a:t>
            </a:r>
            <a:r>
              <a:rPr lang="en-US" altLang="zh-CN" sz="2400" dirty="0" err="1" smtClean="0">
                <a:solidFill>
                  <a:srgbClr val="03001A"/>
                </a:solidFill>
                <a:latin typeface="Times New Roman" pitchFamily="18" charset="0"/>
                <a:ea typeface="宋体" pitchFamily="2" charset="-122"/>
                <a:cs typeface="Times New Roman" pitchFamily="18" charset="0"/>
              </a:rPr>
              <a:t>create_tree</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sub_data</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index_list</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a:t>
            </a:r>
            <a:endParaRPr lang="zh-CN" altLang="en-US" dirty="0">
              <a:solidFill>
                <a:srgbClr val="03001A"/>
              </a:solidFill>
            </a:endParaRPr>
          </a:p>
        </p:txBody>
      </p:sp>
      <p:cxnSp>
        <p:nvCxnSpPr>
          <p:cNvPr id="5" name="直接连接符 4"/>
          <p:cNvCxnSpPr/>
          <p:nvPr/>
        </p:nvCxnSpPr>
        <p:spPr>
          <a:xfrm>
            <a:off x="467544" y="3212976"/>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475207" y="4149080"/>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475207" y="5157192"/>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06782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4.6 ID3</a:t>
            </a:r>
            <a:r>
              <a:rPr lang="zh-CN" altLang="en-US" sz="4000" b="1" dirty="0">
                <a:solidFill>
                  <a:srgbClr val="03001A"/>
                </a:solidFill>
                <a:latin typeface="黑体" pitchFamily="49" charset="-122"/>
                <a:ea typeface="黑体" pitchFamily="49" charset="-122"/>
              </a:rPr>
              <a:t>建树练习</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1359621913"/>
              </p:ext>
            </p:extLst>
          </p:nvPr>
        </p:nvGraphicFramePr>
        <p:xfrm>
          <a:off x="1043608" y="1052736"/>
          <a:ext cx="6913564" cy="5394700"/>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600" dirty="0" smtClean="0">
                          <a:latin typeface="Times New Roman" pitchFamily="18" charset="0"/>
                          <a:cs typeface="Times New Roman" pitchFamily="18" charset="0"/>
                        </a:rPr>
                        <a:t>ID</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年龄</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有工作</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有自己的房子</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信贷情况</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类别</a:t>
                      </a:r>
                      <a:endParaRPr lang="zh-CN" altLang="en-US" sz="1600" dirty="0">
                        <a:solidFill>
                          <a:schemeClr val="bg1"/>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Tree>
    <p:extLst>
      <p:ext uri="{BB962C8B-B14F-4D97-AF65-F5344CB8AC3E}">
        <p14:creationId xmlns:p14="http://schemas.microsoft.com/office/powerpoint/2010/main" val="185240924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 </a:t>
            </a:r>
            <a:r>
              <a:rPr lang="zh-CN" altLang="en-US" sz="4000" b="1" dirty="0">
                <a:solidFill>
                  <a:srgbClr val="03001A"/>
                </a:solidFill>
                <a:latin typeface="黑体" pitchFamily="49" charset="-122"/>
                <a:ea typeface="黑体" pitchFamily="49" charset="-122"/>
              </a:rPr>
              <a:t>使用</a:t>
            </a:r>
            <a:r>
              <a:rPr lang="en-US" altLang="zh-CN" sz="4000" b="1" dirty="0">
                <a:solidFill>
                  <a:srgbClr val="03001A"/>
                </a:solidFill>
                <a:latin typeface="黑体" pitchFamily="49" charset="-122"/>
                <a:ea typeface="黑体" pitchFamily="49" charset="-122"/>
              </a:rPr>
              <a:t>ID3</a:t>
            </a:r>
            <a:r>
              <a:rPr lang="zh-CN" altLang="en-US" sz="4000" b="1" dirty="0">
                <a:solidFill>
                  <a:srgbClr val="03001A"/>
                </a:solidFill>
                <a:latin typeface="黑体" pitchFamily="49" charset="-122"/>
                <a:ea typeface="黑体" pitchFamily="49" charset="-122"/>
              </a:rPr>
              <a:t>算法进行分类预测</a:t>
            </a:r>
          </a:p>
        </p:txBody>
      </p:sp>
      <p:sp>
        <p:nvSpPr>
          <p:cNvPr id="4" name="TextBox 3"/>
          <p:cNvSpPr txBox="1"/>
          <p:nvPr/>
        </p:nvSpPr>
        <p:spPr>
          <a:xfrm>
            <a:off x="331190" y="2247255"/>
            <a:ext cx="8561289" cy="461665"/>
          </a:xfrm>
          <a:prstGeom prst="rect">
            <a:avLst/>
          </a:prstGeom>
          <a:noFill/>
        </p:spPr>
        <p:txBody>
          <a:bodyPr wrap="squar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':0, </a:t>
            </a:r>
            <a:r>
              <a:rPr lang="en-US" altLang="zh-CN" sz="2400" dirty="0">
                <a:solidFill>
                  <a:srgbClr val="03001A"/>
                </a:solidFill>
                <a:latin typeface="Times New Roman" pitchFamily="18" charset="0"/>
                <a:ea typeface="宋体" pitchFamily="2" charset="-122"/>
                <a:cs typeface="Times New Roman" pitchFamily="18" charset="0"/>
              </a:rPr>
              <a:t>'child': {0: 'no', 1: {'index': 1, </a:t>
            </a:r>
            <a:r>
              <a:rPr lang="en-US" altLang="zh-CN" sz="2400" dirty="0" smtClean="0">
                <a:solidFill>
                  <a:srgbClr val="03001A"/>
                </a:solidFill>
                <a:latin typeface="Times New Roman" pitchFamily="18" charset="0"/>
                <a:ea typeface="宋体" pitchFamily="2" charset="-122"/>
                <a:cs typeface="Times New Roman" pitchFamily="18" charset="0"/>
              </a:rPr>
              <a:t>'child': </a:t>
            </a:r>
            <a:r>
              <a:rPr lang="en-US" altLang="zh-CN" sz="2400" dirty="0">
                <a:solidFill>
                  <a:srgbClr val="03001A"/>
                </a:solidFill>
                <a:latin typeface="Times New Roman" pitchFamily="18" charset="0"/>
                <a:ea typeface="宋体" pitchFamily="2" charset="-122"/>
                <a:cs typeface="Times New Roman" pitchFamily="18" charset="0"/>
              </a:rPr>
              <a:t>{0: 'no', 1: 'yes'}}}}</a:t>
            </a:r>
          </a:p>
        </p:txBody>
      </p:sp>
      <p:pic>
        <p:nvPicPr>
          <p:cNvPr id="15362" name="Picture 2" descr="C:\Users\Admin\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0" y="2633571"/>
            <a:ext cx="4280644" cy="3891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76056" y="4000996"/>
            <a:ext cx="3262432" cy="1938992"/>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待测试的样本：</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[0,1]</a:t>
            </a:r>
          </a:p>
          <a:p>
            <a:r>
              <a:rPr lang="en-US" altLang="zh-CN" sz="2400" dirty="0" smtClean="0">
                <a:solidFill>
                  <a:srgbClr val="03001A"/>
                </a:solidFill>
                <a:latin typeface="宋体" pitchFamily="2" charset="-122"/>
                <a:ea typeface="宋体" pitchFamily="2" charset="-122"/>
              </a:rPr>
              <a:t>[</a:t>
            </a:r>
            <a:r>
              <a:rPr lang="en-US" altLang="zh-CN" sz="2400" dirty="0" smtClean="0">
                <a:solidFill>
                  <a:srgbClr val="03001A"/>
                </a:solidFill>
                <a:latin typeface="宋体" pitchFamily="2" charset="-122"/>
                <a:ea typeface="宋体" pitchFamily="2" charset="-122"/>
              </a:rPr>
              <a:t>1,0]</a:t>
            </a:r>
          </a:p>
          <a:p>
            <a:r>
              <a:rPr lang="en-US" altLang="zh-CN" sz="2400" dirty="0" smtClean="0">
                <a:solidFill>
                  <a:srgbClr val="03001A"/>
                </a:solidFill>
                <a:latin typeface="宋体" pitchFamily="2" charset="-122"/>
                <a:ea typeface="宋体" pitchFamily="2" charset="-122"/>
              </a:rPr>
              <a:t>[1,2]</a:t>
            </a:r>
          </a:p>
          <a:p>
            <a:r>
              <a:rPr lang="zh-CN" altLang="en-US" sz="2400" dirty="0" smtClean="0">
                <a:solidFill>
                  <a:srgbClr val="03001A"/>
                </a:solidFill>
                <a:latin typeface="宋体" pitchFamily="2" charset="-122"/>
                <a:ea typeface="宋体" pitchFamily="2" charset="-122"/>
              </a:rPr>
              <a:t>如何确认他们的分类？</a:t>
            </a:r>
            <a:endParaRPr lang="en-US" altLang="zh-CN" sz="2400" dirty="0" smtClean="0">
              <a:solidFill>
                <a:srgbClr val="03001A"/>
              </a:solidFill>
              <a:latin typeface="宋体" pitchFamily="2" charset="-122"/>
              <a:ea typeface="宋体" pitchFamily="2" charset="-122"/>
            </a:endParaRPr>
          </a:p>
        </p:txBody>
      </p:sp>
      <p:sp>
        <p:nvSpPr>
          <p:cNvPr id="5" name="TextBox 4"/>
          <p:cNvSpPr txBox="1"/>
          <p:nvPr/>
        </p:nvSpPr>
        <p:spPr>
          <a:xfrm>
            <a:off x="4726463" y="2708920"/>
            <a:ext cx="4185761" cy="461665"/>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叶子</a:t>
            </a:r>
            <a:r>
              <a:rPr lang="zh-CN" altLang="en-US" sz="2400" dirty="0">
                <a:solidFill>
                  <a:srgbClr val="03001A"/>
                </a:solidFill>
                <a:latin typeface="宋体" pitchFamily="2" charset="-122"/>
                <a:ea typeface="宋体" pitchFamily="2" charset="-122"/>
              </a:rPr>
              <a:t>节点和决策节点的</a:t>
            </a:r>
            <a:r>
              <a:rPr lang="zh-CN" altLang="en-US" sz="2400" dirty="0" smtClean="0">
                <a:solidFill>
                  <a:srgbClr val="03001A"/>
                </a:solidFill>
                <a:latin typeface="宋体" pitchFamily="2" charset="-122"/>
                <a:ea typeface="宋体" pitchFamily="2" charset="-122"/>
              </a:rPr>
              <a:t>区别：</a:t>
            </a:r>
            <a:endParaRPr lang="en-US" altLang="zh-CN" sz="2400" dirty="0" smtClean="0">
              <a:solidFill>
                <a:srgbClr val="03001A"/>
              </a:solidFill>
              <a:latin typeface="宋体" pitchFamily="2" charset="-122"/>
              <a:ea typeface="宋体" pitchFamily="2" charset="-122"/>
            </a:endParaRPr>
          </a:p>
        </p:txBody>
      </p:sp>
      <p:sp>
        <p:nvSpPr>
          <p:cNvPr id="6" name="矩形 5"/>
          <p:cNvSpPr/>
          <p:nvPr/>
        </p:nvSpPr>
        <p:spPr>
          <a:xfrm>
            <a:off x="467544" y="1772816"/>
            <a:ext cx="4392488" cy="461665"/>
          </a:xfrm>
          <a:prstGeom prst="rect">
            <a:avLst/>
          </a:prstGeom>
        </p:spPr>
        <p:txBody>
          <a:bodyPr wrap="square">
            <a:spAutoFit/>
          </a:bodyPr>
          <a:lstStyle/>
          <a:p>
            <a:r>
              <a:rPr lang="zh-CN" altLang="en-US" sz="2400" dirty="0">
                <a:solidFill>
                  <a:srgbClr val="03001A"/>
                </a:solidFill>
                <a:latin typeface="宋体" pitchFamily="2" charset="-122"/>
                <a:ea typeface="宋体" pitchFamily="2" charset="-122"/>
              </a:rPr>
              <a:t>通过分支找到对应的叶子节点：</a:t>
            </a:r>
            <a:endParaRPr lang="en-US" altLang="zh-CN" sz="2400" dirty="0">
              <a:solidFill>
                <a:srgbClr val="03001A"/>
              </a:solidFill>
              <a:latin typeface="宋体" pitchFamily="2" charset="-122"/>
              <a:ea typeface="宋体" pitchFamily="2" charset="-122"/>
            </a:endParaRPr>
          </a:p>
        </p:txBody>
      </p:sp>
      <p:sp>
        <p:nvSpPr>
          <p:cNvPr id="7" name="矩形 6"/>
          <p:cNvSpPr/>
          <p:nvPr/>
        </p:nvSpPr>
        <p:spPr>
          <a:xfrm>
            <a:off x="4757101" y="3111351"/>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叶子节点对应的子树是一个</a:t>
            </a:r>
            <a:r>
              <a:rPr lang="zh-CN" altLang="en-US" sz="2400" b="1" dirty="0" smtClean="0">
                <a:solidFill>
                  <a:srgbClr val="FF0000"/>
                </a:solidFill>
                <a:latin typeface="宋体" pitchFamily="2" charset="-122"/>
                <a:ea typeface="宋体" pitchFamily="2" charset="-122"/>
              </a:rPr>
              <a:t>值</a:t>
            </a:r>
            <a:endParaRPr lang="en-US" altLang="zh-CN" sz="2400" b="1" dirty="0" smtClean="0">
              <a:solidFill>
                <a:srgbClr val="FF0000"/>
              </a:solidFill>
              <a:latin typeface="宋体" pitchFamily="2" charset="-122"/>
              <a:ea typeface="宋体" pitchFamily="2" charset="-122"/>
            </a:endParaRPr>
          </a:p>
        </p:txBody>
      </p:sp>
      <p:sp>
        <p:nvSpPr>
          <p:cNvPr id="8" name="矩形 7"/>
          <p:cNvSpPr/>
          <p:nvPr/>
        </p:nvSpPr>
        <p:spPr>
          <a:xfrm>
            <a:off x="4726463" y="3543399"/>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决策点对应的子树是一个</a:t>
            </a:r>
            <a:r>
              <a:rPr lang="zh-CN" altLang="en-US" sz="2400" b="1" dirty="0">
                <a:solidFill>
                  <a:srgbClr val="FF0000"/>
                </a:solidFill>
                <a:latin typeface="宋体" pitchFamily="2" charset="-122"/>
                <a:ea typeface="宋体" pitchFamily="2" charset="-122"/>
              </a:rPr>
              <a:t>字典</a:t>
            </a:r>
          </a:p>
        </p:txBody>
      </p:sp>
      <p:sp>
        <p:nvSpPr>
          <p:cNvPr id="11" name="矩形 10"/>
          <p:cNvSpPr/>
          <p:nvPr/>
        </p:nvSpPr>
        <p:spPr>
          <a:xfrm>
            <a:off x="467544" y="936963"/>
            <a:ext cx="7726928" cy="830997"/>
          </a:xfrm>
          <a:prstGeom prst="rect">
            <a:avLst/>
          </a:prstGeom>
        </p:spPr>
        <p:txBody>
          <a:bodyPr wrap="square">
            <a:spAutoFit/>
          </a:bodyPr>
          <a:lstStyle/>
          <a:p>
            <a:r>
              <a:rPr lang="en-US" altLang="zh-CN" sz="2400" dirty="0">
                <a:solidFill>
                  <a:srgbClr val="03001A"/>
                </a:solidFill>
                <a:latin typeface="Times New Roman" pitchFamily="18" charset="0"/>
                <a:cs typeface="Times New Roman" pitchFamily="18" charset="0"/>
              </a:rPr>
              <a:t>{</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2, 'child': {'</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1, 'child</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cs typeface="Times New Roman" pitchFamily="18" charset="0"/>
              </a:rPr>
              <a:t>{‘</a:t>
            </a:r>
            <a:r>
              <a:rPr lang="zh-CN" altLang="en-US" sz="2400" dirty="0" smtClean="0">
                <a:solidFill>
                  <a:srgbClr val="03001A"/>
                </a:solidFill>
                <a:latin typeface="宋体" pitchFamily="2" charset="-122"/>
                <a:ea typeface="宋体" pitchFamily="2" charset="-122"/>
                <a:cs typeface="Times New Roman" pitchFamily="18" charset="0"/>
              </a:rPr>
              <a:t>是</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同意</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否</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拒绝</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Times New Roman" pitchFamily="18" charset="0"/>
                <a:cs typeface="Times New Roman" pitchFamily="18" charset="0"/>
              </a:rPr>
              <a:t>通过</a:t>
            </a:r>
            <a:r>
              <a:rPr lang="en-US" altLang="zh-CN" sz="2400" dirty="0" smtClean="0">
                <a:solidFill>
                  <a:srgbClr val="03001A"/>
                </a:solidFill>
                <a:latin typeface="Times New Roman" pitchFamily="18" charset="0"/>
                <a:cs typeface="Times New Roman" pitchFamily="18" charset="0"/>
              </a:rPr>
              <a:t>treePlot2.py</a:t>
            </a:r>
            <a:r>
              <a:rPr lang="zh-CN" altLang="en-US" sz="2400" dirty="0" smtClean="0">
                <a:solidFill>
                  <a:srgbClr val="03001A"/>
                </a:solidFill>
                <a:latin typeface="Times New Roman" pitchFamily="18" charset="0"/>
                <a:cs typeface="Times New Roman" pitchFamily="18" charset="0"/>
              </a:rPr>
              <a:t>画图</a:t>
            </a:r>
            <a:endParaRPr lang="zh-CN" altLang="en-US" sz="2400" dirty="0">
              <a:solidFill>
                <a:srgbClr val="03001A"/>
              </a:solidFill>
              <a:latin typeface="Times New Roman" pitchFamily="18" charset="0"/>
              <a:cs typeface="Times New Roman" pitchFamily="18" charset="0"/>
            </a:endParaRPr>
          </a:p>
        </p:txBody>
      </p:sp>
      <p:sp>
        <p:nvSpPr>
          <p:cNvPr id="12" name="矩形 11"/>
          <p:cNvSpPr/>
          <p:nvPr/>
        </p:nvSpPr>
        <p:spPr>
          <a:xfrm>
            <a:off x="539552" y="2247255"/>
            <a:ext cx="7992888" cy="830997"/>
          </a:xfrm>
          <a:prstGeom prst="rect">
            <a:avLst/>
          </a:prstGeom>
        </p:spPr>
        <p:txBody>
          <a:bodyPr wrap="square">
            <a:spAutoFit/>
          </a:bodyPr>
          <a:lstStyle/>
          <a:p>
            <a:r>
              <a:rPr lang="zh-CN" altLang="en-US" sz="2400" dirty="0" smtClean="0">
                <a:solidFill>
                  <a:srgbClr val="03001A"/>
                </a:solidFill>
                <a:latin typeface="宋体" pitchFamily="2" charset="-122"/>
                <a:ea typeface="宋体" pitchFamily="2" charset="-122"/>
              </a:rPr>
              <a:t>下面的例子并为了能将字典放在一行里：使用了另外一棵树：可以利用原树进行验证</a:t>
            </a:r>
            <a:endParaRPr lang="en-US" altLang="zh-CN"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494757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5362"/>
                                        </p:tgtEl>
                                        <p:attrNameLst>
                                          <p:attrName>style.visibility</p:attrName>
                                        </p:attrNameLst>
                                      </p:cBhvr>
                                      <p:to>
                                        <p:strVal val="visible"/>
                                      </p:to>
                                    </p:set>
                                    <p:anim calcmode="lin" valueType="num">
                                      <p:cBhvr additive="base">
                                        <p:cTn id="16" dur="500" fill="hold"/>
                                        <p:tgtEl>
                                          <p:spTgt spid="15362"/>
                                        </p:tgtEl>
                                        <p:attrNameLst>
                                          <p:attrName>ppt_x</p:attrName>
                                        </p:attrNameLst>
                                      </p:cBhvr>
                                      <p:tavLst>
                                        <p:tav tm="0">
                                          <p:val>
                                            <p:strVal val="0-#ppt_w/2"/>
                                          </p:val>
                                        </p:tav>
                                        <p:tav tm="100000">
                                          <p:val>
                                            <p:strVal val="#ppt_x"/>
                                          </p:val>
                                        </p:tav>
                                      </p:tavLst>
                                    </p:anim>
                                    <p:anim calcmode="lin" valueType="num">
                                      <p:cBhvr additive="base">
                                        <p:cTn id="17"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7" grpId="0"/>
      <p:bldP spid="8" grpId="0"/>
      <p:bldP spid="12" grpId="0"/>
    </p:bld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4249</TotalTime>
  <Words>1128</Words>
  <Application>Microsoft Office PowerPoint</Application>
  <PresentationFormat>全屏显示(4:3)</PresentationFormat>
  <Paragraphs>231</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2_Marketing 16x9</vt:lpstr>
      <vt:lpstr>ID3决策点总结</vt:lpstr>
      <vt:lpstr>4 递归建树 </vt:lpstr>
      <vt:lpstr>4.1终止条件</vt:lpstr>
      <vt:lpstr>4.2 递归过程</vt:lpstr>
      <vt:lpstr>4.3 决策点结构</vt:lpstr>
      <vt:lpstr>4.4 建树步骤</vt:lpstr>
      <vt:lpstr>4.5 建树步骤</vt:lpstr>
      <vt:lpstr>4.6 ID3建树练习</vt:lpstr>
      <vt:lpstr>5 使用ID3算法进行分类预测</vt:lpstr>
      <vt:lpstr>5.1 递归预测</vt:lpstr>
      <vt:lpstr>5.2 提高算法的稳定性：</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337</cp:revision>
  <dcterms:created xsi:type="dcterms:W3CDTF">2017-12-07T03:33:58Z</dcterms:created>
  <dcterms:modified xsi:type="dcterms:W3CDTF">2018-03-06T00:43:54Z</dcterms:modified>
</cp:coreProperties>
</file>