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9"/>
  </p:notesMasterIdLst>
  <p:sldIdLst>
    <p:sldId id="317" r:id="rId2"/>
    <p:sldId id="318" r:id="rId3"/>
    <p:sldId id="319" r:id="rId4"/>
    <p:sldId id="320" r:id="rId5"/>
    <p:sldId id="337" r:id="rId6"/>
    <p:sldId id="325" r:id="rId7"/>
    <p:sldId id="324" r:id="rId8"/>
    <p:sldId id="326" r:id="rId9"/>
    <p:sldId id="321" r:id="rId10"/>
    <p:sldId id="322" r:id="rId11"/>
    <p:sldId id="327" r:id="rId12"/>
    <p:sldId id="328" r:id="rId13"/>
    <p:sldId id="329" r:id="rId14"/>
    <p:sldId id="331" r:id="rId15"/>
    <p:sldId id="332" r:id="rId16"/>
    <p:sldId id="330" r:id="rId17"/>
    <p:sldId id="301" r:id="rId18"/>
    <p:sldId id="302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874" autoAdjust="0"/>
    <p:restoredTop sz="92947" autoAdjust="0"/>
  </p:normalViewPr>
  <p:slideViewPr>
    <p:cSldViewPr>
      <p:cViewPr>
        <p:scale>
          <a:sx n="100" d="100"/>
          <a:sy n="100" d="100"/>
        </p:scale>
        <p:origin x="-266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4788-1331-4B26-BD01-F7EEC5E9448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02A-EDB8-475A-A386-45266D15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前面的章节中已经介绍了决策点是如何生成的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通过遍历所有的特征以及每个特征中所有的可选二分标准</a:t>
            </a:r>
            <a:r>
              <a:rPr lang="en-US" altLang="zh-CN" dirty="0" smtClean="0"/>
              <a:t>)</a:t>
            </a:r>
            <a:r>
              <a:rPr lang="zh-CN" altLang="en-US" dirty="0" smtClean="0"/>
              <a:t>找到基尼系数最小的特征与二分标准</a:t>
            </a:r>
            <a:endParaRPr lang="en-US" altLang="zh-CN" dirty="0" smtClean="0"/>
          </a:p>
          <a:p>
            <a:r>
              <a:rPr lang="zh-CN" altLang="en-US" dirty="0" smtClean="0"/>
              <a:t>同时将样本集分割为两个互斥且完备的两部分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75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竖的加起来的和是真正的正类，真正的负类，所有真正率</a:t>
            </a:r>
            <a:r>
              <a:rPr lang="en-US" altLang="zh-CN" dirty="0" smtClean="0"/>
              <a:t>+</a:t>
            </a:r>
            <a:r>
              <a:rPr lang="zh-CN" altLang="en-US" dirty="0" smtClean="0"/>
              <a:t>假负率</a:t>
            </a:r>
            <a:r>
              <a:rPr lang="en-US" altLang="zh-CN" dirty="0" smtClean="0"/>
              <a:t>=1</a:t>
            </a:r>
            <a:r>
              <a:rPr lang="en-US" altLang="zh-CN" baseline="0" dirty="0" smtClean="0"/>
              <a:t>      </a:t>
            </a:r>
          </a:p>
          <a:p>
            <a:r>
              <a:rPr lang="zh-CN" altLang="en-US" baseline="0" dirty="0" smtClean="0"/>
              <a:t>假正率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真负率</a:t>
            </a:r>
            <a:r>
              <a:rPr lang="en-US" altLang="zh-CN" baseline="0" dirty="0" smtClean="0"/>
              <a:t>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36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选哪个最好呢？</a:t>
            </a:r>
            <a:r>
              <a:rPr lang="en-US" altLang="zh-CN" dirty="0" smtClean="0"/>
              <a:t>FPR=FNR  </a:t>
            </a:r>
          </a:p>
          <a:p>
            <a:r>
              <a:rPr lang="zh-CN" altLang="en-US" dirty="0" smtClean="0"/>
              <a:t>又知道真正率</a:t>
            </a:r>
            <a:r>
              <a:rPr lang="en-US" altLang="zh-CN" dirty="0" smtClean="0"/>
              <a:t>(TPR)</a:t>
            </a:r>
            <a:r>
              <a:rPr lang="zh-CN" altLang="en-US" dirty="0" smtClean="0"/>
              <a:t>和假负率</a:t>
            </a:r>
            <a:r>
              <a:rPr lang="en-US" altLang="zh-CN" dirty="0" smtClean="0"/>
              <a:t>(FNR)</a:t>
            </a:r>
            <a:r>
              <a:rPr lang="zh-CN" altLang="en-US" dirty="0" smtClean="0"/>
              <a:t>之和为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70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70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怎么解释：当能识别正确指定比例正类时，错误的正类的比例的累加和</a:t>
            </a:r>
            <a:endParaRPr lang="en-US" altLang="zh-CN" dirty="0" smtClean="0"/>
          </a:p>
          <a:p>
            <a:r>
              <a:rPr lang="zh-CN" altLang="en-US" dirty="0" smtClean="0"/>
              <a:t>调整阈值</a:t>
            </a:r>
            <a:endParaRPr lang="en-US" altLang="zh-CN" dirty="0" smtClean="0"/>
          </a:p>
          <a:p>
            <a:r>
              <a:rPr lang="zh-CN" altLang="en-US" dirty="0" smtClean="0"/>
              <a:t>为什么越平滑稳定性越好</a:t>
            </a:r>
            <a:endParaRPr lang="en-US" altLang="zh-CN" dirty="0" smtClean="0"/>
          </a:p>
          <a:p>
            <a:r>
              <a:rPr lang="en-US" altLang="zh-CN" dirty="0" err="1" smtClean="0"/>
              <a:t>sklearn.metrics.roc_auc_score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pred,real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70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20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CART_Classifier.py</a:t>
            </a:r>
          </a:p>
          <a:p>
            <a:r>
              <a:rPr lang="zh-CN" altLang="en-US" dirty="0" smtClean="0"/>
              <a:t>画图调用的是</a:t>
            </a:r>
            <a:r>
              <a:rPr lang="en-US" altLang="zh-CN" dirty="0" smtClean="0"/>
              <a:t>Plot2.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647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35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https://archive.ics.uci.edu/ml/machine-learning-databases/undocumented/connectionist-bench/sonar/sonar.all-data###</a:t>
            </a:r>
            <a:r>
              <a:rPr lang="zh-CN" altLang="en-US" dirty="0" smtClean="0"/>
              <a:t>水雷岩石数据</a:t>
            </a:r>
            <a:endParaRPr lang="en-US" altLang="zh-CN" dirty="0" smtClean="0"/>
          </a:p>
          <a:p>
            <a:r>
              <a:rPr lang="en-US" altLang="zh-CN" dirty="0" smtClean="0"/>
              <a:t>https://archive.ics.uci.edu/ml/machine-learning-databases/abalone/abalone.data##</a:t>
            </a:r>
            <a:r>
              <a:rPr lang="zh-CN" altLang="en-US" dirty="0" smtClean="0"/>
              <a:t>鲍鱼年龄</a:t>
            </a:r>
            <a:endParaRPr lang="en-US" altLang="zh-CN" dirty="0" smtClean="0"/>
          </a:p>
          <a:p>
            <a:r>
              <a:rPr lang="en-US" altLang="zh-CN" dirty="0" smtClean="0"/>
              <a:t>'</a:t>
            </a:r>
            <a:r>
              <a:rPr lang="en-US" altLang="zh-CN" dirty="0" err="1" smtClean="0"/>
              <a:t>sex','length','diameter','height','whole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weight','shucked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weight','viscera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weight','shell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weight','rings</a:t>
            </a:r>
            <a:r>
              <a:rPr lang="en-US" altLang="zh-CN" dirty="0" smtClean="0"/>
              <a:t>‘</a:t>
            </a:r>
          </a:p>
          <a:p>
            <a:r>
              <a:rPr lang="en-US" altLang="zh-CN" dirty="0" smtClean="0"/>
              <a:t>https://archive.ics.uci.edu/ml/machine-learning-databases/abalone/abalone.data##</a:t>
            </a:r>
            <a:r>
              <a:rPr lang="zh-CN" altLang="en-US" dirty="0" smtClean="0"/>
              <a:t>红酒口感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7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方形的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左右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真实类别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：正类和负类</a:t>
            </a:r>
            <a:endParaRPr lang="en-US" altLang="zh-CN" sz="12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圆形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内部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外部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预测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：正类和负类</a:t>
            </a:r>
            <a:endParaRPr lang="en-US" altLang="zh-CN" sz="12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48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[ˌ</a:t>
            </a:r>
            <a:r>
              <a:rPr lang="en-US" altLang="zh-CN" dirty="0" err="1" smtClean="0"/>
              <a:t>kærəktəˈrɪstɪk</a:t>
            </a:r>
            <a:r>
              <a:rPr lang="en-US" altLang="zh-CN" dirty="0" smtClean="0"/>
              <a:t>] </a:t>
            </a:r>
          </a:p>
          <a:p>
            <a:r>
              <a:rPr lang="en-US" altLang="zh-CN" dirty="0" smtClean="0"/>
              <a:t>AUC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是判断二分类模型效果的评价指标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，以正类的置信度作为模型的输出，对输出的置信度设定阈值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将分类作为两个值，比如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，将二分类模型作为回归模型，对回归结果通过阈值分为两类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92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869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竖的加起来的和是真正的正类，真正的负类，所有真正率</a:t>
            </a:r>
            <a:r>
              <a:rPr lang="en-US" altLang="zh-CN" dirty="0" smtClean="0"/>
              <a:t>+</a:t>
            </a:r>
            <a:r>
              <a:rPr lang="zh-CN" altLang="en-US" dirty="0" smtClean="0"/>
              <a:t>假负率</a:t>
            </a:r>
            <a:r>
              <a:rPr lang="en-US" altLang="zh-CN" dirty="0" smtClean="0"/>
              <a:t>=1</a:t>
            </a:r>
            <a:r>
              <a:rPr lang="en-US" altLang="zh-CN" baseline="0" dirty="0" smtClean="0"/>
              <a:t>      </a:t>
            </a:r>
          </a:p>
          <a:p>
            <a:r>
              <a:rPr lang="zh-CN" altLang="en-US" baseline="0" dirty="0" smtClean="0"/>
              <a:t>假正率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真负率</a:t>
            </a:r>
            <a:r>
              <a:rPr lang="en-US" altLang="zh-CN" baseline="0" dirty="0" smtClean="0"/>
              <a:t>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3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99392"/>
            <a:ext cx="469974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56" y="1117849"/>
            <a:ext cx="4159545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6" y="2996952"/>
            <a:ext cx="3835425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5259962" y="110818"/>
            <a:ext cx="3206326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000" b="1">
                <a:ln w="12700">
                  <a:solidFill>
                    <a:srgbClr val="39527B">
                      <a:lumMod val="50000"/>
                    </a:srgbClr>
                  </a:solidFill>
                  <a:prstDash val="solid"/>
                </a:ln>
                <a:solidFill>
                  <a:srgbClr val="A1C1DE">
                    <a:lumMod val="75000"/>
                  </a:srgbClr>
                </a:solidFill>
                <a:effectLst>
                  <a:glow rad="101600">
                    <a:srgbClr val="39527B">
                      <a:satMod val="175000"/>
                      <a:alpha val="40000"/>
                    </a:srgbClr>
                  </a:glow>
                  <a:outerShdw blurRad="1270000" dist="63500" dir="2700000" algn="tl" rotWithShape="0">
                    <a:srgbClr val="000000">
                      <a:alpha val="0"/>
                    </a:srgb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>
              <a:ln w="12700">
                <a:solidFill>
                  <a:srgbClr val="39527B">
                    <a:lumMod val="50000"/>
                  </a:srgbClr>
                </a:solidFill>
                <a:prstDash val="solid"/>
              </a:ln>
              <a:solidFill>
                <a:srgbClr val="A1C1DE">
                  <a:lumMod val="75000"/>
                </a:srgbClr>
              </a:solidFill>
              <a:effectLst>
                <a:glow rad="101600">
                  <a:srgbClr val="39527B">
                    <a:satMod val="175000"/>
                    <a:alpha val="40000"/>
                  </a:srgbClr>
                </a:glow>
                <a:outerShdw blurRad="1270000" dist="63500" dir="2700000" algn="tl" rotWithShape="0">
                  <a:srgbClr val="000000">
                    <a:alpha val="0"/>
                  </a:srgb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7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2" y="1542256"/>
            <a:ext cx="771726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39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69" y="685800"/>
            <a:ext cx="971804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30" y="685800"/>
            <a:ext cx="710754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95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95" y="1628800"/>
            <a:ext cx="771726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244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0" y="2590800"/>
            <a:ext cx="6173807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5410200"/>
            <a:ext cx="6174998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>
                <a:solidFill>
                  <a:srgbClr val="39527B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4018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6" y="1412776"/>
            <a:ext cx="377288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013" y="1412776"/>
            <a:ext cx="377288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648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2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2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2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801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0812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83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089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685800"/>
            <a:ext cx="5029438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2049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2" y="685800"/>
            <a:ext cx="503051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91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0612" y="1398240"/>
            <a:ext cx="771726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3" y="6356354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4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70742" y="6376247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4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递归建树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908720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添加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create_tree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data,max_depth,min_size,depth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create_tree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考虑三个问题：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终止条件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递归过程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节点结构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2930168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终止条件：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ID3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不同，此时的特征不会减少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如果样本标签全部相同就停止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如果样本的数量少于给定阈值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5)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就停止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果树的深度大于给定阈值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(8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10)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就停止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6066" y="5013177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停止的意思是从决策节点变成叶子节点并跳出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因此也需要一个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to_leaf_node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函数，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输入决策点的所有标签，返回出现次数最多的标签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894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4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数据读入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488" y="98072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常用的三种方法：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open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pandas.read_csv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pandas.read_excel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open:txt,csv,excel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read_csv:csv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;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read_excel:excel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181057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data=[]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with open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('sonar.csv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r')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 file: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for row in file: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if not row: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continue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data.append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row.strip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().split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(','))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###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但是此时返回的每个值都是字符型，需要再转换成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float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或者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519" y="537321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df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pd.read_csv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fileName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, header=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None,index_col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=None)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 =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df.values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会根据数据的类型自动转换，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, float ,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050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3.3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建树与预测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30"/>
            <a:ext cx="77768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首先将数据打乱：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np.random.shuffle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将数据集分为训练和验证两部分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train=data[:160] ;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=data[160:]</a:t>
            </a:r>
          </a:p>
          <a:p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val_d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=[d[:-1] for d in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 ; 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val_l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=[d[-1] for d in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进行训练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tree=fit(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train,max_depth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=10,min_size=2)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进行预测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pre=[predict(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tree,d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for d in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val_d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计算正确率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np.array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(pre);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val_l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np.array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val_l</a:t>
            </a:r>
            <a:r>
              <a:rPr lang="en-US" altLang="zh-CN" sz="240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accuracy = (pre==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val_l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).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tolist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().count(true)/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val_l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446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 CART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解决回归问题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如果标签列的值不是离散的，这时使用基尼系数或者熵就无法计算不纯度，因此需要新的公式计算连续标签的不纯度：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最小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平方误差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最小绝对误差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3568" y="4626521"/>
            <a:ext cx="7776864" cy="1431380"/>
            <a:chOff x="852756" y="2492896"/>
            <a:chExt cx="7776864" cy="1431380"/>
          </a:xfrm>
        </p:grpSpPr>
        <p:sp>
          <p:nvSpPr>
            <p:cNvPr id="5" name="TextBox 4"/>
            <p:cNvSpPr txBox="1"/>
            <p:nvPr/>
          </p:nvSpPr>
          <p:spPr>
            <a:xfrm>
              <a:off x="852756" y="2492896"/>
              <a:ext cx="77768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kumimoji="1" lang="zh-CN" altLang="en-US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最小绝对误差</a:t>
              </a:r>
              <a:endParaRPr kumimoji="1"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6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983728"/>
                </p:ext>
              </p:extLst>
            </p:nvPr>
          </p:nvGraphicFramePr>
          <p:xfrm>
            <a:off x="2659976" y="3176564"/>
            <a:ext cx="3487737" cy="747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36" name="Equation" r:id="rId3" imgW="6426000" imgH="1384200" progId="Equation.DSMT4">
                    <p:embed/>
                  </p:oleObj>
                </mc:Choice>
                <mc:Fallback>
                  <p:oleObj name="Equation" r:id="rId3" imgW="6426000" imgH="1384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9976" y="3176564"/>
                          <a:ext cx="3487737" cy="747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611560" y="2181058"/>
            <a:ext cx="7776864" cy="2232248"/>
            <a:chOff x="459160" y="2492896"/>
            <a:chExt cx="7776864" cy="2232248"/>
          </a:xfrm>
        </p:grpSpPr>
        <p:sp>
          <p:nvSpPr>
            <p:cNvPr id="10" name="TextBox 9"/>
            <p:cNvSpPr txBox="1"/>
            <p:nvPr/>
          </p:nvSpPr>
          <p:spPr>
            <a:xfrm>
              <a:off x="459160" y="2492896"/>
              <a:ext cx="77768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kumimoji="1" lang="zh-CN" altLang="en-US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最小平方误差</a:t>
              </a:r>
              <a:r>
                <a:rPr kumimoji="1" lang="en-US" altLang="zh-CN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:</a:t>
              </a:r>
              <a:endParaRPr kumimoji="1"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11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0884668"/>
                </p:ext>
              </p:extLst>
            </p:nvPr>
          </p:nvGraphicFramePr>
          <p:xfrm>
            <a:off x="2339752" y="3140968"/>
            <a:ext cx="4128192" cy="818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37" name="Equation" r:id="rId5" imgW="7607300" imgH="1511300" progId="Equation.DSMT4">
                    <p:embed/>
                  </p:oleObj>
                </mc:Choice>
                <mc:Fallback>
                  <p:oleObj name="Equation" r:id="rId5" imgW="7607300" imgH="151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52" y="3140968"/>
                          <a:ext cx="4128192" cy="818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4150120"/>
                </p:ext>
              </p:extLst>
            </p:nvPr>
          </p:nvGraphicFramePr>
          <p:xfrm>
            <a:off x="2123728" y="4221088"/>
            <a:ext cx="5246047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38" name="Equation" r:id="rId7" imgW="10604500" imgH="876300" progId="Equation.DSMT4">
                    <p:embed/>
                  </p:oleObj>
                </mc:Choice>
                <mc:Fallback>
                  <p:oleObj name="Equation" r:id="rId7" imgW="10604500" imgH="876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4221088"/>
                          <a:ext cx="5246047" cy="4320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899592" y="4201924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kumimoji="1" lang="zh-CN" altLang="en-US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其中</a:t>
              </a:r>
              <a:r>
                <a:rPr kumimoji="1" lang="en-US" altLang="zh-CN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:</a:t>
              </a:r>
              <a:endParaRPr kumimoji="1"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28549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最小平方误差实现：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210" y="908722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根据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groups=[</a:t>
            </a: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left,right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 ,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计算均方误差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代替了分类任务中的</a:t>
            </a: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系数的计算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5210" y="1895154"/>
            <a:ext cx="75425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mean_square_error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(groups):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m_s_e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=0.0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group in groups: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size=</a:t>
            </a: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(group)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size==0:</a:t>
            </a:r>
          </a:p>
          <a:p>
            <a:pPr marL="0" lvl="2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continue</a:t>
            </a:r>
          </a:p>
          <a:p>
            <a:pPr marL="457200" lvl="2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labels=[row[-1] for row in group]</a:t>
            </a:r>
          </a:p>
          <a:p>
            <a:pPr marL="45720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proportion=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np.array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(labels).mean()</a:t>
            </a:r>
          </a:p>
          <a:p>
            <a:pPr marL="45720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error=sum(power(labels - proportion,2))</a:t>
            </a:r>
          </a:p>
          <a:p>
            <a:pPr marL="45720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m_s_e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+=error</a:t>
            </a:r>
          </a:p>
          <a:p>
            <a:pPr marL="45720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return </a:t>
            </a: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m_s_e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441384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停止条件和变成叶子节点：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210" y="908720"/>
            <a:ext cx="7776864" cy="323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分类预测时，其中一个停止条件是：如果全部的标签都是一样的那么返回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如果是连续标签，标签值全部相同几乎不可能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设定最小平方误差阈值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stop_mse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代替以上停止条件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如果该分支下标签的最小均方误差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&lt;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stop_mse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</a:t>
            </a:r>
            <a:r>
              <a:rPr kumimoji="1"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该分支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标签的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均值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作为叶子节点</a:t>
            </a:r>
            <a:endParaRPr kumimoji="1" lang="en-US" altLang="zh-CN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2727" y="4365104"/>
            <a:ext cx="75425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决策节点转换为叶子节点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toLeafNode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classLabels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kumimoji="1" lang="en-US" altLang="zh-CN" sz="28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返回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classLabels</a:t>
            </a:r>
            <a:r>
              <a:rPr kumimoji="1" lang="zh-CN" altLang="en-US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均值</a:t>
            </a:r>
            <a:endParaRPr kumimoji="1" lang="en-US" altLang="zh-CN" sz="28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endParaRPr kumimoji="1" lang="en-US" altLang="zh-CN" sz="28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55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4.3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正确率改为均方误差：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210" y="103589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如何判断模型的性能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分类预测：正确率，召回率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回归预测：均方误差（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Mean 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Squar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Error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722717" y="2636912"/>
            <a:ext cx="7542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使用均方误差判定模型性能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</a:p>
        </p:txBody>
      </p:sp>
      <p:graphicFrame>
        <p:nvGraphicFramePr>
          <p:cNvPr id="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937687"/>
              </p:ext>
            </p:extLst>
          </p:nvPr>
        </p:nvGraphicFramePr>
        <p:xfrm>
          <a:off x="3203575" y="3644901"/>
          <a:ext cx="20272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6" name="Equation" r:id="rId3" imgW="3733560" imgH="1587240" progId="Equation.DSMT4">
                  <p:embed/>
                </p:oleObj>
              </mc:Choice>
              <mc:Fallback>
                <p:oleObj name="Equation" r:id="rId3" imgW="373356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644901"/>
                        <a:ext cx="202723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98442" y="4849993"/>
            <a:ext cx="7542584" cy="523220"/>
            <a:chOff x="827584" y="4849996"/>
            <a:chExt cx="7542584" cy="523220"/>
          </a:xfrm>
        </p:grpSpPr>
        <p:sp>
          <p:nvSpPr>
            <p:cNvPr id="8" name="矩形 7"/>
            <p:cNvSpPr/>
            <p:nvPr/>
          </p:nvSpPr>
          <p:spPr>
            <a:xfrm>
              <a:off x="827584" y="4849996"/>
              <a:ext cx="754258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kumimoji="1" lang="zh-CN" altLang="en-US" sz="28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其中    是真实的标签数据，  是预测的标签数据</a:t>
              </a:r>
              <a:r>
                <a:rPr kumimoji="1" lang="en-US" altLang="zh-CN" sz="28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7889092"/>
                </p:ext>
              </p:extLst>
            </p:nvPr>
          </p:nvGraphicFramePr>
          <p:xfrm>
            <a:off x="1691680" y="4909095"/>
            <a:ext cx="261938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7" name="Equation" r:id="rId5" imgW="482400" imgH="723600" progId="Equation.DSMT4">
                    <p:embed/>
                  </p:oleObj>
                </mc:Choice>
                <mc:Fallback>
                  <p:oleObj name="Equation" r:id="rId5" imgW="482400" imgH="72360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4909095"/>
                          <a:ext cx="261938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2662498"/>
                </p:ext>
              </p:extLst>
            </p:nvPr>
          </p:nvGraphicFramePr>
          <p:xfrm>
            <a:off x="5102150" y="4895096"/>
            <a:ext cx="261938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8" name="Equation" r:id="rId7" imgW="482400" imgH="723600" progId="Equation.DSMT4">
                    <p:embed/>
                  </p:oleObj>
                </mc:Choice>
                <mc:Fallback>
                  <p:oleObj name="Equation" r:id="rId7" imgW="482400" imgH="7236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2150" y="4895096"/>
                          <a:ext cx="261938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64705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回归树：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900353"/>
            <a:ext cx="7889238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mean_squar_error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(groups</a:t>
            </a:r>
            <a:r>
              <a:rPr kumimoji="1" lang="en-US" altLang="zh-CN" sz="280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kumimoji="1" lang="zh-CN" altLang="en-US" sz="280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最小均方误差</a:t>
            </a:r>
            <a:r>
              <a:rPr kumimoji="1"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修改</a:t>
            </a:r>
            <a:endParaRPr kumimoji="1" lang="en-US" altLang="zh-CN" sz="280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split(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data,index,value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划分数据集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获得最优特征与二分标准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toLeafNode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变成叶子节点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28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修改的</a:t>
            </a:r>
            <a:endParaRPr kumimoji="1" lang="en-US" altLang="zh-CN" sz="28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data,max_depth,min_size,depth,stop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1" lang="en-US" altLang="zh-CN" sz="28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递归建树，每个节点记录 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{index</a:t>
            </a:r>
            <a:r>
              <a:rPr kumimoji="1" lang="zh-CN" altLang="en-US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  <a:r>
              <a:rPr kumimoji="1" lang="zh-CN" altLang="en-US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kumimoji="1" lang="en-US" altLang="zh-CN" sz="28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left</a:t>
            </a:r>
            <a:r>
              <a:rPr kumimoji="1" lang="zh-CN" altLang="en-US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right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stop}                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#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需要添加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stop</a:t>
            </a:r>
            <a:endParaRPr kumimoji="1" lang="en-US" altLang="zh-CN" sz="28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predict(tree 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,example)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递归解树，进行预测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m_s_e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(tree,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test_data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test_label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计算预测的均方误差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9737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4.5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回归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树预测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399875"/>
            <a:ext cx="790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能不能利用回归树对水雷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岩石数据集进行分类？</a:t>
            </a:r>
            <a:endParaRPr lang="en-US" altLang="zh-CN" sz="28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452" y="2348881"/>
            <a:ext cx="7651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将水雷作为数值</a:t>
            </a:r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岩石作为数值</a:t>
            </a:r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进行回归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然后预测值小于</a:t>
            </a:r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0.5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是水雷，大于</a:t>
            </a:r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0.5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是岩石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501010"/>
            <a:ext cx="7651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0.5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的设定合理吗？能不能选别的？选不同的值会有什么结果？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013176"/>
            <a:ext cx="765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ROC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曲线和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AUC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面积是怎么回事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25402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水雷</a:t>
            </a:r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岩石数据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39477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将水雷作为数值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，岩石作为数值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进行回归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然后预测值小于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0.5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是水雷，大于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0.5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是岩石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1204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5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准确率、精确率和召回率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91469"/>
              </p:ext>
            </p:extLst>
          </p:nvPr>
        </p:nvGraphicFramePr>
        <p:xfrm>
          <a:off x="539552" y="1484784"/>
          <a:ext cx="4896544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/>
                <a:gridCol w="1080120"/>
                <a:gridCol w="1224136"/>
                <a:gridCol w="1224136"/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预</a:t>
                      </a:r>
                      <a:endParaRPr lang="en-US" altLang="zh-CN" sz="2400" dirty="0" smtClean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测</a:t>
                      </a:r>
                      <a:endParaRPr lang="en-US" altLang="zh-CN" sz="2400" dirty="0" smtClean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结</a:t>
                      </a:r>
                      <a:endParaRPr lang="en-US" altLang="zh-CN" sz="2400" dirty="0" smtClean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果</a:t>
                      </a:r>
                      <a:endParaRPr lang="zh-CN" altLang="en-US" sz="28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真实结果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正类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负类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正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TP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FP</a:t>
                      </a:r>
                      <a:endParaRPr lang="zh-CN" altLang="en-US" sz="2400" kern="1200" dirty="0">
                        <a:solidFill>
                          <a:srgbClr val="03001A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负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FN</a:t>
                      </a:r>
                      <a:endParaRPr lang="zh-CN" altLang="en-US" sz="2400" kern="1200" dirty="0">
                        <a:solidFill>
                          <a:srgbClr val="03001A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TN</a:t>
                      </a:r>
                      <a:endParaRPr lang="zh-CN" altLang="en-US" sz="2400" kern="1200" dirty="0">
                        <a:solidFill>
                          <a:srgbClr val="03001A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854359" y="4149080"/>
            <a:ext cx="7344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总体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准确率 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accuracy) =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TP+TN)/(TP+FN+FP+TN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</a:b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正类的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精确率 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precision) = TP/(TP+FP)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正类的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召回率 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recall) = TP/(TP+FN)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156176" y="944724"/>
            <a:ext cx="2278013" cy="2808312"/>
            <a:chOff x="1115616" y="3284984"/>
            <a:chExt cx="2845629" cy="3312368"/>
          </a:xfrm>
        </p:grpSpPr>
        <p:grpSp>
          <p:nvGrpSpPr>
            <p:cNvPr id="21" name="组合 20"/>
            <p:cNvGrpSpPr/>
            <p:nvPr/>
          </p:nvGrpSpPr>
          <p:grpSpPr>
            <a:xfrm>
              <a:off x="1115616" y="3284984"/>
              <a:ext cx="2808312" cy="3312368"/>
              <a:chOff x="1331640" y="3789040"/>
              <a:chExt cx="2232248" cy="2808312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331640" y="3789040"/>
                <a:ext cx="2232248" cy="28083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799692" y="4581128"/>
                <a:ext cx="1296144" cy="1296144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连接符 28"/>
              <p:cNvCxnSpPr>
                <a:stCxn id="27" idx="0"/>
                <a:endCxn id="27" idx="2"/>
              </p:cNvCxnSpPr>
              <p:nvPr/>
            </p:nvCxnSpPr>
            <p:spPr>
              <a:xfrm>
                <a:off x="2447764" y="3789040"/>
                <a:ext cx="0" cy="28083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835696" y="4679558"/>
              <a:ext cx="755315" cy="617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3001A"/>
                  </a:solidFill>
                  <a:latin typeface="Times New Roman" pitchFamily="18" charset="0"/>
                  <a:cs typeface="Times New Roman" pitchFamily="18" charset="0"/>
                </a:rPr>
                <a:t>TP</a:t>
              </a:r>
              <a:endParaRPr lang="zh-CN" altLang="en-US" sz="28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82092" y="3527430"/>
              <a:ext cx="805376" cy="617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3001A"/>
                  </a:solidFill>
                  <a:latin typeface="Times New Roman" pitchFamily="18" charset="0"/>
                  <a:cs typeface="Times New Roman" pitchFamily="18" charset="0"/>
                </a:rPr>
                <a:t>FN</a:t>
              </a:r>
              <a:endParaRPr lang="zh-CN" altLang="en-US" sz="28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27783" y="4679558"/>
              <a:ext cx="731286" cy="617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3001A"/>
                  </a:solidFill>
                  <a:latin typeface="Times New Roman" pitchFamily="18" charset="0"/>
                  <a:cs typeface="Times New Roman" pitchFamily="18" charset="0"/>
                </a:rPr>
                <a:t>FP</a:t>
              </a:r>
              <a:endParaRPr lang="zh-CN" altLang="en-US" sz="28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1840" y="3542913"/>
              <a:ext cx="829405" cy="617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3001A"/>
                  </a:solidFill>
                  <a:latin typeface="Times New Roman" pitchFamily="18" charset="0"/>
                  <a:cs typeface="Times New Roman" pitchFamily="18" charset="0"/>
                </a:rPr>
                <a:t>TN</a:t>
              </a:r>
              <a:endParaRPr lang="zh-CN" altLang="en-US" sz="28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9481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4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递归过程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908721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如何将总体样本集分割为两个小规模的问题：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484784"/>
            <a:ext cx="8124789" cy="459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978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5.1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真正率和假正率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64010"/>
              </p:ext>
            </p:extLst>
          </p:nvPr>
        </p:nvGraphicFramePr>
        <p:xfrm>
          <a:off x="400264" y="1196752"/>
          <a:ext cx="726808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448"/>
                <a:gridCol w="792088"/>
                <a:gridCol w="2160240"/>
                <a:gridCol w="273630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真实结果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宋体" pitchFamily="2" charset="-122"/>
                          <a:ea typeface="宋体" pitchFamily="2" charset="-122"/>
                        </a:rPr>
                        <a:t>预测</a:t>
                      </a:r>
                      <a:endParaRPr lang="en-US" altLang="zh-CN" sz="2800" dirty="0" smtClean="0"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zh-CN" altLang="en-US" sz="2800" dirty="0" smtClean="0">
                          <a:latin typeface="宋体" pitchFamily="2" charset="-122"/>
                          <a:ea typeface="宋体" pitchFamily="2" charset="-122"/>
                        </a:rPr>
                        <a:t>结果</a:t>
                      </a:r>
                      <a:endParaRPr lang="zh-CN" altLang="en-US" sz="28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正类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负类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正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TP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FP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负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FN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TN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2123728" y="5301208"/>
            <a:ext cx="7840488" cy="1445667"/>
            <a:chOff x="2123728" y="5301208"/>
            <a:chExt cx="7840488" cy="1445667"/>
          </a:xfrm>
        </p:grpSpPr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9122"/>
                </p:ext>
              </p:extLst>
            </p:nvPr>
          </p:nvGraphicFramePr>
          <p:xfrm>
            <a:off x="5735638" y="6021388"/>
            <a:ext cx="189547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0" name="Equation" r:id="rId3" imgW="1028520" imgH="393480" progId="Equation.DSMT4">
                    <p:embed/>
                  </p:oleObj>
                </mc:Choice>
                <mc:Fallback>
                  <p:oleObj name="Equation" r:id="rId3" imgW="10285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5638" y="6021388"/>
                          <a:ext cx="189547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矩形 29"/>
            <p:cNvSpPr/>
            <p:nvPr/>
          </p:nvSpPr>
          <p:spPr>
            <a:xfrm>
              <a:off x="2123728" y="5301208"/>
              <a:ext cx="78404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假负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率 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False negative rate 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真负率</a:t>
              </a:r>
              <a:r>
                <a:rPr lang="en-US" altLang="zh-CN" sz="24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Ture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negative 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rate	</a:t>
              </a:r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4156723"/>
                </p:ext>
              </p:extLst>
            </p:nvPr>
          </p:nvGraphicFramePr>
          <p:xfrm>
            <a:off x="2863850" y="5949950"/>
            <a:ext cx="1920875" cy="725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1" name="Equation" r:id="rId5" imgW="1041120" imgH="393480" progId="Equation.DSMT4">
                    <p:embed/>
                  </p:oleObj>
                </mc:Choice>
                <mc:Fallback>
                  <p:oleObj name="Equation" r:id="rId5" imgW="10411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3850" y="5949950"/>
                          <a:ext cx="1920875" cy="725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2843808" y="3191070"/>
            <a:ext cx="5544616" cy="1827507"/>
            <a:chOff x="2843808" y="3191070"/>
            <a:chExt cx="5544616" cy="1827507"/>
          </a:xfrm>
        </p:grpSpPr>
        <p:sp>
          <p:nvSpPr>
            <p:cNvPr id="24" name="矩形 23"/>
            <p:cNvSpPr/>
            <p:nvPr/>
          </p:nvSpPr>
          <p:spPr>
            <a:xfrm>
              <a:off x="2915816" y="3191070"/>
              <a:ext cx="54726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真正率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	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假正率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True positive rate	False positive rate</a:t>
              </a:r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180737"/>
                </p:ext>
              </p:extLst>
            </p:nvPr>
          </p:nvGraphicFramePr>
          <p:xfrm>
            <a:off x="2843808" y="4293096"/>
            <a:ext cx="1872208" cy="725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2" name="Equation" r:id="rId7" imgW="1015920" imgH="393480" progId="Equation.DSMT4">
                    <p:embed/>
                  </p:oleObj>
                </mc:Choice>
                <mc:Fallback>
                  <p:oleObj name="Equation" r:id="rId7" imgW="101592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43808" y="4293096"/>
                          <a:ext cx="1872208" cy="7254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3816589"/>
                </p:ext>
              </p:extLst>
            </p:nvPr>
          </p:nvGraphicFramePr>
          <p:xfrm>
            <a:off x="5754688" y="4287688"/>
            <a:ext cx="1919287" cy="725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3" name="Equation" r:id="rId9" imgW="1041120" imgH="393480" progId="Equation.DSMT4">
                    <p:embed/>
                  </p:oleObj>
                </mc:Choice>
                <mc:Fallback>
                  <p:oleObj name="Equation" r:id="rId9" imgW="10411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4688" y="4287688"/>
                          <a:ext cx="1919287" cy="725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84204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5.2 </a:t>
            </a:r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ROC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曲线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124744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受试者工作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特征曲线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receiver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operating characteristic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curve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简称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又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称为感受性曲线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sensitivity curve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4052971"/>
            <a:ext cx="32624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以连续值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概率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表示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分类结果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截断点或阈值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515" y="3140968"/>
            <a:ext cx="5040560" cy="3269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741379" y="2708920"/>
            <a:ext cx="1980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ROC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曲线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横坐标是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FPR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纵坐标是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TPR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170768" y="2924944"/>
            <a:ext cx="3049304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1348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5.2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截断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点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26282"/>
              </p:ext>
            </p:extLst>
          </p:nvPr>
        </p:nvGraphicFramePr>
        <p:xfrm>
          <a:off x="467544" y="3645024"/>
          <a:ext cx="8208917" cy="287130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64101"/>
                <a:gridCol w="792088"/>
                <a:gridCol w="720080"/>
                <a:gridCol w="720080"/>
                <a:gridCol w="792088"/>
                <a:gridCol w="720080"/>
                <a:gridCol w="720080"/>
                <a:gridCol w="648067"/>
                <a:gridCol w="720085"/>
                <a:gridCol w="720080"/>
                <a:gridCol w="792088"/>
              </a:tblGrid>
              <a:tr h="475202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真实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5202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预测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0.49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0.56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0.27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0.58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0.21</a:t>
                      </a:r>
                    </a:p>
                  </a:txBody>
                  <a:tcPr/>
                </a:tc>
              </a:tr>
              <a:tr h="640738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断点：</a:t>
                      </a: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0.25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断点：</a:t>
                      </a: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0.5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断点：</a:t>
                      </a: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0.8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55576" y="980728"/>
            <a:ext cx="734481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ROC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曲线不容易理解主要是因为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TPR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FPR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的关系隐含着”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截断点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机器学习算法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样本集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进行预测后，可以输出各样本对某个类别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置信度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。比如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d1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类别的概率为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0.3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，一般我们认为概率低于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0.5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d1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就属于类别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。这里的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0.5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，就是”截断点”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当“截断点”取值不同时，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TPR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FPR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是随之变化的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457900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5.2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截断点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980728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截断点取不同的值，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TPR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FPR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的计算结果也不同。将截断点不同取值下对应的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TPR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FPR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结果画于二维坐标系中得到的曲线，就是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ROC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dirty="0"/>
              <a:t> 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903893"/>
              </p:ext>
            </p:extLst>
          </p:nvPr>
        </p:nvGraphicFramePr>
        <p:xfrm>
          <a:off x="503548" y="2420888"/>
          <a:ext cx="7848872" cy="146360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26386"/>
                <a:gridCol w="1389904"/>
                <a:gridCol w="1389904"/>
                <a:gridCol w="1962218"/>
                <a:gridCol w="1880460"/>
              </a:tblGrid>
              <a:tr h="442579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截断点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TP&amp;FN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FP&amp;TN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TPR&amp;FNR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FPR&amp;TNR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8732">
                <a:tc rowSpan="2"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0.25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17672">
                <a:tc vMerge="1">
                  <a:txBody>
                    <a:bodyPr/>
                    <a:lstStyle/>
                    <a:p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9784"/>
              </p:ext>
            </p:extLst>
          </p:nvPr>
        </p:nvGraphicFramePr>
        <p:xfrm>
          <a:off x="503548" y="5229200"/>
          <a:ext cx="7848872" cy="914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26386"/>
                <a:gridCol w="1389904"/>
                <a:gridCol w="1389904"/>
                <a:gridCol w="1962218"/>
                <a:gridCol w="1880460"/>
              </a:tblGrid>
              <a:tr h="44257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0.5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257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0.25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39552" y="4221088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是预测为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，真实也为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FP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是预测为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，但真实为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FN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是预测为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，但真实为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TN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是预测为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，真实也为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796538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5.2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截断点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25176"/>
              </p:ext>
            </p:extLst>
          </p:nvPr>
        </p:nvGraphicFramePr>
        <p:xfrm>
          <a:off x="539552" y="980728"/>
          <a:ext cx="7848872" cy="146360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26386"/>
                <a:gridCol w="1389904"/>
                <a:gridCol w="1389904"/>
                <a:gridCol w="1962218"/>
                <a:gridCol w="1880460"/>
              </a:tblGrid>
              <a:tr h="442579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截断点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TP&amp;FN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FP&amp;TN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TPR&amp;FNR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FPR&amp;TNR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8732">
                <a:tc rowSpan="2"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0.25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17672">
                <a:tc vMerge="1">
                  <a:txBody>
                    <a:bodyPr/>
                    <a:lstStyle/>
                    <a:p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409795"/>
              </p:ext>
            </p:extLst>
          </p:nvPr>
        </p:nvGraphicFramePr>
        <p:xfrm>
          <a:off x="539552" y="2636912"/>
          <a:ext cx="7848872" cy="914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26386"/>
                <a:gridCol w="1389904"/>
                <a:gridCol w="1389904"/>
                <a:gridCol w="1962218"/>
                <a:gridCol w="1880460"/>
              </a:tblGrid>
              <a:tr h="44257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0.5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257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0.25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79634"/>
              </p:ext>
            </p:extLst>
          </p:nvPr>
        </p:nvGraphicFramePr>
        <p:xfrm>
          <a:off x="575556" y="3861048"/>
          <a:ext cx="7848872" cy="914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26386"/>
                <a:gridCol w="1389904"/>
                <a:gridCol w="1389904"/>
                <a:gridCol w="1962218"/>
                <a:gridCol w="1880460"/>
              </a:tblGrid>
              <a:tr h="44257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0.8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257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29067" y="5066105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对不同截断点情况总结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对每一种情况：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TP+FN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都是相等的，都等于真实的正类数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对每一种情况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TPR+FNR=1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随着截断点的增大，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TPR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FPR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只减不增</a:t>
            </a:r>
          </a:p>
        </p:txBody>
      </p:sp>
    </p:spTree>
    <p:extLst>
      <p:ext uri="{BB962C8B-B14F-4D97-AF65-F5344CB8AC3E}">
        <p14:creationId xmlns:p14="http://schemas.microsoft.com/office/powerpoint/2010/main" val="3251122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ROC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曲线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09193"/>
              </p:ext>
            </p:extLst>
          </p:nvPr>
        </p:nvGraphicFramePr>
        <p:xfrm>
          <a:off x="400092" y="1213687"/>
          <a:ext cx="4032448" cy="309040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84139"/>
                <a:gridCol w="1492125"/>
                <a:gridCol w="1656184"/>
              </a:tblGrid>
              <a:tr h="493298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截断点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FPR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TPR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14814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14814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0.25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59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0.5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0.8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b="1" kern="1200" dirty="0" smtClean="0">
                        <a:solidFill>
                          <a:schemeClr val="lt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47689" y="4725144"/>
            <a:ext cx="7344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截断点选哪个值，是最优的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一般情况正负样本的均衡，要求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假正率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(FPR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等于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假负率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(FNR)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是合适的截断点选取位置。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2.ROC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曲线越光滑，用模型对新的测试样本的分类效果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越稳定</a:t>
            </a:r>
            <a:endParaRPr lang="zh-CN" altLang="en-US" sz="2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886" y="1412776"/>
            <a:ext cx="431750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853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AUC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值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610239"/>
              </p:ext>
            </p:extLst>
          </p:nvPr>
        </p:nvGraphicFramePr>
        <p:xfrm>
          <a:off x="395536" y="1628800"/>
          <a:ext cx="8208917" cy="151216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64101"/>
                <a:gridCol w="792088"/>
                <a:gridCol w="720080"/>
                <a:gridCol w="720080"/>
                <a:gridCol w="792088"/>
                <a:gridCol w="720080"/>
                <a:gridCol w="720080"/>
                <a:gridCol w="720075"/>
                <a:gridCol w="720080"/>
                <a:gridCol w="720080"/>
                <a:gridCol w="720085"/>
              </a:tblGrid>
              <a:tr h="475202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真实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5202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预测</a:t>
                      </a: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0.49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0.56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0.27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0.58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0.21</a:t>
                      </a:r>
                    </a:p>
                  </a:txBody>
                  <a:tcPr/>
                </a:tc>
              </a:tr>
              <a:tr h="561764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预测</a:t>
                      </a: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0.52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0.83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0.13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0.48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0.40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0.14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0.38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95536" y="1052736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如何通过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ROC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曲线判断不同模型的预测结果的优劣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2" y="3429000"/>
            <a:ext cx="4212198" cy="2880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0462"/>
            <a:ext cx="4224684" cy="28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02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AUC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值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值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判断两个二分类模型的效果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Area Under Curve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的首字母缩写，就是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曲线下区域的面积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假设分类器的输出是样本属于正类的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socre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置信度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则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的意义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为，任取一对（正、负）样本，正样本的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score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大于负样本的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score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概率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3446204"/>
            <a:ext cx="4608259" cy="315114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004048" y="3446204"/>
            <a:ext cx="36724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值越大，模型越好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1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，是完美分类器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　　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0.5 &lt; AUC &lt; 1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0.5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，跟随机猜测一样（例：丢铜板），模型没有预测价值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一般模型的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值处于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2613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4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节点结构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98072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032466"/>
            <a:ext cx="8208912" cy="20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节点结构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使用什么形式保存一棵树，保存哪些信息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000"/>
              </a:spcBef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使用字典来保存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保存决策点的  特征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索引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二分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标准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，左子树，右子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树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,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左右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子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样本集</a:t>
            </a:r>
            <a:endParaRPr lang="en-US" altLang="zh-CN" sz="24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813" y="2730367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注意：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get_split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函数返回的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是左右样本集，并不是左右子树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1258" y="3632448"/>
            <a:ext cx="78576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tree={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index':index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'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':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 'left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':{},'right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':{}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,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'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':groups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如何生成子树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create_tree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(data))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如果不满足终止条件：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index , value , groups=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get_split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(data)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tree={…}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tree[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'left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create_tree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(left)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‘right'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create_tree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(right)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1305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4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建树步骤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980728"/>
            <a:ext cx="8208912" cy="5150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create_tree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函数：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输入：样本集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，最大深度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max_depth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，最小分割样本数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min_size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，当前深度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depth</a:t>
            </a:r>
          </a:p>
          <a:p>
            <a:pPr>
              <a:spcAft>
                <a:spcPts val="1000"/>
              </a:spcAft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输出：决策树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</a:p>
          <a:p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得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的所有标签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label_list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如果标签个数少于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min_size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或者全部相同   或达到指定深度：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label_list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中出现最频繁的标签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否则：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获得最优特征索引和最优二分标准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创建一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棵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树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节点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tree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树的左分支递归调用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create_tree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函数，深度加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</a:p>
          <a:p>
            <a:pPr>
              <a:spcAft>
                <a:spcPts val="1000"/>
              </a:spcAft>
            </a:pP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树的左分支递归调用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create_tree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函数，深度加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注意：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树分支出的递归没有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return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30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4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建树步骤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340769"/>
            <a:ext cx="8208912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create_tree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data,max_depth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=999,min_size=1,depth=0):</a:t>
            </a:r>
          </a:p>
          <a:p>
            <a:pPr>
              <a:spcAft>
                <a:spcPts val="1000"/>
              </a:spcAft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求得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 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所有标签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的长度小于等于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min_size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中标签全一样 </a:t>
            </a:r>
            <a:endParaRPr lang="en-US" altLang="zh-CN" sz="24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此时的树深度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depth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到达了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max_depth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spcAft>
                <a:spcPts val="1500"/>
              </a:spcAft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返回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中出现最多的标签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spcAft>
                <a:spcPts val="1000"/>
              </a:spcAft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index,value,groups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={'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index':index,'value':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value,'left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':{},'right':{}}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tree['left']=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(left,max_depth,minsize,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depth+1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tree[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right']=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(right,max_depth,minsize,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depth+1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209" y="749897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终止条件添加了两种条件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2" name="圆角矩形 1">
            <a:hlinkClick r:id="rId3" action="ppaction://hlinksldjump"/>
          </p:cNvPr>
          <p:cNvSpPr/>
          <p:nvPr/>
        </p:nvSpPr>
        <p:spPr>
          <a:xfrm>
            <a:off x="6876256" y="5907149"/>
            <a:ext cx="136815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小练习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845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4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小练习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908720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CART_Classifier.py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里面应该有以下几个函数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：计算基尼系数和加权平均基尼系数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split_data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：根据特征索引和二分标准对数据进行分割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：得到数据集的最优分割特征索引和最优二分标准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create_tree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：利用递归生成树，并控制树深度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to_leaf_node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：生成叶子节点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还没给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fit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：给定控制条件，调用递归，生成树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此处可以不写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357301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训练集为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= [[1,2,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'yes'],</a:t>
            </a:r>
          </a:p>
          <a:p>
            <a:pPr lvl="3"/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 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1,2,'yes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'],</a:t>
            </a:r>
          </a:p>
          <a:p>
            <a:pPr lvl="3" algn="just"/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 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1,0,'no'],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     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1,1,'no'],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     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0,2,'no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']]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对训练集进行建树并打印树字典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900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D:\决策树课资料\ppt\3. CART分类树\2.4练习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878" y="1673937"/>
            <a:ext cx="4518518" cy="333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4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 CART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分类预测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9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{'index': 1, 'value': 2, 'left': 'no', 'right': {'index': 0, 'value': 1, 'left': 'no', 'right': 'yes'}}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90714" y="220486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predict #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根据树预测给定样本的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标签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测试集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test = [[1,0],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[1,2]]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CART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进行预测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8896" y="5013177"/>
            <a:ext cx="7259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predict(tree , sample)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ID3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的解树类似，但此时的子树就在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'left'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'right'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对应的值中，比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ID3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解树过程少一层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490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4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3.1 CART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分类预测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1037049"/>
            <a:ext cx="8064896" cy="5888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predict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函数：取一个样本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sample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，利用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对其预测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输入：树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，样本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sample</a:t>
            </a:r>
          </a:p>
          <a:p>
            <a:pPr>
              <a:spcAft>
                <a:spcPts val="1000"/>
              </a:spcAft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输出：预测类别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Aft>
                <a:spcPts val="1000"/>
              </a:spcAft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首先找到树最外层的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</a:p>
          <a:p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如果样本的第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维特征小于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#(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考虑左子树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左子树是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字典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isinstance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更换为左子树；然后递归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并返回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否则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左子树的值  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即为预测值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否则：                                                   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考虑右子树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右子树是字典：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更换为右子树；然后递归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并返回</a:t>
            </a:r>
            <a:endParaRPr lang="en-US" altLang="zh-CN" sz="2400" b="1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否则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右子树的值  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即为预测值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64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4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练习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488" y="980728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所用数据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集：水雷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岩石数据 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文件名为：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sonar.csv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该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csv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文件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包含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header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列名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，每一行代表一个个体；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文本共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61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个字段，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前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60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个字段是特征字段为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数值型连续变量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不存在缺失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不包括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号列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文件的最后一列为标签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为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字符型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，表示样本的实际结果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表示水雷，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表示岩石。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3933056"/>
            <a:ext cx="74168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[[0.02 0.0371 0.0428 ..., 0.009 0.0032 'R']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[0.0453 0.0523 0.0843 ..., 0.0052 0.0044 'R']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[0.0262 0.0582 0.1099 ..., 0.0095 0.0078 'R']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..., 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[0.0522 0.0437 0.018 ..., 0.0077 0.0031 'M']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[0.0303 0.0353 0.049 ..., 0.0036 0.0048 'M']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[0.026 0.0363 0.0136 ..., 0.0061 0.0115 'M']]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9681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6391</TotalTime>
  <Words>2185</Words>
  <Application>Microsoft Office PowerPoint</Application>
  <PresentationFormat>全屏显示(4:3)</PresentationFormat>
  <Paragraphs>460</Paragraphs>
  <Slides>27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2_Marketing 16x9</vt:lpstr>
      <vt:lpstr>Equation</vt:lpstr>
      <vt:lpstr>2.3 递归建树 </vt:lpstr>
      <vt:lpstr>2.3 递归过程 </vt:lpstr>
      <vt:lpstr>2.3 节点结构 </vt:lpstr>
      <vt:lpstr>2.4 建树步骤</vt:lpstr>
      <vt:lpstr>2.4 建树步骤</vt:lpstr>
      <vt:lpstr>2.4 小练习</vt:lpstr>
      <vt:lpstr>3 CART分类预测</vt:lpstr>
      <vt:lpstr>3.1 CART分类预测</vt:lpstr>
      <vt:lpstr>3.2 练习</vt:lpstr>
      <vt:lpstr>3.2 数据读入</vt:lpstr>
      <vt:lpstr>3.3 建树与预测</vt:lpstr>
      <vt:lpstr>4 CART解决回归问题</vt:lpstr>
      <vt:lpstr>4.1 最小平方误差实现：</vt:lpstr>
      <vt:lpstr>4.2 停止条件和变成叶子节点：</vt:lpstr>
      <vt:lpstr>4.3 正确率改为均方误差：</vt:lpstr>
      <vt:lpstr>4.4 回归树：</vt:lpstr>
      <vt:lpstr>4.5 回归树预测</vt:lpstr>
      <vt:lpstr>4.1 水雷-岩石数据</vt:lpstr>
      <vt:lpstr>5 准确率、精确率和召回率</vt:lpstr>
      <vt:lpstr>5.1 真正率和假正率</vt:lpstr>
      <vt:lpstr>5.2 ROC曲线</vt:lpstr>
      <vt:lpstr>5.2 截断点</vt:lpstr>
      <vt:lpstr>5.2 截断点</vt:lpstr>
      <vt:lpstr>5.2 截断点</vt:lpstr>
      <vt:lpstr>2.2 ROC曲线</vt:lpstr>
      <vt:lpstr>2.3 AUC值</vt:lpstr>
      <vt:lpstr>2.3 AUC值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《决策树之ID3算法》</dc:title>
  <dc:creator>mr.y</dc:creator>
  <cp:lastModifiedBy>Admin</cp:lastModifiedBy>
  <cp:revision>579</cp:revision>
  <dcterms:created xsi:type="dcterms:W3CDTF">2017-12-07T03:33:58Z</dcterms:created>
  <dcterms:modified xsi:type="dcterms:W3CDTF">2018-03-20T01:18:35Z</dcterms:modified>
</cp:coreProperties>
</file>