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302" r:id="rId2"/>
    <p:sldId id="348" r:id="rId3"/>
    <p:sldId id="349" r:id="rId4"/>
    <p:sldId id="34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74239" autoAdjust="0"/>
  </p:normalViewPr>
  <p:slideViewPr>
    <p:cSldViewPr>
      <p:cViewPr>
        <p:scale>
          <a:sx n="100" d="100"/>
          <a:sy n="100" d="100"/>
        </p:scale>
        <p:origin x="-26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https://archive.ics.uci.edu/ml/machine-learning-databases/abalone/abalone.data##</a:t>
            </a:r>
            <a:r>
              <a:rPr lang="zh-CN" altLang="en-US" dirty="0" smtClean="0"/>
              <a:t>鲍鱼年龄</a:t>
            </a:r>
            <a:endParaRPr lang="en-US" altLang="zh-CN" smtClean="0"/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http://archive.ics.uci.edu/ml/machine-learning-databases/wine-quality/winequality-red.csv"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49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怎么解释：当能识别正确指定比例正类时，错误的正类的比例的累加和</a:t>
            </a:r>
            <a:endParaRPr lang="en-US" altLang="zh-CN" dirty="0" smtClean="0"/>
          </a:p>
          <a:p>
            <a:r>
              <a:rPr lang="zh-CN" altLang="en-US" dirty="0" smtClean="0"/>
              <a:t>调整阈值</a:t>
            </a:r>
            <a:endParaRPr lang="en-US" altLang="zh-CN" dirty="0" smtClean="0"/>
          </a:p>
          <a:p>
            <a:r>
              <a:rPr lang="zh-CN" altLang="en-US" dirty="0" smtClean="0"/>
              <a:t>为什么越平滑稳定性越好</a:t>
            </a:r>
            <a:endParaRPr lang="en-US" altLang="zh-CN" dirty="0" smtClean="0"/>
          </a:p>
          <a:p>
            <a:r>
              <a:rPr lang="en-US" altLang="zh-CN" dirty="0" err="1" smtClean="0"/>
              <a:t>sklearn.metrics.roc_auc_score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pred,real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"http://archive.ics.uci.edu/ml/machine-learning-databases/wine-quality/winequality-red.csv"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方形的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真实类别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圆形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预测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[ˌ</a:t>
            </a:r>
            <a:r>
              <a:rPr lang="en-US" altLang="zh-CN" dirty="0" err="1" smtClean="0"/>
              <a:t>kærəktəˈrɪstɪk</a:t>
            </a:r>
            <a:r>
              <a:rPr lang="en-US" altLang="zh-CN" dirty="0" smtClean="0"/>
              <a:t>] </a:t>
            </a:r>
          </a:p>
          <a:p>
            <a:r>
              <a:rPr lang="en-US" altLang="zh-CN" dirty="0" smtClean="0"/>
              <a:t>AUC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是判断二分类模型效果的评价指标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，以正类的置信度作为模型的输出，对输出的置信度设定阈值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将分类作为两个值，比如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，将二分类模型作为回归模型，对回归结果通过阈值分为两类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6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选哪个最好呢？</a:t>
            </a:r>
            <a:r>
              <a:rPr lang="en-US" altLang="zh-CN" dirty="0" smtClean="0"/>
              <a:t>FPR=FNR  </a:t>
            </a:r>
          </a:p>
          <a:p>
            <a:r>
              <a:rPr lang="zh-CN" altLang="en-US" dirty="0" smtClean="0"/>
              <a:t>又知道真正率</a:t>
            </a:r>
            <a:r>
              <a:rPr lang="en-US" altLang="zh-CN" dirty="0" smtClean="0"/>
              <a:t>(TPR)</a:t>
            </a:r>
            <a:r>
              <a:rPr lang="zh-CN" altLang="en-US" dirty="0" smtClean="0"/>
              <a:t>和假负率</a:t>
            </a:r>
            <a:r>
              <a:rPr lang="en-US" altLang="zh-CN" dirty="0" smtClean="0"/>
              <a:t>(FNR)</a:t>
            </a:r>
            <a:r>
              <a:rPr lang="zh-CN" altLang="en-US" dirty="0" smtClean="0"/>
              <a:t>之和为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1117849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110818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3" y="6356354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4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7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读取数据集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进行训练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进行验证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41" y="4149080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读取数据集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要有简单的可视化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对特征进行处理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进行训练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进行验证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403" y="132123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分类树的建树的一般步骤：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25176"/>
              </p:ext>
            </p:extLst>
          </p:nvPr>
        </p:nvGraphicFramePr>
        <p:xfrm>
          <a:off x="539552" y="98072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09795"/>
              </p:ext>
            </p:extLst>
          </p:nvPr>
        </p:nvGraphicFramePr>
        <p:xfrm>
          <a:off x="539552" y="2636912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9634"/>
              </p:ext>
            </p:extLst>
          </p:nvPr>
        </p:nvGraphicFramePr>
        <p:xfrm>
          <a:off x="575556" y="3861048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29067" y="5066105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对不同截断点情况总结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TP+FN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都是相等的，都等于真实的正类数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TPR+FNR=1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随着截断点的增大，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只减不增</a:t>
            </a:r>
          </a:p>
        </p:txBody>
      </p:sp>
    </p:spTree>
    <p:extLst>
      <p:ext uri="{BB962C8B-B14F-4D97-AF65-F5344CB8AC3E}">
        <p14:creationId xmlns:p14="http://schemas.microsoft.com/office/powerpoint/2010/main" val="32511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09193"/>
              </p:ext>
            </p:extLst>
          </p:nvPr>
        </p:nvGraphicFramePr>
        <p:xfrm>
          <a:off x="400092" y="1213687"/>
          <a:ext cx="4032448" cy="30904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4139"/>
                <a:gridCol w="1492125"/>
                <a:gridCol w="1656184"/>
              </a:tblGrid>
              <a:tr h="49329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47689" y="47251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截断点选哪个值，是最优的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一般情况正负样本的均衡，要求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假正率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(FPR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假负率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(FNR)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是合适的截断点选取位置。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曲线越光滑，用模型对新的测试样本的分类效果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越稳定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6" y="1412776"/>
            <a:ext cx="431750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5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10239"/>
              </p:ext>
            </p:extLst>
          </p:nvPr>
        </p:nvGraphicFramePr>
        <p:xfrm>
          <a:off x="395536" y="1628800"/>
          <a:ext cx="8208917" cy="15121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720075"/>
                <a:gridCol w="720080"/>
                <a:gridCol w="720080"/>
                <a:gridCol w="720085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56176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105273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如何通过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曲线判断不同模型的预测结果的优劣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2" y="3429000"/>
            <a:ext cx="4212198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0462"/>
            <a:ext cx="4224684" cy="2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判断两个二分类模型的效果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Area Under Curve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的首字母缩写，就是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曲线下区域的面积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假设分类器的输出是样本属于正类的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socre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的意义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为，任取一对（正、负）样本，正样本的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大于负样本的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446204"/>
            <a:ext cx="4608259" cy="31511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04048" y="3446204"/>
            <a:ext cx="36724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值越大，模型越好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，是完美分类器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 &lt; AUC &lt; 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0.5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，跟随机猜测一样（例：丢铜板），模型没有预测价值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一般模型的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值处于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61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将离散型特征变成连续性特征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27687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mport pandas as </a:t>
            </a:r>
            <a:r>
              <a:rPr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pd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pd.get_dummies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将离散特征变成多列连续特征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41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3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获得最优特征与二分标准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##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683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4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预测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值小于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0.4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水雷，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大于等于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0.4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可以吗？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预测值小于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0.6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水雷，大于等于</a:t>
            </a:r>
            <a:r>
              <a:rPr lang="en-US" altLang="zh-CN" sz="28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0.6</a:t>
            </a:r>
            <a:r>
              <a:rPr lang="zh-CN" altLang="en-US" sz="28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可以吗？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47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1469"/>
              </p:ext>
            </p:extLst>
          </p:nvPr>
        </p:nvGraphicFramePr>
        <p:xfrm>
          <a:off x="539552" y="1484784"/>
          <a:ext cx="489654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1080120"/>
                <a:gridCol w="1224136"/>
                <a:gridCol w="1224136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预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测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结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54359" y="41490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准确率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accuracy) =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TP+TN)/(TP+FN+FP+TN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精确率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precision) = TP/(TP+FP)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召回率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recall) = TP/(TP+FN)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176" y="944724"/>
            <a:ext cx="2278013" cy="2808312"/>
            <a:chOff x="1115616" y="3284984"/>
            <a:chExt cx="2845629" cy="331236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15616" y="3284984"/>
              <a:ext cx="2808312" cy="3312368"/>
              <a:chOff x="1331640" y="3789040"/>
              <a:chExt cx="2232248" cy="280831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31640" y="3789040"/>
                <a:ext cx="2232248" cy="28083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99692" y="4581128"/>
                <a:ext cx="1296144" cy="129614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stCxn id="27" idx="0"/>
                <a:endCxn id="27" idx="2"/>
              </p:cNvCxnSpPr>
              <p:nvPr/>
            </p:nvCxnSpPr>
            <p:spPr>
              <a:xfrm>
                <a:off x="2447764" y="3789040"/>
                <a:ext cx="0" cy="28083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35696" y="4679558"/>
              <a:ext cx="75531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2092" y="3527430"/>
              <a:ext cx="80537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7783" y="4679558"/>
              <a:ext cx="73128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1840" y="3542913"/>
              <a:ext cx="82940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48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真正率和假正率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4010"/>
              </p:ext>
            </p:extLst>
          </p:nvPr>
        </p:nvGraphicFramePr>
        <p:xfrm>
          <a:off x="400264" y="1196752"/>
          <a:ext cx="72680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448"/>
                <a:gridCol w="792088"/>
                <a:gridCol w="2160240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123728" y="5301208"/>
            <a:ext cx="7840488" cy="1445667"/>
            <a:chOff x="2123728" y="5301208"/>
            <a:chExt cx="7840488" cy="1445667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9122"/>
                </p:ext>
              </p:extLst>
            </p:nvPr>
          </p:nvGraphicFramePr>
          <p:xfrm>
            <a:off x="5735638" y="6021388"/>
            <a:ext cx="18954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8" name="Equation" r:id="rId3" imgW="1028520" imgH="393480" progId="Equation.DSMT4">
                    <p:embed/>
                  </p:oleObj>
                </mc:Choice>
                <mc:Fallback>
                  <p:oleObj name="Equation" r:id="rId3" imgW="1028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6021388"/>
                          <a:ext cx="189547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123728" y="5301208"/>
              <a:ext cx="7840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假负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率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False negative rate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真负率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Ture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negative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rate	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56723"/>
                </p:ext>
              </p:extLst>
            </p:nvPr>
          </p:nvGraphicFramePr>
          <p:xfrm>
            <a:off x="2863850" y="5949950"/>
            <a:ext cx="1920875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9" name="Equation" r:id="rId5" imgW="1041120" imgH="393480" progId="Equation.DSMT4">
                    <p:embed/>
                  </p:oleObj>
                </mc:Choice>
                <mc:Fallback>
                  <p:oleObj name="Equation" r:id="rId5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949950"/>
                          <a:ext cx="1920875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43808" y="3191070"/>
            <a:ext cx="5544616" cy="1827507"/>
            <a:chOff x="2843808" y="3191070"/>
            <a:chExt cx="5544616" cy="1827507"/>
          </a:xfrm>
        </p:grpSpPr>
        <p:sp>
          <p:nvSpPr>
            <p:cNvPr id="24" name="矩形 23"/>
            <p:cNvSpPr/>
            <p:nvPr/>
          </p:nvSpPr>
          <p:spPr>
            <a:xfrm>
              <a:off x="2915816" y="3191070"/>
              <a:ext cx="54726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真正率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假正率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True positive rate	False positive rate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80737"/>
                </p:ext>
              </p:extLst>
            </p:nvPr>
          </p:nvGraphicFramePr>
          <p:xfrm>
            <a:off x="2843808" y="4293096"/>
            <a:ext cx="1872208" cy="72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0" name="Equation" r:id="rId7" imgW="1015920" imgH="393480" progId="Equation.DSMT4">
                    <p:embed/>
                  </p:oleObj>
                </mc:Choice>
                <mc:Fallback>
                  <p:oleObj name="Equation" r:id="rId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3808" y="4293096"/>
                          <a:ext cx="1872208" cy="725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816589"/>
                </p:ext>
              </p:extLst>
            </p:nvPr>
          </p:nvGraphicFramePr>
          <p:xfrm>
            <a:off x="5754688" y="4287688"/>
            <a:ext cx="19192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1" name="Equation" r:id="rId9" imgW="1041120" imgH="393480" progId="Equation.DSMT4">
                    <p:embed/>
                  </p:oleObj>
                </mc:Choice>
                <mc:Fallback>
                  <p:oleObj name="Equation" r:id="rId9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688" y="4287688"/>
                          <a:ext cx="19192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420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受试者工作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operating characteristic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curve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简称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称为感受性曲线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sensitivity curve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52971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以连续值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分类结果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截断点或阈值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15" y="3140968"/>
            <a:ext cx="5040560" cy="326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41379" y="2708920"/>
            <a:ext cx="1980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横坐标是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纵坐标是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TPR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70768" y="2924944"/>
            <a:ext cx="304930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3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282"/>
              </p:ext>
            </p:extLst>
          </p:nvPr>
        </p:nvGraphicFramePr>
        <p:xfrm>
          <a:off x="467544" y="3645024"/>
          <a:ext cx="8208917" cy="28713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648067"/>
                <a:gridCol w="720085"/>
                <a:gridCol w="720080"/>
                <a:gridCol w="792088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64073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980728"/>
            <a:ext cx="7344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曲线不容易理解主要是因为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的关系隐含着”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截断点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机器学习算法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进行预测后，可以输出各样本对某个类别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。比如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类别的概率为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0.3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，一般我们认为概率低于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就属于类别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。这里的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，就是”截断点”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当“截断点”取值不同时，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是随之变化的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5790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072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截断点取不同的值，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的计算结果也不同。将截断点不同取值下对应的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结果画于二维坐标系中得到的曲线，就是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/>
              <a:t>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03893"/>
              </p:ext>
            </p:extLst>
          </p:nvPr>
        </p:nvGraphicFramePr>
        <p:xfrm>
          <a:off x="503548" y="242088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9784"/>
              </p:ext>
            </p:extLst>
          </p:nvPr>
        </p:nvGraphicFramePr>
        <p:xfrm>
          <a:off x="503548" y="5229200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42210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是预测为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，真实也为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，真实也为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9653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1129</Words>
  <Application>Microsoft Office PowerPoint</Application>
  <PresentationFormat>全屏显示(4:3)</PresentationFormat>
  <Paragraphs>297</Paragraphs>
  <Slides>13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2_Marketing 16x9</vt:lpstr>
      <vt:lpstr>Equation</vt:lpstr>
      <vt:lpstr>CART分类树：</vt:lpstr>
      <vt:lpstr>CART分类树：</vt:lpstr>
      <vt:lpstr>4 回归树：</vt:lpstr>
      <vt:lpstr>4.1 水雷-岩石数据</vt:lpstr>
      <vt:lpstr>5 准确率、精确率和召回率</vt:lpstr>
      <vt:lpstr>5.1 真正率和假正率</vt:lpstr>
      <vt:lpstr>5.2 ROC曲线</vt:lpstr>
      <vt:lpstr>5.2 截断点</vt:lpstr>
      <vt:lpstr>5.2 截断点</vt:lpstr>
      <vt:lpstr>5.2 截断点</vt:lpstr>
      <vt:lpstr>2.2 ROC曲线</vt:lpstr>
      <vt:lpstr>2.3 AUC值</vt:lpstr>
      <vt:lpstr>2.3 AUC值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596</cp:revision>
  <dcterms:created xsi:type="dcterms:W3CDTF">2017-12-07T03:33:58Z</dcterms:created>
  <dcterms:modified xsi:type="dcterms:W3CDTF">2018-03-20T05:54:56Z</dcterms:modified>
</cp:coreProperties>
</file>