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16"/>
  </p:notesMasterIdLst>
  <p:sldIdLst>
    <p:sldId id="258" r:id="rId2"/>
    <p:sldId id="260" r:id="rId3"/>
    <p:sldId id="261" r:id="rId4"/>
    <p:sldId id="262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min" initials="A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001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54" autoAdjust="0"/>
    <p:restoredTop sz="86461" autoAdjust="0"/>
  </p:normalViewPr>
  <p:slideViewPr>
    <p:cSldViewPr>
      <p:cViewPr>
        <p:scale>
          <a:sx n="100" d="100"/>
          <a:sy n="100" d="100"/>
        </p:scale>
        <p:origin x="-1338" y="7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8-01-19T08:53:20.999" idx="1">
    <p:pos x="5250" y="618"/>
    <p:text/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8-01-26T08:19:43.902" idx="5">
    <p:pos x="1667" y="1103"/>
    <p:text>因为有向量乘积的形式出现,
多个连加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8-01-19T17:51:40.646" idx="3">
    <p:pos x="5418" y="643"/>
    <p:text>因为有多个连加</p:tex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B4788-1331-4B26-BD01-F7EEC5E94485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14502A-EDB8-475A-A386-45266D153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74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12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41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41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41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41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41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0" y="-99392"/>
            <a:ext cx="4699746" cy="7056784"/>
          </a:xfrm>
          <a:prstGeom prst="rect">
            <a:avLst/>
          </a:prstGeom>
          <a:ln>
            <a:noFill/>
          </a:ln>
          <a:effectLst>
            <a:outerShdw blurRad="50800" dist="50800" dir="5400000" algn="ctr" rotWithShape="0">
              <a:srgbClr val="000000"/>
            </a:outerShdw>
            <a:softEdge rad="889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2455" y="1117848"/>
            <a:ext cx="4159545" cy="17321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4515" y="2996952"/>
            <a:ext cx="3835425" cy="762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Click to edit Master subtitle style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53767-4FC8-4F7C-81DC-BD195C78A58F}" type="datetimeFigureOut">
              <a:rPr lang="en-US"/>
              <a:pPr>
                <a:defRPr/>
              </a:pPr>
              <a:t>4/10/2018</a:t>
            </a:fld>
            <a:endParaRPr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矩形 3"/>
          <p:cNvSpPr/>
          <p:nvPr userDrawn="1"/>
        </p:nvSpPr>
        <p:spPr>
          <a:xfrm>
            <a:off x="5259961" y="110817"/>
            <a:ext cx="3206327" cy="54784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Lef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5000" b="1">
                <a:ln w="12700">
                  <a:solidFill>
                    <a:srgbClr val="39527B">
                      <a:lumMod val="50000"/>
                    </a:srgbClr>
                  </a:solidFill>
                  <a:prstDash val="solid"/>
                </a:ln>
                <a:solidFill>
                  <a:srgbClr val="A1C1DE">
                    <a:lumMod val="75000"/>
                  </a:srgbClr>
                </a:solidFill>
                <a:effectLst>
                  <a:glow rad="101600">
                    <a:srgbClr val="39527B">
                      <a:satMod val="175000"/>
                      <a:alpha val="40000"/>
                    </a:srgbClr>
                  </a:glow>
                  <a:outerShdw blurRad="1270000" dist="63500" dir="2700000" algn="tl" rotWithShape="0">
                    <a:srgbClr val="000000">
                      <a:alpha val="0"/>
                    </a:srgbClr>
                  </a:outerShdw>
                  <a:reflection blurRad="6350" stA="22000" endPos="20000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C</a:t>
            </a:r>
            <a:endParaRPr lang="zh-CN" altLang="en-US" sz="35000" b="1">
              <a:ln w="12700">
                <a:solidFill>
                  <a:srgbClr val="39527B">
                    <a:lumMod val="50000"/>
                  </a:srgbClr>
                </a:solidFill>
                <a:prstDash val="solid"/>
              </a:ln>
              <a:solidFill>
                <a:srgbClr val="A1C1DE">
                  <a:lumMod val="75000"/>
                </a:srgbClr>
              </a:solidFill>
              <a:effectLst>
                <a:glow rad="101600">
                  <a:srgbClr val="39527B">
                    <a:satMod val="175000"/>
                    <a:alpha val="40000"/>
                  </a:srgbClr>
                </a:glow>
                <a:outerShdw blurRad="1270000" dist="63500" dir="2700000" algn="tl" rotWithShape="0">
                  <a:srgbClr val="000000">
                    <a:alpha val="0"/>
                  </a:srgbClr>
                </a:outerShdw>
                <a:reflection blurRad="6350" stA="22000" endPos="20000" dir="5400000" sy="-100000" algn="bl" rotWithShape="0"/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371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0612" y="1542256"/>
            <a:ext cx="7717260" cy="4191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91F94C-04A9-49B4-9F8E-3248285880B9}" type="datetimeFigureOut">
              <a:rPr lang="en-US"/>
              <a:pPr>
                <a:defRPr/>
              </a:pPr>
              <a:t>4/10/2018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416" y="332656"/>
            <a:ext cx="823055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91263937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16069" y="685800"/>
            <a:ext cx="971804" cy="5486400"/>
          </a:xfrm>
          <a:prstGeom prst="rect">
            <a:avLst/>
          </a:prstGeo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6129" y="685800"/>
            <a:ext cx="7107541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88D16-42AC-4890-870E-C38CF60D8899}" type="datetimeFigureOut">
              <a:rPr lang="en-US"/>
              <a:pPr>
                <a:defRPr/>
              </a:pPr>
              <a:t>4/10/2018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1095043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416" y="332656"/>
            <a:ext cx="823055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95" y="1628800"/>
            <a:ext cx="7717260" cy="4464496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E90CC-62C7-44CD-8DFE-E094F3B07BE4}" type="datetimeFigureOut">
              <a:rPr lang="en-US"/>
              <a:pPr>
                <a:defRPr/>
              </a:pPr>
              <a:t>4/10/2018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3124452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130" y="2590800"/>
            <a:ext cx="6173807" cy="2819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800" b="0" cap="none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939" y="5410200"/>
            <a:ext cx="6174998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83C11-37EA-4C67-A719-3A70D2B6FC4E}" type="datetimeFigureOut">
              <a:rPr lang="en-US"/>
              <a:pPr>
                <a:defRPr/>
              </a:pPr>
              <a:t>4/10/2018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304416" y="332656"/>
            <a:ext cx="8230553" cy="864096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2pPr>
            <a:lvl3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3pPr>
            <a:lvl4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4pPr>
            <a:lvl5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9pPr>
          </a:lstStyle>
          <a:p>
            <a:r>
              <a:rPr lang="en-US">
                <a:solidFill>
                  <a:srgbClr val="39527B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70401806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8636" y="1412776"/>
            <a:ext cx="3772883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3013" y="1412776"/>
            <a:ext cx="3772882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822DD-EAA9-439E-8AB1-0B873012FBB3}" type="datetimeFigureOut">
              <a:rPr lang="en-US"/>
              <a:pPr>
                <a:defRPr/>
              </a:pPr>
              <a:t>4/10/2018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04416" y="332656"/>
            <a:ext cx="823055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06564873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0501" y="1502296"/>
            <a:ext cx="3772883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0501" y="2636912"/>
            <a:ext cx="3772883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4990" y="1502296"/>
            <a:ext cx="3772883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3799" y="2636912"/>
            <a:ext cx="3772883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3E244-7AAD-4668-887C-457B456B5561}" type="datetimeFigureOut">
              <a:rPr lang="en-US"/>
              <a:pPr>
                <a:defRPr/>
              </a:pPr>
              <a:t>4/10/2018</a:t>
            </a:fld>
            <a:endParaRPr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04416" y="332656"/>
            <a:ext cx="823055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00081259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A97BD6-F9F3-4A25-9F69-D3EAD888290D}" type="datetimeFigureOut">
              <a:rPr lang="en-US"/>
              <a:pPr>
                <a:defRPr/>
              </a:pPr>
              <a:t>4/10/2018</a:t>
            </a:fld>
            <a:endParaRPr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416" y="332656"/>
            <a:ext cx="823055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0983059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27FAC-F845-4A1D-B266-4299BF2E6ED7}" type="datetimeFigureOut">
              <a:rPr lang="en-US"/>
              <a:pPr>
                <a:defRPr/>
              </a:pPr>
              <a:t>4/10/2018</a:t>
            </a:fld>
            <a:endParaRPr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3908924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129" y="685800"/>
            <a:ext cx="2972574" cy="47244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363" y="685800"/>
            <a:ext cx="5029438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129" y="5410200"/>
            <a:ext cx="2972574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6823B7-A18E-47B0-938B-805489A1434A}" type="datetimeFigureOut">
              <a:rPr lang="en-US"/>
              <a:pPr>
                <a:defRPr/>
              </a:pPr>
              <a:t>4/10/2018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9520493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129" y="685800"/>
            <a:ext cx="2972574" cy="4724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57362" y="685800"/>
            <a:ext cx="5030510" cy="5486400"/>
          </a:xfrm>
          <a:ln w="63500">
            <a:solidFill>
              <a:schemeClr val="bg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129" y="5410200"/>
            <a:ext cx="2972574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0EAAA-B21E-42BA-B9C5-AE951C054F0D}" type="datetimeFigureOut">
              <a:rPr lang="en-US"/>
              <a:pPr>
                <a:defRPr/>
              </a:pPr>
              <a:t>4/10/2018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2191535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70612" y="1398240"/>
            <a:ext cx="771726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Click to edit Master text styles</a:t>
            </a:r>
          </a:p>
          <a:p>
            <a:pPr lvl="1"/>
            <a:r>
              <a:rPr lang="zh-CN" altLang="zh-CN"/>
              <a:t>Second level</a:t>
            </a:r>
          </a:p>
          <a:p>
            <a:pPr lvl="2"/>
            <a:r>
              <a:rPr lang="zh-CN" altLang="zh-CN"/>
              <a:t>Third level</a:t>
            </a:r>
          </a:p>
          <a:p>
            <a:pPr lvl="3"/>
            <a:r>
              <a:rPr lang="zh-CN" altLang="zh-CN"/>
              <a:t>Fourth level</a:t>
            </a:r>
          </a:p>
          <a:p>
            <a:pPr lvl="4"/>
            <a:r>
              <a:rPr lang="zh-CN" alt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321" y="6356353"/>
            <a:ext cx="21329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C8C8C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F00C1DE-EA82-48C2-9C11-642FE3C6084E}" type="datetimeFigureOut">
              <a:rPr lang="en-US"/>
              <a:pPr>
                <a:defRPr/>
              </a:pPr>
              <a:t>4/10/2018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3823" y="6356353"/>
            <a:ext cx="2896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C8C8C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570742" y="6376246"/>
            <a:ext cx="21329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rgbClr val="8C8C8C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D8FC858-655E-4B47-89A3-6D5457E537AB}" type="slidenum">
              <a:rPr lang="en-US" altLang="zh-CN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72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 spd="med">
    <p:fade/>
  </p:transition>
  <p:hf hdr="0" ftr="0" dt="0"/>
  <p:txStyles>
    <p:titleStyle>
      <a:lvl1pPr algn="l" rtl="0" fontAlgn="base">
        <a:lnSpc>
          <a:spcPct val="80000"/>
        </a:lnSpc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2pPr>
      <a:lvl3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3pPr>
      <a:lvl4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4pPr>
      <a:lvl5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8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rtl="0" fontAlgn="base">
        <a:lnSpc>
          <a:spcPct val="90000"/>
        </a:lnSpc>
        <a:spcBef>
          <a:spcPts val="600"/>
        </a:spcBef>
        <a:spcAft>
          <a:spcPct val="0"/>
        </a:spcAft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fontAlgn="base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9538" indent="-282575" algn="l" rtl="0" fontAlgn="base">
        <a:lnSpc>
          <a:spcPct val="90000"/>
        </a:lnSpc>
        <a:spcBef>
          <a:spcPts val="600"/>
        </a:spcBef>
        <a:spcAft>
          <a:spcPct val="0"/>
        </a:spcAft>
        <a:buFont typeface="Corbel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763713" indent="-228600" algn="l" rtl="0" fontAlgn="base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2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9" Type="http://schemas.openxmlformats.org/officeDocument/2006/relationships/hyperlink" Target="AdaBoost&#31639;&#27861;&#38472;&#36848;.docx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7504" y="332656"/>
            <a:ext cx="7284224" cy="1087016"/>
          </a:xfrm>
        </p:spPr>
        <p:txBody>
          <a:bodyPr/>
          <a:lstStyle/>
          <a:p>
            <a:r>
              <a:rPr lang="en-US" altLang="zh-CN" sz="44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《</a:t>
            </a:r>
            <a:r>
              <a:rPr lang="zh-CN" altLang="en-US" sz="44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集成算法之</a:t>
            </a:r>
            <a:r>
              <a:rPr lang="en-US" altLang="zh-CN" sz="44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boosting》</a:t>
            </a:r>
            <a:endParaRPr lang="zh-CN" altLang="en-US" sz="44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25661" y="1071704"/>
            <a:ext cx="7316613" cy="5296143"/>
            <a:chOff x="899592" y="1289745"/>
            <a:chExt cx="7316613" cy="5296143"/>
          </a:xfrm>
        </p:grpSpPr>
        <p:sp>
          <p:nvSpPr>
            <p:cNvPr id="18" name="圆角矩形 17"/>
            <p:cNvSpPr/>
            <p:nvPr/>
          </p:nvSpPr>
          <p:spPr>
            <a:xfrm>
              <a:off x="2167533" y="4091438"/>
              <a:ext cx="6048672" cy="249445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99592" y="2303001"/>
              <a:ext cx="595035" cy="20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集</a:t>
              </a:r>
              <a:endParaRPr lang="en-US" altLang="zh-CN" sz="32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endParaRPr>
            </a:p>
            <a:p>
              <a:r>
                <a:rPr lang="zh-CN" altLang="en-US" sz="32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成</a:t>
              </a:r>
              <a:endParaRPr lang="en-US" altLang="zh-CN" sz="32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endParaRPr>
            </a:p>
            <a:p>
              <a:r>
                <a:rPr lang="zh-CN" altLang="en-US" sz="32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方</a:t>
              </a:r>
              <a:endParaRPr lang="en-US" altLang="zh-CN" sz="32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endParaRPr>
            </a:p>
            <a:p>
              <a:r>
                <a:rPr lang="zh-CN" altLang="en-US" sz="32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法</a:t>
              </a:r>
              <a:endParaRPr lang="zh-CN" altLang="en-US" sz="32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8" name="左大括号 7"/>
            <p:cNvSpPr/>
            <p:nvPr/>
          </p:nvSpPr>
          <p:spPr>
            <a:xfrm>
              <a:off x="1763688" y="2060848"/>
              <a:ext cx="504056" cy="3302251"/>
            </a:xfrm>
            <a:prstGeom prst="lef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67744" y="1840468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并行方法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39752" y="4800054"/>
              <a:ext cx="207781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串行方法</a:t>
              </a:r>
              <a:endParaRPr lang="en-US" altLang="zh-CN" sz="32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endParaRPr>
            </a:p>
            <a:p>
              <a:r>
                <a:rPr lang="en-US" altLang="zh-CN" sz="32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boosting</a:t>
              </a:r>
              <a:r>
                <a:rPr lang="zh-CN" altLang="en-US" sz="3200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族</a:t>
              </a:r>
            </a:p>
          </p:txBody>
        </p:sp>
        <p:sp>
          <p:nvSpPr>
            <p:cNvPr id="11" name="左大括号 10"/>
            <p:cNvSpPr/>
            <p:nvPr/>
          </p:nvSpPr>
          <p:spPr>
            <a:xfrm>
              <a:off x="4283968" y="1556792"/>
              <a:ext cx="360040" cy="1152128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20072" y="1289745"/>
              <a:ext cx="150714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bagging</a:t>
              </a:r>
              <a:endParaRPr lang="zh-CN" altLang="en-US" sz="32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220072" y="2305332"/>
              <a:ext cx="2738250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随机森林</a:t>
              </a:r>
              <a:r>
                <a:rPr lang="en-US" altLang="zh-CN" sz="3200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 </a:t>
              </a:r>
              <a:r>
                <a:rPr lang="en-US" altLang="zh-CN" sz="3200" dirty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RF</a:t>
              </a:r>
              <a:r>
                <a:rPr lang="en-US" altLang="zh-CN" sz="3200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 </a:t>
              </a:r>
            </a:p>
            <a:p>
              <a:r>
                <a:rPr lang="en-US" altLang="zh-CN" sz="3200" dirty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Random Forest</a:t>
              </a:r>
              <a:endParaRPr lang="zh-CN" altLang="en-US" sz="32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4" name="左大括号 13"/>
            <p:cNvSpPr/>
            <p:nvPr/>
          </p:nvSpPr>
          <p:spPr>
            <a:xfrm>
              <a:off x="4716016" y="4398801"/>
              <a:ext cx="360040" cy="194421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28051" y="4149080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err="1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Adaboost</a:t>
              </a:r>
              <a:endParaRPr lang="zh-CN" altLang="en-US" sz="32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38805" y="5076473"/>
              <a:ext cx="130195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GBDT</a:t>
              </a:r>
              <a:endParaRPr lang="zh-CN" altLang="en-US" sz="32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28050" y="5914739"/>
              <a:ext cx="17363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err="1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XGBoost</a:t>
              </a:r>
              <a:endParaRPr lang="zh-CN" altLang="en-US" sz="32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21028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标题 8193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8001000" cy="792162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2.2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树桩“话语权”与更新权重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733989" y="908720"/>
            <a:ext cx="799288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计算树桩的“话语权”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e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对应的是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min_w_err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求得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alpha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74807" y="2132856"/>
            <a:ext cx="79928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alpha=0.5*log((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1-min_w_err)/(min_w_err+0.000001</a:t>
            </a: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))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39552" y="2852936"/>
            <a:ext cx="79928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根据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树桩的“话语权”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alpha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和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对每个样本的预测标签</a:t>
            </a:r>
            <a:r>
              <a:rPr lang="en-US" altLang="zh-CN" dirty="0" err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b_pre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与真实标签</a:t>
            </a:r>
            <a:r>
              <a:rPr lang="en-US" altLang="zh-CN" dirty="0" err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labelList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更新权重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73732" y="3885148"/>
            <a:ext cx="799288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先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求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Z: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连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加符号可以看做是两个向量的内积：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a.T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*b 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a,b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是列向量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27584" y="4869160"/>
            <a:ext cx="7128792" cy="1471613"/>
            <a:chOff x="827584" y="4869160"/>
            <a:chExt cx="7128792" cy="1471613"/>
          </a:xfrm>
        </p:grpSpPr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85222385"/>
                </p:ext>
              </p:extLst>
            </p:nvPr>
          </p:nvGraphicFramePr>
          <p:xfrm>
            <a:off x="827584" y="5475227"/>
            <a:ext cx="360040" cy="330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13" name="Equation" r:id="rId4" imgW="152280" imgH="139680" progId="Equation.DSMT4">
                    <p:embed/>
                  </p:oleObj>
                </mc:Choice>
                <mc:Fallback>
                  <p:oleObj name="Equation" r:id="rId4" imgW="15228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827584" y="5475227"/>
                          <a:ext cx="360040" cy="3300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" name="组合 7"/>
            <p:cNvGrpSpPr/>
            <p:nvPr/>
          </p:nvGrpSpPr>
          <p:grpSpPr>
            <a:xfrm>
              <a:off x="2476730" y="4869160"/>
              <a:ext cx="5479646" cy="1471613"/>
              <a:chOff x="1691680" y="5013176"/>
              <a:chExt cx="5479646" cy="1471613"/>
            </a:xfrm>
          </p:grpSpPr>
          <p:graphicFrame>
            <p:nvGraphicFramePr>
              <p:cNvPr id="14" name="对象 1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1560632"/>
                  </p:ext>
                </p:extLst>
              </p:nvPr>
            </p:nvGraphicFramePr>
            <p:xfrm>
              <a:off x="1691680" y="5013176"/>
              <a:ext cx="2101850" cy="14716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714" name="Equation" r:id="rId6" imgW="1307880" imgH="914400" progId="Equation.DSMT4">
                      <p:embed/>
                    </p:oleObj>
                  </mc:Choice>
                  <mc:Fallback>
                    <p:oleObj name="Equation" r:id="rId6" imgW="1307880" imgH="9144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91680" y="5013176"/>
                            <a:ext cx="2101850" cy="14716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" name="对象 1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33283045"/>
                  </p:ext>
                </p:extLst>
              </p:nvPr>
            </p:nvGraphicFramePr>
            <p:xfrm>
              <a:off x="3923928" y="5513704"/>
              <a:ext cx="3247398" cy="5075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715" name="Equation" r:id="rId8" imgW="1460160" imgH="228600" progId="Equation.DSMT4">
                      <p:embed/>
                    </p:oleObj>
                  </mc:Choice>
                  <mc:Fallback>
                    <p:oleObj name="Equation" r:id="rId8" imgW="146016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23928" y="5513704"/>
                            <a:ext cx="3247398" cy="5075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7" name="矩形 16"/>
            <p:cNvSpPr/>
            <p:nvPr/>
          </p:nvSpPr>
          <p:spPr>
            <a:xfrm>
              <a:off x="1547664" y="5415607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03001A"/>
                  </a:solidFill>
                  <a:ea typeface="宋体" pitchFamily="2" charset="-122"/>
                  <a:cs typeface="Times New Roman" pitchFamily="18" charset="0"/>
                </a:rPr>
                <a:t>和</a:t>
              </a:r>
              <a:endParaRPr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30749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标题 8193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8001000" cy="792162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2.2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更新权重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11560" y="1013827"/>
            <a:ext cx="799288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向量解决问题：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连加：         内积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对应项之间赋值：对应项相乘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np.multiply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)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11560" y="2348880"/>
            <a:ext cx="799288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再更新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w: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由两部分组成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w/z 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exp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内： 分别是两个向量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exp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内也是由两部分组成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y 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真实标签和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g 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预测标签：两个向量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593071" y="4072251"/>
            <a:ext cx="79928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w_next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 = 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np.multiply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 ( w</a:t>
            </a: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/(z+0.000001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) ,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np.exp</a:t>
            </a: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(-alpha*</a:t>
            </a:r>
            <a:r>
              <a:rPr lang="en-US" altLang="zh-CN" dirty="0" err="1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np.multiply</a:t>
            </a: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dirty="0" err="1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labelList</a:t>
            </a: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 ,</a:t>
            </a:r>
            <a:r>
              <a:rPr lang="en-US" altLang="zh-CN" dirty="0" err="1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b_pre</a:t>
            </a: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)))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626751" y="4941168"/>
            <a:ext cx="799288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c=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np.multiply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a,b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) 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a, b 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都是行向量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: c 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是行向量，对应元素</a:t>
            </a:r>
            <a:r>
              <a:rPr lang="zh-CN" altLang="en-US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相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乘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a, b 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都是列向量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: c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是列向量，对应元素相乘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a, b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其中一个是行向量，一个是列向量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: c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是矩阵，向量乘积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46270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标题 8193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8001000" cy="792162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2.3 </a:t>
            </a:r>
            <a:r>
              <a:rPr lang="en-US" altLang="zh-CN" sz="4000" b="1" dirty="0" err="1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Adaboost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集成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11560" y="1013827"/>
            <a:ext cx="79928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34355" y="1037563"/>
            <a:ext cx="799288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adaboost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data,labelList,n_stump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)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创建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adaboost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集成器，其中含有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n_stumps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个决策树桩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需要返回的是每个决策树桩，及其“话语权”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algn="ctr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boost_stumps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={1:(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alpha,stump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),…,}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86755" y="2780928"/>
            <a:ext cx="7992888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初始化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w,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长度为样本数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m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，权重为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1/m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初始化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boost_stumps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={}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建立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n_stumps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个决策树桩：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加权误差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w_err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，预测结果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pre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，树桩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stump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通过调用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tree_stump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data,labelList,w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得到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计算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alpha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计算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z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更新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w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将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alpha,stumps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存入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boost_stumps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返回 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boost_stumps</a:t>
            </a: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93046" y="4779665"/>
            <a:ext cx="362471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对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alpha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*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pre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连加可以监测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集成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器目前的效果</a:t>
            </a:r>
            <a:endParaRPr lang="en-US" altLang="zh-CN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0061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标题 8193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8001000" cy="792162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2.4 </a:t>
            </a:r>
            <a:r>
              <a:rPr lang="en-US" altLang="zh-CN" sz="4000" b="1" dirty="0" err="1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Adaboost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分类预测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11560" y="1013827"/>
            <a:ext cx="79928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34355" y="1037563"/>
            <a:ext cx="7992888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predict(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boost_stumps,sample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)</a:t>
            </a:r>
            <a:endParaRPr lang="en-US" altLang="zh-CN" dirty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boost_stumps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是分类器生成的权重与决策树桩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sample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是</a:t>
            </a:r>
            <a:r>
              <a:rPr lang="zh-CN" altLang="en-US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一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个测试样本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初始化预测结果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pre_bynow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=0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对于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boost_stumps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中的每一个树桩：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pre_bynow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+=alpha*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树桩的预测结果</a:t>
            </a:r>
            <a:endParaRPr lang="en-US" altLang="zh-CN" dirty="0" smtClean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如果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pre_bynow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&gt;0: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返回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1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如果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pre_bynow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&lt;0: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返回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-1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77030" y="4437112"/>
            <a:ext cx="799288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树桩的预测结果：树桩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{index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value, 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lr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}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，样本：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sample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如果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sample[index]&lt;value: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如果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lr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=‘l’:  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bre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=1  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；否则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:</a:t>
            </a:r>
            <a:r>
              <a:rPr lang="zh-CN" altLang="en-US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pre=-1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否则：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如果</a:t>
            </a:r>
            <a:r>
              <a:rPr lang="en-US" altLang="zh-CN" dirty="0" err="1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lr</a:t>
            </a: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=‘l’:  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pre=-1  </a:t>
            </a:r>
            <a:r>
              <a:rPr lang="zh-CN" altLang="en-US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；否则</a:t>
            </a: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:</a:t>
            </a:r>
            <a:r>
              <a:rPr lang="zh-CN" altLang="en-US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  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pre=1</a:t>
            </a: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7657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标题 8193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8001000" cy="792162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2.5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例题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11560" y="1013827"/>
            <a:ext cx="79928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34355" y="1037563"/>
            <a:ext cx="79928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水雷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-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岩石数据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07369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本章授课内容</a:t>
            </a:r>
          </a:p>
        </p:txBody>
      </p:sp>
      <p:sp>
        <p:nvSpPr>
          <p:cNvPr id="5" name="自选图形 3"/>
          <p:cNvSpPr>
            <a:spLocks noChangeArrowheads="1"/>
          </p:cNvSpPr>
          <p:nvPr/>
        </p:nvSpPr>
        <p:spPr bwMode="ltGray">
          <a:xfrm rot="5400000">
            <a:off x="-2450062" y="1447254"/>
            <a:ext cx="4824413" cy="4825509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  <a:alpha val="75000"/>
                  <a:lumMod val="73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  <a:defRPr/>
            </a:pPr>
            <a:endParaRPr lang="zh-CN" altLang="en-US" sz="2400">
              <a:solidFill>
                <a:srgbClr val="404040"/>
              </a:solidFill>
              <a:latin typeface="Arial" charset="0"/>
            </a:endParaRPr>
          </a:p>
        </p:txBody>
      </p:sp>
      <p:sp>
        <p:nvSpPr>
          <p:cNvPr id="6" name="自选图形 4"/>
          <p:cNvSpPr>
            <a:spLocks noChangeArrowheads="1"/>
          </p:cNvSpPr>
          <p:nvPr/>
        </p:nvSpPr>
        <p:spPr bwMode="ltGray">
          <a:xfrm rot="5400000" flipH="1">
            <a:off x="-2016918" y="1910558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bg2">
              <a:lumMod val="50000"/>
              <a:alpha val="75000"/>
            </a:schemeClr>
          </a:solidFill>
          <a:ln w="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404040"/>
              </a:solidFill>
              <a:latin typeface="Times New Roman" pitchFamily="18" charset="0"/>
            </a:endParaRPr>
          </a:p>
        </p:txBody>
      </p:sp>
      <p:sp>
        <p:nvSpPr>
          <p:cNvPr id="7" name="自选图形 5"/>
          <p:cNvSpPr>
            <a:spLocks noChangeArrowheads="1"/>
          </p:cNvSpPr>
          <p:nvPr/>
        </p:nvSpPr>
        <p:spPr bwMode="gray">
          <a:xfrm>
            <a:off x="1822452" y="509905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r>
              <a:rPr lang="en-US" altLang="zh-CN" sz="2400" b="1" dirty="0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4. </a:t>
            </a:r>
            <a:r>
              <a:rPr lang="zh-CN" altLang="en-US" sz="2400" b="1" dirty="0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利用集成方法解决房价预测</a:t>
            </a:r>
            <a:endParaRPr lang="zh-CN" altLang="en-US" sz="24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自选图形 7"/>
          <p:cNvSpPr>
            <a:spLocks noChangeArrowheads="1"/>
          </p:cNvSpPr>
          <p:nvPr/>
        </p:nvSpPr>
        <p:spPr bwMode="gray">
          <a:xfrm>
            <a:off x="2438400" y="4073094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r>
              <a:rPr lang="en-US" altLang="zh-CN" sz="2400" b="1" dirty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3. </a:t>
            </a:r>
            <a:r>
              <a:rPr lang="en-US" altLang="zh-CN" sz="2400" b="1" dirty="0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GBDT</a:t>
            </a:r>
            <a:r>
              <a:rPr lang="zh-CN" altLang="en-US" sz="2400" b="1" dirty="0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树算法优化预测残差</a:t>
            </a:r>
            <a:endParaRPr lang="zh-CN" altLang="en-US" sz="24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自选图形 8"/>
          <p:cNvSpPr>
            <a:spLocks noChangeArrowheads="1"/>
          </p:cNvSpPr>
          <p:nvPr/>
        </p:nvSpPr>
        <p:spPr bwMode="gray">
          <a:xfrm>
            <a:off x="2286000" y="2932226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r>
              <a:rPr lang="en-US" altLang="zh-CN" sz="2400" b="1" dirty="0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 </a:t>
            </a:r>
            <a:r>
              <a:rPr lang="en-US" altLang="zh-CN" sz="2400" b="1" dirty="0" err="1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Adaboost</a:t>
            </a:r>
            <a:r>
              <a:rPr lang="zh-CN" altLang="en-US" sz="2400" b="1" dirty="0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集成方法</a:t>
            </a:r>
            <a:endParaRPr lang="zh-CN" altLang="en-US" sz="24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492856" y="5000833"/>
            <a:ext cx="390516" cy="649189"/>
            <a:chOff x="1984929" y="4940853"/>
            <a:chExt cx="520552" cy="649189"/>
          </a:xfrm>
        </p:grpSpPr>
        <p:sp>
          <p:nvSpPr>
            <p:cNvPr id="13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14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15" name="椭圆 42"/>
            <p:cNvSpPr>
              <a:spLocks noChangeArrowheads="1"/>
            </p:cNvSpPr>
            <p:nvPr/>
          </p:nvSpPr>
          <p:spPr bwMode="gray">
            <a:xfrm>
              <a:off x="2047798" y="4940854"/>
              <a:ext cx="406739" cy="649188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16" name="椭圆 44"/>
            <p:cNvSpPr>
              <a:spLocks noChangeArrowheads="1"/>
            </p:cNvSpPr>
            <p:nvPr/>
          </p:nvSpPr>
          <p:spPr bwMode="gray">
            <a:xfrm>
              <a:off x="2052414" y="4940853"/>
              <a:ext cx="385351" cy="64918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</p:grpSp>
      <p:sp>
        <p:nvSpPr>
          <p:cNvPr id="11" name="自选图形 9"/>
          <p:cNvSpPr>
            <a:spLocks noChangeArrowheads="1"/>
          </p:cNvSpPr>
          <p:nvPr/>
        </p:nvSpPr>
        <p:spPr bwMode="gray">
          <a:xfrm>
            <a:off x="1765302" y="182086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r>
              <a:rPr lang="en-US" altLang="zh-CN" sz="2400" b="1" dirty="0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 Boosting </a:t>
            </a:r>
            <a:r>
              <a:rPr lang="zh-CN" altLang="en-US" sz="24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集成方法</a:t>
            </a:r>
            <a:endParaRPr lang="zh-CN" altLang="en-US" sz="24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950420" y="2851819"/>
            <a:ext cx="390516" cy="649189"/>
            <a:chOff x="1984929" y="4940853"/>
            <a:chExt cx="520552" cy="649189"/>
          </a:xfrm>
        </p:grpSpPr>
        <p:sp>
          <p:nvSpPr>
            <p:cNvPr id="2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2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28" name="椭圆 42"/>
            <p:cNvSpPr>
              <a:spLocks noChangeArrowheads="1"/>
            </p:cNvSpPr>
            <p:nvPr/>
          </p:nvSpPr>
          <p:spPr bwMode="gray">
            <a:xfrm>
              <a:off x="2047798" y="4940854"/>
              <a:ext cx="406739" cy="649188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29" name="椭圆 44"/>
            <p:cNvSpPr>
              <a:spLocks noChangeArrowheads="1"/>
            </p:cNvSpPr>
            <p:nvPr/>
          </p:nvSpPr>
          <p:spPr bwMode="gray">
            <a:xfrm>
              <a:off x="2052414" y="4940853"/>
              <a:ext cx="385351" cy="649188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462554" y="1751716"/>
            <a:ext cx="390516" cy="649189"/>
            <a:chOff x="1984929" y="4940853"/>
            <a:chExt cx="520552" cy="649189"/>
          </a:xfrm>
        </p:grpSpPr>
        <p:sp>
          <p:nvSpPr>
            <p:cNvPr id="31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32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33" name="椭圆 42"/>
            <p:cNvSpPr>
              <a:spLocks noChangeArrowheads="1"/>
            </p:cNvSpPr>
            <p:nvPr/>
          </p:nvSpPr>
          <p:spPr bwMode="gray">
            <a:xfrm>
              <a:off x="2047798" y="4940854"/>
              <a:ext cx="406739" cy="649188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34" name="椭圆 44"/>
            <p:cNvSpPr>
              <a:spLocks noChangeArrowheads="1"/>
            </p:cNvSpPr>
            <p:nvPr/>
          </p:nvSpPr>
          <p:spPr bwMode="gray">
            <a:xfrm>
              <a:off x="2052414" y="4940853"/>
              <a:ext cx="385351" cy="649188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122492" y="4003947"/>
            <a:ext cx="390516" cy="649189"/>
            <a:chOff x="1984929" y="4940853"/>
            <a:chExt cx="520552" cy="649189"/>
          </a:xfrm>
        </p:grpSpPr>
        <p:sp>
          <p:nvSpPr>
            <p:cNvPr id="3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3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38" name="椭圆 42"/>
            <p:cNvSpPr>
              <a:spLocks noChangeArrowheads="1"/>
            </p:cNvSpPr>
            <p:nvPr/>
          </p:nvSpPr>
          <p:spPr bwMode="gray">
            <a:xfrm>
              <a:off x="2047798" y="4940854"/>
              <a:ext cx="406739" cy="649188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39" name="椭圆 44"/>
            <p:cNvSpPr>
              <a:spLocks noChangeArrowheads="1"/>
            </p:cNvSpPr>
            <p:nvPr/>
          </p:nvSpPr>
          <p:spPr bwMode="gray">
            <a:xfrm>
              <a:off x="2052414" y="4940853"/>
              <a:ext cx="385351" cy="649188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21570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1 Boosting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集成方法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68224" y="980728"/>
            <a:ext cx="746601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boosting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方法产生于计算学习理论</a:t>
            </a:r>
            <a:r>
              <a:rPr lang="en-US" altLang="zh-CN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(Computational Learning Theory)</a:t>
            </a:r>
            <a:endParaRPr lang="zh-CN" altLang="en-US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68224" y="2060848"/>
            <a:ext cx="7466014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Boosting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是一族方法，该族方法具有一个类似的框架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marL="457200" indent="-457200" eaLnBrk="1" fontAlgn="base" hangingPunct="1">
              <a:spcBef>
                <a:spcPct val="0"/>
              </a:spcBef>
              <a:spcAft>
                <a:spcPct val="0"/>
              </a:spcAft>
              <a:buSzPct val="100000"/>
              <a:buAutoNum type="arabicPeriod"/>
            </a:pP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根据当前的数据训练出一个弱模型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marL="457200" indent="-457200" eaLnBrk="1" fontAlgn="base" hangingPunct="1">
              <a:spcBef>
                <a:spcPct val="0"/>
              </a:spcBef>
              <a:spcAft>
                <a:spcPct val="0"/>
              </a:spcAft>
              <a:buSzPct val="100000"/>
              <a:buAutoNum type="arabicPeriod"/>
            </a:pP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根据该弱模型的表现调整数据样本的权重，具体而言：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marL="1200150" lvl="1" indent="-457200" eaLnBrk="1" fontAlgn="base" hangingPunct="1">
              <a:spcBef>
                <a:spcPct val="0"/>
              </a:spcBef>
              <a:spcAft>
                <a:spcPct val="0"/>
              </a:spcAft>
              <a:buSzPct val="100000"/>
              <a:buAutoNum type="arabicPeriod"/>
            </a:pPr>
            <a:r>
              <a:rPr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让该样本做错的样本在后续的训练中获得更多的关注</a:t>
            </a:r>
            <a:endParaRPr lang="en-US" altLang="zh-CN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marL="1200150" lvl="1" indent="-457200" eaLnBrk="1" fontAlgn="base" hangingPunct="1">
              <a:spcBef>
                <a:spcPct val="0"/>
              </a:spcBef>
              <a:spcAft>
                <a:spcPct val="0"/>
              </a:spcAft>
              <a:buSzPct val="100000"/>
              <a:buAutoNum type="arabicPeriod"/>
            </a:pPr>
            <a:r>
              <a:rPr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让该样本做对的样本在后续的训练中获得较少的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关注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marL="457200" lvl="1" indent="-457200" eaLnBrk="1" fontAlgn="base" hangingPunct="1">
              <a:spcBef>
                <a:spcPct val="0"/>
              </a:spcBef>
              <a:spcAft>
                <a:spcPct val="0"/>
              </a:spcAft>
              <a:buSzPct val="100000"/>
              <a:buFontTx/>
              <a:buAutoNum type="arabicPeriod"/>
            </a:pP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最后</a:t>
            </a:r>
            <a:r>
              <a:rPr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再根据弱模型的表现决定该弱模型的“话语权”，亦即投票表决时的“可信度”。自然，表现越好的就越具有话语权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。</a:t>
            </a:r>
            <a:endParaRPr lang="en-US" altLang="zh-CN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257664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标题 8193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8001000" cy="792162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 </a:t>
            </a:r>
            <a:r>
              <a:rPr lang="en-US" altLang="zh-CN" sz="4000" b="1" dirty="0" err="1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Adaboost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算法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2678929"/>
              </p:ext>
            </p:extLst>
          </p:nvPr>
        </p:nvGraphicFramePr>
        <p:xfrm>
          <a:off x="6146800" y="3352800"/>
          <a:ext cx="914400" cy="21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" name="Equation" r:id="rId4" imgW="914400" imgH="211680" progId="Equation.DSMT4">
                  <p:embed/>
                </p:oleObj>
              </mc:Choice>
              <mc:Fallback>
                <p:oleObj name="Equation" r:id="rId4" imgW="914400" imgH="211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46800" y="3352800"/>
                        <a:ext cx="914400" cy="211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90362" y="1124744"/>
            <a:ext cx="7466014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由</a:t>
            </a:r>
            <a:r>
              <a:rPr lang="en-US" altLang="zh-CN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boosting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方法的陈述可知，问题的关键在于两点：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marL="457200" indent="-457200" eaLnBrk="1" fontAlgn="base" hangingPunct="1">
              <a:spcBef>
                <a:spcPct val="0"/>
              </a:spcBef>
              <a:spcAft>
                <a:spcPct val="0"/>
              </a:spcAft>
              <a:buSzPct val="100000"/>
              <a:buAutoNum type="arabicPeriod"/>
            </a:pP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如何根据弱模型的表现更新训练集的权重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lvl="1"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对每个样本的作用</a:t>
            </a:r>
            <a:endParaRPr lang="en-US" altLang="zh-CN" b="1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marL="457200" indent="-457200" eaLnBrk="1" fontAlgn="base" hangingPunct="1">
              <a:spcBef>
                <a:spcPct val="0"/>
              </a:spcBef>
              <a:spcAft>
                <a:spcPct val="0"/>
              </a:spcAft>
              <a:buSzPct val="100000"/>
              <a:buAutoNum type="arabicPeriod"/>
            </a:pP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如何根据弱模型的表现决定弱模型的话语权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lvl="1"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整体价值体现</a:t>
            </a:r>
            <a:endParaRPr lang="en-US" altLang="zh-CN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93810" y="3356992"/>
            <a:ext cx="7898062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err="1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Adaboost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算法</a:t>
            </a:r>
            <a:r>
              <a:rPr lang="en-US" altLang="zh-CN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: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采取了加权错误率的方法更新样本的权重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用来解决二分类问题，标签是</a:t>
            </a:r>
            <a:r>
              <a:rPr lang="en-US" altLang="zh-CN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{-1,1}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弱分类器选择决策树桩，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决策树桩</a:t>
            </a:r>
            <a:r>
              <a:rPr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是</a:t>
            </a: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单层二叉树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，以</a:t>
            </a: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加权错误率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作为分割标准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098797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标题 8193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8001000" cy="792162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 </a:t>
            </a:r>
            <a:r>
              <a:rPr lang="en-US" altLang="zh-CN" sz="4000" b="1" dirty="0" err="1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Adaboost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算法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2715645"/>
              </p:ext>
            </p:extLst>
          </p:nvPr>
        </p:nvGraphicFramePr>
        <p:xfrm>
          <a:off x="6146800" y="3352800"/>
          <a:ext cx="914400" cy="21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53" name="Equation" r:id="rId3" imgW="914400" imgH="211680" progId="Equation.DSMT4">
                  <p:embed/>
                </p:oleObj>
              </mc:Choice>
              <mc:Fallback>
                <p:oleObj name="Equation" r:id="rId3" imgW="914400" imgH="211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46800" y="3352800"/>
                        <a:ext cx="914400" cy="211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668764" y="2204864"/>
            <a:ext cx="78980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其中每个样本由</a:t>
            </a:r>
            <a:r>
              <a:rPr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特征</a:t>
            </a:r>
            <a:r>
              <a:rPr lang="en-US" altLang="zh-CN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x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和类别</a:t>
            </a:r>
            <a:r>
              <a:rPr lang="en-US" altLang="zh-CN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y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组成，且：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4508190"/>
              </p:ext>
            </p:extLst>
          </p:nvPr>
        </p:nvGraphicFramePr>
        <p:xfrm>
          <a:off x="827583" y="1581681"/>
          <a:ext cx="4899333" cy="55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54" name="Equation" r:id="rId5" imgW="2031840" imgH="228600" progId="Equation.DSMT4">
                  <p:embed/>
                </p:oleObj>
              </mc:Choice>
              <mc:Fallback>
                <p:oleObj name="Equation" r:id="rId5" imgW="20318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7583" y="1581681"/>
                        <a:ext cx="4899333" cy="551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7206759"/>
              </p:ext>
            </p:extLst>
          </p:nvPr>
        </p:nvGraphicFramePr>
        <p:xfrm>
          <a:off x="827584" y="2700784"/>
          <a:ext cx="441166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55" name="Equation" r:id="rId7" imgW="1828800" imgH="241200" progId="Equation.DSMT4">
                  <p:embed/>
                </p:oleObj>
              </mc:Choice>
              <mc:Fallback>
                <p:oleObj name="Equation" r:id="rId7" imgW="1828800" imgH="2412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700784"/>
                        <a:ext cx="4411662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794579" y="1133128"/>
            <a:ext cx="78980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假设现有的二分类训练数据集：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817249" y="3501008"/>
            <a:ext cx="35387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err="1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Adaboost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算法步骤如下：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矩形 4">
            <a:hlinkClick r:id="rId9" action="ppaction://hlinkfile"/>
          </p:cNvPr>
          <p:cNvSpPr/>
          <p:nvPr/>
        </p:nvSpPr>
        <p:spPr>
          <a:xfrm>
            <a:off x="4211960" y="3578909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err="1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Adaboost</a:t>
            </a:r>
            <a:r>
              <a:rPr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算法陈述</a:t>
            </a:r>
            <a:r>
              <a:rPr lang="en-US" altLang="zh-CN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.</a:t>
            </a:r>
            <a:r>
              <a:rPr lang="en-US" altLang="zh-CN" dirty="0" err="1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docx</a:t>
            </a:r>
            <a:endParaRPr lang="en-US" altLang="zh-CN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817249" y="5151011"/>
            <a:ext cx="325069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以什么作为分类标准：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二叉树还是多叉树：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什么时候终止：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94579" y="4221088"/>
            <a:ext cx="677070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第一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个关键点：如何构建一个单层决策树作为弱分类器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4084185" y="5157192"/>
            <a:ext cx="244021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加权错误率</a:t>
            </a:r>
            <a:endParaRPr lang="en-US" altLang="zh-CN" b="1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二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分类，二叉树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一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层就停止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135680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标题 8193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8001000" cy="792162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2.1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单层决策树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877526" y="980728"/>
            <a:ext cx="78980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adaboost.py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：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treeStump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函数实现单层决策树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14352" name="组合 14351"/>
          <p:cNvGrpSpPr/>
          <p:nvPr/>
        </p:nvGrpSpPr>
        <p:grpSpPr>
          <a:xfrm>
            <a:off x="611560" y="2001848"/>
            <a:ext cx="7696739" cy="4497266"/>
            <a:chOff x="323528" y="2067460"/>
            <a:chExt cx="7696739" cy="4497266"/>
          </a:xfrm>
        </p:grpSpPr>
        <p:sp>
          <p:nvSpPr>
            <p:cNvPr id="14339" name="圆角矩形 14338"/>
            <p:cNvSpPr/>
            <p:nvPr/>
          </p:nvSpPr>
          <p:spPr>
            <a:xfrm>
              <a:off x="3805711" y="4658507"/>
              <a:ext cx="936104" cy="136815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左正</a:t>
              </a:r>
              <a:endParaRPr lang="en-US" altLang="zh-CN" sz="2400" b="1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endParaRPr>
            </a:p>
            <a:p>
              <a:pPr algn="ctr"/>
              <a:r>
                <a:rPr lang="zh-CN" altLang="en-US" sz="2400" b="1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右正</a:t>
              </a:r>
              <a:endParaRPr lang="zh-CN" altLang="en-US" sz="2400" b="1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09041092"/>
                </p:ext>
              </p:extLst>
            </p:nvPr>
          </p:nvGraphicFramePr>
          <p:xfrm>
            <a:off x="886916" y="2492896"/>
            <a:ext cx="882098" cy="1512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053" name="Equation" r:id="rId3" imgW="533160" imgH="914400" progId="Equation.DSMT4">
                    <p:embed/>
                  </p:oleObj>
                </mc:Choice>
                <mc:Fallback>
                  <p:oleObj name="Equation" r:id="rId3" imgW="533160" imgH="914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86916" y="2492896"/>
                          <a:ext cx="882098" cy="151216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8" name="直接箭头连接符 7"/>
            <p:cNvCxnSpPr/>
            <p:nvPr/>
          </p:nvCxnSpPr>
          <p:spPr>
            <a:xfrm>
              <a:off x="1763688" y="3140968"/>
              <a:ext cx="345638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979712" y="2564904"/>
              <a:ext cx="24561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  <a:cs typeface="Times New Roman" pitchFamily="18" charset="0"/>
                </a:rPr>
                <a:t>使用</a:t>
              </a:r>
              <a:r>
                <a:rPr lang="en-US" altLang="zh-CN" sz="2400" dirty="0" smtClean="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index</a:t>
              </a:r>
              <a:r>
                <a:rPr lang="zh-CN" altLang="en-US" sz="24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  <a:cs typeface="Times New Roman" pitchFamily="18" charset="0"/>
                </a:rPr>
                <a:t>和</a:t>
              </a:r>
              <a:r>
                <a:rPr lang="en-US" altLang="zh-CN" sz="2400" dirty="0" smtClean="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value</a:t>
              </a:r>
              <a:endParaRPr lang="zh-CN" altLang="en-US" sz="24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979712" y="3284984"/>
              <a:ext cx="29546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  <a:cs typeface="Times New Roman" pitchFamily="18" charset="0"/>
                </a:rPr>
                <a:t>将数据集分为两部分</a:t>
              </a:r>
              <a:endParaRPr lang="zh-CN" altLang="en-US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9" name="左大括号 18"/>
            <p:cNvSpPr/>
            <p:nvPr/>
          </p:nvSpPr>
          <p:spPr>
            <a:xfrm>
              <a:off x="5220072" y="2420888"/>
              <a:ext cx="216024" cy="144016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20" name="对象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46707868"/>
                </p:ext>
              </p:extLst>
            </p:nvPr>
          </p:nvGraphicFramePr>
          <p:xfrm>
            <a:off x="5652120" y="2114277"/>
            <a:ext cx="671512" cy="757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054" name="Equation" r:id="rId5" imgW="406080" imgH="457200" progId="Equation.DSMT4">
                    <p:embed/>
                  </p:oleObj>
                </mc:Choice>
                <mc:Fallback>
                  <p:oleObj name="Equation" r:id="rId5" imgW="406080" imgH="457200" progId="Equation.DSMT4">
                    <p:embed/>
                    <p:pic>
                      <p:nvPicPr>
                        <p:cNvPr id="0" name="对象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52120" y="2114277"/>
                          <a:ext cx="671512" cy="757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对象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76418355"/>
                </p:ext>
              </p:extLst>
            </p:nvPr>
          </p:nvGraphicFramePr>
          <p:xfrm>
            <a:off x="5619750" y="3429000"/>
            <a:ext cx="881063" cy="757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055" name="Equation" r:id="rId7" imgW="533160" imgH="457200" progId="Equation.DSMT4">
                    <p:embed/>
                  </p:oleObj>
                </mc:Choice>
                <mc:Fallback>
                  <p:oleObj name="Equation" r:id="rId7" imgW="533160" imgH="457200" progId="Equation.DSMT4">
                    <p:embed/>
                    <p:pic>
                      <p:nvPicPr>
                        <p:cNvPr id="0" name="对象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19750" y="3429000"/>
                          <a:ext cx="881063" cy="757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3" name="肘形连接符 22"/>
            <p:cNvCxnSpPr/>
            <p:nvPr/>
          </p:nvCxnSpPr>
          <p:spPr>
            <a:xfrm>
              <a:off x="2339752" y="3140968"/>
              <a:ext cx="2805984" cy="2376266"/>
            </a:xfrm>
            <a:prstGeom prst="bentConnector3">
              <a:avLst>
                <a:gd name="adj1" fmla="val 89521"/>
              </a:avLst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左大括号 32"/>
            <p:cNvSpPr/>
            <p:nvPr/>
          </p:nvSpPr>
          <p:spPr>
            <a:xfrm>
              <a:off x="5230266" y="4760256"/>
              <a:ext cx="216024" cy="144016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34" name="对象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54151107"/>
                </p:ext>
              </p:extLst>
            </p:nvPr>
          </p:nvGraphicFramePr>
          <p:xfrm>
            <a:off x="5578475" y="4399954"/>
            <a:ext cx="839788" cy="757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056" name="Equation" r:id="rId9" imgW="507960" imgH="457200" progId="Equation.DSMT4">
                    <p:embed/>
                  </p:oleObj>
                </mc:Choice>
                <mc:Fallback>
                  <p:oleObj name="Equation" r:id="rId9" imgW="507960" imgH="457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78475" y="4399954"/>
                          <a:ext cx="839788" cy="757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对象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53553027"/>
                </p:ext>
              </p:extLst>
            </p:nvPr>
          </p:nvGraphicFramePr>
          <p:xfrm>
            <a:off x="5652120" y="5768107"/>
            <a:ext cx="712787" cy="757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057" name="Equation" r:id="rId11" imgW="431640" imgH="457200" progId="Equation.DSMT4">
                    <p:embed/>
                  </p:oleObj>
                </mc:Choice>
                <mc:Fallback>
                  <p:oleObj name="Equation" r:id="rId11" imgW="431640" imgH="457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52120" y="5768107"/>
                          <a:ext cx="712787" cy="757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4337" name="直接连接符 14336"/>
            <p:cNvCxnSpPr/>
            <p:nvPr/>
          </p:nvCxnSpPr>
          <p:spPr>
            <a:xfrm>
              <a:off x="4848623" y="4329101"/>
              <a:ext cx="217164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338" name="TextBox 14337"/>
            <p:cNvSpPr txBox="1"/>
            <p:nvPr/>
          </p:nvSpPr>
          <p:spPr>
            <a:xfrm>
              <a:off x="7096937" y="2067460"/>
              <a:ext cx="923330" cy="155455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右侧为负</a:t>
              </a:r>
              <a:endPara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endParaRPr>
            </a:p>
            <a:p>
              <a:r>
                <a:rPr lang="zh-CN" altLang="en-US" sz="2400" b="1" dirty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rPr>
                <a:t>左侧为</a:t>
              </a:r>
              <a:r>
                <a:rPr lang="zh-CN" altLang="en-US" sz="2400" b="1" dirty="0" smtClean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rPr>
                <a:t>正</a:t>
              </a:r>
              <a:endParaRPr lang="en-US" altLang="zh-CN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096937" y="4757770"/>
              <a:ext cx="923330" cy="180695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rPr>
                <a:t>右侧为正</a:t>
              </a:r>
              <a:endParaRPr lang="en-US" altLang="zh-CN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endParaRPr>
            </a:p>
            <a:p>
              <a:r>
                <a:rPr lang="zh-CN" altLang="en-US" sz="2400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左侧</a:t>
              </a:r>
              <a:r>
                <a:rPr lang="zh-CN" altLang="en-US" sz="24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为负</a:t>
              </a:r>
              <a:endPara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14342" name="直接箭头连接符 14341"/>
            <p:cNvCxnSpPr/>
            <p:nvPr/>
          </p:nvCxnSpPr>
          <p:spPr>
            <a:xfrm flipH="1">
              <a:off x="899592" y="2924944"/>
              <a:ext cx="1944216" cy="208823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344" name="直接箭头连接符 14343"/>
            <p:cNvCxnSpPr/>
            <p:nvPr/>
          </p:nvCxnSpPr>
          <p:spPr>
            <a:xfrm flipH="1">
              <a:off x="1871700" y="2924944"/>
              <a:ext cx="1980220" cy="208823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346" name="直接箭头连接符 14345"/>
            <p:cNvCxnSpPr>
              <a:stCxn id="14339" idx="1"/>
              <a:endCxn id="49" idx="3"/>
            </p:cNvCxnSpPr>
            <p:nvPr/>
          </p:nvCxnSpPr>
          <p:spPr>
            <a:xfrm flipH="1">
              <a:off x="3433338" y="5342583"/>
              <a:ext cx="372373" cy="7738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347" name="TextBox 14346"/>
            <p:cNvSpPr txBox="1"/>
            <p:nvPr/>
          </p:nvSpPr>
          <p:spPr>
            <a:xfrm>
              <a:off x="323528" y="5193187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第一层</a:t>
              </a:r>
              <a:endParaRPr lang="zh-CN" altLang="en-US" sz="2400" b="1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331640" y="5193187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第二层</a:t>
              </a:r>
              <a:endParaRPr lang="zh-CN" altLang="en-US" sz="2400" b="1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325342" y="5189130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第三层</a:t>
              </a:r>
              <a:endParaRPr lang="zh-CN" altLang="en-US" sz="2400" b="1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591743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标题 8193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8001000" cy="792162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2.1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单层决策树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50354" y="1958738"/>
            <a:ext cx="813690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先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来实现最内层：数据集进行二分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split(data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, index , value , 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lr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)#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lr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=‘l’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或者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’r’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data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不包括标签列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要求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data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是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array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，输出的预测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pre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是列向量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769775" y="3861048"/>
            <a:ext cx="7898062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然后实现主循环：对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data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的特征索引，二分标准，左右进行循环选择出具有最小加权错误率的分配情况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tree_stump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(data ,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classLabel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 , w)    #w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是样本的权重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输出：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min_err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:</a:t>
            </a:r>
            <a:r>
              <a:rPr lang="zh-CN" altLang="en-US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最小加权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错误率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b_pre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: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最优预测结果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b_stump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:{‘index’:    , ‘value’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：  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, ’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lr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’:        }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69775" y="910809"/>
            <a:ext cx="813690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使用两个函数实现单层决策树：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split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函数实现对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data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的分割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tree_stump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实现决策树桩的建立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 flipV="1">
            <a:off x="6084168" y="4149080"/>
            <a:ext cx="3240360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468544" y="38610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细节</a:t>
            </a:r>
          </a:p>
        </p:txBody>
      </p:sp>
    </p:spTree>
    <p:extLst>
      <p:ext uri="{BB962C8B-B14F-4D97-AF65-F5344CB8AC3E}">
        <p14:creationId xmlns:p14="http://schemas.microsoft.com/office/powerpoint/2010/main" val="32625477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标题 8193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8001000" cy="792162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2.1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单层决策树建树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755576" y="1124744"/>
            <a:ext cx="7898062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split(data , index , value , 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lr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)    #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lr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=‘l’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或者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’r’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，要求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data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是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mat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pre 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的长度和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data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列的长度是一样的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首先创建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pre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为全一的列向量</a:t>
            </a:r>
            <a:endParaRPr lang="en-US" altLang="zh-CN" dirty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如果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lr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为左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: (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分割值左侧为正样本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)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	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pre[data[:,index]&gt;value]=-1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如果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lr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为右：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(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分割值的右侧为正样本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)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	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pre[data[:,index]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≤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value]=-1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返回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pre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78479" y="4581128"/>
            <a:ext cx="78980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pre[data[:,index]&gt;value]=-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1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布尔值索引</a:t>
            </a:r>
            <a:endParaRPr lang="en-US" altLang="zh-CN" dirty="0">
              <a:solidFill>
                <a:srgbClr val="03001A"/>
              </a:solidFill>
              <a:ea typeface="宋体" pitchFamily="2" charset="-122"/>
              <a:cs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646889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标题 8193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8001000" cy="792162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2.1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单层决策树建树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755576" y="908719"/>
            <a:ext cx="7992888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tree_stump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(data ,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labelList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, w)   #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定义最小加权错误率 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min_w_err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最优预测结果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b_pre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=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np.zeros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((m,1))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树桩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stump={‘index’:,’value’:,’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lr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’:}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对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data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的每一列：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获得该列的二分标准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values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对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values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中的每一个值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: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对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lr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属于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[‘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l’,’r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’]: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预测结果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pre=split(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data,index,value,lr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)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错误列向量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err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shape=(m,1)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对应位置预测对为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0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，错误为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1)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加权错误率</a:t>
            </a:r>
            <a:r>
              <a:rPr lang="en-US" altLang="zh-CN" dirty="0" err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w_err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=</a:t>
            </a:r>
            <a:r>
              <a:rPr lang="en-US" altLang="zh-CN" dirty="0" err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pre.T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*w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如果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w_err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&lt;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min_w_err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:</a:t>
            </a: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		      </a:t>
            </a: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重新设定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min_w_err,b_pre,stump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返回 </a:t>
            </a:r>
            <a:r>
              <a:rPr lang="en-US" altLang="zh-CN" dirty="0" err="1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min_w_err,b_pre,stump</a:t>
            </a:r>
            <a:endParaRPr lang="en-US" altLang="zh-CN" dirty="0" smtClean="0">
              <a:solidFill>
                <a:srgbClr val="03001A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8472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Marketing 16x9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5445</TotalTime>
  <Words>906</Words>
  <Application>Microsoft Office PowerPoint</Application>
  <PresentationFormat>全屏显示(4:3)</PresentationFormat>
  <Paragraphs>165</Paragraphs>
  <Slides>14</Slides>
  <Notes>6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6" baseType="lpstr">
      <vt:lpstr>2_Marketing 16x9</vt:lpstr>
      <vt:lpstr>Equation</vt:lpstr>
      <vt:lpstr>《集成算法之boosting》</vt:lpstr>
      <vt:lpstr>本章授课内容</vt:lpstr>
      <vt:lpstr>1 Boosting集成方法</vt:lpstr>
      <vt:lpstr>2 Adaboost算法</vt:lpstr>
      <vt:lpstr>2 Adaboost算法</vt:lpstr>
      <vt:lpstr>2.1 单层决策树</vt:lpstr>
      <vt:lpstr>2.1 单层决策树</vt:lpstr>
      <vt:lpstr>2.1 单层决策树建树</vt:lpstr>
      <vt:lpstr>2.1 单层决策树建树</vt:lpstr>
      <vt:lpstr>2.2 树桩“话语权”与更新权重</vt:lpstr>
      <vt:lpstr>2.2 更新权重</vt:lpstr>
      <vt:lpstr>2.3 Adaboost集成</vt:lpstr>
      <vt:lpstr>2.4 Adaboost分类预测</vt:lpstr>
      <vt:lpstr>2.5 例题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《决策树之ID3算法》</dc:title>
  <dc:creator>mr.y</dc:creator>
  <cp:lastModifiedBy>Admin</cp:lastModifiedBy>
  <cp:revision>343</cp:revision>
  <dcterms:created xsi:type="dcterms:W3CDTF">2017-12-07T03:33:58Z</dcterms:created>
  <dcterms:modified xsi:type="dcterms:W3CDTF">2018-04-10T07:42:50Z</dcterms:modified>
</cp:coreProperties>
</file>