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s/comment1.xml" ContentType="application/vnd.openxmlformats-officedocument.presentationml.comment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s/comment2.xml" ContentType="application/vnd.openxmlformats-officedocument.presentationml.comments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2"/>
    <p:sldId id="260" r:id="rId13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gasusknight" initials="P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comments" Target="comments/comment1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comments" Target="comments/comment2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4-10T14:28:41.235" idx="1">
    <p:pos x="4062" y="2637"/>
    <p:text>what  什么是异步
why  为什么异步
how  如何实现</p:text>
    <p:extLst>
      <p:ext uri="{C676402C-5697-4E1C-873F-D02D1690AC5C}">
        <p15:threadingInfo xmlns:p15="http://schemas.microsoft.com/office/powerpoint/2012/main" timeZoneBias="-480"/>
      </p:ext>
    </p:extLst>
  </p:cm>
  <p:cm authorId="0" dt="2018-04-10T14:34:50.958" idx="2">
    <p:pos x="4069" y="4923"/>
    <p:text>1. semi version
2. package.json
3. 常用命令
  - 0. npm init
  - 1. npm install | uninstall | update
  - 2. npm publish
  - 3. npm login</p:text>
    <p:extLst>
      <p:ext uri="{C676402C-5697-4E1C-873F-D02D1690AC5C}">
        <p15:threadingInfo xmlns:p15="http://schemas.microsoft.com/office/powerpoint/2012/main" timeZoneBias="-480"/>
      </p:ext>
    </p:extLst>
  </p:cm>
  <p:cm authorId="0" dt="2018-04-10T14:34:50.958" idx="3">
    <p:pos x="3571" y="6200"/>
    <p:text>1. chrome
2. IDE (vscode)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4-10T15:10:29.195" idx="4">
    <p:pos x="7616" y="3667"/>
    <p:text>process.memoryUsage()
64位 1.4GB
源代码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4833937" y="5945187"/>
            <a:ext cx="14716126" cy="9683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/>
          <p:nvPr>
            <p:ph type="title"/>
          </p:nvPr>
        </p:nvSpPr>
        <p:spPr>
          <a:xfrm>
            <a:off x="6673453" y="3442394"/>
            <a:ext cx="11037095" cy="3482579"/>
          </a:xfrm>
          <a:prstGeom prst="rect">
            <a:avLst/>
          </a:prstGeom>
        </p:spPr>
        <p:txBody>
          <a:bodyPr lIns="53578" tIns="53578" rIns="53578" bIns="53578" anchor="b"/>
          <a:lstStyle>
            <a:lvl1pPr>
              <a:defRPr sz="10800"/>
            </a:lvl1pPr>
          </a:lstStyle>
          <a:p>
            <a:pPr/>
            <a:r>
              <a:t>标题文本</a:t>
            </a:r>
          </a:p>
        </p:txBody>
      </p:sp>
      <p:sp>
        <p:nvSpPr>
          <p:cNvPr id="118" name="正文级别 1…"/>
          <p:cNvSpPr txBox="1"/>
          <p:nvPr>
            <p:ph type="body" sz="quarter" idx="1"/>
          </p:nvPr>
        </p:nvSpPr>
        <p:spPr>
          <a:xfrm>
            <a:off x="6673453" y="7032128"/>
            <a:ext cx="11037095" cy="1192115"/>
          </a:xfrm>
          <a:prstGeom prst="rect">
            <a:avLst/>
          </a:prstGeom>
        </p:spPr>
        <p:txBody>
          <a:bodyPr lIns="53578" tIns="53578" rIns="53578" bIns="53578"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228600" algn="ctr">
              <a:spcBef>
                <a:spcPts val="0"/>
              </a:spcBef>
              <a:buSzTx/>
              <a:buNone/>
              <a:defRPr sz="5000"/>
            </a:lvl2pPr>
            <a:lvl3pPr marL="0" indent="457200" algn="ctr">
              <a:spcBef>
                <a:spcPts val="0"/>
              </a:spcBef>
              <a:buSzTx/>
              <a:buNone/>
              <a:defRPr sz="5000"/>
            </a:lvl3pPr>
            <a:lvl4pPr marL="0" indent="685800" algn="ctr">
              <a:spcBef>
                <a:spcPts val="0"/>
              </a:spcBef>
              <a:buSzTx/>
              <a:buNone/>
              <a:defRPr sz="5000"/>
            </a:lvl4pPr>
            <a:lvl5pPr marL="0" indent="914400" algn="ctr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xfrm>
            <a:off x="12001398" y="11519296"/>
            <a:ext cx="374060" cy="379927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18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baike.baidu.com/item/signal/1171310" TargetMode="Externa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1.xml"/><Relationship Id="rId3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2.xml"/><Relationship Id="rId3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5">
            <a:hueOff val="-82419"/>
            <a:satOff val="-9513"/>
            <a:lumOff val="-16343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—— 2018 ——…"/>
          <p:cNvSpPr txBox="1"/>
          <p:nvPr/>
        </p:nvSpPr>
        <p:spPr>
          <a:xfrm>
            <a:off x="9790430" y="3947935"/>
            <a:ext cx="4803141" cy="4163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defTabSz="1219082">
              <a:lnSpc>
                <a:spcPct val="120000"/>
              </a:lnSpc>
              <a:defRPr b="0" sz="50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—— 2018 ——</a:t>
            </a:r>
          </a:p>
          <a:p>
            <a:pPr defTabSz="1219082">
              <a:lnSpc>
                <a:spcPct val="120000"/>
              </a:lnSpc>
              <a:defRPr b="0" sz="60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口碑前端</a:t>
            </a:r>
          </a:p>
          <a:p>
            <a:pPr defTabSz="1219082">
              <a:lnSpc>
                <a:spcPct val="120000"/>
              </a:lnSpc>
              <a:defRPr b="0" sz="96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Node.js</a:t>
            </a:r>
          </a:p>
        </p:txBody>
      </p:sp>
      <p:pic>
        <p:nvPicPr>
          <p:cNvPr id="129" name="Koubei_logo-01 white.png" descr="Koubei_logo-01 whi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95092" y="8487728"/>
            <a:ext cx="2993816" cy="18807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矩形"/>
          <p:cNvSpPr/>
          <p:nvPr/>
        </p:nvSpPr>
        <p:spPr>
          <a:xfrm>
            <a:off x="-9770" y="299761"/>
            <a:ext cx="304583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2" name="Node.js CommonJS 标准"/>
          <p:cNvSpPr/>
          <p:nvPr/>
        </p:nvSpPr>
        <p:spPr>
          <a:xfrm>
            <a:off x="495659" y="299761"/>
            <a:ext cx="8109491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l">
              <a:defRPr b="0" sz="4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Node.js CommonJS 标准</a:t>
            </a:r>
          </a:p>
        </p:txBody>
      </p:sp>
      <p:sp>
        <p:nvSpPr>
          <p:cNvPr id="173" name="ES2015 Modules 标准"/>
          <p:cNvSpPr txBox="1"/>
          <p:nvPr/>
        </p:nvSpPr>
        <p:spPr>
          <a:xfrm>
            <a:off x="10048074" y="2239371"/>
            <a:ext cx="4287852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ES2015 Modules 标准</a:t>
            </a:r>
          </a:p>
        </p:txBody>
      </p:sp>
      <p:pic>
        <p:nvPicPr>
          <p:cNvPr id="174" name="屏幕快照 2018-04-10 下午3.57.19.png" descr="屏幕快照 2018-04-10 下午3.57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9120" y="4494553"/>
            <a:ext cx="9973139" cy="35921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屏幕快照 2018-04-10 下午4.00.59.png" descr="屏幕快照 2018-04-10 下午4.00.5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79398" y="4506983"/>
            <a:ext cx="8698252" cy="5311321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es2015"/>
          <p:cNvSpPr txBox="1"/>
          <p:nvPr/>
        </p:nvSpPr>
        <p:spPr>
          <a:xfrm>
            <a:off x="5900230" y="3583187"/>
            <a:ext cx="1510920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es2015</a:t>
            </a:r>
          </a:p>
        </p:txBody>
      </p:sp>
      <p:sp>
        <p:nvSpPr>
          <p:cNvPr id="177" name="CommonJS 对比 es2015"/>
          <p:cNvSpPr txBox="1"/>
          <p:nvPr/>
        </p:nvSpPr>
        <p:spPr>
          <a:xfrm>
            <a:off x="14654946" y="3539192"/>
            <a:ext cx="4814546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CommonJS 对比 es2015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矩形"/>
          <p:cNvSpPr/>
          <p:nvPr/>
        </p:nvSpPr>
        <p:spPr>
          <a:xfrm>
            <a:off x="-9770" y="299761"/>
            <a:ext cx="304583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Node.js 常用模块介绍"/>
          <p:cNvSpPr/>
          <p:nvPr/>
        </p:nvSpPr>
        <p:spPr>
          <a:xfrm>
            <a:off x="495659" y="299761"/>
            <a:ext cx="8109491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l">
              <a:defRPr b="0" sz="4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Node.js 常用模块介绍</a:t>
            </a:r>
          </a:p>
        </p:txBody>
      </p:sp>
      <p:sp>
        <p:nvSpPr>
          <p:cNvPr id="181" name="FileSystem"/>
          <p:cNvSpPr txBox="1"/>
          <p:nvPr/>
        </p:nvSpPr>
        <p:spPr>
          <a:xfrm>
            <a:off x="10523156" y="2858403"/>
            <a:ext cx="3337688" cy="861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pPr/>
            <a:r>
              <a:t>FileSystem</a:t>
            </a:r>
          </a:p>
        </p:txBody>
      </p:sp>
      <p:sp>
        <p:nvSpPr>
          <p:cNvPr id="182" name="文件系统相关的所有操作"/>
          <p:cNvSpPr txBox="1"/>
          <p:nvPr/>
        </p:nvSpPr>
        <p:spPr>
          <a:xfrm>
            <a:off x="9879012" y="4098609"/>
            <a:ext cx="4625976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/>
          </a:lstStyle>
          <a:p>
            <a:pPr/>
            <a:r>
              <a:t>文件系统相关的所有操作</a:t>
            </a:r>
          </a:p>
        </p:txBody>
      </p:sp>
      <p:sp>
        <p:nvSpPr>
          <p:cNvPr id="183" name="相关明星模块"/>
          <p:cNvSpPr txBox="1"/>
          <p:nvPr/>
        </p:nvSpPr>
        <p:spPr>
          <a:xfrm>
            <a:off x="10285412" y="5818149"/>
            <a:ext cx="3813176" cy="993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pPr/>
            <a:r>
              <a:t>相关明星模块</a:t>
            </a:r>
          </a:p>
        </p:txBody>
      </p:sp>
      <p:sp>
        <p:nvSpPr>
          <p:cNvPr id="184" name="glob…"/>
          <p:cNvSpPr txBox="1"/>
          <p:nvPr/>
        </p:nvSpPr>
        <p:spPr>
          <a:xfrm>
            <a:off x="11361762" y="7188670"/>
            <a:ext cx="1660476" cy="1411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60000"/>
              </a:lnSpc>
            </a:pPr>
            <a:r>
              <a:t>glob</a:t>
            </a:r>
          </a:p>
          <a:p>
            <a:pPr>
              <a:lnSpc>
                <a:spcPct val="160000"/>
              </a:lnSpc>
            </a:pPr>
            <a:r>
              <a:t>fs-extra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矩形"/>
          <p:cNvSpPr/>
          <p:nvPr/>
        </p:nvSpPr>
        <p:spPr>
          <a:xfrm>
            <a:off x="-9770" y="299761"/>
            <a:ext cx="304583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7" name="Node.js 常用模块介绍"/>
          <p:cNvSpPr/>
          <p:nvPr/>
        </p:nvSpPr>
        <p:spPr>
          <a:xfrm>
            <a:off x="495659" y="299761"/>
            <a:ext cx="8109491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l">
              <a:defRPr b="0" sz="4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Node.js 常用模块介绍</a:t>
            </a:r>
          </a:p>
        </p:txBody>
      </p:sp>
      <p:sp>
        <p:nvSpPr>
          <p:cNvPr id="188" name="url"/>
          <p:cNvSpPr txBox="1"/>
          <p:nvPr/>
        </p:nvSpPr>
        <p:spPr>
          <a:xfrm>
            <a:off x="11736260" y="1772476"/>
            <a:ext cx="911480" cy="861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pPr/>
            <a:r>
              <a:t>url</a:t>
            </a:r>
          </a:p>
        </p:txBody>
      </p:sp>
      <p:sp>
        <p:nvSpPr>
          <p:cNvPr id="189" name="┌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┐…"/>
          <p:cNvSpPr txBox="1"/>
          <p:nvPr/>
        </p:nvSpPr>
        <p:spPr>
          <a:xfrm>
            <a:off x="3495573" y="3141687"/>
            <a:ext cx="17646854" cy="7432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457200">
              <a:lnSpc>
                <a:spcPts val="4600"/>
              </a:lnSpc>
              <a:defRPr b="0" sz="2400">
                <a:solidFill>
                  <a:srgbClr val="04040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┌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┐</a:t>
            </a:r>
          </a:p>
          <a:p>
            <a:pPr algn="l" defTabSz="457200">
              <a:lnSpc>
                <a:spcPts val="4600"/>
              </a:lnSpc>
              <a:defRPr b="0" sz="2400">
                <a:solidFill>
                  <a:srgbClr val="04040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│                                            href                                             │</a:t>
            </a:r>
          </a:p>
          <a:p>
            <a:pPr algn="l" defTabSz="457200">
              <a:lnSpc>
                <a:spcPts val="4600"/>
              </a:lnSpc>
              <a:defRPr b="0" sz="2400">
                <a:solidFill>
                  <a:srgbClr val="04040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├──────────┬──┬─────────────────────┬─────────────────────┬───────────────────────────┬───────┤</a:t>
            </a:r>
          </a:p>
          <a:p>
            <a:pPr algn="l" defTabSz="457200">
              <a:lnSpc>
                <a:spcPts val="4600"/>
              </a:lnSpc>
              <a:defRPr b="0" sz="2400">
                <a:solidFill>
                  <a:srgbClr val="04040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│ protocol │  │        auth         │        host         │           path            │ hash  │</a:t>
            </a:r>
          </a:p>
          <a:p>
            <a:pPr algn="l" defTabSz="457200">
              <a:lnSpc>
                <a:spcPts val="4600"/>
              </a:lnSpc>
              <a:defRPr b="0" sz="2400">
                <a:solidFill>
                  <a:srgbClr val="04040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│          │  │                     ├──────────────┬──────┼──────────┬────────────────┤       │</a:t>
            </a:r>
          </a:p>
          <a:p>
            <a:pPr algn="l" defTabSz="457200">
              <a:lnSpc>
                <a:spcPts val="4600"/>
              </a:lnSpc>
              <a:defRPr b="0" sz="2400">
                <a:solidFill>
                  <a:srgbClr val="04040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│          │  │                     │   hostname   │ port │ pathname │     search     │       │</a:t>
            </a:r>
          </a:p>
          <a:p>
            <a:pPr algn="l" defTabSz="457200">
              <a:lnSpc>
                <a:spcPts val="4600"/>
              </a:lnSpc>
              <a:defRPr b="0" sz="2400">
                <a:solidFill>
                  <a:srgbClr val="04040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│          │  │                     │              │      │          ├─┬──────────────┤       │</a:t>
            </a:r>
          </a:p>
          <a:p>
            <a:pPr algn="l" defTabSz="457200">
              <a:lnSpc>
                <a:spcPts val="4600"/>
              </a:lnSpc>
              <a:defRPr b="0" sz="2400">
                <a:solidFill>
                  <a:srgbClr val="04040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│          │  │                     │              │      │          │ │    query     │       │</a:t>
            </a:r>
          </a:p>
          <a:p>
            <a:pPr algn="l" defTabSz="457200">
              <a:lnSpc>
                <a:spcPts val="4600"/>
              </a:lnSpc>
              <a:defRPr b="0" sz="2400">
                <a:solidFill>
                  <a:srgbClr val="E5430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"  https:   //    user   :   pass   @ sub.host.com : 8080   /p/a/t/h  ?  query=string   #hash "</a:t>
            </a:r>
            <a:endParaRPr>
              <a:solidFill>
                <a:srgbClr val="040404"/>
              </a:solidFill>
            </a:endParaRPr>
          </a:p>
          <a:p>
            <a:pPr algn="l" defTabSz="457200">
              <a:lnSpc>
                <a:spcPts val="4600"/>
              </a:lnSpc>
              <a:defRPr b="0" sz="2400">
                <a:solidFill>
                  <a:srgbClr val="04040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│          │  │          │          │   hostname   │ port │          │                │       │</a:t>
            </a:r>
          </a:p>
          <a:p>
            <a:pPr algn="l" defTabSz="457200">
              <a:lnSpc>
                <a:spcPts val="4600"/>
              </a:lnSpc>
              <a:defRPr b="0" sz="2400">
                <a:solidFill>
                  <a:srgbClr val="04040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│          │  │          │          ├──────────────┴──────┤          │                │       │</a:t>
            </a:r>
          </a:p>
          <a:p>
            <a:pPr algn="l" defTabSz="457200">
              <a:lnSpc>
                <a:spcPts val="4600"/>
              </a:lnSpc>
              <a:defRPr b="0" sz="2400">
                <a:solidFill>
                  <a:srgbClr val="04040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│ protocol │  │ username │ password │        host         │          │                │       │</a:t>
            </a:r>
          </a:p>
          <a:p>
            <a:pPr algn="l" defTabSz="457200">
              <a:lnSpc>
                <a:spcPts val="4600"/>
              </a:lnSpc>
              <a:defRPr b="0" sz="2400">
                <a:solidFill>
                  <a:srgbClr val="04040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├──────────┴──┼──────────┴──────────┼─────────────────────┤          │                │       │</a:t>
            </a:r>
          </a:p>
          <a:p>
            <a:pPr algn="l" defTabSz="457200">
              <a:lnSpc>
                <a:spcPts val="4600"/>
              </a:lnSpc>
              <a:defRPr b="0" sz="2400">
                <a:solidFill>
                  <a:srgbClr val="04040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│   origin    │                     │       origin        │ pathname │     search     │ hash  │</a:t>
            </a:r>
          </a:p>
          <a:p>
            <a:pPr algn="l" defTabSz="457200">
              <a:lnSpc>
                <a:spcPts val="4600"/>
              </a:lnSpc>
              <a:defRPr b="0" sz="2400">
                <a:solidFill>
                  <a:srgbClr val="04040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├─────────────┴─────────────────────┴─────────────────────┴──────────┴────────────────┴───────┤</a:t>
            </a:r>
          </a:p>
          <a:p>
            <a:pPr algn="l" defTabSz="457200">
              <a:lnSpc>
                <a:spcPts val="4600"/>
              </a:lnSpc>
              <a:defRPr b="0" sz="2400">
                <a:solidFill>
                  <a:srgbClr val="04040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│                                            href                                             │</a:t>
            </a:r>
          </a:p>
          <a:p>
            <a:pPr algn="l" defTabSz="457200">
              <a:lnSpc>
                <a:spcPts val="4600"/>
              </a:lnSpc>
              <a:defRPr b="0" sz="2400">
                <a:solidFill>
                  <a:srgbClr val="04040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└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┘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矩形"/>
          <p:cNvSpPr/>
          <p:nvPr/>
        </p:nvSpPr>
        <p:spPr>
          <a:xfrm>
            <a:off x="-9770" y="299761"/>
            <a:ext cx="304583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" name="Node.js 常用模块介绍"/>
          <p:cNvSpPr/>
          <p:nvPr/>
        </p:nvSpPr>
        <p:spPr>
          <a:xfrm>
            <a:off x="495659" y="299761"/>
            <a:ext cx="8109491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l">
              <a:defRPr b="0" sz="4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Node.js 常用模块介绍</a:t>
            </a:r>
          </a:p>
        </p:txBody>
      </p:sp>
      <p:sp>
        <p:nvSpPr>
          <p:cNvPr id="193" name="path"/>
          <p:cNvSpPr txBox="1"/>
          <p:nvPr/>
        </p:nvSpPr>
        <p:spPr>
          <a:xfrm>
            <a:off x="11464988" y="1772476"/>
            <a:ext cx="1454024" cy="861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pPr/>
            <a:r>
              <a:t>path</a:t>
            </a:r>
          </a:p>
        </p:txBody>
      </p:sp>
      <p:sp>
        <p:nvSpPr>
          <p:cNvPr id="194" name="┌─────────────────────┬────────────┐…"/>
          <p:cNvSpPr txBox="1"/>
          <p:nvPr/>
        </p:nvSpPr>
        <p:spPr>
          <a:xfrm>
            <a:off x="7038466" y="3257053"/>
            <a:ext cx="10307068" cy="4371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04040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┌─────────────────────┬────────────┐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04040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│          dir        │    base    │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04040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├──────┬              ├──────┬─────┤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04040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│ root │              │ name │ ext │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E5430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"  /    home/user/dir / file  .txt "</a:t>
            </a:r>
            <a:endParaRPr>
              <a:solidFill>
                <a:srgbClr val="040404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04040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└──────┴──────────────┴──────┴─────┘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195" name="┌─────────────────────┬────────────┐…"/>
          <p:cNvSpPr txBox="1"/>
          <p:nvPr/>
        </p:nvSpPr>
        <p:spPr>
          <a:xfrm>
            <a:off x="7038466" y="7661948"/>
            <a:ext cx="10307068" cy="4371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04040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┌─────────────────────┬────────────┐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04040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│          dir        │    base    │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04040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├──────┬              ├──────┬─────┤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04040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│ root │              │ name │ ext │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E5430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" C:\      path\dir   \ file  .txt "</a:t>
            </a:r>
            <a:endParaRPr>
              <a:solidFill>
                <a:srgbClr val="040404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04040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└──────┴──────────────┴──────┴─────┘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矩形"/>
          <p:cNvSpPr/>
          <p:nvPr/>
        </p:nvSpPr>
        <p:spPr>
          <a:xfrm>
            <a:off x="-9770" y="299761"/>
            <a:ext cx="304583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" name="Node.js 常用模块介绍"/>
          <p:cNvSpPr/>
          <p:nvPr/>
        </p:nvSpPr>
        <p:spPr>
          <a:xfrm>
            <a:off x="495659" y="299761"/>
            <a:ext cx="8109491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l">
              <a:defRPr b="0" sz="4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Node.js 常用模块介绍</a:t>
            </a:r>
          </a:p>
        </p:txBody>
      </p:sp>
      <p:sp>
        <p:nvSpPr>
          <p:cNvPr id="199" name="process…"/>
          <p:cNvSpPr txBox="1"/>
          <p:nvPr/>
        </p:nvSpPr>
        <p:spPr>
          <a:xfrm>
            <a:off x="10866666" y="4433203"/>
            <a:ext cx="2650668" cy="2334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800"/>
            </a:pPr>
            <a:r>
              <a:t>process</a:t>
            </a:r>
          </a:p>
          <a:p>
            <a:pPr>
              <a:defRPr sz="4800"/>
            </a:pPr>
          </a:p>
          <a:p>
            <a:pPr>
              <a:defRPr sz="4800"/>
            </a:pPr>
            <a:r>
              <a:t>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矩形"/>
          <p:cNvSpPr/>
          <p:nvPr/>
        </p:nvSpPr>
        <p:spPr>
          <a:xfrm>
            <a:off x="-9770" y="299761"/>
            <a:ext cx="304583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2" name="Node.js 常用模块介绍"/>
          <p:cNvSpPr/>
          <p:nvPr/>
        </p:nvSpPr>
        <p:spPr>
          <a:xfrm>
            <a:off x="495659" y="299761"/>
            <a:ext cx="8109491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l">
              <a:defRPr b="0" sz="4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Node.js 常用模块介绍</a:t>
            </a:r>
          </a:p>
        </p:txBody>
      </p:sp>
      <p:sp>
        <p:nvSpPr>
          <p:cNvPr id="203" name="child_process"/>
          <p:cNvSpPr txBox="1"/>
          <p:nvPr/>
        </p:nvSpPr>
        <p:spPr>
          <a:xfrm>
            <a:off x="10099789" y="503864"/>
            <a:ext cx="4184422" cy="861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pPr/>
            <a:r>
              <a:t>child_process</a:t>
            </a:r>
          </a:p>
        </p:txBody>
      </p:sp>
      <p:pic>
        <p:nvPicPr>
          <p:cNvPr id="204" name="屏幕快照 2018-04-10 下午5.21.19.png" descr="屏幕快照 2018-04-10 下午5.21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0623" y="2382149"/>
            <a:ext cx="12322754" cy="8951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矩形"/>
          <p:cNvSpPr/>
          <p:nvPr/>
        </p:nvSpPr>
        <p:spPr>
          <a:xfrm>
            <a:off x="-9770" y="299761"/>
            <a:ext cx="304583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" name="Node.js 进程间通信"/>
          <p:cNvSpPr/>
          <p:nvPr/>
        </p:nvSpPr>
        <p:spPr>
          <a:xfrm>
            <a:off x="495659" y="299761"/>
            <a:ext cx="8109491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l">
              <a:defRPr b="0" sz="4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Node.js 进程间通信</a:t>
            </a:r>
          </a:p>
        </p:txBody>
      </p:sp>
      <p:sp>
        <p:nvSpPr>
          <p:cNvPr id="208" name="IPC（inter-process communication）"/>
          <p:cNvSpPr txBox="1"/>
          <p:nvPr/>
        </p:nvSpPr>
        <p:spPr>
          <a:xfrm>
            <a:off x="11408725" y="503865"/>
            <a:ext cx="6074792" cy="861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800"/>
            </a:pPr>
            <a:r>
              <a:t>IPC</a:t>
            </a:r>
            <a:r>
              <a:rPr sz="2400"/>
              <a:t>（inter-process communication）</a:t>
            </a:r>
          </a:p>
        </p:txBody>
      </p:sp>
      <p:sp>
        <p:nvSpPr>
          <p:cNvPr id="209" name="父进程"/>
          <p:cNvSpPr/>
          <p:nvPr/>
        </p:nvSpPr>
        <p:spPr>
          <a:xfrm>
            <a:off x="6028643" y="4252186"/>
            <a:ext cx="2861807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父进程</a:t>
            </a:r>
          </a:p>
        </p:txBody>
      </p:sp>
      <p:sp>
        <p:nvSpPr>
          <p:cNvPr id="210" name="子进程"/>
          <p:cNvSpPr/>
          <p:nvPr/>
        </p:nvSpPr>
        <p:spPr>
          <a:xfrm>
            <a:off x="14981887" y="3236700"/>
            <a:ext cx="2861807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子进程</a:t>
            </a:r>
          </a:p>
        </p:txBody>
      </p:sp>
      <p:sp>
        <p:nvSpPr>
          <p:cNvPr id="211" name="子进程"/>
          <p:cNvSpPr/>
          <p:nvPr/>
        </p:nvSpPr>
        <p:spPr>
          <a:xfrm>
            <a:off x="15397850" y="4252186"/>
            <a:ext cx="2861807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子进程</a:t>
            </a:r>
          </a:p>
        </p:txBody>
      </p:sp>
      <p:sp>
        <p:nvSpPr>
          <p:cNvPr id="212" name="子进程"/>
          <p:cNvSpPr/>
          <p:nvPr/>
        </p:nvSpPr>
        <p:spPr>
          <a:xfrm>
            <a:off x="14981887" y="5300578"/>
            <a:ext cx="2861807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子进程</a:t>
            </a:r>
          </a:p>
        </p:txBody>
      </p:sp>
      <p:sp>
        <p:nvSpPr>
          <p:cNvPr id="213" name="IPC"/>
          <p:cNvSpPr txBox="1"/>
          <p:nvPr/>
        </p:nvSpPr>
        <p:spPr>
          <a:xfrm>
            <a:off x="11570721" y="4573992"/>
            <a:ext cx="847675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IPC</a:t>
            </a:r>
          </a:p>
        </p:txBody>
      </p:sp>
      <p:sp>
        <p:nvSpPr>
          <p:cNvPr id="214" name="线条"/>
          <p:cNvSpPr/>
          <p:nvPr/>
        </p:nvSpPr>
        <p:spPr>
          <a:xfrm>
            <a:off x="12485912" y="4887186"/>
            <a:ext cx="221382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5" name="线条"/>
          <p:cNvSpPr/>
          <p:nvPr/>
        </p:nvSpPr>
        <p:spPr>
          <a:xfrm flipH="1">
            <a:off x="9321362" y="4887186"/>
            <a:ext cx="221382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6" name="线条"/>
          <p:cNvSpPr/>
          <p:nvPr/>
        </p:nvSpPr>
        <p:spPr>
          <a:xfrm>
            <a:off x="11974187" y="5370187"/>
            <a:ext cx="1" cy="1673187"/>
          </a:xfrm>
          <a:prstGeom prst="line">
            <a:avLst/>
          </a:prstGeom>
          <a:ln w="508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" name="libuv…"/>
          <p:cNvSpPr/>
          <p:nvPr/>
        </p:nvSpPr>
        <p:spPr>
          <a:xfrm>
            <a:off x="10543285" y="7341834"/>
            <a:ext cx="2861807" cy="1126740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libuv</a:t>
            </a:r>
          </a:p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管道</a:t>
            </a:r>
          </a:p>
        </p:txBody>
      </p:sp>
      <p:sp>
        <p:nvSpPr>
          <p:cNvPr id="218" name="windows…"/>
          <p:cNvSpPr/>
          <p:nvPr/>
        </p:nvSpPr>
        <p:spPr>
          <a:xfrm>
            <a:off x="8416163" y="9936850"/>
            <a:ext cx="2861807" cy="1126740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windows</a:t>
            </a:r>
          </a:p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named pipe</a:t>
            </a:r>
          </a:p>
        </p:txBody>
      </p:sp>
      <p:sp>
        <p:nvSpPr>
          <p:cNvPr id="219" name="*nix…"/>
          <p:cNvSpPr/>
          <p:nvPr/>
        </p:nvSpPr>
        <p:spPr>
          <a:xfrm>
            <a:off x="12656524" y="9936850"/>
            <a:ext cx="2861807" cy="1126740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*nix</a:t>
            </a:r>
          </a:p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domain socket</a:t>
            </a:r>
          </a:p>
        </p:txBody>
      </p:sp>
      <p:sp>
        <p:nvSpPr>
          <p:cNvPr id="220" name="线条"/>
          <p:cNvSpPr/>
          <p:nvPr/>
        </p:nvSpPr>
        <p:spPr>
          <a:xfrm flipH="1">
            <a:off x="9847066" y="8444635"/>
            <a:ext cx="1539278" cy="1539278"/>
          </a:xfrm>
          <a:prstGeom prst="line">
            <a:avLst/>
          </a:prstGeom>
          <a:ln w="508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1" name="线条"/>
          <p:cNvSpPr/>
          <p:nvPr/>
        </p:nvSpPr>
        <p:spPr>
          <a:xfrm>
            <a:off x="12736618" y="8444635"/>
            <a:ext cx="1539277" cy="1539278"/>
          </a:xfrm>
          <a:prstGeom prst="line">
            <a:avLst/>
          </a:prstGeom>
          <a:ln w="508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2" name="send &amp; on(‘message’)"/>
          <p:cNvSpPr txBox="1"/>
          <p:nvPr/>
        </p:nvSpPr>
        <p:spPr>
          <a:xfrm>
            <a:off x="9839863" y="2782748"/>
            <a:ext cx="4309391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send &amp; on(‘message’)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矩形"/>
          <p:cNvSpPr/>
          <p:nvPr/>
        </p:nvSpPr>
        <p:spPr>
          <a:xfrm>
            <a:off x="-9770" y="299761"/>
            <a:ext cx="304583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" name="Node.js 进程间通信"/>
          <p:cNvSpPr/>
          <p:nvPr/>
        </p:nvSpPr>
        <p:spPr>
          <a:xfrm>
            <a:off x="495659" y="299761"/>
            <a:ext cx="8109491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l">
              <a:defRPr b="0" sz="4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Node.js 进程间通信</a:t>
            </a:r>
          </a:p>
        </p:txBody>
      </p:sp>
      <p:sp>
        <p:nvSpPr>
          <p:cNvPr id="226" name="父进程"/>
          <p:cNvSpPr/>
          <p:nvPr/>
        </p:nvSpPr>
        <p:spPr>
          <a:xfrm>
            <a:off x="6028643" y="4252186"/>
            <a:ext cx="2861807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父进程</a:t>
            </a:r>
          </a:p>
        </p:txBody>
      </p:sp>
      <p:sp>
        <p:nvSpPr>
          <p:cNvPr id="227" name="子进程"/>
          <p:cNvSpPr/>
          <p:nvPr/>
        </p:nvSpPr>
        <p:spPr>
          <a:xfrm>
            <a:off x="15397850" y="4252186"/>
            <a:ext cx="2861807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子进程</a:t>
            </a:r>
          </a:p>
        </p:txBody>
      </p:sp>
      <p:sp>
        <p:nvSpPr>
          <p:cNvPr id="228" name="IPC 管道"/>
          <p:cNvSpPr/>
          <p:nvPr/>
        </p:nvSpPr>
        <p:spPr>
          <a:xfrm>
            <a:off x="10543285" y="7341834"/>
            <a:ext cx="2861807" cy="1126740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IPC 管道</a:t>
            </a:r>
          </a:p>
        </p:txBody>
      </p:sp>
      <p:sp>
        <p:nvSpPr>
          <p:cNvPr id="229" name="线条"/>
          <p:cNvSpPr/>
          <p:nvPr/>
        </p:nvSpPr>
        <p:spPr>
          <a:xfrm>
            <a:off x="7409880" y="5566376"/>
            <a:ext cx="3129581" cy="2112191"/>
          </a:xfrm>
          <a:prstGeom prst="line">
            <a:avLst/>
          </a:prstGeom>
          <a:ln w="508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" name="线条"/>
          <p:cNvSpPr/>
          <p:nvPr/>
        </p:nvSpPr>
        <p:spPr>
          <a:xfrm flipH="1">
            <a:off x="13375646" y="5535076"/>
            <a:ext cx="3520801" cy="2174792"/>
          </a:xfrm>
          <a:prstGeom prst="line">
            <a:avLst/>
          </a:prstGeom>
          <a:ln w="508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" name="send &amp; on(‘message’)"/>
          <p:cNvSpPr txBox="1"/>
          <p:nvPr/>
        </p:nvSpPr>
        <p:spPr>
          <a:xfrm>
            <a:off x="9839863" y="2782748"/>
            <a:ext cx="4309391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send &amp; on(‘message’)</a:t>
            </a:r>
          </a:p>
        </p:txBody>
      </p:sp>
      <p:sp>
        <p:nvSpPr>
          <p:cNvPr id="232" name="IPC（inter-process communication）"/>
          <p:cNvSpPr txBox="1"/>
          <p:nvPr/>
        </p:nvSpPr>
        <p:spPr>
          <a:xfrm>
            <a:off x="11359366" y="503865"/>
            <a:ext cx="6074792" cy="861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800"/>
            </a:pPr>
            <a:r>
              <a:t>IPC</a:t>
            </a:r>
            <a:r>
              <a:rPr sz="2400"/>
              <a:t>（inter-process communication）</a:t>
            </a:r>
          </a:p>
        </p:txBody>
      </p:sp>
      <p:sp>
        <p:nvSpPr>
          <p:cNvPr id="233" name="线条"/>
          <p:cNvSpPr/>
          <p:nvPr/>
        </p:nvSpPr>
        <p:spPr>
          <a:xfrm>
            <a:off x="8865498" y="4887186"/>
            <a:ext cx="655730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4" name="生成"/>
          <p:cNvSpPr/>
          <p:nvPr/>
        </p:nvSpPr>
        <p:spPr>
          <a:xfrm>
            <a:off x="11339187" y="4252186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0" sz="3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生成</a:t>
            </a:r>
          </a:p>
        </p:txBody>
      </p:sp>
      <p:sp>
        <p:nvSpPr>
          <p:cNvPr id="235" name="监听"/>
          <p:cNvSpPr/>
          <p:nvPr/>
        </p:nvSpPr>
        <p:spPr>
          <a:xfrm>
            <a:off x="8109685" y="6168881"/>
            <a:ext cx="1270001" cy="6263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0" sz="3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监听</a:t>
            </a:r>
          </a:p>
        </p:txBody>
      </p:sp>
      <p:sp>
        <p:nvSpPr>
          <p:cNvPr id="236" name="链接"/>
          <p:cNvSpPr/>
          <p:nvPr/>
        </p:nvSpPr>
        <p:spPr>
          <a:xfrm>
            <a:off x="14752248" y="6168881"/>
            <a:ext cx="1270001" cy="6263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0" sz="3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链接</a:t>
            </a:r>
          </a:p>
        </p:txBody>
      </p:sp>
      <p:sp>
        <p:nvSpPr>
          <p:cNvPr id="237" name="TIP：…"/>
          <p:cNvSpPr txBox="1"/>
          <p:nvPr/>
        </p:nvSpPr>
        <p:spPr>
          <a:xfrm>
            <a:off x="6543299" y="8792012"/>
            <a:ext cx="10902520" cy="3536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/>
            <a:r>
              <a:t>TIP：</a:t>
            </a:r>
          </a:p>
          <a:p>
            <a:pPr algn="l"/>
            <a:r>
              <a:t>1. IPC 与 Socket 的区别</a:t>
            </a:r>
          </a:p>
          <a:p>
            <a:pPr algn="l">
              <a:defRPr sz="2400"/>
            </a:pPr>
            <a:r>
              <a:t>IPC 为内核级别通信，不会经过网络层、拆包、解包、包校验等过程，效率更高</a:t>
            </a:r>
          </a:p>
          <a:p>
            <a:pPr algn="l">
              <a:defRPr sz="2400"/>
            </a:pPr>
          </a:p>
          <a:p>
            <a:pPr algn="l"/>
            <a:r>
              <a:t>2. 通信限制</a:t>
            </a:r>
          </a:p>
          <a:p>
            <a:pPr algn="l">
              <a:defRPr sz="2400"/>
            </a:pPr>
            <a:r>
              <a:t>环境变量 NODE_CHANNEL_FD 为 node 的子进程获取 IPC 通道的配置，如果</a:t>
            </a:r>
          </a:p>
          <a:p>
            <a:pPr algn="l">
              <a:defRPr sz="2400"/>
            </a:pPr>
            <a:r>
              <a:t>子进程非 node 引用，则需要按约定去链接这个变量指定的 IPC 文件描述符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矩形"/>
          <p:cNvSpPr/>
          <p:nvPr/>
        </p:nvSpPr>
        <p:spPr>
          <a:xfrm>
            <a:off x="-9770" y="299761"/>
            <a:ext cx="304583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0" name="Node.js 进程间通信"/>
          <p:cNvSpPr/>
          <p:nvPr/>
        </p:nvSpPr>
        <p:spPr>
          <a:xfrm>
            <a:off x="495659" y="299761"/>
            <a:ext cx="8109491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l">
              <a:defRPr b="0" sz="4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Node.js 进程间通信</a:t>
            </a:r>
          </a:p>
        </p:txBody>
      </p:sp>
      <p:sp>
        <p:nvSpPr>
          <p:cNvPr id="241" name="IPC（inter-process communication）"/>
          <p:cNvSpPr txBox="1"/>
          <p:nvPr/>
        </p:nvSpPr>
        <p:spPr>
          <a:xfrm>
            <a:off x="11359366" y="503865"/>
            <a:ext cx="6074792" cy="861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800"/>
            </a:pPr>
            <a:r>
              <a:t>IPC</a:t>
            </a:r>
            <a:r>
              <a:rPr sz="2400"/>
              <a:t>（inter-process communication）</a:t>
            </a:r>
          </a:p>
        </p:txBody>
      </p:sp>
      <p:sp>
        <p:nvSpPr>
          <p:cNvPr id="242" name="NODE:80"/>
          <p:cNvSpPr/>
          <p:nvPr/>
        </p:nvSpPr>
        <p:spPr>
          <a:xfrm>
            <a:off x="10823857" y="5066727"/>
            <a:ext cx="2736286" cy="10697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NODE:80</a:t>
            </a:r>
          </a:p>
        </p:txBody>
      </p:sp>
      <p:sp>
        <p:nvSpPr>
          <p:cNvPr id="243" name="child NODE…"/>
          <p:cNvSpPr/>
          <p:nvPr/>
        </p:nvSpPr>
        <p:spPr>
          <a:xfrm>
            <a:off x="10823857" y="7579476"/>
            <a:ext cx="2736286" cy="137252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child NODE</a:t>
            </a:r>
          </a:p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3002</a:t>
            </a:r>
          </a:p>
        </p:txBody>
      </p:sp>
      <p:sp>
        <p:nvSpPr>
          <p:cNvPr id="244" name="child NODE…"/>
          <p:cNvSpPr/>
          <p:nvPr/>
        </p:nvSpPr>
        <p:spPr>
          <a:xfrm>
            <a:off x="6557788" y="7579476"/>
            <a:ext cx="2736286" cy="137252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child NODE</a:t>
            </a:r>
          </a:p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3001</a:t>
            </a:r>
          </a:p>
        </p:txBody>
      </p:sp>
      <p:sp>
        <p:nvSpPr>
          <p:cNvPr id="245" name="child NODE…"/>
          <p:cNvSpPr/>
          <p:nvPr/>
        </p:nvSpPr>
        <p:spPr>
          <a:xfrm>
            <a:off x="15089926" y="7579476"/>
            <a:ext cx="2736286" cy="137252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child NODE</a:t>
            </a:r>
          </a:p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3003</a:t>
            </a:r>
          </a:p>
        </p:txBody>
      </p:sp>
      <p:sp>
        <p:nvSpPr>
          <p:cNvPr id="246" name="头"/>
          <p:cNvSpPr/>
          <p:nvPr/>
        </p:nvSpPr>
        <p:spPr>
          <a:xfrm>
            <a:off x="11618323" y="2529929"/>
            <a:ext cx="1147354" cy="1372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5" h="21600" fill="norm" stroke="1" extrusionOk="0">
                <a:moveTo>
                  <a:pt x="9154" y="0"/>
                </a:moveTo>
                <a:cubicBezTo>
                  <a:pt x="3064" y="0"/>
                  <a:pt x="0" y="3297"/>
                  <a:pt x="0" y="7252"/>
                </a:cubicBezTo>
                <a:cubicBezTo>
                  <a:pt x="0" y="11207"/>
                  <a:pt x="2755" y="14261"/>
                  <a:pt x="3263" y="17024"/>
                </a:cubicBezTo>
                <a:cubicBezTo>
                  <a:pt x="3772" y="19786"/>
                  <a:pt x="1428" y="21600"/>
                  <a:pt x="1428" y="21600"/>
                </a:cubicBezTo>
                <a:lnTo>
                  <a:pt x="13269" y="21600"/>
                </a:lnTo>
                <a:cubicBezTo>
                  <a:pt x="14015" y="18211"/>
                  <a:pt x="15444" y="18832"/>
                  <a:pt x="16687" y="18799"/>
                </a:cubicBezTo>
                <a:cubicBezTo>
                  <a:pt x="17929" y="18767"/>
                  <a:pt x="19467" y="18460"/>
                  <a:pt x="19210" y="17068"/>
                </a:cubicBezTo>
                <a:cubicBezTo>
                  <a:pt x="19036" y="16134"/>
                  <a:pt x="19250" y="15837"/>
                  <a:pt x="19675" y="15341"/>
                </a:cubicBezTo>
                <a:cubicBezTo>
                  <a:pt x="20100" y="14844"/>
                  <a:pt x="19256" y="14402"/>
                  <a:pt x="19256" y="14402"/>
                </a:cubicBezTo>
                <a:lnTo>
                  <a:pt x="19745" y="14169"/>
                </a:lnTo>
                <a:cubicBezTo>
                  <a:pt x="19977" y="14061"/>
                  <a:pt x="20093" y="13835"/>
                  <a:pt x="20035" y="13619"/>
                </a:cubicBezTo>
                <a:cubicBezTo>
                  <a:pt x="20009" y="13533"/>
                  <a:pt x="19982" y="13430"/>
                  <a:pt x="19950" y="13301"/>
                </a:cubicBezTo>
                <a:cubicBezTo>
                  <a:pt x="19847" y="12874"/>
                  <a:pt x="20073" y="12503"/>
                  <a:pt x="20497" y="12373"/>
                </a:cubicBezTo>
                <a:cubicBezTo>
                  <a:pt x="20877" y="12260"/>
                  <a:pt x="21149" y="12098"/>
                  <a:pt x="21342" y="11942"/>
                </a:cubicBezTo>
                <a:cubicBezTo>
                  <a:pt x="21600" y="11737"/>
                  <a:pt x="21600" y="11374"/>
                  <a:pt x="21407" y="11120"/>
                </a:cubicBezTo>
                <a:cubicBezTo>
                  <a:pt x="20705" y="10192"/>
                  <a:pt x="19983" y="9173"/>
                  <a:pt x="19487" y="8520"/>
                </a:cubicBezTo>
                <a:cubicBezTo>
                  <a:pt x="18754" y="7554"/>
                  <a:pt x="19939" y="7036"/>
                  <a:pt x="19572" y="5994"/>
                </a:cubicBezTo>
                <a:cubicBezTo>
                  <a:pt x="18658" y="2406"/>
                  <a:pt x="15959" y="0"/>
                  <a:pt x="9154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7" name="线条"/>
          <p:cNvSpPr/>
          <p:nvPr/>
        </p:nvSpPr>
        <p:spPr>
          <a:xfrm>
            <a:off x="12144181" y="3983403"/>
            <a:ext cx="1" cy="86179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" name="线条"/>
          <p:cNvSpPr/>
          <p:nvPr/>
        </p:nvSpPr>
        <p:spPr>
          <a:xfrm flipH="1">
            <a:off x="7925931" y="6138890"/>
            <a:ext cx="2977238" cy="144940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" name="线条"/>
          <p:cNvSpPr/>
          <p:nvPr/>
        </p:nvSpPr>
        <p:spPr>
          <a:xfrm>
            <a:off x="12164427" y="6243287"/>
            <a:ext cx="1" cy="137252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0" name="线条"/>
          <p:cNvSpPr/>
          <p:nvPr/>
        </p:nvSpPr>
        <p:spPr>
          <a:xfrm>
            <a:off x="13428337" y="6123516"/>
            <a:ext cx="3144905" cy="147504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1" name="lesson-fork"/>
          <p:cNvSpPr txBox="1"/>
          <p:nvPr/>
        </p:nvSpPr>
        <p:spPr>
          <a:xfrm>
            <a:off x="11012055" y="9687414"/>
            <a:ext cx="2359890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lesson-fork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矩形"/>
          <p:cNvSpPr/>
          <p:nvPr/>
        </p:nvSpPr>
        <p:spPr>
          <a:xfrm>
            <a:off x="-9770" y="299761"/>
            <a:ext cx="304583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4" name="Node.js 进程间通信"/>
          <p:cNvSpPr/>
          <p:nvPr/>
        </p:nvSpPr>
        <p:spPr>
          <a:xfrm>
            <a:off x="495659" y="299761"/>
            <a:ext cx="8109491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l">
              <a:defRPr b="0" sz="4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Node.js 进程间通信</a:t>
            </a:r>
          </a:p>
        </p:txBody>
      </p:sp>
      <p:sp>
        <p:nvSpPr>
          <p:cNvPr id="255" name="IPC（inter-process communication）"/>
          <p:cNvSpPr txBox="1"/>
          <p:nvPr/>
        </p:nvSpPr>
        <p:spPr>
          <a:xfrm>
            <a:off x="11359366" y="503865"/>
            <a:ext cx="6074792" cy="861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800"/>
            </a:pPr>
            <a:r>
              <a:t>IPC</a:t>
            </a:r>
            <a:r>
              <a:rPr sz="2400"/>
              <a:t>（inter-process communication）</a:t>
            </a:r>
          </a:p>
        </p:txBody>
      </p:sp>
      <p:sp>
        <p:nvSpPr>
          <p:cNvPr id="256" name="NODE"/>
          <p:cNvSpPr/>
          <p:nvPr/>
        </p:nvSpPr>
        <p:spPr>
          <a:xfrm>
            <a:off x="10823857" y="6652401"/>
            <a:ext cx="2736286" cy="10697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NODE</a:t>
            </a:r>
          </a:p>
        </p:txBody>
      </p:sp>
      <p:sp>
        <p:nvSpPr>
          <p:cNvPr id="257" name="child NODE"/>
          <p:cNvSpPr/>
          <p:nvPr/>
        </p:nvSpPr>
        <p:spPr>
          <a:xfrm>
            <a:off x="10823857" y="9257727"/>
            <a:ext cx="2736286" cy="137252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child NODE</a:t>
            </a:r>
          </a:p>
        </p:txBody>
      </p:sp>
      <p:sp>
        <p:nvSpPr>
          <p:cNvPr id="258" name="child NODE"/>
          <p:cNvSpPr/>
          <p:nvPr/>
        </p:nvSpPr>
        <p:spPr>
          <a:xfrm>
            <a:off x="6557788" y="9257727"/>
            <a:ext cx="2736286" cy="137252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child NODE</a:t>
            </a:r>
          </a:p>
        </p:txBody>
      </p:sp>
      <p:sp>
        <p:nvSpPr>
          <p:cNvPr id="259" name="child NODE"/>
          <p:cNvSpPr/>
          <p:nvPr/>
        </p:nvSpPr>
        <p:spPr>
          <a:xfrm>
            <a:off x="15089926" y="9257727"/>
            <a:ext cx="2736286" cy="137252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child NODE</a:t>
            </a:r>
          </a:p>
        </p:txBody>
      </p:sp>
      <p:sp>
        <p:nvSpPr>
          <p:cNvPr id="260" name="头"/>
          <p:cNvSpPr/>
          <p:nvPr/>
        </p:nvSpPr>
        <p:spPr>
          <a:xfrm>
            <a:off x="11618323" y="2529929"/>
            <a:ext cx="1147354" cy="1372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5" h="21600" fill="norm" stroke="1" extrusionOk="0">
                <a:moveTo>
                  <a:pt x="9154" y="0"/>
                </a:moveTo>
                <a:cubicBezTo>
                  <a:pt x="3064" y="0"/>
                  <a:pt x="0" y="3297"/>
                  <a:pt x="0" y="7252"/>
                </a:cubicBezTo>
                <a:cubicBezTo>
                  <a:pt x="0" y="11207"/>
                  <a:pt x="2755" y="14261"/>
                  <a:pt x="3263" y="17024"/>
                </a:cubicBezTo>
                <a:cubicBezTo>
                  <a:pt x="3772" y="19786"/>
                  <a:pt x="1428" y="21600"/>
                  <a:pt x="1428" y="21600"/>
                </a:cubicBezTo>
                <a:lnTo>
                  <a:pt x="13269" y="21600"/>
                </a:lnTo>
                <a:cubicBezTo>
                  <a:pt x="14015" y="18211"/>
                  <a:pt x="15444" y="18832"/>
                  <a:pt x="16687" y="18799"/>
                </a:cubicBezTo>
                <a:cubicBezTo>
                  <a:pt x="17929" y="18767"/>
                  <a:pt x="19467" y="18460"/>
                  <a:pt x="19210" y="17068"/>
                </a:cubicBezTo>
                <a:cubicBezTo>
                  <a:pt x="19036" y="16134"/>
                  <a:pt x="19250" y="15837"/>
                  <a:pt x="19675" y="15341"/>
                </a:cubicBezTo>
                <a:cubicBezTo>
                  <a:pt x="20100" y="14844"/>
                  <a:pt x="19256" y="14402"/>
                  <a:pt x="19256" y="14402"/>
                </a:cubicBezTo>
                <a:lnTo>
                  <a:pt x="19745" y="14169"/>
                </a:lnTo>
                <a:cubicBezTo>
                  <a:pt x="19977" y="14061"/>
                  <a:pt x="20093" y="13835"/>
                  <a:pt x="20035" y="13619"/>
                </a:cubicBezTo>
                <a:cubicBezTo>
                  <a:pt x="20009" y="13533"/>
                  <a:pt x="19982" y="13430"/>
                  <a:pt x="19950" y="13301"/>
                </a:cubicBezTo>
                <a:cubicBezTo>
                  <a:pt x="19847" y="12874"/>
                  <a:pt x="20073" y="12503"/>
                  <a:pt x="20497" y="12373"/>
                </a:cubicBezTo>
                <a:cubicBezTo>
                  <a:pt x="20877" y="12260"/>
                  <a:pt x="21149" y="12098"/>
                  <a:pt x="21342" y="11942"/>
                </a:cubicBezTo>
                <a:cubicBezTo>
                  <a:pt x="21600" y="11737"/>
                  <a:pt x="21600" y="11374"/>
                  <a:pt x="21407" y="11120"/>
                </a:cubicBezTo>
                <a:cubicBezTo>
                  <a:pt x="20705" y="10192"/>
                  <a:pt x="19983" y="9173"/>
                  <a:pt x="19487" y="8520"/>
                </a:cubicBezTo>
                <a:cubicBezTo>
                  <a:pt x="18754" y="7554"/>
                  <a:pt x="19939" y="7036"/>
                  <a:pt x="19572" y="5994"/>
                </a:cubicBezTo>
                <a:cubicBezTo>
                  <a:pt x="18658" y="2406"/>
                  <a:pt x="15959" y="0"/>
                  <a:pt x="9154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1" name="线条"/>
          <p:cNvSpPr/>
          <p:nvPr/>
        </p:nvSpPr>
        <p:spPr>
          <a:xfrm>
            <a:off x="12144181" y="3983403"/>
            <a:ext cx="1" cy="86179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2" name="线条"/>
          <p:cNvSpPr/>
          <p:nvPr/>
        </p:nvSpPr>
        <p:spPr>
          <a:xfrm flipH="1">
            <a:off x="7925931" y="7817141"/>
            <a:ext cx="2977238" cy="144940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3" name="线条"/>
          <p:cNvSpPr/>
          <p:nvPr/>
        </p:nvSpPr>
        <p:spPr>
          <a:xfrm>
            <a:off x="12164427" y="7921538"/>
            <a:ext cx="1" cy="137252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4" name="线条"/>
          <p:cNvSpPr/>
          <p:nvPr/>
        </p:nvSpPr>
        <p:spPr>
          <a:xfrm>
            <a:off x="13428337" y="7801767"/>
            <a:ext cx="3144905" cy="147504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5" name="lesson-fork-2"/>
          <p:cNvSpPr txBox="1"/>
          <p:nvPr/>
        </p:nvSpPr>
        <p:spPr>
          <a:xfrm>
            <a:off x="10816374" y="11365665"/>
            <a:ext cx="2751252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lesson-fork-2</a:t>
            </a:r>
          </a:p>
        </p:txBody>
      </p:sp>
      <p:sp>
        <p:nvSpPr>
          <p:cNvPr id="266" name="PORT:80"/>
          <p:cNvSpPr/>
          <p:nvPr/>
        </p:nvSpPr>
        <p:spPr>
          <a:xfrm>
            <a:off x="10796285" y="4926144"/>
            <a:ext cx="2736285" cy="10697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PORT:80</a:t>
            </a:r>
          </a:p>
        </p:txBody>
      </p:sp>
      <p:sp>
        <p:nvSpPr>
          <p:cNvPr id="267" name="线条"/>
          <p:cNvSpPr/>
          <p:nvPr/>
        </p:nvSpPr>
        <p:spPr>
          <a:xfrm>
            <a:off x="12144181" y="6076887"/>
            <a:ext cx="1" cy="57754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4" name="连接线"/>
          <p:cNvSpPr/>
          <p:nvPr/>
        </p:nvSpPr>
        <p:spPr>
          <a:xfrm>
            <a:off x="7432478" y="5291941"/>
            <a:ext cx="3186826" cy="3802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3468" y="11779"/>
                  <a:pt x="10668" y="4579"/>
                  <a:pt x="21600" y="0"/>
                </a:cubicBezTo>
              </a:path>
            </a:pathLst>
          </a:cu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69" name="监听"/>
          <p:cNvSpPr txBox="1"/>
          <p:nvPr/>
        </p:nvSpPr>
        <p:spPr>
          <a:xfrm>
            <a:off x="7721451" y="6270464"/>
            <a:ext cx="968376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监听</a:t>
            </a:r>
          </a:p>
        </p:txBody>
      </p:sp>
      <p:sp>
        <p:nvSpPr>
          <p:cNvPr id="275" name="连接线"/>
          <p:cNvSpPr/>
          <p:nvPr/>
        </p:nvSpPr>
        <p:spPr>
          <a:xfrm>
            <a:off x="13556307" y="5383078"/>
            <a:ext cx="3635505" cy="3768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8298" y="12038"/>
                  <a:pt x="11098" y="4838"/>
                  <a:pt x="0" y="0"/>
                </a:cubicBezTo>
              </a:path>
            </a:pathLst>
          </a:cu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71" name="监听"/>
          <p:cNvSpPr txBox="1"/>
          <p:nvPr/>
        </p:nvSpPr>
        <p:spPr>
          <a:xfrm>
            <a:off x="15694172" y="6270464"/>
            <a:ext cx="968376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监听</a:t>
            </a:r>
          </a:p>
        </p:txBody>
      </p:sp>
      <p:sp>
        <p:nvSpPr>
          <p:cNvPr id="276" name="连接线"/>
          <p:cNvSpPr/>
          <p:nvPr/>
        </p:nvSpPr>
        <p:spPr>
          <a:xfrm>
            <a:off x="13532569" y="5895458"/>
            <a:ext cx="981721" cy="3473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5" h="21600" fill="norm" stroke="1" extrusionOk="0">
                <a:moveTo>
                  <a:pt x="1123" y="21600"/>
                </a:moveTo>
                <a:cubicBezTo>
                  <a:pt x="21600" y="11298"/>
                  <a:pt x="21226" y="4098"/>
                  <a:pt x="0" y="0"/>
                </a:cubicBezTo>
              </a:path>
            </a:pathLst>
          </a:cu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77" name="连接线"/>
          <p:cNvSpPr/>
          <p:nvPr/>
        </p:nvSpPr>
        <p:spPr>
          <a:xfrm>
            <a:off x="12876510" y="6057503"/>
            <a:ext cx="169798" cy="594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2" h="21600" fill="norm" stroke="1" extrusionOk="0">
                <a:moveTo>
                  <a:pt x="4744" y="21600"/>
                </a:moveTo>
                <a:cubicBezTo>
                  <a:pt x="21600" y="13655"/>
                  <a:pt x="20019" y="6455"/>
                  <a:pt x="0" y="0"/>
                </a:cubicBezTo>
              </a:path>
            </a:pathLst>
          </a:cu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"/>
          <p:cNvSpPr/>
          <p:nvPr/>
        </p:nvSpPr>
        <p:spPr>
          <a:xfrm>
            <a:off x="-9770" y="299761"/>
            <a:ext cx="304583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" name="Node.js 作业"/>
          <p:cNvSpPr/>
          <p:nvPr/>
        </p:nvSpPr>
        <p:spPr>
          <a:xfrm>
            <a:off x="495659" y="299761"/>
            <a:ext cx="8109491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l">
              <a:defRPr b="0" sz="4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Node.js 作业</a:t>
            </a:r>
          </a:p>
        </p:txBody>
      </p:sp>
      <p:sp>
        <p:nvSpPr>
          <p:cNvPr id="133" name="模块…"/>
          <p:cNvSpPr txBox="1"/>
          <p:nvPr/>
        </p:nvSpPr>
        <p:spPr>
          <a:xfrm>
            <a:off x="5518747" y="5136018"/>
            <a:ext cx="13346506" cy="3443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635000" indent="-635000" algn="l">
              <a:buSzPct val="100000"/>
              <a:buAutoNum type="arabicPeriod" startAt="1"/>
              <a:defRPr sz="4800"/>
            </a:pPr>
            <a:r>
              <a:t>模块</a:t>
            </a:r>
          </a:p>
          <a:p>
            <a:pPr algn="l"/>
            <a:r>
              <a:t>模仿 CommonJS 规范实现游览器端模块系统</a:t>
            </a:r>
          </a:p>
          <a:p>
            <a:pPr algn="l"/>
          </a:p>
          <a:p>
            <a:pPr algn="l">
              <a:defRPr sz="4800"/>
            </a:pPr>
            <a:r>
              <a:t>2. WebService</a:t>
            </a:r>
          </a:p>
          <a:p>
            <a:pPr algn="l">
              <a:defRPr sz="3600"/>
            </a:pPr>
            <a:r>
              <a:t>实现三个进程的 StaticWebService（1 master、2 slaver）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矩形"/>
          <p:cNvSpPr/>
          <p:nvPr/>
        </p:nvSpPr>
        <p:spPr>
          <a:xfrm>
            <a:off x="-9770" y="299761"/>
            <a:ext cx="304583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0" name="Node.js 进程间通信"/>
          <p:cNvSpPr/>
          <p:nvPr/>
        </p:nvSpPr>
        <p:spPr>
          <a:xfrm>
            <a:off x="495659" y="299761"/>
            <a:ext cx="8109491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l">
              <a:defRPr b="0" sz="4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Node.js 进程间通信</a:t>
            </a:r>
          </a:p>
        </p:txBody>
      </p:sp>
      <p:sp>
        <p:nvSpPr>
          <p:cNvPr id="281" name="IPC（inter-process communication）"/>
          <p:cNvSpPr txBox="1"/>
          <p:nvPr/>
        </p:nvSpPr>
        <p:spPr>
          <a:xfrm>
            <a:off x="11359366" y="503865"/>
            <a:ext cx="6074792" cy="861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800"/>
            </a:pPr>
            <a:r>
              <a:t>IPC</a:t>
            </a:r>
            <a:r>
              <a:rPr sz="2400"/>
              <a:t>（inter-process communication）</a:t>
            </a:r>
          </a:p>
        </p:txBody>
      </p:sp>
      <p:sp>
        <p:nvSpPr>
          <p:cNvPr id="282" name="NODE"/>
          <p:cNvSpPr/>
          <p:nvPr/>
        </p:nvSpPr>
        <p:spPr>
          <a:xfrm>
            <a:off x="10823857" y="6652401"/>
            <a:ext cx="2736286" cy="10697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NODE</a:t>
            </a:r>
          </a:p>
        </p:txBody>
      </p:sp>
      <p:sp>
        <p:nvSpPr>
          <p:cNvPr id="283" name="child NODE"/>
          <p:cNvSpPr/>
          <p:nvPr/>
        </p:nvSpPr>
        <p:spPr>
          <a:xfrm>
            <a:off x="10823857" y="9257727"/>
            <a:ext cx="2736286" cy="137252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child NODE</a:t>
            </a:r>
          </a:p>
        </p:txBody>
      </p:sp>
      <p:sp>
        <p:nvSpPr>
          <p:cNvPr id="284" name="child NODE"/>
          <p:cNvSpPr/>
          <p:nvPr/>
        </p:nvSpPr>
        <p:spPr>
          <a:xfrm>
            <a:off x="6557788" y="9257727"/>
            <a:ext cx="2736286" cy="137252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child NODE</a:t>
            </a:r>
          </a:p>
        </p:txBody>
      </p:sp>
      <p:sp>
        <p:nvSpPr>
          <p:cNvPr id="285" name="child NODE"/>
          <p:cNvSpPr/>
          <p:nvPr/>
        </p:nvSpPr>
        <p:spPr>
          <a:xfrm>
            <a:off x="15089926" y="9257727"/>
            <a:ext cx="2736286" cy="137252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child NODE</a:t>
            </a:r>
          </a:p>
        </p:txBody>
      </p:sp>
      <p:sp>
        <p:nvSpPr>
          <p:cNvPr id="286" name="头"/>
          <p:cNvSpPr/>
          <p:nvPr/>
        </p:nvSpPr>
        <p:spPr>
          <a:xfrm>
            <a:off x="11618323" y="2529929"/>
            <a:ext cx="1147354" cy="1372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5" h="21600" fill="norm" stroke="1" extrusionOk="0">
                <a:moveTo>
                  <a:pt x="9154" y="0"/>
                </a:moveTo>
                <a:cubicBezTo>
                  <a:pt x="3064" y="0"/>
                  <a:pt x="0" y="3297"/>
                  <a:pt x="0" y="7252"/>
                </a:cubicBezTo>
                <a:cubicBezTo>
                  <a:pt x="0" y="11207"/>
                  <a:pt x="2755" y="14261"/>
                  <a:pt x="3263" y="17024"/>
                </a:cubicBezTo>
                <a:cubicBezTo>
                  <a:pt x="3772" y="19786"/>
                  <a:pt x="1428" y="21600"/>
                  <a:pt x="1428" y="21600"/>
                </a:cubicBezTo>
                <a:lnTo>
                  <a:pt x="13269" y="21600"/>
                </a:lnTo>
                <a:cubicBezTo>
                  <a:pt x="14015" y="18211"/>
                  <a:pt x="15444" y="18832"/>
                  <a:pt x="16687" y="18799"/>
                </a:cubicBezTo>
                <a:cubicBezTo>
                  <a:pt x="17929" y="18767"/>
                  <a:pt x="19467" y="18460"/>
                  <a:pt x="19210" y="17068"/>
                </a:cubicBezTo>
                <a:cubicBezTo>
                  <a:pt x="19036" y="16134"/>
                  <a:pt x="19250" y="15837"/>
                  <a:pt x="19675" y="15341"/>
                </a:cubicBezTo>
                <a:cubicBezTo>
                  <a:pt x="20100" y="14844"/>
                  <a:pt x="19256" y="14402"/>
                  <a:pt x="19256" y="14402"/>
                </a:cubicBezTo>
                <a:lnTo>
                  <a:pt x="19745" y="14169"/>
                </a:lnTo>
                <a:cubicBezTo>
                  <a:pt x="19977" y="14061"/>
                  <a:pt x="20093" y="13835"/>
                  <a:pt x="20035" y="13619"/>
                </a:cubicBezTo>
                <a:cubicBezTo>
                  <a:pt x="20009" y="13533"/>
                  <a:pt x="19982" y="13430"/>
                  <a:pt x="19950" y="13301"/>
                </a:cubicBezTo>
                <a:cubicBezTo>
                  <a:pt x="19847" y="12874"/>
                  <a:pt x="20073" y="12503"/>
                  <a:pt x="20497" y="12373"/>
                </a:cubicBezTo>
                <a:cubicBezTo>
                  <a:pt x="20877" y="12260"/>
                  <a:pt x="21149" y="12098"/>
                  <a:pt x="21342" y="11942"/>
                </a:cubicBezTo>
                <a:cubicBezTo>
                  <a:pt x="21600" y="11737"/>
                  <a:pt x="21600" y="11374"/>
                  <a:pt x="21407" y="11120"/>
                </a:cubicBezTo>
                <a:cubicBezTo>
                  <a:pt x="20705" y="10192"/>
                  <a:pt x="19983" y="9173"/>
                  <a:pt x="19487" y="8520"/>
                </a:cubicBezTo>
                <a:cubicBezTo>
                  <a:pt x="18754" y="7554"/>
                  <a:pt x="19939" y="7036"/>
                  <a:pt x="19572" y="5994"/>
                </a:cubicBezTo>
                <a:cubicBezTo>
                  <a:pt x="18658" y="2406"/>
                  <a:pt x="15959" y="0"/>
                  <a:pt x="9154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7" name="线条"/>
          <p:cNvSpPr/>
          <p:nvPr/>
        </p:nvSpPr>
        <p:spPr>
          <a:xfrm>
            <a:off x="12144181" y="3983403"/>
            <a:ext cx="1" cy="86179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8" name="线条"/>
          <p:cNvSpPr/>
          <p:nvPr/>
        </p:nvSpPr>
        <p:spPr>
          <a:xfrm flipH="1">
            <a:off x="7925931" y="7817141"/>
            <a:ext cx="2977238" cy="144940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9" name="线条"/>
          <p:cNvSpPr/>
          <p:nvPr/>
        </p:nvSpPr>
        <p:spPr>
          <a:xfrm>
            <a:off x="12164427" y="7921538"/>
            <a:ext cx="1" cy="137252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0" name="线条"/>
          <p:cNvSpPr/>
          <p:nvPr/>
        </p:nvSpPr>
        <p:spPr>
          <a:xfrm>
            <a:off x="13428337" y="7801767"/>
            <a:ext cx="3144905" cy="147504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1" name="lesson-fork-3"/>
          <p:cNvSpPr txBox="1"/>
          <p:nvPr/>
        </p:nvSpPr>
        <p:spPr>
          <a:xfrm>
            <a:off x="10816374" y="11365665"/>
            <a:ext cx="2751252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lesson-fork-3</a:t>
            </a:r>
          </a:p>
        </p:txBody>
      </p:sp>
      <p:sp>
        <p:nvSpPr>
          <p:cNvPr id="292" name="PORT:80"/>
          <p:cNvSpPr/>
          <p:nvPr/>
        </p:nvSpPr>
        <p:spPr>
          <a:xfrm>
            <a:off x="10796285" y="4926144"/>
            <a:ext cx="2736285" cy="10697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PORT:80</a:t>
            </a:r>
          </a:p>
        </p:txBody>
      </p:sp>
      <p:sp>
        <p:nvSpPr>
          <p:cNvPr id="293" name="线条"/>
          <p:cNvSpPr/>
          <p:nvPr/>
        </p:nvSpPr>
        <p:spPr>
          <a:xfrm>
            <a:off x="12144181" y="6076887"/>
            <a:ext cx="1" cy="57754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1" name="连接线"/>
          <p:cNvSpPr/>
          <p:nvPr/>
        </p:nvSpPr>
        <p:spPr>
          <a:xfrm>
            <a:off x="7432478" y="5291941"/>
            <a:ext cx="3186826" cy="3802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3468" y="11779"/>
                  <a:pt x="10668" y="4579"/>
                  <a:pt x="21600" y="0"/>
                </a:cubicBezTo>
              </a:path>
            </a:pathLst>
          </a:cu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95" name="监听"/>
          <p:cNvSpPr txBox="1"/>
          <p:nvPr/>
        </p:nvSpPr>
        <p:spPr>
          <a:xfrm>
            <a:off x="7721451" y="6270464"/>
            <a:ext cx="968376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监听</a:t>
            </a:r>
          </a:p>
        </p:txBody>
      </p:sp>
      <p:sp>
        <p:nvSpPr>
          <p:cNvPr id="302" name="连接线"/>
          <p:cNvSpPr/>
          <p:nvPr/>
        </p:nvSpPr>
        <p:spPr>
          <a:xfrm>
            <a:off x="13556307" y="5383078"/>
            <a:ext cx="3635505" cy="3768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8298" y="12038"/>
                  <a:pt x="11098" y="4838"/>
                  <a:pt x="0" y="0"/>
                </a:cubicBezTo>
              </a:path>
            </a:pathLst>
          </a:cu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97" name="监听"/>
          <p:cNvSpPr txBox="1"/>
          <p:nvPr/>
        </p:nvSpPr>
        <p:spPr>
          <a:xfrm>
            <a:off x="15694172" y="6270464"/>
            <a:ext cx="968376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监听</a:t>
            </a:r>
          </a:p>
        </p:txBody>
      </p:sp>
      <p:sp>
        <p:nvSpPr>
          <p:cNvPr id="303" name="连接线"/>
          <p:cNvSpPr/>
          <p:nvPr/>
        </p:nvSpPr>
        <p:spPr>
          <a:xfrm>
            <a:off x="13532569" y="5895458"/>
            <a:ext cx="981721" cy="3473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5" h="21600" fill="norm" stroke="1" extrusionOk="0">
                <a:moveTo>
                  <a:pt x="1123" y="21600"/>
                </a:moveTo>
                <a:cubicBezTo>
                  <a:pt x="21600" y="11298"/>
                  <a:pt x="21226" y="4098"/>
                  <a:pt x="0" y="0"/>
                </a:cubicBezTo>
              </a:path>
            </a:pathLst>
          </a:cu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04" name="连接线"/>
          <p:cNvSpPr/>
          <p:nvPr/>
        </p:nvSpPr>
        <p:spPr>
          <a:xfrm>
            <a:off x="12876510" y="6057503"/>
            <a:ext cx="169798" cy="594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2" h="21600" fill="norm" stroke="1" extrusionOk="0">
                <a:moveTo>
                  <a:pt x="4744" y="21600"/>
                </a:moveTo>
                <a:cubicBezTo>
                  <a:pt x="21600" y="13655"/>
                  <a:pt x="20019" y="6455"/>
                  <a:pt x="0" y="0"/>
                </a:cubicBezTo>
              </a:path>
            </a:pathLst>
          </a:cu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00" name="Dingbat 叉号"/>
          <p:cNvSpPr/>
          <p:nvPr/>
        </p:nvSpPr>
        <p:spPr>
          <a:xfrm>
            <a:off x="11982714" y="6133369"/>
            <a:ext cx="322936" cy="381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矩形"/>
          <p:cNvSpPr/>
          <p:nvPr/>
        </p:nvSpPr>
        <p:spPr>
          <a:xfrm>
            <a:off x="-9770" y="299761"/>
            <a:ext cx="304583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7" name="Node.js 进程主要事件"/>
          <p:cNvSpPr/>
          <p:nvPr/>
        </p:nvSpPr>
        <p:spPr>
          <a:xfrm>
            <a:off x="495659" y="299761"/>
            <a:ext cx="8109491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l">
              <a:defRPr b="0" sz="4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Node.js 进程主要事件</a:t>
            </a:r>
          </a:p>
        </p:txBody>
      </p:sp>
      <p:sp>
        <p:nvSpPr>
          <p:cNvPr id="308" name="IPC（inter-process communication）"/>
          <p:cNvSpPr txBox="1"/>
          <p:nvPr/>
        </p:nvSpPr>
        <p:spPr>
          <a:xfrm>
            <a:off x="11359366" y="503865"/>
            <a:ext cx="6074792" cy="861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800"/>
            </a:pPr>
            <a:r>
              <a:t>IPC</a:t>
            </a:r>
            <a:r>
              <a:rPr sz="2400"/>
              <a:t>（inter-process communication）</a:t>
            </a:r>
          </a:p>
        </p:txBody>
      </p:sp>
      <p:sp>
        <p:nvSpPr>
          <p:cNvPr id="309" name="1. error 当子进程无法被复制、创建、杀死、无法通信时触发"/>
          <p:cNvSpPr txBox="1"/>
          <p:nvPr/>
        </p:nvSpPr>
        <p:spPr>
          <a:xfrm>
            <a:off x="5992851" y="3261181"/>
            <a:ext cx="11016209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/>
          </a:lstStyle>
          <a:p>
            <a:pPr/>
            <a:r>
              <a:t>1. error 当子进程无法被复制、创建、杀死、无法通信时触发</a:t>
            </a:r>
          </a:p>
        </p:txBody>
      </p:sp>
      <p:sp>
        <p:nvSpPr>
          <p:cNvPr id="310" name="2. exit  &amp; close…"/>
          <p:cNvSpPr txBox="1"/>
          <p:nvPr/>
        </p:nvSpPr>
        <p:spPr>
          <a:xfrm>
            <a:off x="6025379" y="5008838"/>
            <a:ext cx="14340562" cy="293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/>
            <a:r>
              <a:t>2. exit  &amp; close</a:t>
            </a:r>
          </a:p>
          <a:p>
            <a:pPr algn="l"/>
            <a:r>
              <a:t>当子进程退出时触发</a:t>
            </a:r>
          </a:p>
          <a:p>
            <a:pPr algn="l"/>
            <a:r>
              <a:t>事件函数的第一个参数为退出码</a:t>
            </a:r>
          </a:p>
          <a:p>
            <a:pPr algn="l"/>
            <a:r>
              <a:t>如果非正常退出则为 null</a:t>
            </a:r>
          </a:p>
          <a:p>
            <a:pPr algn="l"/>
            <a:r>
              <a:t>如果进程是通过父进程 kill 方法退出的，则会有第二个参数为杀死进程时的信号</a:t>
            </a:r>
          </a:p>
        </p:txBody>
      </p:sp>
      <p:sp>
        <p:nvSpPr>
          <p:cNvPr id="311" name="3. disconnect…"/>
          <p:cNvSpPr txBox="1"/>
          <p:nvPr/>
        </p:nvSpPr>
        <p:spPr>
          <a:xfrm>
            <a:off x="6065792" y="8978084"/>
            <a:ext cx="10352965" cy="1209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/>
            <a:r>
              <a:t>3. disconnect</a:t>
            </a:r>
          </a:p>
          <a:p>
            <a:pPr algn="l"/>
            <a:r>
              <a:t>父进程或者子进程调用 disconnect 关闭 IPC 通道时触发</a:t>
            </a:r>
          </a:p>
        </p:txBody>
      </p:sp>
      <p:sp>
        <p:nvSpPr>
          <p:cNvPr id="312" name="POSIX 标准 SIGNAL"/>
          <p:cNvSpPr txBox="1"/>
          <p:nvPr/>
        </p:nvSpPr>
        <p:spPr>
          <a:xfrm>
            <a:off x="6120637" y="10805247"/>
            <a:ext cx="3948913" cy="730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u="sng">
                <a:solidFill>
                  <a:schemeClr val="accent1">
                    <a:lumOff val="-13575"/>
                  </a:schemeClr>
                </a:solid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POSIX 标准 SIGNAL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矩形"/>
          <p:cNvSpPr/>
          <p:nvPr/>
        </p:nvSpPr>
        <p:spPr>
          <a:xfrm>
            <a:off x="-9770" y="299761"/>
            <a:ext cx="304583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5" name="Node.js Cluster 集群模块"/>
          <p:cNvSpPr/>
          <p:nvPr/>
        </p:nvSpPr>
        <p:spPr>
          <a:xfrm>
            <a:off x="495659" y="299761"/>
            <a:ext cx="8109491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l">
              <a:defRPr b="0" sz="4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Node.js Cluster 集群模块</a:t>
            </a:r>
          </a:p>
        </p:txBody>
      </p:sp>
      <p:sp>
        <p:nvSpPr>
          <p:cNvPr id="316" name="Cluster"/>
          <p:cNvSpPr txBox="1"/>
          <p:nvPr/>
        </p:nvSpPr>
        <p:spPr>
          <a:xfrm>
            <a:off x="11064481" y="503864"/>
            <a:ext cx="2255038" cy="861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pPr/>
            <a:r>
              <a:t>Cluster</a:t>
            </a:r>
          </a:p>
        </p:txBody>
      </p:sp>
      <p:sp>
        <p:nvSpPr>
          <p:cNvPr id="317" name="Master Process"/>
          <p:cNvSpPr/>
          <p:nvPr/>
        </p:nvSpPr>
        <p:spPr>
          <a:xfrm>
            <a:off x="10551990" y="4758643"/>
            <a:ext cx="3280020" cy="1270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Master Process</a:t>
            </a:r>
          </a:p>
        </p:txBody>
      </p:sp>
      <p:sp>
        <p:nvSpPr>
          <p:cNvPr id="318" name="Slaver Process 1…"/>
          <p:cNvSpPr/>
          <p:nvPr/>
        </p:nvSpPr>
        <p:spPr>
          <a:xfrm>
            <a:off x="6154293" y="7687356"/>
            <a:ext cx="3280020" cy="1270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Slaver Process 1</a:t>
            </a:r>
          </a:p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app.js</a:t>
            </a:r>
          </a:p>
        </p:txBody>
      </p:sp>
      <p:sp>
        <p:nvSpPr>
          <p:cNvPr id="319" name="Slaver Process 2…"/>
          <p:cNvSpPr/>
          <p:nvPr/>
        </p:nvSpPr>
        <p:spPr>
          <a:xfrm>
            <a:off x="10551990" y="7687356"/>
            <a:ext cx="3280020" cy="1270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Slaver Process 2</a:t>
            </a:r>
          </a:p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app.js</a:t>
            </a:r>
          </a:p>
        </p:txBody>
      </p:sp>
      <p:sp>
        <p:nvSpPr>
          <p:cNvPr id="320" name="Slaver Process 3…"/>
          <p:cNvSpPr/>
          <p:nvPr/>
        </p:nvSpPr>
        <p:spPr>
          <a:xfrm>
            <a:off x="14949687" y="7687356"/>
            <a:ext cx="3280020" cy="12700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Slaver Process 3</a:t>
            </a:r>
          </a:p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app.js</a:t>
            </a:r>
          </a:p>
        </p:txBody>
      </p:sp>
      <p:sp>
        <p:nvSpPr>
          <p:cNvPr id="321" name="cluster.fork &amp; cluster.setupMaster"/>
          <p:cNvSpPr txBox="1"/>
          <p:nvPr/>
        </p:nvSpPr>
        <p:spPr>
          <a:xfrm>
            <a:off x="8847975" y="2748957"/>
            <a:ext cx="6688050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cluster.fork &amp; cluster.setupMaster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矩形"/>
          <p:cNvSpPr/>
          <p:nvPr/>
        </p:nvSpPr>
        <p:spPr>
          <a:xfrm>
            <a:off x="-9770" y="299761"/>
            <a:ext cx="304583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Node.js 简介"/>
          <p:cNvSpPr/>
          <p:nvPr/>
        </p:nvSpPr>
        <p:spPr>
          <a:xfrm>
            <a:off x="495659" y="299761"/>
            <a:ext cx="8109491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l">
              <a:defRPr b="0" sz="4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Node.js 简介</a:t>
            </a:r>
          </a:p>
        </p:txBody>
      </p:sp>
      <p:sp>
        <p:nvSpPr>
          <p:cNvPr id="137" name="历史…"/>
          <p:cNvSpPr txBox="1"/>
          <p:nvPr/>
        </p:nvSpPr>
        <p:spPr>
          <a:xfrm>
            <a:off x="5084534" y="2474912"/>
            <a:ext cx="14214933" cy="162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4800"/>
            </a:pPr>
            <a:r>
              <a:t>历史</a:t>
            </a:r>
          </a:p>
          <a:p>
            <a:pPr algn="l">
              <a:defRPr sz="3600"/>
            </a:pPr>
            <a:r>
              <a:rPr b="0">
                <a:latin typeface="Helvetica Neue Light"/>
                <a:ea typeface="Helvetica Neue Light"/>
                <a:cs typeface="Helvetica Neue Light"/>
                <a:sym typeface="Helvetica Neue Light"/>
              </a:rPr>
              <a:t>2009 Ryan Dahl 利用 V8 引擎打造了基于事件循环实现的异步 I/O 框架</a:t>
            </a:r>
          </a:p>
        </p:txBody>
      </p:sp>
      <p:pic>
        <p:nvPicPr>
          <p:cNvPr id="138" name="屏幕快照 2018-04-10 下午2.22.24.png" descr="屏幕快照 2018-04-10 下午2.22.2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19069" y="299761"/>
            <a:ext cx="2145863" cy="127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特点…"/>
          <p:cNvSpPr txBox="1"/>
          <p:nvPr/>
        </p:nvSpPr>
        <p:spPr>
          <a:xfrm>
            <a:off x="5084534" y="4440843"/>
            <a:ext cx="2933523" cy="2912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4800"/>
            </a:pPr>
            <a:r>
              <a:t>特点</a:t>
            </a:r>
          </a:p>
          <a:p>
            <a:pPr algn="l">
              <a:defRPr b="0"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0.   异步 I / O</a:t>
            </a:r>
          </a:p>
          <a:p>
            <a:pPr marL="714375" indent="-714375" algn="l">
              <a:buSzPct val="100000"/>
              <a:buAutoNum type="arabicPeriod" startAt="1"/>
              <a:defRPr b="0"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单线程</a:t>
            </a:r>
          </a:p>
          <a:p>
            <a:pPr marL="714375" indent="-714375" algn="l">
              <a:buSzPct val="100000"/>
              <a:buAutoNum type="arabicPeriod" startAt="1"/>
              <a:defRPr b="0"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开源</a:t>
            </a:r>
          </a:p>
        </p:txBody>
      </p:sp>
      <p:sp>
        <p:nvSpPr>
          <p:cNvPr id="140" name="NPM 简介"/>
          <p:cNvSpPr txBox="1"/>
          <p:nvPr/>
        </p:nvSpPr>
        <p:spPr>
          <a:xfrm>
            <a:off x="5084534" y="8069339"/>
            <a:ext cx="2955469" cy="993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4800"/>
            </a:lvl1pPr>
          </a:lstStyle>
          <a:p>
            <a:pPr/>
            <a:r>
              <a:t>NPM 简介</a:t>
            </a:r>
          </a:p>
        </p:txBody>
      </p:sp>
      <p:sp>
        <p:nvSpPr>
          <p:cNvPr id="141" name="调试"/>
          <p:cNvSpPr txBox="1"/>
          <p:nvPr/>
        </p:nvSpPr>
        <p:spPr>
          <a:xfrm>
            <a:off x="5084534" y="10097073"/>
            <a:ext cx="1374776" cy="993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4800"/>
            </a:lvl1pPr>
          </a:lstStyle>
          <a:p>
            <a:pPr/>
            <a:r>
              <a:t>调试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"/>
          <p:cNvSpPr/>
          <p:nvPr/>
        </p:nvSpPr>
        <p:spPr>
          <a:xfrm>
            <a:off x="-9770" y="299761"/>
            <a:ext cx="304583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Node.js  常用工具"/>
          <p:cNvSpPr/>
          <p:nvPr/>
        </p:nvSpPr>
        <p:spPr>
          <a:xfrm>
            <a:off x="495659" y="299761"/>
            <a:ext cx="8109491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l">
              <a:defRPr b="0" sz="4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Node.js  常用工具</a:t>
            </a:r>
          </a:p>
        </p:txBody>
      </p:sp>
      <p:sp>
        <p:nvSpPr>
          <p:cNvPr id="145" name="nvm"/>
          <p:cNvSpPr txBox="1"/>
          <p:nvPr/>
        </p:nvSpPr>
        <p:spPr>
          <a:xfrm>
            <a:off x="11498821" y="3235136"/>
            <a:ext cx="1386358" cy="861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pPr/>
            <a:r>
              <a:t>nvm</a:t>
            </a:r>
          </a:p>
        </p:txBody>
      </p:sp>
      <p:sp>
        <p:nvSpPr>
          <p:cNvPr id="146" name="cnpm"/>
          <p:cNvSpPr txBox="1"/>
          <p:nvPr/>
        </p:nvSpPr>
        <p:spPr>
          <a:xfrm>
            <a:off x="11296129" y="5169803"/>
            <a:ext cx="1791742" cy="861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pPr/>
            <a:r>
              <a:t>cnpm</a:t>
            </a:r>
          </a:p>
        </p:txBody>
      </p:sp>
      <p:sp>
        <p:nvSpPr>
          <p:cNvPr id="147" name="nodemon"/>
          <p:cNvSpPr txBox="1"/>
          <p:nvPr/>
        </p:nvSpPr>
        <p:spPr>
          <a:xfrm>
            <a:off x="10742917" y="7104471"/>
            <a:ext cx="2898166" cy="861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pPr/>
            <a:r>
              <a:t>nodemon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"/>
          <p:cNvSpPr/>
          <p:nvPr/>
        </p:nvSpPr>
        <p:spPr>
          <a:xfrm>
            <a:off x="-9770" y="299761"/>
            <a:ext cx="304583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" name="Node.js 核心 V8 简介"/>
          <p:cNvSpPr/>
          <p:nvPr/>
        </p:nvSpPr>
        <p:spPr>
          <a:xfrm>
            <a:off x="495659" y="299761"/>
            <a:ext cx="8109491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l">
              <a:defRPr b="0" sz="4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Node.js 核心 V8 简介</a:t>
            </a:r>
          </a:p>
        </p:txBody>
      </p:sp>
      <p:pic>
        <p:nvPicPr>
          <p:cNvPr id="151" name="屏幕快照 2018-04-10 下午3.01.26.png" descr="屏幕快照 2018-04-10 下午3.01.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3494" y="2522132"/>
            <a:ext cx="15157012" cy="2088566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V8 内存回收…"/>
          <p:cNvSpPr txBox="1"/>
          <p:nvPr/>
        </p:nvSpPr>
        <p:spPr>
          <a:xfrm>
            <a:off x="10947438" y="6075818"/>
            <a:ext cx="2489124" cy="1564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V8 内存回收</a:t>
            </a:r>
          </a:p>
          <a:p>
            <a: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分代回收</a:t>
            </a:r>
          </a:p>
          <a:p>
            <a: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增量标记回收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矩形"/>
          <p:cNvSpPr/>
          <p:nvPr/>
        </p:nvSpPr>
        <p:spPr>
          <a:xfrm>
            <a:off x="-9770" y="299761"/>
            <a:ext cx="304583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" name="Node.js CommonJS 标准"/>
          <p:cNvSpPr/>
          <p:nvPr/>
        </p:nvSpPr>
        <p:spPr>
          <a:xfrm>
            <a:off x="495659" y="299761"/>
            <a:ext cx="8109491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l">
              <a:defRPr b="0" sz="4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Node.js CommonJS 标准</a:t>
            </a:r>
          </a:p>
        </p:txBody>
      </p:sp>
      <p:sp>
        <p:nvSpPr>
          <p:cNvPr id="156" name="例子"/>
          <p:cNvSpPr txBox="1"/>
          <p:nvPr/>
        </p:nvSpPr>
        <p:spPr>
          <a:xfrm>
            <a:off x="11707812" y="577573"/>
            <a:ext cx="968376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例子</a:t>
            </a:r>
          </a:p>
        </p:txBody>
      </p:sp>
      <p:pic>
        <p:nvPicPr>
          <p:cNvPr id="157" name="屏幕快照 2018-04-10 下午4.16.48.png" descr="屏幕快照 2018-04-10 下午4.16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71072" y="2089819"/>
            <a:ext cx="11841856" cy="95363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矩形"/>
          <p:cNvSpPr/>
          <p:nvPr/>
        </p:nvSpPr>
        <p:spPr>
          <a:xfrm>
            <a:off x="-9770" y="299761"/>
            <a:ext cx="304583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" name="Node.js CommonJS 标准"/>
          <p:cNvSpPr/>
          <p:nvPr/>
        </p:nvSpPr>
        <p:spPr>
          <a:xfrm>
            <a:off x="495659" y="299761"/>
            <a:ext cx="8109491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l">
              <a:defRPr b="0" sz="4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Node.js CommonJS 标准</a:t>
            </a:r>
          </a:p>
        </p:txBody>
      </p:sp>
      <p:sp>
        <p:nvSpPr>
          <p:cNvPr id="161" name="Lesson 1…"/>
          <p:cNvSpPr txBox="1"/>
          <p:nvPr/>
        </p:nvSpPr>
        <p:spPr>
          <a:xfrm>
            <a:off x="9675812" y="5992812"/>
            <a:ext cx="5032376" cy="1730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800"/>
            </a:pPr>
            <a:r>
              <a:t>Lesson 1</a:t>
            </a:r>
          </a:p>
          <a:p>
            <a:pPr>
              <a:defRPr sz="4800"/>
            </a:pPr>
            <a:r>
              <a:t>模块导入搜索算法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矩形"/>
          <p:cNvSpPr/>
          <p:nvPr/>
        </p:nvSpPr>
        <p:spPr>
          <a:xfrm>
            <a:off x="-9770" y="299761"/>
            <a:ext cx="304583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Node.js CommonJS 标准"/>
          <p:cNvSpPr/>
          <p:nvPr/>
        </p:nvSpPr>
        <p:spPr>
          <a:xfrm>
            <a:off x="495659" y="299761"/>
            <a:ext cx="8109491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l">
              <a:defRPr b="0" sz="4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Node.js CommonJS 标准</a:t>
            </a:r>
          </a:p>
        </p:txBody>
      </p:sp>
      <p:sp>
        <p:nvSpPr>
          <p:cNvPr id="165" name="Lesson 2…"/>
          <p:cNvSpPr txBox="1"/>
          <p:nvPr/>
        </p:nvSpPr>
        <p:spPr>
          <a:xfrm>
            <a:off x="7271854" y="5992812"/>
            <a:ext cx="9840292" cy="1730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800"/>
            </a:pPr>
            <a:r>
              <a:t>Lesson 2</a:t>
            </a:r>
          </a:p>
          <a:p>
            <a:pPr>
              <a:defRPr sz="4800"/>
            </a:pPr>
            <a:r>
              <a:t>module.exports 和 exports 的区别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矩形"/>
          <p:cNvSpPr/>
          <p:nvPr/>
        </p:nvSpPr>
        <p:spPr>
          <a:xfrm>
            <a:off x="-9770" y="299761"/>
            <a:ext cx="304583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" name="Node.js CommonJS 标准"/>
          <p:cNvSpPr/>
          <p:nvPr/>
        </p:nvSpPr>
        <p:spPr>
          <a:xfrm>
            <a:off x="495659" y="299761"/>
            <a:ext cx="8109491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l">
              <a:defRPr b="0" sz="4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Node.js CommonJS 标准</a:t>
            </a:r>
          </a:p>
        </p:txBody>
      </p:sp>
      <p:sp>
        <p:nvSpPr>
          <p:cNvPr id="169" name="Lesson 3…"/>
          <p:cNvSpPr txBox="1"/>
          <p:nvPr/>
        </p:nvSpPr>
        <p:spPr>
          <a:xfrm>
            <a:off x="9371012" y="5992812"/>
            <a:ext cx="5641976" cy="1730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800"/>
            </a:pPr>
            <a:r>
              <a:t>Lesson 3</a:t>
            </a:r>
          </a:p>
          <a:p>
            <a:pPr>
              <a:defRPr sz="4800"/>
            </a:pPr>
            <a:r>
              <a:t>模块加载的具体实现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