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gasusknight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11T23:38:28.591" idx="1">
    <p:pos x="128" y="1181"/>
    <p:text>domloading: dom 开始解析
domInteractive: 表示完成全部 HTML 的解析并且 DOM 构建完毕, 用户可进行操作
domContentLoaded: 非阻塞情况下 在 interactive 后立即触发
domComplete: 所有资源加载完成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6673453" y="7032128"/>
            <a:ext cx="11037095" cy="1192115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228600" algn="ctr">
              <a:spcBef>
                <a:spcPts val="0"/>
              </a:spcBef>
              <a:buSzTx/>
              <a:buNone/>
              <a:defRPr sz="5000"/>
            </a:lvl2pPr>
            <a:lvl3pPr marL="0" indent="457200" algn="ctr">
              <a:spcBef>
                <a:spcPts val="0"/>
              </a:spcBef>
              <a:buSzTx/>
              <a:buNone/>
              <a:defRPr sz="5000"/>
            </a:lvl3pPr>
            <a:lvl4pPr marL="0" indent="685800" algn="ctr">
              <a:spcBef>
                <a:spcPts val="0"/>
              </a:spcBef>
              <a:buSzTx/>
              <a:buNone/>
              <a:defRPr sz="5000"/>
            </a:lvl4pPr>
            <a:lvl5pPr marL="0" indent="91440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2001398" y="11519296"/>
            <a:ext cx="374060" cy="37992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tif"/><Relationship Id="rId5" Type="http://schemas.openxmlformats.org/officeDocument/2006/relationships/hyperlink" Target="https://csstriggers.com/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—— 2018 ——…"/>
          <p:cNvSpPr txBox="1"/>
          <p:nvPr/>
        </p:nvSpPr>
        <p:spPr>
          <a:xfrm>
            <a:off x="8436610" y="3947935"/>
            <a:ext cx="7510781" cy="421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219082">
              <a:lnSpc>
                <a:spcPct val="120000"/>
              </a:lnSpc>
              <a:defRPr b="0"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—— 2018 ——</a:t>
            </a:r>
          </a:p>
          <a:p>
            <a:pPr defTabSz="1219082">
              <a:lnSpc>
                <a:spcPct val="120000"/>
              </a:lnSpc>
              <a:defRPr b="0" sz="6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口碑前端</a:t>
            </a:r>
          </a:p>
          <a:p>
            <a:pPr defTabSz="1219082">
              <a:lnSpc>
                <a:spcPct val="120000"/>
              </a:lnSpc>
              <a:defRPr b="0" sz="9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前端性能优化</a:t>
            </a:r>
          </a:p>
        </p:txBody>
      </p:sp>
      <p:pic>
        <p:nvPicPr>
          <p:cNvPr id="129" name="Koubei_logo-01 white.png" descr="Koubei_logo-01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5092" y="8487728"/>
            <a:ext cx="2993816" cy="1880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RAIL 模型评估性能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RAIL 模型评估性能</a:t>
            </a:r>
          </a:p>
        </p:txBody>
      </p:sp>
      <p:sp>
        <p:nvSpPr>
          <p:cNvPr id="184" name="以用户为中心；最终目标不是让您的网站在任何特定设备上都能运行很快，而是使用户满意…"/>
          <p:cNvSpPr txBox="1"/>
          <p:nvPr/>
        </p:nvSpPr>
        <p:spPr>
          <a:xfrm>
            <a:off x="3612222" y="3511329"/>
            <a:ext cx="17159555" cy="417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</a:pPr>
            <a:r>
              <a:t>以用户为中心；最终目标不是让您的网站在任何特定设备上都能运行很快，而是使用户满意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</a:pPr>
            <a:r>
              <a:t>在 100 ms 内确认响应用户输入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</a:pPr>
            <a:r>
              <a:t>设置动画或滚动时，在 10ms 以内生成帧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</a:pPr>
            <a:r>
              <a:t>最大限度增加 idle 时间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</a:pPr>
            <a:r>
              <a:t>在 1000 ms 内显示交互内容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用户感受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用户感受</a:t>
            </a:r>
          </a:p>
        </p:txBody>
      </p:sp>
      <p:graphicFrame>
        <p:nvGraphicFramePr>
          <p:cNvPr id="188" name="表格"/>
          <p:cNvGraphicFramePr/>
          <p:nvPr/>
        </p:nvGraphicFramePr>
        <p:xfrm>
          <a:off x="3293516" y="2542339"/>
          <a:ext cx="17809668" cy="89607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781895"/>
                <a:gridCol w="13015072"/>
              </a:tblGrid>
              <a:tr h="1264554"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5200"/>
                        </a:lnSpc>
                        <a:defRPr sz="1800"/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延迟与用户反应</a:t>
                      </a:r>
                    </a:p>
                  </a:txBody>
                  <a:tcPr marL="101600" marR="101600" marT="101600" marB="1016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78909C"/>
                    </a:solidFill>
                  </a:tcPr>
                </a:tc>
                <a:tc hMerge="1">
                  <a:tcPr/>
                </a:tc>
              </a:tr>
              <a:tr h="1797724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0 - 16 毫秒</a:t>
                      </a:r>
                    </a:p>
                  </a:txBody>
                  <a:tcPr marL="101600" marR="101600" marT="88900" marB="101600" anchor="t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8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人们特别擅长跟踪运动，如果动画不流畅，他们就会对运动心生反感。 用户可以感知每秒渲染 60 帧的平滑动画转场。也就是每帧 16 毫秒（包括浏览器将新帧绘制到屏幕上所需的时间），留给应用大约 10 毫秒的时间来生成一帧。</a:t>
                      </a:r>
                    </a:p>
                  </a:txBody>
                  <a:tcPr marL="101600" marR="101600" marT="88900" marB="101600" anchor="t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  <a:tr h="132359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0 - 100 毫秒</a:t>
                      </a:r>
                    </a:p>
                  </a:txBody>
                  <a:tcPr marL="101600" marR="101600" marT="88900" marB="101600" anchor="t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8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在此时间窗口内响应用户操作，他们会觉得可以立即获得结果。时间再长，操作与反应之间的连接就会中断。</a:t>
                      </a:r>
                    </a:p>
                  </a:txBody>
                  <a:tcPr marL="101600" marR="101600" marT="88900" marB="101600" anchor="t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  <a:tr h="102864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100 - 300 毫秒</a:t>
                      </a:r>
                    </a:p>
                  </a:txBody>
                  <a:tcPr marL="101600" marR="101600" marT="88900" marB="101600" anchor="t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8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用户会遇到轻微可觉察的延迟。</a:t>
                      </a:r>
                    </a:p>
                  </a:txBody>
                  <a:tcPr marL="101600" marR="101600" marT="88900" marB="101600" anchor="t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  <a:tr h="149173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300 - 1000 毫秒</a:t>
                      </a:r>
                    </a:p>
                  </a:txBody>
                  <a:tcPr marL="101600" marR="101600" marT="88900" marB="101600" anchor="t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8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在此窗口内，延迟感觉像是任务自然和持续发展的一部分。对于网络上的大多数用户，加载页面或更改视图代表着一个任务。</a:t>
                      </a:r>
                    </a:p>
                  </a:txBody>
                  <a:tcPr marL="101600" marR="101600" marT="88900" marB="101600" anchor="t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  <a:tr h="114156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1000+ 毫秒</a:t>
                      </a:r>
                    </a:p>
                  </a:txBody>
                  <a:tcPr marL="101600" marR="101600" marT="88900" marB="101600" anchor="t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8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超过 1 秒，用户的注意力将离开他们正在执行的任务。</a:t>
                      </a:r>
                    </a:p>
                  </a:txBody>
                  <a:tcPr marL="101600" marR="101600" marT="88900" marB="101600" anchor="t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  <a:tr h="906564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10,000+ 毫秒</a:t>
                      </a:r>
                    </a:p>
                  </a:txBody>
                  <a:tcPr marL="101600" marR="101600" marT="88900" marB="101600" anchor="t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8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用户感到失望，可能会放弃任务；之后他们或许不会再回来。</a:t>
                      </a:r>
                    </a:p>
                  </a:txBody>
                  <a:tcPr marL="101600" marR="101600" marT="88900" marB="101600" anchor="t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100 ms 以内反馈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100 ms 以内反馈</a:t>
            </a:r>
          </a:p>
        </p:txBody>
      </p:sp>
      <p:sp>
        <p:nvSpPr>
          <p:cNvPr id="192" name="在用户有延迟感之前，有 100 ms 的时间给用户反馈…"/>
          <p:cNvSpPr txBox="1"/>
          <p:nvPr/>
        </p:nvSpPr>
        <p:spPr>
          <a:xfrm>
            <a:off x="7395298" y="5428118"/>
            <a:ext cx="9593404" cy="285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t>在用户有延迟感之前，有 100 ms 的时间给用户反馈</a:t>
            </a:r>
          </a:p>
          <a:p>
            <a:pPr algn="l"/>
          </a:p>
          <a:p>
            <a:pPr algn="l"/>
            <a:r>
              <a:t>但不适用于触摸拖动或滚动</a:t>
            </a:r>
          </a:p>
          <a:p>
            <a:pPr algn="l"/>
          </a:p>
          <a:p>
            <a:pPr algn="l"/>
            <a:r>
              <a:t>但并不是所有操作都应该如此快速的响应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10 ms 内生成一帧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 ms 内生成一帧</a:t>
            </a:r>
          </a:p>
        </p:txBody>
      </p:sp>
      <p:pic>
        <p:nvPicPr>
          <p:cNvPr id="19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0" y="2159000"/>
            <a:ext cx="168910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从纯粹的数学角度而言，每帧的预算约为 16 毫秒（1000 毫秒 / 60 帧 = 16.66 毫秒/帧）。 但因为浏览器需要花费时间将新帧绘制到屏幕上，只有 10 毫秒来执行代码。"/>
          <p:cNvSpPr txBox="1"/>
          <p:nvPr/>
        </p:nvSpPr>
        <p:spPr>
          <a:xfrm>
            <a:off x="4069366" y="5676417"/>
            <a:ext cx="16245269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lnSpc>
                <a:spcPts val="4600"/>
              </a:lnSpc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从纯粹的数学角度而言，每帧的预算约为 16 毫秒（1000 毫秒 / 60 帧 = 16.66 毫秒/帧）。 但因为浏览器需要花费时间将新帧绘制到屏幕上，</a:t>
            </a:r>
            <a:r>
              <a:rPr b="1"/>
              <a:t>只有 10 毫秒来执行代码</a:t>
            </a:r>
            <a:r>
              <a:t>。</a:t>
            </a:r>
          </a:p>
        </p:txBody>
      </p:sp>
      <p:sp>
        <p:nvSpPr>
          <p:cNvPr id="198" name="在像动画一样的高压点中，关键是不论能不能做，什么都不要做，做最少的工作。 如果可能，请利用 100 毫秒响应预先计算开销大的工作，这样您就可以尽可能增加实现 60fps 的可能性。"/>
          <p:cNvSpPr txBox="1"/>
          <p:nvPr/>
        </p:nvSpPr>
        <p:spPr>
          <a:xfrm>
            <a:off x="4069366" y="7423567"/>
            <a:ext cx="16245269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lnSpc>
                <a:spcPts val="4600"/>
              </a:lnSpc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在像动画一样的高压点中，关键是不论能不能做，什么都不要做，做最少的工作。 如果可能，请利用 100 毫秒响应预先计算开销大的工作，这样您就可以尽可能增加实现 60fps 的可能性。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10 ms 内生成一帧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 ms 内生成一帧</a:t>
            </a:r>
          </a:p>
        </p:txBody>
      </p:sp>
      <p:pic>
        <p:nvPicPr>
          <p:cNvPr id="20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0" y="2159000"/>
            <a:ext cx="168910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• JavaScript。一般来说，我们会使用 JavaScript 来实现一些视觉变化的效果。比如用 jQuery 的 animate 函数做一个动画、对一个数据集进行排序或者往页面里添加一些 DOM 元素等。当然，除了 JavaScript，还有其他一些常用方法也可以实现视觉变化效果，比如：CSS Animations、Transitions 和 Web Animation API。…"/>
          <p:cNvSpPr txBox="1"/>
          <p:nvPr/>
        </p:nvSpPr>
        <p:spPr>
          <a:xfrm>
            <a:off x="2669984" y="5580961"/>
            <a:ext cx="19044031" cy="604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57200" indent="-457200" algn="l" defTabSz="457200">
              <a:lnSpc>
                <a:spcPts val="4600"/>
              </a:lnSpc>
              <a:spcBef>
                <a:spcPts val="800"/>
              </a:spcBef>
              <a:tabLst>
                <a:tab pos="139700" algn="l"/>
                <a:tab pos="457200" algn="l"/>
              </a:tabLst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	•	JavaScript</a:t>
            </a:r>
            <a:r>
              <a:t>。一般来说，我们会使用 JavaScript 来实现一些视觉变化的效果。比如用 jQuery 的 </a:t>
            </a:r>
            <a:r>
              <a:rPr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rPr>
              <a:t>animate</a:t>
            </a:r>
            <a:r>
              <a:t> 函数做一个动画、对一个数据集进行排序或者往页面里添加一些 DOM 元素等。当然，除了 JavaScript，还有其他一些常用方法也可以实现视觉变化效果，比如：CSS Animations、Transitions 和 Web Animation API。</a:t>
            </a:r>
          </a:p>
          <a:p>
            <a:pPr marL="457200" indent="-457200" algn="l" defTabSz="457200">
              <a:lnSpc>
                <a:spcPts val="4600"/>
              </a:lnSpc>
              <a:spcBef>
                <a:spcPts val="800"/>
              </a:spcBef>
              <a:tabLst>
                <a:tab pos="139700" algn="l"/>
                <a:tab pos="457200" algn="l"/>
              </a:tabLst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	•	样式计算</a:t>
            </a:r>
            <a:r>
              <a:t>。此过程是根据匹配选择器（例如 </a:t>
            </a:r>
            <a:r>
              <a:rPr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rPr>
              <a:t>.headline</a:t>
            </a:r>
            <a:r>
              <a:t> 或 </a:t>
            </a:r>
            <a:r>
              <a:rPr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rPr>
              <a:t>.nav &gt; .nav__item</a:t>
            </a:r>
            <a:r>
              <a:t>）计算出哪些元素应用哪些 CSS 规则的过程。从中知道规则之后，将应用规则并计算每个元素的最终样式。</a:t>
            </a:r>
          </a:p>
          <a:p>
            <a:pPr marL="457200" indent="-457200" algn="l" defTabSz="457200">
              <a:lnSpc>
                <a:spcPts val="4600"/>
              </a:lnSpc>
              <a:spcBef>
                <a:spcPts val="800"/>
              </a:spcBef>
              <a:tabLst>
                <a:tab pos="139700" algn="l"/>
                <a:tab pos="457200" algn="l"/>
              </a:tabLst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	•	布局</a:t>
            </a:r>
            <a:r>
              <a:t>。在知道对一个元素应用哪些规则之后，浏览器即可开始计算它要占据的空间大小及其在屏幕的位置。网页的布局模式意味着一个元素可能影响其他元素，例如 </a:t>
            </a:r>
            <a:r>
              <a:rPr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rPr>
              <a:t>&lt;body&gt;</a:t>
            </a:r>
            <a:r>
              <a:t> 元素的宽度一般会影响其子元素的宽度以及树中各处的节点，因此对于浏览器来说，布局过程是经常发生的。</a:t>
            </a:r>
          </a:p>
          <a:p>
            <a:pPr marL="457200" indent="-457200" algn="l" defTabSz="457200">
              <a:lnSpc>
                <a:spcPts val="4600"/>
              </a:lnSpc>
              <a:spcBef>
                <a:spcPts val="800"/>
              </a:spcBef>
              <a:tabLst>
                <a:tab pos="139700" algn="l"/>
                <a:tab pos="457200" algn="l"/>
              </a:tabLst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	•	绘制</a:t>
            </a:r>
            <a:r>
              <a:t>。绘制是填充像素的过程。它涉及绘出文本、颜色、图像、边框和阴影，基本上包括元素的每个可视部分。绘制一般是在多个表面（通常称为层）上完成的。</a:t>
            </a:r>
          </a:p>
          <a:p>
            <a:pPr marL="457200" indent="-457200" algn="l" defTabSz="457200">
              <a:lnSpc>
                <a:spcPts val="4600"/>
              </a:lnSpc>
              <a:spcBef>
                <a:spcPts val="800"/>
              </a:spcBef>
              <a:tabLst>
                <a:tab pos="139700" algn="l"/>
                <a:tab pos="457200" algn="l"/>
              </a:tabLst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	•	合成</a:t>
            </a:r>
            <a:r>
              <a:t>。由于页面的各部分可能被绘制到多层，由此它们需要按正确顺序绘制到屏幕上，以便正确渲染页面。对于与另一元素重叠的元素来说，这点特别重要，因为一个错误可能使一个元素错误地出现在另一个元素的上层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10 ms 内生成一帧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 ms 内生成一帧</a:t>
            </a:r>
          </a:p>
        </p:txBody>
      </p:sp>
      <p:pic>
        <p:nvPicPr>
          <p:cNvPr id="20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0" y="2159000"/>
            <a:ext cx="16891000" cy="226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6500" y="5175403"/>
            <a:ext cx="16891000" cy="258078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JS / CSS &gt; 样式 &gt; 布局 &gt; 绘制 &gt; 合成"/>
          <p:cNvSpPr txBox="1"/>
          <p:nvPr/>
        </p:nvSpPr>
        <p:spPr>
          <a:xfrm>
            <a:off x="10002346" y="1810039"/>
            <a:ext cx="3953819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5100"/>
              </a:lnSpc>
              <a:spcBef>
                <a:spcPts val="1600"/>
              </a:spcBef>
              <a:defRPr b="0" sz="18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 / CSS &gt; 样式 &gt; 布局 &gt; 绘制 &gt; 合成</a:t>
            </a:r>
          </a:p>
        </p:txBody>
      </p:sp>
      <p:sp>
        <p:nvSpPr>
          <p:cNvPr id="210" name="JS / CSS &gt; 样式 &gt; 绘制 &gt; 合成"/>
          <p:cNvSpPr txBox="1"/>
          <p:nvPr/>
        </p:nvSpPr>
        <p:spPr>
          <a:xfrm>
            <a:off x="10573953" y="5008838"/>
            <a:ext cx="3236094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5100"/>
              </a:lnSpc>
              <a:spcBef>
                <a:spcPts val="1600"/>
              </a:spcBef>
              <a:defRPr b="0" sz="18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 / CSS &gt; 样式 &gt; 绘制 &gt; 合成</a:t>
            </a:r>
          </a:p>
        </p:txBody>
      </p:sp>
      <p:pic>
        <p:nvPicPr>
          <p:cNvPr id="21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6500" y="8207638"/>
            <a:ext cx="16891000" cy="258078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JS / CSS &gt; 样式 &gt; 合成"/>
          <p:cNvSpPr txBox="1"/>
          <p:nvPr/>
        </p:nvSpPr>
        <p:spPr>
          <a:xfrm>
            <a:off x="10932814" y="7977290"/>
            <a:ext cx="2518372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5100"/>
              </a:lnSpc>
              <a:spcBef>
                <a:spcPts val="1600"/>
              </a:spcBef>
              <a:defRPr b="0" sz="18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 / CSS &gt; 样式 &gt; 合成</a:t>
            </a:r>
          </a:p>
        </p:txBody>
      </p:sp>
      <p:sp>
        <p:nvSpPr>
          <p:cNvPr id="213" name="CSS Trigger">
            <a:hlinkClick r:id="rId5" invalidUrl="" action="" tgtFrame="" tooltip="" history="1" highlightClick="0" endSnd="0"/>
          </p:cNvPr>
          <p:cNvSpPr txBox="1"/>
          <p:nvPr/>
        </p:nvSpPr>
        <p:spPr>
          <a:xfrm>
            <a:off x="10962474" y="11283867"/>
            <a:ext cx="2459052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CSS Trigger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两种常见造成卡顿的场景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两种常见造成卡顿的场景</a:t>
            </a:r>
          </a:p>
        </p:txBody>
      </p:sp>
      <p:pic>
        <p:nvPicPr>
          <p:cNvPr id="21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707" y="2987394"/>
            <a:ext cx="12923985" cy="5226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8932" y="2053697"/>
            <a:ext cx="9458673" cy="709400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input handle 中改变了 style…"/>
          <p:cNvSpPr txBox="1"/>
          <p:nvPr/>
        </p:nvSpPr>
        <p:spPr>
          <a:xfrm>
            <a:off x="2878034" y="8351200"/>
            <a:ext cx="8801330" cy="129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input handle 中改变了 style</a:t>
            </a:r>
          </a:p>
          <a:p>
            <a:pPr/>
            <a:r>
              <a:t>requestAnimationFrame 的开始阶段读取 style</a:t>
            </a:r>
          </a:p>
        </p:txBody>
      </p:sp>
      <p:sp>
        <p:nvSpPr>
          <p:cNvPr id="220" name="回调处理时间太长"/>
          <p:cNvSpPr txBox="1"/>
          <p:nvPr/>
        </p:nvSpPr>
        <p:spPr>
          <a:xfrm>
            <a:off x="17544881" y="9773504"/>
            <a:ext cx="34067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回调处理时间太长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debounce input handles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debounce input handles</a:t>
            </a:r>
          </a:p>
        </p:txBody>
      </p:sp>
      <p:sp>
        <p:nvSpPr>
          <p:cNvPr id="224" name="function onScroll (evt) {…"/>
          <p:cNvSpPr txBox="1"/>
          <p:nvPr/>
        </p:nvSpPr>
        <p:spPr>
          <a:xfrm>
            <a:off x="5941007" y="2690812"/>
            <a:ext cx="12501986" cy="833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B78E7"/>
                </a:solidFill>
              </a:rPr>
              <a:t>function</a:t>
            </a:r>
            <a:r>
              <a:t> onScroll (evt) {</a:t>
            </a: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5700"/>
              </a:lnSpc>
              <a:defRPr b="0" sz="3600">
                <a:solidFill>
                  <a:srgbClr val="D81B6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7474F"/>
                </a:solidFill>
              </a:rPr>
              <a:t>  </a:t>
            </a:r>
            <a:r>
              <a:t>// Store the scroll value for laterz.</a:t>
            </a:r>
            <a:endParaRPr>
              <a:solidFill>
                <a:srgbClr val="37474F"/>
              </a:solidFill>
            </a:endParaRP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lastScrollY = window.scrollY;</a:t>
            </a: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5700"/>
              </a:lnSpc>
              <a:defRPr b="0" sz="3600">
                <a:solidFill>
                  <a:srgbClr val="D81B6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7474F"/>
                </a:solidFill>
              </a:rPr>
              <a:t>  </a:t>
            </a:r>
            <a:r>
              <a:t>// Prevent multiple rAF callbacks.</a:t>
            </a:r>
            <a:endParaRPr>
              <a:solidFill>
                <a:srgbClr val="37474F"/>
              </a:solidFill>
            </a:endParaRP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</a:t>
            </a:r>
            <a:r>
              <a:rPr>
                <a:solidFill>
                  <a:srgbClr val="3B78E7"/>
                </a:solidFill>
              </a:rPr>
              <a:t>if</a:t>
            </a:r>
            <a:r>
              <a:t> (scheduledAnimationFrame)</a:t>
            </a:r>
          </a:p>
          <a:p>
            <a:pPr algn="l" defTabSz="457200">
              <a:lnSpc>
                <a:spcPts val="5700"/>
              </a:lnSpc>
              <a:defRPr b="0" sz="3600">
                <a:solidFill>
                  <a:srgbClr val="3B78E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7474F"/>
                </a:solidFill>
              </a:rPr>
              <a:t>    </a:t>
            </a:r>
            <a:r>
              <a:t>return</a:t>
            </a:r>
            <a:r>
              <a:rPr>
                <a:solidFill>
                  <a:srgbClr val="37474F"/>
                </a:solidFill>
              </a:rPr>
              <a:t>;</a:t>
            </a:r>
            <a:endParaRPr>
              <a:solidFill>
                <a:srgbClr val="37474F"/>
              </a:solidFill>
            </a:endParaRP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scheduledAnimationFrame = </a:t>
            </a:r>
            <a:r>
              <a:rPr>
                <a:solidFill>
                  <a:srgbClr val="3B78E7"/>
                </a:solidFill>
              </a:rPr>
              <a:t>true</a:t>
            </a:r>
            <a:r>
              <a:t>;</a:t>
            </a: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requestAnimationFrame(readAndUpdatePage);</a:t>
            </a: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5700"/>
              </a:lnSpc>
              <a:defRPr b="0" sz="3600">
                <a:solidFill>
                  <a:srgbClr val="37474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window.addEventListener(</a:t>
            </a:r>
            <a:r>
              <a:rPr>
                <a:solidFill>
                  <a:srgbClr val="0D904F"/>
                </a:solidFill>
              </a:rPr>
              <a:t>'scroll'</a:t>
            </a:r>
            <a:r>
              <a:t>, onScroll);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10 ms 内生成一帧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 ms 内生成一帧</a:t>
            </a:r>
          </a:p>
        </p:txBody>
      </p:sp>
      <p:graphicFrame>
        <p:nvGraphicFramePr>
          <p:cNvPr id="228" name="表格"/>
          <p:cNvGraphicFramePr/>
          <p:nvPr/>
        </p:nvGraphicFramePr>
        <p:xfrm>
          <a:off x="2651388" y="2600171"/>
          <a:ext cx="19081224" cy="85156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6479"/>
                <a:gridCol w="4233499"/>
                <a:gridCol w="13711244"/>
              </a:tblGrid>
              <a:tr h="170313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200"/>
                        </a:lnSpc>
                        <a:defRPr sz="1800"/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RAIL 步骤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200"/>
                        </a:lnSpc>
                        <a:defRPr sz="1800"/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关键指标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200"/>
                        </a:lnSpc>
                        <a:defRPr sz="1800"/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用户操作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78909C"/>
                    </a:solidFill>
                  </a:tcPr>
                </a:tc>
              </a:tr>
              <a:tr h="170313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响应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输入延迟时间（从点按到绘制）小于 100 毫秒。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用户点按按钮（例如打开导航）。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  <a:tr h="170313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动画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每个帧的工作（从 JS 到绘制）完成时间小于 16 毫秒。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用户滚动页面，拖动手指（例如，打开菜单）或看到动画。 拖动时，应用的响应与手指位置有关（例如，拉动刷新、滑动轮播）。 此指标仅适用于拖动的持续阶段，不适用于开始阶段。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  <a:tr h="170313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空闲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主线程 JS 工作分成不大于 50 毫秒的块。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用户没有与页面交互，但主线程应足够用于处理下一个用户输入。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  <a:tr h="170313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加载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页面可以在 1000 毫秒内就绪。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800"/>
                        </a:lnSpc>
                        <a:defRPr sz="1800"/>
                      </a:pPr>
                      <a:r>
                        <a:rPr sz="24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用户加载页面并看到关键路径内容。</a:t>
                      </a:r>
                    </a:p>
                  </a:txBody>
                  <a:tcPr marL="101600" marR="101600" marT="88900" marB="101600" anchor="t" anchorCtr="0" horzOverflow="overflow">
                    <a:solidFill>
                      <a:srgbClr val="FFFFFF">
                        <a:alpha val="9529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性能优化的意义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性能优化的意义</a:t>
            </a:r>
          </a:p>
        </p:txBody>
      </p:sp>
      <p:sp>
        <p:nvSpPr>
          <p:cNvPr id="133" name="performance is about retaining users"/>
          <p:cNvSpPr txBox="1"/>
          <p:nvPr/>
        </p:nvSpPr>
        <p:spPr>
          <a:xfrm>
            <a:off x="8539924" y="3273425"/>
            <a:ext cx="7304152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performance is about retaining users</a:t>
            </a:r>
          </a:p>
        </p:txBody>
      </p:sp>
      <p:sp>
        <p:nvSpPr>
          <p:cNvPr id="134" name="在移动端，如果一个页面三秒还没有任何显示，53% 的人会退出这个页面"/>
          <p:cNvSpPr txBox="1"/>
          <p:nvPr/>
        </p:nvSpPr>
        <p:spPr>
          <a:xfrm>
            <a:off x="8137255" y="5333962"/>
            <a:ext cx="8109490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在移动端，如果一个页面三秒还没有任何显示，53% 的人会退出这个页面</a:t>
            </a:r>
          </a:p>
        </p:txBody>
      </p:sp>
      <p:sp>
        <p:nvSpPr>
          <p:cNvPr id="135" name="接口速度从提高 500 ms 到 200 ms 间，每提高 100 ms，将为公司提高 600w 年收入…"/>
          <p:cNvSpPr txBox="1"/>
          <p:nvPr/>
        </p:nvSpPr>
        <p:spPr>
          <a:xfrm>
            <a:off x="8137255" y="7806338"/>
            <a:ext cx="8109490" cy="1880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t>接口速度从提高 500 ms 到 200 ms 间，每提高 100 ms，将为公司提高 600w 年收入</a:t>
            </a:r>
          </a:p>
          <a:p>
            <a:pPr algn="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— 携程机票 BU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7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7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3" grpId="1"/>
      <p:bldP build="whole" bldLvl="1" animBg="1" rev="0" advAuto="0" spid="135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性能优化的意义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性能优化的意义</a:t>
            </a:r>
          </a:p>
        </p:txBody>
      </p:sp>
      <p:sp>
        <p:nvSpPr>
          <p:cNvPr id="139" name="performance is about improving conversions"/>
          <p:cNvSpPr txBox="1"/>
          <p:nvPr/>
        </p:nvSpPr>
        <p:spPr>
          <a:xfrm>
            <a:off x="7783614" y="3273425"/>
            <a:ext cx="8816772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performance is about improving conversions</a:t>
            </a:r>
          </a:p>
        </p:txBody>
      </p:sp>
      <p:sp>
        <p:nvSpPr>
          <p:cNvPr id="140" name="响应速度从提高 500 ms 到 200 ms 间，每提高 100 ms，将为公司提高 600w 年收入…"/>
          <p:cNvSpPr txBox="1"/>
          <p:nvPr/>
        </p:nvSpPr>
        <p:spPr>
          <a:xfrm>
            <a:off x="8137255" y="5157334"/>
            <a:ext cx="8109490" cy="1880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t>响应速度从提高 500 ms 到 200 ms 间，每提高 100 ms，将为公司提高 600w 年收入</a:t>
            </a:r>
          </a:p>
          <a:p>
            <a:pPr algn="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— 携程机票 BU</a:t>
            </a:r>
          </a:p>
        </p:txBody>
      </p:sp>
      <p:sp>
        <p:nvSpPr>
          <p:cNvPr id="141" name="首页加载时间每减少 100ms 就能提高1.11% 的转化率，意味着平均一年增加 38w 刀的利润。结账页面加载时间每减少 100ms 能提高 1.55% 转化率，增加每年 53w 刀的利润…"/>
          <p:cNvSpPr txBox="1"/>
          <p:nvPr/>
        </p:nvSpPr>
        <p:spPr>
          <a:xfrm>
            <a:off x="8137255" y="7799833"/>
            <a:ext cx="8109490" cy="353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t>首页加载时间每减少 100ms 就能提高1.11% 的转化率，意味着平均一年增加 38w 刀的利润。结账页面加载时间每减少 100ms 能提高 1.55% 转化率，增加每年 53w 刀的利润</a:t>
            </a:r>
          </a:p>
          <a:p>
            <a:pPr algn="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— Mobify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7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7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0" grpId="2"/>
      <p:bldP build="whole" bldLvl="1" animBg="1" rev="0" advAuto="0" spid="14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页面加载性能指标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页面加载性能指标</a:t>
            </a:r>
          </a:p>
        </p:txBody>
      </p:sp>
      <p:pic>
        <p:nvPicPr>
          <p:cNvPr id="14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9427" y="1712554"/>
            <a:ext cx="17245146" cy="1029089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白屏时间"/>
          <p:cNvSpPr/>
          <p:nvPr/>
        </p:nvSpPr>
        <p:spPr>
          <a:xfrm>
            <a:off x="3527720" y="6728801"/>
            <a:ext cx="11499800" cy="1587630"/>
          </a:xfrm>
          <a:prstGeom prst="rect">
            <a:avLst/>
          </a:prstGeom>
          <a:solidFill>
            <a:srgbClr val="FFFFFF">
              <a:alpha val="65678"/>
            </a:srgbClr>
          </a:solidFill>
          <a:ln w="38100">
            <a:solidFill>
              <a:srgbClr val="000000">
                <a:alpha val="65678"/>
              </a:srgbClr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白屏时间</a:t>
            </a:r>
          </a:p>
        </p:txBody>
      </p:sp>
      <p:sp>
        <p:nvSpPr>
          <p:cNvPr id="147" name="首屏时间"/>
          <p:cNvSpPr/>
          <p:nvPr/>
        </p:nvSpPr>
        <p:spPr>
          <a:xfrm>
            <a:off x="3490185" y="8367898"/>
            <a:ext cx="12441567" cy="1231901"/>
          </a:xfrm>
          <a:prstGeom prst="rect">
            <a:avLst/>
          </a:prstGeom>
          <a:solidFill>
            <a:schemeClr val="accent1">
              <a:alpha val="66476"/>
            </a:schemeClr>
          </a:solidFill>
          <a:ln w="38100">
            <a:solidFill>
              <a:schemeClr val="accent5">
                <a:hueOff val="-82419"/>
                <a:satOff val="-9513"/>
                <a:lumOff val="-16343"/>
                <a:alpha val="66476"/>
              </a:schemeClr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首屏时间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4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加载优化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加载优化</a:t>
            </a:r>
          </a:p>
        </p:txBody>
      </p:sp>
      <p:grpSp>
        <p:nvGrpSpPr>
          <p:cNvPr id="158" name="成组"/>
          <p:cNvGrpSpPr/>
          <p:nvPr/>
        </p:nvGrpSpPr>
        <p:grpSpPr>
          <a:xfrm>
            <a:off x="3636226" y="3331288"/>
            <a:ext cx="4361191" cy="5586330"/>
            <a:chOff x="0" y="0"/>
            <a:chExt cx="4361189" cy="5586329"/>
          </a:xfrm>
        </p:grpSpPr>
        <p:grpSp>
          <p:nvGrpSpPr>
            <p:cNvPr id="156" name="成组"/>
            <p:cNvGrpSpPr/>
            <p:nvPr/>
          </p:nvGrpSpPr>
          <p:grpSpPr>
            <a:xfrm>
              <a:off x="-1" y="-1"/>
              <a:ext cx="4361191" cy="5586331"/>
              <a:chOff x="0" y="0"/>
              <a:chExt cx="4361189" cy="5586329"/>
            </a:xfrm>
          </p:grpSpPr>
          <p:sp>
            <p:nvSpPr>
              <p:cNvPr id="151" name="矩形"/>
              <p:cNvSpPr/>
              <p:nvPr/>
            </p:nvSpPr>
            <p:spPr>
              <a:xfrm>
                <a:off x="-1" y="-1"/>
                <a:ext cx="4361191" cy="5586331"/>
              </a:xfrm>
              <a:prstGeom prst="rect">
                <a:avLst/>
              </a:prstGeom>
              <a:solidFill>
                <a:schemeClr val="accent2">
                  <a:hueOff val="-85259"/>
                  <a:satOff val="14347"/>
                  <a:lumOff val="22373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b="0" sz="3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2" name="html-minify"/>
              <p:cNvSpPr txBox="1"/>
              <p:nvPr/>
            </p:nvSpPr>
            <p:spPr>
              <a:xfrm>
                <a:off x="655630" y="1323069"/>
                <a:ext cx="3049930" cy="6263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 algn="l"/>
              </a:lstStyle>
              <a:p>
                <a:pPr/>
                <a:r>
                  <a:t>html-minify</a:t>
                </a:r>
              </a:p>
            </p:txBody>
          </p:sp>
          <p:sp>
            <p:nvSpPr>
              <p:cNvPr id="153" name="uglifyJS"/>
              <p:cNvSpPr txBox="1"/>
              <p:nvPr/>
            </p:nvSpPr>
            <p:spPr>
              <a:xfrm>
                <a:off x="1080391" y="2371461"/>
                <a:ext cx="2200408" cy="6263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 algn="l"/>
              </a:lstStyle>
              <a:p>
                <a:pPr/>
                <a:r>
                  <a:t>uglifyJS</a:t>
                </a:r>
              </a:p>
            </p:txBody>
          </p:sp>
          <p:sp>
            <p:nvSpPr>
              <p:cNvPr id="154" name="TinyPNG"/>
              <p:cNvSpPr txBox="1"/>
              <p:nvPr/>
            </p:nvSpPr>
            <p:spPr>
              <a:xfrm>
                <a:off x="982268" y="3518575"/>
                <a:ext cx="2396654" cy="6263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 algn="l"/>
              </a:lstStyle>
              <a:p>
                <a:pPr/>
                <a:r>
                  <a:t>TinyPNG</a:t>
                </a:r>
              </a:p>
            </p:txBody>
          </p:sp>
          <p:sp>
            <p:nvSpPr>
              <p:cNvPr id="155" name="css-minify"/>
              <p:cNvSpPr txBox="1"/>
              <p:nvPr/>
            </p:nvSpPr>
            <p:spPr>
              <a:xfrm>
                <a:off x="777557" y="4665688"/>
                <a:ext cx="2806076" cy="6263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 algn="l"/>
              </a:lstStyle>
              <a:p>
                <a:pPr/>
                <a:r>
                  <a:t>css-minify</a:t>
                </a:r>
              </a:p>
            </p:txBody>
          </p:sp>
        </p:grpSp>
        <p:sp>
          <p:nvSpPr>
            <p:cNvPr id="157" name="资源压缩"/>
            <p:cNvSpPr txBox="1"/>
            <p:nvPr/>
          </p:nvSpPr>
          <p:spPr>
            <a:xfrm>
              <a:off x="1021411" y="13547"/>
              <a:ext cx="2318368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  <a:r>
                <a:t>资源压缩</a:t>
              </a:r>
            </a:p>
          </p:txBody>
        </p:sp>
      </p:grpSp>
      <p:sp>
        <p:nvSpPr>
          <p:cNvPr id="159" name="库处理…"/>
          <p:cNvSpPr/>
          <p:nvPr/>
        </p:nvSpPr>
        <p:spPr>
          <a:xfrm>
            <a:off x="10011405" y="3331288"/>
            <a:ext cx="4361191" cy="55863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库处理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react =&gt; preact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jQuery =&gt; Zepto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moment =&gt; </a:t>
            </a:r>
            <a:r>
              <a:rPr strike="sngStrike"/>
              <a:t>localization</a:t>
            </a:r>
            <a:endParaRPr strike="sngStrike"/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trike="sngStrike"/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tree-shaking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loadash =&gt; lodash-es</a:t>
            </a:r>
          </a:p>
        </p:txBody>
      </p:sp>
      <p:sp>
        <p:nvSpPr>
          <p:cNvPr id="160" name="缓存…"/>
          <p:cNvSpPr/>
          <p:nvPr/>
        </p:nvSpPr>
        <p:spPr>
          <a:xfrm>
            <a:off x="16386584" y="3331288"/>
            <a:ext cx="4361191" cy="55863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缓存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http 缓存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离线包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游览器缓存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多域名并发请求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http 缓存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 缓存</a:t>
            </a:r>
          </a:p>
        </p:txBody>
      </p:sp>
      <p:pic>
        <p:nvPicPr>
          <p:cNvPr id="16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3693" y="1399987"/>
            <a:ext cx="10825060" cy="10916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http cache-control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 cache-control</a:t>
            </a:r>
          </a:p>
        </p:txBody>
      </p:sp>
      <p:sp>
        <p:nvSpPr>
          <p:cNvPr id="168" name="Cache-Control 标头是在 HTTP/1.1 规范中定义的，取代了之前用来定义响应缓存策略的标头（例如 Expires）"/>
          <p:cNvSpPr txBox="1"/>
          <p:nvPr/>
        </p:nvSpPr>
        <p:spPr>
          <a:xfrm>
            <a:off x="1102122" y="2900362"/>
            <a:ext cx="22179757" cy="77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6100"/>
              </a:lnSpc>
              <a:defRPr b="0" sz="36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Cache-Control 标头是在 HTTP/1.1 规范中定义的，取代了之前用来定义响应缓存策略的标头（例如 Expires）</a:t>
            </a:r>
          </a:p>
        </p:txBody>
      </p:sp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914" y="5008838"/>
            <a:ext cx="8243289" cy="5997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36399" y="5008838"/>
            <a:ext cx="12417720" cy="5632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http cache-control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 cache-control</a:t>
            </a:r>
          </a:p>
        </p:txBody>
      </p:sp>
      <p:sp>
        <p:nvSpPr>
          <p:cNvPr id="174" name="“no-cache”表示必须先与服务器确认返回的响应是否发生了变化，然后才能使用该响应来满足后续对同一网址的请求。因此，如果存在合适的验证令牌 (ETag)，no-cache 会发起往返通信来验证缓存的响应"/>
          <p:cNvSpPr txBox="1"/>
          <p:nvPr/>
        </p:nvSpPr>
        <p:spPr>
          <a:xfrm>
            <a:off x="2843012" y="2798762"/>
            <a:ext cx="18697976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lnSpc>
                <a:spcPts val="4600"/>
              </a:lnSpc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“no-cache”表示必须先与服务器确认返回的响应是否发生了变化，然后才能使用该响应来满足后续对同一网址的请求。因此，如果存在合适的验证令牌 (ETag)，no-cache 会发起往返通信来验证缓存的响应</a:t>
            </a:r>
          </a:p>
        </p:txBody>
      </p:sp>
      <p:sp>
        <p:nvSpPr>
          <p:cNvPr id="175" name="“no-store”禁止浏览器以及所有中间缓存存储任何版本的返回响应，例如，包含个人隐私数据或银行业务数据的响应"/>
          <p:cNvSpPr txBox="1"/>
          <p:nvPr/>
        </p:nvSpPr>
        <p:spPr>
          <a:xfrm>
            <a:off x="2843012" y="4895830"/>
            <a:ext cx="1869797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lnSpc>
                <a:spcPts val="4600"/>
              </a:lnSpc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“no-store”禁止浏览器以及所有中间缓存存储任何版本的返回响应，例如，包含个人隐私数据或银行业务数据的响应</a:t>
            </a:r>
          </a:p>
        </p:txBody>
      </p:sp>
      <p:sp>
        <p:nvSpPr>
          <p:cNvPr id="176" name="“public”与“private”"/>
          <p:cNvSpPr txBox="1"/>
          <p:nvPr/>
        </p:nvSpPr>
        <p:spPr>
          <a:xfrm>
            <a:off x="2843012" y="6991433"/>
            <a:ext cx="1869797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lnSpc>
                <a:spcPts val="5800"/>
              </a:lnSpc>
              <a:spcBef>
                <a:spcPts val="1600"/>
              </a:spcBef>
              <a:defRPr b="0" sz="24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“public”与“private”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RAIL 模型评估性能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RAIL 模型评估性能</a:t>
            </a:r>
          </a:p>
        </p:txBody>
      </p:sp>
      <p:pic>
        <p:nvPicPr>
          <p:cNvPr id="180" name="屏幕快照 2018-04-12 上午12.37.07.png" descr="屏幕快照 2018-04-12 上午12.37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5429" y="3187700"/>
            <a:ext cx="17173142" cy="734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