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156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308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463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616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5771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2924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080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234" algn="l" defTabSz="12190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FCF"/>
          </a:solidFill>
        </a:fill>
      </a:tcStyle>
    </a:wholeTbl>
    <a:band2H>
      <a:tcTxStyle b="def" i="def"/>
      <a:tcStyle>
        <a:tcBdr/>
        <a:fill>
          <a:solidFill>
            <a:srgbClr val="F4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9200" latinLnBrk="0">
      <a:defRPr sz="3200">
        <a:latin typeface="+mn-lt"/>
        <a:ea typeface="+mn-ea"/>
        <a:cs typeface="+mn-cs"/>
        <a:sym typeface="Calibri"/>
      </a:defRPr>
    </a:lvl1pPr>
    <a:lvl2pPr indent="228600" defTabSz="1219200" latinLnBrk="0">
      <a:defRPr sz="3200">
        <a:latin typeface="+mn-lt"/>
        <a:ea typeface="+mn-ea"/>
        <a:cs typeface="+mn-cs"/>
        <a:sym typeface="Calibri"/>
      </a:defRPr>
    </a:lvl2pPr>
    <a:lvl3pPr indent="457200" defTabSz="1219200" latinLnBrk="0">
      <a:defRPr sz="3200">
        <a:latin typeface="+mn-lt"/>
        <a:ea typeface="+mn-ea"/>
        <a:cs typeface="+mn-cs"/>
        <a:sym typeface="Calibri"/>
      </a:defRPr>
    </a:lvl3pPr>
    <a:lvl4pPr indent="685800" defTabSz="1219200" latinLnBrk="0">
      <a:defRPr sz="3200">
        <a:latin typeface="+mn-lt"/>
        <a:ea typeface="+mn-ea"/>
        <a:cs typeface="+mn-cs"/>
        <a:sym typeface="Calibri"/>
      </a:defRPr>
    </a:lvl4pPr>
    <a:lvl5pPr indent="914400" defTabSz="1219200" latinLnBrk="0">
      <a:defRPr sz="3200">
        <a:latin typeface="+mn-lt"/>
        <a:ea typeface="+mn-ea"/>
        <a:cs typeface="+mn-cs"/>
        <a:sym typeface="Calibri"/>
      </a:defRPr>
    </a:lvl5pPr>
    <a:lvl6pPr indent="1143000" defTabSz="1219200" latinLnBrk="0">
      <a:defRPr sz="3200">
        <a:latin typeface="+mn-lt"/>
        <a:ea typeface="+mn-ea"/>
        <a:cs typeface="+mn-cs"/>
        <a:sym typeface="Calibri"/>
      </a:defRPr>
    </a:lvl6pPr>
    <a:lvl7pPr indent="1371600" defTabSz="1219200" latinLnBrk="0">
      <a:defRPr sz="3200">
        <a:latin typeface="+mn-lt"/>
        <a:ea typeface="+mn-ea"/>
        <a:cs typeface="+mn-cs"/>
        <a:sym typeface="Calibri"/>
      </a:defRPr>
    </a:lvl7pPr>
    <a:lvl8pPr indent="1600200" defTabSz="1219200" latinLnBrk="0">
      <a:defRPr sz="3200">
        <a:latin typeface="+mn-lt"/>
        <a:ea typeface="+mn-ea"/>
        <a:cs typeface="+mn-cs"/>
        <a:sym typeface="Calibri"/>
      </a:defRPr>
    </a:lvl8pPr>
    <a:lvl9pPr indent="1828800" defTabSz="1219200" latinLnBrk="0">
      <a:defRPr sz="3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既不是组件库，也不是框架，更不是MVC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9" name="Shape 5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如何实现全局的loading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2" name="Shape 6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[mapStateToProps(state, [ownProps]): stateProps] (Function): 如果定义该参数，组件将会监听 Redux store 的变化。任何时候，只要 Redux store 发生改变，mapStateToProps 函数就会被调用。该回调函数必须返回一个纯对象，这个对象会与组件的 props 合并。如果你省略了这个参数，你的组件将不会监听 Redux store。如果指定了该回调函数中的第二个参数 ownProps，则该参数的值为传递到组件的 props，而且只要组件接收到新的 props，mapStateToProps 也会被调用。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[mapDispatchToProps(dispatch, [ownProps]): dispatchProps] (Object or Function): 如果传递的是一个对象，那么每个定义在该对象的函数都将被当作 Redux action creator，而且这个对象会与 Redux store 绑定在一起，其中所定义的方法名将作为属性名，合并到组件的 props 中。如果传递的是一个函数，该函数将接收一个 dispatch 函数，然后由你来决定如何返回一个对象，这个对象通过 dispatch 函数与 action creator 以某种方式绑定在一起（提示：你也许会用到 Redux 的辅助函数 bindActionCreators()）。如果你省略这个 mapDispatchToProps 参数，默认情况下，dispatch 会注入到你的组件 props 中。如果指定了该回调函数中第二个参数 ownProps，该参数的值为传递到组件的 props，而且只要组件接收到新 props，mapDispatchToProps 也会被调用。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[mergeProps(stateProps, dispatchProps, ownProps): props] (Function): 如果指定了这个参数，mapStateToProps() 与 mapDispatchToProps() 的执行结果和组件自身的 props 将传入到这个回调函数中。该回调函数返回的对象将作为 props 传递到被包装的组件中。你也许可以用这个回调函数，根据组件的 props 来筛选部分的 state 数据，或者把 props 中的某个特定变量与 action creator 绑定在一起。如果你省略这个参数，默认情况下返回 Object.assign({}, ownProps, stateProps, dispatchProps) 的结果。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[options] (Object) 如果指定这个参数，可以定制 connector 的行为。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[pure = true] (Boolean): 如果为 true，connector 将执行 shouldComponentUpdate 并且浅对比 mergeProps 的结果，避免不必要的更新，前提是当前组件是一个“纯”组件，它不依赖于任何的输入或 state 而只依赖于 props 和 Redux store 的 state。默认值为 true。</a:t>
            </a:r>
          </a:p>
          <a:p>
            <a:pPr>
              <a:defRPr sz="1600"/>
            </a:pPr>
            <a:r>
              <a:t>[withRef = false] (Boolean): 如果为 true，connector 会保存一个对被包装组件实例的引用，该引用通过 getWrappedInstance() 方法获得。默认值为 false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7" name="Shape 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口碑前端的整个技术体系当时有 2 个比较大的问题，C 端和 B 端的技术栈不统一，C 端用 Zepto，B 端用 React，导致两边没办法互通。第二个是研发流程不规范，H5 项目都放在 GitLab 上面，建分支，打 tag 都都人工操作，可能出现忘记打 tag，找不到线上对应版本代码的情况。还有一个问题是在本地打包构建，不同的人电脑环境不一样，导致可能最终部署上线的代码不太一样。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组件是什么</a:t>
            </a:r>
          </a:p>
          <a:p>
            <a:pPr>
              <a:defRPr sz="2400"/>
            </a:pPr>
            <a:r>
              <a:t>模块又是什么</a:t>
            </a:r>
          </a:p>
          <a:p>
            <a:pPr>
              <a:defRPr sz="2400"/>
            </a:pPr>
            <a:r>
              <a:t>react只做了思想层面的统一，给出的是v的解决方案的思想，具体的实现有更多的灵活性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jsx最后会在编译打包的时候，被编译成可执行的JS代码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this.setState是异步的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Shape 4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React 组件应当只受状态的改变而改变，虽然使用受控组件在代码量上有所增加，但推荐使用受控组件。受控组件的组件状态由React 控制，可以更好的控制数据流，在用户输入时能够更新组件状态。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在前面的&lt;input&gt;示例中，一个受控组件有如下过程：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通过getInitialState设置defaultValue</a:t>
            </a:r>
          </a:p>
          <a:p>
            <a:pPr>
              <a:defRPr sz="2400"/>
            </a:pPr>
            <a:r>
              <a:t>&lt;input&gt;渲染时设置默认值</a:t>
            </a:r>
          </a:p>
          <a:p>
            <a:pPr>
              <a:defRPr sz="2400"/>
            </a:pPr>
            <a:r>
              <a:t>onChange事件触发后，调用相关处理器</a:t>
            </a:r>
          </a:p>
          <a:p>
            <a:pPr>
              <a:defRPr sz="2400"/>
            </a:pPr>
            <a:r>
              <a:t>change事件处理更新state</a:t>
            </a:r>
          </a:p>
          <a:p>
            <a:pPr>
              <a:defRPr sz="2400"/>
            </a:pPr>
            <a:r>
              <a:t>重新渲染&lt;input&gt;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对于函数来说，具有副作用代表着可能会更动到外部环境，或是更动到传入的参数值。函数的区分是以 纯(pure)函数 与 不纯(impure)函数 两者来区分，但这不光只有无副作用的差异，还有其他的条件。纯函数(pure function)即满足以下三个条件的函数，以下的定义是来自于Redux的概念: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给定相同的输入(传入值)，一定会返回相同输出值结果(返回值)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不会产生副作用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不依赖任何外部的状态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1" name="Shape 5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会使用当前 getState() 的结果和传入的 action 以同步方式的调用 store 的 reduce 函数。返回值会被作为下一个 state。从现在开始，这就成为了 getState() 的返回值，同时变化监听器(change listener)会被触发。</a:t>
            </a:r>
          </a:p>
          <a:p>
            <a:pPr>
              <a:defRPr sz="1200"/>
            </a:pPr>
          </a:p>
          <a:p>
            <a:pPr>
              <a:defRPr sz="1200"/>
            </a:pPr>
          </a:p>
          <a:p>
            <a:pPr>
              <a:defRPr sz="1200"/>
            </a:pPr>
            <a:r>
              <a:t>注意</a:t>
            </a:r>
          </a:p>
          <a:p>
            <a:pPr>
              <a:defRPr sz="1200"/>
            </a:pPr>
            <a:r>
              <a:t>† 使用 createStore 创建的 “纯正” store 只支持普通对象类型的 action，而且会立即传到 reducer 来执行。</a:t>
            </a:r>
          </a:p>
          <a:p>
            <a:pPr>
              <a:defRPr sz="1200"/>
            </a:pPr>
            <a:r>
              <a:t>但是，如果你用 applyMiddleware 来套住 createStore 时，middleware 可以修改 action 的执行，并支持执行 dispatch intent（意图）。Intent 一般是异步操作如 Promise、Observable 或者 Thunk。</a:t>
            </a:r>
          </a:p>
          <a:p>
            <a:pPr>
              <a:defRPr sz="1200"/>
            </a:pPr>
            <a:r>
              <a:t>Middleware 是由社区创建，并不会同 Redux 一起发行。你需要手动安装 redux-thunk 或者 redux-promise库。你也可以创建自己的 middleware。</a:t>
            </a:r>
          </a:p>
          <a:p>
            <a:pPr>
              <a:defRPr sz="1200"/>
            </a:pPr>
            <a:r>
              <a:t>想学习如何描述异步 API 调用？看一下 action 创建函数里当前的 state，执行一个有副作用的操作，或者以链式操作执行它们，参照 applyMiddleware 中的示例。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1" name="Shape 5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添加一个变化监听器。每当 dispatch action 的时候就会执行，state 树中的一部分可能已经变化。你可以在回调函数里调用 getState() 来拿到当前 state。</a:t>
            </a:r>
          </a:p>
          <a:p>
            <a:pPr>
              <a:defRPr sz="1200"/>
            </a:pPr>
            <a:r>
              <a:t>你可以在变化监听器里面进行 dispatch()，但你需要注意下面的事项：</a:t>
            </a:r>
          </a:p>
          <a:p>
            <a:pPr>
              <a:defRPr sz="1200"/>
            </a:pPr>
            <a:r>
              <a:t>	1.	监听器调用 dispatch() 仅仅应当发生在响应用户的 actions 或者特殊的条件限制下（比如： 在 store 有一个特殊的字段时 dispatch action）。虽然没有任何条件去调用 dispatch() 在技术上是可行的，但是随着每次 dispatch() 改变 store 可能会导致陷入无穷的循环。</a:t>
            </a:r>
          </a:p>
          <a:p>
            <a:pPr>
              <a:defRPr sz="1200"/>
            </a:pPr>
            <a:r>
              <a:t>	2.	订阅器（subscriptions） 在每次 dispatch() 调用之前都会保存一份快照。当你在正在调用监听器（listener）的时候订阅(subscribe)或者去掉订阅（unsubscribe），对当前的 dispatch() 不会有任何影响。但是对于下一次的 dispatch()，无论嵌套与否，都会使用订阅列表里最近的一次快照。</a:t>
            </a:r>
          </a:p>
          <a:p>
            <a:pPr>
              <a:defRPr sz="1200"/>
            </a:pPr>
            <a:r>
              <a:t>	3.	订阅器不应该注意到所有 state 的变化，在订阅器被调用之前，往往由于嵌套的 dispatch() 导致 state 发生多次的改变。保证所有的监听器都注册在 dispatch() 启动之前，这样，在调用监听器的时候就会传入监听器所存在时间里最新的一次 state。</a:t>
            </a:r>
          </a:p>
          <a:p>
            <a:pPr>
              <a:defRPr sz="1200"/>
            </a:pPr>
            <a:r>
              <a:t>这是一个底层 API。多数情况下，你不会直接使用它，会使用一些 React（或其它库）的绑定。如果你想让回调函数执行的时候使用当前的 state，你可以 把 store 转换成一个 Observable 或者写一个定制的 observeStore 工具。</a:t>
            </a:r>
          </a:p>
          <a:p>
            <a:pPr>
              <a:defRPr sz="1200"/>
            </a:pPr>
            <a:r>
              <a:t>如果需要解绑这个变化监听器，执行 subscribe 返回的函数即可。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0" name="Shape 5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使用包含自定义功能的 middleware 来扩展 Redux 是一种推荐的方式。Middleware 可以让你包装 store 的 dispatch 方法来达到你想要的目的。同时， middleware 还拥有“可组合”这一关键特性。多个 middleware 可以被组合到一起使用，形成 middleware 链。其中，每个 middleware 都不需要关心链中它前后的 middleware 的任何信息。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E12F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828799" y="4260861"/>
            <a:ext cx="20726401" cy="294005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657599" y="7772400"/>
            <a:ext cx="17068801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156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308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463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616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17678400" y="549277"/>
            <a:ext cx="5486400" cy="1170305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1219199" y="549277"/>
            <a:ext cx="16052801" cy="1170305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737201" y="9496529"/>
            <a:ext cx="708560" cy="72642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1777999" y="4533901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"/>
          <p:cNvSpPr/>
          <p:nvPr/>
        </p:nvSpPr>
        <p:spPr>
          <a:xfrm flipH="1" rot="10800000">
            <a:off x="1" y="9"/>
            <a:ext cx="24384001" cy="1785487"/>
          </a:xfrm>
          <a:prstGeom prst="rect">
            <a:avLst/>
          </a:prstGeom>
          <a:solidFill>
            <a:srgbClr val="E23D18"/>
          </a:solidFill>
          <a:ln w="25400">
            <a:miter lim="400000"/>
          </a:ln>
        </p:spPr>
        <p:txBody>
          <a:bodyPr lIns="91439" tIns="91439" rIns="91439" bIns="91439" anchor="ctr"/>
          <a:lstStyle/>
          <a:p>
            <a:pPr defTabSz="1828475">
              <a:defRPr sz="6400">
                <a:solidFill>
                  <a:srgbClr val="FFFFFF"/>
                </a:solidFill>
              </a:defRPr>
            </a:pPr>
          </a:p>
        </p:txBody>
      </p:sp>
      <p:pic>
        <p:nvPicPr>
          <p:cNvPr id="126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3798" y="18885"/>
            <a:ext cx="2877023" cy="176659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标题文本"/>
          <p:cNvSpPr txBox="1"/>
          <p:nvPr>
            <p:ph type="title"/>
          </p:nvPr>
        </p:nvSpPr>
        <p:spPr>
          <a:xfrm>
            <a:off x="482601" y="316489"/>
            <a:ext cx="18669001" cy="1152527"/>
          </a:xfrm>
          <a:prstGeom prst="rect">
            <a:avLst/>
          </a:prstGeom>
        </p:spPr>
        <p:txBody>
          <a:bodyPr lIns="91423" tIns="91423" rIns="91423" bIns="91423"/>
          <a:lstStyle>
            <a:lvl1pPr algn="l" defTabSz="1828475">
              <a:lnSpc>
                <a:spcPct val="90000"/>
              </a:lnSpc>
              <a:defRPr sz="8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22157785" y="12497463"/>
            <a:ext cx="1099630" cy="1160749"/>
          </a:xfrm>
          <a:prstGeom prst="rect">
            <a:avLst/>
          </a:prstGeom>
        </p:spPr>
        <p:txBody>
          <a:bodyPr lIns="91423" tIns="91423" rIns="91423" bIns="91423"/>
          <a:lstStyle>
            <a:lvl1pPr algn="ctr" defTabSz="1828800">
              <a:defRPr sz="6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1777999" y="4533900"/>
            <a:ext cx="20828001" cy="4648200"/>
          </a:xfrm>
          <a:prstGeom prst="rect">
            <a:avLst/>
          </a:prstGeom>
        </p:spPr>
        <p:txBody>
          <a:bodyPr lIns="0" tIns="0" rIns="0" bIns="0"/>
          <a:lstStyle>
            <a:lvl1pPr defTabSz="8255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幻灯片编号"/>
          <p:cNvSpPr txBox="1"/>
          <p:nvPr>
            <p:ph type="sldNum" sz="quarter" idx="2"/>
          </p:nvPr>
        </p:nvSpPr>
        <p:spPr>
          <a:xfrm>
            <a:off x="17229839" y="12590783"/>
            <a:ext cx="245361" cy="243837"/>
          </a:xfrm>
          <a:prstGeom prst="rect">
            <a:avLst/>
          </a:prstGeom>
        </p:spPr>
        <p:txBody>
          <a:bodyPr lIns="45718" tIns="45718" rIns="45718" bIns="45718"/>
          <a:lstStyle>
            <a:lvl1pPr defTabSz="825500">
              <a:defRPr sz="1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标题和内容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1" tIns="91431" rIns="91431" bIns="91431"/>
          <a:lstStyle>
            <a:lvl1pPr defTabSz="121905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文本"/>
          <p:cNvSpPr txBox="1"/>
          <p:nvPr>
            <p:ph type="title"/>
          </p:nvPr>
        </p:nvSpPr>
        <p:spPr>
          <a:xfrm>
            <a:off x="4387452" y="625077"/>
            <a:ext cx="15609095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1" name="正文级别 1…"/>
          <p:cNvSpPr txBox="1"/>
          <p:nvPr>
            <p:ph type="body" idx="1"/>
          </p:nvPr>
        </p:nvSpPr>
        <p:spPr>
          <a:xfrm>
            <a:off x="4387452" y="3661171"/>
            <a:ext cx="15609095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592666" indent="-592666" defTabSz="821531">
              <a:spcBef>
                <a:spcPts val="5900"/>
              </a:spcBef>
              <a:buSzPct val="75000"/>
              <a:buFontTx/>
              <a:defRPr sz="4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37166" indent="-592666" defTabSz="821531">
              <a:spcBef>
                <a:spcPts val="5900"/>
              </a:spcBef>
              <a:buSzPct val="75000"/>
              <a:buFontTx/>
              <a:buChar char="•"/>
              <a:defRPr sz="4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481666" indent="-592666" defTabSz="821531">
              <a:spcBef>
                <a:spcPts val="5900"/>
              </a:spcBef>
              <a:buSzPct val="75000"/>
              <a:buFontTx/>
              <a:defRPr sz="4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26166" indent="-592666" defTabSz="821531">
              <a:spcBef>
                <a:spcPts val="5900"/>
              </a:spcBef>
              <a:buSzPct val="75000"/>
              <a:buFontTx/>
              <a:buChar char="•"/>
              <a:defRPr sz="4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70666" indent="-592666" defTabSz="821531">
              <a:spcBef>
                <a:spcPts val="5900"/>
              </a:spcBef>
              <a:buSzPct val="75000"/>
              <a:buFontTx/>
              <a:buChar char="•"/>
              <a:defRPr sz="4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幻灯片编号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22157785" y="12497463"/>
            <a:ext cx="1099630" cy="1160749"/>
          </a:xfrm>
          <a:prstGeom prst="rect">
            <a:avLst/>
          </a:prstGeom>
        </p:spPr>
        <p:txBody>
          <a:bodyPr lIns="91423" tIns="91423" rIns="91423" bIns="91423"/>
          <a:lstStyle>
            <a:lvl1pPr algn="ctr" defTabSz="1828800">
              <a:defRPr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文本"/>
          <p:cNvSpPr txBox="1"/>
          <p:nvPr>
            <p:ph type="title"/>
          </p:nvPr>
        </p:nvSpPr>
        <p:spPr>
          <a:xfrm>
            <a:off x="2123927" y="569742"/>
            <a:ext cx="18669001" cy="1228728"/>
          </a:xfrm>
          <a:prstGeom prst="rect">
            <a:avLst/>
          </a:prstGeom>
        </p:spPr>
        <p:txBody>
          <a:bodyPr lIns="91423" tIns="91423" rIns="91423" bIns="91423"/>
          <a:lstStyle>
            <a:lvl1pPr algn="l" defTabSz="1828475">
              <a:lnSpc>
                <a:spcPct val="90000"/>
              </a:lnSpc>
              <a:defRPr sz="84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22157785" y="12497463"/>
            <a:ext cx="1099630" cy="1160749"/>
          </a:xfrm>
          <a:prstGeom prst="rect">
            <a:avLst/>
          </a:prstGeom>
        </p:spPr>
        <p:txBody>
          <a:bodyPr lIns="91423" tIns="91423" rIns="91423" bIns="91423"/>
          <a:lstStyle>
            <a:lvl1pPr algn="ctr" defTabSz="1828800">
              <a:defRPr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2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spcBef>
                <a:spcPts val="5900"/>
              </a:spcBef>
              <a:buSzPct val="125000"/>
              <a:buFontTx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spcBef>
                <a:spcPts val="5900"/>
              </a:spcBef>
              <a:buSzPct val="125000"/>
              <a:buFontTx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spcBef>
                <a:spcPts val="5900"/>
              </a:spcBef>
              <a:buSzPct val="125000"/>
              <a:buFontTx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spcBef>
                <a:spcPts val="5900"/>
              </a:spcBef>
              <a:buSzPct val="125000"/>
              <a:buFontTx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spcBef>
                <a:spcPts val="5900"/>
              </a:spcBef>
              <a:buSzPct val="125000"/>
              <a:buFontTx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985" y="625858"/>
            <a:ext cx="2009596" cy="106569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标题文本"/>
          <p:cNvSpPr txBox="1"/>
          <p:nvPr>
            <p:ph type="title"/>
          </p:nvPr>
        </p:nvSpPr>
        <p:spPr>
          <a:xfrm>
            <a:off x="2123927" y="569742"/>
            <a:ext cx="18669001" cy="1228728"/>
          </a:xfrm>
          <a:prstGeom prst="rect">
            <a:avLst/>
          </a:prstGeom>
        </p:spPr>
        <p:txBody>
          <a:bodyPr lIns="91423" tIns="91423" rIns="91423" bIns="91423"/>
          <a:lstStyle>
            <a:lvl1pPr algn="l" defTabSz="1828475">
              <a:lnSpc>
                <a:spcPct val="90000"/>
              </a:lnSpc>
              <a:defRPr sz="84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22157785" y="12497463"/>
            <a:ext cx="1099630" cy="1160749"/>
          </a:xfrm>
          <a:prstGeom prst="rect">
            <a:avLst/>
          </a:prstGeom>
        </p:spPr>
        <p:txBody>
          <a:bodyPr lIns="91423" tIns="91423" rIns="91423" bIns="91423"/>
          <a:lstStyle>
            <a:lvl1pPr algn="ctr" defTabSz="1828800">
              <a:defRPr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1926167" y="8813803"/>
            <a:ext cx="207264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10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1926167" y="5813426"/>
            <a:ext cx="20726401" cy="300037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2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1pPr>
            <a:lvl2pPr marL="0" indent="457156">
              <a:spcBef>
                <a:spcPts val="12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2pPr>
            <a:lvl3pPr marL="0" indent="914308">
              <a:spcBef>
                <a:spcPts val="12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3pPr>
            <a:lvl4pPr marL="0" indent="1371463">
              <a:spcBef>
                <a:spcPts val="12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4pPr>
            <a:lvl5pPr marL="0" indent="1828616">
              <a:spcBef>
                <a:spcPts val="12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1219199" y="3200402"/>
            <a:ext cx="10769601" cy="9051926"/>
          </a:xfrm>
          <a:prstGeom prst="rect">
            <a:avLst/>
          </a:prstGeom>
        </p:spPr>
        <p:txBody>
          <a:bodyPr/>
          <a:lstStyle>
            <a:lvl1pPr marL="906140" indent="-906140">
              <a:spcBef>
                <a:spcPts val="1700"/>
              </a:spcBef>
              <a:defRPr sz="7400"/>
            </a:lvl1pPr>
            <a:lvl2pPr marL="1338131" indent="-880976">
              <a:spcBef>
                <a:spcPts val="1700"/>
              </a:spcBef>
              <a:defRPr sz="7400"/>
            </a:lvl2pPr>
            <a:lvl3pPr marL="1760041" indent="-845731">
              <a:spcBef>
                <a:spcPts val="1700"/>
              </a:spcBef>
              <a:defRPr sz="7400"/>
            </a:lvl3pPr>
            <a:lvl4pPr marL="2311165" indent="-939701">
              <a:spcBef>
                <a:spcPts val="1700"/>
              </a:spcBef>
              <a:defRPr sz="7400"/>
            </a:lvl4pPr>
            <a:lvl5pPr marL="2768321" indent="-939701">
              <a:spcBef>
                <a:spcPts val="1700"/>
              </a:spcBef>
              <a:defRPr sz="7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219199" y="3070226"/>
            <a:ext cx="10773836" cy="127952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lvl1pPr>
            <a:lvl2pPr marL="0" indent="457156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lvl2pPr>
            <a:lvl3pPr marL="0" indent="914308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lvl3pPr>
            <a:lvl4pPr marL="0" indent="1371463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lvl4pPr>
            <a:lvl5pPr marL="0" indent="1828616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矩形"/>
          <p:cNvSpPr/>
          <p:nvPr>
            <p:ph type="body" sz="quarter" idx="13"/>
          </p:nvPr>
        </p:nvSpPr>
        <p:spPr>
          <a:xfrm>
            <a:off x="12386747" y="3070226"/>
            <a:ext cx="10778067" cy="1279526"/>
          </a:xfrm>
          <a:prstGeom prst="rect">
            <a:avLst/>
          </a:prstGeom>
          <a:ln w="12700"/>
        </p:spPr>
        <p:txBody>
          <a:bodyPr lIns="121919" tIns="121919" rIns="121919" bIns="121919" anchor="b"/>
          <a:lstStyle/>
          <a:p>
            <a:pPr marL="0" indent="0">
              <a:spcBef>
                <a:spcPts val="1500"/>
              </a:spcBef>
              <a:buSzTx/>
              <a:buFontTx/>
              <a:buNone/>
              <a:defRPr b="1" sz="6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1219207" y="546098"/>
            <a:ext cx="8022170" cy="2324102"/>
          </a:xfrm>
          <a:prstGeom prst="rect">
            <a:avLst/>
          </a:prstGeom>
        </p:spPr>
        <p:txBody>
          <a:bodyPr anchor="b"/>
          <a:lstStyle>
            <a:lvl1pPr algn="l">
              <a:defRPr b="1" sz="5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9533466" y="546111"/>
            <a:ext cx="13631335" cy="1170622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矩形"/>
          <p:cNvSpPr/>
          <p:nvPr>
            <p:ph type="body" sz="half" idx="13"/>
          </p:nvPr>
        </p:nvSpPr>
        <p:spPr>
          <a:xfrm>
            <a:off x="1219207" y="2870208"/>
            <a:ext cx="8022170" cy="9382126"/>
          </a:xfrm>
          <a:prstGeom prst="rect">
            <a:avLst/>
          </a:prstGeom>
          <a:ln w="12700"/>
        </p:spPr>
        <p:txBody>
          <a:bodyPr lIns="121919" tIns="121919" rIns="121919" bIns="121919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4779434" y="9601200"/>
            <a:ext cx="14630401" cy="1133478"/>
          </a:xfrm>
          <a:prstGeom prst="rect">
            <a:avLst/>
          </a:prstGeom>
        </p:spPr>
        <p:txBody>
          <a:bodyPr anchor="b"/>
          <a:lstStyle>
            <a:lvl1pPr algn="l">
              <a:defRPr b="1" sz="5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像"/>
          <p:cNvSpPr/>
          <p:nvPr>
            <p:ph type="pic" sz="half" idx="13"/>
          </p:nvPr>
        </p:nvSpPr>
        <p:spPr>
          <a:xfrm>
            <a:off x="4779434" y="1225549"/>
            <a:ext cx="14630401" cy="8229601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4779434" y="10734685"/>
            <a:ext cx="14630401" cy="16097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z="3600"/>
            </a:lvl1pPr>
            <a:lvl2pPr marL="0" indent="457156">
              <a:spcBef>
                <a:spcPts val="800"/>
              </a:spcBef>
              <a:buSzTx/>
              <a:buFontTx/>
              <a:buNone/>
              <a:defRPr sz="3600"/>
            </a:lvl2pPr>
            <a:lvl3pPr marL="0" indent="914308">
              <a:spcBef>
                <a:spcPts val="800"/>
              </a:spcBef>
              <a:buSzTx/>
              <a:buFontTx/>
              <a:buNone/>
              <a:defRPr sz="3600"/>
            </a:lvl3pPr>
            <a:lvl4pPr marL="0" indent="1371463">
              <a:spcBef>
                <a:spcPts val="800"/>
              </a:spcBef>
              <a:buSzTx/>
              <a:buFontTx/>
              <a:buNone/>
              <a:defRPr sz="3600"/>
            </a:lvl4pPr>
            <a:lvl5pPr marL="0" indent="1828616">
              <a:spcBef>
                <a:spcPts val="800"/>
              </a:spcBef>
              <a:buSzTx/>
              <a:buFont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199" y="549277"/>
            <a:ext cx="21945601" cy="2286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09" tIns="121909" rIns="121909" bIns="12190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199" y="3200402"/>
            <a:ext cx="21945601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09" tIns="121909" rIns="121909" bIns="12190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456240" y="12714617"/>
            <a:ext cx="708561" cy="726419"/>
          </a:xfrm>
          <a:prstGeom prst="rect">
            <a:avLst/>
          </a:prstGeom>
          <a:ln w="25400">
            <a:miter lim="400000"/>
          </a:ln>
        </p:spPr>
        <p:txBody>
          <a:bodyPr wrap="none" lIns="121909" tIns="121909" rIns="121909" bIns="121909" anchor="ctr">
            <a:spAutoFit/>
          </a:bodyPr>
          <a:lstStyle>
            <a:lvl1pPr algn="r">
              <a:defRPr sz="3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900018" marR="0" indent="-900018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314320" marR="0" indent="-857165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714325" marR="0" indent="-800015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2331483" marR="0" indent="-960019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788639" marR="0" indent="-960019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3245791" marR="0" indent="-960018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702947" marR="0" indent="-960019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4160098" marR="0" indent="-960018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617254" marR="0" indent="-960018" algn="l" defTabSz="1219082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156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308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463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616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771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924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080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234" algn="r" defTabSz="1219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tif"/><Relationship Id="rId3" Type="http://schemas.openxmlformats.org/officeDocument/2006/relationships/image" Target="../media/image19.tif"/><Relationship Id="rId4" Type="http://schemas.openxmlformats.org/officeDocument/2006/relationships/image" Target="../media/image20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tif"/><Relationship Id="rId3" Type="http://schemas.openxmlformats.org/officeDocument/2006/relationships/image" Target="../media/image22.tif"/><Relationship Id="rId4" Type="http://schemas.openxmlformats.org/officeDocument/2006/relationships/image" Target="../media/image23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tif"/><Relationship Id="rId3" Type="http://schemas.openxmlformats.org/officeDocument/2006/relationships/image" Target="../media/image25.tif"/><Relationship Id="rId4" Type="http://schemas.openxmlformats.org/officeDocument/2006/relationships/image" Target="../media/image26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n.redux.js.org/docs/Glossary.html#state" TargetMode="External"/><Relationship Id="rId3" Type="http://schemas.openxmlformats.org/officeDocument/2006/relationships/hyperlink" Target="http://cn.redux.js.org/docs/Glossary.html#action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tif"/><Relationship Id="rId3" Type="http://schemas.openxmlformats.org/officeDocument/2006/relationships/image" Target="../media/image37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lufei.gitbooks.io/react-tutorial/content/flux-evolution.html" TargetMode="External"/><Relationship Id="rId4" Type="http://schemas.openxmlformats.org/officeDocument/2006/relationships/hyperlink" Target="http://www.redux.org.cn/docs/react-redux/quick-start.html" TargetMode="External"/><Relationship Id="rId5" Type="http://schemas.openxmlformats.org/officeDocument/2006/relationships/hyperlink" Target="http://react-china.org/t/redux/2687" TargetMode="External"/><Relationship Id="rId6" Type="http://schemas.openxmlformats.org/officeDocument/2006/relationships/hyperlink" Target="https://www.jianshu.com/p/9873d4ccb891" TargetMode="External"/><Relationship Id="rId7" Type="http://schemas.openxmlformats.org/officeDocument/2006/relationships/hyperlink" Target="https://segmentfault.com/a/1190000008210097" TargetMode="External"/><Relationship Id="rId8" Type="http://schemas.openxmlformats.org/officeDocument/2006/relationships/hyperlink" Target="https://dwqs.gitbooks.io/frontenddevhandbook/content/practice/front-end-skills.html" TargetMode="External"/><Relationship Id="rId9" Type="http://schemas.openxmlformats.org/officeDocument/2006/relationships/hyperlink" Target="http://www.infoq.com/cn/articles/react-dom-diff" TargetMode="External"/><Relationship Id="rId10" Type="http://schemas.openxmlformats.org/officeDocument/2006/relationships/hyperlink" Target="https://github.com/dvajs/dva/blob/master/README_zh-CN.md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2018…"/>
          <p:cNvSpPr txBox="1"/>
          <p:nvPr/>
        </p:nvSpPr>
        <p:spPr>
          <a:xfrm>
            <a:off x="6577330" y="3672181"/>
            <a:ext cx="11229341" cy="3891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ctr">
              <a:lnSpc>
                <a:spcPct val="120000"/>
              </a:lnSpc>
              <a:defRPr sz="5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2018</a:t>
            </a:r>
          </a:p>
          <a:p>
            <a:pPr algn="ctr">
              <a:lnSpc>
                <a:spcPct val="120000"/>
              </a:lnSpc>
              <a:defRPr sz="14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前端沟通交流</a:t>
            </a:r>
          </a:p>
        </p:txBody>
      </p:sp>
      <p:pic>
        <p:nvPicPr>
          <p:cNvPr id="212" name="Koubei_logo-01 white.png" descr="Koubei_logo-01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9200" y="8281287"/>
            <a:ext cx="3991753" cy="250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27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28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9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331" name="Event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</a:t>
            </a:r>
          </a:p>
        </p:txBody>
      </p:sp>
      <p:pic>
        <p:nvPicPr>
          <p:cNvPr id="3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016" y="2719916"/>
            <a:ext cx="10276731" cy="937971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可以通过设置原生 dom 组件的 onEventType 属性来监听 dom 事件，例如 onClick, onMouseDown，在加强组件内聚性的同时，避免了传统 html 的全局变量污染"/>
          <p:cNvSpPr txBox="1"/>
          <p:nvPr/>
        </p:nvSpPr>
        <p:spPr>
          <a:xfrm>
            <a:off x="14415081" y="4411979"/>
            <a:ext cx="6708802" cy="4244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lnSpc>
                <a:spcPct val="150000"/>
              </a:lnSpc>
              <a:defRPr sz="3200"/>
            </a:lvl1pPr>
          </a:lstStyle>
          <a:p>
            <a:pPr/>
            <a:r>
              <a:t>可以通过设置原生 dom 组件的 onEventType 属性来监听 dom 事件，例如 onClick, onMouseDown，在加强组件内聚性的同时，避免了传统 html 的全局变量污染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35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36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9.1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9.1</a:t>
              </a:r>
            </a:p>
          </p:txBody>
        </p:sp>
      </p:grpSp>
      <p:sp>
        <p:nvSpPr>
          <p:cNvPr id="339" name="Event绑定之this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</a:t>
            </a:r>
          </a:p>
        </p:txBody>
      </p:sp>
      <p:pic>
        <p:nvPicPr>
          <p:cNvPr id="3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0" y="2675466"/>
            <a:ext cx="19415512" cy="9596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42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43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9.2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9.2</a:t>
              </a:r>
            </a:p>
          </p:txBody>
        </p:sp>
      </p:grpSp>
      <p:sp>
        <p:nvSpPr>
          <p:cNvPr id="346" name="Event绑定之this的解决1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Event绑定之this的解决1</a:t>
            </a:r>
          </a:p>
        </p:txBody>
      </p:sp>
      <p:pic>
        <p:nvPicPr>
          <p:cNvPr id="3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616" y="3543300"/>
            <a:ext cx="19172768" cy="7120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49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50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9.3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9.3</a:t>
              </a:r>
            </a:p>
          </p:txBody>
        </p:sp>
      </p:grpSp>
      <p:sp>
        <p:nvSpPr>
          <p:cNvPr id="353" name="Event绑定之this的解决2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Event绑定之this的解决2</a:t>
            </a:r>
          </a:p>
        </p:txBody>
      </p:sp>
      <p:pic>
        <p:nvPicPr>
          <p:cNvPr id="3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906" y="3007783"/>
            <a:ext cx="20210188" cy="8445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56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57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9.4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9.4</a:t>
              </a:r>
            </a:p>
          </p:txBody>
        </p:sp>
      </p:grpSp>
      <p:sp>
        <p:nvSpPr>
          <p:cNvPr id="360" name="Event绑定之this的解决3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Event绑定之this的解决3</a:t>
            </a:r>
          </a:p>
        </p:txBody>
      </p:sp>
      <p:pic>
        <p:nvPicPr>
          <p:cNvPr id="3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6316" y="2472266"/>
            <a:ext cx="20671367" cy="9471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6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6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9.5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9.5</a:t>
              </a:r>
            </a:p>
          </p:txBody>
        </p:sp>
      </p:grpSp>
      <p:sp>
        <p:nvSpPr>
          <p:cNvPr id="367" name="Event绑定之this的解决4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Event绑定之this的解决4</a:t>
            </a:r>
          </a:p>
        </p:txBody>
      </p:sp>
      <p:pic>
        <p:nvPicPr>
          <p:cNvPr id="36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3183466"/>
            <a:ext cx="20595167" cy="8361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7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7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9.6"/>
            <p:cNvSpPr txBox="1"/>
            <p:nvPr/>
          </p:nvSpPr>
          <p:spPr>
            <a:xfrm>
              <a:off x="1139343" y="169267"/>
              <a:ext cx="952505" cy="726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9.6</a:t>
              </a:r>
            </a:p>
          </p:txBody>
        </p:sp>
      </p:grpSp>
      <p:sp>
        <p:nvSpPr>
          <p:cNvPr id="374" name="Event绑定之this的解决5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Event绑定之this的解决5</a:t>
            </a:r>
          </a:p>
        </p:txBody>
      </p:sp>
      <p:pic>
        <p:nvPicPr>
          <p:cNvPr id="3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4131" y="2846916"/>
            <a:ext cx="16895738" cy="9168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77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78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10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381" name="受控组件"/>
          <p:cNvSpPr txBox="1"/>
          <p:nvPr/>
        </p:nvSpPr>
        <p:spPr>
          <a:xfrm>
            <a:off x="2529831" y="616940"/>
            <a:ext cx="20804317" cy="1630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受控组件</a:t>
            </a:r>
          </a:p>
        </p:txBody>
      </p:sp>
      <p:sp>
        <p:nvSpPr>
          <p:cNvPr id="382" name="受控组件也被称做“受限组件”或“受约束组件”。受控组件与其它React组件行为一样，其所有状态属性的更改都由React 来控制，也就是说它根据组件的props和state来改变组件的UI表现形式。"/>
          <p:cNvSpPr txBox="1"/>
          <p:nvPr/>
        </p:nvSpPr>
        <p:spPr>
          <a:xfrm>
            <a:off x="1452835" y="2820246"/>
            <a:ext cx="21478330" cy="10905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受控组件也被称做“受限组件”或“受约束组件”。受控组件与其它React组件行为一样，其所有状态属性的更改都由React 来控制，也就是说它根据组件的</a:t>
            </a:r>
            <a:r>
              <a:rPr>
                <a:latin typeface="Menlo"/>
                <a:ea typeface="Menlo"/>
                <a:cs typeface="Menlo"/>
                <a:sym typeface="Menlo"/>
              </a:rPr>
              <a:t>props</a:t>
            </a:r>
            <a:r>
              <a:t>和</a:t>
            </a:r>
            <a:r>
              <a:rPr>
                <a:latin typeface="Menlo"/>
                <a:ea typeface="Menlo"/>
                <a:cs typeface="Menlo"/>
                <a:sym typeface="Menlo"/>
              </a:rPr>
              <a:t>state</a:t>
            </a:r>
            <a:r>
              <a:t>来改变组件的UI表现形式。</a:t>
            </a:r>
          </a:p>
        </p:txBody>
      </p:sp>
      <p:pic>
        <p:nvPicPr>
          <p:cNvPr id="3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6070" y="4881742"/>
            <a:ext cx="19391860" cy="5427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85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86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10.1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10.1</a:t>
              </a:r>
            </a:p>
          </p:txBody>
        </p:sp>
      </p:grpSp>
      <p:sp>
        <p:nvSpPr>
          <p:cNvPr id="389" name="受控组件——表单组件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受控组件——表单组件</a:t>
            </a:r>
          </a:p>
        </p:txBody>
      </p:sp>
      <p:sp>
        <p:nvSpPr>
          <p:cNvPr id="390" name="React控制受控组件的值保持不变，同样其也会受组件状态的改变，其表现形式和普通React组件一样。而果想响应更新用户输入的值，可以使用React 组件事件设置状态（state或props）。"/>
          <p:cNvSpPr txBox="1"/>
          <p:nvPr/>
        </p:nvSpPr>
        <p:spPr>
          <a:xfrm>
            <a:off x="1452835" y="2820246"/>
            <a:ext cx="21478330" cy="10905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React控制</a:t>
            </a:r>
            <a:r>
              <a:rPr>
                <a:latin typeface="Menlo"/>
                <a:ea typeface="Menlo"/>
                <a:cs typeface="Menlo"/>
                <a:sym typeface="Menlo"/>
              </a:rPr>
              <a:t>受控组件</a:t>
            </a:r>
            <a:r>
              <a:t>的值保持不变，同样其也会受组件状态的改变，其表现形式和普通React组件一样。而果想响应更新用户输入的值，可以使用React 组件事件设置状态（</a:t>
            </a:r>
            <a:r>
              <a:rPr>
                <a:latin typeface="Menlo"/>
                <a:ea typeface="Menlo"/>
                <a:cs typeface="Menlo"/>
                <a:sym typeface="Menlo"/>
              </a:rPr>
              <a:t>state</a:t>
            </a:r>
            <a:r>
              <a:t>或</a:t>
            </a:r>
            <a:r>
              <a:rPr>
                <a:latin typeface="Menlo"/>
                <a:ea typeface="Menlo"/>
                <a:cs typeface="Menlo"/>
                <a:sym typeface="Menlo"/>
              </a:rPr>
              <a:t>props</a:t>
            </a:r>
            <a:r>
              <a:t>）。</a:t>
            </a:r>
          </a:p>
        </p:txBody>
      </p:sp>
      <p:pic>
        <p:nvPicPr>
          <p:cNvPr id="3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3836" y="4462690"/>
            <a:ext cx="17536328" cy="7525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9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9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10.2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10.2</a:t>
              </a:r>
            </a:p>
          </p:txBody>
        </p:sp>
      </p:grpSp>
      <p:sp>
        <p:nvSpPr>
          <p:cNvPr id="397" name="受控组件——好处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受控组件——好处</a:t>
            </a:r>
          </a:p>
        </p:txBody>
      </p:sp>
      <p:sp>
        <p:nvSpPr>
          <p:cNvPr id="398" name="我们可以非常容易实现对用户输入的验证，或者对用户交互做额外的处理。"/>
          <p:cNvSpPr txBox="1"/>
          <p:nvPr/>
        </p:nvSpPr>
        <p:spPr>
          <a:xfrm>
            <a:off x="6532514" y="4852246"/>
            <a:ext cx="10866951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我们可以非常容易实现对用户输入的验证，或者对用户交互做额外的处理。</a:t>
            </a:r>
          </a:p>
        </p:txBody>
      </p:sp>
      <p:pic>
        <p:nvPicPr>
          <p:cNvPr id="3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650" y="6665383"/>
            <a:ext cx="14546678" cy="1844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14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15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1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18" name="自我介绍"/>
          <p:cNvSpPr txBox="1"/>
          <p:nvPr/>
        </p:nvSpPr>
        <p:spPr>
          <a:xfrm>
            <a:off x="2529831" y="616940"/>
            <a:ext cx="20804317" cy="1630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自我介绍</a:t>
            </a:r>
          </a:p>
        </p:txBody>
      </p:sp>
      <p:sp>
        <p:nvSpPr>
          <p:cNvPr id="219" name="线条"/>
          <p:cNvSpPr/>
          <p:nvPr/>
        </p:nvSpPr>
        <p:spPr>
          <a:xfrm>
            <a:off x="2301261" y="6290733"/>
            <a:ext cx="20221745" cy="1"/>
          </a:xfrm>
          <a:prstGeom prst="line">
            <a:avLst/>
          </a:prstGeom>
          <a:ln w="38100">
            <a:solidFill>
              <a:srgbClr val="535353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121919" tIns="121919" rIns="121919" bIns="121919"/>
          <a:lstStyle/>
          <a:p>
            <a:pPr/>
          </a:p>
        </p:txBody>
      </p:sp>
      <p:sp>
        <p:nvSpPr>
          <p:cNvPr id="220" name="圆形"/>
          <p:cNvSpPr/>
          <p:nvPr/>
        </p:nvSpPr>
        <p:spPr>
          <a:xfrm>
            <a:off x="4428066" y="6100233"/>
            <a:ext cx="381001" cy="381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121919" tIns="121919" rIns="121919" bIns="121919" anchor="ctr"/>
          <a:lstStyle/>
          <a:p>
            <a:pPr/>
          </a:p>
        </p:txBody>
      </p:sp>
      <p:sp>
        <p:nvSpPr>
          <p:cNvPr id="221" name="2009"/>
          <p:cNvSpPr txBox="1"/>
          <p:nvPr/>
        </p:nvSpPr>
        <p:spPr>
          <a:xfrm>
            <a:off x="3812235" y="4803563"/>
            <a:ext cx="1612663" cy="980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/>
            <a:r>
              <a:t>2009</a:t>
            </a:r>
          </a:p>
        </p:txBody>
      </p:sp>
      <p:sp>
        <p:nvSpPr>
          <p:cNvPr id="222" name="2014"/>
          <p:cNvSpPr txBox="1"/>
          <p:nvPr/>
        </p:nvSpPr>
        <p:spPr>
          <a:xfrm>
            <a:off x="8324969" y="6797463"/>
            <a:ext cx="1612663" cy="980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223" name="圆形"/>
          <p:cNvSpPr/>
          <p:nvPr/>
        </p:nvSpPr>
        <p:spPr>
          <a:xfrm>
            <a:off x="8940800" y="6100233"/>
            <a:ext cx="381000" cy="381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121919" tIns="121919" rIns="121919" bIns="121919" anchor="ctr"/>
          <a:lstStyle/>
          <a:p>
            <a:pPr/>
          </a:p>
        </p:txBody>
      </p:sp>
      <p:sp>
        <p:nvSpPr>
          <p:cNvPr id="224" name="圆形"/>
          <p:cNvSpPr/>
          <p:nvPr/>
        </p:nvSpPr>
        <p:spPr>
          <a:xfrm>
            <a:off x="13792200" y="6100233"/>
            <a:ext cx="381000" cy="381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121919" tIns="121919" rIns="121919" bIns="121919" anchor="ctr"/>
          <a:lstStyle/>
          <a:p>
            <a:pPr/>
          </a:p>
        </p:txBody>
      </p:sp>
      <p:sp>
        <p:nvSpPr>
          <p:cNvPr id="225" name="2017"/>
          <p:cNvSpPr txBox="1"/>
          <p:nvPr/>
        </p:nvSpPr>
        <p:spPr>
          <a:xfrm>
            <a:off x="13176369" y="4803563"/>
            <a:ext cx="1612663" cy="980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/>
            <a:r>
              <a:t>2017</a:t>
            </a:r>
          </a:p>
        </p:txBody>
      </p:sp>
      <p:sp>
        <p:nvSpPr>
          <p:cNvPr id="226" name="圆形"/>
          <p:cNvSpPr/>
          <p:nvPr/>
        </p:nvSpPr>
        <p:spPr>
          <a:xfrm>
            <a:off x="18288000" y="6100233"/>
            <a:ext cx="381000" cy="381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121919" tIns="121919" rIns="121919" bIns="121919" anchor="ctr"/>
          <a:lstStyle/>
          <a:p>
            <a:pPr/>
          </a:p>
        </p:txBody>
      </p:sp>
      <p:sp>
        <p:nvSpPr>
          <p:cNvPr id="227" name="2018"/>
          <p:cNvSpPr txBox="1"/>
          <p:nvPr/>
        </p:nvSpPr>
        <p:spPr>
          <a:xfrm>
            <a:off x="17672169" y="6797463"/>
            <a:ext cx="1612663" cy="980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/>
            <a:r>
              <a:t>2018</a:t>
            </a:r>
          </a:p>
        </p:txBody>
      </p:sp>
      <p:sp>
        <p:nvSpPr>
          <p:cNvPr id="228" name="开启前端之旅"/>
          <p:cNvSpPr txBox="1"/>
          <p:nvPr/>
        </p:nvSpPr>
        <p:spPr>
          <a:xfrm>
            <a:off x="3423496" y="6797463"/>
            <a:ext cx="2390141" cy="751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pPr/>
            <a:r>
              <a:t>开启前端之旅</a:t>
            </a:r>
          </a:p>
        </p:txBody>
      </p:sp>
      <p:sp>
        <p:nvSpPr>
          <p:cNvPr id="229" name="进入阿里巴巴"/>
          <p:cNvSpPr txBox="1"/>
          <p:nvPr/>
        </p:nvSpPr>
        <p:spPr>
          <a:xfrm>
            <a:off x="7936230" y="4651163"/>
            <a:ext cx="2390141" cy="751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pPr/>
            <a:r>
              <a:t>进入阿里巴巴</a:t>
            </a:r>
          </a:p>
        </p:txBody>
      </p:sp>
      <p:sp>
        <p:nvSpPr>
          <p:cNvPr id="230" name="来到口碑"/>
          <p:cNvSpPr txBox="1"/>
          <p:nvPr/>
        </p:nvSpPr>
        <p:spPr>
          <a:xfrm>
            <a:off x="13143230" y="6911763"/>
            <a:ext cx="1678941" cy="751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pPr/>
            <a:r>
              <a:t>来到口碑</a:t>
            </a:r>
          </a:p>
        </p:txBody>
      </p:sp>
      <p:sp>
        <p:nvSpPr>
          <p:cNvPr id="231" name="来到辰森"/>
          <p:cNvSpPr txBox="1"/>
          <p:nvPr/>
        </p:nvSpPr>
        <p:spPr>
          <a:xfrm>
            <a:off x="17639030" y="4917863"/>
            <a:ext cx="1678941" cy="751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pPr/>
            <a:r>
              <a:t>来到辰森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0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0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11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405" name="非受控组件"/>
          <p:cNvSpPr txBox="1"/>
          <p:nvPr/>
        </p:nvSpPr>
        <p:spPr>
          <a:xfrm>
            <a:off x="2529831" y="616940"/>
            <a:ext cx="20804317" cy="1630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非受控组件</a:t>
            </a:r>
          </a:p>
        </p:txBody>
      </p:sp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8266" y="3166533"/>
            <a:ext cx="16343966" cy="4596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266" y="9787466"/>
            <a:ext cx="16343966" cy="187518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默认值的传入方式"/>
          <p:cNvSpPr txBox="1"/>
          <p:nvPr/>
        </p:nvSpPr>
        <p:spPr>
          <a:xfrm>
            <a:off x="2299181" y="8918033"/>
            <a:ext cx="10866951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默认值的传入方式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1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1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10.1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10.1</a:t>
              </a:r>
            </a:p>
          </p:txBody>
        </p:sp>
      </p:grpSp>
      <p:sp>
        <p:nvSpPr>
          <p:cNvPr id="414" name="非受控组件——事件绑定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非受控组件——事件绑定</a:t>
            </a:r>
          </a:p>
        </p:txBody>
      </p:sp>
      <p:pic>
        <p:nvPicPr>
          <p:cNvPr id="4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5850" y="3570816"/>
            <a:ext cx="19030540" cy="6841045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一般没什么用途，其值并非受父组件控制，它的值受其自身控制。…"/>
          <p:cNvSpPr txBox="1"/>
          <p:nvPr/>
        </p:nvSpPr>
        <p:spPr>
          <a:xfrm>
            <a:off x="2838465" y="10969233"/>
            <a:ext cx="13205359" cy="1704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一般没什么用途，其值并非受父组件控制，它的值受其自身控制。</a:t>
            </a:r>
          </a:p>
          <a:p>
            <a: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4400"/>
              </a:lnSpc>
              <a:spcBef>
                <a:spcPts val="1000"/>
              </a:spcBef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但是，我们可以对其添加一个ref属性，这样可以获得对非受控组件渲染后底层DOM元素的访问。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2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2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12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424" name="虚拟dom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</a:t>
            </a:r>
          </a:p>
        </p:txBody>
      </p:sp>
      <p:sp>
        <p:nvSpPr>
          <p:cNvPr id="425" name="在React中，render执行的结果得到的并不是真正的DOM节点，结果仅仅是轻量级的JavaScript对象，我们称之为virtual DOM。"/>
          <p:cNvSpPr txBox="1"/>
          <p:nvPr/>
        </p:nvSpPr>
        <p:spPr>
          <a:xfrm>
            <a:off x="1716260" y="3086946"/>
            <a:ext cx="19539771" cy="1386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ts val="5500"/>
              </a:lnSpc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在React中，render执行的结果得到的并不是真正的DOM节点，结果仅仅是轻量级的JavaScript对象，我们称之为virtual DOM。</a:t>
            </a:r>
          </a:p>
        </p:txBody>
      </p:sp>
      <p:sp>
        <p:nvSpPr>
          <p:cNvPr id="426" name="1. string类型的字符串或者number类型的数字，对应dom中的text node。…"/>
          <p:cNvSpPr txBox="1"/>
          <p:nvPr/>
        </p:nvSpPr>
        <p:spPr>
          <a:xfrm>
            <a:off x="1716260" y="5991334"/>
            <a:ext cx="20040288" cy="2504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1.	string类型的字符串或者number类型的数字，对应dom中的text node。</a:t>
            </a:r>
          </a:p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2.	通过React.createElement创造出来的ReactElement对象，type为string类型，对应html标签（比如div）。</a:t>
            </a:r>
          </a:p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3.	通过React.createElement创造出来的ReactElement对象，type为function类型，一般是继承React.Component的构造函数。</a:t>
            </a:r>
          </a:p>
        </p:txBody>
      </p:sp>
      <p:sp>
        <p:nvSpPr>
          <p:cNvPr id="427" name="1. ReactDOMTextComponent用来负责text node对应的虚拟dom。…"/>
          <p:cNvSpPr txBox="1"/>
          <p:nvPr/>
        </p:nvSpPr>
        <p:spPr>
          <a:xfrm>
            <a:off x="1716260" y="9690789"/>
            <a:ext cx="13104699" cy="2504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1.	ReactDOMTextComponent用来负责text node对应的虚拟dom。</a:t>
            </a:r>
          </a:p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2.	ReactDOMComponent用来负责html标签对应的虚拟dom。</a:t>
            </a:r>
          </a:p>
          <a:p>
            <a:pPr marL="457200" indent="-457200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3.	ReactCompositeComponent用来负责继承React.Component对应的虚拟dom。</a:t>
            </a:r>
          </a:p>
        </p:txBody>
      </p:sp>
      <p:sp>
        <p:nvSpPr>
          <p:cNvPr id="428" name="React的虚拟DOM类型"/>
          <p:cNvSpPr txBox="1"/>
          <p:nvPr/>
        </p:nvSpPr>
        <p:spPr>
          <a:xfrm>
            <a:off x="1716260" y="5058041"/>
            <a:ext cx="4298316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React的虚拟DOM类型</a:t>
            </a:r>
          </a:p>
        </p:txBody>
      </p:sp>
      <p:sp>
        <p:nvSpPr>
          <p:cNvPr id="429" name="对应的三个类"/>
          <p:cNvSpPr txBox="1"/>
          <p:nvPr/>
        </p:nvSpPr>
        <p:spPr>
          <a:xfrm>
            <a:off x="1716260" y="8775228"/>
            <a:ext cx="269494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对应的三个类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3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3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12.1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12.1</a:t>
              </a:r>
            </a:p>
          </p:txBody>
        </p:sp>
      </p:grpSp>
      <p:sp>
        <p:nvSpPr>
          <p:cNvPr id="435" name="虚拟dom的diff算法1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虚拟dom的diff算法1</a:t>
            </a:r>
          </a:p>
        </p:txBody>
      </p:sp>
      <p:sp>
        <p:nvSpPr>
          <p:cNvPr id="436" name="1. 两个相同组件产生类似的DOM结构，不同的组件产生不同的DOM结构；…"/>
          <p:cNvSpPr txBox="1"/>
          <p:nvPr/>
        </p:nvSpPr>
        <p:spPr>
          <a:xfrm>
            <a:off x="1733193" y="4044001"/>
            <a:ext cx="12072973" cy="1513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	两个相同组件产生类似的DOM结构，不同的组件产生不同的DOM结构；</a:t>
            </a:r>
          </a:p>
          <a:p>
            <a: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	对于同一层次的一组子节点，它们可以通过唯一的id进行区分。</a:t>
            </a:r>
          </a:p>
        </p:txBody>
      </p:sp>
      <p:sp>
        <p:nvSpPr>
          <p:cNvPr id="437" name="两个前提"/>
          <p:cNvSpPr txBox="1"/>
          <p:nvPr/>
        </p:nvSpPr>
        <p:spPr>
          <a:xfrm>
            <a:off x="1733193" y="3110707"/>
            <a:ext cx="188214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两个前提</a:t>
            </a:r>
          </a:p>
        </p:txBody>
      </p:sp>
      <p:sp>
        <p:nvSpPr>
          <p:cNvPr id="438" name="单个节点比较的结论"/>
          <p:cNvSpPr txBox="1"/>
          <p:nvPr/>
        </p:nvSpPr>
        <p:spPr>
          <a:xfrm>
            <a:off x="1733193" y="6725974"/>
            <a:ext cx="391414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单个节点比较的结论</a:t>
            </a:r>
          </a:p>
        </p:txBody>
      </p:sp>
      <p:sp>
        <p:nvSpPr>
          <p:cNvPr id="439" name="1.节点类型不同 ，…"/>
          <p:cNvSpPr txBox="1"/>
          <p:nvPr/>
        </p:nvSpPr>
        <p:spPr>
          <a:xfrm>
            <a:off x="1733193" y="7992287"/>
            <a:ext cx="5531506" cy="1513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1.节点类型不同 ，</a:t>
            </a:r>
          </a:p>
          <a:p>
            <a: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2.节点类型相同，但是属性不同。</a:t>
            </a:r>
          </a:p>
        </p:txBody>
      </p:sp>
      <p:pic>
        <p:nvPicPr>
          <p:cNvPr id="4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5645" y="7115468"/>
            <a:ext cx="13845125" cy="2170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42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43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12.2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12.2</a:t>
              </a:r>
            </a:p>
          </p:txBody>
        </p:sp>
      </p:grpSp>
      <p:sp>
        <p:nvSpPr>
          <p:cNvPr id="446" name="虚拟dom的diff算法2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虚拟dom的diff算法2</a:t>
            </a:r>
          </a:p>
        </p:txBody>
      </p:sp>
      <p:pic>
        <p:nvPicPr>
          <p:cNvPr id="4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835" y="3871383"/>
            <a:ext cx="9347201" cy="5194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React只会对相同颜色方框内的DOM节点进行比较，即同一个父节点下的所有子节点。当发现节点已经不存在，则该节点及其子节点会被完全删除掉，不会用于进一步的比较。这样只需要对树进行一次遍历，便能完成整个DOM树的比较。"/>
          <p:cNvSpPr txBox="1"/>
          <p:nvPr/>
        </p:nvSpPr>
        <p:spPr>
          <a:xfrm>
            <a:off x="14006022" y="5762413"/>
            <a:ext cx="8360142" cy="2171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act只会对相同颜色方框内的DOM节点进行比较，即同一个父节点下的所有子节点。当发现节点已经不存在，则该节点及其子节点会被完全删除掉，不会用于进一步的比较。这样只需要对树进行一次遍历，便能完成整个DOM树的比较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5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5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12.3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12.3</a:t>
              </a:r>
            </a:p>
          </p:txBody>
        </p:sp>
      </p:grpSp>
      <p:sp>
        <p:nvSpPr>
          <p:cNvPr id="454" name="虚拟dom的diff算法3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虚拟dom的diff算法3</a:t>
            </a:r>
          </a:p>
        </p:txBody>
      </p:sp>
      <p:pic>
        <p:nvPicPr>
          <p:cNvPr id="45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366" y="4320116"/>
            <a:ext cx="8559801" cy="412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9850" y="4620683"/>
            <a:ext cx="11613603" cy="1638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50133" y="7010400"/>
            <a:ext cx="11032498" cy="2545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59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60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12.4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12.4</a:t>
              </a:r>
            </a:p>
          </p:txBody>
        </p:sp>
      </p:grpSp>
      <p:sp>
        <p:nvSpPr>
          <p:cNvPr id="463" name="虚拟dom的diff算法4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虚拟dom的diff算法4</a:t>
            </a:r>
          </a:p>
        </p:txBody>
      </p:sp>
      <p:pic>
        <p:nvPicPr>
          <p:cNvPr id="4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9316" y="2732616"/>
            <a:ext cx="6057901" cy="242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6075475"/>
            <a:ext cx="7264400" cy="273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82650" y="6164375"/>
            <a:ext cx="71755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1、逐个比较，A不变，B不变…"/>
          <p:cNvSpPr txBox="1"/>
          <p:nvPr/>
        </p:nvSpPr>
        <p:spPr>
          <a:xfrm>
            <a:off x="1610822" y="9453880"/>
            <a:ext cx="8360142" cy="26746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1、逐个比较，A不变，B不变</a:t>
            </a:r>
          </a:p>
          <a:p>
            <a: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2、C节点移除，插入F节点</a:t>
            </a:r>
          </a:p>
          <a:p>
            <a: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3、D节点移除，插入新生成的C节点</a:t>
            </a:r>
          </a:p>
          <a:p>
            <a: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4、E节点移除，插入新生成的D节点</a:t>
            </a:r>
          </a:p>
          <a:p>
            <a: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5、插入新生成的E节点</a:t>
            </a:r>
          </a:p>
        </p:txBody>
      </p:sp>
      <p:sp>
        <p:nvSpPr>
          <p:cNvPr id="468" name="有Key来进行标记，F节点的插入操作就类似于数组的插入动作，移除亦然"/>
          <p:cNvSpPr txBox="1"/>
          <p:nvPr/>
        </p:nvSpPr>
        <p:spPr>
          <a:xfrm>
            <a:off x="13455688" y="9841667"/>
            <a:ext cx="8697287" cy="11658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ct val="12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有Key来进行标记，F节点的插入操作就类似于数组的插入动作，移除亦然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7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7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12.5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12.5</a:t>
              </a:r>
            </a:p>
          </p:txBody>
        </p:sp>
      </p:grpSp>
      <p:sp>
        <p:nvSpPr>
          <p:cNvPr id="474" name="虚拟dom的diff算法5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虚拟dom的diff算法5</a:t>
            </a:r>
          </a:p>
        </p:txBody>
      </p:sp>
      <p:pic>
        <p:nvPicPr>
          <p:cNvPr id="4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016" y="4764616"/>
            <a:ext cx="8891996" cy="5386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0900" y="3951471"/>
            <a:ext cx="10746186" cy="359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0016" y="9233367"/>
            <a:ext cx="79629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没有key"/>
          <p:cNvSpPr txBox="1"/>
          <p:nvPr/>
        </p:nvSpPr>
        <p:spPr>
          <a:xfrm>
            <a:off x="12520930" y="3025563"/>
            <a:ext cx="170176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没有key</a:t>
            </a:r>
          </a:p>
        </p:txBody>
      </p:sp>
      <p:sp>
        <p:nvSpPr>
          <p:cNvPr id="479" name="有key"/>
          <p:cNvSpPr txBox="1"/>
          <p:nvPr/>
        </p:nvSpPr>
        <p:spPr>
          <a:xfrm>
            <a:off x="12520930" y="8283363"/>
            <a:ext cx="129536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有key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8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8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13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13</a:t>
              </a:r>
            </a:p>
          </p:txBody>
        </p:sp>
      </p:grpSp>
      <p:sp>
        <p:nvSpPr>
          <p:cNvPr id="485" name="React生命周期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React生命周期</a:t>
            </a:r>
          </a:p>
        </p:txBody>
      </p:sp>
      <p:pic>
        <p:nvPicPr>
          <p:cNvPr id="4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7541" y="1862865"/>
            <a:ext cx="7888918" cy="10281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488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489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13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13</a:t>
              </a:r>
            </a:p>
          </p:txBody>
        </p:sp>
      </p:grpSp>
      <p:sp>
        <p:nvSpPr>
          <p:cNvPr id="492" name="React生命周期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React生命周期</a:t>
            </a:r>
          </a:p>
        </p:txBody>
      </p:sp>
      <p:grpSp>
        <p:nvGrpSpPr>
          <p:cNvPr id="500" name="成组"/>
          <p:cNvGrpSpPr/>
          <p:nvPr/>
        </p:nvGrpSpPr>
        <p:grpSpPr>
          <a:xfrm>
            <a:off x="3448092" y="3627371"/>
            <a:ext cx="5058749" cy="6732192"/>
            <a:chOff x="0" y="0"/>
            <a:chExt cx="5058747" cy="6732191"/>
          </a:xfrm>
        </p:grpSpPr>
        <p:sp>
          <p:nvSpPr>
            <p:cNvPr id="493" name="矩形"/>
            <p:cNvSpPr/>
            <p:nvPr/>
          </p:nvSpPr>
          <p:spPr>
            <a:xfrm>
              <a:off x="0" y="0"/>
              <a:ext cx="5058748" cy="6732192"/>
            </a:xfrm>
            <a:prstGeom prst="roundRect">
              <a:avLst>
                <a:gd name="adj" fmla="val 0"/>
              </a:avLst>
            </a:prstGeom>
            <a:solidFill>
              <a:srgbClr val="F5F5F5"/>
            </a:solidFill>
            <a:ln w="12700" cap="flat">
              <a:solidFill>
                <a:srgbClr val="A9A9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94" name="实例化阶段"/>
            <p:cNvSpPr txBox="1"/>
            <p:nvPr/>
          </p:nvSpPr>
          <p:spPr>
            <a:xfrm>
              <a:off x="1519723" y="233428"/>
              <a:ext cx="2019301" cy="6350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b="1" sz="3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实例化阶段</a:t>
              </a:r>
            </a:p>
          </p:txBody>
        </p:sp>
        <p:sp>
          <p:nvSpPr>
            <p:cNvPr id="495" name="getDefaultProps"/>
            <p:cNvSpPr/>
            <p:nvPr/>
          </p:nvSpPr>
          <p:spPr>
            <a:xfrm>
              <a:off x="586684" y="1143936"/>
              <a:ext cx="3885380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getDefaultProps</a:t>
              </a:r>
            </a:p>
          </p:txBody>
        </p:sp>
        <p:sp>
          <p:nvSpPr>
            <p:cNvPr id="496" name="getInitialState"/>
            <p:cNvSpPr/>
            <p:nvPr/>
          </p:nvSpPr>
          <p:spPr>
            <a:xfrm>
              <a:off x="586684" y="2182097"/>
              <a:ext cx="3885380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getInitialState</a:t>
              </a:r>
            </a:p>
          </p:txBody>
        </p:sp>
        <p:sp>
          <p:nvSpPr>
            <p:cNvPr id="497" name="componentWillMount"/>
            <p:cNvSpPr/>
            <p:nvPr/>
          </p:nvSpPr>
          <p:spPr>
            <a:xfrm>
              <a:off x="586684" y="3278487"/>
              <a:ext cx="3885380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componentWillMount</a:t>
              </a:r>
            </a:p>
          </p:txBody>
        </p:sp>
        <p:sp>
          <p:nvSpPr>
            <p:cNvPr id="498" name="render"/>
            <p:cNvSpPr/>
            <p:nvPr/>
          </p:nvSpPr>
          <p:spPr>
            <a:xfrm>
              <a:off x="586684" y="4316648"/>
              <a:ext cx="3885380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499" name="componentDidMount"/>
            <p:cNvSpPr/>
            <p:nvPr/>
          </p:nvSpPr>
          <p:spPr>
            <a:xfrm>
              <a:off x="586684" y="5472038"/>
              <a:ext cx="3885380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componentDidMount</a:t>
              </a:r>
            </a:p>
          </p:txBody>
        </p:sp>
      </p:grpSp>
      <p:grpSp>
        <p:nvGrpSpPr>
          <p:cNvPr id="508" name="成组"/>
          <p:cNvGrpSpPr/>
          <p:nvPr/>
        </p:nvGrpSpPr>
        <p:grpSpPr>
          <a:xfrm>
            <a:off x="9789626" y="3627371"/>
            <a:ext cx="5058749" cy="6732192"/>
            <a:chOff x="0" y="0"/>
            <a:chExt cx="5058747" cy="6732191"/>
          </a:xfrm>
        </p:grpSpPr>
        <p:sp>
          <p:nvSpPr>
            <p:cNvPr id="501" name="矩形"/>
            <p:cNvSpPr/>
            <p:nvPr/>
          </p:nvSpPr>
          <p:spPr>
            <a:xfrm>
              <a:off x="0" y="0"/>
              <a:ext cx="5058748" cy="6732192"/>
            </a:xfrm>
            <a:prstGeom prst="roundRect">
              <a:avLst>
                <a:gd name="adj" fmla="val 0"/>
              </a:avLst>
            </a:prstGeom>
            <a:solidFill>
              <a:srgbClr val="F5F5F5"/>
            </a:solidFill>
            <a:ln w="12700" cap="flat">
              <a:solidFill>
                <a:srgbClr val="A9A9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2" name="存在期间"/>
            <p:cNvSpPr txBox="1"/>
            <p:nvPr/>
          </p:nvSpPr>
          <p:spPr>
            <a:xfrm>
              <a:off x="1710223" y="233429"/>
              <a:ext cx="1638301" cy="6350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b="1" sz="3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存在期间</a:t>
              </a:r>
            </a:p>
          </p:txBody>
        </p:sp>
        <p:sp>
          <p:nvSpPr>
            <p:cNvPr id="503" name="componentWillReceiveProps"/>
            <p:cNvSpPr/>
            <p:nvPr/>
          </p:nvSpPr>
          <p:spPr>
            <a:xfrm>
              <a:off x="586683" y="1143936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componentWillReceiveProps</a:t>
              </a:r>
            </a:p>
          </p:txBody>
        </p:sp>
        <p:sp>
          <p:nvSpPr>
            <p:cNvPr id="504" name="shouldComponentUpdate"/>
            <p:cNvSpPr/>
            <p:nvPr/>
          </p:nvSpPr>
          <p:spPr>
            <a:xfrm>
              <a:off x="586683" y="2182097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shouldComponentUpdate</a:t>
              </a:r>
            </a:p>
          </p:txBody>
        </p:sp>
        <p:sp>
          <p:nvSpPr>
            <p:cNvPr id="505" name="componentWillUpdate"/>
            <p:cNvSpPr/>
            <p:nvPr/>
          </p:nvSpPr>
          <p:spPr>
            <a:xfrm>
              <a:off x="586683" y="3278487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componentWillUpdate</a:t>
              </a:r>
            </a:p>
          </p:txBody>
        </p:sp>
        <p:sp>
          <p:nvSpPr>
            <p:cNvPr id="506" name="render"/>
            <p:cNvSpPr/>
            <p:nvPr/>
          </p:nvSpPr>
          <p:spPr>
            <a:xfrm>
              <a:off x="586683" y="4316648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507" name="componentDidUpdate"/>
            <p:cNvSpPr/>
            <p:nvPr/>
          </p:nvSpPr>
          <p:spPr>
            <a:xfrm>
              <a:off x="586683" y="5472038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componentDidUpdate</a:t>
              </a:r>
            </a:p>
          </p:txBody>
        </p:sp>
      </p:grpSp>
      <p:grpSp>
        <p:nvGrpSpPr>
          <p:cNvPr id="515" name="成组"/>
          <p:cNvGrpSpPr/>
          <p:nvPr/>
        </p:nvGrpSpPr>
        <p:grpSpPr>
          <a:xfrm>
            <a:off x="15877159" y="3627370"/>
            <a:ext cx="5058749" cy="6732193"/>
            <a:chOff x="0" y="0"/>
            <a:chExt cx="5058747" cy="6732191"/>
          </a:xfrm>
        </p:grpSpPr>
        <p:sp>
          <p:nvSpPr>
            <p:cNvPr id="509" name="矩形"/>
            <p:cNvSpPr/>
            <p:nvPr/>
          </p:nvSpPr>
          <p:spPr>
            <a:xfrm>
              <a:off x="0" y="0"/>
              <a:ext cx="5058748" cy="6732192"/>
            </a:xfrm>
            <a:prstGeom prst="roundRect">
              <a:avLst>
                <a:gd name="adj" fmla="val 0"/>
              </a:avLst>
            </a:prstGeom>
            <a:solidFill>
              <a:srgbClr val="F5F5F5"/>
            </a:solidFill>
            <a:ln w="12700" cap="flat">
              <a:solidFill>
                <a:srgbClr val="A9A9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0" name="销毁时"/>
            <p:cNvSpPr txBox="1"/>
            <p:nvPr/>
          </p:nvSpPr>
          <p:spPr>
            <a:xfrm>
              <a:off x="1900724" y="233429"/>
              <a:ext cx="1257301" cy="6350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b="1" sz="3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销毁时</a:t>
              </a:r>
            </a:p>
          </p:txBody>
        </p:sp>
        <p:sp>
          <p:nvSpPr>
            <p:cNvPr id="511" name="getInitialState"/>
            <p:cNvSpPr/>
            <p:nvPr/>
          </p:nvSpPr>
          <p:spPr>
            <a:xfrm>
              <a:off x="586683" y="1143936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getInitialState</a:t>
              </a:r>
            </a:p>
          </p:txBody>
        </p:sp>
        <p:sp>
          <p:nvSpPr>
            <p:cNvPr id="512" name="componentWillMount"/>
            <p:cNvSpPr/>
            <p:nvPr/>
          </p:nvSpPr>
          <p:spPr>
            <a:xfrm>
              <a:off x="586683" y="2182097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componentWillMount</a:t>
              </a:r>
            </a:p>
          </p:txBody>
        </p:sp>
        <p:sp>
          <p:nvSpPr>
            <p:cNvPr id="513" name="render"/>
            <p:cNvSpPr/>
            <p:nvPr/>
          </p:nvSpPr>
          <p:spPr>
            <a:xfrm>
              <a:off x="586683" y="3278488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514" name="componentDidMount"/>
            <p:cNvSpPr/>
            <p:nvPr/>
          </p:nvSpPr>
          <p:spPr>
            <a:xfrm>
              <a:off x="586683" y="4316648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componentDidMount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3"/>
      <p:bldP build="whole" bldLvl="1" animBg="1" rev="0" advAuto="0" spid="500" grpId="1"/>
      <p:bldP build="whole" bldLvl="1" animBg="1" rev="0" advAuto="0" spid="50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3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3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37" name="课程大纲"/>
          <p:cNvSpPr txBox="1"/>
          <p:nvPr/>
        </p:nvSpPr>
        <p:spPr>
          <a:xfrm>
            <a:off x="2529831" y="616940"/>
            <a:ext cx="20804317" cy="1630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课程大纲</a:t>
            </a:r>
          </a:p>
        </p:txBody>
      </p:sp>
      <p:sp>
        <p:nvSpPr>
          <p:cNvPr id="238" name="React技术栈"/>
          <p:cNvSpPr/>
          <p:nvPr/>
        </p:nvSpPr>
        <p:spPr>
          <a:xfrm>
            <a:off x="6130620" y="5170378"/>
            <a:ext cx="4866283" cy="21533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React技术栈</a:t>
            </a:r>
          </a:p>
        </p:txBody>
      </p:sp>
      <p:sp>
        <p:nvSpPr>
          <p:cNvPr id="239" name="口碑前端解决方案"/>
          <p:cNvSpPr/>
          <p:nvPr/>
        </p:nvSpPr>
        <p:spPr>
          <a:xfrm>
            <a:off x="13387097" y="5170378"/>
            <a:ext cx="4866282" cy="21533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口碑前端解决方案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17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18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14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14</a:t>
              </a:r>
            </a:p>
          </p:txBody>
        </p:sp>
      </p:grpSp>
      <p:sp>
        <p:nvSpPr>
          <p:cNvPr id="521" name="Redux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522" name="Redux 是 JavaScript 状态容器，提供可预测化的状态管理。"/>
          <p:cNvSpPr txBox="1"/>
          <p:nvPr/>
        </p:nvSpPr>
        <p:spPr>
          <a:xfrm>
            <a:off x="6686245" y="5568728"/>
            <a:ext cx="11011510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Redux 是 JavaScript 状态容器，提供可预测化的状态管理。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24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25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15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528" name="Redux——三大原则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Redux——三大原则</a:t>
            </a:r>
          </a:p>
        </p:txBody>
      </p:sp>
      <p:sp>
        <p:nvSpPr>
          <p:cNvPr id="529" name="整个应用的 state 被储存在一棵 object tree 中，并且这个 object tree 只存在于唯一一个 store 中。"/>
          <p:cNvSpPr txBox="1"/>
          <p:nvPr/>
        </p:nvSpPr>
        <p:spPr>
          <a:xfrm>
            <a:off x="2533694" y="4708857"/>
            <a:ext cx="1780855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整个应用的 state 被储存在一棵 object tree 中，并且这个 object tree 只存在于唯一一个 store 中。</a:t>
            </a:r>
          </a:p>
        </p:txBody>
      </p:sp>
      <p:sp>
        <p:nvSpPr>
          <p:cNvPr id="530" name="单一数据源"/>
          <p:cNvSpPr txBox="1"/>
          <p:nvPr/>
        </p:nvSpPr>
        <p:spPr>
          <a:xfrm>
            <a:off x="2533694" y="3471946"/>
            <a:ext cx="29235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单一数据源</a:t>
            </a:r>
          </a:p>
        </p:txBody>
      </p:sp>
      <p:sp>
        <p:nvSpPr>
          <p:cNvPr id="531" name="惟一改变 state 的方法就是触发 action，action 是一个用于描述已发生事件的普通对象。"/>
          <p:cNvSpPr txBox="1"/>
          <p:nvPr/>
        </p:nvSpPr>
        <p:spPr>
          <a:xfrm>
            <a:off x="2533694" y="7445299"/>
            <a:ext cx="16024049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惟一改变 state 的方法就是触发 action，action 是一个用于描述已发生事件的普通对象。</a:t>
            </a:r>
          </a:p>
        </p:txBody>
      </p:sp>
      <p:sp>
        <p:nvSpPr>
          <p:cNvPr id="532" name="为了描述 action 如何改变 state tree ，你需要编写 reducers。"/>
          <p:cNvSpPr txBox="1"/>
          <p:nvPr/>
        </p:nvSpPr>
        <p:spPr>
          <a:xfrm>
            <a:off x="2533694" y="10181742"/>
            <a:ext cx="1132078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为了描述 action 如何改变 state tree ，你需要编写 reducers。</a:t>
            </a:r>
          </a:p>
        </p:txBody>
      </p:sp>
      <p:sp>
        <p:nvSpPr>
          <p:cNvPr id="533" name="使用纯函数来执行修改"/>
          <p:cNvSpPr txBox="1"/>
          <p:nvPr/>
        </p:nvSpPr>
        <p:spPr>
          <a:xfrm>
            <a:off x="2533694" y="8944832"/>
            <a:ext cx="55905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使用纯函数来执行修改</a:t>
            </a:r>
          </a:p>
        </p:txBody>
      </p:sp>
      <p:sp>
        <p:nvSpPr>
          <p:cNvPr id="534" name="State 是只读的"/>
          <p:cNvSpPr txBox="1"/>
          <p:nvPr/>
        </p:nvSpPr>
        <p:spPr>
          <a:xfrm>
            <a:off x="2533694" y="6208389"/>
            <a:ext cx="3872460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State 是只读的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36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37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15.1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15.1</a:t>
              </a:r>
            </a:p>
          </p:txBody>
        </p:sp>
      </p:grpSp>
      <p:sp>
        <p:nvSpPr>
          <p:cNvPr id="540" name="Redux——Action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Redux——Action</a:t>
            </a:r>
          </a:p>
        </p:txBody>
      </p:sp>
      <p:sp>
        <p:nvSpPr>
          <p:cNvPr id="541" name="整个应用的 state 被Action 是把数据从应用（译者注：这里之所以不叫 view 是因为这些数据有可能是服务器响应，用户输入或其它非 view 的数据 ）传到 store 的有效载荷。它是 store 数据的唯一来源。一般来说你会通过 store.dispatch() 将 action 传到 store。在一棵 object tree 中，并且这个 object tree 只存在于唯一一个 store 中。"/>
          <p:cNvSpPr txBox="1"/>
          <p:nvPr/>
        </p:nvSpPr>
        <p:spPr>
          <a:xfrm>
            <a:off x="1895196" y="3210314"/>
            <a:ext cx="20593607" cy="15182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ts val="4600"/>
              </a:lnSpc>
              <a:defRPr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整个应用的 state 被Action 是把数据从应用（译者注：这里之所以不叫 view 是因为这些数据有可能是服务器响应，用户输入或其它非 view 的数据 ）传到 store 的有效载荷。它是 store 数据的唯一来源。一般来说你会通过 store.dispatch() 将 action 传到 store。在一棵 object tree 中，并且这个 object tree 只存在于唯一一个 store 中。</a:t>
            </a:r>
          </a:p>
        </p:txBody>
      </p:sp>
      <p:pic>
        <p:nvPicPr>
          <p:cNvPr id="5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5571" y="5729691"/>
            <a:ext cx="17872858" cy="4384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44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45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15.2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15.2</a:t>
              </a:r>
            </a:p>
          </p:txBody>
        </p:sp>
      </p:grpSp>
      <p:sp>
        <p:nvSpPr>
          <p:cNvPr id="548" name="Redux——Reducer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Redux——Reducer</a:t>
            </a:r>
          </a:p>
        </p:txBody>
      </p:sp>
      <p:sp>
        <p:nvSpPr>
          <p:cNvPr id="549" name="Reducers 指定了应用状态的变化如何响应 actions 并发送到 store 的，记住 actions 只是描述了有事情发生了这一事实，并没有描述应用如何更新 state。…"/>
          <p:cNvSpPr txBox="1"/>
          <p:nvPr/>
        </p:nvSpPr>
        <p:spPr>
          <a:xfrm>
            <a:off x="1857044" y="2549792"/>
            <a:ext cx="19772558" cy="34950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marL="320842" indent="-320842">
              <a:buSzPct val="100000"/>
              <a:buChar char="•"/>
              <a:defRPr sz="3200"/>
            </a:pPr>
            <a:r>
              <a:t>Reducers 指定了应用状态的变化如何响应 actions 并发送到 store 的，记住 actions 只是描述了有事情发生了这一事实，并没有描述应用如何更新 state。</a:t>
            </a:r>
          </a:p>
          <a:p>
            <a:pPr marL="320842" indent="-320842">
              <a:buSzPct val="100000"/>
              <a:buChar char="•"/>
              <a:defRPr sz="3200"/>
            </a:pPr>
          </a:p>
          <a:p>
            <a:pPr marL="320842" indent="-320842">
              <a:buSzPct val="100000"/>
              <a:buChar char="•"/>
              <a:defRPr sz="3200"/>
            </a:pPr>
          </a:p>
          <a:p>
            <a:pPr marL="320842" indent="-320842">
              <a:buSzPct val="100000"/>
              <a:buChar char="•"/>
              <a:defRPr sz="3200"/>
            </a:pPr>
            <a:r>
              <a:t>只要传入参数相同，返回计算得到的下一个 state 就一定相同。没有特殊情况、没有副作用，没有 API 请求、没有变量修改，单纯执行计算。</a:t>
            </a:r>
          </a:p>
        </p:txBody>
      </p:sp>
      <p:pic>
        <p:nvPicPr>
          <p:cNvPr id="5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1039" y="6385478"/>
            <a:ext cx="17671273" cy="6679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54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55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15.3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15.3</a:t>
              </a:r>
            </a:p>
          </p:txBody>
        </p:sp>
      </p:grpSp>
      <p:sp>
        <p:nvSpPr>
          <p:cNvPr id="558" name="Redux——Store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Redux——Store</a:t>
            </a:r>
          </a:p>
        </p:txBody>
      </p:sp>
      <p:sp>
        <p:nvSpPr>
          <p:cNvPr id="559" name="Store 就是用来维持应用所有的 state 树 的一个对象。 改变 store 内 state 的惟一途径是对它 dispatch 一个 action。"/>
          <p:cNvSpPr txBox="1"/>
          <p:nvPr/>
        </p:nvSpPr>
        <p:spPr>
          <a:xfrm>
            <a:off x="1886659" y="2746509"/>
            <a:ext cx="21141068" cy="1424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defTabSz="457200">
              <a:lnSpc>
                <a:spcPts val="5400"/>
              </a:lnSpc>
              <a:spcBef>
                <a:spcPts val="1000"/>
              </a:spcBef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Store 就是用来维持应用所有的 </a:t>
            </a:r>
            <a:r>
              <a:rPr>
                <a:solidFill>
                  <a:srgbClr val="4183C4"/>
                </a:solidFill>
                <a:hlinkClick r:id="rId2" invalidUrl="" action="" tgtFrame="" tooltip="" history="1" highlightClick="0" endSnd="0"/>
              </a:rPr>
              <a:t>state 树</a:t>
            </a:r>
            <a:r>
              <a:t> 的一个对象。 改变 store 内 state 的惟一途径是对它 dispatch 一个 </a:t>
            </a:r>
            <a:r>
              <a:rPr>
                <a:solidFill>
                  <a:srgbClr val="4183C4"/>
                </a:solidFill>
                <a:hlinkClick r:id="rId3" invalidUrl="" action="" tgtFrame="" tooltip="" history="1" highlightClick="0" endSnd="0"/>
              </a:rPr>
              <a:t>action</a:t>
            </a:r>
            <a:r>
              <a:t>。</a:t>
            </a:r>
          </a:p>
        </p:txBody>
      </p:sp>
      <p:sp>
        <p:nvSpPr>
          <p:cNvPr id="560" name="getState()…"/>
          <p:cNvSpPr txBox="1"/>
          <p:nvPr/>
        </p:nvSpPr>
        <p:spPr>
          <a:xfrm>
            <a:off x="1802769" y="5661112"/>
            <a:ext cx="6711759" cy="4982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getState()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dispatch(action)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subscribe(listener)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replaceReducer(nextReducer)</a:t>
            </a:r>
          </a:p>
        </p:txBody>
      </p:sp>
      <p:sp>
        <p:nvSpPr>
          <p:cNvPr id="561" name="4个核心API"/>
          <p:cNvSpPr txBox="1"/>
          <p:nvPr/>
        </p:nvSpPr>
        <p:spPr>
          <a:xfrm>
            <a:off x="1775138" y="4442111"/>
            <a:ext cx="2356804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4个核心API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6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6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15.4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15.4</a:t>
              </a:r>
            </a:p>
          </p:txBody>
        </p:sp>
      </p:grpSp>
      <p:sp>
        <p:nvSpPr>
          <p:cNvPr id="567" name="Redux——Store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Redux——Store</a:t>
            </a:r>
          </a:p>
        </p:txBody>
      </p:sp>
      <p:sp>
        <p:nvSpPr>
          <p:cNvPr id="568" name="dispatch(action)"/>
          <p:cNvSpPr txBox="1"/>
          <p:nvPr/>
        </p:nvSpPr>
        <p:spPr>
          <a:xfrm>
            <a:off x="1817083" y="3246680"/>
            <a:ext cx="3125352" cy="726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dispatch(action)</a:t>
            </a:r>
          </a:p>
        </p:txBody>
      </p:sp>
      <p:pic>
        <p:nvPicPr>
          <p:cNvPr id="56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510" y="4122547"/>
            <a:ext cx="20227402" cy="8665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7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7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15.5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15.5</a:t>
              </a:r>
            </a:p>
          </p:txBody>
        </p:sp>
      </p:grpSp>
      <p:sp>
        <p:nvSpPr>
          <p:cNvPr id="577" name="Redux——Store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Redux——Store</a:t>
            </a:r>
          </a:p>
        </p:txBody>
      </p:sp>
      <p:sp>
        <p:nvSpPr>
          <p:cNvPr id="578" name="subscribe(listener)"/>
          <p:cNvSpPr txBox="1"/>
          <p:nvPr/>
        </p:nvSpPr>
        <p:spPr>
          <a:xfrm>
            <a:off x="1817083" y="2707383"/>
            <a:ext cx="3576599" cy="726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>
              <a:defRPr sz="3200"/>
            </a:lvl1pPr>
          </a:lstStyle>
          <a:p>
            <a:pPr/>
            <a:r>
              <a:t>subscribe(listener)</a:t>
            </a:r>
          </a:p>
        </p:txBody>
      </p:sp>
      <p:pic>
        <p:nvPicPr>
          <p:cNvPr id="5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1905" y="3596500"/>
            <a:ext cx="20477144" cy="9553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8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8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15.6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15.6</a:t>
              </a:r>
            </a:p>
          </p:txBody>
        </p:sp>
      </p:grpSp>
      <p:sp>
        <p:nvSpPr>
          <p:cNvPr id="587" name="Redux——中间件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Redux——中间件</a:t>
            </a:r>
          </a:p>
        </p:txBody>
      </p:sp>
      <p:pic>
        <p:nvPicPr>
          <p:cNvPr id="58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3091" y="29594"/>
            <a:ext cx="13697463" cy="13784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592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593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15.7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15.7</a:t>
              </a:r>
            </a:p>
          </p:txBody>
        </p:sp>
      </p:grpSp>
      <p:sp>
        <p:nvSpPr>
          <p:cNvPr id="596" name="Redux——异步Action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Redux——异步Action</a:t>
            </a:r>
          </a:p>
        </p:txBody>
      </p:sp>
      <p:pic>
        <p:nvPicPr>
          <p:cNvPr id="59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245" y="2664657"/>
            <a:ext cx="19727487" cy="83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0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0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15.8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15.8</a:t>
              </a:r>
            </a:p>
          </p:txBody>
        </p:sp>
      </p:grpSp>
      <p:sp>
        <p:nvSpPr>
          <p:cNvPr id="605" name="Redux——数据流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Redux——数据流</a:t>
            </a:r>
          </a:p>
        </p:txBody>
      </p:sp>
      <p:pic>
        <p:nvPicPr>
          <p:cNvPr id="606" name="未命名文件 (2).png" descr="未命名文件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769" y="2231063"/>
            <a:ext cx="20994563" cy="11106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4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4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3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45" name="React技术栈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React技术栈</a:t>
            </a:r>
          </a:p>
        </p:txBody>
      </p:sp>
      <p:sp>
        <p:nvSpPr>
          <p:cNvPr id="246" name="React"/>
          <p:cNvSpPr/>
          <p:nvPr/>
        </p:nvSpPr>
        <p:spPr>
          <a:xfrm>
            <a:off x="6109648" y="3953974"/>
            <a:ext cx="4866282" cy="21533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247" name="Redux"/>
          <p:cNvSpPr/>
          <p:nvPr/>
        </p:nvSpPr>
        <p:spPr>
          <a:xfrm>
            <a:off x="12822005" y="3953974"/>
            <a:ext cx="4866282" cy="21533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248" name="React-Redux"/>
          <p:cNvSpPr/>
          <p:nvPr/>
        </p:nvSpPr>
        <p:spPr>
          <a:xfrm>
            <a:off x="6109648" y="7247818"/>
            <a:ext cx="4866282" cy="215330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React-Redux</a:t>
            </a:r>
          </a:p>
        </p:txBody>
      </p:sp>
      <p:sp>
        <p:nvSpPr>
          <p:cNvPr id="249" name="React-Router"/>
          <p:cNvSpPr/>
          <p:nvPr/>
        </p:nvSpPr>
        <p:spPr>
          <a:xfrm>
            <a:off x="12822005" y="7247818"/>
            <a:ext cx="4866282" cy="215330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React-Router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08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09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15.9"/>
            <p:cNvSpPr txBox="1"/>
            <p:nvPr/>
          </p:nvSpPr>
          <p:spPr>
            <a:xfrm>
              <a:off x="1139343" y="194667"/>
              <a:ext cx="952505" cy="6756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15.9</a:t>
              </a:r>
            </a:p>
          </p:txBody>
        </p:sp>
      </p:grpSp>
      <p:sp>
        <p:nvSpPr>
          <p:cNvPr id="612" name="Redux——关键API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Redux——关键API</a:t>
            </a:r>
          </a:p>
        </p:txBody>
      </p:sp>
      <p:sp>
        <p:nvSpPr>
          <p:cNvPr id="613" name="createStore(reducers,[preloadedState],enhancer)…"/>
          <p:cNvSpPr txBox="1"/>
          <p:nvPr/>
        </p:nvSpPr>
        <p:spPr>
          <a:xfrm>
            <a:off x="4340439" y="3530192"/>
            <a:ext cx="12030494" cy="62014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createStore(reducers,[preloadedState],enhancer)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applyMiddleWave(…middlewares)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combineReducers(reducers)</a:t>
            </a: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bindActionCreators(actionCreators, dispatch)</a:t>
            </a:r>
          </a:p>
          <a:p>
            <a:pPr defTabSz="457200">
              <a:lnSpc>
                <a:spcPts val="5400"/>
              </a:lnSpc>
              <a:spcBef>
                <a:spcPts val="1000"/>
              </a:spcBef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457200">
              <a:lnSpc>
                <a:spcPts val="5400"/>
              </a:lnSpc>
              <a:spcBef>
                <a:spcPts val="1000"/>
              </a:spcBef>
              <a:buSzPct val="100000"/>
              <a:buChar char="•"/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compose(…functions)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15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16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" name="16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sp>
        <p:nvSpPr>
          <p:cNvPr id="619" name="React-Redux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React-Redux</a:t>
            </a:r>
          </a:p>
        </p:txBody>
      </p:sp>
      <p:pic>
        <p:nvPicPr>
          <p:cNvPr id="6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5067" y="5425987"/>
            <a:ext cx="18013866" cy="7240190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在应用中，只有最顶层组件是对 Redux 可知（例如路由处理）这是很好的。所有它们的子组件都应该是“笨拙”的，并且是通过 props 获取数据。"/>
          <p:cNvSpPr txBox="1"/>
          <p:nvPr/>
        </p:nvSpPr>
        <p:spPr>
          <a:xfrm>
            <a:off x="3851185" y="3118457"/>
            <a:ext cx="16681630" cy="1398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在应用中，只有最顶层组件是对 Redux 可知（例如路由处理）这是很好的。所有它们的子组件都应该是“笨拙”的，并且是通过 props 获取数据。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2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2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5" name="17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627" name="React-Redux——Provider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React-Redux——Provider</a:t>
            </a:r>
          </a:p>
        </p:txBody>
      </p:sp>
      <p:sp>
        <p:nvSpPr>
          <p:cNvPr id="628" name="Provider"/>
          <p:cNvSpPr txBox="1"/>
          <p:nvPr/>
        </p:nvSpPr>
        <p:spPr>
          <a:xfrm>
            <a:off x="2491750" y="2968607"/>
            <a:ext cx="2390674" cy="8760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Provider</a:t>
            </a:r>
          </a:p>
        </p:txBody>
      </p:sp>
      <p:sp>
        <p:nvSpPr>
          <p:cNvPr id="629" name="在原应用组件上包裹一层，使原来整个应用成为Provider的子组件…"/>
          <p:cNvSpPr txBox="1"/>
          <p:nvPr/>
        </p:nvSpPr>
        <p:spPr>
          <a:xfrm>
            <a:off x="2553007" y="4114869"/>
            <a:ext cx="14324686" cy="1958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在原应用组件上包裹一层，使原来整个应用成为Provider的子组件</a:t>
            </a:r>
          </a:p>
          <a:p>
            <a: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接收Redux的store作为props，通过context对象传递给子孙组件上的connect</a:t>
            </a:r>
          </a:p>
        </p:txBody>
      </p:sp>
      <p:pic>
        <p:nvPicPr>
          <p:cNvPr id="63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1599" y="2206903"/>
            <a:ext cx="18440781" cy="9302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34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35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18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18</a:t>
              </a:r>
            </a:p>
          </p:txBody>
        </p:sp>
      </p:grpSp>
      <p:sp>
        <p:nvSpPr>
          <p:cNvPr id="638" name="Redux——React-Redux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Redux——React-Redux</a:t>
            </a:r>
          </a:p>
        </p:txBody>
      </p:sp>
      <p:sp>
        <p:nvSpPr>
          <p:cNvPr id="639" name="Connect([mapStateToProps],[mapDispatchToProps],[mergeProps],[options])"/>
          <p:cNvSpPr txBox="1"/>
          <p:nvPr/>
        </p:nvSpPr>
        <p:spPr>
          <a:xfrm>
            <a:off x="2491750" y="2968607"/>
            <a:ext cx="19599225" cy="8760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Connect([mapStateToProps],[mapDispatchToProps],[mergeProps],[options])</a:t>
            </a:r>
          </a:p>
        </p:txBody>
      </p:sp>
      <p:sp>
        <p:nvSpPr>
          <p:cNvPr id="640" name="mapStateToProps(state,props)"/>
          <p:cNvSpPr txBox="1"/>
          <p:nvPr/>
        </p:nvSpPr>
        <p:spPr>
          <a:xfrm>
            <a:off x="2491750" y="4114869"/>
            <a:ext cx="6269025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mapStateToProps(state,props)</a:t>
            </a:r>
          </a:p>
        </p:txBody>
      </p:sp>
      <p:sp>
        <p:nvSpPr>
          <p:cNvPr id="641" name="mapDispatchToProps(dispatch,props)"/>
          <p:cNvSpPr txBox="1"/>
          <p:nvPr/>
        </p:nvSpPr>
        <p:spPr>
          <a:xfrm>
            <a:off x="2491750" y="5772860"/>
            <a:ext cx="7583729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mapDispatchToProps(dispatch,props)</a:t>
            </a:r>
          </a:p>
        </p:txBody>
      </p:sp>
      <p:sp>
        <p:nvSpPr>
          <p:cNvPr id="642" name="mergeProps(stateProps,dispatchProps,parentProps)"/>
          <p:cNvSpPr txBox="1"/>
          <p:nvPr/>
        </p:nvSpPr>
        <p:spPr>
          <a:xfrm>
            <a:off x="2491750" y="7430851"/>
            <a:ext cx="10283038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228600" indent="-228600" defTabSz="457200">
              <a:lnSpc>
                <a:spcPts val="6000"/>
              </a:lnSpc>
              <a:buSzPct val="100000"/>
              <a:buChar char="•"/>
              <a:tabLst>
                <a:tab pos="139700" algn="l"/>
                <a:tab pos="457200" algn="l"/>
              </a:tabLst>
              <a:defRPr sz="3200">
                <a:solidFill>
                  <a:srgbClr val="444444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mergeProps(stateProps,dispatchProps,parentProps)</a:t>
            </a:r>
          </a:p>
        </p:txBody>
      </p:sp>
      <p:pic>
        <p:nvPicPr>
          <p:cNvPr id="6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1750" y="8516386"/>
            <a:ext cx="18316501" cy="3568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8984" y="-11128"/>
            <a:ext cx="16490077" cy="13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46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47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19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650" name="React-Redux最终的使用效果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React-Redux最终的使用效果</a:t>
            </a:r>
          </a:p>
        </p:txBody>
      </p:sp>
      <p:pic>
        <p:nvPicPr>
          <p:cNvPr id="6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6785" y="3300857"/>
            <a:ext cx="21262009" cy="711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5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5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20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sp>
        <p:nvSpPr>
          <p:cNvPr id="657" name="React-Redux数据流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React-Redux数据流</a:t>
            </a:r>
          </a:p>
        </p:txBody>
      </p:sp>
      <p:pic>
        <p:nvPicPr>
          <p:cNvPr id="658" name="react-redux (2).png" descr="react-redux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5636" y="1838162"/>
            <a:ext cx="17112728" cy="11151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66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66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2" name="5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64" name="附录"/>
          <p:cNvSpPr txBox="1"/>
          <p:nvPr/>
        </p:nvSpPr>
        <p:spPr>
          <a:xfrm>
            <a:off x="2529831" y="616940"/>
            <a:ext cx="20804317" cy="1630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附录</a:t>
            </a:r>
          </a:p>
        </p:txBody>
      </p:sp>
      <p:sp>
        <p:nvSpPr>
          <p:cNvPr id="665" name="React教程：https://hulufei.gitbooks.io/react-tutorial/content/flux-evolution.html…"/>
          <p:cNvSpPr txBox="1"/>
          <p:nvPr/>
        </p:nvSpPr>
        <p:spPr>
          <a:xfrm>
            <a:off x="2850931" y="2932835"/>
            <a:ext cx="19258906" cy="67953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React教程：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https://hulufei.gitbooks.io/react-tutorial/content/flux-evolution.html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redux教程：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http://www.redux.org.cn/docs/react-redux/quick-start.html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redux的个人理解1：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http://react-china.org/t/redux/2687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redux的个人理解2：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https://www.jianshu.com/p/9873d4ccb891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redux的reducer纯函数：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https://segmentfault.com/a/1190000008210097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前端技术栈文档：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https://dwqs.gitbooks.io/frontenddevhandbook/content/practice/front-end-skills.html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虚拟dom的diff算法：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http://www.infoq.com/cn/articles/react-dom-diff</a:t>
            </a:r>
          </a:p>
          <a:p>
            <a:pPr marL="280736" indent="-280736" defTabSz="1828475">
              <a:lnSpc>
                <a:spcPct val="15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dva：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https://github.com/dvajs/dva/blob/master/README_zh-CN.md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感谢聆听"/>
          <p:cNvSpPr txBox="1"/>
          <p:nvPr/>
        </p:nvSpPr>
        <p:spPr>
          <a:xfrm>
            <a:off x="10188787" y="7000399"/>
            <a:ext cx="4015741" cy="1551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algn="ctr">
              <a:defRPr sz="7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感谢聆听</a:t>
            </a:r>
          </a:p>
        </p:txBody>
      </p:sp>
      <p:pic>
        <p:nvPicPr>
          <p:cNvPr id="670" name="Koubei_logo-01 white.png" descr="Koubei_logo-01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3424" y="4043101"/>
            <a:ext cx="5237161" cy="3290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51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52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4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55" name="React是什么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React是什么</a:t>
            </a:r>
          </a:p>
        </p:txBody>
      </p:sp>
      <p:sp>
        <p:nvSpPr>
          <p:cNvPr id="256" name="react 是一个做 UI 的库，具体来说是做 UI 组件的库，专注于做 mvc 中的 v."/>
          <p:cNvSpPr txBox="1"/>
          <p:nvPr/>
        </p:nvSpPr>
        <p:spPr>
          <a:xfrm>
            <a:off x="3267188" y="5249440"/>
            <a:ext cx="17849625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457200" indent="-457200" defTabSz="457200">
              <a:lnSpc>
                <a:spcPts val="6500"/>
              </a:lnSpc>
              <a:tabLst>
                <a:tab pos="139700" algn="l"/>
                <a:tab pos="457200" algn="l"/>
              </a:tabLst>
              <a:defRPr sz="4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react 是一个做 UI 的库，具体来说是做 UI 组件的库，专注于做 mvc 中的 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60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61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5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4" name="为什么使用React"/>
          <p:cNvSpPr txBox="1"/>
          <p:nvPr/>
        </p:nvSpPr>
        <p:spPr>
          <a:xfrm>
            <a:off x="2529831" y="616940"/>
            <a:ext cx="20804317" cy="16514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为什么使用React</a:t>
            </a:r>
          </a:p>
        </p:txBody>
      </p:sp>
      <p:sp>
        <p:nvSpPr>
          <p:cNvPr id="265" name="api 少，类库易学…"/>
          <p:cNvSpPr txBox="1"/>
          <p:nvPr/>
        </p:nvSpPr>
        <p:spPr>
          <a:xfrm>
            <a:off x="2557397" y="3289882"/>
            <a:ext cx="17191887" cy="5723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80736" indent="-280736" defTabSz="1828475">
              <a:lnSpc>
                <a:spcPct val="20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api 少，类库易学</a:t>
            </a:r>
          </a:p>
          <a:p>
            <a:pPr marL="280736" indent="-280736" defTabSz="1828475">
              <a:lnSpc>
                <a:spcPct val="20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组件内聚，易于组合</a:t>
            </a:r>
          </a:p>
          <a:p>
            <a:pPr marL="280736" indent="-280736" defTabSz="1828475">
              <a:lnSpc>
                <a:spcPct val="20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原生组件和自定义组件融合渲染</a:t>
            </a:r>
          </a:p>
          <a:p>
            <a:pPr marL="280736" indent="-280736" defTabSz="1828475">
              <a:lnSpc>
                <a:spcPct val="20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状态/属性驱动全局更新，不用关注细节更新</a:t>
            </a:r>
          </a:p>
          <a:p>
            <a:pPr marL="280736" indent="-280736" defTabSz="1828475">
              <a:lnSpc>
                <a:spcPct val="200000"/>
              </a:lnSpc>
              <a:buSzPct val="100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commonjs 生态圈/工具链完善</a:t>
            </a:r>
          </a:p>
          <a:p>
            <a:pPr defTabSz="1828475">
              <a:lnSpc>
                <a:spcPct val="200000"/>
              </a:lnSpc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69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70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6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73" name="JSX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JSX</a:t>
            </a: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616" y="3145366"/>
            <a:ext cx="9928769" cy="2907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05783" y="3145366"/>
            <a:ext cx="10800857" cy="290718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注意和 html 语法不太一样，比如必须是驼峰命名， 以及属性名不能和 js 关键字冲突，例如：className,readOnly"/>
          <p:cNvSpPr txBox="1"/>
          <p:nvPr/>
        </p:nvSpPr>
        <p:spPr>
          <a:xfrm>
            <a:off x="1743414" y="6547502"/>
            <a:ext cx="17355999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2400"/>
            </a:lvl1pPr>
          </a:lstStyle>
          <a:p>
            <a:pPr/>
            <a:r>
              <a:t>注意和 html 语法不太一样，比如必须是驼峰命名， 以及属性名不能和 js 关键字冲突，例如：className,readOnly</a:t>
            </a:r>
          </a:p>
        </p:txBody>
      </p:sp>
      <p:sp>
        <p:nvSpPr>
          <p:cNvPr id="277" name="常量值使用传入方式：attrName=“xxxx”，值类型为字符串"/>
          <p:cNvSpPr txBox="1"/>
          <p:nvPr/>
        </p:nvSpPr>
        <p:spPr>
          <a:xfrm>
            <a:off x="1743414" y="7859835"/>
            <a:ext cx="17355999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2400"/>
            </a:lvl1pPr>
          </a:lstStyle>
          <a:p>
            <a:pPr/>
            <a:r>
              <a:t>常量值使用传入方式：attrName=“xxxx”，值类型为字符串</a:t>
            </a:r>
          </a:p>
        </p:txBody>
      </p:sp>
      <p:sp>
        <p:nvSpPr>
          <p:cNvPr id="278" name="变量值传入方式：attrName={xxx}，值类型可以为任何"/>
          <p:cNvSpPr txBox="1"/>
          <p:nvPr/>
        </p:nvSpPr>
        <p:spPr>
          <a:xfrm>
            <a:off x="1743414" y="8833502"/>
            <a:ext cx="17355999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2400"/>
            </a:lvl1pPr>
          </a:lstStyle>
          <a:p>
            <a:pPr/>
            <a:r>
              <a:t>变量值传入方式：attrName={xxx}，值类型可以为任何</a:t>
            </a:r>
          </a:p>
        </p:txBody>
      </p:sp>
      <p:sp>
        <p:nvSpPr>
          <p:cNvPr id="279" name="批量属性传入方式：{…obj}"/>
          <p:cNvSpPr txBox="1"/>
          <p:nvPr/>
        </p:nvSpPr>
        <p:spPr>
          <a:xfrm>
            <a:off x="1743414" y="9807168"/>
            <a:ext cx="17355999" cy="662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2400"/>
            </a:lvl1pPr>
          </a:lstStyle>
          <a:p>
            <a:pPr/>
            <a:r>
              <a:t>批量属性传入方式：{…obj}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283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284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7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87" name="state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state</a:t>
            </a:r>
          </a:p>
        </p:txBody>
      </p:sp>
      <p:grpSp>
        <p:nvGrpSpPr>
          <p:cNvPr id="295" name="成组"/>
          <p:cNvGrpSpPr/>
          <p:nvPr/>
        </p:nvGrpSpPr>
        <p:grpSpPr>
          <a:xfrm>
            <a:off x="1829976" y="3097959"/>
            <a:ext cx="5058749" cy="7058688"/>
            <a:chOff x="0" y="0"/>
            <a:chExt cx="5058747" cy="7058686"/>
          </a:xfrm>
        </p:grpSpPr>
        <p:sp>
          <p:nvSpPr>
            <p:cNvPr id="288" name="矩形"/>
            <p:cNvSpPr/>
            <p:nvPr/>
          </p:nvSpPr>
          <p:spPr>
            <a:xfrm>
              <a:off x="0" y="0"/>
              <a:ext cx="5058748" cy="7058687"/>
            </a:xfrm>
            <a:prstGeom prst="roundRect">
              <a:avLst>
                <a:gd name="adj" fmla="val 0"/>
              </a:avLst>
            </a:prstGeom>
            <a:solidFill>
              <a:srgbClr val="F5F5F5"/>
            </a:solidFill>
            <a:ln w="12700" cap="flat">
              <a:solidFill>
                <a:srgbClr val="A9A9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" name="state"/>
            <p:cNvSpPr txBox="1"/>
            <p:nvPr/>
          </p:nvSpPr>
          <p:spPr>
            <a:xfrm>
              <a:off x="2017119" y="270704"/>
              <a:ext cx="1024510" cy="5604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b="1" sz="3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state</a:t>
              </a:r>
            </a:p>
          </p:txBody>
        </p:sp>
        <p:sp>
          <p:nvSpPr>
            <p:cNvPr id="290" name="组件创建时进行初始化"/>
            <p:cNvSpPr/>
            <p:nvPr/>
          </p:nvSpPr>
          <p:spPr>
            <a:xfrm>
              <a:off x="586683" y="2397003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组件创建时进行初始化</a:t>
              </a:r>
            </a:p>
          </p:txBody>
        </p:sp>
        <p:sp>
          <p:nvSpPr>
            <p:cNvPr id="291" name="this.setState来进行设置"/>
            <p:cNvSpPr/>
            <p:nvPr/>
          </p:nvSpPr>
          <p:spPr>
            <a:xfrm>
              <a:off x="586683" y="3435163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this.setState来进行设置</a:t>
              </a:r>
            </a:p>
          </p:txBody>
        </p:sp>
        <p:sp>
          <p:nvSpPr>
            <p:cNvPr id="292" name="setState之后，会触发Render"/>
            <p:cNvSpPr/>
            <p:nvPr/>
          </p:nvSpPr>
          <p:spPr>
            <a:xfrm>
              <a:off x="586683" y="4531554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setState之后，会触发Render</a:t>
              </a:r>
            </a:p>
          </p:txBody>
        </p:sp>
        <p:sp>
          <p:nvSpPr>
            <p:cNvPr id="293" name="setState的异步行为"/>
            <p:cNvSpPr/>
            <p:nvPr/>
          </p:nvSpPr>
          <p:spPr>
            <a:xfrm>
              <a:off x="586683" y="5569715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setState的异步行为</a:t>
              </a:r>
            </a:p>
          </p:txBody>
        </p:sp>
        <p:sp>
          <p:nvSpPr>
            <p:cNvPr id="294" name="组件的内部状态"/>
            <p:cNvSpPr/>
            <p:nvPr/>
          </p:nvSpPr>
          <p:spPr>
            <a:xfrm>
              <a:off x="586684" y="1358842"/>
              <a:ext cx="3885380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组件的内部状态</a:t>
              </a:r>
            </a:p>
          </p:txBody>
        </p:sp>
      </p:grpSp>
      <p:sp>
        <p:nvSpPr>
          <p:cNvPr id="296" name="使用"/>
          <p:cNvSpPr txBox="1"/>
          <p:nvPr/>
        </p:nvSpPr>
        <p:spPr>
          <a:xfrm>
            <a:off x="8192223" y="3136387"/>
            <a:ext cx="13233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使用</a:t>
            </a:r>
          </a:p>
        </p:txBody>
      </p:sp>
      <p:sp>
        <p:nvSpPr>
          <p:cNvPr id="297" name="this.state.xxx"/>
          <p:cNvSpPr txBox="1"/>
          <p:nvPr/>
        </p:nvSpPr>
        <p:spPr>
          <a:xfrm>
            <a:off x="8192223" y="4234354"/>
            <a:ext cx="2605445" cy="726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this.state.xxx</a:t>
            </a:r>
          </a:p>
        </p:txBody>
      </p:sp>
      <p:sp>
        <p:nvSpPr>
          <p:cNvPr id="298" name="改变值"/>
          <p:cNvSpPr txBox="1"/>
          <p:nvPr/>
        </p:nvSpPr>
        <p:spPr>
          <a:xfrm>
            <a:off x="8192223" y="5297717"/>
            <a:ext cx="18567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改变值</a:t>
            </a:r>
          </a:p>
        </p:txBody>
      </p:sp>
      <p:sp>
        <p:nvSpPr>
          <p:cNvPr id="299" name="this.setState(state,[callback])"/>
          <p:cNvSpPr txBox="1"/>
          <p:nvPr/>
        </p:nvSpPr>
        <p:spPr>
          <a:xfrm>
            <a:off x="8192223" y="6447737"/>
            <a:ext cx="5451634" cy="726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this.setState(state,[callback])</a:t>
            </a:r>
          </a:p>
        </p:txBody>
      </p:sp>
      <p:sp>
        <p:nvSpPr>
          <p:cNvPr id="300" name="设置初始值"/>
          <p:cNvSpPr txBox="1"/>
          <p:nvPr/>
        </p:nvSpPr>
        <p:spPr>
          <a:xfrm>
            <a:off x="8192223" y="7668772"/>
            <a:ext cx="29235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设置初始值</a:t>
            </a:r>
          </a:p>
        </p:txBody>
      </p:sp>
      <p:sp>
        <p:nvSpPr>
          <p:cNvPr id="301" name="getInitialState(){…"/>
          <p:cNvSpPr txBox="1"/>
          <p:nvPr/>
        </p:nvSpPr>
        <p:spPr>
          <a:xfrm>
            <a:off x="8192223" y="8881709"/>
            <a:ext cx="3238461" cy="2656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getInitialState(){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 {</a:t>
            </a:r>
          </a:p>
          <a:p>
            <a:pPr lvl="2" marL="457200" indent="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302" name="constructor(props){…"/>
          <p:cNvSpPr txBox="1"/>
          <p:nvPr/>
        </p:nvSpPr>
        <p:spPr>
          <a:xfrm>
            <a:off x="13512604" y="8954734"/>
            <a:ext cx="3802619" cy="3139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constructor(props){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super(props);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this.state={</a:t>
            </a:r>
          </a:p>
          <a:p>
            <a:pPr lvl="2" marL="457200" indent="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成组"/>
          <p:cNvGrpSpPr/>
          <p:nvPr/>
        </p:nvGrpSpPr>
        <p:grpSpPr>
          <a:xfrm>
            <a:off x="-10091" y="866658"/>
            <a:ext cx="2204123" cy="1152001"/>
            <a:chOff x="0" y="0"/>
            <a:chExt cx="2204122" cy="1152000"/>
          </a:xfrm>
        </p:grpSpPr>
        <p:sp>
          <p:nvSpPr>
            <p:cNvPr id="306" name="线条"/>
            <p:cNvSpPr/>
            <p:nvPr/>
          </p:nvSpPr>
          <p:spPr>
            <a:xfrm>
              <a:off x="0" y="549392"/>
              <a:ext cx="1439998" cy="4235"/>
            </a:xfrm>
            <a:prstGeom prst="line">
              <a:avLst/>
            </a:prstGeom>
            <a:noFill/>
            <a:ln w="25400" cap="flat">
              <a:solidFill>
                <a:srgbClr val="E02F27"/>
              </a:solidFill>
              <a:prstDash val="solid"/>
              <a:round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/>
            </a:p>
          </p:txBody>
        </p:sp>
        <p:sp>
          <p:nvSpPr>
            <p:cNvPr id="307" name="圆形"/>
            <p:cNvSpPr/>
            <p:nvPr/>
          </p:nvSpPr>
          <p:spPr>
            <a:xfrm rot="5400000">
              <a:off x="1052122" y="0"/>
              <a:ext cx="1152001" cy="1152001"/>
            </a:xfrm>
            <a:prstGeom prst="ellipse">
              <a:avLst/>
            </a:prstGeom>
            <a:solidFill>
              <a:srgbClr val="E02F27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8"/>
            <p:cNvSpPr txBox="1"/>
            <p:nvPr/>
          </p:nvSpPr>
          <p:spPr>
            <a:xfrm>
              <a:off x="1139343" y="42267"/>
              <a:ext cx="952505" cy="9804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310" name="Props"/>
          <p:cNvSpPr txBox="1"/>
          <p:nvPr/>
        </p:nvSpPr>
        <p:spPr>
          <a:xfrm>
            <a:off x="2529831" y="616940"/>
            <a:ext cx="20804317" cy="15922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653" tIns="243653" rIns="243653" bIns="243653">
            <a:spAutoFit/>
          </a:bodyPr>
          <a:lstStyle>
            <a:lvl1pPr>
              <a:defRPr sz="6400">
                <a:solidFill>
                  <a:srgbClr val="53535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Props</a:t>
            </a:r>
          </a:p>
        </p:txBody>
      </p:sp>
      <p:grpSp>
        <p:nvGrpSpPr>
          <p:cNvPr id="316" name="成组"/>
          <p:cNvGrpSpPr/>
          <p:nvPr/>
        </p:nvGrpSpPr>
        <p:grpSpPr>
          <a:xfrm>
            <a:off x="2514223" y="3771842"/>
            <a:ext cx="5058749" cy="4545477"/>
            <a:chOff x="0" y="0"/>
            <a:chExt cx="5058747" cy="4545476"/>
          </a:xfrm>
        </p:grpSpPr>
        <p:sp>
          <p:nvSpPr>
            <p:cNvPr id="311" name="矩形"/>
            <p:cNvSpPr/>
            <p:nvPr/>
          </p:nvSpPr>
          <p:spPr>
            <a:xfrm>
              <a:off x="0" y="0"/>
              <a:ext cx="5058748" cy="4545477"/>
            </a:xfrm>
            <a:prstGeom prst="roundRect">
              <a:avLst>
                <a:gd name="adj" fmla="val 0"/>
              </a:avLst>
            </a:prstGeom>
            <a:solidFill>
              <a:srgbClr val="F5F5F5"/>
            </a:solidFill>
            <a:ln w="12700" cap="flat">
              <a:solidFill>
                <a:srgbClr val="A9A9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2" name="props"/>
            <p:cNvSpPr txBox="1"/>
            <p:nvPr/>
          </p:nvSpPr>
          <p:spPr>
            <a:xfrm>
              <a:off x="1950063" y="270704"/>
              <a:ext cx="1158622" cy="56044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b="1" sz="3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props</a:t>
              </a:r>
            </a:p>
          </p:txBody>
        </p:sp>
        <p:sp>
          <p:nvSpPr>
            <p:cNvPr id="313" name="组件的外部状态"/>
            <p:cNvSpPr/>
            <p:nvPr/>
          </p:nvSpPr>
          <p:spPr>
            <a:xfrm>
              <a:off x="586683" y="1143936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组件的外部状态</a:t>
              </a:r>
            </a:p>
          </p:txBody>
        </p:sp>
        <p:sp>
          <p:nvSpPr>
            <p:cNvPr id="314" name="创建时由外部传入"/>
            <p:cNvSpPr/>
            <p:nvPr/>
          </p:nvSpPr>
          <p:spPr>
            <a:xfrm>
              <a:off x="586683" y="2182097"/>
              <a:ext cx="3885381" cy="762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创建时由外部传入</a:t>
              </a:r>
            </a:p>
          </p:txBody>
        </p:sp>
        <p:sp>
          <p:nvSpPr>
            <p:cNvPr id="315" name="组件内不可以修改"/>
            <p:cNvSpPr/>
            <p:nvPr/>
          </p:nvSpPr>
          <p:spPr>
            <a:xfrm>
              <a:off x="586683" y="3278487"/>
              <a:ext cx="3885381" cy="76265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508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组件内不可以修改</a:t>
              </a:r>
            </a:p>
          </p:txBody>
        </p:sp>
      </p:grpSp>
      <p:sp>
        <p:nvSpPr>
          <p:cNvPr id="317" name="使用"/>
          <p:cNvSpPr txBox="1"/>
          <p:nvPr/>
        </p:nvSpPr>
        <p:spPr>
          <a:xfrm>
            <a:off x="8192223" y="3136387"/>
            <a:ext cx="13233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使用</a:t>
            </a:r>
          </a:p>
        </p:txBody>
      </p:sp>
      <p:sp>
        <p:nvSpPr>
          <p:cNvPr id="318" name="this.props.xxx"/>
          <p:cNvSpPr txBox="1"/>
          <p:nvPr/>
        </p:nvSpPr>
        <p:spPr>
          <a:xfrm>
            <a:off x="8192223" y="4234354"/>
            <a:ext cx="2740978" cy="726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this.props.xxx</a:t>
            </a:r>
          </a:p>
        </p:txBody>
      </p:sp>
      <p:sp>
        <p:nvSpPr>
          <p:cNvPr id="319" name="改变值"/>
          <p:cNvSpPr txBox="1"/>
          <p:nvPr/>
        </p:nvSpPr>
        <p:spPr>
          <a:xfrm>
            <a:off x="8192223" y="5297717"/>
            <a:ext cx="18567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改变值</a:t>
            </a:r>
          </a:p>
        </p:txBody>
      </p:sp>
      <p:sp>
        <p:nvSpPr>
          <p:cNvPr id="320" name="无法修改"/>
          <p:cNvSpPr txBox="1"/>
          <p:nvPr/>
        </p:nvSpPr>
        <p:spPr>
          <a:xfrm>
            <a:off x="8192223" y="6447737"/>
            <a:ext cx="1882141" cy="815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无法修改</a:t>
            </a:r>
          </a:p>
        </p:txBody>
      </p:sp>
      <p:sp>
        <p:nvSpPr>
          <p:cNvPr id="321" name="设置初始值"/>
          <p:cNvSpPr txBox="1"/>
          <p:nvPr/>
        </p:nvSpPr>
        <p:spPr>
          <a:xfrm>
            <a:off x="8192223" y="7668772"/>
            <a:ext cx="29235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设置初始值</a:t>
            </a:r>
          </a:p>
        </p:txBody>
      </p:sp>
      <p:sp>
        <p:nvSpPr>
          <p:cNvPr id="322" name="getDefaultProps(){…"/>
          <p:cNvSpPr txBox="1"/>
          <p:nvPr/>
        </p:nvSpPr>
        <p:spPr>
          <a:xfrm>
            <a:off x="8192223" y="8881709"/>
            <a:ext cx="3690105" cy="2656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getDefaultProps(){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 {</a:t>
            </a:r>
          </a:p>
          <a:p>
            <a:pPr lvl="2" marL="457200" indent="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323" name="static defaultProps={…"/>
          <p:cNvSpPr txBox="1"/>
          <p:nvPr/>
        </p:nvSpPr>
        <p:spPr>
          <a:xfrm>
            <a:off x="13129322" y="9080569"/>
            <a:ext cx="4085790" cy="16916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static defaultProps={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….</a:t>
            </a:r>
          </a:p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324" name="设置初始值"/>
          <p:cNvSpPr txBox="1"/>
          <p:nvPr/>
        </p:nvSpPr>
        <p:spPr>
          <a:xfrm>
            <a:off x="19498850" y="4592291"/>
            <a:ext cx="2923541" cy="993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defTabSz="457200">
              <a:lnSpc>
                <a:spcPts val="7500"/>
              </a:lnSpc>
              <a:spcBef>
                <a:spcPts val="1600"/>
              </a:spcBef>
              <a:defRPr b="1" sz="4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设置初始值</a:t>
            </a:r>
          </a:p>
        </p:txBody>
      </p:sp>
      <p:sp>
        <p:nvSpPr>
          <p:cNvPr id="325" name="static propTypes={…"/>
          <p:cNvSpPr txBox="1"/>
          <p:nvPr/>
        </p:nvSpPr>
        <p:spPr>
          <a:xfrm>
            <a:off x="19498850" y="5805229"/>
            <a:ext cx="3701812" cy="16916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static propTypes={</a:t>
            </a:r>
          </a:p>
          <a:p>
            <a:pPr lvl="1" marL="457200" indent="-2286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  <a:p>
            <a:pPr marL="457200" indent="-457200" defTabSz="457200">
              <a:lnSpc>
                <a:spcPts val="5300"/>
              </a:lnSpc>
              <a:tabLst>
                <a:tab pos="139700" algn="l"/>
                <a:tab pos="457200" algn="l"/>
              </a:tabLst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 upright="0">
        <a:spAutoFit/>
      </a:bodyPr>
      <a:lstStyle>
        <a:defPPr marL="0" marR="0" indent="0" algn="l" defTabSz="12190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 upright="0">
        <a:spAutoFit/>
      </a:bodyPr>
      <a:lstStyle>
        <a:defPPr marL="0" marR="0" indent="0" algn="l" defTabSz="12190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 upright="0">
        <a:spAutoFit/>
      </a:bodyPr>
      <a:lstStyle>
        <a:defPPr marL="0" marR="0" indent="0" algn="l" defTabSz="12190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 upright="0">
        <a:spAutoFit/>
      </a:bodyPr>
      <a:lstStyle>
        <a:defPPr marL="0" marR="0" indent="0" algn="l" defTabSz="12190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