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1303000" cy="20104100"/>
  <p:notesSz cx="113030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83" y="-49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18:27:52.391"/>
    </inkml:context>
    <inkml:brush xml:id="br0">
      <inkml:brushProperty name="width" value="0.35" units="cm"/>
      <inkml:brushProperty name="height" value="0.35" units="cm"/>
      <inkml:brushProperty name="color" value="#F7F7F7"/>
    </inkml:brush>
  </inkml:definitions>
  <inkml:trace contextRef="#ctx0" brushRef="#br0">147 838 24575,'1435'0'0,"-2529"0"0,1076-1 0,-1-1 0,0-1 0,-21-6 0,-35-5 0,30 11 0,30 3 0,0-1 0,0 0 0,0-1 0,0-1 0,0 0 0,0-1 0,-19-9 0,17 5 0,-45-23 0,57 28 0,-1-1 0,1 0 0,0 0 0,0 0 0,0 0 0,1-1 0,0 1 0,-5-7 0,9 10 0,-1 0 0,0 0 0,1 0 0,-1 0 0,1-1 0,-1 1 0,1 0 0,0 0 0,-1-1 0,1 1 0,0 0 0,0 0 0,0-1 0,0 1 0,0 0 0,0 0 0,0-1 0,0 1 0,1 0 0,-1 0 0,0 0 0,1-1 0,-1 1 0,1 0 0,-1 0 0,1 0 0,0 0 0,-1 0 0,1 0 0,0 0 0,1-1 0,3-3 0,-1 2 0,1-1 0,0 1 0,0-1 0,9-3 0,21-9 0,0 2 0,1 1 0,58-12 0,118-12 0,-45 24 0,248 11 0,-184 5 0,-203-5 0,0-1 0,50-12 0,-17 3 0,-29 5 0,58-22 0,-21 6 0,-68 23 0,1 0 0,0-1 0,0 1 0,-1-1 0,1 1 0,0-1 0,-1 0 0,1 0 0,-1 0 0,1 1 0,-1-2 0,1 1 0,-1 0 0,0 0 0,2-2 0,-3 3 0,0-1 0,0 1 0,0-1 0,0 0 0,0 1 0,0-1 0,0 1 0,0-1 0,-1 1 0,1-1 0,0 1 0,0-1 0,0 1 0,-1 0 0,1-1 0,0 1 0,-1-1 0,1 1 0,0-1 0,-1 1 0,1 0 0,0-1 0,-1 1 0,1 0 0,-1-1 0,1 1 0,-1 0 0,1 0 0,-1-1 0,1 1 0,-1 0 0,-9-4 0,0 0 0,1 1 0,-1 0 0,-14-1 0,-87-10 0,-219 3 0,40 4 0,231 2 0,0-2 0,-108-28 0,101 15 0,28 7 0,-1 1 0,0 3 0,-1 1 0,0 2 0,-53-2 0,52 9 0,28-1 0,31 1 0,867-1 0,-777 5 0,132 23 0,72 4 0,-2-32 0,-160-1 0,-117-1 0,0-2 0,0-2 0,0-1 0,-1-1 0,45-18 0,-5 3 0,-56 18 0,580-154 0,-536 149 0,118-4 0,60 18 0,-56 0 0,-178-4 0,306-14 0,-131-1 0,196 9 0,-289 7 0,-81-1 0,4 0 0,1 0 0,0 1 0,16 3 0,-25-4 0,0 0 0,0 0 0,0 0 0,0 0 0,0 0 0,-1 1 0,1-1 0,0 0 0,0 1 0,0-1 0,-1 0 0,1 1 0,0-1 0,0 1 0,-1-1 0,1 1 0,0-1 0,-1 1 0,1 0 0,0-1 0,-1 1 0,1 0 0,-1 0 0,0-1 0,1 1 0,-1 0 0,1 0 0,-1 0 0,0-1 0,0 1 0,1 0 0,-1 0 0,0 0 0,0 0 0,0 0 0,0 0 0,0 0 0,0-1 0,0 1 0,0 0 0,-1 0 0,1 0 0,0 0 0,-1 0 0,1-1 0,0 1 0,-1 0 0,1 0 0,-1-1 0,1 1 0,-1 0 0,0 0 0,-10 14 0,0-2 0,-1 0 0,-25 22 0,5-7 0,-102 87 0,40-37 0,87-69 0,0 0 0,0 0 0,1 1 0,0 0 0,1 0 0,0 0 0,0 1 0,1 0 0,1 0 0,-3 12 0,-7 18 0,-3 6 0,-39 92 0,52-134 0,0-1 0,0 1 0,0-1 0,-1 0 0,0 0 0,0 0 0,0-1 0,0 1 0,0-1 0,-1 0 0,1 0 0,-1 0 0,0-1 0,0 0 0,0 0 0,0 0 0,0-1 0,-1 1 0,1-1 0,0 0 0,-1-1 0,-6 1 0,-8 0 0,0-2 0,1 0 0,-1 0 0,-36-10 0,47 10 0,0-2 0,0 1 0,0-1 0,1 0 0,-1-1 0,1 0 0,0-1 0,0 1 0,1-1 0,-13-11 0,19 15 0,1 1 0,-1 0 0,1-1 0,-1 1 0,1-1 0,0 1 0,-1-1 0,1 1 0,0-1 0,-1 0 0,1 1 0,0-1 0,0 1 0,-1-1 0,1 0 0,0 1 0,0-1 0,0 1 0,0-1 0,0 0 0,0 1 0,0-1 0,0 0 0,0 1 0,0-1 0,0 1 0,0-1 0,1 0 0,-1 1 0,0-1 0,0 1 0,1-1 0,-1 0 0,0 1 0,1-1 0,-1 1 0,1-1 0,-1 1 0,0 0 0,1-1 0,-1 1 0,1-1 0,-1 1 0,1 0 0,0-1 0,-1 1 0,1 0 0,-1-1 0,1 1 0,-1 0 0,1 0 0,1 0 0,38-10 0,-39 10 0,103-9 0,183 8 0,-151 4 0,266-2 0,-2759-1 0,2354 0 0,-1 0 0,0 0 0,0 0 0,0 0 0,0 1 0,0-1 0,-6 3 0,9-3 0,0 1 0,0-1 0,1 1 0,-1-1 0,0 1 0,0-1 0,1 1 0,-1-1 0,1 1 0,-1 0 0,0-1 0,1 1 0,-1 0 0,1-1 0,0 1 0,-1 0 0,1 0 0,-1 0 0,1 0 0,0-1 0,0 1 0,0 0 0,-1 0 0,1 0 0,0 0 0,0 0 0,0-1 0,0 1 0,0 0 0,1 0 0,-1 0 0,0 0 0,0 0 0,0-1 0,1 1 0,-1 0 0,1 1 0,2 6 0,1-1 0,0 1 0,0-1 0,1 0 0,0 0 0,0 0 0,1-1 0,0 1 0,0-1 0,7 5 0,75 53 0,-74-55 0,12 11 0,-26-20 0,1 1 0,-1-1 0,0 0 0,0 0 0,1 0 0,-1 1 0,0-1 0,0 0 0,1 1 0,-1-1 0,0 0 0,0 1 0,0-1 0,0 0 0,1 1 0,-1-1 0,0 0 0,0 1 0,0-1 0,0 0 0,0 1 0,0-1 0,0 0 0,0 1 0,0-1 0,0 0 0,0 1 0,0-1 0,0 0 0,0 1 0,-1-1 0,1 0 0,0 1 0,0-1 0,0 0 0,0 1 0,-1-1 0,1 0 0,0 1 0,0-1 0,0 0 0,-1 0 0,1 1 0,0-1 0,-1 0 0,1 0 0,0 0 0,-1 1 0,1-1 0,0 0 0,-1 0 0,1 0 0,-1 0 0,-22 5 0,22-5 0,-66 5 0,-100-6 0,85-1 0,-69-1 0,-239-36 0,211 18 0,101 13 0,76 8 0,0 0 0,0 0 0,0 0 0,0 0 0,0-1 0,0 1 0,0-1 0,1 1 0,-1-1 0,0 0 0,0 1 0,0-1 0,0 0 0,1 0 0,-1-1 0,0 1 0,1 0 0,-1 0 0,1-1 0,-3-2 0,4 3 0,0 1 0,0-1 0,0 0 0,0 1 0,0-1 0,0 1 0,0-1 0,0 1 0,0-1 0,1 1 0,-1-1 0,0 0 0,0 1 0,1-1 0,-1 1 0,0 0 0,0-1 0,1 1 0,-1-1 0,1 1 0,-1-1 0,0 1 0,1 0 0,-1-1 0,2 0 0,26-11 0,307-60 0,-127 30 0,-74 14 0,144-14 0,-251 40 0,-1-2 0,0 0 0,0-2 0,-1-1 0,0-2 0,27-11 0,-11 5 0,1 1 0,1 3 0,53-8 0,-88 17 0,58-6 0,1 3 0,127 6 0,-70 1 0,233-2 0,-352 0 0,7 1 0,-24 6 0,-78 22 0,-154 28 0,131-33 0,-113 28 0,-286 57 0,353-95 0,155-14 0,664-6 0,-408 8 0,-222-3 0,0-2 0,0 0 0,0-2 0,0-1 0,-1-2 0,30-11 0,14-16 0,-55 26 0,0 0 0,1 1 0,0 0 0,29-6 0,206-50 0,-198 50 0,-34 8 0,0 1 0,41-3 0,-26 6 0,1 1 0,-1-2 0,55-11 0,-45 8 185,-32 4-161,0 0 1,23-7-1,-34 8-132,0 0 0,-1-1-1,1 1 1,0-1 0,-1 0 0,0 0 0,1 0-1,-1-1 1,0 1 0,0-1 0,0 0 0,0 0-1,-1 0 1,4-4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8201" y="6232271"/>
            <a:ext cx="961294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96402" y="11258296"/>
            <a:ext cx="791654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5467" y="4623943"/>
            <a:ext cx="4919567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24315" y="4623943"/>
            <a:ext cx="4919567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308715" cy="20104100"/>
          </a:xfrm>
          <a:custGeom>
            <a:avLst/>
            <a:gdLst/>
            <a:ahLst/>
            <a:cxnLst/>
            <a:rect l="l" t="t" r="r" b="b"/>
            <a:pathLst>
              <a:path w="11308715" h="20104100">
                <a:moveTo>
                  <a:pt x="11308556" y="0"/>
                </a:moveTo>
                <a:lnTo>
                  <a:pt x="0" y="0"/>
                </a:lnTo>
                <a:lnTo>
                  <a:pt x="0" y="20104099"/>
                </a:lnTo>
                <a:lnTo>
                  <a:pt x="11308556" y="20104099"/>
                </a:lnTo>
                <a:lnTo>
                  <a:pt x="1130855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54581" y="19567571"/>
            <a:ext cx="173188" cy="33506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293120" y="19567571"/>
            <a:ext cx="161925" cy="335280"/>
          </a:xfrm>
          <a:custGeom>
            <a:avLst/>
            <a:gdLst/>
            <a:ahLst/>
            <a:cxnLst/>
            <a:rect l="l" t="t" r="r" b="b"/>
            <a:pathLst>
              <a:path w="161925" h="335280">
                <a:moveTo>
                  <a:pt x="161461" y="335068"/>
                </a:moveTo>
                <a:lnTo>
                  <a:pt x="63872" y="335068"/>
                </a:lnTo>
                <a:lnTo>
                  <a:pt x="39049" y="330035"/>
                </a:lnTo>
                <a:lnTo>
                  <a:pt x="18742" y="316325"/>
                </a:lnTo>
                <a:lnTo>
                  <a:pt x="5032" y="296018"/>
                </a:lnTo>
                <a:lnTo>
                  <a:pt x="0" y="271195"/>
                </a:lnTo>
                <a:lnTo>
                  <a:pt x="0" y="63872"/>
                </a:lnTo>
                <a:lnTo>
                  <a:pt x="5032" y="39049"/>
                </a:lnTo>
                <a:lnTo>
                  <a:pt x="18742" y="18742"/>
                </a:lnTo>
                <a:lnTo>
                  <a:pt x="39049" y="5032"/>
                </a:lnTo>
                <a:lnTo>
                  <a:pt x="63872" y="0"/>
                </a:lnTo>
                <a:lnTo>
                  <a:pt x="161461" y="0"/>
                </a:lnTo>
                <a:lnTo>
                  <a:pt x="161461" y="335068"/>
                </a:lnTo>
                <a:close/>
              </a:path>
            </a:pathLst>
          </a:custGeom>
          <a:solidFill>
            <a:srgbClr val="216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45893" y="19617831"/>
            <a:ext cx="220516" cy="23538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38551" y="19646731"/>
            <a:ext cx="1246663" cy="20816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956891" y="5709345"/>
            <a:ext cx="2243455" cy="152400"/>
          </a:xfrm>
          <a:custGeom>
            <a:avLst/>
            <a:gdLst/>
            <a:ahLst/>
            <a:cxnLst/>
            <a:rect l="l" t="t" r="r" b="b"/>
            <a:pathLst>
              <a:path w="2243454" h="152400">
                <a:moveTo>
                  <a:pt x="2243323" y="48486"/>
                </a:moveTo>
                <a:lnTo>
                  <a:pt x="2000892" y="48486"/>
                </a:lnTo>
                <a:lnTo>
                  <a:pt x="1149357" y="48486"/>
                </a:lnTo>
                <a:lnTo>
                  <a:pt x="1137240" y="50217"/>
                </a:lnTo>
                <a:lnTo>
                  <a:pt x="1128585" y="55410"/>
                </a:lnTo>
                <a:lnTo>
                  <a:pt x="1123392" y="64065"/>
                </a:lnTo>
                <a:lnTo>
                  <a:pt x="1121661" y="76181"/>
                </a:lnTo>
                <a:lnTo>
                  <a:pt x="1119930" y="88298"/>
                </a:lnTo>
                <a:lnTo>
                  <a:pt x="1114737" y="96953"/>
                </a:lnTo>
                <a:lnTo>
                  <a:pt x="1106082" y="102146"/>
                </a:lnTo>
                <a:lnTo>
                  <a:pt x="1093965" y="103877"/>
                </a:lnTo>
                <a:lnTo>
                  <a:pt x="242431" y="103877"/>
                </a:lnTo>
                <a:lnTo>
                  <a:pt x="0" y="103877"/>
                </a:lnTo>
                <a:lnTo>
                  <a:pt x="242431" y="103877"/>
                </a:lnTo>
                <a:lnTo>
                  <a:pt x="1093965" y="103877"/>
                </a:lnTo>
                <a:lnTo>
                  <a:pt x="1106082" y="102146"/>
                </a:lnTo>
                <a:lnTo>
                  <a:pt x="1114737" y="96953"/>
                </a:lnTo>
                <a:lnTo>
                  <a:pt x="1119930" y="88298"/>
                </a:lnTo>
                <a:lnTo>
                  <a:pt x="1121661" y="76181"/>
                </a:lnTo>
                <a:lnTo>
                  <a:pt x="1123392" y="64065"/>
                </a:lnTo>
                <a:lnTo>
                  <a:pt x="1128585" y="55410"/>
                </a:lnTo>
                <a:lnTo>
                  <a:pt x="1137240" y="50217"/>
                </a:lnTo>
                <a:lnTo>
                  <a:pt x="1149357" y="48486"/>
                </a:lnTo>
                <a:lnTo>
                  <a:pt x="2000892" y="48486"/>
                </a:lnTo>
                <a:lnTo>
                  <a:pt x="2243323" y="48486"/>
                </a:lnTo>
                <a:close/>
              </a:path>
              <a:path w="2243454" h="152400">
                <a:moveTo>
                  <a:pt x="2243323" y="0"/>
                </a:moveTo>
                <a:lnTo>
                  <a:pt x="2122107" y="48486"/>
                </a:lnTo>
                <a:lnTo>
                  <a:pt x="2243323" y="96972"/>
                </a:lnTo>
              </a:path>
              <a:path w="2243454" h="152400">
                <a:moveTo>
                  <a:pt x="121215" y="55391"/>
                </a:moveTo>
                <a:lnTo>
                  <a:pt x="121215" y="152363"/>
                </a:lnTo>
              </a:path>
            </a:pathLst>
          </a:custGeom>
          <a:ln w="24243">
            <a:solidFill>
              <a:srgbClr val="609B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67" y="804164"/>
            <a:ext cx="1017841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467" y="4623943"/>
            <a:ext cx="1017841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45179" y="18696814"/>
            <a:ext cx="361899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5467" y="18696814"/>
            <a:ext cx="260115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2732" y="18696814"/>
            <a:ext cx="260115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118" y="5539066"/>
            <a:ext cx="1193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55" dirty="0">
                <a:latin typeface="Lucida Sans Unicode"/>
                <a:cs typeface="Lucida Sans Unicode"/>
              </a:rPr>
              <a:t>*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0555" y="5594456"/>
            <a:ext cx="1225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latin typeface="Lucida Sans Unicode"/>
                <a:cs typeface="Lucida Sans Unicode"/>
              </a:rPr>
              <a:t>1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53648" y="6485125"/>
            <a:ext cx="495300" cy="6095365"/>
          </a:xfrm>
          <a:custGeom>
            <a:avLst/>
            <a:gdLst/>
            <a:ahLst/>
            <a:cxnLst/>
            <a:rect l="l" t="t" r="r" b="b"/>
            <a:pathLst>
              <a:path w="495300" h="6095365">
                <a:moveTo>
                  <a:pt x="0" y="48486"/>
                </a:moveTo>
                <a:lnTo>
                  <a:pt x="242431" y="48486"/>
                </a:lnTo>
                <a:lnTo>
                  <a:pt x="373782" y="48486"/>
                </a:lnTo>
                <a:lnTo>
                  <a:pt x="426814" y="56062"/>
                </a:lnTo>
                <a:lnTo>
                  <a:pt x="464694" y="78790"/>
                </a:lnTo>
                <a:lnTo>
                  <a:pt x="487422" y="116669"/>
                </a:lnTo>
                <a:lnTo>
                  <a:pt x="494998" y="169701"/>
                </a:lnTo>
                <a:lnTo>
                  <a:pt x="494998" y="5925506"/>
                </a:lnTo>
                <a:lnTo>
                  <a:pt x="487422" y="5978538"/>
                </a:lnTo>
                <a:lnTo>
                  <a:pt x="464694" y="6016418"/>
                </a:lnTo>
                <a:lnTo>
                  <a:pt x="426814" y="6039146"/>
                </a:lnTo>
                <a:lnTo>
                  <a:pt x="373782" y="6046722"/>
                </a:lnTo>
                <a:lnTo>
                  <a:pt x="252567" y="6046722"/>
                </a:lnTo>
                <a:lnTo>
                  <a:pt x="373782" y="6046722"/>
                </a:lnTo>
                <a:lnTo>
                  <a:pt x="426814" y="6039146"/>
                </a:lnTo>
                <a:lnTo>
                  <a:pt x="464694" y="6016418"/>
                </a:lnTo>
                <a:lnTo>
                  <a:pt x="487422" y="5978538"/>
                </a:lnTo>
                <a:lnTo>
                  <a:pt x="494998" y="5925506"/>
                </a:lnTo>
                <a:lnTo>
                  <a:pt x="494998" y="169701"/>
                </a:lnTo>
                <a:lnTo>
                  <a:pt x="487422" y="116669"/>
                </a:lnTo>
                <a:lnTo>
                  <a:pt x="464694" y="78790"/>
                </a:lnTo>
                <a:lnTo>
                  <a:pt x="426814" y="56062"/>
                </a:lnTo>
                <a:lnTo>
                  <a:pt x="373782" y="48486"/>
                </a:lnTo>
                <a:lnTo>
                  <a:pt x="242431" y="48486"/>
                </a:lnTo>
                <a:lnTo>
                  <a:pt x="0" y="48486"/>
                </a:lnTo>
                <a:close/>
              </a:path>
              <a:path w="495300" h="6095365">
                <a:moveTo>
                  <a:pt x="0" y="0"/>
                </a:moveTo>
                <a:lnTo>
                  <a:pt x="121215" y="48486"/>
                </a:lnTo>
                <a:lnTo>
                  <a:pt x="0" y="96972"/>
                </a:lnTo>
              </a:path>
              <a:path w="495300" h="6095365">
                <a:moveTo>
                  <a:pt x="373782" y="5998235"/>
                </a:moveTo>
                <a:lnTo>
                  <a:pt x="373782" y="6095208"/>
                </a:lnTo>
              </a:path>
            </a:pathLst>
          </a:custGeom>
          <a:ln w="24243">
            <a:solidFill>
              <a:srgbClr val="609B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7313" y="6314845"/>
            <a:ext cx="1193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55" dirty="0">
                <a:latin typeface="Lucida Sans Unicode"/>
                <a:cs typeface="Lucida Sans Unicode"/>
              </a:rPr>
              <a:t>*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53648" y="6873014"/>
            <a:ext cx="495300" cy="5707380"/>
          </a:xfrm>
          <a:custGeom>
            <a:avLst/>
            <a:gdLst/>
            <a:ahLst/>
            <a:cxnLst/>
            <a:rect l="l" t="t" r="r" b="b"/>
            <a:pathLst>
              <a:path w="495300" h="5707380">
                <a:moveTo>
                  <a:pt x="0" y="48486"/>
                </a:moveTo>
                <a:lnTo>
                  <a:pt x="242431" y="48486"/>
                </a:lnTo>
                <a:lnTo>
                  <a:pt x="373782" y="48486"/>
                </a:lnTo>
                <a:lnTo>
                  <a:pt x="426814" y="56062"/>
                </a:lnTo>
                <a:lnTo>
                  <a:pt x="464694" y="78790"/>
                </a:lnTo>
                <a:lnTo>
                  <a:pt x="487422" y="116669"/>
                </a:lnTo>
                <a:lnTo>
                  <a:pt x="494998" y="169701"/>
                </a:lnTo>
                <a:lnTo>
                  <a:pt x="494998" y="5537616"/>
                </a:lnTo>
                <a:lnTo>
                  <a:pt x="487422" y="5590648"/>
                </a:lnTo>
                <a:lnTo>
                  <a:pt x="464694" y="5628528"/>
                </a:lnTo>
                <a:lnTo>
                  <a:pt x="426814" y="5651256"/>
                </a:lnTo>
                <a:lnTo>
                  <a:pt x="373782" y="5658832"/>
                </a:lnTo>
                <a:lnTo>
                  <a:pt x="252567" y="5658832"/>
                </a:lnTo>
                <a:lnTo>
                  <a:pt x="373782" y="5658832"/>
                </a:lnTo>
                <a:lnTo>
                  <a:pt x="426814" y="5651256"/>
                </a:lnTo>
                <a:lnTo>
                  <a:pt x="464694" y="5628528"/>
                </a:lnTo>
                <a:lnTo>
                  <a:pt x="487422" y="5590648"/>
                </a:lnTo>
                <a:lnTo>
                  <a:pt x="494998" y="5537616"/>
                </a:lnTo>
                <a:lnTo>
                  <a:pt x="494998" y="169701"/>
                </a:lnTo>
                <a:lnTo>
                  <a:pt x="487422" y="116669"/>
                </a:lnTo>
                <a:lnTo>
                  <a:pt x="464694" y="78790"/>
                </a:lnTo>
                <a:lnTo>
                  <a:pt x="426814" y="56062"/>
                </a:lnTo>
                <a:lnTo>
                  <a:pt x="373782" y="48486"/>
                </a:lnTo>
                <a:lnTo>
                  <a:pt x="242431" y="48486"/>
                </a:lnTo>
                <a:lnTo>
                  <a:pt x="0" y="48486"/>
                </a:lnTo>
                <a:close/>
              </a:path>
              <a:path w="495300" h="5707380">
                <a:moveTo>
                  <a:pt x="0" y="0"/>
                </a:moveTo>
                <a:lnTo>
                  <a:pt x="121215" y="48486"/>
                </a:lnTo>
                <a:lnTo>
                  <a:pt x="0" y="96972"/>
                </a:lnTo>
              </a:path>
              <a:path w="495300" h="5707380">
                <a:moveTo>
                  <a:pt x="373782" y="5610346"/>
                </a:moveTo>
                <a:lnTo>
                  <a:pt x="373782" y="5707318"/>
                </a:lnTo>
              </a:path>
            </a:pathLst>
          </a:custGeom>
          <a:ln w="24243">
            <a:solidFill>
              <a:srgbClr val="609B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77313" y="6702734"/>
            <a:ext cx="1193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55" dirty="0">
                <a:latin typeface="Lucida Sans Unicode"/>
                <a:cs typeface="Lucida Sans Unicode"/>
              </a:rPr>
              <a:t>*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53648" y="7260904"/>
            <a:ext cx="495300" cy="5320030"/>
          </a:xfrm>
          <a:custGeom>
            <a:avLst/>
            <a:gdLst/>
            <a:ahLst/>
            <a:cxnLst/>
            <a:rect l="l" t="t" r="r" b="b"/>
            <a:pathLst>
              <a:path w="495300" h="5320030">
                <a:moveTo>
                  <a:pt x="0" y="48486"/>
                </a:moveTo>
                <a:lnTo>
                  <a:pt x="242431" y="48486"/>
                </a:lnTo>
                <a:lnTo>
                  <a:pt x="373782" y="48486"/>
                </a:lnTo>
                <a:lnTo>
                  <a:pt x="426814" y="56062"/>
                </a:lnTo>
                <a:lnTo>
                  <a:pt x="464694" y="78790"/>
                </a:lnTo>
                <a:lnTo>
                  <a:pt x="487422" y="116669"/>
                </a:lnTo>
                <a:lnTo>
                  <a:pt x="494998" y="169701"/>
                </a:lnTo>
                <a:lnTo>
                  <a:pt x="494998" y="5149727"/>
                </a:lnTo>
                <a:lnTo>
                  <a:pt x="487422" y="5202758"/>
                </a:lnTo>
                <a:lnTo>
                  <a:pt x="464694" y="5240638"/>
                </a:lnTo>
                <a:lnTo>
                  <a:pt x="426814" y="5263366"/>
                </a:lnTo>
                <a:lnTo>
                  <a:pt x="373782" y="5270942"/>
                </a:lnTo>
                <a:lnTo>
                  <a:pt x="252567" y="5270942"/>
                </a:lnTo>
                <a:lnTo>
                  <a:pt x="373782" y="5270942"/>
                </a:lnTo>
                <a:lnTo>
                  <a:pt x="426814" y="5263366"/>
                </a:lnTo>
                <a:lnTo>
                  <a:pt x="464694" y="5240638"/>
                </a:lnTo>
                <a:lnTo>
                  <a:pt x="487422" y="5202758"/>
                </a:lnTo>
                <a:lnTo>
                  <a:pt x="494998" y="5149727"/>
                </a:lnTo>
                <a:lnTo>
                  <a:pt x="494998" y="169701"/>
                </a:lnTo>
                <a:lnTo>
                  <a:pt x="487422" y="116669"/>
                </a:lnTo>
                <a:lnTo>
                  <a:pt x="464694" y="78790"/>
                </a:lnTo>
                <a:lnTo>
                  <a:pt x="426814" y="56062"/>
                </a:lnTo>
                <a:lnTo>
                  <a:pt x="373782" y="48486"/>
                </a:lnTo>
                <a:lnTo>
                  <a:pt x="242431" y="48486"/>
                </a:lnTo>
                <a:lnTo>
                  <a:pt x="0" y="48486"/>
                </a:lnTo>
                <a:close/>
              </a:path>
              <a:path w="495300" h="5320030">
                <a:moveTo>
                  <a:pt x="0" y="0"/>
                </a:moveTo>
                <a:lnTo>
                  <a:pt x="121215" y="48486"/>
                </a:lnTo>
                <a:lnTo>
                  <a:pt x="0" y="96972"/>
                </a:lnTo>
              </a:path>
              <a:path w="495300" h="5320030">
                <a:moveTo>
                  <a:pt x="373782" y="5222456"/>
                </a:moveTo>
                <a:lnTo>
                  <a:pt x="373782" y="5319428"/>
                </a:lnTo>
              </a:path>
            </a:pathLst>
          </a:custGeom>
          <a:ln w="24243">
            <a:solidFill>
              <a:srgbClr val="609B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77313" y="7090623"/>
            <a:ext cx="1193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55" dirty="0">
                <a:latin typeface="Lucida Sans Unicode"/>
                <a:cs typeface="Lucida Sans Unicode"/>
              </a:rPr>
              <a:t>*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29881" y="12313080"/>
            <a:ext cx="1225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latin typeface="Lucida Sans Unicode"/>
                <a:cs typeface="Lucida Sans Unicode"/>
              </a:rPr>
              <a:t>1</a:t>
            </a:r>
            <a:endParaRPr sz="13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129625" y="8800080"/>
            <a:ext cx="379095" cy="1621155"/>
            <a:chOff x="10129625" y="8800080"/>
            <a:chExt cx="379095" cy="1621155"/>
          </a:xfrm>
        </p:grpSpPr>
        <p:sp>
          <p:nvSpPr>
            <p:cNvPr id="12" name="object 12"/>
            <p:cNvSpPr/>
            <p:nvPr/>
          </p:nvSpPr>
          <p:spPr>
            <a:xfrm>
              <a:off x="10142007" y="8812463"/>
              <a:ext cx="354330" cy="1596390"/>
            </a:xfrm>
            <a:custGeom>
              <a:avLst/>
              <a:gdLst/>
              <a:ahLst/>
              <a:cxnLst/>
              <a:rect l="l" t="t" r="r" b="b"/>
              <a:pathLst>
                <a:path w="354329" h="1596390">
                  <a:moveTo>
                    <a:pt x="111641" y="48486"/>
                  </a:moveTo>
                  <a:lnTo>
                    <a:pt x="232856" y="48486"/>
                  </a:lnTo>
                  <a:lnTo>
                    <a:pt x="285888" y="56062"/>
                  </a:lnTo>
                  <a:lnTo>
                    <a:pt x="323768" y="78790"/>
                  </a:lnTo>
                  <a:lnTo>
                    <a:pt x="346496" y="116669"/>
                  </a:lnTo>
                  <a:lnTo>
                    <a:pt x="354072" y="169701"/>
                  </a:lnTo>
                  <a:lnTo>
                    <a:pt x="354072" y="1491695"/>
                  </a:lnTo>
                  <a:lnTo>
                    <a:pt x="350583" y="1516117"/>
                  </a:lnTo>
                  <a:lnTo>
                    <a:pt x="340117" y="1533561"/>
                  </a:lnTo>
                  <a:lnTo>
                    <a:pt x="322673" y="1544027"/>
                  </a:lnTo>
                  <a:lnTo>
                    <a:pt x="298251" y="1547516"/>
                  </a:lnTo>
                  <a:lnTo>
                    <a:pt x="242431" y="1547516"/>
                  </a:lnTo>
                  <a:lnTo>
                    <a:pt x="0" y="1547516"/>
                  </a:lnTo>
                  <a:lnTo>
                    <a:pt x="242431" y="1547516"/>
                  </a:lnTo>
                  <a:lnTo>
                    <a:pt x="298251" y="1547516"/>
                  </a:lnTo>
                  <a:lnTo>
                    <a:pt x="322673" y="1544027"/>
                  </a:lnTo>
                  <a:lnTo>
                    <a:pt x="340117" y="1533561"/>
                  </a:lnTo>
                  <a:lnTo>
                    <a:pt x="350583" y="1516117"/>
                  </a:lnTo>
                  <a:lnTo>
                    <a:pt x="354072" y="1491695"/>
                  </a:lnTo>
                  <a:lnTo>
                    <a:pt x="354072" y="169701"/>
                  </a:lnTo>
                  <a:lnTo>
                    <a:pt x="346496" y="116669"/>
                  </a:lnTo>
                  <a:lnTo>
                    <a:pt x="323768" y="78790"/>
                  </a:lnTo>
                  <a:lnTo>
                    <a:pt x="285888" y="56062"/>
                  </a:lnTo>
                  <a:lnTo>
                    <a:pt x="232856" y="48486"/>
                  </a:lnTo>
                  <a:lnTo>
                    <a:pt x="111641" y="48486"/>
                  </a:lnTo>
                  <a:close/>
                </a:path>
                <a:path w="354329" h="1596390">
                  <a:moveTo>
                    <a:pt x="111641" y="0"/>
                  </a:moveTo>
                  <a:lnTo>
                    <a:pt x="232856" y="48486"/>
                  </a:lnTo>
                  <a:lnTo>
                    <a:pt x="111641" y="96972"/>
                  </a:lnTo>
                </a:path>
                <a:path w="354329" h="1596390">
                  <a:moveTo>
                    <a:pt x="121215" y="1499030"/>
                  </a:moveTo>
                  <a:lnTo>
                    <a:pt x="121215" y="1596002"/>
                  </a:lnTo>
                </a:path>
              </a:pathLst>
            </a:custGeom>
            <a:ln w="24243">
              <a:solidFill>
                <a:srgbClr val="609B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2007" y="9200352"/>
              <a:ext cx="354330" cy="1208405"/>
            </a:xfrm>
            <a:custGeom>
              <a:avLst/>
              <a:gdLst/>
              <a:ahLst/>
              <a:cxnLst/>
              <a:rect l="l" t="t" r="r" b="b"/>
              <a:pathLst>
                <a:path w="354329" h="1208404">
                  <a:moveTo>
                    <a:pt x="111641" y="48486"/>
                  </a:moveTo>
                  <a:lnTo>
                    <a:pt x="232856" y="48486"/>
                  </a:lnTo>
                  <a:lnTo>
                    <a:pt x="285888" y="56062"/>
                  </a:lnTo>
                  <a:lnTo>
                    <a:pt x="323768" y="78790"/>
                  </a:lnTo>
                  <a:lnTo>
                    <a:pt x="346496" y="116669"/>
                  </a:lnTo>
                  <a:lnTo>
                    <a:pt x="354072" y="169701"/>
                  </a:lnTo>
                  <a:lnTo>
                    <a:pt x="354072" y="1103805"/>
                  </a:lnTo>
                  <a:lnTo>
                    <a:pt x="350583" y="1128227"/>
                  </a:lnTo>
                  <a:lnTo>
                    <a:pt x="340117" y="1145671"/>
                  </a:lnTo>
                  <a:lnTo>
                    <a:pt x="322673" y="1156137"/>
                  </a:lnTo>
                  <a:lnTo>
                    <a:pt x="298251" y="1159626"/>
                  </a:lnTo>
                  <a:lnTo>
                    <a:pt x="242431" y="1159626"/>
                  </a:lnTo>
                  <a:lnTo>
                    <a:pt x="0" y="1159626"/>
                  </a:lnTo>
                  <a:lnTo>
                    <a:pt x="242431" y="1159626"/>
                  </a:lnTo>
                  <a:lnTo>
                    <a:pt x="298251" y="1159626"/>
                  </a:lnTo>
                  <a:lnTo>
                    <a:pt x="322673" y="1156137"/>
                  </a:lnTo>
                  <a:lnTo>
                    <a:pt x="340117" y="1145671"/>
                  </a:lnTo>
                  <a:lnTo>
                    <a:pt x="350583" y="1128227"/>
                  </a:lnTo>
                  <a:lnTo>
                    <a:pt x="354072" y="1103805"/>
                  </a:lnTo>
                  <a:lnTo>
                    <a:pt x="354072" y="169701"/>
                  </a:lnTo>
                  <a:lnTo>
                    <a:pt x="346496" y="116669"/>
                  </a:lnTo>
                  <a:lnTo>
                    <a:pt x="323768" y="78790"/>
                  </a:lnTo>
                  <a:lnTo>
                    <a:pt x="285888" y="56062"/>
                  </a:lnTo>
                  <a:lnTo>
                    <a:pt x="232856" y="48486"/>
                  </a:lnTo>
                  <a:lnTo>
                    <a:pt x="111641" y="48486"/>
                  </a:lnTo>
                  <a:close/>
                </a:path>
                <a:path w="354329" h="1208404">
                  <a:moveTo>
                    <a:pt x="111641" y="0"/>
                  </a:moveTo>
                  <a:lnTo>
                    <a:pt x="232856" y="48486"/>
                  </a:lnTo>
                  <a:lnTo>
                    <a:pt x="111641" y="96972"/>
                  </a:lnTo>
                </a:path>
                <a:path w="354329" h="1208404">
                  <a:moveTo>
                    <a:pt x="121215" y="1111140"/>
                  </a:moveTo>
                  <a:lnTo>
                    <a:pt x="121215" y="1208112"/>
                  </a:lnTo>
                </a:path>
              </a:pathLst>
            </a:custGeom>
            <a:ln w="24243">
              <a:solidFill>
                <a:srgbClr val="609B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277313" y="8642182"/>
            <a:ext cx="119380" cy="617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55" dirty="0">
                <a:latin typeface="Lucida Sans Unicode"/>
                <a:cs typeface="Lucida Sans Unicode"/>
              </a:rPr>
              <a:t>*</a:t>
            </a:r>
            <a:endParaRPr sz="1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300" spc="55" dirty="0">
                <a:latin typeface="Lucida Sans Unicode"/>
                <a:cs typeface="Lucida Sans Unicode"/>
              </a:rPr>
              <a:t>*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5672" y="10141212"/>
            <a:ext cx="1225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latin typeface="Lucida Sans Unicode"/>
                <a:cs typeface="Lucida Sans Unicode"/>
              </a:rPr>
              <a:t>1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56891" y="9643633"/>
            <a:ext cx="988694" cy="5139055"/>
          </a:xfrm>
          <a:custGeom>
            <a:avLst/>
            <a:gdLst/>
            <a:ahLst/>
            <a:cxnLst/>
            <a:rect l="l" t="t" r="r" b="b"/>
            <a:pathLst>
              <a:path w="988695" h="5139055">
                <a:moveTo>
                  <a:pt x="0" y="48486"/>
                </a:moveTo>
                <a:lnTo>
                  <a:pt x="242431" y="48486"/>
                </a:lnTo>
                <a:lnTo>
                  <a:pt x="372881" y="48486"/>
                </a:lnTo>
                <a:lnTo>
                  <a:pt x="425913" y="56062"/>
                </a:lnTo>
                <a:lnTo>
                  <a:pt x="463793" y="78790"/>
                </a:lnTo>
                <a:lnTo>
                  <a:pt x="486521" y="116669"/>
                </a:lnTo>
                <a:lnTo>
                  <a:pt x="494097" y="169701"/>
                </a:lnTo>
                <a:lnTo>
                  <a:pt x="494097" y="4969308"/>
                </a:lnTo>
                <a:lnTo>
                  <a:pt x="501672" y="5022339"/>
                </a:lnTo>
                <a:lnTo>
                  <a:pt x="524400" y="5060219"/>
                </a:lnTo>
                <a:lnTo>
                  <a:pt x="562280" y="5082947"/>
                </a:lnTo>
                <a:lnTo>
                  <a:pt x="615312" y="5090523"/>
                </a:lnTo>
                <a:lnTo>
                  <a:pt x="745762" y="5090523"/>
                </a:lnTo>
                <a:lnTo>
                  <a:pt x="988194" y="5090523"/>
                </a:lnTo>
                <a:lnTo>
                  <a:pt x="745762" y="5090523"/>
                </a:lnTo>
                <a:lnTo>
                  <a:pt x="615312" y="5090523"/>
                </a:lnTo>
                <a:lnTo>
                  <a:pt x="562280" y="5082947"/>
                </a:lnTo>
                <a:lnTo>
                  <a:pt x="524400" y="5060219"/>
                </a:lnTo>
                <a:lnTo>
                  <a:pt x="501672" y="5022339"/>
                </a:lnTo>
                <a:lnTo>
                  <a:pt x="494097" y="4969308"/>
                </a:lnTo>
                <a:lnTo>
                  <a:pt x="494097" y="169701"/>
                </a:lnTo>
                <a:lnTo>
                  <a:pt x="486521" y="116669"/>
                </a:lnTo>
                <a:lnTo>
                  <a:pt x="463793" y="78790"/>
                </a:lnTo>
                <a:lnTo>
                  <a:pt x="425913" y="56062"/>
                </a:lnTo>
                <a:lnTo>
                  <a:pt x="372881" y="48486"/>
                </a:lnTo>
                <a:lnTo>
                  <a:pt x="242431" y="48486"/>
                </a:lnTo>
                <a:lnTo>
                  <a:pt x="0" y="48486"/>
                </a:lnTo>
                <a:close/>
              </a:path>
              <a:path w="988695" h="5139055">
                <a:moveTo>
                  <a:pt x="0" y="0"/>
                </a:moveTo>
                <a:lnTo>
                  <a:pt x="121215" y="48486"/>
                </a:lnTo>
                <a:lnTo>
                  <a:pt x="0" y="96972"/>
                </a:lnTo>
              </a:path>
              <a:path w="988695" h="5139055">
                <a:moveTo>
                  <a:pt x="866978" y="5042037"/>
                </a:moveTo>
                <a:lnTo>
                  <a:pt x="866978" y="5139009"/>
                </a:lnTo>
              </a:path>
            </a:pathLst>
          </a:custGeom>
          <a:ln w="24243">
            <a:solidFill>
              <a:srgbClr val="609B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80555" y="9473353"/>
            <a:ext cx="1193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55" dirty="0">
                <a:latin typeface="Lucida Sans Unicode"/>
                <a:cs typeface="Lucida Sans Unicode"/>
              </a:rPr>
              <a:t>*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8989" y="14515391"/>
            <a:ext cx="1225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latin typeface="Lucida Sans Unicode"/>
                <a:cs typeface="Lucida Sans Unicode"/>
              </a:rPr>
              <a:t>1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5085" y="14152323"/>
            <a:ext cx="2958465" cy="387985"/>
          </a:xfrm>
          <a:custGeom>
            <a:avLst/>
            <a:gdLst/>
            <a:ahLst/>
            <a:cxnLst/>
            <a:rect l="l" t="t" r="r" b="b"/>
            <a:pathLst>
              <a:path w="2958465" h="387984">
                <a:moveTo>
                  <a:pt x="2958244" y="387889"/>
                </a:moveTo>
                <a:lnTo>
                  <a:pt x="0" y="387889"/>
                </a:lnTo>
                <a:lnTo>
                  <a:pt x="0" y="0"/>
                </a:lnTo>
                <a:lnTo>
                  <a:pt x="2958244" y="0"/>
                </a:lnTo>
                <a:lnTo>
                  <a:pt x="2958244" y="387889"/>
                </a:lnTo>
                <a:close/>
              </a:path>
            </a:pathLst>
          </a:custGeom>
          <a:solidFill>
            <a:srgbClr val="3068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53600" y="14215383"/>
            <a:ext cx="130238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90" dirty="0">
                <a:solidFill>
                  <a:srgbClr val="FFFFFF"/>
                </a:solidFill>
                <a:latin typeface="Arial Black"/>
                <a:cs typeface="Arial Black"/>
              </a:rPr>
              <a:t>EducationLevels</a:t>
            </a:r>
            <a:endParaRPr sz="125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45085" y="14540213"/>
            <a:ext cx="2958465" cy="387985"/>
          </a:xfrm>
          <a:custGeom>
            <a:avLst/>
            <a:gdLst/>
            <a:ahLst/>
            <a:cxnLst/>
            <a:rect l="l" t="t" r="r" b="b"/>
            <a:pathLst>
              <a:path w="2958465" h="387984">
                <a:moveTo>
                  <a:pt x="2958244" y="387889"/>
                </a:moveTo>
                <a:lnTo>
                  <a:pt x="0" y="387889"/>
                </a:lnTo>
                <a:lnTo>
                  <a:pt x="0" y="0"/>
                </a:lnTo>
                <a:lnTo>
                  <a:pt x="2958244" y="0"/>
                </a:lnTo>
                <a:lnTo>
                  <a:pt x="2958244" y="387889"/>
                </a:lnTo>
                <a:close/>
              </a:path>
            </a:pathLst>
          </a:custGeom>
          <a:solidFill>
            <a:srgbClr val="DDE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53600" y="14603272"/>
            <a:ext cx="139255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85" dirty="0">
                <a:solidFill>
                  <a:srgbClr val="6E6E6E"/>
                </a:solidFill>
                <a:latin typeface="Arial Black"/>
                <a:cs typeface="Arial Black"/>
              </a:rPr>
              <a:t>EducationLevelID</a:t>
            </a:r>
            <a:endParaRPr sz="1250">
              <a:latin typeface="Arial Black"/>
              <a:cs typeface="Arial Blac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45085" y="14652336"/>
            <a:ext cx="2958465" cy="664210"/>
            <a:chOff x="4945085" y="14652336"/>
            <a:chExt cx="2958465" cy="66421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1918" y="14652336"/>
              <a:ext cx="127276" cy="12727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945085" y="14928101"/>
              <a:ext cx="2958465" cy="387985"/>
            </a:xfrm>
            <a:custGeom>
              <a:avLst/>
              <a:gdLst/>
              <a:ahLst/>
              <a:cxnLst/>
              <a:rect l="l" t="t" r="r" b="b"/>
              <a:pathLst>
                <a:path w="2958465" h="387984">
                  <a:moveTo>
                    <a:pt x="2958244" y="387889"/>
                  </a:moveTo>
                  <a:lnTo>
                    <a:pt x="0" y="387889"/>
                  </a:lnTo>
                  <a:lnTo>
                    <a:pt x="0" y="0"/>
                  </a:lnTo>
                  <a:lnTo>
                    <a:pt x="2958244" y="0"/>
                  </a:lnTo>
                  <a:lnTo>
                    <a:pt x="2958244" y="38788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202571" y="14603272"/>
            <a:ext cx="59245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5" dirty="0">
                <a:solidFill>
                  <a:srgbClr val="999999"/>
                </a:solidFill>
                <a:latin typeface="Arial Black"/>
                <a:cs typeface="Arial Black"/>
              </a:rPr>
              <a:t>integer</a:t>
            </a:r>
            <a:endParaRPr sz="12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3600" y="14991162"/>
            <a:ext cx="113347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5" dirty="0">
                <a:solidFill>
                  <a:srgbClr val="6E6E6E"/>
                </a:solidFill>
                <a:latin typeface="Lucida Sans Unicode"/>
                <a:cs typeface="Lucida Sans Unicode"/>
              </a:rPr>
              <a:t>EducationLevel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14652" y="14991162"/>
            <a:ext cx="57975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05421" y="11950012"/>
            <a:ext cx="2800985" cy="387985"/>
          </a:xfrm>
          <a:prstGeom prst="rect">
            <a:avLst/>
          </a:prstGeom>
          <a:solidFill>
            <a:srgbClr val="306896"/>
          </a:solidFill>
        </p:spPr>
        <p:txBody>
          <a:bodyPr vert="horz" wrap="square" lIns="0" tIns="7429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85"/>
              </a:spcBef>
            </a:pPr>
            <a:r>
              <a:rPr sz="1250" spc="-45" dirty="0">
                <a:solidFill>
                  <a:srgbClr val="FFFFFF"/>
                </a:solidFill>
                <a:latin typeface="Arial Black"/>
                <a:cs typeface="Arial Black"/>
              </a:rPr>
              <a:t>SatisfactionLevels</a:t>
            </a:r>
            <a:endParaRPr sz="1250">
              <a:latin typeface="Arial Black"/>
              <a:cs typeface="Arial Blac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705421" y="12337901"/>
            <a:ext cx="2800985" cy="775970"/>
            <a:chOff x="7705421" y="12337901"/>
            <a:chExt cx="2800985" cy="775970"/>
          </a:xfrm>
        </p:grpSpPr>
        <p:sp>
          <p:nvSpPr>
            <p:cNvPr id="31" name="object 31"/>
            <p:cNvSpPr/>
            <p:nvPr/>
          </p:nvSpPr>
          <p:spPr>
            <a:xfrm>
              <a:off x="7705421" y="12337901"/>
              <a:ext cx="2800985" cy="387985"/>
            </a:xfrm>
            <a:custGeom>
              <a:avLst/>
              <a:gdLst/>
              <a:ahLst/>
              <a:cxnLst/>
              <a:rect l="l" t="t" r="r" b="b"/>
              <a:pathLst>
                <a:path w="2800984" h="387984">
                  <a:moveTo>
                    <a:pt x="2800794" y="387889"/>
                  </a:moveTo>
                  <a:lnTo>
                    <a:pt x="0" y="387889"/>
                  </a:lnTo>
                  <a:lnTo>
                    <a:pt x="0" y="0"/>
                  </a:lnTo>
                  <a:lnTo>
                    <a:pt x="2800794" y="0"/>
                  </a:lnTo>
                  <a:lnTo>
                    <a:pt x="2800794" y="387889"/>
                  </a:lnTo>
                  <a:close/>
                </a:path>
              </a:pathLst>
            </a:custGeom>
            <a:solidFill>
              <a:srgbClr val="DD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5568" y="12450026"/>
              <a:ext cx="127276" cy="1272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05421" y="12725791"/>
              <a:ext cx="2800985" cy="387985"/>
            </a:xfrm>
            <a:custGeom>
              <a:avLst/>
              <a:gdLst/>
              <a:ahLst/>
              <a:cxnLst/>
              <a:rect l="l" t="t" r="r" b="b"/>
              <a:pathLst>
                <a:path w="2800984" h="387984">
                  <a:moveTo>
                    <a:pt x="2800794" y="387889"/>
                  </a:moveTo>
                  <a:lnTo>
                    <a:pt x="0" y="387889"/>
                  </a:lnTo>
                  <a:lnTo>
                    <a:pt x="0" y="0"/>
                  </a:lnTo>
                  <a:lnTo>
                    <a:pt x="2800794" y="0"/>
                  </a:lnTo>
                  <a:lnTo>
                    <a:pt x="2800794" y="38788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826636" y="12400961"/>
            <a:ext cx="2571115" cy="602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991360" algn="l"/>
              </a:tabLst>
            </a:pPr>
            <a:r>
              <a:rPr sz="1250" spc="-10" dirty="0">
                <a:solidFill>
                  <a:srgbClr val="6E6E6E"/>
                </a:solidFill>
                <a:latin typeface="Arial Black"/>
                <a:cs typeface="Arial Black"/>
              </a:rPr>
              <a:t>SatisfactionID</a:t>
            </a:r>
            <a:r>
              <a:rPr sz="1250" dirty="0">
                <a:solidFill>
                  <a:srgbClr val="6E6E6E"/>
                </a:solidFill>
                <a:latin typeface="Arial Black"/>
                <a:cs typeface="Arial Black"/>
              </a:rPr>
              <a:t>	</a:t>
            </a:r>
            <a:r>
              <a:rPr sz="1250" spc="-55" dirty="0">
                <a:solidFill>
                  <a:srgbClr val="999999"/>
                </a:solidFill>
                <a:latin typeface="Arial Black"/>
                <a:cs typeface="Arial Black"/>
              </a:rPr>
              <a:t>integer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55"/>
              </a:spcBef>
              <a:tabLst>
                <a:tab pos="2003425" algn="l"/>
              </a:tabLst>
            </a:pP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SatisfactionLevel</a:t>
            </a:r>
            <a:r>
              <a:rPr sz="1250" dirty="0">
                <a:solidFill>
                  <a:srgbClr val="6E6E6E"/>
                </a:solidFill>
                <a:latin typeface="Lucida Sans Unicode"/>
                <a:cs typeface="Lucida Sans Unicode"/>
              </a:rPr>
              <a:t>	</a:t>
            </a:r>
            <a:r>
              <a:rPr sz="12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64555" y="9778145"/>
            <a:ext cx="2378075" cy="387985"/>
          </a:xfrm>
          <a:prstGeom prst="rect">
            <a:avLst/>
          </a:prstGeom>
          <a:solidFill>
            <a:srgbClr val="306896"/>
          </a:solidFill>
        </p:spPr>
        <p:txBody>
          <a:bodyPr vert="horz" wrap="square" lIns="0" tIns="7429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85"/>
              </a:spcBef>
            </a:pPr>
            <a:r>
              <a:rPr sz="1250" spc="-10" dirty="0">
                <a:solidFill>
                  <a:srgbClr val="FFFFFF"/>
                </a:solidFill>
                <a:latin typeface="Arial Black"/>
                <a:cs typeface="Arial Black"/>
              </a:rPr>
              <a:t>Ratings</a:t>
            </a:r>
            <a:endParaRPr sz="1250">
              <a:latin typeface="Arial Black"/>
              <a:cs typeface="Arial Black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764555" y="10166034"/>
            <a:ext cx="2378075" cy="775970"/>
            <a:chOff x="7764555" y="10166034"/>
            <a:chExt cx="2378075" cy="775970"/>
          </a:xfrm>
        </p:grpSpPr>
        <p:sp>
          <p:nvSpPr>
            <p:cNvPr id="37" name="object 37"/>
            <p:cNvSpPr/>
            <p:nvPr/>
          </p:nvSpPr>
          <p:spPr>
            <a:xfrm>
              <a:off x="7764555" y="10166034"/>
              <a:ext cx="2378075" cy="387985"/>
            </a:xfrm>
            <a:custGeom>
              <a:avLst/>
              <a:gdLst/>
              <a:ahLst/>
              <a:cxnLst/>
              <a:rect l="l" t="t" r="r" b="b"/>
              <a:pathLst>
                <a:path w="2378075" h="387984">
                  <a:moveTo>
                    <a:pt x="2377452" y="387889"/>
                  </a:moveTo>
                  <a:lnTo>
                    <a:pt x="0" y="387889"/>
                  </a:lnTo>
                  <a:lnTo>
                    <a:pt x="0" y="0"/>
                  </a:lnTo>
                  <a:lnTo>
                    <a:pt x="2377452" y="0"/>
                  </a:lnTo>
                  <a:lnTo>
                    <a:pt x="2377452" y="387889"/>
                  </a:lnTo>
                  <a:close/>
                </a:path>
              </a:pathLst>
            </a:custGeom>
            <a:solidFill>
              <a:srgbClr val="DD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1359" y="10278158"/>
              <a:ext cx="127276" cy="1272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764555" y="10553924"/>
              <a:ext cx="2378075" cy="387985"/>
            </a:xfrm>
            <a:custGeom>
              <a:avLst/>
              <a:gdLst/>
              <a:ahLst/>
              <a:cxnLst/>
              <a:rect l="l" t="t" r="r" b="b"/>
              <a:pathLst>
                <a:path w="2378075" h="387984">
                  <a:moveTo>
                    <a:pt x="2377452" y="387889"/>
                  </a:moveTo>
                  <a:lnTo>
                    <a:pt x="0" y="387889"/>
                  </a:lnTo>
                  <a:lnTo>
                    <a:pt x="0" y="0"/>
                  </a:lnTo>
                  <a:lnTo>
                    <a:pt x="2377452" y="0"/>
                  </a:lnTo>
                  <a:lnTo>
                    <a:pt x="2377452" y="38788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885771" y="10229094"/>
            <a:ext cx="2148205" cy="602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567815" algn="l"/>
              </a:tabLst>
            </a:pPr>
            <a:r>
              <a:rPr sz="1250" spc="-10" dirty="0">
                <a:solidFill>
                  <a:srgbClr val="6E6E6E"/>
                </a:solidFill>
                <a:latin typeface="Arial Black"/>
                <a:cs typeface="Arial Black"/>
              </a:rPr>
              <a:t>RatingID</a:t>
            </a:r>
            <a:r>
              <a:rPr sz="1250" dirty="0">
                <a:solidFill>
                  <a:srgbClr val="6E6E6E"/>
                </a:solidFill>
                <a:latin typeface="Arial Black"/>
                <a:cs typeface="Arial Black"/>
              </a:rPr>
              <a:t>	</a:t>
            </a:r>
            <a:r>
              <a:rPr sz="1250" spc="-55" dirty="0">
                <a:solidFill>
                  <a:srgbClr val="999999"/>
                </a:solidFill>
                <a:latin typeface="Arial Black"/>
                <a:cs typeface="Arial Black"/>
              </a:rPr>
              <a:t>integer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55"/>
              </a:spcBef>
              <a:tabLst>
                <a:tab pos="1579880" algn="l"/>
              </a:tabLst>
            </a:pP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RatingLevel</a:t>
            </a:r>
            <a:r>
              <a:rPr sz="1250" dirty="0">
                <a:solidFill>
                  <a:srgbClr val="6E6E6E"/>
                </a:solidFill>
                <a:latin typeface="Lucida Sans Unicode"/>
                <a:cs typeface="Lucida Sans Unicode"/>
              </a:rPr>
              <a:t>	</a:t>
            </a:r>
            <a:r>
              <a:rPr sz="12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00214" y="4788107"/>
            <a:ext cx="4053840" cy="387985"/>
          </a:xfrm>
          <a:prstGeom prst="rect">
            <a:avLst/>
          </a:prstGeom>
          <a:solidFill>
            <a:srgbClr val="306896"/>
          </a:solidFill>
        </p:spPr>
        <p:txBody>
          <a:bodyPr vert="horz" wrap="square" lIns="0" tIns="7429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85"/>
              </a:spcBef>
            </a:pPr>
            <a:r>
              <a:rPr sz="1250" spc="-40" dirty="0">
                <a:solidFill>
                  <a:srgbClr val="FFFFFF"/>
                </a:solidFill>
                <a:latin typeface="Arial Black"/>
                <a:cs typeface="Arial Black"/>
              </a:rPr>
              <a:t>PerformanceReviews</a:t>
            </a:r>
            <a:endParaRPr sz="1250">
              <a:latin typeface="Arial Black"/>
              <a:cs typeface="Arial Black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200214" y="5175997"/>
            <a:ext cx="4053840" cy="1163955"/>
            <a:chOff x="6200214" y="5175997"/>
            <a:chExt cx="4053840" cy="1163955"/>
          </a:xfrm>
        </p:grpSpPr>
        <p:sp>
          <p:nvSpPr>
            <p:cNvPr id="43" name="object 43"/>
            <p:cNvSpPr/>
            <p:nvPr/>
          </p:nvSpPr>
          <p:spPr>
            <a:xfrm>
              <a:off x="6200214" y="5175997"/>
              <a:ext cx="4053840" cy="387985"/>
            </a:xfrm>
            <a:custGeom>
              <a:avLst/>
              <a:gdLst/>
              <a:ahLst/>
              <a:cxnLst/>
              <a:rect l="l" t="t" r="r" b="b"/>
              <a:pathLst>
                <a:path w="4053840" h="387985">
                  <a:moveTo>
                    <a:pt x="4053434" y="387889"/>
                  </a:moveTo>
                  <a:lnTo>
                    <a:pt x="0" y="387889"/>
                  </a:lnTo>
                  <a:lnTo>
                    <a:pt x="0" y="0"/>
                  </a:lnTo>
                  <a:lnTo>
                    <a:pt x="4053434" y="0"/>
                  </a:lnTo>
                  <a:lnTo>
                    <a:pt x="4053434" y="38788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0077" y="5288121"/>
              <a:ext cx="127276" cy="12727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00214" y="5563886"/>
              <a:ext cx="4053840" cy="387985"/>
            </a:xfrm>
            <a:custGeom>
              <a:avLst/>
              <a:gdLst/>
              <a:ahLst/>
              <a:cxnLst/>
              <a:rect l="l" t="t" r="r" b="b"/>
              <a:pathLst>
                <a:path w="4053840" h="387985">
                  <a:moveTo>
                    <a:pt x="4053434" y="387889"/>
                  </a:moveTo>
                  <a:lnTo>
                    <a:pt x="0" y="387889"/>
                  </a:lnTo>
                  <a:lnTo>
                    <a:pt x="0" y="0"/>
                  </a:lnTo>
                  <a:lnTo>
                    <a:pt x="4053434" y="0"/>
                  </a:lnTo>
                  <a:lnTo>
                    <a:pt x="4053434" y="387889"/>
                  </a:lnTo>
                  <a:close/>
                </a:path>
              </a:pathLst>
            </a:custGeom>
            <a:solidFill>
              <a:srgbClr val="DD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00214" y="5951776"/>
              <a:ext cx="4053840" cy="387985"/>
            </a:xfrm>
            <a:custGeom>
              <a:avLst/>
              <a:gdLst/>
              <a:ahLst/>
              <a:cxnLst/>
              <a:rect l="l" t="t" r="r" b="b"/>
              <a:pathLst>
                <a:path w="4053840" h="387985">
                  <a:moveTo>
                    <a:pt x="4053434" y="387889"/>
                  </a:moveTo>
                  <a:lnTo>
                    <a:pt x="0" y="387889"/>
                  </a:lnTo>
                  <a:lnTo>
                    <a:pt x="0" y="0"/>
                  </a:lnTo>
                  <a:lnTo>
                    <a:pt x="4053434" y="0"/>
                  </a:lnTo>
                  <a:lnTo>
                    <a:pt x="4053434" y="38788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21430" y="5239056"/>
            <a:ext cx="3823970" cy="990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202940" algn="l"/>
              </a:tabLst>
            </a:pPr>
            <a:r>
              <a:rPr sz="1250" spc="-10" dirty="0">
                <a:solidFill>
                  <a:srgbClr val="6E6E6E"/>
                </a:solidFill>
                <a:latin typeface="Arial Black"/>
                <a:cs typeface="Arial Black"/>
              </a:rPr>
              <a:t>PerformanceID</a:t>
            </a:r>
            <a:r>
              <a:rPr sz="1250" dirty="0">
                <a:solidFill>
                  <a:srgbClr val="6E6E6E"/>
                </a:solidFill>
                <a:latin typeface="Arial Black"/>
                <a:cs typeface="Arial Black"/>
              </a:rPr>
              <a:t>	</a:t>
            </a:r>
            <a:r>
              <a:rPr sz="1250" spc="-60" dirty="0">
                <a:solidFill>
                  <a:srgbClr val="999999"/>
                </a:solidFill>
                <a:latin typeface="Arial Black"/>
                <a:cs typeface="Arial Black"/>
              </a:rPr>
              <a:t>varchar</a:t>
            </a:r>
            <a:endParaRPr sz="1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55"/>
              </a:spcBef>
              <a:tabLst>
                <a:tab pos="3255645" algn="l"/>
              </a:tabLst>
            </a:pP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EmployeeID</a:t>
            </a:r>
            <a:r>
              <a:rPr sz="1250" dirty="0">
                <a:solidFill>
                  <a:srgbClr val="6E6E6E"/>
                </a:solidFill>
                <a:latin typeface="Lucida Sans Unicode"/>
                <a:cs typeface="Lucida Sans Unicode"/>
              </a:rPr>
              <a:t>	</a:t>
            </a:r>
            <a:r>
              <a:rPr sz="12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</a:t>
            </a:r>
            <a:endParaRPr sz="1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55"/>
              </a:spcBef>
              <a:tabLst>
                <a:tab pos="3481704" algn="l"/>
              </a:tabLst>
            </a:pP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ReviewDate</a:t>
            </a:r>
            <a:r>
              <a:rPr sz="1250" dirty="0">
                <a:solidFill>
                  <a:srgbClr val="6E6E6E"/>
                </a:solidFill>
                <a:latin typeface="Lucida Sans Unicode"/>
                <a:cs typeface="Lucida Sans Unicode"/>
              </a:rPr>
              <a:t>	</a:t>
            </a:r>
            <a:r>
              <a:rPr sz="1250" spc="-20" dirty="0">
                <a:solidFill>
                  <a:srgbClr val="999999"/>
                </a:solidFill>
                <a:latin typeface="Lucida Sans Unicode"/>
                <a:cs typeface="Lucida Sans Unicode"/>
              </a:rPr>
              <a:t>date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00203" y="6339674"/>
            <a:ext cx="4053840" cy="1163955"/>
          </a:xfrm>
          <a:custGeom>
            <a:avLst/>
            <a:gdLst/>
            <a:ahLst/>
            <a:cxnLst/>
            <a:rect l="l" t="t" r="r" b="b"/>
            <a:pathLst>
              <a:path w="4053840" h="1163954">
                <a:moveTo>
                  <a:pt x="4053433" y="0"/>
                </a:moveTo>
                <a:lnTo>
                  <a:pt x="0" y="0"/>
                </a:lnTo>
                <a:lnTo>
                  <a:pt x="0" y="387883"/>
                </a:lnTo>
                <a:lnTo>
                  <a:pt x="0" y="775779"/>
                </a:lnTo>
                <a:lnTo>
                  <a:pt x="0" y="1163662"/>
                </a:lnTo>
                <a:lnTo>
                  <a:pt x="4053433" y="1163662"/>
                </a:lnTo>
                <a:lnTo>
                  <a:pt x="4053433" y="775779"/>
                </a:lnTo>
                <a:lnTo>
                  <a:pt x="4053433" y="387883"/>
                </a:lnTo>
                <a:lnTo>
                  <a:pt x="4053433" y="0"/>
                </a:lnTo>
                <a:close/>
              </a:path>
            </a:pathLst>
          </a:custGeom>
          <a:solidFill>
            <a:srgbClr val="DDE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321430" y="6402726"/>
            <a:ext cx="1805939" cy="990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50" spc="-25" dirty="0">
                <a:solidFill>
                  <a:srgbClr val="6E6E6E"/>
                </a:solidFill>
                <a:latin typeface="Lucida Sans Unicode"/>
                <a:cs typeface="Lucida Sans Unicode"/>
              </a:rPr>
              <a:t>EnvironmentSatisfaction</a:t>
            </a:r>
            <a:endParaRPr sz="1250">
              <a:latin typeface="Lucida Sans Unicode"/>
              <a:cs typeface="Lucida Sans Unicode"/>
            </a:endParaRPr>
          </a:p>
          <a:p>
            <a:pPr marR="41910">
              <a:lnSpc>
                <a:spcPct val="203600"/>
              </a:lnSpc>
            </a:pP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JobSatisfaction </a:t>
            </a:r>
            <a:r>
              <a:rPr sz="1250" spc="-35" dirty="0">
                <a:solidFill>
                  <a:srgbClr val="6E6E6E"/>
                </a:solidFill>
                <a:latin typeface="Lucida Sans Unicode"/>
                <a:cs typeface="Lucida Sans Unicode"/>
              </a:rPr>
              <a:t>RelationshipSatisfaction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612910" y="6402726"/>
            <a:ext cx="531495" cy="990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50" spc="-3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</a:t>
            </a:r>
            <a:endParaRPr sz="1250">
              <a:latin typeface="Lucida Sans Unicode"/>
              <a:cs typeface="Lucida Sans Unicode"/>
            </a:endParaRPr>
          </a:p>
          <a:p>
            <a:pPr marR="5080">
              <a:lnSpc>
                <a:spcPct val="203600"/>
              </a:lnSpc>
            </a:pPr>
            <a:r>
              <a:rPr sz="1250" spc="-4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 integer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00203" y="7503337"/>
            <a:ext cx="4053840" cy="1163955"/>
          </a:xfrm>
          <a:custGeom>
            <a:avLst/>
            <a:gdLst/>
            <a:ahLst/>
            <a:cxnLst/>
            <a:rect l="l" t="t" r="r" b="b"/>
            <a:pathLst>
              <a:path w="4053840" h="1163954">
                <a:moveTo>
                  <a:pt x="4053433" y="0"/>
                </a:moveTo>
                <a:lnTo>
                  <a:pt x="0" y="0"/>
                </a:lnTo>
                <a:lnTo>
                  <a:pt x="0" y="387896"/>
                </a:lnTo>
                <a:lnTo>
                  <a:pt x="0" y="775779"/>
                </a:lnTo>
                <a:lnTo>
                  <a:pt x="0" y="1163675"/>
                </a:lnTo>
                <a:lnTo>
                  <a:pt x="4053433" y="1163675"/>
                </a:lnTo>
                <a:lnTo>
                  <a:pt x="4053433" y="775779"/>
                </a:lnTo>
                <a:lnTo>
                  <a:pt x="4053433" y="387896"/>
                </a:lnTo>
                <a:lnTo>
                  <a:pt x="405343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21430" y="7566394"/>
            <a:ext cx="2433320" cy="990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50" spc="-35" dirty="0">
                <a:solidFill>
                  <a:srgbClr val="6E6E6E"/>
                </a:solidFill>
                <a:latin typeface="Lucida Sans Unicode"/>
                <a:cs typeface="Lucida Sans Unicode"/>
              </a:rPr>
              <a:t>TrainingOpportunitiesWithinYear</a:t>
            </a:r>
            <a:endParaRPr sz="1250">
              <a:latin typeface="Lucida Sans Unicode"/>
              <a:cs typeface="Lucida Sans Unicode"/>
            </a:endParaRPr>
          </a:p>
          <a:p>
            <a:pPr marR="363220">
              <a:lnSpc>
                <a:spcPct val="203600"/>
              </a:lnSpc>
            </a:pPr>
            <a:r>
              <a:rPr sz="1250" spc="-40" dirty="0">
                <a:solidFill>
                  <a:srgbClr val="6E6E6E"/>
                </a:solidFill>
                <a:latin typeface="Lucida Sans Unicode"/>
                <a:cs typeface="Lucida Sans Unicode"/>
              </a:rPr>
              <a:t>TrainingOpportunitiesTaken </a:t>
            </a: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WorkLifeBalance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612910" y="7566394"/>
            <a:ext cx="531495" cy="990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50" spc="-3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</a:t>
            </a:r>
            <a:endParaRPr sz="1250">
              <a:latin typeface="Lucida Sans Unicode"/>
              <a:cs typeface="Lucida Sans Unicode"/>
            </a:endParaRPr>
          </a:p>
          <a:p>
            <a:pPr marR="5080">
              <a:lnSpc>
                <a:spcPct val="203600"/>
              </a:lnSpc>
            </a:pPr>
            <a:r>
              <a:rPr sz="1250" spc="-4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 integer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200203" y="8667012"/>
            <a:ext cx="4053840" cy="775970"/>
          </a:xfrm>
          <a:custGeom>
            <a:avLst/>
            <a:gdLst/>
            <a:ahLst/>
            <a:cxnLst/>
            <a:rect l="l" t="t" r="r" b="b"/>
            <a:pathLst>
              <a:path w="4053840" h="775970">
                <a:moveTo>
                  <a:pt x="4053433" y="0"/>
                </a:moveTo>
                <a:lnTo>
                  <a:pt x="0" y="0"/>
                </a:lnTo>
                <a:lnTo>
                  <a:pt x="0" y="387883"/>
                </a:lnTo>
                <a:lnTo>
                  <a:pt x="0" y="775779"/>
                </a:lnTo>
                <a:lnTo>
                  <a:pt x="4053433" y="775779"/>
                </a:lnTo>
                <a:lnTo>
                  <a:pt x="4053433" y="387883"/>
                </a:lnTo>
                <a:lnTo>
                  <a:pt x="4053433" y="0"/>
                </a:lnTo>
                <a:close/>
              </a:path>
            </a:pathLst>
          </a:custGeom>
          <a:solidFill>
            <a:srgbClr val="DDE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321430" y="8730064"/>
            <a:ext cx="1125855" cy="602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SelfRating</a:t>
            </a:r>
            <a:endParaRPr sz="1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r>
              <a:rPr sz="1250" spc="-25" dirty="0">
                <a:solidFill>
                  <a:srgbClr val="6E6E6E"/>
                </a:solidFill>
                <a:latin typeface="Lucida Sans Unicode"/>
                <a:cs typeface="Lucida Sans Unicode"/>
              </a:rPr>
              <a:t>ManagerRating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12910" y="8730064"/>
            <a:ext cx="531495" cy="602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50" spc="-3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</a:t>
            </a:r>
            <a:endParaRPr sz="1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r>
              <a:rPr sz="1250" spc="-3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3544" y="5231388"/>
            <a:ext cx="3433445" cy="387985"/>
          </a:xfrm>
          <a:prstGeom prst="rect">
            <a:avLst/>
          </a:prstGeom>
          <a:solidFill>
            <a:srgbClr val="306896"/>
          </a:solidFill>
        </p:spPr>
        <p:txBody>
          <a:bodyPr vert="horz" wrap="square" lIns="0" tIns="7429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85"/>
              </a:spcBef>
            </a:pPr>
            <a:r>
              <a:rPr sz="1250" spc="-10" dirty="0">
                <a:solidFill>
                  <a:srgbClr val="FFFFFF"/>
                </a:solidFill>
                <a:latin typeface="Arial Black"/>
                <a:cs typeface="Arial Black"/>
              </a:rPr>
              <a:t>Employees</a:t>
            </a:r>
            <a:endParaRPr sz="1250">
              <a:latin typeface="Arial Black"/>
              <a:cs typeface="Arial Black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23544" y="5619278"/>
            <a:ext cx="3433445" cy="387985"/>
            <a:chOff x="523544" y="5619278"/>
            <a:chExt cx="3433445" cy="387985"/>
          </a:xfrm>
        </p:grpSpPr>
        <p:sp>
          <p:nvSpPr>
            <p:cNvPr id="59" name="object 59"/>
            <p:cNvSpPr/>
            <p:nvPr/>
          </p:nvSpPr>
          <p:spPr>
            <a:xfrm>
              <a:off x="523544" y="5619278"/>
              <a:ext cx="3433445" cy="387985"/>
            </a:xfrm>
            <a:custGeom>
              <a:avLst/>
              <a:gdLst/>
              <a:ahLst/>
              <a:cxnLst/>
              <a:rect l="l" t="t" r="r" b="b"/>
              <a:pathLst>
                <a:path w="3433445" h="387985">
                  <a:moveTo>
                    <a:pt x="3433347" y="387889"/>
                  </a:moveTo>
                  <a:lnTo>
                    <a:pt x="0" y="387889"/>
                  </a:lnTo>
                  <a:lnTo>
                    <a:pt x="0" y="0"/>
                  </a:lnTo>
                  <a:lnTo>
                    <a:pt x="3433347" y="0"/>
                  </a:lnTo>
                  <a:lnTo>
                    <a:pt x="3433347" y="387889"/>
                  </a:lnTo>
                  <a:close/>
                </a:path>
              </a:pathLst>
            </a:custGeom>
            <a:solidFill>
              <a:srgbClr val="DD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262" y="5731402"/>
              <a:ext cx="127276" cy="127276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644759" y="5682337"/>
            <a:ext cx="320357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582545" algn="l"/>
              </a:tabLst>
            </a:pPr>
            <a:r>
              <a:rPr sz="1250" spc="-10" dirty="0">
                <a:solidFill>
                  <a:srgbClr val="6E6E6E"/>
                </a:solidFill>
                <a:latin typeface="Arial Black"/>
                <a:cs typeface="Arial Black"/>
              </a:rPr>
              <a:t>EmployeeID</a:t>
            </a:r>
            <a:r>
              <a:rPr sz="1250" dirty="0">
                <a:solidFill>
                  <a:srgbClr val="6E6E6E"/>
                </a:solidFill>
                <a:latin typeface="Arial Black"/>
                <a:cs typeface="Arial Black"/>
              </a:rPr>
              <a:t>	</a:t>
            </a:r>
            <a:r>
              <a:rPr sz="1250" spc="-60" dirty="0">
                <a:solidFill>
                  <a:srgbClr val="999999"/>
                </a:solidFill>
                <a:latin typeface="Arial Black"/>
                <a:cs typeface="Arial Black"/>
              </a:rPr>
              <a:t>varchar</a:t>
            </a:r>
            <a:endParaRPr sz="1250">
              <a:latin typeface="Arial Black"/>
              <a:cs typeface="Arial Black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2059" y="6070227"/>
            <a:ext cx="1898014" cy="83604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FirstName</a:t>
            </a:r>
            <a:endParaRPr sz="1250">
              <a:latin typeface="Lucida Sans Unicode"/>
              <a:cs typeface="Lucida Sans Unicode"/>
            </a:endParaRPr>
          </a:p>
          <a:p>
            <a:pPr marL="12700" marR="1136015">
              <a:lnSpc>
                <a:spcPct val="203600"/>
              </a:lnSpc>
            </a:pPr>
            <a:r>
              <a:rPr sz="1250" spc="-25" dirty="0">
                <a:solidFill>
                  <a:srgbClr val="6E6E6E"/>
                </a:solidFill>
                <a:latin typeface="Lucida Sans Unicode"/>
                <a:cs typeface="Lucida Sans Unicode"/>
              </a:rPr>
              <a:t>LastName </a:t>
            </a: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Gender </a:t>
            </a:r>
            <a:r>
              <a:rPr sz="1250" spc="-25" dirty="0">
                <a:solidFill>
                  <a:srgbClr val="6E6E6E"/>
                </a:solidFill>
                <a:latin typeface="Lucida Sans Unicode"/>
                <a:cs typeface="Lucida Sans Unicode"/>
              </a:rPr>
              <a:t>Age</a:t>
            </a:r>
            <a:endParaRPr sz="1250">
              <a:latin typeface="Lucida Sans Unicode"/>
              <a:cs typeface="Lucida Sans Unicode"/>
            </a:endParaRPr>
          </a:p>
          <a:p>
            <a:pPr marL="12700" marR="413384">
              <a:lnSpc>
                <a:spcPct val="203600"/>
              </a:lnSpc>
            </a:pP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BusinessTravel Department </a:t>
            </a:r>
            <a:r>
              <a:rPr sz="1250" spc="-30" dirty="0">
                <a:solidFill>
                  <a:srgbClr val="6E6E6E"/>
                </a:solidFill>
                <a:latin typeface="Lucida Sans Unicode"/>
                <a:cs typeface="Lucida Sans Unicode"/>
              </a:rPr>
              <a:t>DistanceFromHome </a:t>
            </a: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State</a:t>
            </a:r>
            <a:endParaRPr sz="1250">
              <a:latin typeface="Lucida Sans Unicode"/>
              <a:cs typeface="Lucida Sans Unicode"/>
            </a:endParaRPr>
          </a:p>
          <a:p>
            <a:pPr marL="12700" marR="598805">
              <a:lnSpc>
                <a:spcPct val="203600"/>
              </a:lnSpc>
            </a:pP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Ethnicity Education EducationField JobRole MaritalStatus Salary </a:t>
            </a:r>
            <a:r>
              <a:rPr sz="1250" spc="-35" dirty="0">
                <a:solidFill>
                  <a:srgbClr val="6E6E6E"/>
                </a:solidFill>
                <a:latin typeface="Lucida Sans Unicode"/>
                <a:cs typeface="Lucida Sans Unicode"/>
              </a:rPr>
              <a:t>StockOptionLevel </a:t>
            </a: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OverTime HireDate Attrition </a:t>
            </a:r>
            <a:r>
              <a:rPr sz="1250" spc="-30" dirty="0">
                <a:solidFill>
                  <a:srgbClr val="6E6E6E"/>
                </a:solidFill>
                <a:latin typeface="Lucida Sans Unicode"/>
                <a:cs typeface="Lucida Sans Unicode"/>
              </a:rPr>
              <a:t>YearsAtCompany</a:t>
            </a:r>
            <a:endParaRPr sz="1250">
              <a:latin typeface="Lucida Sans Unicode"/>
              <a:cs typeface="Lucida Sans Unicode"/>
            </a:endParaRPr>
          </a:p>
          <a:p>
            <a:pPr marL="12700" marR="5080">
              <a:lnSpc>
                <a:spcPct val="203600"/>
              </a:lnSpc>
            </a:pP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YearsInMostRecentRole </a:t>
            </a:r>
            <a:r>
              <a:rPr sz="1250" spc="-25" dirty="0">
                <a:solidFill>
                  <a:srgbClr val="6E6E6E"/>
                </a:solidFill>
                <a:latin typeface="Lucida Sans Unicode"/>
                <a:cs typeface="Lucida Sans Unicode"/>
              </a:rPr>
              <a:t>YearsSinceLastPromotion </a:t>
            </a:r>
            <a:r>
              <a:rPr sz="1250" spc="-10" dirty="0">
                <a:solidFill>
                  <a:srgbClr val="6E6E6E"/>
                </a:solidFill>
                <a:latin typeface="Lucida Sans Unicode"/>
                <a:cs typeface="Lucida Sans Unicode"/>
              </a:rPr>
              <a:t>YearsWithCurrManager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24509" y="6070227"/>
            <a:ext cx="623570" cy="83604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</a:t>
            </a:r>
            <a:endParaRPr sz="1250">
              <a:latin typeface="Lucida Sans Unicode"/>
              <a:cs typeface="Lucida Sans Unicode"/>
            </a:endParaRPr>
          </a:p>
          <a:p>
            <a:pPr marL="12700" marR="5080" indent="43180" algn="just">
              <a:lnSpc>
                <a:spcPct val="203600"/>
              </a:lnSpc>
            </a:pPr>
            <a:r>
              <a:rPr sz="1250" spc="-25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 </a:t>
            </a:r>
            <a:r>
              <a:rPr sz="12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varchar integer varchar varchar integer varchar varchar integer varchar varchar varchar decimal integer </a:t>
            </a:r>
            <a:r>
              <a:rPr sz="1250" spc="-30" dirty="0">
                <a:solidFill>
                  <a:srgbClr val="999999"/>
                </a:solidFill>
                <a:latin typeface="Lucida Sans Unicode"/>
                <a:cs typeface="Lucida Sans Unicode"/>
              </a:rPr>
              <a:t>boolean</a:t>
            </a:r>
            <a:endParaRPr sz="1250">
              <a:latin typeface="Lucida Sans Unicode"/>
              <a:cs typeface="Lucida Sans Unicode"/>
            </a:endParaRPr>
          </a:p>
          <a:p>
            <a:pPr marL="12700" marR="5080" indent="269240" algn="just">
              <a:lnSpc>
                <a:spcPct val="203600"/>
              </a:lnSpc>
            </a:pPr>
            <a:r>
              <a:rPr sz="1250" spc="-30" dirty="0">
                <a:solidFill>
                  <a:srgbClr val="999999"/>
                </a:solidFill>
                <a:latin typeface="Lucida Sans Unicode"/>
                <a:cs typeface="Lucida Sans Unicode"/>
              </a:rPr>
              <a:t>date boolean </a:t>
            </a:r>
            <a:r>
              <a:rPr sz="1250" spc="-10" dirty="0">
                <a:solidFill>
                  <a:srgbClr val="999999"/>
                </a:solidFill>
                <a:latin typeface="Lucida Sans Unicode"/>
                <a:cs typeface="Lucida Sans Unicode"/>
              </a:rPr>
              <a:t>integer integer integer integer</a:t>
            </a:r>
            <a:endParaRPr sz="1250">
              <a:latin typeface="Lucida Sans Unicode"/>
              <a:cs typeface="Lucida Sans Unicod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484635E-DC42-9E45-7BEE-5A6569E453D2}"/>
                  </a:ext>
                </a:extLst>
              </p14:cNvPr>
              <p14:cNvContentPartPr/>
              <p14:nvPr/>
            </p14:nvContentPartPr>
            <p14:xfrm>
              <a:off x="9206303" y="19537246"/>
              <a:ext cx="1791720" cy="316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484635E-DC42-9E45-7BEE-5A6569E453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43663" y="19474246"/>
                <a:ext cx="1917360" cy="44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104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Mohammed Stayed Ahmed Abd AL-mgyd</cp:lastModifiedBy>
  <cp:revision>1</cp:revision>
  <dcterms:created xsi:type="dcterms:W3CDTF">2024-10-01T18:25:18Z</dcterms:created>
  <dcterms:modified xsi:type="dcterms:W3CDTF">2024-10-01T18:28:15Z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2024-10-01T00:00:00Z</vt:filetime>
  </property>
  <property fmtid="{D5CDD505-2E9C-101B-9397-08002B2CF9AE}" pid="3" name="Producer">
    <vt:lpwstr>jsPDF 2.5.2</vt:lpwstr>
  </property>
  <property fmtid="{D5CDD505-2E9C-101B-9397-08002B2CF9AE}" pid="4" name="LastSaved">
    <vt:filetime>2024-10-01T00:00:00Z</vt:filetime>
  </property>
</Properties>
</file>