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80" r:id="rId7"/>
    <p:sldId id="283" r:id="rId8"/>
    <p:sldId id="286" r:id="rId9"/>
    <p:sldId id="287" r:id="rId10"/>
    <p:sldId id="281" r:id="rId11"/>
    <p:sldId id="285" r:id="rId12"/>
    <p:sldId id="265" r:id="rId13"/>
    <p:sldId id="266" r:id="rId14"/>
    <p:sldId id="270" r:id="rId15"/>
    <p:sldId id="288" r:id="rId16"/>
    <p:sldId id="289" r:id="rId17"/>
    <p:sldId id="290" r:id="rId18"/>
    <p:sldId id="273" r:id="rId19"/>
    <p:sldId id="284" r:id="rId20"/>
    <p:sldId id="274" r:id="rId21"/>
    <p:sldId id="291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28F29A6-018E-F8CD-C752-B6A52B7F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0E53C-D202-2B57-E687-C7021F57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Methodologies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Macroeconometrics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3780-A8A7-58E4-F649-49DF6D6F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Abd-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Elfatah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792EA-03AB-239D-9FD4-DCCC2AA8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3A1-959B-90E0-7AB3-DADAD6CF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7" y="17832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Correlation And (VIF)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60C26-B19F-346A-D518-6EF3C15C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0122"/>
              </p:ext>
            </p:extLst>
          </p:nvPr>
        </p:nvGraphicFramePr>
        <p:xfrm>
          <a:off x="2543174" y="3918662"/>
          <a:ext cx="8915399" cy="199752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43076">
                  <a:extLst>
                    <a:ext uri="{9D8B030D-6E8A-4147-A177-3AD203B41FA5}">
                      <a16:colId xmlns:a16="http://schemas.microsoft.com/office/drawing/2014/main" val="4058510606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193899446"/>
                    </a:ext>
                  </a:extLst>
                </a:gridCol>
                <a:gridCol w="1819276">
                  <a:extLst>
                    <a:ext uri="{9D8B030D-6E8A-4147-A177-3AD203B41FA5}">
                      <a16:colId xmlns:a16="http://schemas.microsoft.com/office/drawing/2014/main" val="435208659"/>
                    </a:ext>
                  </a:extLst>
                </a:gridCol>
                <a:gridCol w="1152523">
                  <a:extLst>
                    <a:ext uri="{9D8B030D-6E8A-4147-A177-3AD203B41FA5}">
                      <a16:colId xmlns:a16="http://schemas.microsoft.com/office/drawing/2014/main" val="386974512"/>
                    </a:ext>
                  </a:extLst>
                </a:gridCol>
                <a:gridCol w="1581152">
                  <a:extLst>
                    <a:ext uri="{9D8B030D-6E8A-4147-A177-3AD203B41FA5}">
                      <a16:colId xmlns:a16="http://schemas.microsoft.com/office/drawing/2014/main" val="1172675673"/>
                    </a:ext>
                  </a:extLst>
                </a:gridCol>
                <a:gridCol w="1390648">
                  <a:extLst>
                    <a:ext uri="{9D8B030D-6E8A-4147-A177-3AD203B41FA5}">
                      <a16:colId xmlns:a16="http://schemas.microsoft.com/office/drawing/2014/main" val="410346099"/>
                    </a:ext>
                  </a:extLst>
                </a:gridCol>
              </a:tblGrid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 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80011"/>
                  </a:ext>
                </a:extLst>
              </a:tr>
              <a:tr h="560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1.752526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3.403836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3.457779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42686"/>
                  </a:ext>
                </a:extLst>
              </a:tr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2.082648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2.119305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4.473428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6337"/>
                  </a:ext>
                </a:extLst>
              </a:tr>
            </a:tbl>
          </a:graphicData>
        </a:graphic>
      </p:graphicFrame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4009D67-679D-DC92-C2DE-AFEE5677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0301"/>
          <a:stretch>
            <a:fillRect/>
          </a:stretch>
        </p:blipFill>
        <p:spPr>
          <a:xfrm>
            <a:off x="1952625" y="1066801"/>
            <a:ext cx="9505949" cy="26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E85A9-66E0-4124-7A2D-2BDB6974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B2F1-2E78-74A0-FADB-505B58785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879" y="12117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06A6E-8186-32C2-6980-0E4CF554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584" b="24722"/>
          <a:stretch>
            <a:fillRect/>
          </a:stretch>
        </p:blipFill>
        <p:spPr>
          <a:xfrm>
            <a:off x="1219201" y="3686175"/>
            <a:ext cx="10785192" cy="280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CC34E-6201-DFCD-9248-1904FC53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306" b="50000"/>
          <a:stretch>
            <a:fillRect/>
          </a:stretch>
        </p:blipFill>
        <p:spPr>
          <a:xfrm>
            <a:off x="1219201" y="885825"/>
            <a:ext cx="10785192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0E937-FD2A-686C-518B-889F9D47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15D8-8C8C-05A9-9848-CAD6672E8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806547-595C-D9BA-3E6D-8B617B97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425" y="1133474"/>
            <a:ext cx="9267825" cy="4733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 both country-specific and time-specific heterogeneity.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(FE):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time-invariant, country-specific characteristics (intercept for each country).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(RE):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randomly distributed (treated as random parameters).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internal instruments (e.g., past values).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dependent variables to model persistence over time.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panels with many countries (N) and a few years (T)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(N≫T).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diagnostics.</a:t>
            </a:r>
          </a:p>
        </p:txBody>
      </p:sp>
    </p:spTree>
    <p:extLst>
      <p:ext uri="{BB962C8B-B14F-4D97-AF65-F5344CB8AC3E}">
        <p14:creationId xmlns:p14="http://schemas.microsoft.com/office/powerpoint/2010/main" val="424634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6C579-FD69-BAD2-1D4A-BEE5577A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88C5-4A07-A8AC-1964-826DA334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49754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5.1 (POLS), (FE), and(RE)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EA7C56-36C9-604C-7F93-9496E6C0D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276" y="952500"/>
            <a:ext cx="9467850" cy="5495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Pooled OLS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45% of the variation in inflation rates across the sample, as indicated by the R-squared value of 0.4525. </a:t>
            </a: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model is statistically significant (F = 454.25, p &lt; 0.001), suggesting that the selected regressors jointly explain inflation variation across countries and time.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Fixed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46.9% of the within-country variation in inflation, as indicated by the R-squared value.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statistically significant overall (F = 535.95, p &lt; 0.001), confirming that the selected regressors jointly explain meaningful within-country variation in inflation rates.</a:t>
            </a:r>
          </a:p>
          <a:p>
            <a:pPr>
              <a:lnSpc>
                <a:spcPct val="100000"/>
              </a:lnSpc>
            </a:pP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Random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46.5% of the variation in inflation across countries and over time. 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statistically significant overall (χ² = 3,262.87, p &lt; 0.001), indicating strong joint explanatory power of the selected regressors.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2DA2A-44E6-978D-0500-6A3273CF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3DC6-B6A3-812E-64BD-6F433636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781" y="336064"/>
            <a:ext cx="6500812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5.2.A. Wald test: Pooled OLS vs Fixed Effects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individual (country) effects are jointly equal to zero → Pooled OLS is sufficient.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one individual effect is non-zero → Fixed Effects model is preferred.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F-statistic = 9.48 (p-value = 0.0021)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p-value &lt; 0.05, we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 confirms that individual (country-specific) effects are statistically significant, and therefore,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Effects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is preferred over Pooled OLS. 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blipFill>
                <a:blip r:embed="rId4"/>
                <a:stretch>
                  <a:fillRect l="-52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6EB504-760F-76D5-6B1F-82007AAEA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2589657"/>
            <a:ext cx="8229600" cy="6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7311B-CBE2-3235-EA0E-1F99828A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4C6-4F4F-8DD1-CFF9-15BDD5C7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5.2.B. Hausman Test: Fixed Effects vs Random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and efficient.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inconsistent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2.58 (p-value = 0.8597)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the p-value &gt; 0.05, we fail to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statistical evidence of correlation between the country-specific effects and the regressors, implying that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preferred over the Fixed Effects model in this case.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sample of countries and a long period of time)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blipFill>
                <a:blip r:embed="rId4"/>
                <a:stretch>
                  <a:fillRect l="-786" b="-427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699077-10CD-97CF-76BA-10F73A64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64" y="2248460"/>
            <a:ext cx="7544695" cy="6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F836-FE38-7636-2CBC-8D270798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33F-90AF-811A-A876-A97FB8BDA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5.3.A. Diagnostic Testing and Model Validity Assessment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Random Effects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No heteroskedasticity (Breusch–Pagan and White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Homoskedasticity (constant variance).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 of heteroskedasticity.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Breusch–Pagan Test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Statistic = 13.62 (p-value = 0.0182)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White Test: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 = 18.01 (p-value = 0.0062)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both p-values are below 0.05, we reject the null hypothesis of homoskedasticity.</a:t>
                </a:r>
              </a:p>
              <a:p>
                <a:pPr>
                  <a:lnSpc>
                    <a:spcPct val="100000"/>
                  </a:lnSpc>
                </a:pP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No autocorrelation (Breusch–Godfrey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751.38, p-value &lt; 2.2e-16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p-value near zero, we reject the null hypothesis of no serial correlation in the residuals.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blipFill>
                <a:blip r:embed="rId4"/>
                <a:stretch>
                  <a:fillRect l="-48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4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B61FB-03DC-3EB4-F0FA-DA28F359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EB3-0A39-92E2-BBDC-3D0B8A3B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5.3.B. Diagnostic Testing and Model Validity Assessment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en-US" b="1" cap="none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Pesaran’s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 (CD)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independence.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z-statistic = 22.65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significant cross-sectional dependence exists.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Levin, Lin, and Chu (LLC) Panel Unit Root (Stationarity)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Non-stationarity (unit root present). 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Stationarity.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statistic = -20.16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the variable is stationary (PCPIPCH rate series is stationary).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must use robust standard errors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(Heteroskedasticity, Serial correlation, and Cross-sectional dependence)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Lagged dependent variables must be included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series is stationary, which supports using a dynamic panel model like Difference GMM.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blipFill>
                <a:blip r:embed="rId4"/>
                <a:stretch>
                  <a:fillRect l="-71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3AC93-BD05-B238-BC27-167540AF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26E-C464-E0E8-C38C-C276D058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8329"/>
            <a:ext cx="92964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Standard Errors: Driscoll–Kraay Robust Estimation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9FFAF5-C32C-EE87-7EBF-2A360200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53574"/>
              </p:ext>
            </p:extLst>
          </p:nvPr>
        </p:nvGraphicFramePr>
        <p:xfrm>
          <a:off x="2124075" y="900112"/>
          <a:ext cx="9563100" cy="52911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8159387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5243422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75460131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85081448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27587213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137683460"/>
                    </a:ext>
                  </a:extLst>
                </a:gridCol>
              </a:tblGrid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Std. Error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75908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-4.1547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4.3543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1301"/>
                  </a:ext>
                </a:extLst>
              </a:tr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98800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-0.00059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01736"/>
                  </a:ext>
                </a:extLst>
              </a:tr>
              <a:tr h="537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0.9442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71153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72791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0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3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C09C7-3373-A50A-1136-0D9B43CA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1FF4-0831-6BB7-79A8-7A5DF893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5" y="178329"/>
            <a:ext cx="71247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5.4. Two-Step Difference GMM (Arellano-bond)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C43338-4509-CEC5-C89A-5817077D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326" y="904875"/>
            <a:ext cx="8677274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  (lagged inflation).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(by differencing and higher-order serial correlation)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Heteroskedasticity( by a robust weighting matrix)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 variable bias (by differencing away unobserved fixed effects)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(via robust two-step weighting)</a:t>
            </a:r>
          </a:p>
        </p:txBody>
      </p:sp>
    </p:spTree>
    <p:extLst>
      <p:ext uri="{BB962C8B-B14F-4D97-AF65-F5344CB8AC3E}">
        <p14:creationId xmlns:p14="http://schemas.microsoft.com/office/powerpoint/2010/main" val="399053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E180-2E47-2AA3-5EDC-DE2AD8C1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Stock Market Bar Graph">
            <a:extLst>
              <a:ext uri="{FF2B5EF4-FFF2-40B4-BE49-F238E27FC236}">
                <a16:creationId xmlns:a16="http://schemas.microsoft.com/office/drawing/2014/main" id="{2A09377E-4C29-B2D6-5917-79D23397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" b="28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BD50F-3972-7C65-F742-AB9943FD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D098-D413-7449-34CB-669DDBD5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25954"/>
            <a:ext cx="771525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3.4 Two-Step Difference GMM (Arellano-bond)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D31FD8-AADB-9010-5105-6B0A85F90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19266"/>
              </p:ext>
            </p:extLst>
          </p:nvPr>
        </p:nvGraphicFramePr>
        <p:xfrm>
          <a:off x="2133600" y="1033723"/>
          <a:ext cx="9153522" cy="516705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19941344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670423375"/>
                    </a:ext>
                  </a:extLst>
                </a:gridCol>
                <a:gridCol w="1366836">
                  <a:extLst>
                    <a:ext uri="{9D8B030D-6E8A-4147-A177-3AD203B41FA5}">
                      <a16:colId xmlns:a16="http://schemas.microsoft.com/office/drawing/2014/main" val="1936008418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51838346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76804390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039793186"/>
                    </a:ext>
                  </a:extLst>
                </a:gridCol>
              </a:tblGrid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0925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lag(PCPIPCH, 1)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0.2741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58934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-3.2433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1.4750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0.0279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80159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0.2870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57573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86917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49239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29042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-0.5358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7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8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90932-B7D7-C230-2AB0-44FD44B6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6DD1-F594-1E6B-C369-BE312E94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174139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 Diagnostic Tests for the GMM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GMM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Joint Significance of Coefficients (Wald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slope coefficients are jointly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coefficient is non-zero.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(7) = 660.07 (p-value &lt; 0.001)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</a:t>
                </a:r>
                <a:r>
                  <a:rPr lang="ar-EG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hypothesis, the explanatory variables are jointly significant.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Overidentifying Restrictions (Sargan Test 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instruments are valid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instrument is invalid.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= 11.86 (p-value = 0.457)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 to reject the null hypothesis, Instruments are 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Arellano–Bond Test for First/ Second -Order Autocorrelation: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[AR (1)]: z = −0.99(p-value = 0.3199) &amp; [AR (2)]: z = −0.58 (p-value = 0.5607)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Fail to reject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No serial correlation in the residuals.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[AR (1)&amp;(2)]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blipFill>
                <a:blip r:embed="rId4"/>
                <a:stretch>
                  <a:fillRect l="-46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186A3-83B4-FAA3-B3C5-81772CE53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D9C-7839-CFF0-9EEF-2E10256E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224" y="435504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 Conclusion: Model Comparison and Final Selection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D5EEF1-DB72-022D-8E5D-BCDB9128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estimating and evaluating four model specifications—Pooled OLS, Fixed Effects, Random Effects, and Two-Step Difference GMM—we summarize the findings: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 failed to account for country heterogeneity and produced biased estimates.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controlled unobserved heterogeneity but was inconsistent under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passed the Hausman test and provided a consistent structure but ignored dynamics and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GMM successfully addressed autocorrelation, heteroskedasticity, and endogeneity, and passed all diagnostic checks (Sargan, AR(1), AR(2)).</a:t>
            </a:r>
          </a:p>
        </p:txBody>
      </p:sp>
    </p:spTree>
    <p:extLst>
      <p:ext uri="{BB962C8B-B14F-4D97-AF65-F5344CB8AC3E}">
        <p14:creationId xmlns:p14="http://schemas.microsoft.com/office/powerpoint/2010/main" val="355032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016B3-A838-1F81-7E42-19F94CCD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B46-DB49-B592-CC35-39AFE01D0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Recommendations and Future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1F92C9-7E32-340A-F0AE-FF4B8EE0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1371600"/>
            <a:ext cx="9915525" cy="3952875"/>
          </a:xfrm>
          <a:solidFill>
            <a:schemeClr val="accent5"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findings, it is recommended that applied macroeconomic research and policy forecasting in inflation contexts prioritize dynamic panel estimators—particularly Two-Step Difference GMM—when dealing with persistent variables and potential endogeneity.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Expansion of Dataset Coverage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Extended Diagnostic Testing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Inclusion of Energy Price Indices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Development and Integration of Machine Learning (ML) and Deep Learning (DL) </a:t>
            </a:r>
          </a:p>
        </p:txBody>
      </p:sp>
    </p:spTree>
    <p:extLst>
      <p:ext uri="{BB962C8B-B14F-4D97-AF65-F5344CB8AC3E}">
        <p14:creationId xmlns:p14="http://schemas.microsoft.com/office/powerpoint/2010/main" val="159824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931FE-5FD1-ED25-4070-4FA5C2C20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6A31-5EB2-7E10-F293-45AAB9E1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3688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(Codes)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542A8-AB0F-F425-60F0-4B66063A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5000625"/>
          </a:xfrm>
          <a:solidFill>
            <a:schemeClr val="accent5"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SQL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https://github.com/1145267383/Panal_Data_Inflation/tree/main/02-Dataset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https://github.com/1145267383/Panal_Data_Inflation/blob/main/03-Clean_Organize_EDA/04-SQL.ipynb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Python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organize and EDA: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https://github.com/1145267383/Panal_Data_Inflation/tree/main/03-Clean_Organize_EDA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and Correlation Analysis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https://github.com/1145267383/Panal_Data_Inflation/tree/main/04-Descriptive_Correlation_Analysis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https://github.com/1145267383/Panal_Data_Inflation/blob/main/05-Models_Panel_Data/01-Models_Python.ipynb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(C): R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https://github.com/1145267383/Panal_Data_Inflation/blob/main/05-Models_Panel_Data/02-Models_R.ipynb</a:t>
            </a:r>
          </a:p>
        </p:txBody>
      </p:sp>
    </p:spTree>
    <p:extLst>
      <p:ext uri="{BB962C8B-B14F-4D97-AF65-F5344CB8AC3E}">
        <p14:creationId xmlns:p14="http://schemas.microsoft.com/office/powerpoint/2010/main" val="231373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B22D2-CB75-F2C2-EE56-7E3B9FF6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F18-905A-7B61-8D07-C81501CD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04DE5-504C-2590-3F32-12161B7D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62075"/>
            <a:ext cx="9915525" cy="5000625"/>
          </a:xfrm>
          <a:solidFill>
            <a:schemeClr val="accent5"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Blundell, R., &amp; Bond, S. (1998). Initial conditions and moment restrictions in dynamic panel data models. Journal of Econometrics, 87(1), 115–143.</a:t>
            </a:r>
          </a:p>
          <a:p>
            <a:pPr>
              <a:lnSpc>
                <a:spcPct val="100000"/>
              </a:lnSpc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Fischer, S. (1993). The role of macroeconomic factors in growth. Journal of Monetary Economics, 32(3), 485–512.</a:t>
            </a:r>
          </a:p>
        </p:txBody>
      </p:sp>
    </p:spTree>
    <p:extLst>
      <p:ext uri="{BB962C8B-B14F-4D97-AF65-F5344CB8AC3E}">
        <p14:creationId xmlns:p14="http://schemas.microsoft.com/office/powerpoint/2010/main" val="138646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00A33-F11B-AC32-C02C-13821D70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FDE4-D260-C927-50D7-5510D91F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611" y="2490259"/>
            <a:ext cx="4314825" cy="148166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5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59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0C52C-485C-71C0-2526-E7099299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6E59-953A-7F2C-FDC6-A2FD004A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561" y="261409"/>
            <a:ext cx="43148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16551-BED1-8F04-CCCD-4E500CF6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735" y="1143000"/>
            <a:ext cx="4567239" cy="377190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Preprocessing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4.1 Missing Values (MICE-BR)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4.2 Correlation And (VIF)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48CCA63-6046-E695-2AB9-6ABBAB8CC407}"/>
              </a:ext>
            </a:extLst>
          </p:cNvPr>
          <p:cNvSpPr txBox="1">
            <a:spLocks/>
          </p:cNvSpPr>
          <p:nvPr/>
        </p:nvSpPr>
        <p:spPr>
          <a:xfrm>
            <a:off x="6657973" y="1143000"/>
            <a:ext cx="4567239" cy="3771900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 Comparison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5.1 (POLS), (FE), and(RE)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5.2 (POLS) vs (FE) vs 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5.3 Diagnostic Testing (Assessment)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5.4 Difference GMM (Arellano-bond)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5.6. Conclusion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&amp; Future Work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Appendix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25256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C7462-3C0D-8A33-832C-87E292A9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E7B-FD6B-D72D-8008-E6063329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49" y="120121"/>
            <a:ext cx="68580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E7D7CE-FBA3-6F0D-A614-2CE786EE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6" y="790575"/>
            <a:ext cx="10106024" cy="58483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(longitudinal or cross-sectional time-series data):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temporal depth with cross-sectional breadth, offering a powerful framework that enhances the precision and richness of econometric inference (Hsiao, 2003).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panel methodologies began in the mid-20th century when researchers recognized the limitations of using only cross-sectional or time-series data: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 &amp; Nijman (1992) and Moulton (1990) introduce fixed/random-effects and temporal-dependency models.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 &amp; Bond (1991) develop dynamic GMM estimators to address endogeneity.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methods offer several crucial advantages over purely cross-sectional or time-series analyses: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unobservables: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Fixed/Random Effects capture time-invariant factors (e.g., institutions, culture) (</a:t>
            </a:r>
            <a:r>
              <a:rPr lang="en-US" sz="18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2008). For example, Fischer (1993) showed how inflation behaves differently under various policy regimes (inflation inertia).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over time increases sample size, reducing variance inflation (Wooldridge, 2010).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 variables model persistence in macro indicators (Arellano &amp; Bond, 1991).</a:t>
            </a:r>
          </a:p>
        </p:txBody>
      </p:sp>
    </p:spTree>
    <p:extLst>
      <p:ext uri="{BB962C8B-B14F-4D97-AF65-F5344CB8AC3E}">
        <p14:creationId xmlns:p14="http://schemas.microsoft.com/office/powerpoint/2010/main" val="1549226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2EADE-2B21-C359-F217-47A7176B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E7D5-C732-8F18-F06E-4947F8CD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592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12BD32-2AA8-A55A-0466-48272D4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324" y="895350"/>
            <a:ext cx="8296275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Panel 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Pooled OLS, Fixed Effects, Random Effects, and Dynamic GMM models—assessing their performance via diagnostic tests (e.g., Hausman, AR(2), Sargan).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Application: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balanced panel (1980–2024) of annual macroeconomic indicators for 77 countries—both developed and developing—to analyze and forecast inflation dynamics.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clear recommendations for selecting the most appropriate panel data technique based on data characteristics and diagnostic outcomes.</a:t>
            </a:r>
          </a:p>
        </p:txBody>
      </p:sp>
    </p:spTree>
    <p:extLst>
      <p:ext uri="{BB962C8B-B14F-4D97-AF65-F5344CB8AC3E}">
        <p14:creationId xmlns:p14="http://schemas.microsoft.com/office/powerpoint/2010/main" val="119535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FB787-39A2-8981-AAE5-CFD8482F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2C7-4975-67FA-0DA6-1EFD8573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EC4182-524F-21F7-75CA-DBAD15E9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975" y="895350"/>
            <a:ext cx="9705975" cy="56578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annual data for 77 countries from 1980 to 2024, sourced from the IMF’s World Economic Outlook (WEO).</a:t>
            </a:r>
            <a:endParaRPr lang="ar-EG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PCPIPCH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(Inflation, average consumer prices).</a:t>
            </a:r>
            <a:r>
              <a:rPr lang="ar-EG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variables used are: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Finance: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GGSB_NPGDP: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structural balance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GGXWDG_NGDP: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gross debt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Output, Productivity &amp; PPP: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PPPPC: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based on purchasing power parity (international dollars).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Trade &amp; Balance: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exports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imports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&amp; Investment: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investment (% of GDP).</a:t>
            </a:r>
          </a:p>
        </p:txBody>
      </p:sp>
    </p:spTree>
    <p:extLst>
      <p:ext uri="{BB962C8B-B14F-4D97-AF65-F5344CB8AC3E}">
        <p14:creationId xmlns:p14="http://schemas.microsoft.com/office/powerpoint/2010/main" val="32390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64870-70E8-7731-5CA7-914F5C22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EB98-173D-09AA-FBA4-BDD4B78C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836" y="309034"/>
            <a:ext cx="63150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Missing Values (MICE-BR)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3A82B-FC36-146C-E62D-1AD5091B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025" y="1209675"/>
            <a:ext cx="9305925" cy="480060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Imputation with Bayesian Ridge (MICE-BR)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Treats each missing variable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regression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observed variables within a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separately for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country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preserve country-specific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Imputes missing values without discarding the rich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variables.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  <a:b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6ED4B-A7B2-A9F1-C90F-AE73C98D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36" y="3429001"/>
            <a:ext cx="747636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9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2B93C-1081-C0B6-C0FA-410EF990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9E1-B958-D1E6-EA06-5D669E5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931"/>
            <a:ext cx="1400175" cy="701169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(Egypt)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CDCF9C0-CB38-59B1-3F78-62C662A4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2546372"/>
            <a:ext cx="10782212" cy="4180924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7517F59-A91D-6521-D623-CE5C99E8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130703"/>
            <a:ext cx="10333596" cy="23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6FA38-17BE-02FE-6420-046C0A62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C55D58BF-6C4B-F93D-486C-8CD5DA7C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4" y="2541993"/>
            <a:ext cx="11148595" cy="3982632"/>
          </a:xfrm>
          <a:prstGeom prst="rect">
            <a:avLst/>
          </a:prstGeom>
        </p:spPr>
      </p:pic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F3A350-3D69-C4B6-6D8C-77F18EB9F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322" y="98932"/>
            <a:ext cx="10237727" cy="23870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C25FC9-474A-C0E7-34BF-37E25357818F}"/>
              </a:ext>
            </a:extLst>
          </p:cNvPr>
          <p:cNvSpPr txBox="1">
            <a:spLocks/>
          </p:cNvSpPr>
          <p:nvPr/>
        </p:nvSpPr>
        <p:spPr>
          <a:xfrm>
            <a:off x="0" y="98931"/>
            <a:ext cx="1400175" cy="701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(US)</a:t>
            </a:r>
          </a:p>
        </p:txBody>
      </p:sp>
    </p:spTree>
    <p:extLst>
      <p:ext uri="{BB962C8B-B14F-4D97-AF65-F5344CB8AC3E}">
        <p14:creationId xmlns:p14="http://schemas.microsoft.com/office/powerpoint/2010/main" val="270831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2252</Words>
  <Application>Microsoft Office PowerPoint</Application>
  <PresentationFormat>Widescreen</PresentationFormat>
  <Paragraphs>276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Times New Roman</vt:lpstr>
      <vt:lpstr>Tw Cen MT</vt:lpstr>
      <vt:lpstr>Wingdings</vt:lpstr>
      <vt:lpstr>Circuit</vt:lpstr>
      <vt:lpstr>Panel Data Methodologies  With  Application To Macroeconometrics (Inflation Forecasting)</vt:lpstr>
      <vt:lpstr>PowerPoint Presentation</vt:lpstr>
      <vt:lpstr>Table of Contents</vt:lpstr>
      <vt:lpstr>1. Introduction And Review</vt:lpstr>
      <vt:lpstr>2. Study Objectives</vt:lpstr>
      <vt:lpstr>3. Dataset Overview</vt:lpstr>
      <vt:lpstr>4.1. Missing Values (MICE-BR)</vt:lpstr>
      <vt:lpstr>Dashboard (Egypt)</vt:lpstr>
      <vt:lpstr>PowerPoint Presentation</vt:lpstr>
      <vt:lpstr>4.2 Correlation And (VIF)</vt:lpstr>
      <vt:lpstr>Correlation</vt:lpstr>
      <vt:lpstr>5. Panel Data Models</vt:lpstr>
      <vt:lpstr> 5.1 (POLS), (FE), and(RE)</vt:lpstr>
      <vt:lpstr>5.2.A. Wald test: Pooled OLS vs Fixed Effects </vt:lpstr>
      <vt:lpstr>5.2.B. Hausman Test: Fixed Effects vs Random Effects</vt:lpstr>
      <vt:lpstr>5.3.A. Diagnostic Testing and Model Validity Assessment</vt:lpstr>
      <vt:lpstr>5.3.B. Diagnostic Testing and Model Validity Assessment</vt:lpstr>
      <vt:lpstr>Correcting Standard Errors: Driscoll–Kraay Robust Estimation</vt:lpstr>
      <vt:lpstr> 5.4. Two-Step Difference GMM (Arellano-bond)</vt:lpstr>
      <vt:lpstr> 3.4 Two-Step Difference GMM (Arellano-bond)</vt:lpstr>
      <vt:lpstr>5.5. Diagnostic Tests for the GMM Model</vt:lpstr>
      <vt:lpstr>5.6. Conclusion: Model Comparison and Final Selection</vt:lpstr>
      <vt:lpstr>5. Recommendations and Future Work</vt:lpstr>
      <vt:lpstr>Appendix (Codes)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Stayed Ahmed Abd AL-mgyd</dc:creator>
  <cp:lastModifiedBy>Mohammed Stayed Ahmed Abd AL-mgyd</cp:lastModifiedBy>
  <cp:revision>51</cp:revision>
  <dcterms:created xsi:type="dcterms:W3CDTF">2025-05-08T16:07:59Z</dcterms:created>
  <dcterms:modified xsi:type="dcterms:W3CDTF">2025-06-14T22:11:28Z</dcterms:modified>
</cp:coreProperties>
</file>