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2" r:id="rId5"/>
    <p:sldId id="264" r:id="rId6"/>
    <p:sldId id="280" r:id="rId7"/>
    <p:sldId id="283" r:id="rId8"/>
    <p:sldId id="286" r:id="rId9"/>
    <p:sldId id="287" r:id="rId10"/>
    <p:sldId id="281" r:id="rId11"/>
    <p:sldId id="285" r:id="rId12"/>
    <p:sldId id="265" r:id="rId13"/>
    <p:sldId id="266" r:id="rId14"/>
    <p:sldId id="270" r:id="rId15"/>
    <p:sldId id="288" r:id="rId16"/>
    <p:sldId id="289" r:id="rId17"/>
    <p:sldId id="290" r:id="rId18"/>
    <p:sldId id="273" r:id="rId19"/>
    <p:sldId id="284" r:id="rId20"/>
    <p:sldId id="274" r:id="rId21"/>
    <p:sldId id="291" r:id="rId22"/>
    <p:sldId id="276" r:id="rId23"/>
    <p:sldId id="277" r:id="rId24"/>
    <p:sldId id="278" r:id="rId25"/>
    <p:sldId id="279" r:id="rId26"/>
    <p:sldId id="26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1.xml"/><Relationship Id="rId5" Type="http://schemas.openxmlformats.org/officeDocument/2006/relationships/image" Target="../media/image11.emf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2.xml"/><Relationship Id="rId5" Type="http://schemas.openxmlformats.org/officeDocument/2006/relationships/image" Target="../media/image12.emf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3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4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8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roup 170">
            <a:extLst>
              <a:ext uri="{FF2B5EF4-FFF2-40B4-BE49-F238E27FC236}">
                <a16:creationId xmlns:a16="http://schemas.microsoft.com/office/drawing/2014/main" id="{316DCFC9-6877-407C-8170-608FCB8E3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72" name="Rectangle 171">
              <a:extLst>
                <a:ext uri="{FF2B5EF4-FFF2-40B4-BE49-F238E27FC236}">
                  <a16:creationId xmlns:a16="http://schemas.microsoft.com/office/drawing/2014/main" id="{F7D8B73A-1349-4BA6-8F85-03A21ED56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3" name="Picture 2">
              <a:extLst>
                <a:ext uri="{FF2B5EF4-FFF2-40B4-BE49-F238E27FC236}">
                  <a16:creationId xmlns:a16="http://schemas.microsoft.com/office/drawing/2014/main" id="{969ADA7C-B6B2-4FD7-AA5E-CC52AAE8CD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4" descr="Digital financial graph">
            <a:extLst>
              <a:ext uri="{FF2B5EF4-FFF2-40B4-BE49-F238E27FC236}">
                <a16:creationId xmlns:a16="http://schemas.microsoft.com/office/drawing/2014/main" id="{728F29A6-018E-F8CD-C752-B6A52B7F8A7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rcRect l="29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175" name="Group 174">
            <a:extLst>
              <a:ext uri="{FF2B5EF4-FFF2-40B4-BE49-F238E27FC236}">
                <a16:creationId xmlns:a16="http://schemas.microsoft.com/office/drawing/2014/main" id="{89353FE7-0D03-4AD2-8B8A-60A06F6BD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76" name="Round Diagonal Corner Rectangle 7">
              <a:extLst>
                <a:ext uri="{FF2B5EF4-FFF2-40B4-BE49-F238E27FC236}">
                  <a16:creationId xmlns:a16="http://schemas.microsoft.com/office/drawing/2014/main" id="{0C7A0320-FBCC-4F40-AF6E-CE65FFB3D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550A26E4-02C9-4F83-A334-0920B8CCF2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78" name="Freeform 32">
                <a:extLst>
                  <a:ext uri="{FF2B5EF4-FFF2-40B4-BE49-F238E27FC236}">
                    <a16:creationId xmlns:a16="http://schemas.microsoft.com/office/drawing/2014/main" id="{06617CD6-4185-402B-8E23-BC52780534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" name="Freeform 33">
                <a:extLst>
                  <a:ext uri="{FF2B5EF4-FFF2-40B4-BE49-F238E27FC236}">
                    <a16:creationId xmlns:a16="http://schemas.microsoft.com/office/drawing/2014/main" id="{2C305CC9-3511-47F4-BF11-BC635C30C9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" name="Freeform 34">
                <a:extLst>
                  <a:ext uri="{FF2B5EF4-FFF2-40B4-BE49-F238E27FC236}">
                    <a16:creationId xmlns:a16="http://schemas.microsoft.com/office/drawing/2014/main" id="{5C70C5D1-31E4-48B9-AEB6-6460A2B81F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" name="Freeform 37">
                <a:extLst>
                  <a:ext uri="{FF2B5EF4-FFF2-40B4-BE49-F238E27FC236}">
                    <a16:creationId xmlns:a16="http://schemas.microsoft.com/office/drawing/2014/main" id="{1F033CE1-D380-43F1-81EC-97B6C86F39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2" name="Freeform 35">
                <a:extLst>
                  <a:ext uri="{FF2B5EF4-FFF2-40B4-BE49-F238E27FC236}">
                    <a16:creationId xmlns:a16="http://schemas.microsoft.com/office/drawing/2014/main" id="{6997F95D-DC27-48A3-850A-2308C3C080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3" name="Freeform 36">
                <a:extLst>
                  <a:ext uri="{FF2B5EF4-FFF2-40B4-BE49-F238E27FC236}">
                    <a16:creationId xmlns:a16="http://schemas.microsoft.com/office/drawing/2014/main" id="{569AE469-76B7-4FFE-B68B-0D7A77413F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" name="Freeform 38">
                <a:extLst>
                  <a:ext uri="{FF2B5EF4-FFF2-40B4-BE49-F238E27FC236}">
                    <a16:creationId xmlns:a16="http://schemas.microsoft.com/office/drawing/2014/main" id="{DD99CF64-0E82-4D1A-BD2A-08942182F4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" name="Freeform 39">
                <a:extLst>
                  <a:ext uri="{FF2B5EF4-FFF2-40B4-BE49-F238E27FC236}">
                    <a16:creationId xmlns:a16="http://schemas.microsoft.com/office/drawing/2014/main" id="{98C12D33-1747-4B24-89ED-F441AE4A0C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" name="Freeform 40">
                <a:extLst>
                  <a:ext uri="{FF2B5EF4-FFF2-40B4-BE49-F238E27FC236}">
                    <a16:creationId xmlns:a16="http://schemas.microsoft.com/office/drawing/2014/main" id="{A60200CC-BAEC-4310-8C9B-F7BB783E98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" name="Rectangle 41">
                <a:extLst>
                  <a:ext uri="{FF2B5EF4-FFF2-40B4-BE49-F238E27FC236}">
                    <a16:creationId xmlns:a16="http://schemas.microsoft.com/office/drawing/2014/main" id="{2A7F40BF-B0BE-4B09-87EE-F56632B7ED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" name="Freeform 32">
                <a:extLst>
                  <a:ext uri="{FF2B5EF4-FFF2-40B4-BE49-F238E27FC236}">
                    <a16:creationId xmlns:a16="http://schemas.microsoft.com/office/drawing/2014/main" id="{353978AF-8FB9-4A61-A2EA-1995A14F39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" name="Freeform 33">
                <a:extLst>
                  <a:ext uri="{FF2B5EF4-FFF2-40B4-BE49-F238E27FC236}">
                    <a16:creationId xmlns:a16="http://schemas.microsoft.com/office/drawing/2014/main" id="{B20F89C3-4BAD-42AA-8D31-6F6DF17FE9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0" name="Freeform 34">
                <a:extLst>
                  <a:ext uri="{FF2B5EF4-FFF2-40B4-BE49-F238E27FC236}">
                    <a16:creationId xmlns:a16="http://schemas.microsoft.com/office/drawing/2014/main" id="{A60FE276-3FF2-4622-BF99-D4E4B249E5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" name="Freeform 37">
                <a:extLst>
                  <a:ext uri="{FF2B5EF4-FFF2-40B4-BE49-F238E27FC236}">
                    <a16:creationId xmlns:a16="http://schemas.microsoft.com/office/drawing/2014/main" id="{B05A0D3F-808B-48D6-A821-1FE9E86E8C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2" name="Freeform 35">
                <a:extLst>
                  <a:ext uri="{FF2B5EF4-FFF2-40B4-BE49-F238E27FC236}">
                    <a16:creationId xmlns:a16="http://schemas.microsoft.com/office/drawing/2014/main" id="{69F7D438-BAA0-4DAD-9BC5-198B677A75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" name="Freeform 36">
                <a:extLst>
                  <a:ext uri="{FF2B5EF4-FFF2-40B4-BE49-F238E27FC236}">
                    <a16:creationId xmlns:a16="http://schemas.microsoft.com/office/drawing/2014/main" id="{EC63B186-43B8-4552-AFDB-A544240A7C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" name="Freeform 38">
                <a:extLst>
                  <a:ext uri="{FF2B5EF4-FFF2-40B4-BE49-F238E27FC236}">
                    <a16:creationId xmlns:a16="http://schemas.microsoft.com/office/drawing/2014/main" id="{8542E82D-01AD-4BD8-8C5F-A6CDAD039B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" name="Freeform 39">
                <a:extLst>
                  <a:ext uri="{FF2B5EF4-FFF2-40B4-BE49-F238E27FC236}">
                    <a16:creationId xmlns:a16="http://schemas.microsoft.com/office/drawing/2014/main" id="{6285CF32-2BD3-47D0-9A6C-3EE7FD6397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" name="Freeform 40">
                <a:extLst>
                  <a:ext uri="{FF2B5EF4-FFF2-40B4-BE49-F238E27FC236}">
                    <a16:creationId xmlns:a16="http://schemas.microsoft.com/office/drawing/2014/main" id="{FA36D129-7B33-4379-B9EE-5624B95766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" name="Rectangle 41">
                <a:extLst>
                  <a:ext uri="{FF2B5EF4-FFF2-40B4-BE49-F238E27FC236}">
                    <a16:creationId xmlns:a16="http://schemas.microsoft.com/office/drawing/2014/main" id="{0229A187-4E69-4262-B001-C5F0B55225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300E53C-D202-2B57-E687-C7021F575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en-US" sz="23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Panel Data Models </a:t>
            </a:r>
            <a:br>
              <a:rPr lang="en-US" sz="23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3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br>
              <a:rPr lang="en-US" sz="23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3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To Macroeconometrics</a:t>
            </a:r>
            <a:br>
              <a:rPr lang="en-US" sz="23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3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(Inflation Forecasting)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F83780-A8A7-58E4-F649-49DF6D6FF3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 numCol="2">
            <a:normAutofit/>
          </a:bodyPr>
          <a:lstStyle/>
          <a:p>
            <a:pPr algn="ctr"/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 </a:t>
            </a:r>
            <a:endParaRPr lang="ar-EG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Mohamed Abd Al-mgyd </a:t>
            </a:r>
            <a:endParaRPr lang="ar-EG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By:</a:t>
            </a:r>
          </a:p>
          <a:p>
            <a:pPr algn="ctr"/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Dr.</a:t>
            </a:r>
            <a:r>
              <a:rPr lang="ar-EG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Amal Abd-</a:t>
            </a:r>
            <a:r>
              <a:rPr lang="en-US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Elfatah</a:t>
            </a:r>
            <a:endParaRPr lang="en-US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222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9792EA-03AB-239D-9FD4-DCCC2AA8AC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E83A1-959B-90E0-7AB3-DADAD6CFCD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597" y="178329"/>
            <a:ext cx="5515835" cy="641063"/>
          </a:xfrm>
          <a:solidFill>
            <a:schemeClr val="bg2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 Correlation And (VIF)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A560C26-B19F-346A-D518-6EF3C15C6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910122"/>
              </p:ext>
            </p:extLst>
          </p:nvPr>
        </p:nvGraphicFramePr>
        <p:xfrm>
          <a:off x="2543174" y="3918662"/>
          <a:ext cx="8915399" cy="1997528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1743076">
                  <a:extLst>
                    <a:ext uri="{9D8B030D-6E8A-4147-A177-3AD203B41FA5}">
                      <a16:colId xmlns:a16="http://schemas.microsoft.com/office/drawing/2014/main" val="4058510606"/>
                    </a:ext>
                  </a:extLst>
                </a:gridCol>
                <a:gridCol w="1228724">
                  <a:extLst>
                    <a:ext uri="{9D8B030D-6E8A-4147-A177-3AD203B41FA5}">
                      <a16:colId xmlns:a16="http://schemas.microsoft.com/office/drawing/2014/main" val="3193899446"/>
                    </a:ext>
                  </a:extLst>
                </a:gridCol>
                <a:gridCol w="1819276">
                  <a:extLst>
                    <a:ext uri="{9D8B030D-6E8A-4147-A177-3AD203B41FA5}">
                      <a16:colId xmlns:a16="http://schemas.microsoft.com/office/drawing/2014/main" val="435208659"/>
                    </a:ext>
                  </a:extLst>
                </a:gridCol>
                <a:gridCol w="1152523">
                  <a:extLst>
                    <a:ext uri="{9D8B030D-6E8A-4147-A177-3AD203B41FA5}">
                      <a16:colId xmlns:a16="http://schemas.microsoft.com/office/drawing/2014/main" val="386974512"/>
                    </a:ext>
                  </a:extLst>
                </a:gridCol>
                <a:gridCol w="1581152">
                  <a:extLst>
                    <a:ext uri="{9D8B030D-6E8A-4147-A177-3AD203B41FA5}">
                      <a16:colId xmlns:a16="http://schemas.microsoft.com/office/drawing/2014/main" val="1172675673"/>
                    </a:ext>
                  </a:extLst>
                </a:gridCol>
                <a:gridCol w="1390648">
                  <a:extLst>
                    <a:ext uri="{9D8B030D-6E8A-4147-A177-3AD203B41FA5}">
                      <a16:colId xmlns:a16="http://schemas.microsoft.com/office/drawing/2014/main" val="410346099"/>
                    </a:ext>
                  </a:extLst>
                </a:gridCol>
              </a:tblGrid>
              <a:tr h="71853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</a:t>
                      </a:r>
                      <a:endParaRPr lang="en-US" sz="160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VIF </a:t>
                      </a:r>
                      <a:endParaRPr lang="en-US" sz="160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b="1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</a:t>
                      </a:r>
                      <a:endParaRPr lang="en-US" sz="1600" b="1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VIF</a:t>
                      </a:r>
                      <a:endParaRPr lang="en-US" sz="160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b="1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</a:t>
                      </a:r>
                      <a:endParaRPr lang="en-US" sz="1600" b="1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kern="1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VIF</a:t>
                      </a:r>
                      <a:endParaRPr lang="en-US" sz="1600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680011"/>
                  </a:ext>
                </a:extLst>
              </a:tr>
              <a:tr h="56046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GGSB_NPGDP</a:t>
                      </a:r>
                      <a:endParaRPr lang="en-US" sz="160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b="0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1.752526</a:t>
                      </a:r>
                      <a:endParaRPr lang="en-US" sz="1600" b="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b="1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GGXWDG_NGDP</a:t>
                      </a:r>
                      <a:endParaRPr lang="en-US" sz="1600" b="1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3.403836</a:t>
                      </a:r>
                      <a:endParaRPr lang="en-US" sz="160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b="1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PPPPC</a:t>
                      </a:r>
                      <a:endParaRPr lang="en-US" sz="1600" b="1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3.457779</a:t>
                      </a:r>
                      <a:endParaRPr lang="en-US" sz="160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542686"/>
                  </a:ext>
                </a:extLst>
              </a:tr>
              <a:tr h="71853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TX_RPCH</a:t>
                      </a:r>
                      <a:endParaRPr lang="en-US" sz="160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b="0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2.082648</a:t>
                      </a:r>
                      <a:endParaRPr lang="en-US" sz="1600" b="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b="1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TM_RPCH</a:t>
                      </a:r>
                      <a:endParaRPr lang="en-US" sz="1600" b="1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2.119305</a:t>
                      </a:r>
                      <a:endParaRPr lang="en-US" sz="160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b="1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NID_NGDP</a:t>
                      </a:r>
                      <a:endParaRPr lang="en-US" sz="1600" b="1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4.473428</a:t>
                      </a:r>
                      <a:endParaRPr lang="en-US" sz="160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236337"/>
                  </a:ext>
                </a:extLst>
              </a:tr>
            </a:tbl>
          </a:graphicData>
        </a:graphic>
      </p:graphicFrame>
      <p:pic>
        <p:nvPicPr>
          <p:cNvPr id="7" name="Picture 6" descr="A screenshot of a graph&#10;&#10;AI-generated content may be incorrect.">
            <a:extLst>
              <a:ext uri="{FF2B5EF4-FFF2-40B4-BE49-F238E27FC236}">
                <a16:creationId xmlns:a16="http://schemas.microsoft.com/office/drawing/2014/main" id="{34009D67-679D-DC92-C2DE-AFEE5677D93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80301"/>
          <a:stretch>
            <a:fillRect/>
          </a:stretch>
        </p:blipFill>
        <p:spPr>
          <a:xfrm>
            <a:off x="1952625" y="1066801"/>
            <a:ext cx="9505949" cy="260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94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FE85A9-66E0-4124-7A2D-2BDB69748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8B2F1-2E78-74A0-FADB-505B58785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3879" y="121179"/>
            <a:ext cx="5515835" cy="641063"/>
          </a:xfrm>
          <a:solidFill>
            <a:schemeClr val="bg2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206A6E-8186-32C2-6980-0E4CF554A32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49584" b="24722"/>
          <a:stretch>
            <a:fillRect/>
          </a:stretch>
        </p:blipFill>
        <p:spPr>
          <a:xfrm>
            <a:off x="1219201" y="3686175"/>
            <a:ext cx="10785192" cy="28003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0CC34E-6201-DFCD-9248-1904FC53EFA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4306" b="50000"/>
          <a:stretch>
            <a:fillRect/>
          </a:stretch>
        </p:blipFill>
        <p:spPr>
          <a:xfrm>
            <a:off x="1219201" y="885825"/>
            <a:ext cx="10785192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8928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C0E937-FD2A-686C-518B-889F9D47A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415D8-8C8C-05A9-9848-CAD6672E8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7173" y="197379"/>
            <a:ext cx="5362576" cy="538691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Panel Data Models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4806547-595C-D9BA-3E6D-8B617B978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7425" y="1133474"/>
            <a:ext cx="9267825" cy="4733925"/>
          </a:xfrm>
          <a:solidFill>
            <a:schemeClr val="bg2">
              <a:lumMod val="20000"/>
              <a:lumOff val="80000"/>
              <a:alpha val="5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  <a:effectLst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Pooled OLS: </a:t>
            </a: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Ignores both country-specific and time-specific heterogeneity.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Fixed Effects (FE): </a:t>
            </a: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Assumes country effects are time-invariant, country-specific characteristics (intercept for each country).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Effects (RE): </a:t>
            </a: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Assumes country effects are randomly distributed (treated as random parameters).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Two-Step Difference GMM (Arellano–Bond):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Addresses </a:t>
            </a: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endogeneity</a:t>
            </a: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using internal instruments (e.g., past values).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Adds </a:t>
            </a: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lagged</a:t>
            </a: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dependent variables to model persistence over time.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Suitable for panels with many countries (N) and a few years (T) </a:t>
            </a: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(N≫T).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Robust to </a:t>
            </a: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autocorrelation</a:t>
            </a: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heteroskedasticity</a:t>
            </a: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 proper diagnostics.</a:t>
            </a:r>
          </a:p>
        </p:txBody>
      </p:sp>
    </p:spTree>
    <p:extLst>
      <p:ext uri="{BB962C8B-B14F-4D97-AF65-F5344CB8AC3E}">
        <p14:creationId xmlns:p14="http://schemas.microsoft.com/office/powerpoint/2010/main" val="42463427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F6C579-FD69-BAD2-1D4A-BEE5577AA3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F88C5-4A07-A8AC-1964-826DA3343A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199" y="149754"/>
            <a:ext cx="5362576" cy="538691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5.1 (POLS), (FE), and(RE)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5EA7C56-36C9-604C-7F93-9496E6C0DB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0276" y="952500"/>
            <a:ext cx="9467850" cy="5495925"/>
          </a:xfrm>
          <a:solidFill>
            <a:schemeClr val="bg2">
              <a:lumMod val="20000"/>
              <a:lumOff val="80000"/>
              <a:alpha val="5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  <a:effectLst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endParaRPr lang="ar-EG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Pooled OLS model </a:t>
            </a: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explains approximately 45% of the variation in inflation rates across the sample, as indicated by the R-squared value of 0.4525. </a:t>
            </a:r>
            <a:endParaRPr lang="ar-EG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overall model is statistically significant (F = 454.25, p &lt; 0.001), suggesting that the selected regressors jointly explain inflation variation across countries and time.</a:t>
            </a:r>
          </a:p>
          <a:p>
            <a:pPr>
              <a:lnSpc>
                <a:spcPct val="100000"/>
              </a:lnSpc>
            </a:pPr>
            <a:endParaRPr lang="en-US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Fixed Effects model </a:t>
            </a: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explains approximately 46.9% of the within-country variation in inflation, as indicated by the R-squared value.</a:t>
            </a:r>
          </a:p>
          <a:p>
            <a:pPr>
              <a:lnSpc>
                <a:spcPct val="100000"/>
              </a:lnSpc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model is statistically significant overall (F = 535.95, p &lt; 0.001), confirming that the selected regressors jointly explain meaningful within-country variation in inflation rates.</a:t>
            </a:r>
          </a:p>
          <a:p>
            <a:pPr>
              <a:lnSpc>
                <a:spcPct val="100000"/>
              </a:lnSpc>
            </a:pPr>
            <a:endParaRPr lang="en-US" b="1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Random Effects model </a:t>
            </a: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explains approximately 46.5% of the variation in inflation across countries and over time. </a:t>
            </a:r>
          </a:p>
          <a:p>
            <a:pPr>
              <a:lnSpc>
                <a:spcPct val="100000"/>
              </a:lnSpc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model is statistically significant overall (χ² = 3,262.87, p &lt; 0.001), indicating strong joint explanatory power of the selected regressors.</a:t>
            </a:r>
          </a:p>
          <a:p>
            <a:pPr>
              <a:lnSpc>
                <a:spcPct val="100000"/>
              </a:lnSpc>
            </a:pPr>
            <a:endParaRPr lang="en-US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6464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62DA2A-44E6-978D-0500-6A3273CF8E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A3DC6-B6A3-812E-64BD-6F4336365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3781" y="336064"/>
            <a:ext cx="6500812" cy="538691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5.2.A. Wald test: Pooled OLS vs Fixed Effects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ubtitle 4">
                <a:extLst>
                  <a:ext uri="{FF2B5EF4-FFF2-40B4-BE49-F238E27FC236}">
                    <a16:creationId xmlns:a16="http://schemas.microsoft.com/office/drawing/2014/main" id="{868FECC8-DFC6-CE35-6777-F1A35FAF63AB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200275" y="1266825"/>
                <a:ext cx="9267825" cy="4133850"/>
              </a:xfrm>
              <a:solidFill>
                <a:schemeClr val="bg2">
                  <a:lumMod val="20000"/>
                  <a:lumOff val="80000"/>
                  <a:alpha val="50000"/>
                </a:schemeClr>
              </a:solidFill>
              <a:ln>
                <a:noFill/>
              </a:ln>
              <a:effectLst>
                <a:softEdge rad="63500"/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cap="non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cap="non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cap="non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All individual (country) effects are jointly equal to zero → Pooled OLS is sufficient.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cap="non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cap="non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cap="non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least one individual effect is non-zero → Fixed Effects model is preferred.</a:t>
                </a:r>
              </a:p>
              <a:p>
                <a:pPr>
                  <a:lnSpc>
                    <a:spcPct val="100000"/>
                  </a:lnSpc>
                </a:pPr>
                <a:endParaRPr lang="en-US" cap="none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cap="none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Results: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F-statistic = 9.48 (p-value = 0.0021)</a:t>
                </a:r>
                <a:endParaRPr lang="en-US" b="1" cap="none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Decision: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Since the p-value &lt; 0.05, we reject the null hypothesis.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Conclusion: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test confirms that individual (country-specific) effects are statistically significant, and therefore, the </a:t>
                </a: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Fixed Effects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 is preferred over Pooled OLS. </a:t>
                </a:r>
              </a:p>
            </p:txBody>
          </p:sp>
        </mc:Choice>
        <mc:Fallback xmlns="">
          <p:sp>
            <p:nvSpPr>
              <p:cNvPr id="5" name="Subtitle 4">
                <a:extLst>
                  <a:ext uri="{FF2B5EF4-FFF2-40B4-BE49-F238E27FC236}">
                    <a16:creationId xmlns:a16="http://schemas.microsoft.com/office/drawing/2014/main" id="{868FECC8-DFC6-CE35-6777-F1A35FAF63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200275" y="1266825"/>
                <a:ext cx="9267825" cy="4133850"/>
              </a:xfrm>
              <a:blipFill>
                <a:blip r:embed="rId4"/>
                <a:stretch>
                  <a:fillRect l="-524"/>
                </a:stretch>
              </a:blipFill>
              <a:ln>
                <a:noFill/>
              </a:ln>
              <a:effectLst>
                <a:softEdge rad="63500"/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36EB504-760F-76D5-6B1F-82007AAEA5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2250" y="2589657"/>
            <a:ext cx="8229600" cy="62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3431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D7311B-CBE2-3235-EA0E-1F99828A9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4F4C6-4F4F-8DD1-CFF9-15BDD5C75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5575" y="336064"/>
            <a:ext cx="7839075" cy="538691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5.2.B. Hausman Test: Fixed Effects vs Random Effects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ubtitle 4">
                <a:extLst>
                  <a:ext uri="{FF2B5EF4-FFF2-40B4-BE49-F238E27FC236}">
                    <a16:creationId xmlns:a16="http://schemas.microsoft.com/office/drawing/2014/main" id="{3BCC11FE-364F-0796-B213-90B2B76942A4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200275" y="1266825"/>
                <a:ext cx="9267825" cy="4248150"/>
              </a:xfrm>
              <a:solidFill>
                <a:schemeClr val="bg2">
                  <a:lumMod val="20000"/>
                  <a:lumOff val="80000"/>
                  <a:alpha val="50000"/>
                </a:schemeClr>
              </a:solidFill>
              <a:ln>
                <a:noFill/>
              </a:ln>
              <a:effectLst>
                <a:softEdge rad="63500"/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cap="non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cap="non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cap="non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Random Effects model is consistent and efficient.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cap="non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cap="non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cap="non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Random Effects model is inconsistent</a:t>
                </a:r>
              </a:p>
              <a:p>
                <a:pPr>
                  <a:lnSpc>
                    <a:spcPct val="100000"/>
                  </a:lnSpc>
                </a:pPr>
                <a:endParaRPr lang="en-US" cap="none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cap="none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Results: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Chi-squared = 2.58 (p-value = 0.8597)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Decision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Since the p-value &gt; 0.05, we fail to reject the null hypothesis.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Conclusion: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 is no statistical evidence of correlation between the country-specific effects and the regressors, implying that the </a:t>
                </a: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Random Effects model is consistent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preferred over the Fixed Effects model in this case.</a:t>
                </a:r>
              </a:p>
              <a:p>
                <a:pPr marL="342900" indent="-342900">
                  <a:lnSpc>
                    <a:spcPct val="100000"/>
                  </a:lnSpc>
                  <a:buFont typeface="Wingdings" panose="05000000000000000000" pitchFamily="2" charset="2"/>
                  <a:buChar char="ü"/>
                </a:pP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(A sample of countries and a long period of time)</a:t>
                </a:r>
              </a:p>
            </p:txBody>
          </p:sp>
        </mc:Choice>
        <mc:Fallback xmlns="">
          <p:sp>
            <p:nvSpPr>
              <p:cNvPr id="5" name="Subtitle 4">
                <a:extLst>
                  <a:ext uri="{FF2B5EF4-FFF2-40B4-BE49-F238E27FC236}">
                    <a16:creationId xmlns:a16="http://schemas.microsoft.com/office/drawing/2014/main" id="{3BCC11FE-364F-0796-B213-90B2B76942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200275" y="1266825"/>
                <a:ext cx="9267825" cy="4248150"/>
              </a:xfrm>
              <a:blipFill>
                <a:blip r:embed="rId4"/>
                <a:stretch>
                  <a:fillRect l="-786" b="-427"/>
                </a:stretch>
              </a:blipFill>
              <a:ln>
                <a:noFill/>
              </a:ln>
              <a:effectLst>
                <a:softEdge rad="63500"/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11699077-10CD-97CF-76BA-10F73A6450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2764" y="2248460"/>
            <a:ext cx="7544695" cy="68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767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42F836-FE38-7636-2CBC-8D2707984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3533F-90AF-811A-A876-A97FB8BDAD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5575" y="336064"/>
            <a:ext cx="7839075" cy="538691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5.3.A. Diagnostic Testing and Model Validity Assessment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ubtitle 4">
                <a:extLst>
                  <a:ext uri="{FF2B5EF4-FFF2-40B4-BE49-F238E27FC236}">
                    <a16:creationId xmlns:a16="http://schemas.microsoft.com/office/drawing/2014/main" id="{1DBC3C03-750B-0510-53A5-4A3AB13937F9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838325" y="1133474"/>
                <a:ext cx="10048875" cy="5476875"/>
              </a:xfrm>
              <a:solidFill>
                <a:schemeClr val="bg2">
                  <a:lumMod val="20000"/>
                  <a:lumOff val="80000"/>
                  <a:alpha val="50000"/>
                </a:schemeClr>
              </a:solidFill>
              <a:ln>
                <a:noFill/>
              </a:ln>
              <a:effectLst>
                <a:softEdge rad="63500"/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Key Assumptions of the Random Effects Model: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A) No heteroskedasticity (Breusch–Pagan and White Test):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cap="non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Homoskedasticity (constant variance).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cap="non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Presence of heteroskedasticity.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Breusch–Pagan Test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Statistic = 13.62 (p-value = 0.0182)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White Test: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Statistic = 18.01 (p-value = 0.0062)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Decision: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Since both p-values are below 0.05, we reject the null hypothesis of homoskedasticity.</a:t>
                </a:r>
              </a:p>
              <a:p>
                <a:pPr>
                  <a:lnSpc>
                    <a:spcPct val="100000"/>
                  </a:lnSpc>
                </a:pPr>
                <a:endParaRPr lang="en-US" b="1" cap="none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B) No autocorrelation (Breusch–Godfrey Test):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 serial correlation.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cap="non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Serial correlation exists.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Results: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Chi-squared = 751.38, p-value &lt; 2.2e-16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Decision: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a p-value near zero, we reject the null hypothesis of no serial correlation in the residuals.</a:t>
                </a:r>
              </a:p>
            </p:txBody>
          </p:sp>
        </mc:Choice>
        <mc:Fallback xmlns="">
          <p:sp>
            <p:nvSpPr>
              <p:cNvPr id="5" name="Subtitle 4">
                <a:extLst>
                  <a:ext uri="{FF2B5EF4-FFF2-40B4-BE49-F238E27FC236}">
                    <a16:creationId xmlns:a16="http://schemas.microsoft.com/office/drawing/2014/main" id="{1DBC3C03-750B-0510-53A5-4A3AB13937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838325" y="1133474"/>
                <a:ext cx="10048875" cy="5476875"/>
              </a:xfrm>
              <a:blipFill>
                <a:blip r:embed="rId4"/>
                <a:stretch>
                  <a:fillRect l="-484"/>
                </a:stretch>
              </a:blipFill>
              <a:ln>
                <a:noFill/>
              </a:ln>
              <a:effectLst>
                <a:softEdge rad="63500"/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65498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DB61FB-03DC-3EB4-F0FA-DA28F359D1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97EB3-0A39-92E2-BBDC-3D0B8A3B01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5575" y="336064"/>
            <a:ext cx="7839075" cy="538691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5.3.B. Diagnostic Testing and Model Validity Assessment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Subtitle 4">
                <a:extLst>
                  <a:ext uri="{FF2B5EF4-FFF2-40B4-BE49-F238E27FC236}">
                    <a16:creationId xmlns:a16="http://schemas.microsoft.com/office/drawing/2014/main" id="{929B2A39-EDA3-3D0A-5474-73FAAE41CE1D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828800" y="1038225"/>
                <a:ext cx="10210800" cy="5600700"/>
              </a:xfrm>
              <a:solidFill>
                <a:schemeClr val="bg2">
                  <a:lumMod val="20000"/>
                  <a:lumOff val="80000"/>
                  <a:alpha val="50000"/>
                </a:schemeClr>
              </a:solidFill>
              <a:ln>
                <a:noFill/>
              </a:ln>
              <a:effectLst>
                <a:softEdge rad="63500"/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C) </a:t>
                </a:r>
                <a:r>
                  <a:rPr lang="en-US" b="1" cap="none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Pesaran’s</a:t>
                </a: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Cross-sectional Dependence (CD) Test: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cap="non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Cross-sectional independence.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cap="non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Cross-sectional dependence.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Results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z-statistic = 22.65 (p-value &lt; 2.2e-16)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Decision: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Reject the null hypothesis significant cross-sectional dependence exists.</a:t>
                </a:r>
                <a:endParaRPr lang="en-US" b="1" cap="none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D) Levin, Lin, and Chu (LLC) Panel Unit Root (Stationarity) Test: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Non-stationarity (unit root present). .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cap="non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Stationarity.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Results: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Overall statistic = -20.16 (p-value &lt; 2.2e-16)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Decision: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Reject the null hypothesis the variable is stationary (PCPIPCH rate series is stationary).</a:t>
                </a:r>
              </a:p>
              <a:p>
                <a:pPr>
                  <a:lnSpc>
                    <a:spcPct val="100000"/>
                  </a:lnSpc>
                </a:pPr>
                <a:endParaRPr lang="en-US" cap="none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00000"/>
                  </a:lnSpc>
                  <a:buFont typeface="Wingdings" panose="05000000000000000000" pitchFamily="2" charset="2"/>
                  <a:buChar char="ü"/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must use robust standard errors because</a:t>
                </a:r>
                <a:r>
                  <a:rPr lang="ar-EG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(Heteroskedasticity, Serial correlation, and Cross-sectional dependence).</a:t>
                </a:r>
                <a:endParaRPr lang="ar-EG" cap="none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00000"/>
                  </a:lnSpc>
                  <a:buFont typeface="Wingdings" panose="05000000000000000000" pitchFamily="2" charset="2"/>
                  <a:buChar char="ü"/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Lagged dependent variables must be included because</a:t>
                </a:r>
                <a:r>
                  <a:rPr lang="ar-EG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series is stationary, which supports using a dynamic panel model like Difference GMM.</a:t>
                </a:r>
              </a:p>
            </p:txBody>
          </p:sp>
        </mc:Choice>
        <mc:Fallback>
          <p:sp>
            <p:nvSpPr>
              <p:cNvPr id="5" name="Subtitle 4">
                <a:extLst>
                  <a:ext uri="{FF2B5EF4-FFF2-40B4-BE49-F238E27FC236}">
                    <a16:creationId xmlns:a16="http://schemas.microsoft.com/office/drawing/2014/main" id="{929B2A39-EDA3-3D0A-5474-73FAAE41CE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828800" y="1038225"/>
                <a:ext cx="10210800" cy="5600700"/>
              </a:xfrm>
              <a:blipFill>
                <a:blip r:embed="rId4"/>
                <a:stretch>
                  <a:fillRect l="-715"/>
                </a:stretch>
              </a:blipFill>
              <a:ln>
                <a:noFill/>
              </a:ln>
              <a:effectLst>
                <a:softEdge rad="63500"/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2029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63AC93-BD05-B238-BC27-167540AF34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9026E-C464-E0E8-C38C-C276D058DB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178329"/>
            <a:ext cx="9296400" cy="538691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Correcting Standard Errors: Driscoll–Kraay Robust Estimation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F9FFAF5-C32C-EE87-7EBF-2A360200E4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453574"/>
              </p:ext>
            </p:extLst>
          </p:nvPr>
        </p:nvGraphicFramePr>
        <p:xfrm>
          <a:off x="2124075" y="900112"/>
          <a:ext cx="9563100" cy="5291137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1815938701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952434221"/>
                    </a:ext>
                  </a:extLst>
                </a:gridCol>
                <a:gridCol w="1593850">
                  <a:extLst>
                    <a:ext uri="{9D8B030D-6E8A-4147-A177-3AD203B41FA5}">
                      <a16:colId xmlns:a16="http://schemas.microsoft.com/office/drawing/2014/main" val="2754601310"/>
                    </a:ext>
                  </a:extLst>
                </a:gridCol>
                <a:gridCol w="1593850">
                  <a:extLst>
                    <a:ext uri="{9D8B030D-6E8A-4147-A177-3AD203B41FA5}">
                      <a16:colId xmlns:a16="http://schemas.microsoft.com/office/drawing/2014/main" val="1850814480"/>
                    </a:ext>
                  </a:extLst>
                </a:gridCol>
                <a:gridCol w="1593850">
                  <a:extLst>
                    <a:ext uri="{9D8B030D-6E8A-4147-A177-3AD203B41FA5}">
                      <a16:colId xmlns:a16="http://schemas.microsoft.com/office/drawing/2014/main" val="4275872131"/>
                    </a:ext>
                  </a:extLst>
                </a:gridCol>
                <a:gridCol w="1593850">
                  <a:extLst>
                    <a:ext uri="{9D8B030D-6E8A-4147-A177-3AD203B41FA5}">
                      <a16:colId xmlns:a16="http://schemas.microsoft.com/office/drawing/2014/main" val="4137683460"/>
                    </a:ext>
                  </a:extLst>
                </a:gridCol>
              </a:tblGrid>
              <a:tr h="9533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Variable</a:t>
                      </a:r>
                      <a:endParaRPr lang="en-US" sz="1600" b="1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Estimate</a:t>
                      </a:r>
                      <a:endParaRPr lang="en-US" sz="1600" b="1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Robust Std. Error</a:t>
                      </a:r>
                      <a:endParaRPr lang="en-US" sz="1600" b="1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t-value</a:t>
                      </a:r>
                      <a:endParaRPr lang="en-US" sz="1600" b="1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p-value</a:t>
                      </a:r>
                      <a:endParaRPr lang="en-US" sz="1600" b="1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Significance</a:t>
                      </a:r>
                      <a:endParaRPr lang="en-US" sz="1600" b="1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075908"/>
                  </a:ext>
                </a:extLst>
              </a:tr>
              <a:tr h="7118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GGSB_NPGDP</a:t>
                      </a:r>
                      <a:endParaRPr lang="en-US" sz="1600" b="1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-4.1547</a:t>
                      </a:r>
                      <a:endParaRPr lang="en-US" sz="160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4.3543</a:t>
                      </a:r>
                      <a:endParaRPr lang="en-US" sz="160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-0.95</a:t>
                      </a:r>
                      <a:endParaRPr lang="en-US" sz="160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0.3401</a:t>
                      </a:r>
                      <a:endParaRPr lang="en-US" sz="1600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600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521301"/>
                  </a:ext>
                </a:extLst>
              </a:tr>
              <a:tr h="9533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GGXWDG_NGDP</a:t>
                      </a:r>
                      <a:endParaRPr lang="en-US" sz="1600" b="1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0.3200</a:t>
                      </a:r>
                      <a:endParaRPr lang="en-US" sz="160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0.3864</a:t>
                      </a:r>
                      <a:endParaRPr lang="en-US" sz="1600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</a:t>
                      </a:r>
                      <a:endParaRPr lang="en-US" sz="160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0.4076</a:t>
                      </a:r>
                      <a:endParaRPr lang="en-US" sz="160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600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898800"/>
                  </a:ext>
                </a:extLst>
              </a:tr>
              <a:tr h="7118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PPPPC</a:t>
                      </a:r>
                      <a:endParaRPr lang="en-US" sz="1600" b="1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-0.00059</a:t>
                      </a:r>
                      <a:endParaRPr lang="en-US" sz="1600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0.00020</a:t>
                      </a:r>
                      <a:endParaRPr lang="en-US" sz="1600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-2.91</a:t>
                      </a:r>
                      <a:endParaRPr lang="en-US" sz="1600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0.0037</a:t>
                      </a:r>
                      <a:endParaRPr lang="en-US" sz="160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US" sz="1600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001736"/>
                  </a:ext>
                </a:extLst>
              </a:tr>
              <a:tr h="53724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TX_RPCH</a:t>
                      </a:r>
                      <a:endParaRPr lang="en-US" sz="1600" b="1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0.0169</a:t>
                      </a:r>
                      <a:endParaRPr lang="en-US" sz="1600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0.2415</a:t>
                      </a:r>
                      <a:endParaRPr lang="en-US" sz="1600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0.07</a:t>
                      </a:r>
                      <a:endParaRPr lang="en-US" sz="1600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0.9442</a:t>
                      </a:r>
                      <a:endParaRPr lang="en-US" sz="160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600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771153"/>
                  </a:ext>
                </a:extLst>
              </a:tr>
              <a:tr h="7118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TM_RPCH</a:t>
                      </a:r>
                      <a:endParaRPr lang="en-US" sz="1600" b="1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0.7598</a:t>
                      </a:r>
                      <a:endParaRPr lang="en-US" sz="1600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0.2488</a:t>
                      </a:r>
                      <a:endParaRPr lang="en-US" sz="1600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3.05</a:t>
                      </a:r>
                      <a:endParaRPr lang="en-US" sz="1600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0.0023</a:t>
                      </a:r>
                      <a:endParaRPr lang="en-US" sz="160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US" sz="160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972791"/>
                  </a:ext>
                </a:extLst>
              </a:tr>
              <a:tr h="7118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NID_NGDP</a:t>
                      </a:r>
                      <a:endParaRPr lang="en-US" sz="1600" b="1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0.0022</a:t>
                      </a:r>
                      <a:endParaRPr lang="en-US" sz="1600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0.6100</a:t>
                      </a:r>
                      <a:endParaRPr lang="en-US" sz="160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0.0035</a:t>
                      </a:r>
                      <a:endParaRPr lang="en-US" sz="1600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0.9972</a:t>
                      </a:r>
                      <a:endParaRPr lang="en-US" sz="1600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60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408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41391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CC09C7-3373-A50A-1136-0D9B43CAD9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1FF4-0831-6BB7-79A8-7A5DF89325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28925" y="178329"/>
            <a:ext cx="7124700" cy="538691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5.4. Two-Step Difference GMM (Arellano-bond)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2C43338-4509-CEC5-C89A-5817077D43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9326" y="904875"/>
            <a:ext cx="8677274" cy="4714875"/>
          </a:xfrm>
          <a:solidFill>
            <a:schemeClr val="bg2">
              <a:lumMod val="20000"/>
              <a:lumOff val="80000"/>
              <a:alpha val="50000"/>
            </a:schemeClr>
          </a:solidFill>
          <a:ln>
            <a:noFill/>
          </a:ln>
          <a:effectLst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Two-Step Difference GMM (Arellano–Bond):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Accounts for 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Endogeneity  (lagged inflation).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Autocorrelation (by differencing and higher-order serial correlation)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Heteroskedasticity( by a robust weighting matrix)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Omitted variable bias (by differencing away unobserved fixed effects)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Efficiency (via robust two-step weighting)</a:t>
            </a:r>
          </a:p>
        </p:txBody>
      </p:sp>
    </p:spTree>
    <p:extLst>
      <p:ext uri="{BB962C8B-B14F-4D97-AF65-F5344CB8AC3E}">
        <p14:creationId xmlns:p14="http://schemas.microsoft.com/office/powerpoint/2010/main" val="39905306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77E180-2E47-2AA3-5EDC-DE2AD8C14A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Video 3" descr="Stock Market Bar Graph">
            <a:extLst>
              <a:ext uri="{FF2B5EF4-FFF2-40B4-BE49-F238E27FC236}">
                <a16:creationId xmlns:a16="http://schemas.microsoft.com/office/drawing/2014/main" id="{2A09377E-4C29-B2D6-5917-79D23397759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r="1" b="287"/>
          <a:stretch/>
        </p:blipFill>
        <p:spPr>
          <a:xfrm>
            <a:off x="2" y="152"/>
            <a:ext cx="12191998" cy="685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297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8BD50F-3972-7C65-F742-AB9943FD17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DD098-D413-7449-34CB-669DDBD5C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9400" y="225954"/>
            <a:ext cx="7715250" cy="538691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5.4 Two-Step Difference GMM (Arellano-bond)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ED31FD8-AADB-9010-5105-6B0A85F90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819266"/>
              </p:ext>
            </p:extLst>
          </p:nvPr>
        </p:nvGraphicFramePr>
        <p:xfrm>
          <a:off x="2133600" y="1033723"/>
          <a:ext cx="9153522" cy="5167051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3199413443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3670423375"/>
                    </a:ext>
                  </a:extLst>
                </a:gridCol>
                <a:gridCol w="1366836">
                  <a:extLst>
                    <a:ext uri="{9D8B030D-6E8A-4147-A177-3AD203B41FA5}">
                      <a16:colId xmlns:a16="http://schemas.microsoft.com/office/drawing/2014/main" val="1936008418"/>
                    </a:ext>
                  </a:extLst>
                </a:gridCol>
                <a:gridCol w="1525587">
                  <a:extLst>
                    <a:ext uri="{9D8B030D-6E8A-4147-A177-3AD203B41FA5}">
                      <a16:colId xmlns:a16="http://schemas.microsoft.com/office/drawing/2014/main" val="518383466"/>
                    </a:ext>
                  </a:extLst>
                </a:gridCol>
                <a:gridCol w="1525587">
                  <a:extLst>
                    <a:ext uri="{9D8B030D-6E8A-4147-A177-3AD203B41FA5}">
                      <a16:colId xmlns:a16="http://schemas.microsoft.com/office/drawing/2014/main" val="1768043906"/>
                    </a:ext>
                  </a:extLst>
                </a:gridCol>
                <a:gridCol w="1525587">
                  <a:extLst>
                    <a:ext uri="{9D8B030D-6E8A-4147-A177-3AD203B41FA5}">
                      <a16:colId xmlns:a16="http://schemas.microsoft.com/office/drawing/2014/main" val="1039793186"/>
                    </a:ext>
                  </a:extLst>
                </a:gridCol>
              </a:tblGrid>
              <a:tr h="5324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Variable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Estimate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Std. Error</a:t>
                      </a:r>
                      <a:endParaRPr lang="en-US" sz="1600" b="1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z-value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p-value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Significance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420925"/>
                  </a:ext>
                </a:extLst>
              </a:tr>
              <a:tr h="8425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lag(PCPIPCH, 1)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0.2741</a:t>
                      </a:r>
                      <a:endParaRPr lang="en-US" sz="1600" b="1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0.0936</a:t>
                      </a:r>
                      <a:endParaRPr lang="en-US" sz="1600" b="1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2.93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0.0034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158934"/>
                  </a:ext>
                </a:extLst>
              </a:tr>
              <a:tr h="8425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GGSB_NPGDP</a:t>
                      </a:r>
                      <a:endParaRPr lang="en-US" sz="1600" b="1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-3.2433</a:t>
                      </a:r>
                      <a:endParaRPr lang="en-US" sz="1600" b="1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1.4750</a:t>
                      </a:r>
                      <a:endParaRPr lang="en-US" sz="1600" b="1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-2.20</a:t>
                      </a:r>
                      <a:endParaRPr lang="en-US" sz="1600" b="1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0.0279</a:t>
                      </a:r>
                      <a:endParaRPr lang="en-US" sz="1600" b="1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600" b="1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380159"/>
                  </a:ext>
                </a:extLst>
              </a:tr>
              <a:tr h="8425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GGXWDG_NGDP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0.2870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0.1456</a:t>
                      </a:r>
                      <a:endParaRPr lang="en-US" sz="1600" b="1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1.97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0.0487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600" b="1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6857573"/>
                  </a:ext>
                </a:extLst>
              </a:tr>
              <a:tr h="5211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PPPPC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-0.00022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0.00019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-1.13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0.2593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600" b="1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886917"/>
                  </a:ext>
                </a:extLst>
              </a:tr>
              <a:tr h="5324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TX_RPCH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0.2467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0.3035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0.4162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600" b="1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949239"/>
                  </a:ext>
                </a:extLst>
              </a:tr>
              <a:tr h="5324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TM_RPCH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0.5278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0.2599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2.03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0.0423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600" b="1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729042"/>
                  </a:ext>
                </a:extLst>
              </a:tr>
              <a:tr h="5211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NID_NGDP</a:t>
                      </a:r>
                      <a:endParaRPr lang="en-US" sz="1600" b="1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-0.5358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0.3329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-1.61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0.1075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600" b="1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277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20815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D90932-B7D7-C230-2AB0-44FD44B6B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86DD1-F594-1E6B-C369-BE312E9420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5575" y="174139"/>
            <a:ext cx="7839075" cy="538691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5.5. Diagnostic Tests for the GMM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ubtitle 4">
                <a:extLst>
                  <a:ext uri="{FF2B5EF4-FFF2-40B4-BE49-F238E27FC236}">
                    <a16:creationId xmlns:a16="http://schemas.microsoft.com/office/drawing/2014/main" id="{BDD6FD0C-113B-C835-25C6-73EC0BEC8A4B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419225" y="809625"/>
                <a:ext cx="10467975" cy="5874235"/>
              </a:xfrm>
              <a:solidFill>
                <a:schemeClr val="bg2">
                  <a:lumMod val="20000"/>
                  <a:lumOff val="80000"/>
                  <a:alpha val="50000"/>
                </a:schemeClr>
              </a:solidFill>
              <a:ln>
                <a:noFill/>
              </a:ln>
              <a:effectLst>
                <a:softEdge rad="63500"/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Key Assumptions of the GMM Model: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A) Joint Significance of Coefficients (Wald Test):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cap="non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All slope coefficients are jointly zero.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cap="non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At least one coefficient is non-zero.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Results: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χ² (7) = 660.07 (p-value &lt; 0.001)</a:t>
                </a:r>
                <a:endParaRPr lang="ar-EG" cap="none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Decision: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Reject</a:t>
                </a:r>
                <a:r>
                  <a:rPr lang="ar-EG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null hypothesis, the explanatory variables are jointly significant.</a:t>
                </a:r>
                <a:endParaRPr lang="en-US" b="1" cap="none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B) Overidentifying Restrictions (Sargan Test ):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All instruments are valid 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At least one instrument is invalid.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Results: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χ² = 11.86 (p-value = 0.457)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Decision: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Fail to reject the null hypothesis, Instruments are valid.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C) Arellano–Bond Test for First/ Second -Order Autocorrelation: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 serial correlation.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cap="non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Serial correlation exists.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Results: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[AR (1)]: z = −0.99(p-value = 0.3199) &amp; [AR (2)]: z = −0.58 (p-value = 0.5607)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Decision: Fail to reject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null hypothesis</a:t>
                </a: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No serial correlation in the residuals.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[AR (1)&amp;(2)]</a:t>
                </a:r>
                <a:endParaRPr lang="en-US" b="1" cap="none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Subtitle 4">
                <a:extLst>
                  <a:ext uri="{FF2B5EF4-FFF2-40B4-BE49-F238E27FC236}">
                    <a16:creationId xmlns:a16="http://schemas.microsoft.com/office/drawing/2014/main" id="{BDD6FD0C-113B-C835-25C6-73EC0BEC8A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419225" y="809625"/>
                <a:ext cx="10467975" cy="5874235"/>
              </a:xfrm>
              <a:blipFill>
                <a:blip r:embed="rId4"/>
                <a:stretch>
                  <a:fillRect l="-465"/>
                </a:stretch>
              </a:blipFill>
              <a:ln>
                <a:noFill/>
              </a:ln>
              <a:effectLst>
                <a:softEdge rad="63500"/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3216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B186A3-83B4-FAA3-B3C5-81772CE53E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3BD9C-7839-CFF0-9EEF-2E10256E84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224" y="435504"/>
            <a:ext cx="8391525" cy="538691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5.6. Conclusion: Model Comparison and Final Selection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4D5EEF1-DB72-022D-8E5D-BCDB912860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3575" y="1371600"/>
            <a:ext cx="9915525" cy="3952875"/>
          </a:xfrm>
          <a:solidFill>
            <a:schemeClr val="bg2">
              <a:lumMod val="20000"/>
              <a:lumOff val="80000"/>
              <a:alpha val="50000"/>
            </a:schemeClr>
          </a:solidFill>
          <a:ln>
            <a:noFill/>
          </a:ln>
          <a:effectLst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estimating and evaluating four model specifications—Pooled OLS, Fixed Effects, Random Effects, and Two-Step Difference GMM—we summarize the findings: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Pooled OLS failed to account for country heterogeneity and produced biased estimates.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Fixed Effects controlled unobserved heterogeneity but was inconsistent under endogeneity.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Effects passed the Hausman test and provided a consistent structure but ignored dynamics and endogeneity.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Difference GMM successfully addressed autocorrelation, heteroskedasticity, and endogeneity, and passed all diagnostic checks (Sargan, AR(1), AR(2)).</a:t>
            </a:r>
          </a:p>
        </p:txBody>
      </p:sp>
    </p:spTree>
    <p:extLst>
      <p:ext uri="{BB962C8B-B14F-4D97-AF65-F5344CB8AC3E}">
        <p14:creationId xmlns:p14="http://schemas.microsoft.com/office/powerpoint/2010/main" val="35503286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A016B3-A838-1F81-7E42-19F94CCD3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E7B46-DB49-B592-CC35-39AFE01D02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0324" y="178329"/>
            <a:ext cx="8391525" cy="538691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Recommendations and Future Work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81F92C9-7E32-340A-F0AE-FF4B8EE02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3100" y="1371600"/>
            <a:ext cx="9915525" cy="3952875"/>
          </a:xfrm>
          <a:solidFill>
            <a:schemeClr val="bg2">
              <a:lumMod val="20000"/>
              <a:lumOff val="80000"/>
              <a:alpha val="50000"/>
            </a:schemeClr>
          </a:solidFill>
          <a:ln>
            <a:noFill/>
          </a:ln>
          <a:effectLst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findings, it is recommended that applied macroeconomic research and policy forecasting in inflation contexts prioritize dynamic panel estimators—particularly Two-Step Difference GMM—when dealing with persistent variables and potential endogeneity. 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Work:</a:t>
            </a:r>
            <a:endParaRPr lang="en-US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Expansion of Dataset Coverage.</a:t>
            </a:r>
          </a:p>
          <a:p>
            <a:pPr>
              <a:lnSpc>
                <a:spcPct val="100000"/>
              </a:lnSpc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Inclusion of Energy Price Indices.</a:t>
            </a:r>
          </a:p>
          <a:p>
            <a:pPr>
              <a:lnSpc>
                <a:spcPct val="100000"/>
              </a:lnSpc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Extended Diagnostic Testing.</a:t>
            </a:r>
          </a:p>
          <a:p>
            <a:pPr>
              <a:lnSpc>
                <a:spcPct val="100000"/>
              </a:lnSpc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Development and Integration of Machine Learning (ML) and Deep Learning (DL). </a:t>
            </a:r>
          </a:p>
        </p:txBody>
      </p:sp>
    </p:spTree>
    <p:extLst>
      <p:ext uri="{BB962C8B-B14F-4D97-AF65-F5344CB8AC3E}">
        <p14:creationId xmlns:p14="http://schemas.microsoft.com/office/powerpoint/2010/main" val="1598246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9931FE-5FD1-ED25-4070-4FA5C2C205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46A31-5EB2-7E10-F293-45AAB9E179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0324" y="368829"/>
            <a:ext cx="8391525" cy="538691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Appendix (Codes)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84542A8-AB0F-F425-60F0-4B66063A91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3575" y="1371600"/>
            <a:ext cx="9915525" cy="5000625"/>
          </a:xfrm>
          <a:solidFill>
            <a:schemeClr val="bg2">
              <a:lumMod val="20000"/>
              <a:lumOff val="80000"/>
              <a:alpha val="50000"/>
            </a:schemeClr>
          </a:solidFill>
          <a:ln>
            <a:noFill/>
          </a:ln>
          <a:effectLst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(A): SQL Codes:-</a:t>
            </a:r>
          </a:p>
          <a:p>
            <a:pPr>
              <a:lnSpc>
                <a:spcPct val="100000"/>
              </a:lnSpc>
            </a:pPr>
            <a:r>
              <a:rPr lang="en-US" sz="16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Dataset:</a:t>
            </a:r>
            <a:r>
              <a:rPr lang="en-US" sz="16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https://github.com/1145267383/Panal_Data_Inflation/tree/main/02-Dataset</a:t>
            </a:r>
          </a:p>
          <a:p>
            <a:pPr>
              <a:lnSpc>
                <a:spcPct val="100000"/>
              </a:lnSpc>
            </a:pPr>
            <a:r>
              <a:rPr lang="en-US" sz="16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Database: </a:t>
            </a:r>
            <a:r>
              <a:rPr lang="en-US" sz="16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https://github.com/1145267383/Panal_Data_Inflation/blob/main/03-Clean_Organize_EDA/04-SQL.ipynb</a:t>
            </a:r>
          </a:p>
          <a:p>
            <a:pPr>
              <a:lnSpc>
                <a:spcPct val="100000"/>
              </a:lnSpc>
            </a:pPr>
            <a:r>
              <a:rPr lang="en-US" sz="16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(B): Python Codes:-</a:t>
            </a:r>
          </a:p>
          <a:p>
            <a:pPr>
              <a:lnSpc>
                <a:spcPct val="100000"/>
              </a:lnSpc>
            </a:pPr>
            <a:r>
              <a:rPr lang="en-US" sz="16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 and organize and EDA: </a:t>
            </a:r>
            <a:r>
              <a:rPr lang="en-US" sz="16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https://github.com/1145267383/Panal_Data_Inflation/tree/main/03-Clean_Organize_EDA</a:t>
            </a:r>
          </a:p>
          <a:p>
            <a:pPr>
              <a:lnSpc>
                <a:spcPct val="100000"/>
              </a:lnSpc>
            </a:pPr>
            <a:r>
              <a:rPr lang="en-US" sz="16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Descriptive and Correlation Analysis</a:t>
            </a:r>
            <a:r>
              <a:rPr lang="en-US" sz="16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https://github.com/1145267383/Panal_Data_Inflation/tree/main/04-Descriptive_Correlation_Analysis</a:t>
            </a:r>
          </a:p>
          <a:p>
            <a:pPr>
              <a:lnSpc>
                <a:spcPct val="100000"/>
              </a:lnSpc>
            </a:pPr>
            <a:r>
              <a:rPr lang="en-US" sz="16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Models: </a:t>
            </a:r>
            <a:r>
              <a:rPr lang="en-US" sz="16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https://github.com/1145267383/Panal_Data_Inflation/blob/main/05-Models_Panel_Data/01-Models_Python.ipynb</a:t>
            </a:r>
          </a:p>
          <a:p>
            <a:pPr>
              <a:lnSpc>
                <a:spcPct val="100000"/>
              </a:lnSpc>
            </a:pPr>
            <a:r>
              <a:rPr lang="en-US" sz="16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(C): R Codes:-</a:t>
            </a:r>
          </a:p>
          <a:p>
            <a:pPr>
              <a:lnSpc>
                <a:spcPct val="100000"/>
              </a:lnSpc>
            </a:pPr>
            <a:r>
              <a:rPr lang="en-US" sz="16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Models: </a:t>
            </a:r>
            <a:r>
              <a:rPr lang="en-US" sz="16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https://github.com/1145267383/Panal_Data_Inflation/blob/main/05-Models_Panel_Data/02-Models_R.ipynb</a:t>
            </a:r>
          </a:p>
        </p:txBody>
      </p:sp>
    </p:spTree>
    <p:extLst>
      <p:ext uri="{BB962C8B-B14F-4D97-AF65-F5344CB8AC3E}">
        <p14:creationId xmlns:p14="http://schemas.microsoft.com/office/powerpoint/2010/main" val="23137357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2B22D2-CB75-F2C2-EE56-7E3B9FF621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7F18-905A-7B61-8D07-C81501CD46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0324" y="178329"/>
            <a:ext cx="8391525" cy="538691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9B04DE5-504C-2590-3F32-12161B7D9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2150" y="1057275"/>
            <a:ext cx="9915525" cy="5000625"/>
          </a:xfrm>
          <a:solidFill>
            <a:schemeClr val="bg2">
              <a:lumMod val="20000"/>
              <a:lumOff val="80000"/>
              <a:alpha val="50000"/>
            </a:schemeClr>
          </a:solidFill>
          <a:ln>
            <a:noFill/>
          </a:ln>
          <a:effectLst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Hsiao, C. (2003). Analysis of Panel Data. Cambridge University Press.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Verbeek, M., &amp; Nijman, T. (1992). “Testing for selectivity bias in panel data models.” International Economic Review, 33(3), 681–703.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Moulton, B. R. (1990). “An illustration of a pitfall in estimating the effects of aggregate variables on micro units.” Review of Economics and Statistics, 72(2), 334–338.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Arellano, M., &amp; Bond, S. (1991). “Initial conditions and moment restrictions in dynamic panel data models.” Journal of Econometrics, 87(1), 115–143.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cap="none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Baltagi</a:t>
            </a:r>
            <a:r>
              <a:rPr lang="en-US" sz="16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B. H. (2008). Econometric Analysis of Panel Data (4th ed.). John Wiley &amp; Sons.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Fischer, S. (1993). “The role of macroeconomic factors in growth.” Journal of Monetary Economics, 32(3), 485–512.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Wooldridge, J. M. (2010). Econometric Analysis of Cross Section and Panel Data (2nd ed.). MIT Press.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600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4656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A00A33-F11B-AC32-C02C-13821D70D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6FDE4-D260-C927-50D7-5510D91F56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38611" y="2490259"/>
            <a:ext cx="4314825" cy="1481666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algn="ctr"/>
            <a:r>
              <a:rPr lang="en-US" sz="54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9759666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80C52C-485C-71C0-2526-E70992994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66E59-953A-7F2C-FDC6-A2FD004A18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0561" y="261409"/>
            <a:ext cx="4314825" cy="538691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6016551-BED1-8F04-CCCD-4E500CF62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0735" y="1142999"/>
            <a:ext cx="4567239" cy="3886199"/>
          </a:xfrm>
          <a:solidFill>
            <a:schemeClr val="bg2">
              <a:lumMod val="20000"/>
              <a:lumOff val="80000"/>
              <a:alpha val="50000"/>
            </a:schemeClr>
          </a:solidFill>
          <a:ln>
            <a:noFill/>
          </a:ln>
          <a:effectLst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Introduction And Review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Study Objectives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Dataset Overview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Preprocessing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4.1 Missing Values (MICE-BR)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4.2 Correlation And (VIF)</a:t>
            </a:r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D48CCA63-6046-E695-2AB9-6ABBAB8CC407}"/>
              </a:ext>
            </a:extLst>
          </p:cNvPr>
          <p:cNvSpPr txBox="1">
            <a:spLocks/>
          </p:cNvSpPr>
          <p:nvPr/>
        </p:nvSpPr>
        <p:spPr>
          <a:xfrm>
            <a:off x="6657973" y="1143000"/>
            <a:ext cx="4567239" cy="3886200"/>
          </a:xfrm>
          <a:prstGeom prst="rect">
            <a:avLst/>
          </a:prstGeom>
          <a:solidFill>
            <a:schemeClr val="bg2">
              <a:lumMod val="20000"/>
              <a:lumOff val="80000"/>
              <a:alpha val="50000"/>
            </a:schemeClr>
          </a:solidFill>
          <a:effectLst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Panel Data Model Comparison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5.1 (POLS), (FE), and(RE)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5.2 (POLS) vs (FE) vs (RE)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5.3 Diagnostic Testing (Assessment)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5.4 Difference GMM (Arellano-bond)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5.6. Conclusion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Recommendations &amp; Future Work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Appendix &amp; References</a:t>
            </a:r>
          </a:p>
        </p:txBody>
      </p:sp>
    </p:spTree>
    <p:extLst>
      <p:ext uri="{BB962C8B-B14F-4D97-AF65-F5344CB8AC3E}">
        <p14:creationId xmlns:p14="http://schemas.microsoft.com/office/powerpoint/2010/main" val="2525647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EC7462-3C0D-8A33-832C-87E292A9AA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84E7B-FD6B-D72D-8008-E60633299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0449" y="120121"/>
            <a:ext cx="6858000" cy="538691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Introduction And Review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0E7D7CE-FBA3-6F0D-A614-2CE786EE7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5476" y="790575"/>
            <a:ext cx="10106024" cy="5848350"/>
          </a:xfrm>
          <a:solidFill>
            <a:schemeClr val="bg2">
              <a:lumMod val="20000"/>
              <a:lumOff val="80000"/>
              <a:alpha val="5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  <a:effectLst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Panel data (longitudinal or cross-sectional time-series data): 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combines temporal depth with cross-sectional breadth, offering a powerful framework that enhances the precision and richness of econometric inference (Hsiao, 2003).</a:t>
            </a:r>
          </a:p>
          <a:p>
            <a:pPr>
              <a:lnSpc>
                <a:spcPct val="100000"/>
              </a:lnSpc>
            </a:pPr>
            <a:r>
              <a:rPr lang="en-US" sz="1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evolution of panel methodologies began in the mid-20th century when researchers recognized the limitations of using only cross-sectional or time-series data: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Verbeek &amp; Nijman (1992) and Moulton (1990) introduce fixed/random-effects and temporal-dependency models.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Arellano &amp; Bond (1991) develop dynamic GMM estimators to address endogeneity.</a:t>
            </a:r>
          </a:p>
          <a:p>
            <a:pPr>
              <a:lnSpc>
                <a:spcPct val="100000"/>
              </a:lnSpc>
            </a:pPr>
            <a:r>
              <a:rPr lang="en-US" sz="1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Panel data methods offer several crucial advantages over purely cross-sectional or time-series analyses: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Controls unobservables: </a:t>
            </a: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Fixed/Random Effects capture time-invariant factors (e.g., institutions, culture) (</a:t>
            </a:r>
            <a:r>
              <a:rPr lang="en-US" sz="1800" cap="none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Baltagi</a:t>
            </a: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2008). For example, Fischer (1993) showed how inflation behaves differently under various policy regimes (inflation inertia).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Improved efficiency: </a:t>
            </a: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Pooling over time increases sample size, reducing variance inflation (Wooldridge, 2010).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Captures dynamics: </a:t>
            </a: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Lagged variables model persistence in macro indicators (Arellano &amp; Bond, 1991).</a:t>
            </a:r>
          </a:p>
        </p:txBody>
      </p:sp>
    </p:spTree>
    <p:extLst>
      <p:ext uri="{BB962C8B-B14F-4D97-AF65-F5344CB8AC3E}">
        <p14:creationId xmlns:p14="http://schemas.microsoft.com/office/powerpoint/2010/main" val="15492260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F2EADE-2B21-C359-F217-47A7176B0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E7D5-C732-8F18-F06E-4947F8CD8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7173" y="159279"/>
            <a:ext cx="5362576" cy="538691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Study Objectives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B12BD32-2AA8-A55A-0466-48272D46C0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00324" y="895350"/>
            <a:ext cx="8296275" cy="4714875"/>
          </a:xfrm>
          <a:solidFill>
            <a:schemeClr val="bg2">
              <a:lumMod val="20000"/>
              <a:lumOff val="80000"/>
              <a:alpha val="5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  <a:effectLst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Compare Panel : 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Evaluate Pooled OLS, Fixed Effects, Random Effects, and Dynamic GMM models—assessing their performance via diagnostic tests (e.g., Hausman, AR(2), Sargan).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Empirical Application: 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a balanced panel (1980–2024) of annual macroeconomic indicators for 77 countries—both developed and developing—to analyze and forecast inflation dynamics.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Recommendations: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Formulate clear recommendations for selecting the most appropriate panel data technique based on data characteristics and diagnostic outcomes.</a:t>
            </a:r>
          </a:p>
        </p:txBody>
      </p:sp>
    </p:spTree>
    <p:extLst>
      <p:ext uri="{BB962C8B-B14F-4D97-AF65-F5344CB8AC3E}">
        <p14:creationId xmlns:p14="http://schemas.microsoft.com/office/powerpoint/2010/main" val="1195354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1FB787-39A2-8981-AAE5-CFD8482F9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8F2C7-4975-67FA-0DA6-1EFD857312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7173" y="197379"/>
            <a:ext cx="5362576" cy="538691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Dataset Overview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4EC4182-524F-21F7-75CA-DBAD15E97B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85975" y="895350"/>
            <a:ext cx="9705975" cy="5657850"/>
          </a:xfrm>
          <a:solidFill>
            <a:schemeClr val="bg2">
              <a:lumMod val="20000"/>
              <a:lumOff val="80000"/>
              <a:alpha val="5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  <a:effectLst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dataset includes annual data for 77 countries from 1980 to 2024, sourced from the IMF’s World Economic Outlook (WEO).</a:t>
            </a:r>
            <a:endParaRPr lang="ar-EG" sz="1800" b="1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target variable is PCPIPCH </a:t>
            </a: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(Inflation, average consumer prices).</a:t>
            </a:r>
            <a:r>
              <a:rPr lang="ar-EG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1800" b="1" u="sng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Explanatory variables used are:</a:t>
            </a:r>
            <a:endParaRPr lang="ar-EG" sz="1800" b="1" u="sng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1800" b="1" i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Finance:</a:t>
            </a:r>
            <a:endParaRPr lang="ar-EG" sz="1800" b="1" i="1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GGSB_NPGDP: </a:t>
            </a: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government structural balance (% of GDP).</a:t>
            </a:r>
            <a:endParaRPr lang="ar-EG" sz="1800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GGXWDG_NGDP: </a:t>
            </a: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government gross debt (% of GDP).</a:t>
            </a:r>
            <a:endParaRPr lang="ar-EG" sz="1800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1800" b="1" i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Economic Output, Productivity &amp; PPP:</a:t>
            </a:r>
            <a:endParaRPr lang="ar-EG" sz="1800" b="1" i="1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PPPPC: </a:t>
            </a: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GDP per capita based on purchasing power parity (international dollars).</a:t>
            </a:r>
            <a:endParaRPr lang="ar-EG" sz="1800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1800" b="1" i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Trade &amp; Balance:</a:t>
            </a:r>
            <a:endParaRPr lang="ar-EG" sz="1800" b="1" i="1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TX_RPCH: </a:t>
            </a: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Volume of exports of goods and services (% change).</a:t>
            </a:r>
            <a:endParaRPr lang="ar-EG" sz="1800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TM_RPCH: </a:t>
            </a: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Volume of imports of goods and services (% change).</a:t>
            </a:r>
            <a:endParaRPr lang="ar-EG" sz="1800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1800" b="1" u="sng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Savings &amp; Investment:</a:t>
            </a:r>
            <a:endParaRPr lang="ar-EG" sz="1800" b="1" u="sng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NID_NGDP: </a:t>
            </a: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investment (% of GDP).</a:t>
            </a:r>
          </a:p>
        </p:txBody>
      </p:sp>
    </p:spTree>
    <p:extLst>
      <p:ext uri="{BB962C8B-B14F-4D97-AF65-F5344CB8AC3E}">
        <p14:creationId xmlns:p14="http://schemas.microsoft.com/office/powerpoint/2010/main" val="323907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364870-70E8-7731-5CA7-914F5C2202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9EB98-173D-09AA-FBA4-BDD4B78C00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29836" y="309034"/>
            <a:ext cx="6315076" cy="538691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4.1. Missing Values (MICE-BR)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933A82B-FC36-146C-E62D-1AD5091B5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6025" y="1209675"/>
            <a:ext cx="9305925" cy="4800600"/>
          </a:xfrm>
          <a:solidFill>
            <a:schemeClr val="bg2">
              <a:lumMod val="20000"/>
              <a:lumOff val="80000"/>
              <a:alpha val="50000"/>
            </a:schemeClr>
          </a:solidFill>
          <a:ln>
            <a:noFill/>
          </a:ln>
          <a:effectLst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Iterative Imputation with Bayesian Ridge (MICE-BR)</a:t>
            </a:r>
          </a:p>
          <a:p>
            <a:pPr>
              <a:lnSpc>
                <a:spcPct val="100000"/>
              </a:lnSpc>
            </a:pP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Treats each missing variable </a:t>
            </a:r>
            <a:r>
              <a:rPr lang="en-US" sz="1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a regression </a:t>
            </a: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the other observed variables within a </a:t>
            </a:r>
            <a:r>
              <a:rPr lang="en-US" sz="1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Bayesian</a:t>
            </a: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framework.</a:t>
            </a:r>
          </a:p>
          <a:p>
            <a:pPr>
              <a:lnSpc>
                <a:spcPct val="100000"/>
              </a:lnSpc>
            </a:pP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Applied separately for </a:t>
            </a:r>
            <a:r>
              <a:rPr lang="en-US" sz="1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country </a:t>
            </a: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preserve country-specific </a:t>
            </a:r>
            <a:r>
              <a:rPr lang="en-US" sz="1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heterogeneity</a:t>
            </a: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Imputes missing values without discarding the rich </a:t>
            </a:r>
            <a:r>
              <a:rPr lang="en-US" sz="1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</a:t>
            </a: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among variables.</a:t>
            </a:r>
          </a:p>
          <a:p>
            <a:pPr>
              <a:lnSpc>
                <a:spcPct val="100000"/>
              </a:lnSpc>
            </a:pPr>
            <a:r>
              <a:rPr lang="en-US" sz="1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Code</a:t>
            </a:r>
            <a:br>
              <a:rPr lang="en-US" sz="1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b="1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1800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1800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1800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1800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1800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96ED4B-A7B2-A9F1-C90F-AE73C98D21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9836" y="3429001"/>
            <a:ext cx="7476363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3971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52B93C-1081-C0B6-C0FA-410EF9909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F99E1-B958-D1E6-EA06-5D669E5CF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8931"/>
            <a:ext cx="1400175" cy="701169"/>
          </a:xfrm>
          <a:solidFill>
            <a:schemeClr val="bg2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 (Egypt)</a:t>
            </a:r>
          </a:p>
        </p:txBody>
      </p:sp>
      <p:pic>
        <p:nvPicPr>
          <p:cNvPr id="4" name="Picture 3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6CDCF9C0-CB38-59B1-3F78-62C662A429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375" y="2546372"/>
            <a:ext cx="10782212" cy="4180924"/>
          </a:xfrm>
          <a:prstGeom prst="rect">
            <a:avLst/>
          </a:prstGeom>
        </p:spPr>
      </p:pic>
      <p:pic>
        <p:nvPicPr>
          <p:cNvPr id="6" name="Picture 5" descr="A screenshot of a graph&#10;&#10;AI-generated content may be incorrect.">
            <a:extLst>
              <a:ext uri="{FF2B5EF4-FFF2-40B4-BE49-F238E27FC236}">
                <a16:creationId xmlns:a16="http://schemas.microsoft.com/office/drawing/2014/main" id="{67517F59-A91D-6521-D623-CE5C99E812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0175" y="130703"/>
            <a:ext cx="10333596" cy="238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12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A6FA38-17BE-02FE-6420-046C0A62FF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graph&#10;&#10;AI-generated content may be incorrect.">
            <a:extLst>
              <a:ext uri="{FF2B5EF4-FFF2-40B4-BE49-F238E27FC236}">
                <a16:creationId xmlns:a16="http://schemas.microsoft.com/office/drawing/2014/main" id="{C55D58BF-6C4B-F93D-486C-8CD5DA7CC9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454" y="2541993"/>
            <a:ext cx="11148595" cy="3982632"/>
          </a:xfrm>
          <a:prstGeom prst="rect">
            <a:avLst/>
          </a:prstGeom>
        </p:spPr>
      </p:pic>
      <p:pic>
        <p:nvPicPr>
          <p:cNvPr id="12" name="Picture 11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E2F3A350-3D69-C4B6-6D8C-77F18EB9FE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2322" y="98932"/>
            <a:ext cx="10237727" cy="2387094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A4C25FC9-474A-C0E7-34BF-37E25357818F}"/>
              </a:ext>
            </a:extLst>
          </p:cNvPr>
          <p:cNvSpPr txBox="1">
            <a:spLocks/>
          </p:cNvSpPr>
          <p:nvPr/>
        </p:nvSpPr>
        <p:spPr>
          <a:xfrm>
            <a:off x="0" y="98931"/>
            <a:ext cx="1400175" cy="70116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20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 (US)</a:t>
            </a:r>
          </a:p>
        </p:txBody>
      </p:sp>
    </p:spTree>
    <p:extLst>
      <p:ext uri="{BB962C8B-B14F-4D97-AF65-F5344CB8AC3E}">
        <p14:creationId xmlns:p14="http://schemas.microsoft.com/office/powerpoint/2010/main" val="2708314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Override1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10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11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12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13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14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15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16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17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18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19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2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20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21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22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23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3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4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5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6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7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8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9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956</TotalTime>
  <Words>2383</Words>
  <Application>Microsoft Office PowerPoint</Application>
  <PresentationFormat>Widescreen</PresentationFormat>
  <Paragraphs>281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Cambria Math</vt:lpstr>
      <vt:lpstr>Times New Roman</vt:lpstr>
      <vt:lpstr>Tw Cen MT</vt:lpstr>
      <vt:lpstr>Wingdings</vt:lpstr>
      <vt:lpstr>Circuit</vt:lpstr>
      <vt:lpstr>Panel Data Models  With  Application To Macroeconometrics (Inflation Forecasting)</vt:lpstr>
      <vt:lpstr>PowerPoint Presentation</vt:lpstr>
      <vt:lpstr>Table of Contents</vt:lpstr>
      <vt:lpstr>1. Introduction And Review</vt:lpstr>
      <vt:lpstr>2. Study Objectives</vt:lpstr>
      <vt:lpstr>3. Dataset Overview</vt:lpstr>
      <vt:lpstr>4.1. Missing Values (MICE-BR)</vt:lpstr>
      <vt:lpstr>Dashboard (Egypt)</vt:lpstr>
      <vt:lpstr>PowerPoint Presentation</vt:lpstr>
      <vt:lpstr>4.2 Correlation And (VIF)</vt:lpstr>
      <vt:lpstr>Correlation</vt:lpstr>
      <vt:lpstr>5. Panel Data Models</vt:lpstr>
      <vt:lpstr> 5.1 (POLS), (FE), and(RE)</vt:lpstr>
      <vt:lpstr>5.2.A. Wald test: Pooled OLS vs Fixed Effects </vt:lpstr>
      <vt:lpstr>5.2.B. Hausman Test: Fixed Effects vs Random Effects</vt:lpstr>
      <vt:lpstr>5.3.A. Diagnostic Testing and Model Validity Assessment</vt:lpstr>
      <vt:lpstr>5.3.B. Diagnostic Testing and Model Validity Assessment</vt:lpstr>
      <vt:lpstr>Correcting Standard Errors: Driscoll–Kraay Robust Estimation</vt:lpstr>
      <vt:lpstr> 5.4. Two-Step Difference GMM (Arellano-bond)</vt:lpstr>
      <vt:lpstr> 5.4 Two-Step Difference GMM (Arellano-bond)</vt:lpstr>
      <vt:lpstr>5.5. Diagnostic Tests for the GMM Model</vt:lpstr>
      <vt:lpstr>5.6. Conclusion: Model Comparison and Final Selection</vt:lpstr>
      <vt:lpstr>6. Recommendations and Future Work</vt:lpstr>
      <vt:lpstr>Appendix (Codes)</vt:lpstr>
      <vt:lpstr>References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Mohammed Stayed Ahmed Abd AL-mgyd</dc:creator>
  <cp:lastModifiedBy>Mohamed Abd Al-mgyd</cp:lastModifiedBy>
  <cp:revision>56</cp:revision>
  <dcterms:created xsi:type="dcterms:W3CDTF">2025-05-08T16:07:59Z</dcterms:created>
  <dcterms:modified xsi:type="dcterms:W3CDTF">2025-06-18T20:04:54Z</dcterms:modified>
</cp:coreProperties>
</file>