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85" r:id="rId3"/>
    <p:sldId id="286" r:id="rId4"/>
    <p:sldId id="287" r:id="rId5"/>
    <p:sldId id="284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9" r:id="rId22"/>
    <p:sldId id="303" r:id="rId23"/>
    <p:sldId id="304" r:id="rId24"/>
    <p:sldId id="305" r:id="rId25"/>
    <p:sldId id="306" r:id="rId26"/>
    <p:sldId id="308" r:id="rId27"/>
    <p:sldId id="30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48D9-49C5-4848-94C6-D6EB4DB4765D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0F0C-6EA8-4890-AF0A-F5BB44C52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30F0C-6EA8-4890-AF0A-F5BB44C525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1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A698-3635-44B2-89F7-0BE2B30F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5129F-C287-4062-A44A-1BE0044BD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0C189-B685-4840-95B4-E0C590B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177C7-38B5-4C26-95EF-D0B720DF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CDCB1-BF0E-4281-8C12-A43BA56F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0D469-600D-409C-9AAC-36C16FA8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1892D-91A3-42AE-9BB9-ABB77C80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5FB1B-1172-4277-9FC3-03F6839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A427F-0FF4-4D72-9969-D5D5DBA0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A08E7-A8D9-4C21-A634-DE084BA8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4CF9B-37BE-4C28-9D95-226C7DE05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4EBEA-137E-464F-82D8-621F383A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9C61-B21E-4C5C-B582-17816A35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9F8CA-6FF0-4857-A26C-2010D91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44CC9-CBA4-4387-8EFE-4EFF1DD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0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1BD7-8502-4BFC-9A94-88B2663E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0AB2B-5007-47B9-9F83-669ECB28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1D50F-EB78-47FA-A33E-7C7AFC1C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D1701-5892-4770-9C2A-E64CD6B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D26F5-D1FC-47E4-8B15-122A6447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145F-E18B-462D-9CE8-729A3C0A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B8D6D-C997-44A3-945D-6BB47EAF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C056F-17DC-4AA8-A863-E96C4AB3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41C34-3751-4E9E-98DC-C156C107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41CBF-1217-42CA-BED5-9D96D3D6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B262D-FC0D-48F2-92DE-F49EC1A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C42C7-8C60-4691-846E-F6D0B352D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1206B-102E-4F04-B823-6B3898BC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972BB-22DB-4D16-9092-99BA867A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C66A3-68AE-4231-B2BA-EC636863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BBA91-DB90-423A-835C-FD9D196F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9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5FAC-8402-4737-AA5A-2B02288A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DED4E-A97A-486D-8503-3B18B70A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85F3E-6DAF-49BF-A556-479F2276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951C7-FAAC-4356-9394-16AC937A1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67851-7E1B-47C2-84F4-D1106478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4F745-023E-4B44-8763-FEB2EA45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944CE-0F9E-49D1-BE1A-7696894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4AE9E9-25C5-443F-B0BB-7531089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BDCDA-9B53-43FB-989C-607F8A2E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0BEAB-C978-4902-9B0E-6AD9563C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EA39C-5FD6-45DC-802C-169F3389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1B4F6-C39F-44A1-BBEB-F3310B73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27A272-B116-44F7-ADD3-3806F19C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94B97-8599-41BA-A6C6-C38EAD6C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4E469-AD82-4F4B-BE1E-FE86B32F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55DF-DDBE-452E-82EC-157CE27F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25381-14EC-41B5-AD0C-7B80217E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45EEA-53C1-49C4-8447-C9AAEF57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8AE20-EDF6-4728-B40E-EFDEB0B4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12915-5BB6-42A7-89D6-06F4BA0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4C535-1594-4DBC-968F-C8DB7215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B8021-B93A-4A19-B33E-019EAE96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135B48-89A7-4DDA-951E-6A13F9ADC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018C-D306-4A3B-A6D0-466AB87B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E0443-A38D-499A-83CC-A83E550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B4578-0B61-4AFC-9DB1-B4973A37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2C1BC-3BA4-45EF-990F-6BEA0CE3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510152-96DB-4255-BAD4-D5255C3B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2A38D-ACC0-4B71-906E-8D89EA03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0F90E-6852-4165-8C61-FAB75CCC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FE71-9452-440B-9425-C834CBA4F52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7D983-2828-4C5A-A8CD-C0F8E9C86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BEA9-D2C6-4E40-88C2-93B227111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364A-3ADF-460C-90E9-AF1D5D549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8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CB8E855-9905-4579-ABD6-F93701A9F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84" y="2281207"/>
            <a:ext cx="3952714" cy="3220272"/>
          </a:xfrm>
          <a:prstGeom prst="rect">
            <a:avLst/>
          </a:prstGeom>
        </p:spPr>
      </p:pic>
      <p:sp>
        <p:nvSpPr>
          <p:cNvPr id="26" name="下箭头标注 6">
            <a:extLst>
              <a:ext uri="{FF2B5EF4-FFF2-40B4-BE49-F238E27FC236}">
                <a16:creationId xmlns:a16="http://schemas.microsoft.com/office/drawing/2014/main" id="{5201C1CD-ACDB-4582-8338-E6FB3C932629}"/>
              </a:ext>
            </a:extLst>
          </p:cNvPr>
          <p:cNvSpPr/>
          <p:nvPr/>
        </p:nvSpPr>
        <p:spPr bwMode="auto">
          <a:xfrm>
            <a:off x="1438442" y="1048507"/>
            <a:ext cx="2780495" cy="1090670"/>
          </a:xfrm>
          <a:prstGeom prst="downArrowCallou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Client </a:t>
            </a:r>
            <a:r>
              <a:rPr kumimoji="1" lang="zh-CN" altLang="en-US" sz="3000" dirty="0"/>
              <a:t>客户端</a:t>
            </a:r>
          </a:p>
        </p:txBody>
      </p:sp>
      <p:sp>
        <p:nvSpPr>
          <p:cNvPr id="27" name="右箭头 12">
            <a:extLst>
              <a:ext uri="{FF2B5EF4-FFF2-40B4-BE49-F238E27FC236}">
                <a16:creationId xmlns:a16="http://schemas.microsoft.com/office/drawing/2014/main" id="{EAEEC0E2-9501-4491-9127-4023A5782F65}"/>
              </a:ext>
            </a:extLst>
          </p:cNvPr>
          <p:cNvSpPr/>
          <p:nvPr/>
        </p:nvSpPr>
        <p:spPr bwMode="auto">
          <a:xfrm>
            <a:off x="3625988" y="2656351"/>
            <a:ext cx="1646083" cy="24936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BFD8E6-7E1D-43BF-935F-DCE9F234C49F}"/>
              </a:ext>
            </a:extLst>
          </p:cNvPr>
          <p:cNvSpPr txBox="1"/>
          <p:nvPr/>
        </p:nvSpPr>
        <p:spPr>
          <a:xfrm>
            <a:off x="4073542" y="2336443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DNS</a:t>
            </a:r>
            <a:r>
              <a:rPr kumimoji="1" lang="zh-CN" altLang="en-US" dirty="0"/>
              <a:t>解析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1B147C-1FC8-488A-83DD-7F62858F2A1E}"/>
              </a:ext>
            </a:extLst>
          </p:cNvPr>
          <p:cNvSpPr txBox="1"/>
          <p:nvPr/>
        </p:nvSpPr>
        <p:spPr>
          <a:xfrm>
            <a:off x="5138951" y="2586045"/>
            <a:ext cx="8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IP</a:t>
            </a:r>
            <a:r>
              <a:rPr kumimoji="1" lang="zh-CN" altLang="en-US" dirty="0">
                <a:solidFill>
                  <a:srgbClr val="FF0000"/>
                </a:solidFill>
              </a:rPr>
              <a:t>地址</a:t>
            </a:r>
          </a:p>
        </p:txBody>
      </p:sp>
      <p:sp>
        <p:nvSpPr>
          <p:cNvPr id="30" name="右箭头 15">
            <a:extLst>
              <a:ext uri="{FF2B5EF4-FFF2-40B4-BE49-F238E27FC236}">
                <a16:creationId xmlns:a16="http://schemas.microsoft.com/office/drawing/2014/main" id="{593E2436-15C6-45E5-B7C2-328266FE56F7}"/>
              </a:ext>
            </a:extLst>
          </p:cNvPr>
          <p:cNvSpPr/>
          <p:nvPr/>
        </p:nvSpPr>
        <p:spPr bwMode="auto">
          <a:xfrm>
            <a:off x="5872062" y="2635153"/>
            <a:ext cx="1976512" cy="25968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97BF35-2043-4B40-9AB1-0FED5F570754}"/>
              </a:ext>
            </a:extLst>
          </p:cNvPr>
          <p:cNvSpPr txBox="1"/>
          <p:nvPr/>
        </p:nvSpPr>
        <p:spPr>
          <a:xfrm>
            <a:off x="6095951" y="1567901"/>
            <a:ext cx="308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TCP/IP</a:t>
            </a:r>
            <a:r>
              <a:rPr kumimoji="1" lang="zh-CN" altLang="en-US" dirty="0"/>
              <a:t>三次握手</a:t>
            </a:r>
            <a:endParaRPr kumimoji="1" lang="en-US" altLang="zh-CN" dirty="0"/>
          </a:p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  <a:endParaRPr kumimoji="1" lang="en-US" altLang="zh-CN" dirty="0"/>
          </a:p>
          <a:p>
            <a:r>
              <a:rPr kumimoji="1" lang="zh-CN" altLang="en-US" dirty="0"/>
              <a:t>发起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</a:t>
            </a:r>
          </a:p>
        </p:txBody>
      </p:sp>
      <p:sp>
        <p:nvSpPr>
          <p:cNvPr id="32" name="左箭头 17">
            <a:extLst>
              <a:ext uri="{FF2B5EF4-FFF2-40B4-BE49-F238E27FC236}">
                <a16:creationId xmlns:a16="http://schemas.microsoft.com/office/drawing/2014/main" id="{58CDEDA1-04D7-462C-8BC2-97DB138BB888}"/>
              </a:ext>
            </a:extLst>
          </p:cNvPr>
          <p:cNvSpPr/>
          <p:nvPr/>
        </p:nvSpPr>
        <p:spPr bwMode="auto">
          <a:xfrm>
            <a:off x="4073542" y="3817603"/>
            <a:ext cx="3623288" cy="261591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E486CB4-97AD-40F4-AA10-DA1AE237B860}"/>
              </a:ext>
            </a:extLst>
          </p:cNvPr>
          <p:cNvSpPr txBox="1"/>
          <p:nvPr/>
        </p:nvSpPr>
        <p:spPr>
          <a:xfrm>
            <a:off x="4779709" y="3488048"/>
            <a:ext cx="265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浏览器得到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E7E694-5E1C-4755-B61D-19246CF96381}"/>
              </a:ext>
            </a:extLst>
          </p:cNvPr>
          <p:cNvSpPr txBox="1"/>
          <p:nvPr/>
        </p:nvSpPr>
        <p:spPr>
          <a:xfrm>
            <a:off x="4521520" y="4222478"/>
            <a:ext cx="363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解析页面</a:t>
            </a:r>
            <a:endParaRPr kumimoji="1" lang="en-US" altLang="zh-CN" dirty="0"/>
          </a:p>
          <a:p>
            <a:r>
              <a:rPr kumimoji="1" lang="zh-CN" altLang="en-US" dirty="0"/>
              <a:t>请求下载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中的静态资源</a:t>
            </a:r>
            <a:endParaRPr kumimoji="1" lang="en-US" altLang="zh-CN" dirty="0"/>
          </a:p>
        </p:txBody>
      </p:sp>
      <p:sp>
        <p:nvSpPr>
          <p:cNvPr id="35" name="右箭头 20">
            <a:extLst>
              <a:ext uri="{FF2B5EF4-FFF2-40B4-BE49-F238E27FC236}">
                <a16:creationId xmlns:a16="http://schemas.microsoft.com/office/drawing/2014/main" id="{73E5AF47-9378-48F8-BD64-33688B5EECDA}"/>
              </a:ext>
            </a:extLst>
          </p:cNvPr>
          <p:cNvSpPr/>
          <p:nvPr/>
        </p:nvSpPr>
        <p:spPr bwMode="auto">
          <a:xfrm>
            <a:off x="4168556" y="4079194"/>
            <a:ext cx="3598337" cy="23848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左右箭头 22">
            <a:extLst>
              <a:ext uri="{FF2B5EF4-FFF2-40B4-BE49-F238E27FC236}">
                <a16:creationId xmlns:a16="http://schemas.microsoft.com/office/drawing/2014/main" id="{01399DC7-4220-4DC1-83C9-443EAAE8944B}"/>
              </a:ext>
            </a:extLst>
          </p:cNvPr>
          <p:cNvSpPr/>
          <p:nvPr/>
        </p:nvSpPr>
        <p:spPr bwMode="auto">
          <a:xfrm>
            <a:off x="4168557" y="4867494"/>
            <a:ext cx="3598336" cy="255571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0C6BA9-FDBA-4E64-BE43-44AD5713361F}"/>
              </a:ext>
            </a:extLst>
          </p:cNvPr>
          <p:cNvSpPr txBox="1"/>
          <p:nvPr/>
        </p:nvSpPr>
        <p:spPr>
          <a:xfrm>
            <a:off x="4755248" y="5072282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四次挥手 中断连接请求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927546-0F9B-4A78-8995-ABF482E501F8}"/>
              </a:ext>
            </a:extLst>
          </p:cNvPr>
          <p:cNvSpPr txBox="1"/>
          <p:nvPr/>
        </p:nvSpPr>
        <p:spPr>
          <a:xfrm>
            <a:off x="4779709" y="5428475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渲染页面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16D1439-FB7C-4872-A0B2-8C0C2951D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58" y="2131783"/>
            <a:ext cx="3001031" cy="142421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390220A-02BD-4FA3-BCE5-A31CDA2C7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485" y="3706917"/>
            <a:ext cx="2938057" cy="1747313"/>
          </a:xfrm>
          <a:prstGeom prst="rect">
            <a:avLst/>
          </a:prstGeom>
        </p:spPr>
      </p:pic>
      <p:sp>
        <p:nvSpPr>
          <p:cNvPr id="41" name="标题 1">
            <a:extLst>
              <a:ext uri="{FF2B5EF4-FFF2-40B4-BE49-F238E27FC236}">
                <a16:creationId xmlns:a16="http://schemas.microsoft.com/office/drawing/2014/main" id="{0D3D441D-2C34-4CBC-9951-D7845D7B6A39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53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b="1" dirty="0"/>
              <a:t>浏览器渲染页面的全过程</a:t>
            </a:r>
          </a:p>
        </p:txBody>
      </p:sp>
    </p:spTree>
    <p:extLst>
      <p:ext uri="{BB962C8B-B14F-4D97-AF65-F5344CB8AC3E}">
        <p14:creationId xmlns:p14="http://schemas.microsoft.com/office/powerpoint/2010/main" val="66966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A5D36F-A68D-4727-8A2B-77A2BC99004B}"/>
              </a:ext>
            </a:extLst>
          </p:cNvPr>
          <p:cNvSpPr txBox="1"/>
          <p:nvPr/>
        </p:nvSpPr>
        <p:spPr>
          <a:xfrm>
            <a:off x="1207406" y="297300"/>
            <a:ext cx="998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PingFang SC"/>
              </a:rPr>
              <a:t>HTTP/1.1</a:t>
            </a:r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以后，默认是长连接，那么会有</a:t>
            </a:r>
            <a:r>
              <a:rPr lang="en-US" altLang="zh-CN" sz="2800" b="1" dirty="0">
                <a:solidFill>
                  <a:srgbClr val="333333"/>
                </a:solidFill>
                <a:latin typeface="PingFang SC"/>
              </a:rPr>
              <a:t>TCP</a:t>
            </a:r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的四次挥手吗？</a:t>
            </a:r>
            <a:endParaRPr lang="en-US" altLang="zh-CN" sz="2800" b="1" dirty="0">
              <a:solidFill>
                <a:srgbClr val="333333"/>
              </a:solidFill>
              <a:latin typeface="PingFang SC"/>
            </a:endParaRPr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5F03797-5A18-4B2A-A356-21F8C73D9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82" y="1122363"/>
            <a:ext cx="5416856" cy="52027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ACF472-3B0A-4222-ABE8-7F3E7087D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48" y="3203099"/>
            <a:ext cx="5149692" cy="1314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660D19-B7E7-4ECD-9741-E87211E00F58}"/>
              </a:ext>
            </a:extLst>
          </p:cNvPr>
          <p:cNvSpPr txBox="1"/>
          <p:nvPr/>
        </p:nvSpPr>
        <p:spPr>
          <a:xfrm>
            <a:off x="1299059" y="1017818"/>
            <a:ext cx="998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哪是在什么时候呢？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482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70D6C4-D6E8-4F13-9E7F-D105B89CA132}"/>
              </a:ext>
            </a:extLst>
          </p:cNvPr>
          <p:cNvSpPr txBox="1"/>
          <p:nvPr/>
        </p:nvSpPr>
        <p:spPr>
          <a:xfrm>
            <a:off x="1359807" y="4497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准备渲染进程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087F03-EC04-4C09-921A-E1095AA646DE}"/>
              </a:ext>
            </a:extLst>
          </p:cNvPr>
          <p:cNvSpPr txBox="1"/>
          <p:nvPr/>
        </p:nvSpPr>
        <p:spPr>
          <a:xfrm>
            <a:off x="1927622" y="1002321"/>
            <a:ext cx="957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默认情况下，</a:t>
            </a:r>
            <a:r>
              <a:rPr lang="en-US" altLang="zh-CN" dirty="0"/>
              <a:t>Chrome</a:t>
            </a:r>
            <a:r>
              <a:rPr lang="zh-CN" altLang="en-US" dirty="0"/>
              <a:t>会为每个页面分配一个渲染进程。也可能多个页面运行在同一渲染进程。</a:t>
            </a:r>
            <a:endParaRPr lang="en-US" altLang="zh-CN" dirty="0"/>
          </a:p>
          <a:p>
            <a:r>
              <a:rPr lang="zh-CN" altLang="en-US" dirty="0"/>
              <a:t>默认策略：</a:t>
            </a:r>
            <a:r>
              <a:rPr lang="en-US" altLang="zh-CN" dirty="0"/>
              <a:t>process-per-site-instance</a:t>
            </a:r>
          </a:p>
          <a:p>
            <a:r>
              <a:rPr lang="zh-CN" altLang="en-US" dirty="0"/>
              <a:t>同站点：协议、根域名相同</a:t>
            </a:r>
            <a:endParaRPr lang="en-US" altLang="zh-CN" dirty="0"/>
          </a:p>
          <a:p>
            <a:r>
              <a:rPr lang="en-US" altLang="zh-CN" dirty="0"/>
              <a:t>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F7C02F-D86B-4FF3-8CDF-DBBAD20D4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926" y="2304142"/>
            <a:ext cx="8332121" cy="19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DC7991-2C62-4091-8F68-55CA12107EBC}"/>
              </a:ext>
            </a:extLst>
          </p:cNvPr>
          <p:cNvSpPr txBox="1"/>
          <p:nvPr/>
        </p:nvSpPr>
        <p:spPr>
          <a:xfrm>
            <a:off x="1359807" y="4497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PingFang SC"/>
              </a:rPr>
              <a:t>4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sz="2800" dirty="0">
                <a:solidFill>
                  <a:srgbClr val="333333"/>
                </a:solidFill>
                <a:latin typeface="PingFang SC"/>
              </a:rPr>
              <a:t>提交文档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39FC1-B165-49A4-B8B0-D31B1A2D41F9}"/>
              </a:ext>
            </a:extLst>
          </p:cNvPr>
          <p:cNvSpPr txBox="1"/>
          <p:nvPr/>
        </p:nvSpPr>
        <p:spPr>
          <a:xfrm>
            <a:off x="1904192" y="1052792"/>
            <a:ext cx="95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网络进程将收到的</a:t>
            </a:r>
            <a:r>
              <a:rPr lang="en-US" altLang="zh-CN" dirty="0"/>
              <a:t>HTML</a:t>
            </a:r>
            <a:r>
              <a:rPr lang="zh-CN" altLang="en-US" dirty="0"/>
              <a:t>数据发送给渲染进程；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880F4C-2648-4407-B76D-49CE9156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974" y="3270912"/>
            <a:ext cx="10304762" cy="313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65D112-8F36-44BD-8869-17B2369EA498}"/>
              </a:ext>
            </a:extLst>
          </p:cNvPr>
          <p:cNvSpPr txBox="1"/>
          <p:nvPr/>
        </p:nvSpPr>
        <p:spPr>
          <a:xfrm>
            <a:off x="1904192" y="1501996"/>
            <a:ext cx="95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渲染进程接收到消息之后，与网络进程建立传输数据的管道；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EAACCD-40FB-47D6-AF37-98E05B2B9E33}"/>
              </a:ext>
            </a:extLst>
          </p:cNvPr>
          <p:cNvSpPr txBox="1"/>
          <p:nvPr/>
        </p:nvSpPr>
        <p:spPr>
          <a:xfrm>
            <a:off x="1904192" y="1949018"/>
            <a:ext cx="95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等数据传输完后，渲染进程会返回“确认提交”的消息给浏览器进程；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8D2717-6A4A-446D-A4B7-5C578A9441CB}"/>
              </a:ext>
            </a:extLst>
          </p:cNvPr>
          <p:cNvSpPr txBox="1"/>
          <p:nvPr/>
        </p:nvSpPr>
        <p:spPr>
          <a:xfrm>
            <a:off x="1904192" y="2396040"/>
            <a:ext cx="95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浏览器进程收到信息后，会更新地址栏，</a:t>
            </a:r>
            <a:r>
              <a:rPr lang="en-US" altLang="zh-CN" dirty="0"/>
              <a:t>Web</a:t>
            </a:r>
            <a:r>
              <a:rPr lang="zh-CN" altLang="en-US" dirty="0"/>
              <a:t>页面，前进后退的历史状态。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641AF4-FABB-4BD8-B2F8-34EB0E927B58}"/>
              </a:ext>
            </a:extLst>
          </p:cNvPr>
          <p:cNvSpPr txBox="1"/>
          <p:nvPr/>
        </p:nvSpPr>
        <p:spPr>
          <a:xfrm>
            <a:off x="1359807" y="4497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5. </a:t>
            </a:r>
            <a:r>
              <a:rPr lang="zh-CN" altLang="en-US" sz="2800" dirty="0">
                <a:solidFill>
                  <a:srgbClr val="333333"/>
                </a:solidFill>
                <a:latin typeface="PingFang SC"/>
              </a:rPr>
              <a:t>渲染阶段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06F0A2-501A-454F-AA4A-EF107CF842B0}"/>
              </a:ext>
            </a:extLst>
          </p:cNvPr>
          <p:cNvSpPr txBox="1"/>
          <p:nvPr/>
        </p:nvSpPr>
        <p:spPr>
          <a:xfrm>
            <a:off x="1657017" y="5503231"/>
            <a:ext cx="957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/>
              <a:t>DOM</a:t>
            </a:r>
            <a:r>
              <a:rPr lang="zh-CN" altLang="en-US" dirty="0"/>
              <a:t>树、构建</a:t>
            </a:r>
            <a:r>
              <a:rPr lang="en-US" altLang="zh-CN" dirty="0"/>
              <a:t>CSSOM</a:t>
            </a:r>
            <a:r>
              <a:rPr lang="zh-CN" altLang="en-US" dirty="0"/>
              <a:t>树、布局、分层、绘制、分块、栅格化、合成和显示。</a:t>
            </a:r>
            <a:endParaRPr lang="en-US" altLang="zh-CN" dirty="0"/>
          </a:p>
          <a:p>
            <a:r>
              <a:rPr lang="en-US" altLang="zh-CN" dirty="0"/>
              <a:t>  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33AFB6A3-88D7-4F81-B372-F019E748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78" y="1122363"/>
            <a:ext cx="9274174" cy="40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76F71-4064-4D32-A0B4-693F5931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52359"/>
            <a:ext cx="8913382" cy="433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22DC2D-FC7A-4DBB-9F82-9FC670EC334E}"/>
              </a:ext>
            </a:extLst>
          </p:cNvPr>
          <p:cNvSpPr txBox="1"/>
          <p:nvPr/>
        </p:nvSpPr>
        <p:spPr>
          <a:xfrm>
            <a:off x="1310555" y="350665"/>
            <a:ext cx="103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、构建</a:t>
            </a:r>
            <a:r>
              <a:rPr lang="en-US" altLang="zh-CN" dirty="0">
                <a:latin typeface="+mj-ea"/>
                <a:ea typeface="+mj-ea"/>
              </a:rPr>
              <a:t>DOM</a:t>
            </a:r>
            <a:r>
              <a:rPr lang="zh-CN" altLang="en-US" dirty="0">
                <a:latin typeface="+mj-ea"/>
                <a:ea typeface="+mj-ea"/>
              </a:rPr>
              <a:t>树 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       由于浏览器无法理解并使用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HTML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，所以需要将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HTML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解析成浏览器能够理解的结构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——DOM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树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78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A39E71-854B-48BE-8371-69DF85A6B0A1}"/>
              </a:ext>
            </a:extLst>
          </p:cNvPr>
          <p:cNvSpPr txBox="1"/>
          <p:nvPr/>
        </p:nvSpPr>
        <p:spPr>
          <a:xfrm>
            <a:off x="1308442" y="350665"/>
            <a:ext cx="957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、构建</a:t>
            </a:r>
            <a:r>
              <a:rPr lang="en-US" altLang="zh-CN" dirty="0">
                <a:latin typeface="+mj-ea"/>
                <a:ea typeface="+mj-ea"/>
              </a:rPr>
              <a:t>CSSOM</a:t>
            </a:r>
            <a:r>
              <a:rPr lang="zh-CN" altLang="en-US" dirty="0">
                <a:latin typeface="+mj-ea"/>
                <a:ea typeface="+mj-ea"/>
              </a:rPr>
              <a:t>树 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       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CSS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转换为浏览器能够理解的结构</a:t>
            </a:r>
            <a:r>
              <a:rPr lang="en-US" altLang="zh-CN" dirty="0">
                <a:latin typeface="+mj-ea"/>
                <a:ea typeface="+mj-ea"/>
              </a:rPr>
              <a:t>——</a:t>
            </a:r>
            <a:r>
              <a:rPr lang="en-US" altLang="zh-CN" dirty="0" err="1">
                <a:latin typeface="+mj-ea"/>
                <a:ea typeface="+mj-ea"/>
              </a:rPr>
              <a:t>styleSheets</a:t>
            </a:r>
            <a:r>
              <a:rPr lang="zh-CN" altLang="en-US" dirty="0">
                <a:latin typeface="+mj-ea"/>
                <a:ea typeface="+mj-ea"/>
              </a:rPr>
              <a:t>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   </a:t>
            </a:r>
            <a:r>
              <a:rPr lang="zh-CN" altLang="en-US" dirty="0">
                <a:latin typeface="+mj-ea"/>
                <a:ea typeface="+mj-ea"/>
              </a:rPr>
              <a:t>并把样式属性标准化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6B90BE-FE5C-49AB-89F2-220EBA4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42" y="2439987"/>
            <a:ext cx="10226333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01A4C3-E64E-44FA-8C6C-DC6A6972C83B}"/>
              </a:ext>
            </a:extLst>
          </p:cNvPr>
          <p:cNvSpPr txBox="1"/>
          <p:nvPr/>
        </p:nvSpPr>
        <p:spPr>
          <a:xfrm>
            <a:off x="1353101" y="383957"/>
            <a:ext cx="1035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、布局阶段：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         创建布局树：遍历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树中所有可见的节点，并把这些节点添加到布局树中。</a:t>
            </a:r>
            <a:endParaRPr lang="en-US" altLang="zh-CN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布局计算：计算每个节点的几何结构。</a:t>
            </a:r>
            <a:endParaRPr lang="en-US" altLang="zh-CN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634D32-A5D7-460D-96EE-8D71A494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19" y="1444482"/>
            <a:ext cx="7121381" cy="5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7C4C8C-4D08-47FC-8D1D-FF4D13C9C643}"/>
              </a:ext>
            </a:extLst>
          </p:cNvPr>
          <p:cNvSpPr txBox="1"/>
          <p:nvPr/>
        </p:nvSpPr>
        <p:spPr>
          <a:xfrm>
            <a:off x="1353101" y="383957"/>
            <a:ext cx="1035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、分层：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复杂的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3D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转换，页面滚动或用到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z-index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，渲染引擎会为特定的节点生成专用的图层，并合并生成一颗图层树（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LayerTree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1BBD19-124C-4CDE-B6D9-68BC8AAEF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01" y="1711541"/>
            <a:ext cx="10160026" cy="45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851C36-72C1-4998-816B-D3A824CFFD92}"/>
              </a:ext>
            </a:extLst>
          </p:cNvPr>
          <p:cNvSpPr txBox="1"/>
          <p:nvPr/>
        </p:nvSpPr>
        <p:spPr>
          <a:xfrm>
            <a:off x="1353101" y="383957"/>
            <a:ext cx="103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布局树和图层树的关系：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        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74B0943-318A-4A96-BFFD-861DCE52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62" y="1774338"/>
            <a:ext cx="8032173" cy="40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014BC4-0574-4921-A3C2-E9F82B98C8F1}"/>
              </a:ext>
            </a:extLst>
          </p:cNvPr>
          <p:cNvSpPr txBox="1"/>
          <p:nvPr/>
        </p:nvSpPr>
        <p:spPr>
          <a:xfrm>
            <a:off x="1353101" y="383957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渲染引擎为特定的节点创建新的图层的条件：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4B8B1B-7EAF-4842-9045-5A7328DD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2098964"/>
            <a:ext cx="4246548" cy="31588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01B39D-C503-4910-AF71-757E1F6525CE}"/>
              </a:ext>
            </a:extLst>
          </p:cNvPr>
          <p:cNvSpPr txBox="1"/>
          <p:nvPr/>
        </p:nvSpPr>
        <p:spPr>
          <a:xfrm>
            <a:off x="1840834" y="793626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拥有层叠上下文属性的元素。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DF4E3E-8D54-4925-83EE-8656046DCCCA}"/>
              </a:ext>
            </a:extLst>
          </p:cNvPr>
          <p:cNvSpPr txBox="1"/>
          <p:nvPr/>
        </p:nvSpPr>
        <p:spPr>
          <a:xfrm>
            <a:off x="1840834" y="1198220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2.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需要裁剪（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clip-path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）的地方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        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3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864C0E-4D88-4A47-B691-884A211CFED9}"/>
              </a:ext>
            </a:extLst>
          </p:cNvPr>
          <p:cNvSpPr txBox="1"/>
          <p:nvPr/>
        </p:nvSpPr>
        <p:spPr>
          <a:xfrm>
            <a:off x="2093872" y="1201259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浏览器进程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。主要负责界面显示、用户交互、子进程管理，同时提供存储等功能。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951B09-75A3-4972-AC6F-DE5D44EF16B2}"/>
              </a:ext>
            </a:extLst>
          </p:cNvPr>
          <p:cNvSpPr txBox="1"/>
          <p:nvPr/>
        </p:nvSpPr>
        <p:spPr>
          <a:xfrm>
            <a:off x="2093872" y="1886205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渲染进程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。核心任务是将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HTML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CSS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JavaScript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转换为用户可以与之交互的网页。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FF8B6-46B8-483F-BB6B-30271FFD6DBC}"/>
              </a:ext>
            </a:extLst>
          </p:cNvPr>
          <p:cNvSpPr txBox="1"/>
          <p:nvPr/>
        </p:nvSpPr>
        <p:spPr>
          <a:xfrm>
            <a:off x="2093871" y="2565553"/>
            <a:ext cx="854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GPU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。其实，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Chrome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刚开始发布的时候是没有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GPU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进程的。而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GPU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的使用初衷是为了实现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3D CSS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的效果，只是随后网页、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Chrome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UI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界面都选择采用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GPU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来绘制，这使得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GPU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成为浏览器普遍的需求。最后，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Chrome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在其多进程架构上也引入了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GPU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进程。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C0EA6-D523-4E66-A255-F900D11082EB}"/>
              </a:ext>
            </a:extLst>
          </p:cNvPr>
          <p:cNvSpPr txBox="1"/>
          <p:nvPr/>
        </p:nvSpPr>
        <p:spPr>
          <a:xfrm>
            <a:off x="2093870" y="4069627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网络进程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。主要负责页面的网络资源加载，以前是作为一个模块运行在浏览器进程里面的，后来独立了出来，成为一个单独的进程。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15F27B-5643-44B7-B7FA-07ACF7C66C71}"/>
              </a:ext>
            </a:extLst>
          </p:cNvPr>
          <p:cNvSpPr txBox="1"/>
          <p:nvPr/>
        </p:nvSpPr>
        <p:spPr>
          <a:xfrm>
            <a:off x="2093874" y="4957848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插件进程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。主要是负责插件的运行，因插件易崩溃，所以需要通过插件进程来隔离，以保证如果插件进程崩溃不会对浏览器和页面造成影响。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55A273-5D18-4FA1-AAD2-37FA48D9CE3B}"/>
              </a:ext>
            </a:extLst>
          </p:cNvPr>
          <p:cNvSpPr txBox="1"/>
          <p:nvPr/>
        </p:nvSpPr>
        <p:spPr>
          <a:xfrm>
            <a:off x="1373660" y="39121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PingFang SC"/>
              </a:rPr>
              <a:t>Chrome</a:t>
            </a:r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的多进程架构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EDF73B-9CCE-43B2-89D9-E55C1FA830AA}"/>
              </a:ext>
            </a:extLst>
          </p:cNvPr>
          <p:cNvSpPr txBox="1"/>
          <p:nvPr/>
        </p:nvSpPr>
        <p:spPr>
          <a:xfrm>
            <a:off x="1353101" y="383957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裁剪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C23BD6-ECD7-4A6C-B419-94CFBD66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47" y="1060877"/>
            <a:ext cx="4911788" cy="23608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3AEDDB-A5B1-4722-AF0B-8A3386194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343" y="1092427"/>
            <a:ext cx="2315379" cy="236263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BDE5DFF-E677-48FF-A3A7-3158FECF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08" y="3711345"/>
            <a:ext cx="7801314" cy="24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EDF73B-9CCE-43B2-89D9-E55C1FA830AA}"/>
              </a:ext>
            </a:extLst>
          </p:cNvPr>
          <p:cNvSpPr txBox="1"/>
          <p:nvPr/>
        </p:nvSpPr>
        <p:spPr>
          <a:xfrm>
            <a:off x="1353101" y="383957"/>
            <a:ext cx="1035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 opacity</a:t>
            </a:r>
            <a:r>
              <a:rPr lang="zh-CN" altLang="en-US" sz="2800" b="1" dirty="0"/>
              <a:t>会不会引起重排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回流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和 重绘？</a:t>
            </a:r>
            <a:endParaRPr lang="en-US" altLang="zh-CN" sz="28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C875EC-E5DD-4F37-8531-A98CC7A96538}"/>
              </a:ext>
            </a:extLst>
          </p:cNvPr>
          <p:cNvSpPr txBox="1"/>
          <p:nvPr/>
        </p:nvSpPr>
        <p:spPr>
          <a:xfrm>
            <a:off x="1631244" y="1379405"/>
            <a:ext cx="103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不会重排，不一定重绘。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6A7E46-4AB9-44C8-B270-0C895CD3A3BE}"/>
              </a:ext>
            </a:extLst>
          </p:cNvPr>
          <p:cNvSpPr txBox="1"/>
          <p:nvPr/>
        </p:nvSpPr>
        <p:spPr>
          <a:xfrm>
            <a:off x="1631244" y="2558105"/>
            <a:ext cx="1035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如果不是合成层，会触发重绘；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如果元素提升为合成层后，</a:t>
            </a:r>
            <a:r>
              <a:rPr lang="en-US" altLang="zh-CN" dirty="0"/>
              <a:t>transform</a:t>
            </a:r>
            <a:r>
              <a:rPr lang="zh-CN" altLang="en-US" dirty="0"/>
              <a:t>和</a:t>
            </a:r>
            <a:r>
              <a:rPr lang="en-US" altLang="zh-CN" dirty="0"/>
              <a:t>opacity</a:t>
            </a:r>
            <a:r>
              <a:rPr lang="zh-CN" altLang="en-US" dirty="0"/>
              <a:t>不会重绘。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284C16-8E68-499B-852E-4610E7F88514}"/>
              </a:ext>
            </a:extLst>
          </p:cNvPr>
          <p:cNvSpPr txBox="1"/>
          <p:nvPr/>
        </p:nvSpPr>
        <p:spPr>
          <a:xfrm>
            <a:off x="1631244" y="4015152"/>
            <a:ext cx="1035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Blink </a:t>
            </a:r>
            <a:r>
              <a:rPr lang="zh-CN" altLang="en-US" dirty="0"/>
              <a:t>和 </a:t>
            </a:r>
            <a:r>
              <a:rPr lang="en-US" altLang="zh-CN" dirty="0" err="1"/>
              <a:t>WebKit</a:t>
            </a:r>
            <a:r>
              <a:rPr lang="en-US" altLang="zh-CN" dirty="0"/>
              <a:t> </a:t>
            </a:r>
            <a:r>
              <a:rPr lang="zh-CN" altLang="en-US" dirty="0"/>
              <a:t>内核的浏览器中，具有 </a:t>
            </a:r>
            <a:r>
              <a:rPr lang="en-US" altLang="zh-CN" dirty="0"/>
              <a:t>transition </a:t>
            </a:r>
            <a:r>
              <a:rPr lang="zh-CN" altLang="en-US" dirty="0"/>
              <a:t>或 </a:t>
            </a:r>
            <a:r>
              <a:rPr lang="en-US" altLang="zh-CN" dirty="0"/>
              <a:t>animation </a:t>
            </a:r>
            <a:r>
              <a:rPr lang="zh-CN" altLang="en-US" dirty="0"/>
              <a:t>的 </a:t>
            </a:r>
            <a:r>
              <a:rPr lang="en-US" altLang="zh-CN" dirty="0"/>
              <a:t>opacity </a:t>
            </a:r>
            <a:r>
              <a:rPr lang="zh-CN" altLang="en-US" dirty="0"/>
              <a:t>元素，渲染层被提升为合成层。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GPU</a:t>
            </a:r>
            <a:r>
              <a:rPr lang="zh-CN" altLang="en-US" dirty="0"/>
              <a:t>硬件加速：</a:t>
            </a:r>
            <a:r>
              <a:rPr lang="en-US" altLang="zh-CN" dirty="0" err="1"/>
              <a:t>translateZ</a:t>
            </a:r>
            <a:r>
              <a:rPr lang="en-US" altLang="zh-CN" dirty="0"/>
              <a:t>(0) </a:t>
            </a:r>
            <a:r>
              <a:rPr lang="zh-CN" altLang="en-US" dirty="0"/>
              <a:t>或 </a:t>
            </a:r>
            <a:r>
              <a:rPr lang="en-US" altLang="zh-CN" dirty="0"/>
              <a:t>translate3d(0,0,0)</a:t>
            </a:r>
          </a:p>
          <a:p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2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ADE91C-AEBA-4D48-A1D7-20C889CA19BA}"/>
              </a:ext>
            </a:extLst>
          </p:cNvPr>
          <p:cNvSpPr txBox="1"/>
          <p:nvPr/>
        </p:nvSpPr>
        <p:spPr>
          <a:xfrm>
            <a:off x="1353101" y="383957"/>
            <a:ext cx="103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、图层绘制：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  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把一个图层的绘制拆分成很多小的指令，按照顺序组成绘制列表。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E0E37-AF83-4AC0-A99D-2C555B55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4" y="1357129"/>
            <a:ext cx="10596993" cy="43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96D786-C6A0-4EDC-AE71-2BF661A175DC}"/>
              </a:ext>
            </a:extLst>
          </p:cNvPr>
          <p:cNvSpPr txBox="1"/>
          <p:nvPr/>
        </p:nvSpPr>
        <p:spPr>
          <a:xfrm>
            <a:off x="1353101" y="383957"/>
            <a:ext cx="103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6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、栅格化：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   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绘制操作是由渲染进程中的合成线程来完成的。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7D2C26-4974-417F-8156-8803370B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508125"/>
            <a:ext cx="8357755" cy="50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B4BAFD-4E70-4273-957E-31D9B1AD6904}"/>
              </a:ext>
            </a:extLst>
          </p:cNvPr>
          <p:cNvSpPr txBox="1"/>
          <p:nvPr/>
        </p:nvSpPr>
        <p:spPr>
          <a:xfrm>
            <a:off x="2232619" y="965612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视口、图块、位图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90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8B082F-96F0-4FD6-9399-2537AD140432}"/>
              </a:ext>
            </a:extLst>
          </p:cNvPr>
          <p:cNvSpPr txBox="1"/>
          <p:nvPr/>
        </p:nvSpPr>
        <p:spPr>
          <a:xfrm>
            <a:off x="1353101" y="383957"/>
            <a:ext cx="1035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7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、合成与显示：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             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当视口附近的图块都被栅格化后，合成线程会生成一个绘制图块的命令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——</a:t>
            </a:r>
            <a:r>
              <a:rPr lang="en-US" altLang="zh-CN" dirty="0" err="1">
                <a:solidFill>
                  <a:srgbClr val="333333"/>
                </a:solidFill>
                <a:latin typeface="+mj-ea"/>
                <a:ea typeface="+mj-ea"/>
              </a:rPr>
              <a:t>DrawQuad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发送给浏览器进程。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2CF733-CC02-4618-A5DD-828F89375F1D}"/>
              </a:ext>
            </a:extLst>
          </p:cNvPr>
          <p:cNvSpPr txBox="1"/>
          <p:nvPr/>
        </p:nvSpPr>
        <p:spPr>
          <a:xfrm>
            <a:off x="2110345" y="1399362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浏览器进程收到后，会根据该命令，将页面内容绘制到内存中，然后在将内存显示到屏幕上。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89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8707CC-6A05-4381-A360-670430306B5B}"/>
              </a:ext>
            </a:extLst>
          </p:cNvPr>
          <p:cNvSpPr txBox="1"/>
          <p:nvPr/>
        </p:nvSpPr>
        <p:spPr>
          <a:xfrm>
            <a:off x="909211" y="35722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完整的渲染流程：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1F36633-CA1D-4E83-A2DC-EC098AF0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02" y="3251804"/>
            <a:ext cx="10033342" cy="360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56B0BC-B28B-4CF3-897B-A3CB6C8B77B6}"/>
              </a:ext>
            </a:extLst>
          </p:cNvPr>
          <p:cNvSpPr txBox="1"/>
          <p:nvPr/>
        </p:nvSpPr>
        <p:spPr>
          <a:xfrm>
            <a:off x="1487362" y="401359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渲染进程将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HTML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解析成</a:t>
            </a:r>
            <a:r>
              <a:rPr lang="en-US" altLang="zh-CN" b="1" i="1" dirty="0">
                <a:solidFill>
                  <a:srgbClr val="333333"/>
                </a:solidFill>
                <a:latin typeface="+mj-ea"/>
                <a:ea typeface="+mj-ea"/>
              </a:rPr>
              <a:t>DOM</a:t>
            </a:r>
            <a:r>
              <a:rPr lang="zh-CN" altLang="en-US" b="1" i="1" dirty="0">
                <a:solidFill>
                  <a:srgbClr val="333333"/>
                </a:solidFill>
                <a:latin typeface="+mj-ea"/>
                <a:ea typeface="+mj-ea"/>
              </a:rPr>
              <a:t>树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FF6C14-6057-405D-B056-98E4C49BDFDB}"/>
              </a:ext>
            </a:extLst>
          </p:cNvPr>
          <p:cNvSpPr txBox="1"/>
          <p:nvPr/>
        </p:nvSpPr>
        <p:spPr>
          <a:xfrm>
            <a:off x="1487362" y="742040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渲染引擎将</a:t>
            </a:r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CSS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解析成</a:t>
            </a:r>
            <a:r>
              <a:rPr lang="en-US" altLang="zh-CN" b="1" i="1" dirty="0" err="1">
                <a:solidFill>
                  <a:srgbClr val="333333"/>
                </a:solidFill>
                <a:latin typeface="+mj-ea"/>
                <a:ea typeface="+mj-ea"/>
              </a:rPr>
              <a:t>styleSheets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53917-81C2-4799-8173-111FB26959AD}"/>
              </a:ext>
            </a:extLst>
          </p:cNvPr>
          <p:cNvSpPr txBox="1"/>
          <p:nvPr/>
        </p:nvSpPr>
        <p:spPr>
          <a:xfrm>
            <a:off x="1487362" y="1072483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创建</a:t>
            </a:r>
            <a:r>
              <a:rPr lang="zh-CN" altLang="en-US" b="1" i="1" dirty="0">
                <a:solidFill>
                  <a:srgbClr val="333333"/>
                </a:solidFill>
                <a:latin typeface="+mj-ea"/>
                <a:ea typeface="+mj-ea"/>
              </a:rPr>
              <a:t>布局树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；计算可见元素的几何位置；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8B026E-B552-4C0E-9BD8-A662281E2B09}"/>
              </a:ext>
            </a:extLst>
          </p:cNvPr>
          <p:cNvSpPr txBox="1"/>
          <p:nvPr/>
        </p:nvSpPr>
        <p:spPr>
          <a:xfrm>
            <a:off x="1487362" y="1439933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创建</a:t>
            </a:r>
            <a:r>
              <a:rPr lang="zh-CN" altLang="en-US" b="1" i="1" dirty="0">
                <a:solidFill>
                  <a:srgbClr val="333333"/>
                </a:solidFill>
                <a:latin typeface="+mj-ea"/>
                <a:ea typeface="+mj-ea"/>
              </a:rPr>
              <a:t>分层树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F9B518-41A4-4C3A-94AF-0D02A0CDB897}"/>
              </a:ext>
            </a:extLst>
          </p:cNvPr>
          <p:cNvSpPr txBox="1"/>
          <p:nvPr/>
        </p:nvSpPr>
        <p:spPr>
          <a:xfrm>
            <a:off x="1487362" y="1802080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5.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将每个图层生成</a:t>
            </a:r>
            <a:r>
              <a:rPr lang="zh-CN" altLang="en-US" b="1" i="1" dirty="0">
                <a:solidFill>
                  <a:srgbClr val="333333"/>
                </a:solidFill>
                <a:latin typeface="+mj-ea"/>
                <a:ea typeface="+mj-ea"/>
              </a:rPr>
              <a:t>绘制列表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，提交给合成线程；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613809-90E2-4D0A-84D8-EF4CA9CFDBE7}"/>
              </a:ext>
            </a:extLst>
          </p:cNvPr>
          <p:cNvSpPr txBox="1"/>
          <p:nvPr/>
        </p:nvSpPr>
        <p:spPr>
          <a:xfrm>
            <a:off x="1487362" y="2171412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6.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合成线程将图层分成</a:t>
            </a:r>
            <a:r>
              <a:rPr lang="zh-CN" altLang="en-US" b="1" dirty="0">
                <a:solidFill>
                  <a:srgbClr val="333333"/>
                </a:solidFill>
                <a:latin typeface="+mj-ea"/>
                <a:ea typeface="+mj-ea"/>
              </a:rPr>
              <a:t>图块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，在栅格化线程池中将图块转换成</a:t>
            </a:r>
            <a:r>
              <a:rPr lang="zh-CN" altLang="en-US" b="1" i="1" dirty="0">
                <a:solidFill>
                  <a:srgbClr val="333333"/>
                </a:solidFill>
                <a:latin typeface="+mj-ea"/>
                <a:ea typeface="+mj-ea"/>
              </a:rPr>
              <a:t>位图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125EDA-7236-4912-B346-812AD6155E05}"/>
              </a:ext>
            </a:extLst>
          </p:cNvPr>
          <p:cNvSpPr txBox="1"/>
          <p:nvPr/>
        </p:nvSpPr>
        <p:spPr>
          <a:xfrm>
            <a:off x="1487362" y="2553911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7.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栅格化完之后，发出</a:t>
            </a:r>
            <a:r>
              <a:rPr lang="en-US" altLang="zh-CN" b="1" i="1" dirty="0" err="1">
                <a:solidFill>
                  <a:srgbClr val="333333"/>
                </a:solidFill>
                <a:latin typeface="+mj-ea"/>
                <a:ea typeface="+mj-ea"/>
              </a:rPr>
              <a:t>DrawQuad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命令给浏览器进程；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4063CA-AF35-496F-B613-956CDFE6A32A}"/>
              </a:ext>
            </a:extLst>
          </p:cNvPr>
          <p:cNvSpPr txBox="1"/>
          <p:nvPr/>
        </p:nvSpPr>
        <p:spPr>
          <a:xfrm>
            <a:off x="1524000" y="2882473"/>
            <a:ext cx="1035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+mj-ea"/>
                <a:ea typeface="+mj-ea"/>
              </a:rPr>
              <a:t>8. 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浏览器进程根据命令生成页面，并</a:t>
            </a:r>
            <a:r>
              <a:rPr lang="zh-CN" altLang="en-US" b="1" i="1" dirty="0">
                <a:solidFill>
                  <a:srgbClr val="333333"/>
                </a:solidFill>
                <a:latin typeface="+mj-ea"/>
                <a:ea typeface="+mj-ea"/>
              </a:rPr>
              <a:t>显示</a:t>
            </a:r>
            <a:r>
              <a:rPr lang="zh-CN" altLang="en-US" dirty="0">
                <a:solidFill>
                  <a:srgbClr val="333333"/>
                </a:solidFill>
                <a:latin typeface="+mj-ea"/>
                <a:ea typeface="+mj-ea"/>
              </a:rPr>
              <a:t>到屏幕上。</a:t>
            </a:r>
            <a:endParaRPr lang="en-US" altLang="zh-CN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8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AE6609-DFF4-4706-822F-8BD003DE6121}"/>
              </a:ext>
            </a:extLst>
          </p:cNvPr>
          <p:cNvSpPr txBox="1"/>
          <p:nvPr/>
        </p:nvSpPr>
        <p:spPr>
          <a:xfrm>
            <a:off x="2093872" y="1201259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用户输入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585952-776E-4167-BB3D-DEB59940EF72}"/>
              </a:ext>
            </a:extLst>
          </p:cNvPr>
          <p:cNvSpPr txBox="1"/>
          <p:nvPr/>
        </p:nvSpPr>
        <p:spPr>
          <a:xfrm>
            <a:off x="2093867" y="1946831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请求过程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AF3FDE-E6CB-43D0-B81F-86EB0222BCF4}"/>
              </a:ext>
            </a:extLst>
          </p:cNvPr>
          <p:cNvSpPr txBox="1"/>
          <p:nvPr/>
        </p:nvSpPr>
        <p:spPr>
          <a:xfrm>
            <a:off x="2093864" y="2695394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准备渲染进程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5EB750-5258-443F-A644-16EC7C189D2E}"/>
              </a:ext>
            </a:extLst>
          </p:cNvPr>
          <p:cNvSpPr txBox="1"/>
          <p:nvPr/>
        </p:nvSpPr>
        <p:spPr>
          <a:xfrm>
            <a:off x="2093863" y="3440966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、提交文档阶段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FF4BC4-7763-4A50-8055-1B02D9F1E2B8}"/>
              </a:ext>
            </a:extLst>
          </p:cNvPr>
          <p:cNvSpPr txBox="1"/>
          <p:nvPr/>
        </p:nvSpPr>
        <p:spPr>
          <a:xfrm>
            <a:off x="2093863" y="4186538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渲染阶段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809E1F-A382-48C4-8DEC-BA4C38249E5C}"/>
              </a:ext>
            </a:extLst>
          </p:cNvPr>
          <p:cNvSpPr txBox="1"/>
          <p:nvPr/>
        </p:nvSpPr>
        <p:spPr>
          <a:xfrm>
            <a:off x="1248970" y="386114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从输入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URL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到页面展示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08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4125EDA-7236-4912-B346-812AD6155E05}"/>
              </a:ext>
            </a:extLst>
          </p:cNvPr>
          <p:cNvSpPr txBox="1"/>
          <p:nvPr/>
        </p:nvSpPr>
        <p:spPr>
          <a:xfrm>
            <a:off x="4083806" y="2220753"/>
            <a:ext cx="1035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33333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感谢聆听！</a:t>
            </a:r>
            <a:endParaRPr lang="en-US" altLang="zh-CN" sz="8000" dirty="0">
              <a:solidFill>
                <a:srgbClr val="33333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67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26423032-3BC0-487D-994D-97CC6DBF6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3" y="862353"/>
            <a:ext cx="10745281" cy="44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82F6FA-BABE-4EC2-BE6E-371372B686A0}"/>
              </a:ext>
            </a:extLst>
          </p:cNvPr>
          <p:cNvSpPr txBox="1"/>
          <p:nvPr/>
        </p:nvSpPr>
        <p:spPr>
          <a:xfrm>
            <a:off x="2093872" y="1201259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浏览器进程接收到用户输入的</a:t>
            </a:r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URL</a:t>
            </a:r>
            <a:r>
              <a:rPr lang="zh-CN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请求，浏览器进程会将该</a:t>
            </a:r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URL</a:t>
            </a:r>
            <a:r>
              <a:rPr lang="zh-CN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转发给网络进程。在网络进程中发起真正的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URL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请求。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5278C4-2672-4F07-ADDD-9C2F57453783}"/>
              </a:ext>
            </a:extLst>
          </p:cNvPr>
          <p:cNvSpPr txBox="1"/>
          <p:nvPr/>
        </p:nvSpPr>
        <p:spPr>
          <a:xfrm>
            <a:off x="2093869" y="2032445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网络进程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接收到响应头数据，便解析响应头数据，并将响应头数据转发给浏览器进程。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CC8327-07CA-4B55-930A-31D909D01494}"/>
              </a:ext>
            </a:extLst>
          </p:cNvPr>
          <p:cNvSpPr txBox="1"/>
          <p:nvPr/>
        </p:nvSpPr>
        <p:spPr>
          <a:xfrm>
            <a:off x="2093868" y="2863501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浏览器进程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接收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到响应头数据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后，发送“提交导航”消息到渲染进程。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58727-8A87-461E-87A9-F7BACCC1BB69}"/>
              </a:ext>
            </a:extLst>
          </p:cNvPr>
          <p:cNvSpPr txBox="1"/>
          <p:nvPr/>
        </p:nvSpPr>
        <p:spPr>
          <a:xfrm>
            <a:off x="2093868" y="3574154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渲染进程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收到消息后，开始接收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HTML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数据，接收方式是直接和网络进程建立数据管道。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51FB6-EDA3-4EE5-8071-B23C41F7B53B}"/>
              </a:ext>
            </a:extLst>
          </p:cNvPr>
          <p:cNvSpPr txBox="1"/>
          <p:nvPr/>
        </p:nvSpPr>
        <p:spPr>
          <a:xfrm>
            <a:off x="2093867" y="4512265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渲染进程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会向浏览器进程“确认提交”，这是告诉浏览器进程：“已经准备好接收和解析页面数据了”。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295573-9BA1-404A-AD3F-897397A32392}"/>
              </a:ext>
            </a:extLst>
          </p:cNvPr>
          <p:cNvSpPr txBox="1"/>
          <p:nvPr/>
        </p:nvSpPr>
        <p:spPr>
          <a:xfrm>
            <a:off x="1248970" y="386114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大致流程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D099D-6734-4233-8B14-65F8730D6301}"/>
              </a:ext>
            </a:extLst>
          </p:cNvPr>
          <p:cNvSpPr txBox="1"/>
          <p:nvPr/>
        </p:nvSpPr>
        <p:spPr>
          <a:xfrm>
            <a:off x="2093867" y="5450264"/>
            <a:ext cx="854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dirty="0"/>
              <a:t>当</a:t>
            </a:r>
            <a:r>
              <a:rPr lang="zh-CN" altLang="en-US" b="1" dirty="0"/>
              <a:t>浏览器进程</a:t>
            </a:r>
            <a:r>
              <a:rPr lang="zh-CN" altLang="en-US" dirty="0"/>
              <a:t>接收到“提交文档”的消息之后，便开始</a:t>
            </a:r>
            <a:r>
              <a:rPr lang="zh-CN" altLang="en-US" b="1" dirty="0"/>
              <a:t>移除之前的旧文档</a:t>
            </a:r>
            <a:r>
              <a:rPr lang="zh-CN" altLang="en-US" dirty="0"/>
              <a:t>，然后</a:t>
            </a:r>
            <a:r>
              <a:rPr lang="zh-CN" altLang="en-US" b="1" dirty="0"/>
              <a:t>更新</a:t>
            </a:r>
            <a:r>
              <a:rPr lang="zh-CN" altLang="en-US" dirty="0"/>
              <a:t>浏览器进程中的页面状态</a:t>
            </a:r>
          </a:p>
        </p:txBody>
      </p:sp>
    </p:spTree>
    <p:extLst>
      <p:ext uri="{BB962C8B-B14F-4D97-AF65-F5344CB8AC3E}">
        <p14:creationId xmlns:p14="http://schemas.microsoft.com/office/powerpoint/2010/main" val="20038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AE6609-DFF4-4706-822F-8BD003DE6121}"/>
              </a:ext>
            </a:extLst>
          </p:cNvPr>
          <p:cNvSpPr txBox="1"/>
          <p:nvPr/>
        </p:nvSpPr>
        <p:spPr>
          <a:xfrm>
            <a:off x="2093872" y="1201259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用户输入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585952-776E-4167-BB3D-DEB59940EF72}"/>
              </a:ext>
            </a:extLst>
          </p:cNvPr>
          <p:cNvSpPr txBox="1"/>
          <p:nvPr/>
        </p:nvSpPr>
        <p:spPr>
          <a:xfrm>
            <a:off x="2093867" y="1946831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请求过程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AF3FDE-E6CB-43D0-B81F-86EB0222BCF4}"/>
              </a:ext>
            </a:extLst>
          </p:cNvPr>
          <p:cNvSpPr txBox="1"/>
          <p:nvPr/>
        </p:nvSpPr>
        <p:spPr>
          <a:xfrm>
            <a:off x="2093864" y="2695394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准备渲染进程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5EB750-5258-443F-A644-16EC7C189D2E}"/>
              </a:ext>
            </a:extLst>
          </p:cNvPr>
          <p:cNvSpPr txBox="1"/>
          <p:nvPr/>
        </p:nvSpPr>
        <p:spPr>
          <a:xfrm>
            <a:off x="2093863" y="3440966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、提交文档阶段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FF4BC4-7763-4A50-8055-1B02D9F1E2B8}"/>
              </a:ext>
            </a:extLst>
          </p:cNvPr>
          <p:cNvSpPr txBox="1"/>
          <p:nvPr/>
        </p:nvSpPr>
        <p:spPr>
          <a:xfrm>
            <a:off x="2093863" y="4186538"/>
            <a:ext cx="85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ingFang SC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渲染阶段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809E1F-A382-48C4-8DEC-BA4C38249E5C}"/>
              </a:ext>
            </a:extLst>
          </p:cNvPr>
          <p:cNvSpPr txBox="1"/>
          <p:nvPr/>
        </p:nvSpPr>
        <p:spPr>
          <a:xfrm>
            <a:off x="1248970" y="386114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从输入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URL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到页面展示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881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89E494-2FA2-4F93-9B83-CEE24676D14E}"/>
              </a:ext>
            </a:extLst>
          </p:cNvPr>
          <p:cNvSpPr txBox="1"/>
          <p:nvPr/>
        </p:nvSpPr>
        <p:spPr>
          <a:xfrm>
            <a:off x="1207407" y="2973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PingFang SC"/>
              </a:rPr>
              <a:t>1. </a:t>
            </a:r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用户输入：关键字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A42B2-92BB-43D1-96EF-7C8B4290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975" y="950611"/>
            <a:ext cx="5196117" cy="55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71B5B9-D7E2-4702-8EF8-4DAF7C20A0D7}"/>
              </a:ext>
            </a:extLst>
          </p:cNvPr>
          <p:cNvSpPr txBox="1"/>
          <p:nvPr/>
        </p:nvSpPr>
        <p:spPr>
          <a:xfrm>
            <a:off x="1207407" y="2973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PingFang SC"/>
              </a:rPr>
              <a:t>1.</a:t>
            </a:r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用户输入：</a:t>
            </a:r>
            <a:r>
              <a:rPr lang="en-US" altLang="zh-CN" sz="2800" b="1" dirty="0">
                <a:solidFill>
                  <a:srgbClr val="333333"/>
                </a:solidFill>
                <a:latin typeface="PingFang SC"/>
              </a:rPr>
              <a:t>URL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BFBC6-54F2-4351-9E3B-0B97696D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3720"/>
            <a:ext cx="5509173" cy="44326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CF7777-0020-4A83-821B-815098EFF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67" y="1423720"/>
            <a:ext cx="4990659" cy="44326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B41F5B-98B4-41A3-BD71-E18D4C252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986479"/>
            <a:ext cx="5381261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C99543-587E-4A6F-AF4F-4578A2AFEE2F}"/>
              </a:ext>
            </a:extLst>
          </p:cNvPr>
          <p:cNvSpPr txBox="1"/>
          <p:nvPr/>
        </p:nvSpPr>
        <p:spPr>
          <a:xfrm>
            <a:off x="1207407" y="2973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PingFang SC"/>
              </a:rPr>
              <a:t>beforeunload</a:t>
            </a:r>
            <a:r>
              <a:rPr lang="zh-CN" altLang="en-US" sz="2800" b="1" dirty="0">
                <a:solidFill>
                  <a:srgbClr val="333333"/>
                </a:solidFill>
                <a:latin typeface="PingFang SC"/>
              </a:rPr>
              <a:t>事件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F32CE1-96E3-48DC-AB8A-51B1D654F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959" y="1409952"/>
            <a:ext cx="6142857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A605-A788-4769-8616-B054D85D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A06A1-D806-4DA0-A55D-61A936783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98768-915D-4A9F-98D9-696E06CE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024" y="-121024"/>
            <a:ext cx="12411636" cy="7100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315504-0F09-47E7-8368-20DE20970525}"/>
              </a:ext>
            </a:extLst>
          </p:cNvPr>
          <p:cNvSpPr txBox="1"/>
          <p:nvPr/>
        </p:nvSpPr>
        <p:spPr>
          <a:xfrm>
            <a:off x="1207407" y="297300"/>
            <a:ext cx="499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2. URL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请求过程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1174EF-AD9B-4A41-B7B5-302518BBDCE4}"/>
              </a:ext>
            </a:extLst>
          </p:cNvPr>
          <p:cNvSpPr txBox="1"/>
          <p:nvPr/>
        </p:nvSpPr>
        <p:spPr>
          <a:xfrm>
            <a:off x="1410508" y="831298"/>
            <a:ext cx="9575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网络进程会查找本地是否缓存该资源。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如果有缓存，返回该资源给浏览器进程。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如果没有，则进行网络请求。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7EA22A-11F5-411B-BBCC-A73C75019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43" y="360823"/>
            <a:ext cx="5044320" cy="18251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2E236B-20CF-4924-95DE-4192F74C3E75}"/>
              </a:ext>
            </a:extLst>
          </p:cNvPr>
          <p:cNvSpPr txBox="1"/>
          <p:nvPr/>
        </p:nvSpPr>
        <p:spPr>
          <a:xfrm>
            <a:off x="1410508" y="1572254"/>
            <a:ext cx="9575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2. DNS(Domain Name System)</a:t>
            </a:r>
            <a:r>
              <a:rPr lang="zh-CN" altLang="en-US" dirty="0"/>
              <a:t>解析，得到对应的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客户端与服务器之间的查询是：递归查询；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服务器与服务器之间的查询是：迭代查询。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09C29E-2F64-4918-A1CE-A210C0A65615}"/>
              </a:ext>
            </a:extLst>
          </p:cNvPr>
          <p:cNvSpPr txBox="1"/>
          <p:nvPr/>
        </p:nvSpPr>
        <p:spPr>
          <a:xfrm>
            <a:off x="1410508" y="2514870"/>
            <a:ext cx="957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进入</a:t>
            </a:r>
            <a:r>
              <a:rPr lang="en-US" altLang="zh-CN" dirty="0"/>
              <a:t>TCP</a:t>
            </a:r>
            <a:r>
              <a:rPr lang="zh-CN" altLang="en-US" dirty="0"/>
              <a:t>队列（单个域名</a:t>
            </a:r>
            <a:r>
              <a:rPr lang="en-US" altLang="zh-CN" dirty="0"/>
              <a:t>TCP</a:t>
            </a:r>
            <a:r>
              <a:rPr lang="zh-CN" altLang="en-US" dirty="0"/>
              <a:t>连接数量限制）。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8E1A96-015D-4F20-837B-5E6C44AB0F75}"/>
              </a:ext>
            </a:extLst>
          </p:cNvPr>
          <p:cNvSpPr txBox="1"/>
          <p:nvPr/>
        </p:nvSpPr>
        <p:spPr>
          <a:xfrm>
            <a:off x="1410508" y="3094162"/>
            <a:ext cx="957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连接（三次握手）。如果协议是</a:t>
            </a:r>
            <a:r>
              <a:rPr lang="en-US" altLang="zh-CN" dirty="0"/>
              <a:t>HTTPS</a:t>
            </a:r>
            <a:r>
              <a:rPr lang="zh-CN" altLang="en-US" dirty="0"/>
              <a:t>，还需要建立</a:t>
            </a:r>
            <a:r>
              <a:rPr lang="en-US" altLang="zh-CN" dirty="0"/>
              <a:t>TLS</a:t>
            </a:r>
            <a:r>
              <a:rPr lang="zh-CN" altLang="en-US" dirty="0"/>
              <a:t>连接。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C502F4-DD8D-4D21-BB41-BFB75005E855}"/>
              </a:ext>
            </a:extLst>
          </p:cNvPr>
          <p:cNvSpPr txBox="1"/>
          <p:nvPr/>
        </p:nvSpPr>
        <p:spPr>
          <a:xfrm>
            <a:off x="1410508" y="3660435"/>
            <a:ext cx="9575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浏览器会构建请求行、请求头等信息，并将该域名相关的</a:t>
            </a:r>
            <a:r>
              <a:rPr lang="en-US" altLang="zh-CN" dirty="0"/>
              <a:t>Cookie</a:t>
            </a:r>
            <a:r>
              <a:rPr lang="zh-CN" altLang="en-US" dirty="0"/>
              <a:t>等信息附加到请求头中，发送给服务器。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368946-625E-46C3-A36B-30EA754CA5C2}"/>
              </a:ext>
            </a:extLst>
          </p:cNvPr>
          <p:cNvSpPr txBox="1"/>
          <p:nvPr/>
        </p:nvSpPr>
        <p:spPr>
          <a:xfrm>
            <a:off x="1410508" y="4647181"/>
            <a:ext cx="9575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服务器收到后，会生成响应数据（响应头、响应行和响应体等信息），发送给网络进程。网络进程收到后会解析数据。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重定向：</a:t>
            </a:r>
            <a:r>
              <a:rPr lang="en-US" altLang="zh-CN" dirty="0"/>
              <a:t>301</a:t>
            </a:r>
            <a:r>
              <a:rPr lang="zh-CN" altLang="en-US" dirty="0"/>
              <a:t>，</a:t>
            </a:r>
            <a:r>
              <a:rPr lang="en-US" altLang="zh-CN" dirty="0"/>
              <a:t>302</a:t>
            </a:r>
            <a:r>
              <a:rPr lang="zh-CN" altLang="en-US" dirty="0"/>
              <a:t>，</a:t>
            </a:r>
            <a:r>
              <a:rPr lang="en-US" altLang="zh-CN" dirty="0"/>
              <a:t>307</a:t>
            </a:r>
          </a:p>
          <a:p>
            <a:r>
              <a:rPr lang="zh-CN" altLang="en-US" dirty="0"/>
              <a:t>       响应数据类型：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Content-Type</a:t>
            </a:r>
            <a:r>
              <a:rPr lang="zh-CN" altLang="en-US" dirty="0"/>
              <a:t>，</a:t>
            </a:r>
            <a:r>
              <a:rPr lang="en-US" altLang="zh-CN" dirty="0"/>
              <a:t>application/octet-stream</a:t>
            </a:r>
            <a:r>
              <a:rPr lang="zh-CN" altLang="en-US" dirty="0"/>
              <a:t>，</a:t>
            </a:r>
            <a:r>
              <a:rPr lang="en-US" altLang="zh-CN" dirty="0"/>
              <a:t>text/html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797BF5-5431-496A-81EC-A36C609B593C}"/>
              </a:ext>
            </a:extLst>
          </p:cNvPr>
          <p:cNvSpPr txBox="1"/>
          <p:nvPr/>
        </p:nvSpPr>
        <p:spPr>
          <a:xfrm>
            <a:off x="1410508" y="5718892"/>
            <a:ext cx="957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7.  TCP</a:t>
            </a:r>
            <a:r>
              <a:rPr lang="zh-CN" altLang="en-US" dirty="0"/>
              <a:t>断开连接（四次挥手）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89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1356</Words>
  <Application>Microsoft Office PowerPoint</Application>
  <PresentationFormat>宽屏</PresentationFormat>
  <Paragraphs>122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PingFang SC</vt:lpstr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58291</dc:creator>
  <cp:lastModifiedBy>58291</cp:lastModifiedBy>
  <cp:revision>11</cp:revision>
  <dcterms:created xsi:type="dcterms:W3CDTF">2021-11-14T08:58:02Z</dcterms:created>
  <dcterms:modified xsi:type="dcterms:W3CDTF">2021-11-18T01:39:15Z</dcterms:modified>
</cp:coreProperties>
</file>