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BAF9A-6FB1-E2CB-F72E-55A402296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B54124-30E0-57F4-451F-5515DF8E2A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B3E3A-77C5-6421-B892-DECE304EC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DFB67-5EAC-4D44-8FA5-5774551448CF}" type="datetimeFigureOut">
              <a:rPr lang="en-US" smtClean="0"/>
              <a:t>25-Nov-24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F3CDC-2D01-F581-6451-82627F0A0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C2564-2E67-A885-28FC-9F5B384EB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B17C4-3B57-4257-A800-6F1CDE216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95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06ADC-D86C-8DE7-0FAD-E1B72C2DA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66A711-29AE-2F9C-90BE-DAE9C70FA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99E1E-1D5E-D8CE-707A-ED07AE494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DFB67-5EAC-4D44-8FA5-5774551448CF}" type="datetimeFigureOut">
              <a:rPr lang="en-US" smtClean="0"/>
              <a:t>25-Nov-24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B185C-38AF-49A9-C547-1D27A179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2CE74-2D69-8B8C-63A4-6CA6E1509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B17C4-3B57-4257-A800-6F1CDE216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08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0294D8-A810-7F81-FBFA-3708C203FB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516D75-EF1F-94D3-C9CC-18E647C032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CD2E1-F10B-31D4-20DA-41199F0AE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DFB67-5EAC-4D44-8FA5-5774551448CF}" type="datetimeFigureOut">
              <a:rPr lang="en-US" smtClean="0"/>
              <a:t>25-Nov-24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15EC4-F18D-B726-15CD-F0C14AE6C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DB0B5-8A7A-C993-A5A7-F4A425534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B17C4-3B57-4257-A800-6F1CDE216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399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5BA40-F0F3-08EB-17BA-44869AF45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FB5E1-5AA8-8DA8-D9F2-D63C4E86C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7CED-1163-2EF3-B650-9EECD3237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DFB67-5EAC-4D44-8FA5-5774551448CF}" type="datetimeFigureOut">
              <a:rPr lang="en-US" smtClean="0"/>
              <a:t>25-Nov-24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7FB7D-D035-2D5E-E688-3C28C8CDF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E6704-DABB-5694-D50D-83BF791AF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B17C4-3B57-4257-A800-6F1CDE216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0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21ACC-F7B9-5F63-A266-FDA790FCB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C7237-1994-1292-63A2-8F064C34C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4D8E0-2575-F02E-02DD-942761070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DFB67-5EAC-4D44-8FA5-5774551448CF}" type="datetimeFigureOut">
              <a:rPr lang="en-US" smtClean="0"/>
              <a:t>25-Nov-24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2FB74-2FA9-C879-B56C-1D897AD27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8ACAF-CF91-4C5A-38BF-34EC7FD60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B17C4-3B57-4257-A800-6F1CDE216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92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50BE0-3723-461C-74BE-66ABC89B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5BF09-60E3-C9D3-3B06-59446479D7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8E8645-6D63-30CD-F3AF-B59F755D6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2CC103-2A66-ADD6-0E7B-9EA9F2E53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DFB67-5EAC-4D44-8FA5-5774551448CF}" type="datetimeFigureOut">
              <a:rPr lang="en-US" smtClean="0"/>
              <a:t>25-Nov-24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5B591A-181F-3E8D-BAF2-9D1712163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FD8E89-E289-BC78-565D-DED19AF0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B17C4-3B57-4257-A800-6F1CDE216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93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3D119-8609-F091-2211-44CD0FAC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D8AEB-B305-4499-35BB-3B68BBCF4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2E084B-D52E-04DD-8BEB-4F5A3CBB5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D15E0F-2A03-0CC2-2A02-822D6E7DB0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25DDAD-03D0-9037-B09B-3C12FCB8C5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FA0BB3-A322-E4BD-0F5F-24B997BD0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DFB67-5EAC-4D44-8FA5-5774551448CF}" type="datetimeFigureOut">
              <a:rPr lang="en-US" smtClean="0"/>
              <a:t>25-Nov-24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CDB66C-EA3A-E94F-6ED0-232C78889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5E6FE5-7A75-ABA7-BF27-59EC8DE75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B17C4-3B57-4257-A800-6F1CDE216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07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C3683-C09C-4EE6-9F6A-6B2D7084A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B89523-5103-6579-C33C-E7EC7C229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DFB67-5EAC-4D44-8FA5-5774551448CF}" type="datetimeFigureOut">
              <a:rPr lang="en-US" smtClean="0"/>
              <a:t>25-Nov-24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BCC12-E5F7-FAEA-389C-18A485C5F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270A2-ED18-CAA3-3D0E-A084D3970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B17C4-3B57-4257-A800-6F1CDE216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94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7C2E30-1020-60DD-C4E2-ABF6F0FBE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DFB67-5EAC-4D44-8FA5-5774551448CF}" type="datetimeFigureOut">
              <a:rPr lang="en-US" smtClean="0"/>
              <a:t>25-Nov-24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5EA020-0756-25AF-476F-CBE11D288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D55E7-14CF-7345-7885-9C2F1327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B17C4-3B57-4257-A800-6F1CDE216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7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11FED-8579-AED3-03B2-657194B5E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C958B-0E6A-3D86-A1DF-2BCE5DAD5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76836F-2405-8983-C2D1-BD0B33C9E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E6333-149A-AC57-447D-738F260FD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DFB67-5EAC-4D44-8FA5-5774551448CF}" type="datetimeFigureOut">
              <a:rPr lang="en-US" smtClean="0"/>
              <a:t>25-Nov-24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64ABD-EBD0-9310-D0A9-25BA54C27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1AE95-F19F-046C-FDA0-4F7A31EFD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B17C4-3B57-4257-A800-6F1CDE216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CED07-57C3-9BB7-217C-9B95D6728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F29FE8-AB17-B99C-7ED2-73476E18B1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E01D2F-B6BF-8F07-2BDF-93FF2E488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82B1D-7C39-60C2-71D6-65AFEB470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DFB67-5EAC-4D44-8FA5-5774551448CF}" type="datetimeFigureOut">
              <a:rPr lang="en-US" smtClean="0"/>
              <a:t>25-Nov-24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B47D5-4975-9192-BAC3-F311EC723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DDA123-F218-BFCC-B5DB-E9B15F567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B17C4-3B57-4257-A800-6F1CDE216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36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C579AC-B778-24C2-0C88-20E9CDD86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F8050-4125-C0B6-A8C3-AF650A2C7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70829-DDCD-8157-4B7A-93D1C1CD2F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DFB67-5EAC-4D44-8FA5-5774551448CF}" type="datetimeFigureOut">
              <a:rPr lang="en-US" smtClean="0"/>
              <a:t>25-Nov-24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D53BB-0F51-7510-4B55-D1EFE39CBC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7D3DC-F0F0-98EF-A056-D67BB49367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B17C4-3B57-4257-A800-6F1CDE216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74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712ED3-B0E5-0CAC-EAD8-6B93DCE8F1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chemeClr val="tx2"/>
                </a:solidFill>
                <a:latin typeface="Helvetica Compressed" pitchFamily="50" charset="0"/>
              </a:rPr>
              <a:t>Hangman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64A63D-00EC-0C6A-A904-E87D8284CC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>
                <a:solidFill>
                  <a:schemeClr val="tx2"/>
                </a:solidFill>
                <a:latin typeface="Helvetica" pitchFamily="2" charset="0"/>
              </a:rPr>
              <a:t>Designed and Developed by Group-3</a:t>
            </a:r>
          </a:p>
        </p:txBody>
      </p:sp>
      <p:pic>
        <p:nvPicPr>
          <p:cNvPr id="5" name="Picture 4" descr="A black and white symbol&#10;&#10;Description automatically generated">
            <a:extLst>
              <a:ext uri="{FF2B5EF4-FFF2-40B4-BE49-F238E27FC236}">
                <a16:creationId xmlns:a16="http://schemas.microsoft.com/office/drawing/2014/main" id="{A6D6FFF8-7122-DAED-BBD1-BABAAA521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65654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00604A7-BDE3-3B4E-3848-78654E736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91" y="2044277"/>
            <a:ext cx="3270909" cy="31086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3CA500C-706E-AA85-EC96-786426FE2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266" y="2044278"/>
            <a:ext cx="3262370" cy="310864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8B4FE4E-1B55-C207-6F20-F8F46D4CA0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6194" y="2455439"/>
            <a:ext cx="3620005" cy="228631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3623142-A4B2-1708-EE1F-031B66C3069C}"/>
              </a:ext>
            </a:extLst>
          </p:cNvPr>
          <p:cNvSpPr txBox="1"/>
          <p:nvPr/>
        </p:nvSpPr>
        <p:spPr>
          <a:xfrm>
            <a:off x="5140851" y="5302558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A game over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FD312856-7136-224F-F800-56D08CEBCEA8}"/>
              </a:ext>
            </a:extLst>
          </p:cNvPr>
          <p:cNvSpPr/>
          <p:nvPr/>
        </p:nvSpPr>
        <p:spPr>
          <a:xfrm>
            <a:off x="3617461" y="3453454"/>
            <a:ext cx="522052" cy="290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8FC60E2E-13B8-9FF5-3F18-D438ED32F134}"/>
              </a:ext>
            </a:extLst>
          </p:cNvPr>
          <p:cNvSpPr/>
          <p:nvPr/>
        </p:nvSpPr>
        <p:spPr>
          <a:xfrm>
            <a:off x="7703389" y="3453457"/>
            <a:ext cx="522052" cy="290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23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E18368-542D-D36A-0502-1280D0ED2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>
                <a:latin typeface="Helvetica" pitchFamily="2" charset="0"/>
              </a:rPr>
              <a:t>Conclusion: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52DF46E-4E0B-99B3-3AAA-76F5F282D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>
                <a:latin typeface="Helvetica" pitchFamily="2" charset="0"/>
              </a:rPr>
              <a:t>Summary:</a:t>
            </a:r>
          </a:p>
          <a:p>
            <a:r>
              <a:rPr lang="en-US" sz="2200">
                <a:latin typeface="Helvetica" pitchFamily="2" charset="0"/>
              </a:rPr>
              <a:t>Random word selection.</a:t>
            </a:r>
          </a:p>
          <a:p>
            <a:r>
              <a:rPr lang="en-US" sz="2200">
                <a:latin typeface="Helvetica" pitchFamily="2" charset="0"/>
              </a:rPr>
              <a:t>Guessing mechanism.</a:t>
            </a:r>
          </a:p>
          <a:p>
            <a:r>
              <a:rPr lang="en-US" sz="2200">
                <a:latin typeface="Helvetica" pitchFamily="2" charset="0"/>
              </a:rPr>
              <a:t>Win/lose conditions.</a:t>
            </a:r>
          </a:p>
          <a:p>
            <a:pPr marL="0" indent="0">
              <a:buNone/>
            </a:pPr>
            <a:endParaRPr lang="en-US" sz="2200">
              <a:latin typeface="Helvetica" pitchFamily="2" charset="0"/>
            </a:endParaRPr>
          </a:p>
          <a:p>
            <a:pPr marL="0" indent="0">
              <a:buNone/>
            </a:pPr>
            <a:r>
              <a:rPr lang="en-US" sz="2200">
                <a:latin typeface="Helvetica" pitchFamily="2" charset="0"/>
              </a:rPr>
              <a:t>Future Enhancements:</a:t>
            </a:r>
          </a:p>
          <a:p>
            <a:r>
              <a:rPr lang="en-US" sz="2200">
                <a:latin typeface="Helvetica" pitchFamily="2" charset="0"/>
              </a:rPr>
              <a:t>Add more words.</a:t>
            </a:r>
          </a:p>
          <a:p>
            <a:r>
              <a:rPr lang="en-US" sz="2200">
                <a:latin typeface="Helvetica" pitchFamily="2" charset="0"/>
              </a:rPr>
              <a:t>Improve user interface.</a:t>
            </a:r>
          </a:p>
          <a:p>
            <a:r>
              <a:rPr lang="en-US" sz="2200">
                <a:latin typeface="Helvetica" pitchFamily="2" charset="0"/>
              </a:rPr>
              <a:t>Difficulty settings.</a:t>
            </a:r>
          </a:p>
          <a:p>
            <a:pPr marL="0" indent="0">
              <a:buNone/>
            </a:pPr>
            <a:endParaRPr lang="en-US" sz="220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118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36">
            <a:extLst>
              <a:ext uri="{FF2B5EF4-FFF2-40B4-BE49-F238E27FC236}">
                <a16:creationId xmlns:a16="http://schemas.microsoft.com/office/drawing/2014/main" id="{643A7A40-1AE6-4218-A8E0-8248174A5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38">
            <a:extLst>
              <a:ext uri="{FF2B5EF4-FFF2-40B4-BE49-F238E27FC236}">
                <a16:creationId xmlns:a16="http://schemas.microsoft.com/office/drawing/2014/main" id="{BD8AB40A-4374-4897-B5EE-9F8913476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6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144077-89BD-7750-C312-6C7F0B34A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6893" y="1118937"/>
            <a:ext cx="3404937" cy="26831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kern="1200" dirty="0">
                <a:solidFill>
                  <a:schemeClr val="tx2"/>
                </a:solidFill>
                <a:latin typeface="Helvetica" pitchFamily="2" charset="0"/>
              </a:rPr>
              <a:t>Thank You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783379C-045E-4010-ABDC-A270A0AA1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1" y="170308"/>
            <a:ext cx="2514948" cy="2174333"/>
            <a:chOff x="-305" y="-4155"/>
            <a:chExt cx="2514948" cy="2174333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B0AB1BF-11AE-4CFF-85EC-E51DBD316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26548A0-953E-4FBA-97A5-592ACAF42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84FA27B-CD1F-421B-BB4F-B141F02FF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CDBD6AB-1AC7-4807-9C34-01139BB7C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A black and white drawing of a person&#10;&#10;Description automatically generated">
            <a:extLst>
              <a:ext uri="{FF2B5EF4-FFF2-40B4-BE49-F238E27FC236}">
                <a16:creationId xmlns:a16="http://schemas.microsoft.com/office/drawing/2014/main" id="{30681D29-26B8-FC47-9D5B-0B9824ED5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383" y="1118937"/>
            <a:ext cx="4620126" cy="4620126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F5FDDF18-F156-4D2D-82C6-F55008E33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3" y="4560734"/>
            <a:ext cx="3061446" cy="2297265"/>
            <a:chOff x="-305" y="-1"/>
            <a:chExt cx="3832880" cy="2876136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822C29E-FFDD-45BC-A286-9C00C8E2D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9E2381D-1763-4D42-A3A2-B2345DD35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D2A622D5-9532-4E0C-B9A8-DAEDD4646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5C0ABE88-5ADF-4A31-8505-78968DBB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82305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BFF40F-5B17-087B-26B0-8ED110AFC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375756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Helvetica" pitchFamily="2" charset="0"/>
              </a:rPr>
              <a:t>What is the Hangman Game?</a:t>
            </a:r>
          </a:p>
        </p:txBody>
      </p:sp>
      <p:sp>
        <p:nvSpPr>
          <p:cNvPr id="40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9FC7C-F454-CDD6-2BAA-588A9FBD7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Helvetica" pitchFamily="2" charset="0"/>
              </a:rPr>
              <a:t>Hangman is a classic word guessing game. The player tries to uncover a hidden word by guessing individual letters. There are limited attempts to guess the correct word and a hint is generally provided.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A49808F7-3650-FCF1-40BC-FFE44272F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406" y="255272"/>
            <a:ext cx="3348283" cy="634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909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C9A14C-69C9-04CB-544B-A806B29ED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Helvetica" pitchFamily="2" charset="0"/>
              </a:rPr>
              <a:t>Key Features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1E6338F7-F424-2143-A38A-81CA1CA31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 dirty="0">
                <a:latin typeface="Helvetica" pitchFamily="2" charset="0"/>
              </a:rPr>
              <a:t>Randomized word selection for </a:t>
            </a:r>
            <a:r>
              <a:rPr lang="en-US" sz="2200" dirty="0" err="1">
                <a:latin typeface="Helvetica" pitchFamily="2" charset="0"/>
              </a:rPr>
              <a:t>replayability</a:t>
            </a:r>
            <a:r>
              <a:rPr lang="en-US" sz="2200" dirty="0">
                <a:latin typeface="Helvetica" pitchFamily="2" charset="0"/>
              </a:rPr>
              <a:t>.</a:t>
            </a:r>
          </a:p>
          <a:p>
            <a:r>
              <a:rPr lang="en-US" sz="2200" dirty="0">
                <a:latin typeface="Helvetica" pitchFamily="2" charset="0"/>
              </a:rPr>
              <a:t>Contextual hints for each word to assist players.</a:t>
            </a:r>
          </a:p>
          <a:p>
            <a:r>
              <a:rPr lang="en-US" sz="2200" dirty="0">
                <a:latin typeface="Helvetica" pitchFamily="2" charset="0"/>
              </a:rPr>
              <a:t>Dynamic visuals to represent the hangman stages.</a:t>
            </a:r>
          </a:p>
          <a:p>
            <a:r>
              <a:rPr lang="en-US" sz="2200" dirty="0">
                <a:latin typeface="Helvetica" pitchFamily="2" charset="0"/>
              </a:rPr>
              <a:t>Input validation and progress tracking.</a:t>
            </a:r>
          </a:p>
          <a:p>
            <a:r>
              <a:rPr lang="en-US" sz="2200" dirty="0">
                <a:latin typeface="Helvetica" pitchFamily="2" charset="0"/>
              </a:rPr>
              <a:t>Clear win/loss states with feedback to players.</a:t>
            </a:r>
          </a:p>
        </p:txBody>
      </p:sp>
    </p:spTree>
    <p:extLst>
      <p:ext uri="{BB962C8B-B14F-4D97-AF65-F5344CB8AC3E}">
        <p14:creationId xmlns:p14="http://schemas.microsoft.com/office/powerpoint/2010/main" val="3477758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75F425-DB5C-6B18-D5F5-D99750116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latin typeface="Helvetica" pitchFamily="2" charset="0"/>
              </a:rPr>
              <a:t>Code Highlights</a:t>
            </a:r>
          </a:p>
        </p:txBody>
      </p:sp>
      <p:sp>
        <p:nvSpPr>
          <p:cNvPr id="25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BE0C5-44E2-387C-A5F8-7111A10F3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1800" dirty="0">
                <a:latin typeface="Helvetica" pitchFamily="2" charset="0"/>
              </a:rPr>
              <a:t>Written in C.</a:t>
            </a:r>
          </a:p>
          <a:p>
            <a:r>
              <a:rPr lang="en-US" sz="1800" dirty="0">
                <a:latin typeface="Helvetica" pitchFamily="2" charset="0"/>
              </a:rPr>
              <a:t>Utilizes:</a:t>
            </a:r>
          </a:p>
          <a:p>
            <a:pPr marL="0" indent="0">
              <a:buNone/>
            </a:pPr>
            <a:r>
              <a:rPr lang="en-US" sz="1800" dirty="0">
                <a:latin typeface="Helvetica" pitchFamily="2" charset="0"/>
              </a:rPr>
              <a:t>          - rand() for random word selection.</a:t>
            </a:r>
          </a:p>
          <a:p>
            <a:pPr marL="0" indent="0">
              <a:buNone/>
            </a:pPr>
            <a:r>
              <a:rPr lang="en-US" sz="1800" dirty="0">
                <a:latin typeface="Helvetica" pitchFamily="2" charset="0"/>
              </a:rPr>
              <a:t>          - Arrays for word and hint storage.</a:t>
            </a:r>
          </a:p>
          <a:p>
            <a:pPr marL="0" indent="0">
              <a:buNone/>
            </a:pPr>
            <a:r>
              <a:rPr lang="en-US" sz="1800" dirty="0">
                <a:latin typeface="Helvetica" pitchFamily="2" charset="0"/>
              </a:rPr>
              <a:t>          - String functions for comparison and manipulation.</a:t>
            </a:r>
          </a:p>
          <a:p>
            <a:r>
              <a:rPr lang="en-US" sz="1800" dirty="0">
                <a:latin typeface="Helvetica" pitchFamily="2" charset="0"/>
              </a:rPr>
              <a:t>Libraries and Headers used:</a:t>
            </a:r>
          </a:p>
          <a:p>
            <a:pPr marL="0" indent="0">
              <a:buNone/>
            </a:pPr>
            <a:r>
              <a:rPr lang="en-US" sz="1800" dirty="0">
                <a:latin typeface="Helvetica" pitchFamily="2" charset="0"/>
              </a:rPr>
              <a:t>          - &lt;</a:t>
            </a:r>
            <a:r>
              <a:rPr lang="en-US" sz="1800" dirty="0" err="1">
                <a:latin typeface="Helvetica" pitchFamily="2" charset="0"/>
              </a:rPr>
              <a:t>stdio.h</a:t>
            </a:r>
            <a:r>
              <a:rPr lang="en-US" sz="1800" dirty="0">
                <a:latin typeface="Helvetica" pitchFamily="2" charset="0"/>
              </a:rPr>
              <a:t>&gt; for I/O operations.</a:t>
            </a:r>
          </a:p>
          <a:p>
            <a:pPr marL="0" indent="0">
              <a:buNone/>
            </a:pPr>
            <a:r>
              <a:rPr lang="en-US" sz="1800" dirty="0">
                <a:latin typeface="Helvetica" pitchFamily="2" charset="0"/>
              </a:rPr>
              <a:t>          - &lt;</a:t>
            </a:r>
            <a:r>
              <a:rPr lang="en-US" sz="1800" dirty="0" err="1">
                <a:latin typeface="Helvetica" pitchFamily="2" charset="0"/>
              </a:rPr>
              <a:t>stdlib.h</a:t>
            </a:r>
            <a:r>
              <a:rPr lang="en-US" sz="1800" dirty="0">
                <a:latin typeface="Helvetica" pitchFamily="2" charset="0"/>
              </a:rPr>
              <a:t>&gt; for memory management and random numbers.</a:t>
            </a:r>
          </a:p>
          <a:p>
            <a:pPr marL="0" indent="0">
              <a:buNone/>
            </a:pPr>
            <a:r>
              <a:rPr lang="en-US" sz="1800" dirty="0">
                <a:latin typeface="Helvetica" pitchFamily="2" charset="0"/>
              </a:rPr>
              <a:t>          - &lt;</a:t>
            </a:r>
            <a:r>
              <a:rPr lang="en-US" sz="1800" dirty="0" err="1">
                <a:latin typeface="Helvetica" pitchFamily="2" charset="0"/>
              </a:rPr>
              <a:t>string.h</a:t>
            </a:r>
            <a:r>
              <a:rPr lang="en-US" sz="1800" dirty="0">
                <a:latin typeface="Helvetica" pitchFamily="2" charset="0"/>
              </a:rPr>
              <a:t>&gt; for string manipulation.</a:t>
            </a:r>
          </a:p>
          <a:p>
            <a:pPr marL="0" indent="0">
              <a:buNone/>
            </a:pPr>
            <a:r>
              <a:rPr lang="en-US" sz="1800" dirty="0">
                <a:latin typeface="Helvetica" pitchFamily="2" charset="0"/>
              </a:rPr>
              <a:t>          - &lt;</a:t>
            </a:r>
            <a:r>
              <a:rPr lang="en-US" sz="1800" dirty="0" err="1">
                <a:latin typeface="Helvetica" pitchFamily="2" charset="0"/>
              </a:rPr>
              <a:t>time.h</a:t>
            </a:r>
            <a:r>
              <a:rPr lang="en-US" sz="1800" dirty="0">
                <a:latin typeface="Helvetica" pitchFamily="2" charset="0"/>
              </a:rPr>
              <a:t>&gt; for seeding random number generator.</a:t>
            </a:r>
          </a:p>
          <a:p>
            <a:r>
              <a:rPr lang="en-US" sz="1800" dirty="0">
                <a:latin typeface="Helvetica" pitchFamily="2" charset="0"/>
              </a:rPr>
              <a:t>Key Functions:</a:t>
            </a:r>
          </a:p>
          <a:p>
            <a:pPr marL="0" indent="0">
              <a:buNone/>
            </a:pPr>
            <a:r>
              <a:rPr lang="en-US" sz="1800" dirty="0">
                <a:latin typeface="Helvetica" pitchFamily="2" charset="0"/>
              </a:rPr>
              <a:t>          - </a:t>
            </a:r>
            <a:r>
              <a:rPr lang="en-US" sz="1800" dirty="0" err="1">
                <a:latin typeface="Helvetica" pitchFamily="2" charset="0"/>
              </a:rPr>
              <a:t>drawHangman</a:t>
            </a:r>
            <a:r>
              <a:rPr lang="en-US" sz="1800" dirty="0">
                <a:latin typeface="Helvetica" pitchFamily="2" charset="0"/>
              </a:rPr>
              <a:t>(</a:t>
            </a:r>
            <a:r>
              <a:rPr lang="en-US" sz="1800" dirty="0" err="1">
                <a:latin typeface="Helvetica" pitchFamily="2" charset="0"/>
              </a:rPr>
              <a:t>attemptsleft</a:t>
            </a:r>
            <a:r>
              <a:rPr lang="en-US" sz="1800" dirty="0">
                <a:latin typeface="Helvetica" pitchFamily="2" charset="0"/>
              </a:rPr>
              <a:t>): Draws hangman figure based     on remaining attempts</a:t>
            </a:r>
          </a:p>
          <a:p>
            <a:pPr marL="0" indent="0">
              <a:buNone/>
            </a:pPr>
            <a:r>
              <a:rPr lang="en-US" sz="1800" dirty="0">
                <a:latin typeface="Helvetica" pitchFamily="2" charset="0"/>
              </a:rPr>
              <a:t>          - main(): Game loop, user input handling, win/lose logic</a:t>
            </a:r>
          </a:p>
        </p:txBody>
      </p:sp>
    </p:spTree>
    <p:extLst>
      <p:ext uri="{BB962C8B-B14F-4D97-AF65-F5344CB8AC3E}">
        <p14:creationId xmlns:p14="http://schemas.microsoft.com/office/powerpoint/2010/main" val="991109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DDA986-B6EE-4642-AC60-0490373E6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B62878-12EF-4E97-A284-47BAFC30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79188D-1ED5-4705-B8C7-5D6FB767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514" y="685800"/>
            <a:ext cx="10800972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BFECE2-B77C-D7D8-DDD2-D1415CD60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54" y="1261137"/>
            <a:ext cx="8959893" cy="888360"/>
          </a:xfrm>
        </p:spPr>
        <p:txBody>
          <a:bodyPr anchor="b">
            <a:normAutofit/>
          </a:bodyPr>
          <a:lstStyle/>
          <a:p>
            <a:pPr algn="ctr"/>
            <a:r>
              <a:rPr lang="en-US" sz="3200" b="1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Development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5D66-AAE4-6124-34C6-BB751CE0B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054" y="2427383"/>
            <a:ext cx="8959892" cy="3169482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Challenge: Ensuring random word selection.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   Solution: Used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srand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(time(NULL)) to seed randomness.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Challenge: Preventing invalid inputs.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   Solution: Implemented input validation and feedback.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Challenge: Enhancing user engagement.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   Solution: Added hints and dynamic visuals for progress tracking.</a:t>
            </a:r>
          </a:p>
        </p:txBody>
      </p:sp>
    </p:spTree>
    <p:extLst>
      <p:ext uri="{BB962C8B-B14F-4D97-AF65-F5344CB8AC3E}">
        <p14:creationId xmlns:p14="http://schemas.microsoft.com/office/powerpoint/2010/main" val="2613381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3">
            <a:extLst>
              <a:ext uri="{FF2B5EF4-FFF2-40B4-BE49-F238E27FC236}">
                <a16:creationId xmlns:a16="http://schemas.microsoft.com/office/drawing/2014/main" id="{20366137-3DBB-4912-98D5-672702020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5D28D1CE-5BF4-45B7-8D6D-B31A31980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775791" cy="6857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6A7CB8-5894-E1C7-2EDB-E3AEAC42D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011" y="2933507"/>
            <a:ext cx="3228738" cy="990985"/>
          </a:xfrm>
        </p:spPr>
        <p:txBody>
          <a:bodyPr anchor="b">
            <a:normAutofit/>
          </a:bodyPr>
          <a:lstStyle/>
          <a:p>
            <a:pPr algn="ctr"/>
            <a:r>
              <a:rPr lang="en-US" sz="2800" b="1" dirty="0">
                <a:solidFill>
                  <a:srgbClr val="595959"/>
                </a:solidFill>
                <a:latin typeface="Helvetica" pitchFamily="2" charset="0"/>
              </a:rPr>
              <a:t>Function to draw the hangman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CE902A-3A7D-EF7E-D6E8-35F49433F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2556" y="397943"/>
            <a:ext cx="2404294" cy="6062109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8599CA-5A5C-C9C3-B756-81A62BEBF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7900" y="892594"/>
            <a:ext cx="3285995" cy="507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999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97364-7D27-B4BB-CCFD-93125EC03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554398"/>
            <a:ext cx="9144000" cy="7867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 dirty="0">
                <a:latin typeface="Helvetica" pitchFamily="2" charset="0"/>
              </a:rPr>
              <a:t>The main game loop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61A8B2-AAB2-6E28-F4F0-79A0C18C4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076" y="516899"/>
            <a:ext cx="3659883" cy="49020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9A3FE5-01EA-0493-7A50-82B5D6F51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316" y="567964"/>
            <a:ext cx="4502459" cy="4799945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B0F380AC-9202-53E9-8D39-90E7C2AC7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6737460"/>
            <a:ext cx="12192000" cy="123364"/>
            <a:chOff x="1" y="6737460"/>
            <a:chExt cx="12192000" cy="123364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9334AC3-F97B-AAEB-193C-D6FEF2851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34320" y="703141"/>
              <a:ext cx="123362" cy="12192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CF0F8F8-6D3A-38F2-F9D7-AA175316B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40559" y="4909383"/>
              <a:ext cx="123362" cy="3779520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5AA34B-8111-B905-D98F-9EE258836FB5}"/>
              </a:ext>
            </a:extLst>
          </p:cNvPr>
          <p:cNvCxnSpPr>
            <a:cxnSpLocks/>
          </p:cNvCxnSpPr>
          <p:nvPr/>
        </p:nvCxnSpPr>
        <p:spPr>
          <a:xfrm flipH="1">
            <a:off x="1602658" y="1672423"/>
            <a:ext cx="4444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D8E4ED5-1F96-83DA-B23D-D1B9C4D11D45}"/>
              </a:ext>
            </a:extLst>
          </p:cNvPr>
          <p:cNvCxnSpPr>
            <a:cxnSpLocks/>
          </p:cNvCxnSpPr>
          <p:nvPr/>
        </p:nvCxnSpPr>
        <p:spPr>
          <a:xfrm>
            <a:off x="1602658" y="1670080"/>
            <a:ext cx="78658" cy="3658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BC6D775-AA52-A5B1-D3D4-A2CCCAA9AFB1}"/>
              </a:ext>
            </a:extLst>
          </p:cNvPr>
          <p:cNvCxnSpPr>
            <a:cxnSpLocks/>
          </p:cNvCxnSpPr>
          <p:nvPr/>
        </p:nvCxnSpPr>
        <p:spPr>
          <a:xfrm>
            <a:off x="1681316" y="5328580"/>
            <a:ext cx="365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02D7019-9CDD-AB8A-86CF-D5BC0B2B0A9D}"/>
              </a:ext>
            </a:extLst>
          </p:cNvPr>
          <p:cNvSpPr txBox="1"/>
          <p:nvPr/>
        </p:nvSpPr>
        <p:spPr>
          <a:xfrm>
            <a:off x="495519" y="3212049"/>
            <a:ext cx="1146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Error handling</a:t>
            </a:r>
          </a:p>
        </p:txBody>
      </p:sp>
    </p:spTree>
    <p:extLst>
      <p:ext uri="{BB962C8B-B14F-4D97-AF65-F5344CB8AC3E}">
        <p14:creationId xmlns:p14="http://schemas.microsoft.com/office/powerpoint/2010/main" val="4032821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4E6DD7-37AE-2034-8960-5624CD5BE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latin typeface="Helvetica" pitchFamily="2" charset="0"/>
              </a:rPr>
              <a:t>User Interface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25095-63FA-6473-DFE9-9589F5AA8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Game Screen Layout:</a:t>
            </a:r>
          </a:p>
          <a:p>
            <a:pPr marL="0" indent="0">
              <a:buNone/>
            </a:pPr>
            <a:r>
              <a:rPr lang="en-US" sz="2000" dirty="0"/>
              <a:t>    - Hangman figure</a:t>
            </a:r>
          </a:p>
          <a:p>
            <a:pPr marL="0" indent="0">
              <a:buNone/>
            </a:pPr>
            <a:r>
              <a:rPr lang="en-US" sz="2000" dirty="0"/>
              <a:t>    - Current state of guessed word</a:t>
            </a:r>
          </a:p>
          <a:p>
            <a:pPr marL="0" indent="0">
              <a:buNone/>
            </a:pPr>
            <a:r>
              <a:rPr lang="en-US" sz="2000" dirty="0"/>
              <a:t>    - Hints</a:t>
            </a:r>
          </a:p>
          <a:p>
            <a:endParaRPr lang="en-US" sz="2000" dirty="0"/>
          </a:p>
          <a:p>
            <a:r>
              <a:rPr lang="en-US" sz="2000" dirty="0"/>
              <a:t>User Input Handling:</a:t>
            </a:r>
          </a:p>
          <a:p>
            <a:pPr marL="0" indent="0">
              <a:buNone/>
            </a:pPr>
            <a:r>
              <a:rPr lang="en-US" sz="2000" dirty="0"/>
              <a:t>    - Players input guesses using </a:t>
            </a:r>
            <a:r>
              <a:rPr lang="en-US" sz="2000" dirty="0" err="1"/>
              <a:t>scanf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- Feedback after each guess indicating correct/incorrect guesses</a:t>
            </a:r>
          </a:p>
          <a:p>
            <a:endParaRPr lang="en-US" sz="2000" dirty="0"/>
          </a:p>
          <a:p>
            <a:r>
              <a:rPr lang="en-US" sz="2000" dirty="0"/>
              <a:t>Feedback Mechanisms:</a:t>
            </a:r>
          </a:p>
          <a:p>
            <a:pPr marL="0" indent="0">
              <a:buNone/>
            </a:pPr>
            <a:r>
              <a:rPr lang="en-US" sz="2000" dirty="0"/>
              <a:t>    - Correct guesses fill in blanks in real-time</a:t>
            </a:r>
          </a:p>
          <a:p>
            <a:pPr marL="0" indent="0">
              <a:buNone/>
            </a:pPr>
            <a:r>
              <a:rPr lang="en-US" sz="2000" dirty="0"/>
              <a:t>    - Incorrect guesses update hangman figure and display remaining attempts</a:t>
            </a:r>
          </a:p>
        </p:txBody>
      </p:sp>
    </p:spTree>
    <p:extLst>
      <p:ext uri="{BB962C8B-B14F-4D97-AF65-F5344CB8AC3E}">
        <p14:creationId xmlns:p14="http://schemas.microsoft.com/office/powerpoint/2010/main" val="3656822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6CBED-0F13-BF17-6CB0-DBC677056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642"/>
            <a:ext cx="10515600" cy="53944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Helvetica" pitchFamily="2" charset="0"/>
              </a:rPr>
              <a:t>Demonstration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6C0336-6A08-92E1-2336-78C73BD1A3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3167" y="918740"/>
            <a:ext cx="4072959" cy="189257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6353ED-0C87-DD19-B71F-28CD18CE111F}"/>
              </a:ext>
            </a:extLst>
          </p:cNvPr>
          <p:cNvSpPr txBox="1"/>
          <p:nvPr/>
        </p:nvSpPr>
        <p:spPr>
          <a:xfrm>
            <a:off x="6442869" y="1756638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Welcome screen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982D6C-DBDD-291F-A01E-E02EA0B6F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246" y="3257804"/>
            <a:ext cx="2519538" cy="23640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96961AD-038F-E4CE-1A64-0B5A2180EF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6090" y="3257804"/>
            <a:ext cx="2578920" cy="236401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541BD40-1050-EFA1-6C30-C1F56C588A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5573" y="3257804"/>
            <a:ext cx="4463252" cy="2364010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57D24ACD-AA0A-1E06-7FEE-6C4DDC98DEB9}"/>
              </a:ext>
            </a:extLst>
          </p:cNvPr>
          <p:cNvSpPr/>
          <p:nvPr/>
        </p:nvSpPr>
        <p:spPr>
          <a:xfrm>
            <a:off x="3035527" y="4253329"/>
            <a:ext cx="748575" cy="428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497DF4B-CCE6-BBD6-181E-6A7DAC2D1AE1}"/>
              </a:ext>
            </a:extLst>
          </p:cNvPr>
          <p:cNvSpPr/>
          <p:nvPr/>
        </p:nvSpPr>
        <p:spPr>
          <a:xfrm>
            <a:off x="6636004" y="4225411"/>
            <a:ext cx="748575" cy="428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D12B0D-F7DC-9E67-8296-0EF1332107FD}"/>
              </a:ext>
            </a:extLst>
          </p:cNvPr>
          <p:cNvSpPr txBox="1"/>
          <p:nvPr/>
        </p:nvSpPr>
        <p:spPr>
          <a:xfrm>
            <a:off x="4493342" y="5883638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A successful attempt</a:t>
            </a:r>
          </a:p>
        </p:txBody>
      </p:sp>
    </p:spTree>
    <p:extLst>
      <p:ext uri="{BB962C8B-B14F-4D97-AF65-F5344CB8AC3E}">
        <p14:creationId xmlns:p14="http://schemas.microsoft.com/office/powerpoint/2010/main" val="1408326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386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Helvetica</vt:lpstr>
      <vt:lpstr>Helvetica Compressed</vt:lpstr>
      <vt:lpstr>Office Theme</vt:lpstr>
      <vt:lpstr>Hangman Game</vt:lpstr>
      <vt:lpstr>What is the Hangman Game?</vt:lpstr>
      <vt:lpstr>Key Features</vt:lpstr>
      <vt:lpstr>Code Highlights</vt:lpstr>
      <vt:lpstr>Development Challenges</vt:lpstr>
      <vt:lpstr>Function to draw the hangman</vt:lpstr>
      <vt:lpstr>The main game loop</vt:lpstr>
      <vt:lpstr>User Interface</vt:lpstr>
      <vt:lpstr>Demonstration</vt:lpstr>
      <vt:lpstr>PowerPoint Presentation</vt:lpstr>
      <vt:lpstr>Conclusion: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Hangman Game</dc:title>
  <dc:creator>Ustad Rahman</dc:creator>
  <cp:lastModifiedBy>Ustad Rahman</cp:lastModifiedBy>
  <cp:revision>6</cp:revision>
  <dcterms:created xsi:type="dcterms:W3CDTF">2024-11-24T17:16:54Z</dcterms:created>
  <dcterms:modified xsi:type="dcterms:W3CDTF">2024-11-25T15:54:36Z</dcterms:modified>
</cp:coreProperties>
</file>