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63" r:id="rId4"/>
    <p:sldId id="265" r:id="rId5"/>
    <p:sldId id="266" r:id="rId6"/>
    <p:sldId id="267" r:id="rId7"/>
    <p:sldId id="269" r:id="rId8"/>
    <p:sldId id="272" r:id="rId9"/>
    <p:sldId id="274" r:id="rId10"/>
    <p:sldId id="273" r:id="rId11"/>
    <p:sldId id="275" r:id="rId12"/>
    <p:sldId id="271" r:id="rId13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5270" autoAdjust="0"/>
  </p:normalViewPr>
  <p:slideViewPr>
    <p:cSldViewPr>
      <p:cViewPr varScale="1">
        <p:scale>
          <a:sx n="99" d="100"/>
          <a:sy n="99" d="100"/>
        </p:scale>
        <p:origin x="18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0B388-303A-7841-B305-11C117731671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C2979-BB82-BA41-B086-D0182E72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71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sz="1200" dirty="0" smtClean="0"/>
              <a:t>Geralmente os clientes e servidores comunicam através de uma rede de computadores em computadores distintos, mas tanto o cliente como o servidor podem estar no mesmo computador.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A Aplicação-cliente só apresentará: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as funcionalidades para o utilizador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os seus resultados, enquanto os servidores irão lidar com tudo o resto desde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a lógica de negócios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persistência...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66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</a:t>
            </a:r>
            <a:r>
              <a:rPr lang="pt-PT" baseline="0" dirty="0" smtClean="0"/>
              <a:t> Arquitetura de Sistema é constituída por 5 intervenientes fundamentais. </a:t>
            </a:r>
          </a:p>
          <a:p>
            <a:r>
              <a:rPr lang="pt-PT" baseline="0" dirty="0" smtClean="0"/>
              <a:t>São eles: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O web Client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O worksheet Service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O Dataset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As Macros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As Operations Service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5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l="850" r="785" b="7368"/>
          <a:stretch/>
        </p:blipFill>
        <p:spPr>
          <a:xfrm>
            <a:off x="0" y="5923028"/>
            <a:ext cx="9144000" cy="934972"/>
          </a:xfrm>
          <a:prstGeom prst="rect">
            <a:avLst/>
          </a:prstGeom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876800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291" y="4876800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1/12/2017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1981200"/>
            <a:ext cx="6477000" cy="271780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1/12/2017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81534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5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1/12/2017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19400" y="6248207"/>
            <a:ext cx="3211285" cy="381193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49801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933450" y="1878029"/>
            <a:ext cx="7543800" cy="2717800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sz="4800" cap="none" dirty="0" smtClean="0"/>
              <a:t>PROGRAMAÇÃO DE SISTEMAS DISTRIBUÍDOS</a:t>
            </a:r>
            <a:br>
              <a:rPr lang="en-US" sz="4800" cap="none" dirty="0" smtClean="0"/>
            </a:br>
            <a:r>
              <a:rPr lang="en-US" b="1" cap="none" dirty="0" smtClean="0"/>
              <a:t>APRESENTAÇÃO FINAL</a:t>
            </a:r>
            <a:br>
              <a:rPr lang="en-US" b="1" cap="none" dirty="0" smtClean="0"/>
            </a:br>
            <a:r>
              <a:rPr lang="en-US" sz="4800" cap="none" dirty="0" smtClean="0"/>
              <a:t/>
            </a:r>
            <a:br>
              <a:rPr lang="en-US" sz="4800" cap="none" dirty="0" smtClean="0"/>
            </a:br>
            <a:r>
              <a:rPr lang="pt-PT" sz="3600" cap="none" dirty="0"/>
              <a:t>Análise estatística simples de conjuntos de </a:t>
            </a:r>
            <a:r>
              <a:rPr lang="pt-PT" sz="3600" cap="none" dirty="0" smtClean="0"/>
              <a:t>dados de uma Tabela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cap="none" dirty="0" smtClean="0"/>
              <a:t/>
            </a:r>
            <a:br>
              <a:rPr lang="en-US" sz="2000" cap="none" dirty="0" smtClean="0"/>
            </a:br>
            <a:endParaRPr lang="en-US" sz="2000" cap="none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447800" y="5257800"/>
            <a:ext cx="6515100" cy="6858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dirty="0" smtClean="0"/>
              <a:t>Apresentação de PSIDI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05250" y="40813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smtClean="0"/>
              <a:t>Apresentação de: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&lt;1161660; Daniel </a:t>
            </a:r>
            <a:r>
              <a:rPr lang="en-US" dirty="0" err="1" smtClean="0"/>
              <a:t>Afonso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&lt;1160091; Leonardo Andrade&gt;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&lt;1150285; Paulo Russo &gt;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2238687" cy="3600953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Modelos (Transformations Service)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037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Demonstração</a:t>
            </a:r>
            <a:endParaRPr lang="pt-PT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828800"/>
            <a:ext cx="81534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dirty="0" smtClean="0"/>
              <a:t>Aceder à pasta do projeto:</a:t>
            </a:r>
          </a:p>
          <a:p>
            <a:pPr lvl="1"/>
            <a:r>
              <a:rPr lang="pt-PT" dirty="0" smtClean="0"/>
              <a:t>Cd </a:t>
            </a:r>
            <a:r>
              <a:rPr lang="pt-PT" dirty="0"/>
              <a:t>C:\</a:t>
            </a:r>
            <a:r>
              <a:rPr lang="pt-PT" dirty="0" smtClean="0"/>
              <a:t>Users\User\Documents\TRABALHO_RESTIFY</a:t>
            </a:r>
          </a:p>
          <a:p>
            <a:r>
              <a:rPr lang="pt-PT" dirty="0" smtClean="0"/>
              <a:t>Iniciar os ficheiros javascript da Base de Dados</a:t>
            </a:r>
          </a:p>
          <a:p>
            <a:r>
              <a:rPr lang="pt-PT" dirty="0" smtClean="0"/>
              <a:t>Iniciar os ficheiros javascript </a:t>
            </a:r>
            <a:r>
              <a:rPr lang="pt-PT" i="1" dirty="0" smtClean="0"/>
              <a:t>Datasheet_srv.js</a:t>
            </a:r>
            <a:r>
              <a:rPr lang="pt-PT" dirty="0" smtClean="0"/>
              <a:t> </a:t>
            </a:r>
            <a:r>
              <a:rPr lang="pt-PT" dirty="0"/>
              <a:t>e </a:t>
            </a:r>
            <a:r>
              <a:rPr lang="pt-PT" i="1" dirty="0"/>
              <a:t>HeavyOps_srv.js</a:t>
            </a:r>
            <a:endParaRPr lang="pt-PT" i="1" dirty="0" smtClean="0"/>
          </a:p>
          <a:p>
            <a:r>
              <a:rPr lang="pt-PT" dirty="0" smtClean="0"/>
              <a:t>Abrir a extensão do google Chrome “</a:t>
            </a:r>
            <a:r>
              <a:rPr lang="pt-PT" i="1" dirty="0" smtClean="0"/>
              <a:t>Postman</a:t>
            </a:r>
            <a:r>
              <a:rPr lang="pt-PT" dirty="0" smtClean="0"/>
              <a:t>”</a:t>
            </a:r>
          </a:p>
          <a:p>
            <a:pPr marL="0" indent="0">
              <a:buNone/>
            </a:pPr>
            <a:endParaRPr lang="pt-PT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876800"/>
            <a:ext cx="2895600" cy="16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Agradecimento	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Obrigado pela vossa atenção.</a:t>
            </a:r>
          </a:p>
          <a:p>
            <a:endParaRPr lang="pt-PT" dirty="0"/>
          </a:p>
          <a:p>
            <a:pPr lvl="1"/>
            <a:r>
              <a:rPr lang="pt-PT" dirty="0" smtClean="0"/>
              <a:t>Os membros do Grupo</a:t>
            </a:r>
          </a:p>
          <a:p>
            <a:pPr lvl="2"/>
            <a:r>
              <a:rPr lang="pt-PT" dirty="0" smtClean="0"/>
              <a:t>Daniel Afonso</a:t>
            </a:r>
          </a:p>
          <a:p>
            <a:pPr lvl="2"/>
            <a:r>
              <a:rPr lang="pt-PT" dirty="0" smtClean="0"/>
              <a:t>Leonardo Andrade</a:t>
            </a:r>
          </a:p>
          <a:p>
            <a:pPr lvl="2"/>
            <a:r>
              <a:rPr lang="pt-PT" dirty="0" smtClean="0"/>
              <a:t>Paulo Russo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41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400" dirty="0"/>
              <a:t>O presente Sistema utilizará a </a:t>
            </a:r>
            <a:r>
              <a:rPr lang="pt-PT" sz="2400" dirty="0" smtClean="0"/>
              <a:t>Arquitetura Cliente-Servidor</a:t>
            </a:r>
            <a:r>
              <a:rPr lang="pt-PT" sz="2400" dirty="0"/>
              <a:t>. Na nossa arquitectura, optamos por desenhar dois serviços, uma interface publica em que disponibiliza todas as operações numa matriz, e outro serviço privado que será utilizado para obter as transformações na matriz.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Arquitetura de Sistema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31574"/>
            <a:ext cx="4172245" cy="20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PT" dirty="0" smtClean="0"/>
              <a:t>Arquitetura de Sistema Teórica vs. </a:t>
            </a:r>
            <a:br>
              <a:rPr lang="pt-PT" dirty="0" smtClean="0"/>
            </a:br>
            <a:r>
              <a:rPr lang="pt-PT" dirty="0" smtClean="0"/>
              <a:t>Arquitetura de Sistema Real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lvl="1"/>
            <a:r>
              <a:rPr lang="pt-PT" dirty="0" smtClean="0"/>
              <a:t>Vs.</a:t>
            </a:r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723511"/>
            <a:ext cx="5714999" cy="1431043"/>
          </a:xfrm>
          <a:prstGeom prst="rect">
            <a:avLst/>
          </a:prstGeom>
        </p:spPr>
      </p:pic>
      <p:pic>
        <p:nvPicPr>
          <p:cNvPr id="7" name="Picture 6" descr="C:\Users\Paulo\Desktop\System_Architecture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477000" cy="18599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8305800" y="52543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REAL</a:t>
            </a:r>
            <a:endParaRPr lang="pt-PT" dirty="0"/>
          </a:p>
        </p:txBody>
      </p:sp>
      <p:sp>
        <p:nvSpPr>
          <p:cNvPr id="9" name="TextBox 8"/>
          <p:cNvSpPr txBox="1"/>
          <p:nvPr/>
        </p:nvSpPr>
        <p:spPr>
          <a:xfrm>
            <a:off x="8153400" y="280269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TEÓRICA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352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Decisoes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Definição do Protocolo</a:t>
            </a:r>
          </a:p>
          <a:p>
            <a:pPr lvl="1"/>
            <a:r>
              <a:rPr lang="pt-PT" dirty="0" smtClean="0"/>
              <a:t>Escolha </a:t>
            </a:r>
            <a:r>
              <a:rPr lang="pt-PT" dirty="0"/>
              <a:t>de chamadas assíncronas, para operações de </a:t>
            </a:r>
            <a:r>
              <a:rPr lang="pt-PT" dirty="0" smtClean="0"/>
              <a:t>transformação (Callbacks)</a:t>
            </a:r>
          </a:p>
          <a:p>
            <a:pPr lvl="1"/>
            <a:endParaRPr lang="pt-PT" dirty="0"/>
          </a:p>
          <a:p>
            <a:pPr lvl="1"/>
            <a:r>
              <a:rPr lang="pt-PT" dirty="0" smtClean="0"/>
              <a:t>Definição do domínio URI (Endpoints)</a:t>
            </a:r>
          </a:p>
          <a:p>
            <a:pPr lvl="1"/>
            <a:r>
              <a:rPr lang="pt-PT" dirty="0" smtClean="0"/>
              <a:t>/</a:t>
            </a:r>
            <a:r>
              <a:rPr lang="pt-PT" dirty="0"/>
              <a:t>Users/{UserID}/Datasets/{DatasetID}/Stats</a:t>
            </a:r>
          </a:p>
          <a:p>
            <a:pPr lvl="1"/>
            <a:r>
              <a:rPr lang="pt-PT" dirty="0" smtClean="0"/>
              <a:t>/</a:t>
            </a:r>
            <a:r>
              <a:rPr lang="pt-PT" dirty="0"/>
              <a:t>Users/{UserID}/Datasets/{DatasetID}/Trnsf</a:t>
            </a:r>
            <a:endParaRPr lang="pt-PT" dirty="0" smtClean="0"/>
          </a:p>
          <a:p>
            <a:r>
              <a:rPr lang="pt-PT" dirty="0" smtClean="0"/>
              <a:t>Escolha dos recursos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75738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Desafios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Definição da Arquitetura Rest</a:t>
            </a:r>
            <a:endParaRPr lang="pt-PT" dirty="0"/>
          </a:p>
          <a:p>
            <a:pPr marL="0" indent="0">
              <a:buNone/>
            </a:pPr>
            <a:endParaRPr lang="pt-PT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38400"/>
            <a:ext cx="6096000" cy="36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4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Aprendizagem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/>
              <a:t>Códigos http</a:t>
            </a:r>
          </a:p>
          <a:p>
            <a:r>
              <a:rPr lang="pt-PT" dirty="0" smtClean="0"/>
              <a:t>Swagger</a:t>
            </a:r>
          </a:p>
          <a:p>
            <a:endParaRPr lang="pt-PT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71800"/>
            <a:ext cx="7930418" cy="364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582" y="1780138"/>
            <a:ext cx="1912798" cy="5077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153400" cy="604520"/>
          </a:xfrm>
        </p:spPr>
        <p:txBody>
          <a:bodyPr>
            <a:normAutofit fontScale="90000"/>
          </a:bodyPr>
          <a:lstStyle/>
          <a:p>
            <a:r>
              <a:rPr lang="pt-PT" dirty="0"/>
              <a:t>Descrição dos </a:t>
            </a:r>
            <a:r>
              <a:rPr lang="pt-PT" dirty="0" smtClean="0"/>
              <a:t>pedidos API (Datasheet)</a:t>
            </a:r>
            <a:endParaRPr lang="pt-PT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828800"/>
            <a:ext cx="8153400" cy="48768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dirty="0" smtClean="0"/>
              <a:t>/Users</a:t>
            </a:r>
          </a:p>
          <a:p>
            <a:r>
              <a:rPr lang="pt-PT" dirty="0" smtClean="0"/>
              <a:t>/Users/{userID}</a:t>
            </a:r>
          </a:p>
          <a:p>
            <a:r>
              <a:rPr lang="pt-PT" dirty="0" smtClean="0"/>
              <a:t>/Users/{UserID}/Datasets</a:t>
            </a:r>
          </a:p>
          <a:p>
            <a:r>
              <a:rPr lang="pt-PT" dirty="0"/>
              <a:t>/Users/{UserID}/</a:t>
            </a:r>
            <a:r>
              <a:rPr lang="pt-PT" dirty="0" smtClean="0"/>
              <a:t>Datasets/{DatasetID}</a:t>
            </a:r>
          </a:p>
          <a:p>
            <a:r>
              <a:rPr lang="pt-PT" dirty="0"/>
              <a:t>/Users/{UserID</a:t>
            </a:r>
            <a:r>
              <a:rPr lang="pt-PT" dirty="0" smtClean="0"/>
              <a:t>}/Macros</a:t>
            </a:r>
          </a:p>
          <a:p>
            <a:r>
              <a:rPr lang="pt-PT" dirty="0"/>
              <a:t>/Users/{UserID}/</a:t>
            </a:r>
            <a:r>
              <a:rPr lang="pt-PT" dirty="0" smtClean="0"/>
              <a:t>Macros/{MacroID}</a:t>
            </a:r>
          </a:p>
          <a:p>
            <a:r>
              <a:rPr lang="pt-PT" dirty="0" smtClean="0"/>
              <a:t>/Stats</a:t>
            </a:r>
          </a:p>
          <a:p>
            <a:r>
              <a:rPr lang="pt-PT" dirty="0" smtClean="0"/>
              <a:t>/Tranfs</a:t>
            </a:r>
            <a:endParaRPr lang="pt-PT" dirty="0"/>
          </a:p>
          <a:p>
            <a:r>
              <a:rPr lang="pt-PT" dirty="0" smtClean="0"/>
              <a:t>/Charts</a:t>
            </a:r>
          </a:p>
          <a:p>
            <a:r>
              <a:rPr lang="pt-PT" dirty="0" smtClean="0"/>
              <a:t>/Users/{UserID}/Datasets/{DatasetID}/Stats?StatID=StatID</a:t>
            </a:r>
          </a:p>
          <a:p>
            <a:r>
              <a:rPr lang="pt-PT" dirty="0"/>
              <a:t>/Users/{UserID}/Datasets/{DatasetID</a:t>
            </a:r>
            <a:r>
              <a:rPr lang="pt-PT" dirty="0" smtClean="0"/>
              <a:t>}/Trnsf?TranfsID=TransfsID</a:t>
            </a:r>
          </a:p>
          <a:p>
            <a:r>
              <a:rPr lang="pt-PT" dirty="0"/>
              <a:t>/Users/{UserID}/Datasets/{DatasetID</a:t>
            </a:r>
            <a:r>
              <a:rPr lang="pt-PT" dirty="0" smtClean="0"/>
              <a:t>}/{MacroID}/MacroID=MacroID</a:t>
            </a:r>
          </a:p>
          <a:p>
            <a:r>
              <a:rPr lang="pt-PT" dirty="0" smtClean="0"/>
              <a:t>Users/{UserID}/Results/{ResultID}</a:t>
            </a:r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16880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Modelos (Datasheet)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5" y="1876925"/>
            <a:ext cx="1976089" cy="4076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56" y="1876924"/>
            <a:ext cx="2168943" cy="4764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851258"/>
            <a:ext cx="2057400" cy="49001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876926"/>
            <a:ext cx="2362200" cy="46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0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81200"/>
            <a:ext cx="3630223" cy="129540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Descrição dos </a:t>
            </a:r>
            <a:r>
              <a:rPr lang="pt-PT" dirty="0" smtClean="0"/>
              <a:t>pedidos (Transformation)</a:t>
            </a:r>
            <a:endParaRPr lang="pt-PT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12482"/>
            <a:ext cx="81534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sz="1800" dirty="0"/>
              <a:t>/Users/{UserID}/Datasets/{DatasetID}/Trnsf</a:t>
            </a:r>
          </a:p>
          <a:p>
            <a:r>
              <a:rPr lang="pt-PT" sz="1800" dirty="0"/>
              <a:t>/Trnsfs</a:t>
            </a:r>
          </a:p>
        </p:txBody>
      </p:sp>
    </p:spTree>
    <p:extLst>
      <p:ext uri="{BB962C8B-B14F-4D97-AF65-F5344CB8AC3E}">
        <p14:creationId xmlns:p14="http://schemas.microsoft.com/office/powerpoint/2010/main" val="3285123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329</Words>
  <Application>Microsoft Office PowerPoint</Application>
  <PresentationFormat>On-screen Show (4:3)</PresentationFormat>
  <Paragraphs>76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Tw Cen MT</vt:lpstr>
      <vt:lpstr>Wingdings</vt:lpstr>
      <vt:lpstr>Wingdings 2</vt:lpstr>
      <vt:lpstr>WidescreenPresentation</vt:lpstr>
      <vt:lpstr>PROGRAMAÇÃO DE SISTEMAS DISTRIBUÍDOS APRESENTAÇÃO FINAL  Análise estatística simples de conjuntos de dados de uma Tabela  </vt:lpstr>
      <vt:lpstr>Arquitetura de Sistema</vt:lpstr>
      <vt:lpstr>Arquitetura de Sistema Teórica vs.  Arquitetura de Sistema Real </vt:lpstr>
      <vt:lpstr>Decisoes</vt:lpstr>
      <vt:lpstr>Desafios</vt:lpstr>
      <vt:lpstr>Aprendizagem</vt:lpstr>
      <vt:lpstr>Descrição dos pedidos API (Datasheet)</vt:lpstr>
      <vt:lpstr>Modelos (Datasheet)</vt:lpstr>
      <vt:lpstr>Descrição dos pedidos (Transformation)</vt:lpstr>
      <vt:lpstr>Modelos (Transformations Service)</vt:lpstr>
      <vt:lpstr>Demonstração</vt:lpstr>
      <vt:lpstr>Agradecimento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2017-01-12T18:57:12Z</dcterms:modified>
</cp:coreProperties>
</file>