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2" r:id="rId3"/>
    <p:sldId id="263" r:id="rId4"/>
    <p:sldId id="265" r:id="rId5"/>
    <p:sldId id="266" r:id="rId6"/>
    <p:sldId id="270" r:id="rId7"/>
    <p:sldId id="267" r:id="rId8"/>
    <p:sldId id="269" r:id="rId9"/>
    <p:sldId id="272" r:id="rId10"/>
    <p:sldId id="274" r:id="rId11"/>
    <p:sldId id="273" r:id="rId12"/>
    <p:sldId id="275" r:id="rId13"/>
    <p:sldId id="271" r:id="rId14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5270" autoAdjust="0"/>
  </p:normalViewPr>
  <p:slideViewPr>
    <p:cSldViewPr>
      <p:cViewPr varScale="1">
        <p:scale>
          <a:sx n="99" d="100"/>
          <a:sy n="99" d="100"/>
        </p:scale>
        <p:origin x="18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0B388-303A-7841-B305-11C117731671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C2979-BB82-BA41-B086-D0182E72F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71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23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sz="1200" dirty="0" smtClean="0"/>
              <a:t>Geralmente os clientes e servidores comunicam através de uma rede de computadores em computadores distintos, mas tanto o cliente como o servidor podem estar no mesmo computador.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pt-PT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pt-PT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 smtClean="0"/>
              <a:t>A Aplicação-cliente só apresentará: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 smtClean="0"/>
              <a:t>as funcionalidades para o utilizador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 smtClean="0"/>
              <a:t>os seus resultados, enquanto os servidores irão lidar com tudo o resto desde 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 smtClean="0"/>
              <a:t>a lógica de negócios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 smtClean="0"/>
              <a:t>persistência...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66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</a:t>
            </a:r>
            <a:r>
              <a:rPr lang="pt-PT" baseline="0" dirty="0" smtClean="0"/>
              <a:t> Arquitetura de Sistema é constituída por 5 intervenientes fundamentais. </a:t>
            </a:r>
          </a:p>
          <a:p>
            <a:r>
              <a:rPr lang="pt-PT" baseline="0" dirty="0" smtClean="0"/>
              <a:t>São eles: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O web Client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O worksheet Service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O Dataset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As Macros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As Operations Service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51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1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l="850" r="785" b="7368"/>
          <a:stretch/>
        </p:blipFill>
        <p:spPr>
          <a:xfrm>
            <a:off x="0" y="5923028"/>
            <a:ext cx="9144000" cy="934972"/>
          </a:xfrm>
          <a:prstGeom prst="rect">
            <a:avLst/>
          </a:prstGeom>
        </p:spPr>
      </p:pic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876800"/>
            <a:ext cx="6515100" cy="68580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5291" y="4876800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1/12/2017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1981200"/>
            <a:ext cx="6477000" cy="271780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4559808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89520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724400"/>
            <a:ext cx="7315200" cy="6096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9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436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1/12/2017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803402"/>
            <a:ext cx="8153400" cy="435816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5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803402"/>
            <a:ext cx="3886200" cy="435816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803399"/>
            <a:ext cx="3886200" cy="4358167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7480"/>
            <a:ext cx="8153400" cy="134112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559757"/>
            <a:ext cx="3886200" cy="3505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559757"/>
            <a:ext cx="3886200" cy="3505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816383"/>
            <a:ext cx="3886200" cy="707136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816383"/>
            <a:ext cx="3886200" cy="707136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05000"/>
            <a:ext cx="1600200" cy="41656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905000"/>
            <a:ext cx="6400800" cy="4267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803400"/>
            <a:ext cx="8153400" cy="432308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1/12/2017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19400" y="6248207"/>
            <a:ext cx="3211285" cy="381193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60227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505947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505947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49801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933450" y="1878029"/>
            <a:ext cx="7543800" cy="2717800"/>
          </a:xfrm>
        </p:spPr>
        <p:txBody>
          <a:bodyPr>
            <a:normAutofit fontScale="90000"/>
          </a:bodyPr>
          <a:lstStyle>
            <a:extLst/>
          </a:lstStyle>
          <a:p>
            <a:pPr algn="ctr"/>
            <a:r>
              <a:rPr lang="en-US" sz="4800" cap="none" dirty="0" smtClean="0"/>
              <a:t>PROGRAMAÇÃO DE SISTEMAS </a:t>
            </a:r>
            <a:r>
              <a:rPr lang="en-US" sz="4800" cap="none" dirty="0" smtClean="0"/>
              <a:t>DISTRIBUÍDOS</a:t>
            </a:r>
            <a:br>
              <a:rPr lang="en-US" sz="4800" cap="none" dirty="0" smtClean="0"/>
            </a:br>
            <a:r>
              <a:rPr lang="en-US" b="1" cap="none" dirty="0" smtClean="0"/>
              <a:t>APRESENTAÇÃO FINAL</a:t>
            </a:r>
            <a:r>
              <a:rPr lang="en-US" b="1" cap="none" dirty="0" smtClean="0"/>
              <a:t/>
            </a:r>
            <a:br>
              <a:rPr lang="en-US" b="1" cap="none" dirty="0" smtClean="0"/>
            </a:br>
            <a:r>
              <a:rPr lang="en-US" sz="4800" cap="none" dirty="0" smtClean="0"/>
              <a:t/>
            </a:r>
            <a:br>
              <a:rPr lang="en-US" sz="4800" cap="none" dirty="0" smtClean="0"/>
            </a:br>
            <a:r>
              <a:rPr lang="pt-PT" sz="3600" cap="none" dirty="0"/>
              <a:t>Análise estatística simples de conjuntos de </a:t>
            </a:r>
            <a:r>
              <a:rPr lang="pt-PT" sz="3600" cap="none" dirty="0" smtClean="0"/>
              <a:t>dados de uma Tabela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cap="none" dirty="0" smtClean="0"/>
              <a:t/>
            </a:r>
            <a:br>
              <a:rPr lang="en-US" sz="2000" cap="none" dirty="0" smtClean="0"/>
            </a:br>
            <a:endParaRPr lang="en-US" sz="2000" cap="none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1447800" y="5257800"/>
            <a:ext cx="6515100" cy="68580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en-US" dirty="0" smtClean="0"/>
              <a:t>Apresentação de PSIDI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05250" y="40813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 smtClean="0"/>
              <a:t>Apresentação de: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&lt;1161660; Daniel </a:t>
            </a:r>
            <a:r>
              <a:rPr lang="en-US" dirty="0" err="1" smtClean="0"/>
              <a:t>Afonso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&lt;1160091; Leonardo Andrade&gt;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&lt;1150285; Paulo Russo &gt;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981200"/>
            <a:ext cx="3630223" cy="1295400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Descrição dos </a:t>
            </a:r>
            <a:r>
              <a:rPr lang="pt-PT" dirty="0" smtClean="0"/>
              <a:t>pedidos (Transformation)</a:t>
            </a:r>
            <a:endParaRPr lang="pt-PT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12482"/>
            <a:ext cx="8153400" cy="487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PT" sz="1800" dirty="0"/>
              <a:t>/Users/{UserID}/Datasets/{DatasetID}/Trnsf</a:t>
            </a:r>
          </a:p>
          <a:p>
            <a:r>
              <a:rPr lang="pt-PT" sz="1800" dirty="0"/>
              <a:t>/Trnsfs</a:t>
            </a:r>
          </a:p>
        </p:txBody>
      </p:sp>
    </p:spTree>
    <p:extLst>
      <p:ext uri="{BB962C8B-B14F-4D97-AF65-F5344CB8AC3E}">
        <p14:creationId xmlns:p14="http://schemas.microsoft.com/office/powerpoint/2010/main" val="328512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57400"/>
            <a:ext cx="2238687" cy="3600953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Modelos (Transformations Service)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037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Demonstração</a:t>
            </a:r>
            <a:endParaRPr lang="pt-PT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828800"/>
            <a:ext cx="8153400" cy="487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PT" dirty="0" smtClean="0"/>
              <a:t>Aceder à pasta do projeto:</a:t>
            </a:r>
          </a:p>
          <a:p>
            <a:pPr lvl="1"/>
            <a:r>
              <a:rPr lang="pt-PT" dirty="0" smtClean="0"/>
              <a:t>Cd </a:t>
            </a:r>
            <a:r>
              <a:rPr lang="pt-PT" dirty="0"/>
              <a:t>C:\</a:t>
            </a:r>
            <a:r>
              <a:rPr lang="pt-PT" dirty="0" smtClean="0"/>
              <a:t>Users\User\Documents\TRABALHO_RESTIFY</a:t>
            </a:r>
          </a:p>
          <a:p>
            <a:r>
              <a:rPr lang="pt-PT" dirty="0" smtClean="0"/>
              <a:t>Iniciar os ficheiros javascript da Base de Dados</a:t>
            </a:r>
          </a:p>
          <a:p>
            <a:r>
              <a:rPr lang="pt-PT" dirty="0" smtClean="0"/>
              <a:t>Iniciar os ficheiros javascript </a:t>
            </a:r>
            <a:r>
              <a:rPr lang="pt-PT" i="1" dirty="0" smtClean="0"/>
              <a:t>Datasheet_srv.js</a:t>
            </a:r>
            <a:r>
              <a:rPr lang="pt-PT" dirty="0" smtClean="0"/>
              <a:t> </a:t>
            </a:r>
            <a:r>
              <a:rPr lang="pt-PT" dirty="0"/>
              <a:t>e </a:t>
            </a:r>
            <a:r>
              <a:rPr lang="pt-PT" i="1" dirty="0"/>
              <a:t>HeavyOps_srv.js</a:t>
            </a:r>
            <a:endParaRPr lang="pt-PT" i="1" dirty="0" smtClean="0"/>
          </a:p>
          <a:p>
            <a:r>
              <a:rPr lang="pt-PT" dirty="0" smtClean="0"/>
              <a:t>Abrir a extensão do google Chrome “</a:t>
            </a:r>
            <a:r>
              <a:rPr lang="pt-PT" i="1" dirty="0" smtClean="0"/>
              <a:t>Postman</a:t>
            </a:r>
            <a:r>
              <a:rPr lang="pt-PT" dirty="0" smtClean="0"/>
              <a:t>”</a:t>
            </a:r>
          </a:p>
          <a:p>
            <a:pPr marL="0" indent="0">
              <a:buNone/>
            </a:pPr>
            <a:endParaRPr lang="pt-PT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876800"/>
            <a:ext cx="2895600" cy="166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6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Agradecimento	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dirty="0" smtClean="0"/>
              <a:t>Obrigado pela vossa atenção.</a:t>
            </a:r>
          </a:p>
          <a:p>
            <a:endParaRPr lang="pt-PT" dirty="0"/>
          </a:p>
          <a:p>
            <a:pPr lvl="1"/>
            <a:r>
              <a:rPr lang="pt-PT" dirty="0" smtClean="0"/>
              <a:t>Os membros do Grupo</a:t>
            </a:r>
          </a:p>
          <a:p>
            <a:pPr lvl="2"/>
            <a:r>
              <a:rPr lang="pt-PT" dirty="0" smtClean="0"/>
              <a:t>Daniel Afonso</a:t>
            </a:r>
          </a:p>
          <a:p>
            <a:pPr lvl="2"/>
            <a:r>
              <a:rPr lang="pt-PT" dirty="0" smtClean="0"/>
              <a:t>Leonardo Andrade</a:t>
            </a:r>
          </a:p>
          <a:p>
            <a:pPr lvl="2"/>
            <a:r>
              <a:rPr lang="pt-PT" dirty="0" smtClean="0"/>
              <a:t>Paulo Russo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9418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400" dirty="0"/>
              <a:t>O presente Sistema utilizará a </a:t>
            </a:r>
            <a:r>
              <a:rPr lang="pt-PT" sz="2400" dirty="0" smtClean="0"/>
              <a:t>Arquitetura Cliente-Servidor</a:t>
            </a:r>
            <a:r>
              <a:rPr lang="pt-PT" sz="2400" dirty="0"/>
              <a:t>. Na nossa arquitectura, optamos por desenhar dois serviços, uma interface publica em que disponibiliza todas as operações numa matriz, e outro serviço privado que será utilizado para obter as transformações na matriz.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Arquitetura de Sistema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31574"/>
            <a:ext cx="4172245" cy="201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4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PT" dirty="0" smtClean="0"/>
              <a:t>Arquitetura de </a:t>
            </a:r>
            <a:r>
              <a:rPr lang="pt-PT" smtClean="0"/>
              <a:t>Sistema </a:t>
            </a:r>
            <a:r>
              <a:rPr lang="pt-PT" smtClean="0"/>
              <a:t>Teórica </a:t>
            </a:r>
            <a:r>
              <a:rPr lang="pt-PT" smtClean="0"/>
              <a:t>vs</a:t>
            </a:r>
            <a:r>
              <a:rPr lang="pt-PT" dirty="0" smtClean="0"/>
              <a:t>. </a:t>
            </a:r>
            <a:br>
              <a:rPr lang="pt-PT" dirty="0" smtClean="0"/>
            </a:br>
            <a:r>
              <a:rPr lang="pt-PT" dirty="0" smtClean="0"/>
              <a:t>Arquitetura de Sistema Real 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 smtClean="0"/>
          </a:p>
          <a:p>
            <a:pPr lvl="1"/>
            <a:r>
              <a:rPr lang="pt-PT" dirty="0" smtClean="0"/>
              <a:t>Vs.</a:t>
            </a:r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723511"/>
            <a:ext cx="5714999" cy="1431043"/>
          </a:xfrm>
          <a:prstGeom prst="rect">
            <a:avLst/>
          </a:prstGeom>
        </p:spPr>
      </p:pic>
      <p:pic>
        <p:nvPicPr>
          <p:cNvPr id="7" name="Picture 6" descr="C:\Users\Paulo\Desktop\System_Architecture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57400"/>
            <a:ext cx="6477000" cy="185992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8305800" y="525436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REAL</a:t>
            </a:r>
            <a:endParaRPr lang="pt-PT" dirty="0"/>
          </a:p>
        </p:txBody>
      </p:sp>
      <p:sp>
        <p:nvSpPr>
          <p:cNvPr id="9" name="TextBox 8"/>
          <p:cNvSpPr txBox="1"/>
          <p:nvPr/>
        </p:nvSpPr>
        <p:spPr>
          <a:xfrm>
            <a:off x="8153400" y="280269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TEÓRICA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3521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Decisoes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Definição do Protocolo</a:t>
            </a:r>
          </a:p>
          <a:p>
            <a:pPr lvl="1"/>
            <a:r>
              <a:rPr lang="pt-PT" dirty="0" smtClean="0"/>
              <a:t>Escolha </a:t>
            </a:r>
            <a:r>
              <a:rPr lang="pt-PT" dirty="0"/>
              <a:t>de chamadas assíncronas, para operações de </a:t>
            </a:r>
            <a:r>
              <a:rPr lang="pt-PT" dirty="0" smtClean="0"/>
              <a:t>transformação (Callbacks)</a:t>
            </a:r>
          </a:p>
          <a:p>
            <a:pPr lvl="1"/>
            <a:endParaRPr lang="pt-PT" dirty="0"/>
          </a:p>
          <a:p>
            <a:pPr lvl="1"/>
            <a:r>
              <a:rPr lang="pt-PT" dirty="0" smtClean="0"/>
              <a:t>Definição do domínio URI (Endpoints)</a:t>
            </a:r>
          </a:p>
          <a:p>
            <a:pPr lvl="1"/>
            <a:r>
              <a:rPr lang="pt-PT" dirty="0" smtClean="0"/>
              <a:t>/</a:t>
            </a:r>
            <a:r>
              <a:rPr lang="pt-PT" dirty="0"/>
              <a:t>Users/{UserID}/Datasets/{DatasetID}/Stats</a:t>
            </a:r>
          </a:p>
          <a:p>
            <a:pPr lvl="1"/>
            <a:r>
              <a:rPr lang="pt-PT" dirty="0" smtClean="0"/>
              <a:t>/</a:t>
            </a:r>
            <a:r>
              <a:rPr lang="pt-PT" dirty="0"/>
              <a:t>Users/{UserID}/Datasets/{DatasetID}/Trnsf</a:t>
            </a:r>
            <a:endParaRPr lang="pt-PT" dirty="0" smtClean="0"/>
          </a:p>
          <a:p>
            <a:r>
              <a:rPr lang="pt-PT" dirty="0" smtClean="0"/>
              <a:t>Escolha dos recursos</a:t>
            </a:r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75738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Desafios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dirty="0" smtClean="0"/>
              <a:t>Definição da Arquitetura Rest</a:t>
            </a:r>
            <a:endParaRPr lang="pt-PT" dirty="0"/>
          </a:p>
          <a:p>
            <a:pPr marL="0" indent="0">
              <a:buNone/>
            </a:pPr>
            <a:endParaRPr lang="pt-PT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438400"/>
            <a:ext cx="6096000" cy="361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4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API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dirty="0" smtClean="0"/>
              <a:t>Datasheet Service vs. Transformation Service </a:t>
            </a:r>
            <a:endParaRPr lang="pt-PT" dirty="0"/>
          </a:p>
          <a:p>
            <a:endParaRPr lang="pt-PT" dirty="0" smtClean="0"/>
          </a:p>
          <a:p>
            <a:pPr lvl="5"/>
            <a:r>
              <a:rPr lang="pt-PT" dirty="0"/>
              <a:t>	</a:t>
            </a:r>
            <a:r>
              <a:rPr lang="pt-PT" dirty="0" smtClean="0"/>
              <a:t>			</a:t>
            </a:r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215786"/>
              </p:ext>
            </p:extLst>
          </p:nvPr>
        </p:nvGraphicFramePr>
        <p:xfrm>
          <a:off x="1066800" y="2286000"/>
          <a:ext cx="3048927" cy="4464286"/>
        </p:xfrm>
        <a:graphic>
          <a:graphicData uri="http://schemas.openxmlformats.org/drawingml/2006/table">
            <a:tbl>
              <a:tblPr/>
              <a:tblGrid>
                <a:gridCol w="1329020"/>
                <a:gridCol w="459868"/>
                <a:gridCol w="1260039"/>
              </a:tblGrid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URL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VERB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DESCRIPTION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/Users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POST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Criar user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Listar todos users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Obter user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PUT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Modificar user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/Users/{UserID}/Datasets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POST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Criar dataset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/Users/{UserID}/Datasets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Listar todos datasets do user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/Users/{UserID}/Datasets/{DatasetID}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Obter dataset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/Users/{UserID}/Datasets/{DatasetID}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PUT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Modificar dataset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/Users/{UserID}/Datasets/{DatasetID}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DELETE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Eliminar dataset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/Users/{UserID}/Macros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POST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Criar macro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/Users/{UserID}/Macros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Listar macros do user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/Users/{UserID}/Macros/{MarcoID}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Obter macro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/Users/{UserID}/Macros/{MarcoID}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PUT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Modificar macro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/Stats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Listar estastisticas disponiveis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/Trnsf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Listar tranformações disponiveis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/Users/{UserID}/Datasets/{DatasetID}/Stats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Obter estatisticas do dataset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/Users/{UserID}/Datasets/{DatasetID}/Trnsf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Obter transformações do dataset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/Users/{UserID}/Datasets/{DatasetID}/{MacroID}/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Obter aplicação de macro a um dataset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984823"/>
              </p:ext>
            </p:extLst>
          </p:nvPr>
        </p:nvGraphicFramePr>
        <p:xfrm>
          <a:off x="4343400" y="2286000"/>
          <a:ext cx="3428999" cy="357898"/>
        </p:xfrm>
        <a:graphic>
          <a:graphicData uri="http://schemas.openxmlformats.org/drawingml/2006/table">
            <a:tbl>
              <a:tblPr/>
              <a:tblGrid>
                <a:gridCol w="642937"/>
                <a:gridCol w="428625"/>
                <a:gridCol w="2357437"/>
              </a:tblGrid>
              <a:tr h="178949">
                <a:tc>
                  <a:txBody>
                    <a:bodyPr/>
                    <a:lstStyle/>
                    <a:p>
                      <a:pPr rtl="0" fontAlgn="b"/>
                      <a:r>
                        <a:rPr lang="pt-PT" sz="1000" dirty="0">
                          <a:effectLst/>
                        </a:rPr>
                        <a:t>URL</a:t>
                      </a:r>
                    </a:p>
                  </a:txBody>
                  <a:tcPr marL="15516" marR="15516" marT="10344" marB="1034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1000">
                          <a:effectLst/>
                        </a:rPr>
                        <a:t>VERB</a:t>
                      </a:r>
                    </a:p>
                  </a:txBody>
                  <a:tcPr marL="15516" marR="15516" marT="10344" marB="1034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1000">
                          <a:effectLst/>
                        </a:rPr>
                        <a:t>DESCRIPTION</a:t>
                      </a:r>
                    </a:p>
                  </a:txBody>
                  <a:tcPr marL="15516" marR="15516" marT="10344" marB="1034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178949">
                <a:tc>
                  <a:txBody>
                    <a:bodyPr/>
                    <a:lstStyle/>
                    <a:p>
                      <a:pPr rtl="0" fontAlgn="b"/>
                      <a:r>
                        <a:rPr lang="pt-PT" sz="1000" dirty="0">
                          <a:effectLst/>
                        </a:rPr>
                        <a:t>/Trnsf/</a:t>
                      </a:r>
                    </a:p>
                  </a:txBody>
                  <a:tcPr marL="15516" marR="15516" marT="10344" marB="1034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1000" dirty="0">
                          <a:effectLst/>
                        </a:rPr>
                        <a:t>POST</a:t>
                      </a:r>
                    </a:p>
                  </a:txBody>
                  <a:tcPr marL="15516" marR="15516" marT="10344" marB="1034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1000" dirty="0">
                          <a:effectLst/>
                        </a:rPr>
                        <a:t>Envia dataset com as respectivas operações</a:t>
                      </a:r>
                    </a:p>
                  </a:txBody>
                  <a:tcPr marL="15516" marR="15516" marT="10344" marB="1034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61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Aprendizagem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dirty="0" smtClean="0"/>
              <a:t>Códigos http</a:t>
            </a:r>
          </a:p>
          <a:p>
            <a:r>
              <a:rPr lang="pt-PT" dirty="0" smtClean="0"/>
              <a:t>Swagger</a:t>
            </a:r>
          </a:p>
          <a:p>
            <a:endParaRPr lang="pt-PT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971800"/>
            <a:ext cx="7930418" cy="364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9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582" y="1780138"/>
            <a:ext cx="1912798" cy="50778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153400" cy="604520"/>
          </a:xfrm>
        </p:spPr>
        <p:txBody>
          <a:bodyPr>
            <a:normAutofit fontScale="90000"/>
          </a:bodyPr>
          <a:lstStyle/>
          <a:p>
            <a:r>
              <a:rPr lang="pt-PT" dirty="0"/>
              <a:t>Descrição dos </a:t>
            </a:r>
            <a:r>
              <a:rPr lang="pt-PT" dirty="0" smtClean="0"/>
              <a:t>pedidos (Datasheet)</a:t>
            </a:r>
            <a:endParaRPr lang="pt-PT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828800"/>
            <a:ext cx="8153400" cy="48768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PT" dirty="0" smtClean="0"/>
              <a:t>/Users</a:t>
            </a:r>
          </a:p>
          <a:p>
            <a:r>
              <a:rPr lang="pt-PT" dirty="0" smtClean="0"/>
              <a:t>/Users/{userID}</a:t>
            </a:r>
          </a:p>
          <a:p>
            <a:r>
              <a:rPr lang="pt-PT" dirty="0" smtClean="0"/>
              <a:t>/Users/{UserID}/Datasets</a:t>
            </a:r>
          </a:p>
          <a:p>
            <a:r>
              <a:rPr lang="pt-PT" dirty="0"/>
              <a:t>/Users/{UserID}/</a:t>
            </a:r>
            <a:r>
              <a:rPr lang="pt-PT" dirty="0" smtClean="0"/>
              <a:t>Datasets/{DatasetID}</a:t>
            </a:r>
          </a:p>
          <a:p>
            <a:r>
              <a:rPr lang="pt-PT" dirty="0"/>
              <a:t>/Users/{UserID</a:t>
            </a:r>
            <a:r>
              <a:rPr lang="pt-PT" dirty="0" smtClean="0"/>
              <a:t>}/Macros</a:t>
            </a:r>
          </a:p>
          <a:p>
            <a:r>
              <a:rPr lang="pt-PT" dirty="0"/>
              <a:t>/Users/{UserID}/</a:t>
            </a:r>
            <a:r>
              <a:rPr lang="pt-PT" dirty="0" smtClean="0"/>
              <a:t>Macros/{MacroID}</a:t>
            </a:r>
          </a:p>
          <a:p>
            <a:r>
              <a:rPr lang="pt-PT" dirty="0" smtClean="0"/>
              <a:t>/Stats</a:t>
            </a:r>
          </a:p>
          <a:p>
            <a:r>
              <a:rPr lang="pt-PT" dirty="0" smtClean="0"/>
              <a:t>/Tranfs</a:t>
            </a:r>
            <a:endParaRPr lang="pt-PT" dirty="0"/>
          </a:p>
          <a:p>
            <a:r>
              <a:rPr lang="pt-PT" dirty="0" smtClean="0"/>
              <a:t>/Charts</a:t>
            </a:r>
          </a:p>
          <a:p>
            <a:r>
              <a:rPr lang="pt-PT" dirty="0" smtClean="0"/>
              <a:t>/Users/{UserID}/Datasets/{DatasetID}/Stats?StatID=StatID</a:t>
            </a:r>
          </a:p>
          <a:p>
            <a:r>
              <a:rPr lang="pt-PT" dirty="0"/>
              <a:t>/Users/{UserID}/Datasets/{DatasetID</a:t>
            </a:r>
            <a:r>
              <a:rPr lang="pt-PT" dirty="0" smtClean="0"/>
              <a:t>}/Trnsf?TranfsID=TransfsID</a:t>
            </a:r>
          </a:p>
          <a:p>
            <a:r>
              <a:rPr lang="pt-PT" dirty="0"/>
              <a:t>/Users/{UserID}/Datasets/{DatasetID</a:t>
            </a:r>
            <a:r>
              <a:rPr lang="pt-PT" dirty="0" smtClean="0"/>
              <a:t>}/{MacroID}/MacroID=MacroID</a:t>
            </a:r>
          </a:p>
          <a:p>
            <a:r>
              <a:rPr lang="pt-PT" dirty="0" smtClean="0"/>
              <a:t>Users/{UserID}/Results/{ResultID}</a:t>
            </a:r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68806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Modelos (Datasheet)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5" y="1876925"/>
            <a:ext cx="1976089" cy="4076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456" y="1876924"/>
            <a:ext cx="2168943" cy="47647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851258"/>
            <a:ext cx="2057400" cy="49001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876926"/>
            <a:ext cx="2362200" cy="465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Presentation.potx</Template>
  <TotalTime>0</TotalTime>
  <Words>541</Words>
  <Application>Microsoft Office PowerPoint</Application>
  <PresentationFormat>On-screen Show (4:3)</PresentationFormat>
  <Paragraphs>144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Tw Cen MT</vt:lpstr>
      <vt:lpstr>Wingdings</vt:lpstr>
      <vt:lpstr>Wingdings 2</vt:lpstr>
      <vt:lpstr>WidescreenPresentation</vt:lpstr>
      <vt:lpstr>PROGRAMAÇÃO DE SISTEMAS DISTRIBUÍDOS APRESENTAÇÃO FINAL  Análise estatística simples de conjuntos de dados de uma Tabela  </vt:lpstr>
      <vt:lpstr>Arquitetura de Sistema</vt:lpstr>
      <vt:lpstr>Arquitetura de Sistema Teórica vs.  Arquitetura de Sistema Real </vt:lpstr>
      <vt:lpstr>Decisoes</vt:lpstr>
      <vt:lpstr>Desafios</vt:lpstr>
      <vt:lpstr>API</vt:lpstr>
      <vt:lpstr>Aprendizagem</vt:lpstr>
      <vt:lpstr>Descrição dos pedidos (Datasheet)</vt:lpstr>
      <vt:lpstr>Modelos (Datasheet)</vt:lpstr>
      <vt:lpstr>Descrição dos pedidos (Transformation)</vt:lpstr>
      <vt:lpstr>Modelos (Transformations Service)</vt:lpstr>
      <vt:lpstr>Demonstração</vt:lpstr>
      <vt:lpstr>Agradecimento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2010-04-19T20:53:40Z</dcterms:created>
  <dcterms:modified xsi:type="dcterms:W3CDTF">2017-01-12T16:34:09Z</dcterms:modified>
</cp:coreProperties>
</file>