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3" r:id="rId4"/>
    <p:sldId id="265" r:id="rId5"/>
    <p:sldId id="266" r:id="rId6"/>
    <p:sldId id="267" r:id="rId7"/>
    <p:sldId id="270" r:id="rId8"/>
    <p:sldId id="269" r:id="rId9"/>
    <p:sldId id="272" r:id="rId10"/>
    <p:sldId id="274" r:id="rId11"/>
    <p:sldId id="273" r:id="rId12"/>
    <p:sldId id="275" r:id="rId13"/>
    <p:sldId id="271" r:id="rId14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5270" autoAdjust="0"/>
  </p:normalViewPr>
  <p:slideViewPr>
    <p:cSldViewPr>
      <p:cViewPr varScale="1">
        <p:scale>
          <a:sx n="69" d="100"/>
          <a:sy n="69" d="100"/>
        </p:scale>
        <p:origin x="17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0B388-303A-7841-B305-11C117731671}" type="datetimeFigureOut">
              <a:rPr lang="en-US" smtClean="0"/>
              <a:t>02-Jan-17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C2979-BB82-BA41-B086-D0182E72F7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71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02-Jan-17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sz="1200" dirty="0"/>
              <a:t>Geralmente os clientes e servidores comunicam através de uma rede de computadores em computadores distintos, mas tanto o cliente como o servidor podem estar no mesmo computador.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A Aplicação-cliente só apresentará: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as funcionalidades para o utilizador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os seus resultados, enquanto os servidores irão lidar com tudo o resto desde 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a lógica de negócios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/>
              <a:t>persistência...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6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</a:t>
            </a:r>
            <a:r>
              <a:rPr lang="pt-PT" baseline="0" dirty="0"/>
              <a:t> Arquitetura de Sistema é constituída por 5 intervenientes fundamentais. </a:t>
            </a:r>
          </a:p>
          <a:p>
            <a:r>
              <a:rPr lang="pt-PT" baseline="0" dirty="0"/>
              <a:t>São eles: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O web Client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O worksheet Service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O Dataset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As Macros</a:t>
            </a:r>
          </a:p>
          <a:p>
            <a:pPr marL="171450" indent="-171450">
              <a:buFontTx/>
              <a:buChar char="-"/>
            </a:pPr>
            <a:r>
              <a:rPr lang="pt-PT" baseline="0" dirty="0"/>
              <a:t>As Operations Service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5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1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/>
          <a:srcRect l="850" r="785" b="7368"/>
          <a:stretch/>
        </p:blipFill>
        <p:spPr>
          <a:xfrm>
            <a:off x="0" y="5923028"/>
            <a:ext cx="9144000" cy="934972"/>
          </a:xfrm>
          <a:prstGeom prst="rect">
            <a:avLst/>
          </a:prstGeom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515100" cy="68580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291" y="4876800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02-Jan-17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1981200"/>
            <a:ext cx="6477000" cy="271780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8952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724400"/>
            <a:ext cx="7315200" cy="6096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02-Jan-17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9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02-Jan-17</a:t>
            </a:fld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803400"/>
            <a:ext cx="8153400" cy="436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02-Jan-17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02-Jan-17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8153400" cy="43581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5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803402"/>
            <a:ext cx="3886200" cy="43581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803399"/>
            <a:ext cx="3886200" cy="435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02-Jan-17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7480"/>
            <a:ext cx="8153400" cy="134112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559757"/>
            <a:ext cx="38862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559757"/>
            <a:ext cx="3886200" cy="350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02-Jan-17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816383"/>
            <a:ext cx="38862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816383"/>
            <a:ext cx="38862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02-Jan-17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02-Jan-17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02-Jan-17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16002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905000"/>
            <a:ext cx="6400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803400"/>
            <a:ext cx="8153400" cy="43230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02-Jan-17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248207"/>
            <a:ext cx="3211285" cy="381193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60227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505947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505947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49801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33450" y="1351008"/>
            <a:ext cx="7543800" cy="2717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cap="none" dirty="0"/>
              <a:t>PROGRAMAÇÃO DE SISTEMAS DISTRIBUÍDOS</a:t>
            </a:r>
            <a:br>
              <a:rPr lang="en-US" sz="4800" cap="none" dirty="0"/>
            </a:br>
            <a:br>
              <a:rPr lang="en-US" sz="4800" cap="none" dirty="0"/>
            </a:br>
            <a:r>
              <a:rPr lang="pt-PT" sz="3600" cap="none" dirty="0"/>
              <a:t>Análise estatística simples de conjuntos de dados de uma Tabela</a:t>
            </a:r>
            <a:br>
              <a:rPr lang="en-US" dirty="0"/>
            </a:br>
            <a:br>
              <a:rPr lang="en-US" sz="2000" cap="none" dirty="0"/>
            </a:br>
            <a:endParaRPr lang="en-US" sz="2000" cap="none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5151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Apresentação de PSIDI</a:t>
            </a:r>
          </a:p>
        </p:txBody>
      </p:sp>
      <p:sp>
        <p:nvSpPr>
          <p:cNvPr id="2" name="Rectangle 1"/>
          <p:cNvSpPr/>
          <p:nvPr/>
        </p:nvSpPr>
        <p:spPr>
          <a:xfrm>
            <a:off x="3905250" y="40813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/>
              <a:t>Apresentação de:</a:t>
            </a:r>
            <a:br>
              <a:rPr lang="en-US" dirty="0"/>
            </a:br>
            <a:r>
              <a:rPr lang="en-US" dirty="0"/>
              <a:t>  &lt;1161660; Daniel Afonso&gt;</a:t>
            </a:r>
            <a:br>
              <a:rPr lang="en-US" dirty="0"/>
            </a:br>
            <a:r>
              <a:rPr lang="en-US" dirty="0"/>
              <a:t>  &lt;1160091; Leonardo Andrade&gt;</a:t>
            </a:r>
            <a:br>
              <a:rPr lang="en-US" dirty="0"/>
            </a:br>
            <a:r>
              <a:rPr lang="en-US" dirty="0"/>
              <a:t>  &lt;1150285; Paulo Russo &gt;</a:t>
            </a:r>
            <a:endParaRPr lang="pt-P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630223" cy="1295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Descrição dos pedidos (</a:t>
            </a:r>
            <a:r>
              <a:rPr lang="pt-PT" dirty="0" err="1"/>
              <a:t>HeavyOps</a:t>
            </a:r>
            <a:r>
              <a:rPr lang="pt-PT" dirty="0"/>
              <a:t>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12482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sz="1800" dirty="0"/>
              <a:t>/Users/{UserID}/Datasets/{DatasetID}/Trnsf</a:t>
            </a:r>
          </a:p>
          <a:p>
            <a:r>
              <a:rPr lang="pt-PT" sz="1800" dirty="0"/>
              <a:t>/Trnsfs</a:t>
            </a:r>
          </a:p>
        </p:txBody>
      </p:sp>
    </p:spTree>
    <p:extLst>
      <p:ext uri="{BB962C8B-B14F-4D97-AF65-F5344CB8AC3E}">
        <p14:creationId xmlns:p14="http://schemas.microsoft.com/office/powerpoint/2010/main" val="32851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2238687" cy="3600953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Modelos (</a:t>
            </a:r>
            <a:r>
              <a:rPr lang="pt-PT" dirty="0" err="1"/>
              <a:t>HeavyOps</a:t>
            </a:r>
            <a:r>
              <a:rPr lang="pt-PT" dirty="0"/>
              <a:t> Service)</a:t>
            </a:r>
          </a:p>
        </p:txBody>
      </p:sp>
    </p:spTree>
    <p:extLst>
      <p:ext uri="{BB962C8B-B14F-4D97-AF65-F5344CB8AC3E}">
        <p14:creationId xmlns:p14="http://schemas.microsoft.com/office/powerpoint/2010/main" val="32303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Demonstração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/>
              <a:t>Aceder à pasta do projeto:</a:t>
            </a:r>
          </a:p>
          <a:p>
            <a:pPr lvl="1"/>
            <a:r>
              <a:rPr lang="pt-PT" dirty="0"/>
              <a:t>cd C:\Users\User\Documents\TRABALHO_RESTIFY</a:t>
            </a:r>
          </a:p>
          <a:p>
            <a:r>
              <a:rPr lang="pt-PT" dirty="0"/>
              <a:t>Iniciar os ficheiros javascript da Base de Dados</a:t>
            </a:r>
          </a:p>
          <a:p>
            <a:r>
              <a:rPr lang="pt-PT" dirty="0"/>
              <a:t>Iniciar os ficheiros javascript Datasheet_srv.js e HeavyOps_srv.js</a:t>
            </a:r>
          </a:p>
          <a:p>
            <a:r>
              <a:rPr lang="pt-PT" dirty="0"/>
              <a:t>Abrir a extensão do google Chrome “Postman”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876800"/>
            <a:ext cx="2895600" cy="16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Agradecimento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Obrigado pela vossa atenção.</a:t>
            </a:r>
          </a:p>
          <a:p>
            <a:endParaRPr lang="pt-PT" dirty="0"/>
          </a:p>
          <a:p>
            <a:pPr lvl="1"/>
            <a:r>
              <a:rPr lang="pt-PT" dirty="0"/>
              <a:t>Os membros do Grupo</a:t>
            </a:r>
          </a:p>
          <a:p>
            <a:pPr lvl="2"/>
            <a:r>
              <a:rPr lang="pt-PT" dirty="0"/>
              <a:t>Daniel Afonso</a:t>
            </a:r>
          </a:p>
          <a:p>
            <a:pPr lvl="2"/>
            <a:r>
              <a:rPr lang="pt-PT" dirty="0"/>
              <a:t>Leonardo Andrade</a:t>
            </a:r>
          </a:p>
          <a:p>
            <a:pPr lvl="2"/>
            <a:r>
              <a:rPr lang="pt-PT" dirty="0"/>
              <a:t>Paulo Russo</a:t>
            </a:r>
          </a:p>
        </p:txBody>
      </p:sp>
    </p:spTree>
    <p:extLst>
      <p:ext uri="{BB962C8B-B14F-4D97-AF65-F5344CB8AC3E}">
        <p14:creationId xmlns:p14="http://schemas.microsoft.com/office/powerpoint/2010/main" val="4941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O presente Sistema utilizará a Arquitetura Cliente-Servidor. Na nossa arquitectura, optamos por desenhar dois serviços, uma interface publica em que disponibiliza todas as operações numa matriz, e outro serviço privado que será utilizado para obter as transformações na matriz.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Sistema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131574"/>
            <a:ext cx="4172245" cy="20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de Sistema (Parte II)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30400"/>
            <a:ext cx="8153400" cy="4114799"/>
          </a:xfrm>
        </p:spPr>
      </p:pic>
    </p:spTree>
    <p:extLst>
      <p:ext uri="{BB962C8B-B14F-4D97-AF65-F5344CB8AC3E}">
        <p14:creationId xmlns:p14="http://schemas.microsoft.com/office/powerpoint/2010/main" val="223521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Decisões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pt-PT" dirty="0"/>
              <a:t>Arquitetura com chamadas assíncronas, para operações “pesadas” (Callbacks)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Definição do domínio URI (Endpoints)</a:t>
            </a:r>
          </a:p>
          <a:p>
            <a:pPr lvl="1"/>
            <a:r>
              <a:rPr lang="pt-PT" dirty="0"/>
              <a:t>/Users/{UserID}/Datasets/{DatasetID}/Stats</a:t>
            </a:r>
          </a:p>
          <a:p>
            <a:pPr lvl="1"/>
            <a:r>
              <a:rPr lang="pt-PT" dirty="0"/>
              <a:t>/Users/{UserID}/Datasets/{DatasetID}/Trnsf</a:t>
            </a:r>
          </a:p>
          <a:p>
            <a:r>
              <a:rPr lang="pt-PT" dirty="0"/>
              <a:t>Escolha dos recursos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738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Definição da Arquitetura REST</a:t>
            </a:r>
          </a:p>
          <a:p>
            <a:r>
              <a:rPr lang="pt-PT" dirty="0"/>
              <a:t>Definição do Protocolo</a:t>
            </a:r>
          </a:p>
          <a:p>
            <a:r>
              <a:rPr lang="pt-PT" dirty="0"/>
              <a:t>HTML</a:t>
            </a:r>
          </a:p>
          <a:p>
            <a:r>
              <a:rPr lang="pt-PT" dirty="0"/>
              <a:t>JSON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819400"/>
            <a:ext cx="6096000" cy="36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Aprendizagem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Códigos http</a:t>
            </a:r>
          </a:p>
          <a:p>
            <a:r>
              <a:rPr lang="pt-PT" dirty="0"/>
              <a:t>Swagger</a:t>
            </a:r>
          </a:p>
          <a:p>
            <a:endParaRPr lang="pt-PT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7930418" cy="36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9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Lista de </a:t>
            </a:r>
            <a:r>
              <a:rPr lang="pt-PT" dirty="0" err="1"/>
              <a:t>API’s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/>
              <a:t>Datasheet </a:t>
            </a:r>
            <a:r>
              <a:rPr lang="pt-PT" dirty="0" err="1"/>
              <a:t>Service</a:t>
            </a:r>
            <a:r>
              <a:rPr lang="pt-PT" dirty="0"/>
              <a:t> + </a:t>
            </a:r>
            <a:r>
              <a:rPr lang="pt-PT" dirty="0" err="1"/>
              <a:t>HeavyOps</a:t>
            </a:r>
            <a:r>
              <a:rPr lang="pt-PT" dirty="0"/>
              <a:t> </a:t>
            </a:r>
            <a:r>
              <a:rPr lang="pt-PT" dirty="0" err="1"/>
              <a:t>Service</a:t>
            </a:r>
            <a:r>
              <a:rPr lang="pt-PT" dirty="0"/>
              <a:t> </a:t>
            </a:r>
          </a:p>
          <a:p>
            <a:endParaRPr lang="pt-PT" dirty="0"/>
          </a:p>
          <a:p>
            <a:pPr lvl="5"/>
            <a:r>
              <a:rPr lang="pt-PT" dirty="0"/>
              <a:t>				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4489"/>
              </p:ext>
            </p:extLst>
          </p:nvPr>
        </p:nvGraphicFramePr>
        <p:xfrm>
          <a:off x="1066800" y="2286000"/>
          <a:ext cx="3048927" cy="4464286"/>
        </p:xfrm>
        <a:graphic>
          <a:graphicData uri="http://schemas.openxmlformats.org/drawingml/2006/table">
            <a:tbl>
              <a:tblPr/>
              <a:tblGrid>
                <a:gridCol w="1329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URL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VERB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DESCRIPTION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Criar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todos users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Modificar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Criar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todos datasets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Modificar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DELETE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Eliminar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POST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Criar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/Users/{UserID}/Macros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macros do user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/Users/{UserID}/Macros/{MarcoID}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/Users/{UserID}/Macros/{MacroID}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PUT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Modificar macro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estatísticas disponíveis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/Transfs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Listar transformações disponíveis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/Users/{UserID}/Datasets/{DatasetID}/Stats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estatísticas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/Users/{UserID}/Datasets/{DatasetID}/Transfs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transformações do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3279"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/Users/{UserID}/Datasets/{DatasetID}/{MacroID}/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GET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900" dirty="0">
                          <a:effectLst/>
                        </a:rPr>
                        <a:t>Obter aplicação de macro a um dataset</a:t>
                      </a:r>
                    </a:p>
                  </a:txBody>
                  <a:tcPr marL="13796" marR="13796" marT="9197" marB="919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84823"/>
              </p:ext>
            </p:extLst>
          </p:nvPr>
        </p:nvGraphicFramePr>
        <p:xfrm>
          <a:off x="4343400" y="2286000"/>
          <a:ext cx="3428999" cy="357898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URL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VERB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DESCRIPTION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949"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/Trnsf/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POST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PT" sz="1000" dirty="0">
                          <a:effectLst/>
                        </a:rPr>
                        <a:t>Envia dataset com as respectivas operações</a:t>
                      </a:r>
                    </a:p>
                  </a:txBody>
                  <a:tcPr marL="15516" marR="15516" marT="10344" marB="1034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153400" cy="604520"/>
          </a:xfrm>
        </p:spPr>
        <p:txBody>
          <a:bodyPr>
            <a:normAutofit fontScale="90000"/>
          </a:bodyPr>
          <a:lstStyle/>
          <a:p>
            <a:r>
              <a:rPr lang="pt-PT" dirty="0"/>
              <a:t>Descrição dos pedidos (Datasheet)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52600"/>
            <a:ext cx="1555468" cy="426534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828800"/>
            <a:ext cx="8153400" cy="487680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pt-PT" dirty="0"/>
              <a:t>/Users</a:t>
            </a:r>
          </a:p>
          <a:p>
            <a:r>
              <a:rPr lang="pt-PT" dirty="0"/>
              <a:t>/Users/{userID}</a:t>
            </a:r>
          </a:p>
          <a:p>
            <a:r>
              <a:rPr lang="pt-PT" dirty="0"/>
              <a:t>/Users/{UserID}/Datasets</a:t>
            </a:r>
          </a:p>
          <a:p>
            <a:r>
              <a:rPr lang="pt-PT" dirty="0"/>
              <a:t>/Users/{UserID}/Datasets/{DatasetID}</a:t>
            </a:r>
          </a:p>
          <a:p>
            <a:r>
              <a:rPr lang="pt-PT" dirty="0"/>
              <a:t>/Users/{UserID}/Macros</a:t>
            </a:r>
          </a:p>
          <a:p>
            <a:r>
              <a:rPr lang="pt-PT" dirty="0"/>
              <a:t>/Users/{UserID}/Macros/{MacroID}</a:t>
            </a:r>
          </a:p>
          <a:p>
            <a:r>
              <a:rPr lang="pt-PT" dirty="0"/>
              <a:t>/Stats</a:t>
            </a:r>
          </a:p>
          <a:p>
            <a:r>
              <a:rPr lang="pt-PT" dirty="0"/>
              <a:t>/Trnsfs</a:t>
            </a:r>
          </a:p>
          <a:p>
            <a:r>
              <a:rPr lang="pt-PT" dirty="0"/>
              <a:t>/Charts</a:t>
            </a:r>
          </a:p>
          <a:p>
            <a:r>
              <a:rPr lang="pt-PT" dirty="0"/>
              <a:t>/Users/{UserID}/Datasets/{DatasetID}/Stats</a:t>
            </a:r>
          </a:p>
          <a:p>
            <a:r>
              <a:rPr lang="pt-PT" dirty="0"/>
              <a:t>/Users/{UserID}/Datasets/{DatasetID}/Trnsf</a:t>
            </a:r>
          </a:p>
          <a:p>
            <a:r>
              <a:rPr lang="pt-PT" dirty="0"/>
              <a:t>/Users/{UserID}/Datasets/{DatasetID}/{MacroID}/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806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Modelos (Datasheet)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5" y="1876925"/>
            <a:ext cx="1976089" cy="4076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6" y="1876924"/>
            <a:ext cx="2168943" cy="4764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51258"/>
            <a:ext cx="2057400" cy="49001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876926"/>
            <a:ext cx="2362200" cy="465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00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549</Words>
  <Application>Microsoft Office PowerPoint</Application>
  <PresentationFormat>On-screen Show (4:3)</PresentationFormat>
  <Paragraphs>138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WidescreenPresentation</vt:lpstr>
      <vt:lpstr>PROGRAMAÇÃO DE SISTEMAS DISTRIBUÍDOS  Análise estatística simples de conjuntos de dados de uma Tabela  </vt:lpstr>
      <vt:lpstr>Arquitetura de Sistema</vt:lpstr>
      <vt:lpstr>Arquitetura de Sistema (Parte II)</vt:lpstr>
      <vt:lpstr>Decisões</vt:lpstr>
      <vt:lpstr>Desafios</vt:lpstr>
      <vt:lpstr>Aprendizagem</vt:lpstr>
      <vt:lpstr>Lista de API’s</vt:lpstr>
      <vt:lpstr>Descrição dos pedidos (Datasheet)</vt:lpstr>
      <vt:lpstr>Modelos (Datasheet)</vt:lpstr>
      <vt:lpstr>Descrição dos pedidos (HeavyOps)</vt:lpstr>
      <vt:lpstr>Modelos (HeavyOps Service)</vt:lpstr>
      <vt:lpstr>Demonstração</vt:lpstr>
      <vt:lpstr>Agradecimento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2010-04-19T20:53:40Z</dcterms:created>
  <dcterms:modified xsi:type="dcterms:W3CDTF">2017-01-02T13:08:08Z</dcterms:modified>
</cp:coreProperties>
</file>