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3" r:id="rId8"/>
    <p:sldId id="261" r:id="rId9"/>
    <p:sldId id="263" r:id="rId10"/>
    <p:sldId id="264" r:id="rId11"/>
    <p:sldId id="260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6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5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6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5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5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3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3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8F30-A50E-4EB1-8E02-FCCDA62BB7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6C77-86E2-487E-BFA1-BCCD296D5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A%8C%E5%88%86%E6%90%9C%E7%B4%A2%E7%AE%97%E6%B3%95#cite_note-1" TargetMode="External"/><Relationship Id="rId2" Type="http://schemas.openxmlformats.org/officeDocument/2006/relationships/hyperlink" Target="https://zh.wikipedia.org/wiki/%E8%AE%A1%E7%AE%97%E6%9C%BA%E7%A7%91%E5%AD%A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6%BC%94%E7%AE%97%E6%B3%95" TargetMode="External"/><Relationship Id="rId4" Type="http://schemas.openxmlformats.org/officeDocument/2006/relationships/hyperlink" Target="https://zh.wikipedia.org/wiki/%E4%BA%8C%E5%88%86%E6%90%9C%E7%B4%A2%E7%AE%97%E6%B3%95#cite_note-FOOTNOTEKnuth1998.C2.A76.2.1_.28.22Searching_an_ordered_table.22.29.2C_subsection_.22Binary_search.22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程序设计与数据库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2017/03/23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16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01" y="117343"/>
            <a:ext cx="10515600" cy="830613"/>
          </a:xfrm>
        </p:spPr>
        <p:txBody>
          <a:bodyPr/>
          <a:lstStyle/>
          <a:p>
            <a:r>
              <a:rPr lang="zh-CN" altLang="en-US" dirty="0"/>
              <a:t>二分搜索算法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119" y="947956"/>
            <a:ext cx="10682681" cy="522900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// while</a:t>
            </a:r>
            <a:r>
              <a:rPr lang="zh-CN" altLang="en-US" dirty="0"/>
              <a:t>循环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binary_search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khey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mid;</a:t>
            </a:r>
          </a:p>
          <a:p>
            <a:r>
              <a:rPr lang="en-US" altLang="zh-CN" dirty="0"/>
              <a:t>	while (start &lt;= end) {</a:t>
            </a:r>
          </a:p>
          <a:p>
            <a:r>
              <a:rPr lang="en-US" altLang="zh-CN" dirty="0"/>
              <a:t>		mid = start + (end - start) / 2; //</a:t>
            </a:r>
            <a:r>
              <a:rPr lang="zh-CN" altLang="en-US" dirty="0"/>
              <a:t>直接平均可能會溢位，所以用此算法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 (</a:t>
            </a:r>
            <a:r>
              <a:rPr lang="en-US" altLang="zh-CN" dirty="0" err="1"/>
              <a:t>arr</a:t>
            </a:r>
            <a:r>
              <a:rPr lang="en-US" altLang="zh-CN" dirty="0"/>
              <a:t>[mid] &lt; </a:t>
            </a:r>
            <a:r>
              <a:rPr lang="en-US" altLang="zh-CN" dirty="0" err="1"/>
              <a:t>khey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	start = mid + 1;</a:t>
            </a:r>
          </a:p>
          <a:p>
            <a:r>
              <a:rPr lang="en-US" altLang="zh-CN" dirty="0"/>
              <a:t>		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</a:t>
            </a:r>
            <a:r>
              <a:rPr lang="en-US" altLang="zh-CN" dirty="0" err="1"/>
              <a:t>khey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	end = mid - 1;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	return mid; //</a:t>
            </a:r>
            <a:r>
              <a:rPr lang="zh-CN" altLang="en-US" dirty="0"/>
              <a:t>最後檢測相等是因為多數搜尋狀況不是大於要不就小於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return -1;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4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最大字段和问题</a:t>
            </a:r>
            <a:r>
              <a:rPr lang="en-US" altLang="zh-CN" dirty="0"/>
              <a:t>(Maximum Interval Sum)</a:t>
            </a:r>
            <a:br>
              <a:rPr lang="en-US" altLang="zh-CN" dirty="0"/>
            </a:br>
            <a:r>
              <a:rPr lang="en-US" altLang="zh-CN" dirty="0"/>
              <a:t>                            -------</a:t>
            </a:r>
            <a:r>
              <a:rPr lang="zh-CN" altLang="en-US" dirty="0"/>
              <a:t>有时也称为</a:t>
            </a:r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的整数序列 </a:t>
            </a:r>
            <a:r>
              <a:rPr lang="en-US" altLang="zh-CN" dirty="0"/>
              <a:t>a[1…n]</a:t>
            </a:r>
            <a:r>
              <a:rPr lang="zh-CN" altLang="en-US" dirty="0"/>
              <a:t>，求</a:t>
            </a:r>
            <a:r>
              <a:rPr lang="en-US" altLang="zh-CN" dirty="0"/>
              <a:t>[1,n]</a:t>
            </a:r>
            <a:r>
              <a:rPr lang="zh-CN" altLang="en-US" dirty="0"/>
              <a:t>某个子区间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],</a:t>
            </a:r>
            <a:r>
              <a:rPr lang="zh-CN" altLang="en-US" dirty="0"/>
              <a:t>使得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]+…+a[j]</a:t>
            </a:r>
            <a:r>
              <a:rPr lang="zh-CN" altLang="en-US" dirty="0"/>
              <a:t>和最大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Ex.   (-2, 11, -4, 13, -5, 2)</a:t>
            </a:r>
            <a:r>
              <a:rPr lang="zh-CN" altLang="en-US" dirty="0"/>
              <a:t>的最大子段和为</a:t>
            </a:r>
            <a:r>
              <a:rPr lang="en-US" altLang="zh-CN" dirty="0"/>
              <a:t>20</a:t>
            </a:r>
            <a:r>
              <a:rPr lang="zh-CN" altLang="en-US" dirty="0"/>
              <a:t>，所求子区间为</a:t>
            </a:r>
            <a:r>
              <a:rPr lang="en-US" altLang="zh-CN" dirty="0"/>
              <a:t>[2,4].</a:t>
            </a:r>
          </a:p>
        </p:txBody>
      </p:sp>
    </p:spTree>
    <p:extLst>
      <p:ext uri="{BB962C8B-B14F-4D97-AF65-F5344CB8AC3E}">
        <p14:creationId xmlns:p14="http://schemas.microsoft.com/office/powerpoint/2010/main" val="160695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穷举法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穷举应当是每个人都要学会的方式，这里实际上是要穷举所有的</a:t>
            </a:r>
            <a:r>
              <a:rPr lang="en-US" altLang="zh-CN" dirty="0"/>
              <a:t>[1,n]</a:t>
            </a:r>
            <a:r>
              <a:rPr lang="zh-CN" altLang="en-US" dirty="0"/>
              <a:t>之间的区间，所以我们用两重循环，可以很轻易地做到遍历所有子区间，一个表示起始位置，一个表示终点位置。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51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1514519"/>
          </a:xfrm>
        </p:spPr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穷举所有的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[1,n]</a:t>
            </a: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之间的区间，所以我们用两重循环，可以很轻易地做到遍历所有子区间，一个表示起始位置，一个表示终点位置。</a:t>
            </a:r>
            <a:b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5480" y="1161875"/>
            <a:ext cx="3590488" cy="5696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start = 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end = 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max = 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, j ;</a:t>
            </a:r>
          </a:p>
          <a:p>
            <a:pPr marL="0" indent="0">
              <a:buNone/>
            </a:pPr>
            <a:r>
              <a:rPr lang="en-US" altLang="zh-CN" dirty="0"/>
              <a:t>for(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for( j = </a:t>
            </a:r>
            <a:r>
              <a:rPr lang="en-US" altLang="zh-CN" dirty="0" err="1"/>
              <a:t>i</a:t>
            </a:r>
            <a:r>
              <a:rPr lang="en-US" altLang="zh-CN" dirty="0"/>
              <a:t> ; j&lt;= n; ++j)</a:t>
            </a:r>
          </a:p>
          <a:p>
            <a:pPr marL="0" indent="0">
              <a:buNone/>
            </a:pPr>
            <a:r>
              <a:rPr lang="en-US" altLang="zh-CN" dirty="0"/>
              <a:t>     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sum = 0;</a:t>
            </a:r>
          </a:p>
          <a:p>
            <a:pPr marL="0" indent="0">
              <a:buNone/>
            </a:pPr>
            <a:r>
              <a:rPr lang="en-US" altLang="zh-CN" dirty="0"/>
              <a:t>            for( k = </a:t>
            </a:r>
            <a:r>
              <a:rPr lang="en-US" altLang="zh-CN" dirty="0" err="1"/>
              <a:t>i</a:t>
            </a:r>
            <a:r>
              <a:rPr lang="en-US" altLang="zh-CN" dirty="0"/>
              <a:t> ; k &lt;= j; ++k)</a:t>
            </a:r>
          </a:p>
          <a:p>
            <a:pPr marL="0" indent="0">
              <a:buNone/>
            </a:pPr>
            <a:r>
              <a:rPr lang="en-US" altLang="zh-CN" dirty="0"/>
              <a:t>                  sum += a[k];</a:t>
            </a:r>
          </a:p>
          <a:p>
            <a:pPr marL="0" indent="0">
              <a:buNone/>
            </a:pPr>
            <a:r>
              <a:rPr lang="en-US" altLang="zh-CN" dirty="0"/>
              <a:t>                 if(sum &gt; max)</a:t>
            </a:r>
          </a:p>
          <a:p>
            <a:pPr marL="0" indent="0">
              <a:buNone/>
            </a:pPr>
            <a:r>
              <a:rPr lang="en-US" altLang="zh-CN" dirty="0"/>
              <a:t>               {</a:t>
            </a:r>
          </a:p>
          <a:p>
            <a:pPr marL="0" indent="0">
              <a:buNone/>
            </a:pPr>
            <a:r>
              <a:rPr lang="en-US" altLang="zh-CN" dirty="0"/>
              <a:t>                  start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        end = j;</a:t>
            </a:r>
          </a:p>
          <a:p>
            <a:pPr marL="0" indent="0">
              <a:buNone/>
            </a:pPr>
            <a:r>
              <a:rPr lang="en-US" altLang="zh-CN" dirty="0"/>
              <a:t>                  max = sum;</a:t>
            </a:r>
          </a:p>
          <a:p>
            <a:pPr marL="0" indent="0">
              <a:buNone/>
            </a:pPr>
            <a:r>
              <a:rPr lang="en-US" altLang="zh-CN" dirty="0"/>
              <a:t>               }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94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422" y="21352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换一种穷举思路，对于起点</a:t>
            </a:r>
            <a:r>
              <a:rPr lang="en-US" altLang="zh-CN" dirty="0" err="1"/>
              <a:t>i</a:t>
            </a:r>
            <a:r>
              <a:rPr lang="zh-CN" altLang="en-US" dirty="0"/>
              <a:t>，遍历所有长度为</a:t>
            </a:r>
            <a:r>
              <a:rPr lang="en-US" altLang="zh-CN" dirty="0"/>
              <a:t>1,2,…,n-i+1</a:t>
            </a:r>
            <a:r>
              <a:rPr lang="zh-CN" altLang="en-US" dirty="0"/>
              <a:t>的子区间和，以求得和最大的一段子区间。</a:t>
            </a:r>
            <a:r>
              <a:rPr lang="zh-CN" altLang="en-US" dirty="0">
                <a:solidFill>
                  <a:srgbClr val="FF0000"/>
                </a:solidFill>
              </a:rPr>
              <a:t>同时，对于相同起点的不同长度的子区间，可以利用前面的计算结果来计算后面的子区间的值。</a:t>
            </a:r>
          </a:p>
        </p:txBody>
      </p:sp>
    </p:spTree>
    <p:extLst>
      <p:ext uri="{BB962C8B-B14F-4D97-AF65-F5344CB8AC3E}">
        <p14:creationId xmlns:p14="http://schemas.microsoft.com/office/powerpoint/2010/main" val="309446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616" y="0"/>
            <a:ext cx="10724624" cy="37750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穷举法                        </a:t>
            </a:r>
            <a:r>
              <a:rPr lang="en-US" altLang="zh-CN" dirty="0"/>
              <a:t>2. </a:t>
            </a:r>
            <a:r>
              <a:rPr lang="zh-CN" altLang="en-US" dirty="0"/>
              <a:t>优化穷举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616" y="578840"/>
            <a:ext cx="5285063" cy="627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start = 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end = 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max = 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, j ;</a:t>
            </a:r>
          </a:p>
          <a:p>
            <a:pPr marL="0" indent="0">
              <a:buNone/>
            </a:pPr>
            <a:r>
              <a:rPr lang="en-US" altLang="zh-CN" dirty="0"/>
              <a:t>for(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for( j = </a:t>
            </a:r>
            <a:r>
              <a:rPr lang="en-US" altLang="zh-CN" dirty="0" err="1"/>
              <a:t>i</a:t>
            </a:r>
            <a:r>
              <a:rPr lang="en-US" altLang="zh-CN" dirty="0"/>
              <a:t> ; j&lt;= n; ++j)</a:t>
            </a:r>
          </a:p>
          <a:p>
            <a:pPr marL="0" indent="0">
              <a:buNone/>
            </a:pPr>
            <a:r>
              <a:rPr lang="en-US" altLang="zh-CN" dirty="0"/>
              <a:t>     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sum = 0;</a:t>
            </a:r>
          </a:p>
          <a:p>
            <a:pPr marL="0" indent="0">
              <a:buNone/>
            </a:pPr>
            <a:r>
              <a:rPr lang="en-US" altLang="zh-CN" dirty="0"/>
              <a:t>            for( k = </a:t>
            </a:r>
            <a:r>
              <a:rPr lang="en-US" altLang="zh-CN" dirty="0" err="1"/>
              <a:t>i</a:t>
            </a:r>
            <a:r>
              <a:rPr lang="en-US" altLang="zh-CN" dirty="0"/>
              <a:t> ; k &lt;= j ; ++k)</a:t>
            </a:r>
          </a:p>
          <a:p>
            <a:pPr marL="0" indent="0">
              <a:buNone/>
            </a:pPr>
            <a:r>
              <a:rPr lang="en-US" altLang="zh-CN" dirty="0"/>
              <a:t>                  sum += a[k];</a:t>
            </a:r>
          </a:p>
          <a:p>
            <a:pPr marL="0" indent="0">
              <a:buNone/>
            </a:pPr>
            <a:r>
              <a:rPr lang="en-US" altLang="zh-CN" dirty="0"/>
              <a:t>                 if(sum &gt; max)</a:t>
            </a:r>
          </a:p>
          <a:p>
            <a:pPr marL="0" indent="0">
              <a:buNone/>
            </a:pPr>
            <a:r>
              <a:rPr lang="en-US" altLang="zh-CN" dirty="0"/>
              <a:t>               {</a:t>
            </a:r>
          </a:p>
          <a:p>
            <a:pPr marL="0" indent="0">
              <a:buNone/>
            </a:pPr>
            <a:r>
              <a:rPr lang="en-US" altLang="zh-CN" dirty="0"/>
              <a:t>                  start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        end = j;</a:t>
            </a:r>
          </a:p>
          <a:p>
            <a:pPr marL="0" indent="0">
              <a:buNone/>
            </a:pPr>
            <a:r>
              <a:rPr lang="en-US" altLang="zh-CN" dirty="0"/>
              <a:t>                  max = sum;</a:t>
            </a:r>
          </a:p>
          <a:p>
            <a:pPr marL="0" indent="0">
              <a:buNone/>
            </a:pPr>
            <a:r>
              <a:rPr lang="en-US" altLang="zh-CN" dirty="0"/>
              <a:t>               }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60440" y="471181"/>
            <a:ext cx="5285063" cy="6279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start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end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, j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for(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for( j = </a:t>
            </a:r>
            <a:r>
              <a:rPr lang="en-US" altLang="zh-CN" dirty="0" err="1"/>
              <a:t>i</a:t>
            </a:r>
            <a:r>
              <a:rPr lang="en-US" altLang="zh-CN" dirty="0"/>
              <a:t> ; j &lt;= n; ++j)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sum += </a:t>
            </a:r>
            <a:r>
              <a:rPr lang="en-US" altLang="zh-CN"/>
              <a:t>a[j];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if(sum &gt; max)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start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end = j;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max = sum;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08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      Thanks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3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分： 使原问题 的规模减小</a:t>
            </a:r>
            <a:endParaRPr lang="en-US" altLang="zh-CN" dirty="0"/>
          </a:p>
          <a:p>
            <a:r>
              <a:rPr lang="zh-CN" altLang="en-US" dirty="0"/>
              <a:t>治： 递归的解决每个子问题</a:t>
            </a:r>
            <a:endParaRPr lang="en-US" altLang="zh-CN" dirty="0"/>
          </a:p>
          <a:p>
            <a:r>
              <a:rPr lang="zh-CN" altLang="en-US" dirty="0"/>
              <a:t>合：把所有子问题的解合并为整个大问题的解。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121929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31" y="113456"/>
            <a:ext cx="10515600" cy="1325563"/>
          </a:xfrm>
        </p:spPr>
        <p:txBody>
          <a:bodyPr/>
          <a:lstStyle/>
          <a:p>
            <a:r>
              <a:rPr lang="zh-CN" altLang="en-US" dirty="0"/>
              <a:t>分治算法：二分搜索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9450" y="1333850"/>
                <a:ext cx="11325137" cy="48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二分搜索非递减排序数组中的某个元素？</a:t>
                </a:r>
                <a:endParaRPr lang="en-US" altLang="zh-CN" dirty="0"/>
              </a:p>
              <a:p>
                <a:r>
                  <a:rPr lang="zh-CN" altLang="en-US" dirty="0"/>
                  <a:t>分：把要寻找的元素与数组的中间元素相比较</a:t>
                </a:r>
                <a:endParaRPr lang="en-US" altLang="zh-CN" dirty="0"/>
              </a:p>
              <a:p>
                <a:r>
                  <a:rPr lang="zh-CN" altLang="en-US" dirty="0"/>
                  <a:t>治：只在一个子数组中递归</a:t>
                </a:r>
                <a:endParaRPr lang="en-US" altLang="zh-CN" dirty="0"/>
              </a:p>
              <a:p>
                <a:r>
                  <a:rPr lang="zh-CN" altLang="en-US" dirty="0"/>
                  <a:t>合：没有计算</a:t>
                </a:r>
                <a:endParaRPr lang="en-US" altLang="zh-CN" dirty="0"/>
              </a:p>
              <a:p>
                <a:r>
                  <a:rPr lang="zh-CN" altLang="en-US" dirty="0"/>
                  <a:t>二分查找的递归式：</a:t>
                </a:r>
                <a:r>
                  <a:rPr lang="en-US" altLang="zh-CN" dirty="0"/>
                  <a:t>T(n) = T(n/2) +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lang="en-US" altLang="zh-CN" dirty="0"/>
                  <a:t>)   //1</a:t>
                </a:r>
                <a:r>
                  <a:rPr lang="zh-CN" altLang="en-US" dirty="0"/>
                  <a:t>代表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和中间元素的比较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450" y="1333850"/>
                <a:ext cx="11325137" cy="4843113"/>
              </a:xfrm>
              <a:blipFill>
                <a:blip r:embed="rId2"/>
                <a:stretch>
                  <a:fillRect l="-1130" t="-2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64529"/>
              </p:ext>
            </p:extLst>
          </p:nvPr>
        </p:nvGraphicFramePr>
        <p:xfrm>
          <a:off x="2938011" y="580612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83">
                  <a:extLst>
                    <a:ext uri="{9D8B030D-6E8A-4147-A177-3AD203B41FA5}">
                      <a16:colId xmlns:a16="http://schemas.microsoft.com/office/drawing/2014/main" val="1964968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5645727"/>
                    </a:ext>
                  </a:extLst>
                </a:gridCol>
                <a:gridCol w="3995536">
                  <a:extLst>
                    <a:ext uri="{9D8B030D-6E8A-4147-A177-3AD203B41FA5}">
                      <a16:colId xmlns:a16="http://schemas.microsoft.com/office/drawing/2014/main" val="152207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计算机科学"/>
              </a:rPr>
              <a:t>计算机科学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中，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二分搜索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（英语：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binary search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），也称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折半搜索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（英语：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half-interval search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en-US" altLang="zh-CN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对数搜索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（英语：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logarithmic search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en-US" altLang="zh-CN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[2]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，是一种在有序数组中查找某一特定元素的搜索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算法"/>
              </a:rPr>
              <a:t>算法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搜索过程从数组的中间元素开始，如果中间元素正好是要查找的元素，则搜索过程结束；如果某一特定元素大于或者小于中间元素，则在数组大于或小于中间元素的那一半中查找，而且跟开始一样从中间元素开始比较。如果在某一步骤数组为空，则代表找不到。这种搜索算法每一次比较都使搜索范围缩小一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15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关于二分搜索算法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49437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二分查找法主要是解决在“一堆数中找出指定的数”这类问题。</a:t>
            </a:r>
          </a:p>
          <a:p>
            <a:endParaRPr lang="zh-CN" altLang="en-US" dirty="0"/>
          </a:p>
          <a:p>
            <a:r>
              <a:rPr lang="zh-CN" altLang="en-US" dirty="0"/>
              <a:t>而想要应用二分查找法，这“一堆数”必须有一下特征：</a:t>
            </a:r>
          </a:p>
          <a:p>
            <a:endParaRPr lang="zh-CN" altLang="en-US" dirty="0"/>
          </a:p>
          <a:p>
            <a:r>
              <a:rPr lang="zh-CN" altLang="en-US" dirty="0"/>
              <a:t>存储在数组中</a:t>
            </a:r>
          </a:p>
          <a:p>
            <a:r>
              <a:rPr lang="zh-CN" altLang="en-US" dirty="0"/>
              <a:t>有序排列</a:t>
            </a:r>
          </a:p>
          <a:p>
            <a:endParaRPr lang="zh-CN" altLang="en-US" dirty="0"/>
          </a:p>
          <a:p>
            <a:r>
              <a:rPr lang="zh-CN" altLang="en-US" dirty="0"/>
              <a:t>至于是顺序递增排列还是递减排列，数组中是否存在相同的元素都不要紧。</a:t>
            </a:r>
            <a:endParaRPr lang="en-US" altLang="zh-CN" dirty="0"/>
          </a:p>
          <a:p>
            <a:r>
              <a:rPr lang="zh-CN" altLang="en-US" dirty="0"/>
              <a:t>不过一般情况，我们还是希望并假设数组是递增排列，数组中的元素互不相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同。</a:t>
            </a:r>
          </a:p>
          <a:p>
            <a:endParaRPr lang="zh-CN" altLang="en-US" dirty="0"/>
          </a:p>
          <a:p>
            <a:r>
              <a:rPr lang="zh-CN" altLang="en-US" dirty="0"/>
              <a:t>二分查找法在算法家族大类中属于“分治法”，分治法基本都可以用递归来实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现的。</a:t>
            </a:r>
          </a:p>
        </p:txBody>
      </p:sp>
    </p:spTree>
    <p:extLst>
      <p:ext uri="{BB962C8B-B14F-4D97-AF65-F5344CB8AC3E}">
        <p14:creationId xmlns:p14="http://schemas.microsoft.com/office/powerpoint/2010/main" val="85509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算法步骤描述</a:t>
            </a:r>
          </a:p>
          <a:p>
            <a:r>
              <a:rPr lang="zh-CN" altLang="en-US" dirty="0"/>
              <a:t>① 首先确定整个查找区间的中间位置 </a:t>
            </a:r>
            <a:r>
              <a:rPr lang="en-US" altLang="zh-CN" dirty="0"/>
              <a:t>mid = </a:t>
            </a:r>
            <a:r>
              <a:rPr lang="zh-CN" altLang="en-US" dirty="0"/>
              <a:t>（ </a:t>
            </a:r>
            <a:r>
              <a:rPr lang="en-US" altLang="zh-CN" dirty="0"/>
              <a:t>left + right </a:t>
            </a:r>
            <a:r>
              <a:rPr lang="zh-CN" altLang="en-US" dirty="0"/>
              <a:t>）</a:t>
            </a:r>
            <a:r>
              <a:rPr lang="en-US" altLang="zh-CN" dirty="0"/>
              <a:t>/ 2</a:t>
            </a:r>
          </a:p>
          <a:p>
            <a:r>
              <a:rPr lang="en-US" altLang="zh-CN" dirty="0"/>
              <a:t>② </a:t>
            </a:r>
            <a:r>
              <a:rPr lang="zh-CN" altLang="en-US" dirty="0"/>
              <a:t>用待查关键字值与中间位置的关键字值进行比较；</a:t>
            </a:r>
          </a:p>
          <a:p>
            <a:r>
              <a:rPr lang="zh-CN" altLang="en-US" dirty="0"/>
              <a:t>　 若相等，则查找成功</a:t>
            </a:r>
          </a:p>
          <a:p>
            <a:r>
              <a:rPr lang="zh-CN" altLang="en-US" dirty="0"/>
              <a:t>　 若大于，则在后（右）半个区域继续进行折半查找</a:t>
            </a:r>
          </a:p>
          <a:p>
            <a:r>
              <a:rPr lang="zh-CN" altLang="en-US" dirty="0"/>
              <a:t>　 若小于，则在前（左）半个区域继续进行折半查找</a:t>
            </a:r>
          </a:p>
          <a:p>
            <a:r>
              <a:rPr lang="zh-CN" altLang="en-US" dirty="0"/>
              <a:t>③ 对确定的缩小区域再按折半公式，重复上述步骤。</a:t>
            </a:r>
          </a:p>
          <a:p>
            <a:r>
              <a:rPr lang="zh-CN" altLang="en-US" dirty="0"/>
              <a:t>最后，得到结果：要么查找成功， 要么查找失败。折半查找的存储结构采用一维数组存放。</a:t>
            </a:r>
          </a:p>
        </p:txBody>
      </p:sp>
    </p:spTree>
    <p:extLst>
      <p:ext uri="{BB962C8B-B14F-4D97-AF65-F5344CB8AC3E}">
        <p14:creationId xmlns:p14="http://schemas.microsoft.com/office/powerpoint/2010/main" val="24575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高斯符号是一个数学符号，形式为方括号</a:t>
            </a:r>
            <a:r>
              <a:rPr lang="en-US" altLang="zh-CN" dirty="0"/>
              <a:t>[x]</a:t>
            </a:r>
            <a:r>
              <a:rPr lang="zh-CN" altLang="en-US" dirty="0"/>
              <a:t>，表示不大于（等于或小于）数</a:t>
            </a:r>
            <a:r>
              <a:rPr lang="en-US" altLang="zh-CN" dirty="0"/>
              <a:t>x</a:t>
            </a:r>
            <a:r>
              <a:rPr lang="zh-CN" altLang="en-US" dirty="0"/>
              <a:t>的最大整数，即</a:t>
            </a:r>
            <a:r>
              <a:rPr lang="en-US" altLang="zh-CN" dirty="0"/>
              <a:t>x-1</a:t>
            </a:r>
            <a:r>
              <a:rPr lang="zh-CN" altLang="en-US" dirty="0"/>
              <a:t>＜</a:t>
            </a:r>
            <a:r>
              <a:rPr lang="en-US" altLang="zh-CN" dirty="0"/>
              <a:t>[x]≤x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高斯符号首次出现是在高斯的数学巨著</a:t>
            </a:r>
            <a:r>
              <a:rPr lang="en-US" altLang="zh-CN" dirty="0"/>
              <a:t>《</a:t>
            </a:r>
            <a:r>
              <a:rPr lang="zh-CN" altLang="en-US" dirty="0"/>
              <a:t>算术研究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运算示例：</a:t>
            </a:r>
            <a:r>
              <a:rPr lang="en-US" altLang="zh-CN" dirty="0"/>
              <a:t>[3.14159]=3</a:t>
            </a:r>
            <a:r>
              <a:rPr lang="zh-CN" altLang="en-US" dirty="0"/>
              <a:t>，</a:t>
            </a:r>
            <a:r>
              <a:rPr lang="en-US" altLang="zh-CN" dirty="0"/>
              <a:t>[2]=2</a:t>
            </a:r>
            <a:r>
              <a:rPr lang="zh-CN" altLang="en-US" dirty="0"/>
              <a:t>，</a:t>
            </a:r>
            <a:r>
              <a:rPr lang="en-US" altLang="zh-CN" dirty="0"/>
              <a:t>[-2.5]=-3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在计算机科学中，高斯符号常表示为</a:t>
            </a:r>
            <a:r>
              <a:rPr lang="en-US" altLang="zh-CN" dirty="0"/>
              <a:t>INT()</a:t>
            </a:r>
            <a:r>
              <a:rPr lang="zh-CN" altLang="en-US" dirty="0"/>
              <a:t>函数。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AutoShape 2" descr=" \lfloor x\rfloor \le x &lt; \lfloor x \rfloor + 1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 \lfloor x\rfloor \le x &lt; \lfloor x \rfloor + 1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 \lfloor x\rfloor \le x &lt; \lfloor x \rfloor + 1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3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112" y="121845"/>
            <a:ext cx="10515600" cy="1119726"/>
          </a:xfrm>
        </p:spPr>
        <p:txBody>
          <a:bodyPr/>
          <a:lstStyle/>
          <a:p>
            <a:r>
              <a:rPr lang="zh-CN" altLang="en-US" dirty="0"/>
              <a:t>二分搜索算法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675" y="1300294"/>
            <a:ext cx="10649125" cy="50837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给予一个包含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个带值元素的数组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或是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记录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...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−</a:t>
            </a:r>
            <a:r>
              <a:rPr lang="en-US" altLang="zh-CN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，使得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≤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≤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−</a:t>
            </a:r>
            <a:r>
              <a:rPr lang="en-US" altLang="zh-CN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，以及目标值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，搜索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中位置。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令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−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，则搜索以失败告终。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令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（中间值元素）为“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) / 2”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加上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</a:rPr>
              <a:t>下高斯符号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，令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+ 1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并回到步骤二。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，令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并回到步骤二。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，搜索结束；回传值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这个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</a:rPr>
              <a:t>迭代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步骤会持续通过两个变量追踪搜索的边界。有些实际应用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会在算法的最后放入相等比较，让比较循环更快，但平均而言会多一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层迭代。</a:t>
            </a: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55555"/>
              </p:ext>
            </p:extLst>
          </p:nvPr>
        </p:nvGraphicFramePr>
        <p:xfrm>
          <a:off x="2124279" y="607190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739">
                  <a:extLst>
                    <a:ext uri="{9D8B030D-6E8A-4147-A177-3AD203B41FA5}">
                      <a16:colId xmlns:a16="http://schemas.microsoft.com/office/drawing/2014/main" val="3711553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3652648"/>
                    </a:ext>
                  </a:extLst>
                </a:gridCol>
                <a:gridCol w="3961980">
                  <a:extLst>
                    <a:ext uri="{9D8B030D-6E8A-4147-A177-3AD203B41FA5}">
                      <a16:colId xmlns:a16="http://schemas.microsoft.com/office/drawing/2014/main" val="2537432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4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5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递归版本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binary_search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khey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if (start &gt; end)</a:t>
            </a:r>
          </a:p>
          <a:p>
            <a:r>
              <a:rPr lang="en-US" altLang="zh-CN" dirty="0"/>
              <a:t>		return -1;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mid = start + (end - start) / 2; //</a:t>
            </a:r>
            <a:r>
              <a:rPr lang="zh-CN" altLang="en-US" dirty="0"/>
              <a:t>直接平均可能會溢位，所以用此算法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 (</a:t>
            </a:r>
            <a:r>
              <a:rPr lang="en-US" altLang="zh-CN" dirty="0" err="1"/>
              <a:t>arr</a:t>
            </a:r>
            <a:r>
              <a:rPr lang="en-US" altLang="zh-CN" dirty="0"/>
              <a:t>[mid] &gt; </a:t>
            </a:r>
            <a:r>
              <a:rPr lang="en-US" altLang="zh-CN" dirty="0" err="1"/>
              <a:t>khey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binary_search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, start, mid - 1, </a:t>
            </a:r>
            <a:r>
              <a:rPr lang="en-US" altLang="zh-CN" dirty="0" err="1"/>
              <a:t>khey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arr</a:t>
            </a:r>
            <a:r>
              <a:rPr lang="en-US" altLang="zh-CN" dirty="0"/>
              <a:t>[mid] &lt; </a:t>
            </a:r>
            <a:r>
              <a:rPr lang="en-US" altLang="zh-CN" dirty="0" err="1"/>
              <a:t>khey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binary_search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, mid + 1, end, </a:t>
            </a:r>
            <a:r>
              <a:rPr lang="en-US" altLang="zh-CN" dirty="0" err="1"/>
              <a:t>khey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mid; //</a:t>
            </a:r>
            <a:r>
              <a:rPr lang="zh-CN" altLang="en-US" dirty="0"/>
              <a:t>最後檢測相等是因為多數搜尋狀況不是大於要不就小於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5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1128</Words>
  <Application>Microsoft Office PowerPoint</Application>
  <PresentationFormat>宽屏</PresentationFormat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程序设计与数据库</vt:lpstr>
      <vt:lpstr>分治算法</vt:lpstr>
      <vt:lpstr>分治算法：二分搜索</vt:lpstr>
      <vt:lpstr>二分搜索算法</vt:lpstr>
      <vt:lpstr>关于二分搜索算法 </vt:lpstr>
      <vt:lpstr>二分搜索算法</vt:lpstr>
      <vt:lpstr>高斯符号</vt:lpstr>
      <vt:lpstr>二分搜索算法</vt:lpstr>
      <vt:lpstr>二分搜索算法</vt:lpstr>
      <vt:lpstr>二分搜索算法</vt:lpstr>
      <vt:lpstr>最大字段和问题(Maximum Interval Sum)                             -------有时也称为LIS</vt:lpstr>
      <vt:lpstr>1.穷举法</vt:lpstr>
      <vt:lpstr>穷举所有的[1,n]之间的区间，所以我们用两重循环，可以很轻易地做到遍历所有子区间，一个表示起始位置，一个表示终点位置。 </vt:lpstr>
      <vt:lpstr>换一种穷举思路，对于起点i，遍历所有长度为1,2,…,n-i+1的子区间和，以求得和最大的一段子区间。同时，对于相同起点的不同长度的子区间，可以利用前面的计算结果来计算后面的子区间的值。</vt:lpstr>
      <vt:lpstr>1.穷举法                        2. 优化穷举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程序设计与数据库</dc:title>
  <dc:creator>lenovo</dc:creator>
  <cp:lastModifiedBy>lenovo</cp:lastModifiedBy>
  <cp:revision>23</cp:revision>
  <dcterms:created xsi:type="dcterms:W3CDTF">2017-03-22T15:53:48Z</dcterms:created>
  <dcterms:modified xsi:type="dcterms:W3CDTF">2017-03-26T08:59:43Z</dcterms:modified>
</cp:coreProperties>
</file>