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49" r:id="rId2"/>
    <p:sldId id="355" r:id="rId3"/>
    <p:sldId id="357" r:id="rId4"/>
    <p:sldId id="358" r:id="rId5"/>
    <p:sldId id="359" r:id="rId6"/>
    <p:sldId id="360" r:id="rId7"/>
    <p:sldId id="363" r:id="rId8"/>
    <p:sldId id="364"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91"/>
    <p:restoredTop sz="65079"/>
  </p:normalViewPr>
  <p:slideViewPr>
    <p:cSldViewPr snapToObjects="1">
      <p:cViewPr varScale="1">
        <p:scale>
          <a:sx n="73" d="100"/>
          <a:sy n="73" d="100"/>
        </p:scale>
        <p:origin x="2224"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2/28/18</a:t>
            </a:fld>
            <a:endParaRPr lang="en-US"/>
          </a:p>
        </p:txBody>
      </p:sp>
      <p:sp>
        <p:nvSpPr>
          <p:cNvPr id="4" name="Footer Placeholder 3">
            <a:extLst>
              <a:ext uri="{FF2B5EF4-FFF2-40B4-BE49-F238E27FC236}">
                <a16:creationId xmlns:a16="http://schemas.microsoft.com/office/drawing/2014/main" xmlns=""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2/28/18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82166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0DE0B-E261-6A49-8B2C-15738891FFAE}" type="slidenum">
              <a:rPr lang="en-US" smtClean="0"/>
              <a:t>12</a:t>
            </a:fld>
            <a:endParaRPr lang="en-US"/>
          </a:p>
        </p:txBody>
      </p:sp>
    </p:spTree>
    <p:extLst>
      <p:ext uri="{BB962C8B-B14F-4D97-AF65-F5344CB8AC3E}">
        <p14:creationId xmlns:p14="http://schemas.microsoft.com/office/powerpoint/2010/main" val="114446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13</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15</a:t>
            </a:fld>
            <a:endParaRPr lang="en-US" dirty="0"/>
          </a:p>
        </p:txBody>
      </p:sp>
    </p:spTree>
    <p:extLst>
      <p:ext uri="{BB962C8B-B14F-4D97-AF65-F5344CB8AC3E}">
        <p14:creationId xmlns:p14="http://schemas.microsoft.com/office/powerpoint/2010/main" val="51477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3258446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194991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kubectl</a:t>
            </a:r>
            <a:r>
              <a:rPr lang="en-US" dirty="0"/>
              <a:t> run’ is not something people would normally use. Most people CRUD </a:t>
            </a:r>
            <a:r>
              <a:rPr lang="en-US" dirty="0" err="1"/>
              <a:t>yaml</a:t>
            </a:r>
            <a:r>
              <a:rPr lang="en-US" dirty="0"/>
              <a:t>. For our purpose here, it’s a convenient shortcut.</a:t>
            </a:r>
          </a:p>
          <a:p>
            <a:endParaRPr lang="en-US" dirty="0"/>
          </a:p>
          <a:p>
            <a:r>
              <a:rPr lang="en-US" dirty="0"/>
              <a:t>The particular invocation of run will result in a deployment. Let’s look at the status of the deployment. </a:t>
            </a:r>
          </a:p>
          <a:p>
            <a:r>
              <a:rPr lang="en-US" dirty="0"/>
              <a:t>Let’s examine the columns. With the “DESIRED” column we can be immediately reminded of </a:t>
            </a:r>
            <a:r>
              <a:rPr lang="en-US" dirty="0" err="1"/>
              <a:t>kubernetes</a:t>
            </a:r>
            <a:r>
              <a:rPr lang="en-US" dirty="0"/>
              <a:t> desired state model. </a:t>
            </a:r>
          </a:p>
          <a:p>
            <a:r>
              <a:rPr lang="en-US" dirty="0"/>
              <a:t>If we run it quickly enough, we can see that the other columns are in </a:t>
            </a:r>
            <a:r>
              <a:rPr lang="en-US" dirty="0" err="1"/>
              <a:t>vearious</a:t>
            </a:r>
            <a:r>
              <a:rPr lang="en-US" dirty="0"/>
              <a:t> states of 1 or 0 as the container starts up and becomes reachable.</a:t>
            </a:r>
          </a:p>
          <a:p>
            <a:endParaRPr lang="en-US" dirty="0"/>
          </a:p>
          <a:p>
            <a:r>
              <a:rPr lang="en-US" dirty="0"/>
              <a:t>What happened to all the pods we talked about earlier. Well, the deployment made some for us. Let’s look at those</a:t>
            </a:r>
          </a:p>
          <a:p>
            <a:r>
              <a:rPr lang="en-US" dirty="0" err="1"/>
              <a:t>Kubectl</a:t>
            </a:r>
            <a:r>
              <a:rPr lang="en-US" dirty="0"/>
              <a:t> get pods -l run=hello-world</a:t>
            </a:r>
          </a:p>
          <a:p>
            <a:r>
              <a:rPr lang="en-US" dirty="0"/>
              <a:t>We can see that it has status running. Everything looks okay.</a:t>
            </a:r>
          </a:p>
          <a:p>
            <a:endParaRPr lang="en-US" dirty="0"/>
          </a:p>
          <a:p>
            <a:r>
              <a:rPr lang="en-US" dirty="0"/>
              <a:t>Digress into label selectors.</a:t>
            </a:r>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672761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It’s no use running something if we can’t talk to it to see what it’s doing. Got to give it input, and get results out of it. To do that, </a:t>
            </a:r>
            <a:r>
              <a:rPr lang="en-US" dirty="0" err="1"/>
              <a:t>kubernetes</a:t>
            </a:r>
            <a:r>
              <a:rPr lang="en-US" dirty="0"/>
              <a:t> has the service concept.</a:t>
            </a:r>
          </a:p>
          <a:p>
            <a:endParaRPr lang="en-US" dirty="0"/>
          </a:p>
          <a:p>
            <a:r>
              <a:rPr lang="en-US" dirty="0"/>
              <a:t>Check out label selectors once it’s deployed.</a:t>
            </a:r>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4143521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expose command.</a:t>
            </a:r>
          </a:p>
          <a:p>
            <a:endParaRPr lang="en-US" dirty="0"/>
          </a:p>
          <a:p>
            <a:r>
              <a:rPr lang="en-US" dirty="0"/>
              <a:t>As it is a </a:t>
            </a:r>
            <a:r>
              <a:rPr lang="en-US" dirty="0" err="1"/>
              <a:t>nodeport</a:t>
            </a:r>
            <a:r>
              <a:rPr lang="en-US" dirty="0"/>
              <a:t>, </a:t>
            </a:r>
            <a:r>
              <a:rPr lang="en-US" dirty="0" err="1"/>
              <a:t>kubernetes</a:t>
            </a:r>
            <a:r>
              <a:rPr lang="en-US" dirty="0"/>
              <a:t> will automatically allocate a port on the workers to be externally available.</a:t>
            </a:r>
          </a:p>
          <a:p>
            <a:endParaRPr lang="en-US" dirty="0"/>
          </a:p>
          <a:p>
            <a:r>
              <a:rPr lang="en-US" dirty="0"/>
              <a:t>We need to know how to connect to the worker. It’s running in IBM cloud so we’ll need the </a:t>
            </a:r>
            <a:r>
              <a:rPr lang="en-US" dirty="0" err="1"/>
              <a:t>bx</a:t>
            </a:r>
            <a:r>
              <a:rPr lang="en-US" dirty="0"/>
              <a:t> command.</a:t>
            </a:r>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3975721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24</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talk about Kubernetes, we need to understand Containers. There are many tools that help</a:t>
            </a:r>
            <a:r>
              <a:rPr lang="en-US" baseline="0" dirty="0" smtClean="0"/>
              <a:t> build containerized applications, Docker was successful in popularizing the technology. There are other players such as LXC, </a:t>
            </a:r>
            <a:r>
              <a:rPr lang="en-US" baseline="0" dirty="0" err="1" smtClean="0"/>
              <a:t>etc</a:t>
            </a:r>
            <a:r>
              <a:rPr lang="en-US" baseline="0" dirty="0" smtClean="0"/>
              <a:t> for your choice. </a:t>
            </a:r>
          </a:p>
          <a:p>
            <a:r>
              <a:rPr lang="en-US" baseline="0" dirty="0" smtClean="0"/>
              <a:t>We need Docker locally to build a </a:t>
            </a:r>
            <a:r>
              <a:rPr lang="en-US" baseline="0" dirty="0" err="1" smtClean="0"/>
              <a:t>continerized</a:t>
            </a:r>
            <a:r>
              <a:rPr lang="en-US" baseline="0" dirty="0" smtClean="0"/>
              <a:t> application. We also need a cluster running Kubernetes for which we discuss how to use either IBM Cloud as a Kubernetes provider. We will use Kubernetes client </a:t>
            </a:r>
            <a:r>
              <a:rPr lang="en-US" baseline="0" dirty="0" err="1" smtClean="0"/>
              <a:t>Kubectl</a:t>
            </a:r>
            <a:r>
              <a:rPr lang="en-US" baseline="0" dirty="0" smtClean="0"/>
              <a:t> to deploy the application.</a:t>
            </a:r>
          </a:p>
          <a:p>
            <a:r>
              <a:rPr lang="en-US" baseline="0" dirty="0" smtClean="0"/>
              <a:t>Kubernetes uses containers and orchestration to build useful applications. We talk about basic building blocks in Kubernetes to deploy a simple application and demonstrate how we scale 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047555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intermediate object of replica sets, and that it’s </a:t>
            </a:r>
            <a:r>
              <a:rPr lang="en-US" dirty="0" err="1"/>
              <a:t>kubernetes</a:t>
            </a:r>
            <a:r>
              <a:rPr lang="en-US" dirty="0"/>
              <a:t> providing infrastructure for you</a:t>
            </a:r>
          </a:p>
          <a:p>
            <a:r>
              <a:rPr lang="en-US" dirty="0"/>
              <a:t>Why do they exist? To make scaling and switching between easier.</a:t>
            </a:r>
          </a:p>
          <a:p>
            <a:endParaRPr lang="en-US" dirty="0"/>
          </a:p>
          <a:p>
            <a:r>
              <a:rPr lang="en-US" dirty="0"/>
              <a:t>What we’re doing here is showing change over time. Not just that we’re adding more capacity, but also that we’ve got different versions?</a:t>
            </a:r>
          </a:p>
          <a:p>
            <a:endParaRPr lang="en-US" dirty="0"/>
          </a:p>
          <a:p>
            <a:r>
              <a:rPr lang="en-US" dirty="0"/>
              <a:t>What we didn’t show you earlier, </a:t>
            </a:r>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45877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replica sets as deployment now has two pointers, </a:t>
            </a:r>
          </a:p>
          <a:p>
            <a:r>
              <a:rPr lang="en-US" dirty="0"/>
              <a:t>Scale one up while we scale the other down. Always some good ones.</a:t>
            </a:r>
          </a:p>
          <a:p>
            <a:endParaRPr lang="en-US" dirty="0"/>
          </a:p>
          <a:p>
            <a:r>
              <a:rPr lang="en-US" dirty="0"/>
              <a:t>Recap backwards to services as label selector, spread out across pods in different </a:t>
            </a:r>
            <a:r>
              <a:rPr lang="en-US" dirty="0" err="1"/>
              <a:t>replicastes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a:p>
        </p:txBody>
      </p:sp>
    </p:spTree>
    <p:extLst>
      <p:ext uri="{BB962C8B-B14F-4D97-AF65-F5344CB8AC3E}">
        <p14:creationId xmlns:p14="http://schemas.microsoft.com/office/powerpoint/2010/main" val="419825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28</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30</a:t>
            </a:fld>
            <a:endParaRPr lang="en-US"/>
          </a:p>
        </p:txBody>
      </p:sp>
    </p:spTree>
    <p:extLst>
      <p:ext uri="{BB962C8B-B14F-4D97-AF65-F5344CB8AC3E}">
        <p14:creationId xmlns:p14="http://schemas.microsoft.com/office/powerpoint/2010/main" val="158245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isolate at the</a:t>
            </a:r>
            <a:r>
              <a:rPr lang="en-US" baseline="0" dirty="0"/>
              <a:t> Operating System level. Multiple independent OS, vs one OS with multiple independent processes</a:t>
            </a:r>
            <a:r>
              <a:rPr lang="en-US" baseline="0" dirty="0" smtClean="0"/>
              <a:t>. </a:t>
            </a:r>
            <a:endParaRPr lang="en-US" baseline="0" dirty="0"/>
          </a:p>
          <a:p>
            <a:r>
              <a:rPr lang="en-US" baseline="0" dirty="0" smtClean="0"/>
              <a:t>Namespaces provide a container its own process space, network interface, root file system, etc. </a:t>
            </a:r>
            <a:r>
              <a:rPr lang="en-US" baseline="0" dirty="0" err="1" smtClean="0"/>
              <a:t>Cgroups</a:t>
            </a:r>
            <a:r>
              <a:rPr lang="en-US" baseline="0" dirty="0" smtClean="0"/>
              <a:t> provide container with resource metering and limits.</a:t>
            </a:r>
          </a:p>
          <a:p>
            <a:endParaRPr lang="en-US" baseline="0" dirty="0" smtClean="0"/>
          </a:p>
          <a:p>
            <a:pPr rtl="0"/>
            <a:r>
              <a:rPr lang="en-US" sz="1200" b="0" i="0" u="none" strike="noStrike" kern="1200" dirty="0" smtClean="0">
                <a:solidFill>
                  <a:schemeClr val="tx1"/>
                </a:solidFill>
                <a:effectLst/>
                <a:latin typeface="+mn-lt"/>
                <a:ea typeface="+mn-ea"/>
                <a:cs typeface="+mn-cs"/>
              </a:rPr>
              <a:t>Containers allows you to run securely isolated applications with quotas on system resources. Containers started out as an individual features delivered with of the Linux kernel, that were commonly used together. Docker launched with the promise of making containers easy to use and developers quickly latched onto that idea., the company, packaged up these features into a simple and convenient tool, also called </a:t>
            </a:r>
            <a:r>
              <a:rPr lang="en-US" sz="1200" b="0" i="0" u="none" strike="noStrike" kern="1200" dirty="0" err="1" smtClean="0">
                <a:solidFill>
                  <a:schemeClr val="tx1"/>
                </a:solidFill>
                <a:effectLst/>
                <a:latin typeface="+mn-lt"/>
                <a:ea typeface="+mn-ea"/>
                <a:cs typeface="+mn-cs"/>
              </a:rPr>
              <a:t>docker</a:t>
            </a:r>
            <a:r>
              <a:rPr lang="en-US" sz="1200" b="0" i="0" u="none" strike="noStrike" kern="1200" dirty="0" smtClean="0">
                <a:solidFill>
                  <a:schemeClr val="tx1"/>
                </a:solidFill>
                <a:effectLst/>
                <a:latin typeface="+mn-lt"/>
                <a:ea typeface="+mn-ea"/>
                <a:cs typeface="+mn-cs"/>
              </a:rPr>
              <a:t>. Containers have also sparked an interest in </a:t>
            </a:r>
            <a:r>
              <a:rPr lang="en-US" sz="1200" b="0" i="0" u="none" strike="noStrike" kern="1200" dirty="0" err="1" smtClean="0">
                <a:solidFill>
                  <a:schemeClr val="tx1"/>
                </a:solidFill>
                <a:effectLst/>
                <a:latin typeface="+mn-lt"/>
                <a:ea typeface="+mn-ea"/>
                <a:cs typeface="+mn-cs"/>
              </a:rPr>
              <a:t>microservice</a:t>
            </a:r>
            <a:r>
              <a:rPr lang="en-US" sz="1200" b="0" i="0" u="none" strike="noStrike" kern="1200" dirty="0" smtClean="0">
                <a:solidFill>
                  <a:schemeClr val="tx1"/>
                </a:solidFill>
                <a:effectLst/>
                <a:latin typeface="+mn-lt"/>
                <a:ea typeface="+mn-ea"/>
                <a:cs typeface="+mn-cs"/>
              </a:rPr>
              <a:t> architecture, a design pattern for developing applications in which complex applications are broken down into smaller, </a:t>
            </a:r>
            <a:r>
              <a:rPr lang="en-US" sz="1200" b="0" i="0" u="none" strike="noStrike" kern="1200" dirty="0" err="1" smtClean="0">
                <a:solidFill>
                  <a:schemeClr val="tx1"/>
                </a:solidFill>
                <a:effectLst/>
                <a:latin typeface="+mn-lt"/>
                <a:ea typeface="+mn-ea"/>
                <a:cs typeface="+mn-cs"/>
              </a:rPr>
              <a:t>composable</a:t>
            </a:r>
            <a:r>
              <a:rPr lang="en-US" sz="1200" b="0" i="0" u="none" strike="noStrike" kern="1200" dirty="0" smtClean="0">
                <a:solidFill>
                  <a:schemeClr val="tx1"/>
                </a:solidFill>
                <a:effectLst/>
                <a:latin typeface="+mn-lt"/>
                <a:ea typeface="+mn-ea"/>
                <a:cs typeface="+mn-cs"/>
              </a:rPr>
              <a:t> pieces which work together. You </a:t>
            </a:r>
            <a:r>
              <a:rPr lang="en-US" sz="1200" b="0" i="0" u="none" strike="noStrike" kern="1200" dirty="0" err="1" smtClean="0">
                <a:solidFill>
                  <a:schemeClr val="tx1"/>
                </a:solidFill>
                <a:effectLst/>
                <a:latin typeface="+mn-lt"/>
                <a:ea typeface="+mn-ea"/>
                <a:cs typeface="+mn-cs"/>
              </a:rPr>
              <a:t>cNowadays</a:t>
            </a:r>
            <a:r>
              <a:rPr lang="en-US" sz="1200" b="0" i="0" u="none" strike="noStrike" kern="1200" dirty="0" smtClean="0">
                <a:solidFill>
                  <a:schemeClr val="tx1"/>
                </a:solidFill>
                <a:effectLst/>
                <a:latin typeface="+mn-lt"/>
                <a:ea typeface="+mn-ea"/>
                <a:cs typeface="+mn-cs"/>
              </a:rPr>
              <a:t> we can run containers the idea on both Linux and Windows, even though they share little of the same underlying technology.</a:t>
            </a:r>
            <a:endParaRPr lang="en-US" b="0" dirty="0" smtClean="0">
              <a:effectLst/>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Prior to containers, most infrastructure ran not on the bare metal, but within single hypervisors managing multiple virtualized Operating Systems (OSes). This arrangement allowed isolation of applications from one another on a higher level than that provided by the OS. These virtualized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sSystems</a:t>
            </a:r>
            <a:r>
              <a:rPr lang="en-US" sz="1200" b="0" i="0" u="none" strike="noStrike" kern="1200" dirty="0" smtClean="0">
                <a:solidFill>
                  <a:schemeClr val="tx1"/>
                </a:solidFill>
                <a:effectLst/>
                <a:latin typeface="+mn-lt"/>
                <a:ea typeface="+mn-ea"/>
                <a:cs typeface="+mn-cs"/>
              </a:rPr>
              <a:t> see what looks like their own exclusive hardware. However, this also means that each of these virtual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sSystems</a:t>
            </a:r>
            <a:r>
              <a:rPr lang="en-US" sz="1200" b="0" i="0" u="none" strike="noStrike" kern="1200" dirty="0" smtClean="0">
                <a:solidFill>
                  <a:schemeClr val="tx1"/>
                </a:solidFill>
                <a:effectLst/>
                <a:latin typeface="+mn-lt"/>
                <a:ea typeface="+mn-ea"/>
                <a:cs typeface="+mn-cs"/>
              </a:rPr>
              <a:t> are replicating an entire OS is running all of the standard system daemon processes, such as </a:t>
            </a:r>
            <a:r>
              <a:rPr lang="en-US" sz="1200" b="0" i="0" u="none" strike="noStrike" kern="1200" dirty="0" err="1" smtClean="0">
                <a:solidFill>
                  <a:schemeClr val="tx1"/>
                </a:solidFill>
                <a:effectLst/>
                <a:latin typeface="+mn-lt"/>
                <a:ea typeface="+mn-ea"/>
                <a:cs typeface="+mn-cs"/>
              </a:rPr>
              <a:t>init</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sshd</a:t>
            </a:r>
            <a:r>
              <a:rPr lang="en-US" sz="1200" b="0" i="0" u="none" strike="noStrike" kern="1200" dirty="0" smtClean="0">
                <a:solidFill>
                  <a:schemeClr val="tx1"/>
                </a:solidFill>
                <a:effectLst/>
                <a:latin typeface="+mn-lt"/>
                <a:ea typeface="+mn-ea"/>
                <a:cs typeface="+mn-cs"/>
              </a:rPr>
              <a:t>. Additionally, each running instance has a copy of system and application libraries, taking up disk space.</a:t>
            </a:r>
            <a:endParaRPr lang="en-US" b="0" dirty="0" smtClean="0">
              <a:effectLst/>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Containers provide isolation similar to VMs, </a:t>
            </a:r>
            <a:r>
              <a:rPr lang="en-US" sz="1200" b="0" i="0" u="none" strike="noStrike" kern="1200" dirty="0" err="1" smtClean="0">
                <a:solidFill>
                  <a:schemeClr val="tx1"/>
                </a:solidFill>
                <a:effectLst/>
                <a:latin typeface="+mn-lt"/>
                <a:ea typeface="+mn-ea"/>
                <a:cs typeface="+mn-cs"/>
              </a:rPr>
              <a:t>exceptbut</a:t>
            </a:r>
            <a:r>
              <a:rPr lang="en-US" sz="1200" b="0" i="0" u="none" strike="noStrike" kern="1200" dirty="0" smtClean="0">
                <a:solidFill>
                  <a:schemeClr val="tx1"/>
                </a:solidFill>
                <a:effectLst/>
                <a:latin typeface="+mn-lt"/>
                <a:ea typeface="+mn-ea"/>
                <a:cs typeface="+mn-cs"/>
              </a:rPr>
              <a:t> provided by the Operating System and at the process level. Each container is a process or group of processes run in isolation. Typical containers explicitly run only a single process, as they do not need of the standard system services. What they do usually need to do can be provided by system calls to the base OS kernel. </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6E724B28-C55D-0244-AECF-0714125137E7}" type="slidenum">
              <a:rPr lang="en-US" smtClean="0"/>
              <a:t>3</a:t>
            </a:fld>
            <a:endParaRPr lang="en-US"/>
          </a:p>
        </p:txBody>
      </p:sp>
    </p:spTree>
    <p:extLst>
      <p:ext uri="{BB962C8B-B14F-4D97-AF65-F5344CB8AC3E}">
        <p14:creationId xmlns:p14="http://schemas.microsoft.com/office/powerpoint/2010/main" val="11510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Traditional applications are run on native machines. A single application does not typically use full resources of a single machine. We try to run multiple applications on a single machine to avoid wasting resources. We could run multiple copies of the same application, but to provide isolation we used VMs to run multiple application instances on the same hardware. These VMs have full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a:t>
            </a:r>
            <a:r>
              <a:rPr lang="en-US" sz="1200" b="0" i="0" u="none" strike="noStrike" kern="1200" dirty="0" smtClean="0">
                <a:solidFill>
                  <a:schemeClr val="tx1"/>
                </a:solidFill>
                <a:effectLst/>
                <a:latin typeface="+mn-lt"/>
                <a:ea typeface="+mn-ea"/>
                <a:cs typeface="+mn-cs"/>
              </a:rPr>
              <a:t> stacks which make them relatively large and inefficient due to duplication both at runtime and on disk.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Containers allow you to share the host OS. This reduces duplication while still providing the isolation.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Containers allow you to drop unneeded files such as system libraries and binaries to save space, and reduce your attack surface. If </a:t>
            </a:r>
            <a:r>
              <a:rPr lang="en-US" sz="1200" b="0" i="0" u="none" strike="noStrike" kern="1200" dirty="0" err="1" smtClean="0">
                <a:solidFill>
                  <a:schemeClr val="tx1"/>
                </a:solidFill>
                <a:effectLst/>
                <a:latin typeface="+mn-lt"/>
                <a:ea typeface="+mn-ea"/>
                <a:cs typeface="+mn-cs"/>
              </a:rPr>
              <a:t>sshd</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libc</a:t>
            </a:r>
            <a:r>
              <a:rPr lang="en-US" sz="1200" b="0" i="0" u="none" strike="noStrike" kern="1200" dirty="0" smtClean="0">
                <a:solidFill>
                  <a:schemeClr val="tx1"/>
                </a:solidFill>
                <a:effectLst/>
                <a:latin typeface="+mn-lt"/>
                <a:ea typeface="+mn-ea"/>
                <a:cs typeface="+mn-cs"/>
              </a:rPr>
              <a:t> is not installed, it cannot be exploited.</a:t>
            </a:r>
            <a:endParaRPr lang="en-US" b="0" dirty="0" smtClean="0">
              <a:effectLst/>
            </a:endParaRPr>
          </a:p>
          <a:p>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20100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Containers allow you to </a:t>
            </a:r>
            <a:r>
              <a:rPr lang="en-US" sz="1200" b="0" i="0" u="none" strike="noStrike" kern="1200" dirty="0" err="1" smtClean="0">
                <a:solidFill>
                  <a:schemeClr val="tx1"/>
                </a:solidFill>
                <a:effectLst/>
                <a:latin typeface="+mn-lt"/>
                <a:ea typeface="+mn-ea"/>
                <a:cs typeface="+mn-cs"/>
              </a:rPr>
              <a:t>modernise</a:t>
            </a:r>
            <a:r>
              <a:rPr lang="en-US" sz="1200" b="0" i="0" u="none" strike="noStrike" kern="1200" dirty="0" smtClean="0">
                <a:solidFill>
                  <a:schemeClr val="tx1"/>
                </a:solidFill>
                <a:effectLst/>
                <a:latin typeface="+mn-lt"/>
                <a:ea typeface="+mn-ea"/>
                <a:cs typeface="+mn-cs"/>
              </a:rPr>
              <a:t> your existing monolithic applications. But the essential glue to build a application lies with a strong Container Orchestrator that you chose to deploy your multi-container application. Kubernetes is one of the most popular such tools.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21289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21954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Why: Do you really want to run a single</a:t>
            </a:r>
            <a:r>
              <a:rPr lang="en-US" sz="1200" b="0" i="0" u="none" strike="noStrike" kern="1200" baseline="0" dirty="0" smtClean="0">
                <a:solidFill>
                  <a:schemeClr val="tx1"/>
                </a:solidFill>
                <a:effectLst/>
                <a:latin typeface="+mn-lt"/>
                <a:ea typeface="+mn-ea"/>
                <a:cs typeface="+mn-cs"/>
              </a:rPr>
              <a:t> instance of your application? Do you like to run many instances among a cluster of machines. Place them, scale up or down, roll out newer versions, </a:t>
            </a:r>
            <a:r>
              <a:rPr lang="en-US" sz="1200" b="0" i="0" u="none" strike="noStrike" kern="1200" baseline="0" dirty="0" err="1" smtClean="0">
                <a:solidFill>
                  <a:schemeClr val="tx1"/>
                </a:solidFill>
                <a:effectLst/>
                <a:latin typeface="+mn-lt"/>
                <a:ea typeface="+mn-ea"/>
                <a:cs typeface="+mn-cs"/>
              </a:rPr>
              <a:t>etc</a:t>
            </a:r>
            <a:r>
              <a:rPr lang="en-US" sz="1200" b="0" i="0" u="none" strike="noStrike" kern="1200" baseline="0" dirty="0" smtClean="0">
                <a:solidFill>
                  <a:schemeClr val="tx1"/>
                </a:solidFill>
                <a:effectLst/>
                <a:latin typeface="+mn-lt"/>
                <a:ea typeface="+mn-ea"/>
                <a:cs typeface="+mn-cs"/>
              </a:rPr>
              <a:t>? We </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Now </a:t>
            </a:r>
            <a:r>
              <a:rPr lang="en-US" sz="1200" b="0" i="0" u="none" strike="noStrike" kern="1200" dirty="0">
                <a:solidFill>
                  <a:schemeClr val="tx1"/>
                </a:solidFill>
                <a:effectLst/>
                <a:latin typeface="+mn-lt"/>
                <a:ea typeface="+mn-ea"/>
                <a:cs typeface="+mn-cs"/>
              </a:rPr>
              <a:t>that we know what containers are, let us define what Kubernetes is. Kubernetes is a container orchestrator to provision, manage, and scale applications. In other words Kubernetes allows you to manage the lifecycle of </a:t>
            </a:r>
            <a:r>
              <a:rPr lang="en-US" sz="1200" b="0" i="0" u="none" strike="noStrike" kern="1200" dirty="0" smtClean="0">
                <a:solidFill>
                  <a:schemeClr val="tx1"/>
                </a:solidFill>
                <a:effectLst/>
                <a:latin typeface="+mn-lt"/>
                <a:ea typeface="+mn-ea"/>
                <a:cs typeface="+mn-cs"/>
              </a:rPr>
              <a:t>containerized </a:t>
            </a:r>
            <a:r>
              <a:rPr lang="en-US" sz="1200" b="0" i="0" u="none" strike="noStrike" kern="1200" dirty="0">
                <a:solidFill>
                  <a:schemeClr val="tx1"/>
                </a:solidFill>
                <a:effectLst/>
                <a:latin typeface="+mn-lt"/>
                <a:ea typeface="+mn-ea"/>
                <a:cs typeface="+mn-cs"/>
              </a:rPr>
              <a:t>applications within a cluster of Nodes.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84975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9</a:t>
            </a:fld>
            <a:endParaRPr lang="en-US"/>
          </a:p>
        </p:txBody>
      </p:sp>
    </p:spTree>
    <p:extLst>
      <p:ext uri="{BB962C8B-B14F-4D97-AF65-F5344CB8AC3E}">
        <p14:creationId xmlns:p14="http://schemas.microsoft.com/office/powerpoint/2010/main" val="147369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76716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2/28/18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2/28/18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xmlns=""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2/28/18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2/28/18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2/28/18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xmlns=""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xmlns=""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docker.com/community-edition#/down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5" Type="http://schemas.openxmlformats.org/officeDocument/2006/relationships/hyperlink" Target="https://www.youtube.com/channel/UCZ2bu0qutTOM0tHYa_jkIwg" TargetMode="External"/><Relationship Id="rId6" Type="http://schemas.openxmlformats.org/officeDocument/2006/relationships/hyperlink" Target="https://kubernetes.io/community/" TargetMode="External"/><Relationship Id="rId7" Type="http://schemas.openxmlformats.org/officeDocument/2006/relationships/hyperlink" Target="https://github.com/IBM/container-service-getting-started-wt"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Introduction</a:t>
            </a:r>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 Model</a:t>
            </a:r>
            <a:endParaRPr lang="en-US" dirty="0"/>
          </a:p>
        </p:txBody>
      </p:sp>
      <p:sp>
        <p:nvSpPr>
          <p:cNvPr id="4" name="Text Placeholder 4"/>
          <p:cNvSpPr txBox="1">
            <a:spLocks/>
          </p:cNvSpPr>
          <p:nvPr/>
        </p:nvSpPr>
        <p:spPr>
          <a:xfrm>
            <a:off x="685800" y="1295400"/>
            <a:ext cx="10896600"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resource for every purpose</a:t>
            </a:r>
          </a:p>
        </p:txBody>
      </p:sp>
      <p:sp>
        <p:nvSpPr>
          <p:cNvPr id="6" name="Text Placeholder 3"/>
          <p:cNvSpPr txBox="1">
            <a:spLocks/>
          </p:cNvSpPr>
          <p:nvPr/>
        </p:nvSpPr>
        <p:spPr>
          <a:xfrm>
            <a:off x="685800" y="1912939"/>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1473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1"/>
          </p:nvPr>
        </p:nvSpPr>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30965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1"/>
          </p:nvPr>
        </p:nvSpPr>
        <p:spPr/>
        <p:txBody>
          <a:bodyPr>
            <a:normAutofit/>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456420" y="3084027"/>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9342120" y="3177491"/>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482741" y="3863291"/>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513570" y="4756855"/>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513570" y="4128205"/>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513570" y="3369480"/>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960054" y="3592722"/>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595723" y="3598377"/>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415271" y="3300871"/>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1113771" y="3300871"/>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415271" y="3954077"/>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539892"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90819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130824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6282017" y="3177491"/>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442556" y="3300870"/>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442555" y="3977591"/>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6086755" y="1955701"/>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869988" y="2470051"/>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4235" y="2501860"/>
            <a:ext cx="1657634" cy="276999"/>
          </a:xfrm>
          <a:prstGeom prst="rect">
            <a:avLst/>
          </a:prstGeom>
          <a:solidFill>
            <a:schemeClr val="bg1"/>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526019" y="3302159"/>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7297421" y="3300871"/>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661741" y="321522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477000" y="267137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438840" y="345648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7278671" y="3857636"/>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532356" y="41185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762102" y="306468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553207" y="4133850"/>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675840" y="449580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9399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a:t> 101 - Lab 0</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ClrTx/>
            </a:pPr>
            <a:endParaRPr lang="en-US" b="0" dirty="0"/>
          </a:p>
          <a:p>
            <a:pPr>
              <a:buClrTx/>
            </a:pPr>
            <a:r>
              <a:rPr lang="en-US" b="0" dirty="0"/>
              <a:t>Install </a:t>
            </a:r>
            <a:r>
              <a:rPr lang="en-US" dirty="0" err="1"/>
              <a:t>bluemix</a:t>
            </a:r>
            <a:r>
              <a:rPr lang="en-US" dirty="0"/>
              <a:t> cli</a:t>
            </a:r>
          </a:p>
          <a:p>
            <a:pPr lvl="1"/>
            <a:r>
              <a:rPr lang="en-US" dirty="0"/>
              <a:t>install container-service plugin</a:t>
            </a:r>
          </a:p>
          <a:p>
            <a:pPr lvl="1"/>
            <a:r>
              <a:rPr lang="en-US" dirty="0"/>
              <a:t>install container-registry plugin</a:t>
            </a:r>
          </a:p>
          <a:p>
            <a:pPr lvl="1"/>
            <a:endParaRPr lang="en-US" b="0" dirty="0"/>
          </a:p>
          <a:p>
            <a:pPr>
              <a:buClrTx/>
            </a:pPr>
            <a:r>
              <a:rPr lang="en-US" b="0" dirty="0"/>
              <a:t>Install</a:t>
            </a:r>
            <a:r>
              <a:rPr lang="en-US" dirty="0"/>
              <a:t> Kubernetes CLI </a:t>
            </a:r>
            <a:r>
              <a:rPr lang="en-US" b="0" dirty="0" err="1"/>
              <a:t>kubectl</a:t>
            </a:r>
            <a:endParaRPr lang="en-US" b="0" dirty="0"/>
          </a:p>
          <a:p>
            <a:pPr>
              <a:buClrTx/>
            </a:pPr>
            <a:endParaRPr lang="en-US" b="0" dirty="0"/>
          </a:p>
          <a:p>
            <a:pPr>
              <a:buClrTx/>
            </a:pPr>
            <a:r>
              <a:rPr lang="en-US" b="0" dirty="0"/>
              <a:t>Install </a:t>
            </a:r>
            <a:r>
              <a:rPr lang="en-US" dirty="0"/>
              <a:t>Docker</a:t>
            </a:r>
          </a:p>
        </p:txBody>
      </p:sp>
      <p:sp>
        <p:nvSpPr>
          <p:cNvPr id="4" name="Slide Number Placeholder 3"/>
          <p:cNvSpPr>
            <a:spLocks noGrp="1"/>
          </p:cNvSpPr>
          <p:nvPr>
            <p:ph type="sldNum" sz="quarter" idx="12"/>
          </p:nvPr>
        </p:nvSpPr>
        <p:spPr/>
        <p:txBody>
          <a:bodyPr/>
          <a:lstStyle/>
          <a:p>
            <a:fld id="{019380CA-75FF-554C-A3E7-7D7ED8257EA2}" type="slidenum">
              <a:rPr lang="en-US" smtClean="0"/>
              <a:t>14</a:t>
            </a:fld>
            <a:endParaRPr lang="en-US"/>
          </a:p>
        </p:txBody>
      </p:sp>
    </p:spTree>
    <p:extLst>
      <p:ext uri="{BB962C8B-B14F-4D97-AF65-F5344CB8AC3E}">
        <p14:creationId xmlns:p14="http://schemas.microsoft.com/office/powerpoint/2010/main" val="9676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Morgan Bauer and </a:t>
            </a:r>
            <a:r>
              <a:rPr lang="en-US" dirty="0" err="1"/>
              <a:t>Srini</a:t>
            </a:r>
            <a:r>
              <a:rPr lang="en-US" dirty="0"/>
              <a:t> Brahmaroutu,</a:t>
            </a:r>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1</a:t>
            </a:r>
            <a:endParaRPr lang="en-US" dirty="0"/>
          </a:p>
        </p:txBody>
      </p:sp>
    </p:spTree>
    <p:extLst>
      <p:ext uri="{BB962C8B-B14F-4D97-AF65-F5344CB8AC3E}">
        <p14:creationId xmlns:p14="http://schemas.microsoft.com/office/powerpoint/2010/main" val="424706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Install Docker on your local machine</a:t>
            </a:r>
          </a:p>
          <a:p>
            <a:r>
              <a:rPr lang="en-US" dirty="0"/>
              <a:t>Build a Docker image for the application</a:t>
            </a:r>
          </a:p>
          <a:p>
            <a:r>
              <a:rPr lang="en-US" dirty="0"/>
              <a:t>Setup access to your registry</a:t>
            </a:r>
          </a:p>
          <a:p>
            <a:r>
              <a:rPr lang="en-US" dirty="0"/>
              <a:t>Store the image in a repository</a:t>
            </a:r>
          </a:p>
          <a:p>
            <a:r>
              <a:rPr lang="en-US" dirty="0"/>
              <a:t>Test the image</a:t>
            </a:r>
          </a:p>
          <a:p>
            <a:r>
              <a:rPr lang="en-US" dirty="0"/>
              <a:t>Deploy the application to Kubernetes cluster</a:t>
            </a:r>
          </a:p>
        </p:txBody>
      </p:sp>
      <p:sp>
        <p:nvSpPr>
          <p:cNvPr id="4" name="Slide Number Placeholder 3"/>
          <p:cNvSpPr>
            <a:spLocks noGrp="1"/>
          </p:cNvSpPr>
          <p:nvPr>
            <p:ph type="sldNum" sz="quarter" idx="12"/>
          </p:nvPr>
        </p:nvSpPr>
        <p:spPr/>
        <p:txBody>
          <a:bodyPr/>
          <a:lstStyle/>
          <a:p>
            <a:fld id="{019380CA-75FF-554C-A3E7-7D7ED8257EA2}" type="slidenum">
              <a:rPr lang="en-US" smtClean="0"/>
              <a:t>16</a:t>
            </a:fld>
            <a:endParaRPr lang="en-US"/>
          </a:p>
        </p:txBody>
      </p:sp>
    </p:spTree>
    <p:extLst>
      <p:ext uri="{BB962C8B-B14F-4D97-AF65-F5344CB8AC3E}">
        <p14:creationId xmlns:p14="http://schemas.microsoft.com/office/powerpoint/2010/main" val="223770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F55A6-A7DF-B443-8929-2510EE1AA158}"/>
              </a:ext>
            </a:extLst>
          </p:cNvPr>
          <p:cNvSpPr>
            <a:spLocks noGrp="1"/>
          </p:cNvSpPr>
          <p:nvPr>
            <p:ph type="title"/>
          </p:nvPr>
        </p:nvSpPr>
        <p:spPr/>
        <p:txBody>
          <a:bodyPr/>
          <a:lstStyle/>
          <a:p>
            <a:r>
              <a:rPr lang="en-US" dirty="0"/>
              <a:t>Install Docker on your local machine</a:t>
            </a:r>
          </a:p>
        </p:txBody>
      </p:sp>
      <p:sp>
        <p:nvSpPr>
          <p:cNvPr id="3" name="Content Placeholder 2">
            <a:extLst>
              <a:ext uri="{FF2B5EF4-FFF2-40B4-BE49-F238E27FC236}">
                <a16:creationId xmlns:a16="http://schemas.microsoft.com/office/drawing/2014/main" xmlns="" id="{232A4CBC-2560-E04A-8ED9-871EB5A30604}"/>
              </a:ext>
            </a:extLst>
          </p:cNvPr>
          <p:cNvSpPr>
            <a:spLocks noGrp="1"/>
          </p:cNvSpPr>
          <p:nvPr>
            <p:ph idx="1"/>
          </p:nvPr>
        </p:nvSpPr>
        <p:spPr/>
        <p:txBody>
          <a:bodyPr/>
          <a:lstStyle/>
          <a:p>
            <a:r>
              <a:rPr lang="en-US" dirty="0"/>
              <a:t>Go to </a:t>
            </a:r>
            <a:r>
              <a:rPr lang="mr-IN" dirty="0"/>
              <a:t>…</a:t>
            </a:r>
            <a:endParaRPr lang="en-US" dirty="0"/>
          </a:p>
          <a:p>
            <a:r>
              <a:rPr lang="en-US" dirty="0">
                <a:hlinkClick r:id="rId3"/>
              </a:rPr>
              <a:t>https://www.docker.com/community-edition#/download</a:t>
            </a:r>
            <a:endParaRPr lang="en-US" dirty="0"/>
          </a:p>
          <a:p>
            <a:endParaRPr lang="en-US" dirty="0"/>
          </a:p>
          <a:p>
            <a:r>
              <a:rPr lang="en-US" dirty="0"/>
              <a:t>Test </a:t>
            </a:r>
            <a:r>
              <a:rPr lang="en-US" dirty="0" err="1"/>
              <a:t>docker</a:t>
            </a:r>
            <a:endParaRPr lang="en-US" dirty="0"/>
          </a:p>
          <a:p>
            <a:r>
              <a:rPr lang="en-US" dirty="0"/>
              <a:t>`</a:t>
            </a:r>
            <a:r>
              <a:rPr lang="en-US" dirty="0" err="1"/>
              <a:t>docker</a:t>
            </a:r>
            <a:r>
              <a:rPr lang="en-US" dirty="0"/>
              <a:t> version`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2ED68830-F272-FF4A-BF26-6D7569CE12E2}"/>
              </a:ext>
            </a:extLst>
          </p:cNvPr>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305948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a Docker image for the application</a:t>
            </a:r>
          </a:p>
        </p:txBody>
      </p:sp>
      <p:sp>
        <p:nvSpPr>
          <p:cNvPr id="3" name="Content Placeholder 2"/>
          <p:cNvSpPr>
            <a:spLocks noGrp="1"/>
          </p:cNvSpPr>
          <p:nvPr>
            <p:ph idx="1"/>
          </p:nvPr>
        </p:nvSpPr>
        <p:spPr/>
        <p:txBody>
          <a:bodyPr>
            <a:normAutofit/>
          </a:bodyPr>
          <a:lstStyle/>
          <a:p>
            <a:pPr defTabSz="357353">
              <a:defRPr sz="2784" b="1">
                <a:latin typeface="Helvetica"/>
                <a:ea typeface="Helvetica"/>
                <a:cs typeface="Helvetica"/>
                <a:sym typeface="Helvetica"/>
              </a:defRPr>
            </a:pPr>
            <a:r>
              <a:rPr lang="en-US" dirty="0"/>
              <a:t>`</a:t>
            </a:r>
            <a:r>
              <a:rPr lang="en-US" dirty="0" err="1"/>
              <a:t>docker</a:t>
            </a:r>
            <a:r>
              <a:rPr lang="en-US" dirty="0"/>
              <a:t>` is the CLI we use to execute </a:t>
            </a:r>
            <a:r>
              <a:rPr lang="en-US" dirty="0" err="1"/>
              <a:t>docker</a:t>
            </a:r>
            <a:r>
              <a:rPr lang="en-US" dirty="0"/>
              <a:t> commands</a:t>
            </a:r>
          </a:p>
          <a:p>
            <a:pPr defTabSz="357353">
              <a:defRPr sz="2784" b="1">
                <a:latin typeface="Helvetica"/>
                <a:ea typeface="Helvetica"/>
                <a:cs typeface="Helvetica"/>
                <a:sym typeface="Helvetica"/>
              </a:defRPr>
            </a:pPr>
            <a:endParaRPr lang="en-US" dirty="0"/>
          </a:p>
          <a:p>
            <a:pPr defTabSz="357353">
              <a:defRPr sz="2784" b="1">
                <a:latin typeface="Helvetica"/>
                <a:ea typeface="Helvetica"/>
                <a:cs typeface="Helvetica"/>
                <a:sym typeface="Helvetica"/>
              </a:defRPr>
            </a:pPr>
            <a:r>
              <a:rPr lang="en-US" dirty="0"/>
              <a:t>Image is a tar/zip of a filesystem that is capable of running  your application on top of your favorite kernel.</a:t>
            </a:r>
          </a:p>
          <a:p>
            <a:pPr defTabSz="357353">
              <a:defRPr sz="2784" b="1">
                <a:latin typeface="Helvetica"/>
                <a:ea typeface="Helvetica"/>
                <a:cs typeface="Helvetica"/>
                <a:sym typeface="Helvetica"/>
              </a:defRPr>
            </a:pPr>
            <a:r>
              <a:rPr lang="en-US" dirty="0"/>
              <a:t>`</a:t>
            </a:r>
            <a:r>
              <a:rPr lang="en-US" dirty="0" err="1"/>
              <a:t>docker</a:t>
            </a:r>
            <a:r>
              <a:rPr lang="en-US" dirty="0"/>
              <a:t> build` builds </a:t>
            </a:r>
            <a:r>
              <a:rPr lang="en-US" dirty="0" err="1"/>
              <a:t>docker</a:t>
            </a:r>
            <a:r>
              <a:rPr lang="en-US" dirty="0"/>
              <a:t> images from </a:t>
            </a:r>
            <a:r>
              <a:rPr lang="en-US" dirty="0" err="1"/>
              <a:t>Dockerfile</a:t>
            </a:r>
            <a:r>
              <a:rPr lang="en-US" dirty="0"/>
              <a:t>. </a:t>
            </a:r>
          </a:p>
          <a:p>
            <a:pPr defTabSz="357353">
              <a:defRPr sz="2784" b="1">
                <a:latin typeface="Helvetica"/>
                <a:ea typeface="Helvetica"/>
                <a:cs typeface="Helvetica"/>
                <a:sym typeface="Helvetica"/>
              </a:defRPr>
            </a:pPr>
            <a:endParaRPr lang="en-US" dirty="0"/>
          </a:p>
          <a:p>
            <a:pPr defTabSz="357353">
              <a:defRPr sz="2784" b="1">
                <a:latin typeface="Helvetica"/>
                <a:ea typeface="Helvetica"/>
                <a:cs typeface="Helvetica"/>
                <a:sym typeface="Helvetica"/>
              </a:defRPr>
            </a:pPr>
            <a:r>
              <a:rPr lang="en-US" dirty="0"/>
              <a:t>`</a:t>
            </a:r>
            <a:r>
              <a:rPr lang="en-US" dirty="0" err="1"/>
              <a:t>docker</a:t>
            </a:r>
            <a:r>
              <a:rPr lang="en-US" dirty="0"/>
              <a:t> build -t [tag]  .</a:t>
            </a:r>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MosiaicBubbles trans="55000" pressure="0"/>
                    </a14:imgEffect>
                  </a14:imgLayer>
                </a14:imgProps>
              </a:ext>
              <a:ext uri="{28A0092B-C50C-407E-A947-70E740481C1C}">
                <a14:useLocalDpi xmlns:a14="http://schemas.microsoft.com/office/drawing/2010/main" val="0"/>
              </a:ext>
            </a:extLst>
          </a:blip>
          <a:stretch>
            <a:fillRect/>
          </a:stretch>
        </p:blipFill>
        <p:spPr>
          <a:xfrm>
            <a:off x="6073113" y="3886200"/>
            <a:ext cx="4987052" cy="2281073"/>
          </a:xfrm>
          <a:prstGeom prst="rect">
            <a:avLst/>
          </a:prstGeom>
          <a:effectLst>
            <a:outerShdw blurRad="50800" dist="50800" dir="5400000" algn="ctr" rotWithShape="0">
              <a:schemeClr val="bg2">
                <a:alpha val="94000"/>
              </a:schemeClr>
            </a:outerShdw>
          </a:effectLst>
        </p:spPr>
      </p:pic>
    </p:spTree>
    <p:extLst>
      <p:ext uri="{BB962C8B-B14F-4D97-AF65-F5344CB8AC3E}">
        <p14:creationId xmlns:p14="http://schemas.microsoft.com/office/powerpoint/2010/main" val="121857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 the image in a repository - Demo</a:t>
            </a:r>
          </a:p>
        </p:txBody>
      </p:sp>
      <p:sp>
        <p:nvSpPr>
          <p:cNvPr id="3" name="Content Placeholder 2"/>
          <p:cNvSpPr>
            <a:spLocks noGrp="1"/>
          </p:cNvSpPr>
          <p:nvPr>
            <p:ph idx="1"/>
          </p:nvPr>
        </p:nvSpPr>
        <p:spPr/>
        <p:txBody>
          <a:bodyPr/>
          <a:lstStyle/>
          <a:p>
            <a:endParaRPr lang="en-US" dirty="0"/>
          </a:p>
          <a:p>
            <a:r>
              <a:rPr lang="en-US" dirty="0"/>
              <a:t>Build the </a:t>
            </a:r>
            <a:r>
              <a:rPr lang="en-US" dirty="0" err="1"/>
              <a:t>docker</a:t>
            </a:r>
            <a:r>
              <a:rPr lang="en-US" dirty="0"/>
              <a:t> image</a:t>
            </a:r>
          </a:p>
          <a:p>
            <a:endParaRPr lang="en-US" dirty="0"/>
          </a:p>
          <a:p>
            <a:r>
              <a:rPr lang="en-US" dirty="0"/>
              <a:t>Test the image using </a:t>
            </a:r>
            <a:r>
              <a:rPr lang="en-US" dirty="0" err="1"/>
              <a:t>docker</a:t>
            </a:r>
            <a:r>
              <a:rPr lang="en-US" dirty="0"/>
              <a:t>/</a:t>
            </a:r>
            <a:r>
              <a:rPr lang="en-US" dirty="0" err="1"/>
              <a:t>kubectl</a:t>
            </a:r>
            <a:endParaRPr lang="en-US" dirty="0"/>
          </a:p>
          <a:p>
            <a:endParaRPr lang="en-US" dirty="0"/>
          </a:p>
          <a:p>
            <a:r>
              <a:rPr lang="en-US" dirty="0"/>
              <a:t>Push the image to the </a:t>
            </a:r>
            <a:r>
              <a:rPr lang="en-US" dirty="0" err="1"/>
              <a:t>docker</a:t>
            </a:r>
            <a:r>
              <a:rPr lang="en-US" dirty="0"/>
              <a:t> registry </a:t>
            </a:r>
          </a:p>
          <a:p>
            <a:endParaRPr lang="en-US" dirty="0"/>
          </a:p>
          <a:p>
            <a:r>
              <a:rPr lang="en-US" dirty="0"/>
              <a:t>Check the image in the repository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393458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 to Containers</a:t>
            </a:r>
          </a:p>
          <a:p>
            <a:r>
              <a:rPr lang="en-US" dirty="0"/>
              <a:t>Intro to Kubernetes</a:t>
            </a:r>
          </a:p>
          <a:p>
            <a:r>
              <a:rPr lang="en-US" dirty="0"/>
              <a:t>Setup IBM Cloud and Kubernetes CLI</a:t>
            </a:r>
          </a:p>
          <a:p>
            <a:r>
              <a:rPr lang="en-US" dirty="0"/>
              <a:t>Interactive Demonstration</a:t>
            </a:r>
          </a:p>
        </p:txBody>
      </p:sp>
      <p:sp>
        <p:nvSpPr>
          <p:cNvPr id="4" name="Slide Number Placeholder 3"/>
          <p:cNvSpPr>
            <a:spLocks noGrp="1"/>
          </p:cNvSpPr>
          <p:nvPr>
            <p:ph type="sldNum" sz="quarter" idx="12"/>
          </p:nvPr>
        </p:nvSpPr>
        <p:spPr/>
        <p:txBody>
          <a:bodyPr/>
          <a:lstStyle/>
          <a:p>
            <a:fld id="{019380CA-75FF-554C-A3E7-7D7ED8257EA2}" type="slidenum">
              <a:rPr lang="en-US" smtClean="0"/>
              <a:t>2</a:t>
            </a:fld>
            <a:endParaRPr lang="en-US"/>
          </a:p>
        </p:txBody>
      </p:sp>
    </p:spTree>
    <p:extLst>
      <p:ext uri="{BB962C8B-B14F-4D97-AF65-F5344CB8AC3E}">
        <p14:creationId xmlns:p14="http://schemas.microsoft.com/office/powerpoint/2010/main" val="9676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 the application to Kubernetes cluster - Demo</a:t>
            </a:r>
          </a:p>
        </p:txBody>
      </p:sp>
      <p:sp>
        <p:nvSpPr>
          <p:cNvPr id="3" name="Content Placeholder 2"/>
          <p:cNvSpPr>
            <a:spLocks noGrp="1"/>
          </p:cNvSpPr>
          <p:nvPr>
            <p:ph idx="1"/>
          </p:nvPr>
        </p:nvSpPr>
        <p:spPr/>
        <p:txBody>
          <a:bodyPr>
            <a:normAutofit/>
          </a:bodyPr>
          <a:lstStyle/>
          <a:p>
            <a:r>
              <a:rPr lang="en-US" dirty="0"/>
              <a:t>Deploy the Application</a:t>
            </a:r>
          </a:p>
          <a:p>
            <a:endParaRPr lang="en-US" dirty="0"/>
          </a:p>
          <a:p>
            <a:r>
              <a:rPr lang="en-US" dirty="0"/>
              <a:t>Run the Application</a:t>
            </a:r>
          </a:p>
          <a:p>
            <a:endParaRPr lang="en-US" dirty="0"/>
          </a:p>
          <a:p>
            <a:r>
              <a:rPr lang="en-US" dirty="0"/>
              <a:t>Check if application is running </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49794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lstStyle/>
          <a:p>
            <a:r>
              <a:rPr lang="en-US" b="0" dirty="0"/>
              <a:t>Exposing Our Application </a:t>
            </a:r>
            <a:endParaRPr lang="en-US" dirty="0"/>
          </a:p>
          <a:p>
            <a:r>
              <a:rPr lang="en-US" dirty="0"/>
              <a:t>Use a Kubernetes Resource called a Service </a:t>
            </a:r>
          </a:p>
          <a:p>
            <a:r>
              <a:rPr lang="en-US" dirty="0"/>
              <a:t>Stable reference point within the cluster network</a:t>
            </a:r>
          </a:p>
          <a:p>
            <a:pPr lvl="1"/>
            <a:r>
              <a:rPr lang="en-US" dirty="0"/>
              <a:t>Unchanging IP with </a:t>
            </a:r>
            <a:r>
              <a:rPr lang="en-US" dirty="0" err="1"/>
              <a:t>Type:ClusterIP</a:t>
            </a:r>
            <a:endParaRPr lang="en-US" dirty="0"/>
          </a:p>
          <a:p>
            <a:pPr lvl="1"/>
            <a:r>
              <a:rPr lang="en-US" dirty="0"/>
              <a:t>DNS Entry for lookups by name </a:t>
            </a:r>
          </a:p>
          <a:p>
            <a:r>
              <a:rPr lang="en-US" dirty="0"/>
              <a:t>Also can allow access from outside the cluster </a:t>
            </a:r>
          </a:p>
          <a:p>
            <a:pPr lvl="1"/>
            <a:r>
              <a:rPr lang="en-US" dirty="0" err="1"/>
              <a:t>Type:NodePort</a:t>
            </a:r>
            <a:endParaRPr lang="en-US" dirty="0"/>
          </a:p>
          <a:p>
            <a:pPr lvl="1"/>
            <a:r>
              <a:rPr lang="en-US" dirty="0" err="1"/>
              <a:t>Type:LoadBalancer</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46764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normAutofit/>
          </a:bodyPr>
          <a:lstStyle/>
          <a:p>
            <a:r>
              <a:rPr lang="en-US" dirty="0"/>
              <a:t>Expose the application through </a:t>
            </a:r>
            <a:r>
              <a:rPr lang="en-US" dirty="0" err="1"/>
              <a:t>NodePort</a:t>
            </a:r>
            <a:endParaRPr lang="en-US" dirty="0"/>
          </a:p>
          <a:p>
            <a:endParaRPr lang="en-US" dirty="0"/>
          </a:p>
          <a:p>
            <a:r>
              <a:rPr lang="en-US" dirty="0"/>
              <a:t>Find the Port that 8080 is mapped to</a:t>
            </a:r>
          </a:p>
          <a:p>
            <a:r>
              <a:rPr lang="en-US" dirty="0" err="1"/>
              <a:t>kubectl</a:t>
            </a:r>
            <a:r>
              <a:rPr lang="en-US" dirty="0"/>
              <a:t> describe service &lt;name-of-deployment&gt;</a:t>
            </a:r>
          </a:p>
          <a:p>
            <a:endParaRPr lang="en-US" dirty="0"/>
          </a:p>
          <a:p>
            <a:r>
              <a:rPr lang="en-US" dirty="0"/>
              <a:t>Find the IP of the Kubernetes cluster</a:t>
            </a:r>
          </a:p>
          <a:p>
            <a:endParaRPr lang="en-US" dirty="0"/>
          </a:p>
          <a:p>
            <a:r>
              <a:rPr lang="en-US" dirty="0"/>
              <a:t>Test the application</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311733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the application to Kubernetes cluster</a:t>
            </a:r>
          </a:p>
        </p:txBody>
      </p:sp>
      <p:sp>
        <p:nvSpPr>
          <p:cNvPr id="3" name="Content Placeholder 2"/>
          <p:cNvSpPr>
            <a:spLocks noGrp="1"/>
          </p:cNvSpPr>
          <p:nvPr>
            <p:ph idx="1"/>
          </p:nvPr>
        </p:nvSpPr>
        <p:spPr/>
        <p:txBody>
          <a:bodyPr/>
          <a:lstStyle/>
          <a:p>
            <a:r>
              <a:rPr lang="en-US" dirty="0"/>
              <a:t>Test the application</a:t>
            </a:r>
          </a:p>
          <a:p>
            <a:r>
              <a:rPr lang="en-US" b="0" dirty="0"/>
              <a:t>curl &lt;public-IP&gt;:&lt;</a:t>
            </a:r>
            <a:r>
              <a:rPr lang="en-US" b="0" dirty="0" err="1"/>
              <a:t>nodeport</a:t>
            </a:r>
            <a:r>
              <a:rPr lang="en-US" b="0" dirty="0"/>
              <a:t>&gt;</a:t>
            </a:r>
          </a:p>
          <a:p>
            <a:endParaRPr lang="en-US" b="0" dirty="0"/>
          </a:p>
          <a:p>
            <a:r>
              <a:rPr lang="en-US" dirty="0"/>
              <a:t>Cleanup</a:t>
            </a:r>
          </a:p>
          <a:p>
            <a:r>
              <a:rPr lang="en-US" b="0" dirty="0" err="1"/>
              <a:t>kubectl</a:t>
            </a:r>
            <a:r>
              <a:rPr lang="en-US" b="0" dirty="0"/>
              <a:t> delete deployment hello-world</a:t>
            </a:r>
          </a:p>
          <a:p>
            <a:r>
              <a:rPr lang="en-US" b="0" dirty="0" err="1"/>
              <a:t>kubectl</a:t>
            </a:r>
            <a:r>
              <a:rPr lang="en-US" b="0" dirty="0"/>
              <a:t> delete service hello-world</a:t>
            </a:r>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117579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2</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B50A14-B970-4346-96B8-4E8B6A7CDBE9}"/>
              </a:ext>
            </a:extLst>
          </p:cNvPr>
          <p:cNvSpPr>
            <a:spLocks noGrp="1"/>
          </p:cNvSpPr>
          <p:nvPr>
            <p:ph type="title"/>
          </p:nvPr>
        </p:nvSpPr>
        <p:spPr/>
        <p:txBody>
          <a:bodyPr/>
          <a:lstStyle/>
          <a:p>
            <a:r>
              <a:rPr lang="en-US" dirty="0"/>
              <a:t>Commentary about distributed apps</a:t>
            </a:r>
          </a:p>
        </p:txBody>
      </p:sp>
      <p:sp>
        <p:nvSpPr>
          <p:cNvPr id="3" name="Content Placeholder 2">
            <a:extLst>
              <a:ext uri="{FF2B5EF4-FFF2-40B4-BE49-F238E27FC236}">
                <a16:creationId xmlns:a16="http://schemas.microsoft.com/office/drawing/2014/main" xmlns="" id="{81C33474-31DB-DA40-A3E0-21E77715C812}"/>
              </a:ext>
            </a:extLst>
          </p:cNvPr>
          <p:cNvSpPr>
            <a:spLocks noGrp="1"/>
          </p:cNvSpPr>
          <p:nvPr>
            <p:ph idx="1"/>
          </p:nvPr>
        </p:nvSpPr>
        <p:spPr/>
        <p:txBody>
          <a:bodyPr/>
          <a:lstStyle/>
          <a:p>
            <a:r>
              <a:rPr lang="en-US" dirty="0"/>
              <a:t>One single instance, what it is it good for, absolutely nothing</a:t>
            </a:r>
          </a:p>
          <a:p>
            <a:r>
              <a:rPr lang="en-US" dirty="0"/>
              <a:t>Especially if it goes down.</a:t>
            </a:r>
          </a:p>
          <a:p>
            <a:r>
              <a:rPr lang="en-US" dirty="0"/>
              <a:t>Let’s replicate</a:t>
            </a:r>
          </a:p>
          <a:p>
            <a:r>
              <a:rPr lang="en-US" dirty="0"/>
              <a:t>Recap: Kubernetes is an orchestrator, good for not only running, but also lifecycle</a:t>
            </a:r>
          </a:p>
        </p:txBody>
      </p:sp>
      <p:sp>
        <p:nvSpPr>
          <p:cNvPr id="4" name="Slide Number Placeholder 3">
            <a:extLst>
              <a:ext uri="{FF2B5EF4-FFF2-40B4-BE49-F238E27FC236}">
                <a16:creationId xmlns:a16="http://schemas.microsoft.com/office/drawing/2014/main" xmlns="" id="{FB8FD7EF-E245-8742-9D94-D576ADFD2553}"/>
              </a:ext>
            </a:extLst>
          </p:cNvPr>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204033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 Scale</a:t>
            </a:r>
          </a:p>
        </p:txBody>
      </p:sp>
      <p:sp>
        <p:nvSpPr>
          <p:cNvPr id="3" name="Content Placeholder 2"/>
          <p:cNvSpPr>
            <a:spLocks noGrp="1"/>
          </p:cNvSpPr>
          <p:nvPr>
            <p:ph idx="1"/>
          </p:nvPr>
        </p:nvSpPr>
        <p:spPr/>
        <p:txBody>
          <a:bodyPr/>
          <a:lstStyle/>
          <a:p>
            <a:pPr>
              <a:buClrTx/>
            </a:pPr>
            <a:r>
              <a:rPr lang="en-US" dirty="0"/>
              <a:t>Using the existing hello-world deployment</a:t>
            </a:r>
          </a:p>
          <a:p>
            <a:pPr lvl="1"/>
            <a:r>
              <a:rPr lang="en-US" dirty="0"/>
              <a:t>Start the watch command doing curl in the background</a:t>
            </a:r>
          </a:p>
          <a:p>
            <a:pPr>
              <a:buClrTx/>
            </a:pPr>
            <a:r>
              <a:rPr lang="en-US" dirty="0"/>
              <a:t>Change the number of replicas</a:t>
            </a:r>
          </a:p>
          <a:p>
            <a:pPr>
              <a:buClrTx/>
            </a:pPr>
            <a:r>
              <a:rPr lang="en-US" dirty="0"/>
              <a:t>Observe the change</a:t>
            </a:r>
          </a:p>
          <a:p>
            <a:pPr lvl="1"/>
            <a:r>
              <a:rPr lang="en-US" dirty="0" err="1"/>
              <a:t>Replicasets</a:t>
            </a:r>
            <a:endParaRPr lang="en-US" dirty="0"/>
          </a:p>
          <a:p>
            <a:pPr lvl="1"/>
            <a:r>
              <a:rPr lang="en-US" dirty="0"/>
              <a:t>Rollout</a:t>
            </a:r>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a:p>
        </p:txBody>
      </p:sp>
    </p:spTree>
    <p:extLst>
      <p:ext uri="{BB962C8B-B14F-4D97-AF65-F5344CB8AC3E}">
        <p14:creationId xmlns:p14="http://schemas.microsoft.com/office/powerpoint/2010/main" val="129914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F17B3-A29A-B742-ACFC-B3DD35B6B31A}"/>
              </a:ext>
            </a:extLst>
          </p:cNvPr>
          <p:cNvSpPr>
            <a:spLocks noGrp="1"/>
          </p:cNvSpPr>
          <p:nvPr>
            <p:ph type="title"/>
          </p:nvPr>
        </p:nvSpPr>
        <p:spPr/>
        <p:txBody>
          <a:bodyPr/>
          <a:lstStyle/>
          <a:p>
            <a:r>
              <a:rPr lang="en-US" dirty="0"/>
              <a:t>Demo 2 - Rollout New Version</a:t>
            </a:r>
          </a:p>
        </p:txBody>
      </p:sp>
      <p:sp>
        <p:nvSpPr>
          <p:cNvPr id="3" name="Content Placeholder 2">
            <a:extLst>
              <a:ext uri="{FF2B5EF4-FFF2-40B4-BE49-F238E27FC236}">
                <a16:creationId xmlns:a16="http://schemas.microsoft.com/office/drawing/2014/main" xmlns="" id="{063037B7-2112-2D43-AD2C-8962E1C07583}"/>
              </a:ext>
            </a:extLst>
          </p:cNvPr>
          <p:cNvSpPr>
            <a:spLocks noGrp="1"/>
          </p:cNvSpPr>
          <p:nvPr>
            <p:ph idx="1"/>
          </p:nvPr>
        </p:nvSpPr>
        <p:spPr/>
        <p:txBody>
          <a:bodyPr/>
          <a:lstStyle/>
          <a:p>
            <a:pPr>
              <a:buClrTx/>
            </a:pPr>
            <a:r>
              <a:rPr lang="en-US" dirty="0"/>
              <a:t>Build a new version of the app</a:t>
            </a:r>
          </a:p>
          <a:p>
            <a:pPr>
              <a:buClrTx/>
            </a:pPr>
            <a:r>
              <a:rPr lang="en-US" dirty="0"/>
              <a:t>Set the image</a:t>
            </a:r>
          </a:p>
          <a:p>
            <a:pPr>
              <a:buClrTx/>
            </a:pPr>
            <a:r>
              <a:rPr lang="en-US" dirty="0"/>
              <a:t>Watch it rollout, see the values returned change</a:t>
            </a:r>
          </a:p>
          <a:p>
            <a:pPr>
              <a:buClrTx/>
            </a:pPr>
            <a:endParaRPr lang="en-US" dirty="0"/>
          </a:p>
          <a:p>
            <a:pPr>
              <a:buClrTx/>
            </a:pPr>
            <a:endParaRPr lang="en-US" dirty="0"/>
          </a:p>
        </p:txBody>
      </p:sp>
      <p:sp>
        <p:nvSpPr>
          <p:cNvPr id="4" name="Slide Number Placeholder 3">
            <a:extLst>
              <a:ext uri="{FF2B5EF4-FFF2-40B4-BE49-F238E27FC236}">
                <a16:creationId xmlns:a16="http://schemas.microsoft.com/office/drawing/2014/main" xmlns="" id="{4F225741-B372-2F47-8851-DB884C2FC55E}"/>
              </a:ext>
            </a:extLst>
          </p:cNvPr>
          <p:cNvSpPr>
            <a:spLocks noGrp="1"/>
          </p:cNvSpPr>
          <p:nvPr>
            <p:ph type="sldNum" sz="quarter" idx="12"/>
          </p:nvPr>
        </p:nvSpPr>
        <p:spPr/>
        <p:txBody>
          <a:bodyPr/>
          <a:lstStyle/>
          <a:p>
            <a:fld id="{D924A81F-5E2C-2E4D-A217-11B91391D3AF}" type="slidenum">
              <a:rPr lang="en-US" smtClean="0"/>
              <a:t>27</a:t>
            </a:fld>
            <a:endParaRPr lang="en-US"/>
          </a:p>
        </p:txBody>
      </p:sp>
    </p:spTree>
    <p:extLst>
      <p:ext uri="{BB962C8B-B14F-4D97-AF65-F5344CB8AC3E}">
        <p14:creationId xmlns:p14="http://schemas.microsoft.com/office/powerpoint/2010/main" val="184324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Final Thoughts</a:t>
            </a:r>
          </a:p>
        </p:txBody>
      </p:sp>
    </p:spTree>
    <p:extLst>
      <p:ext uri="{BB962C8B-B14F-4D97-AF65-F5344CB8AC3E}">
        <p14:creationId xmlns:p14="http://schemas.microsoft.com/office/powerpoint/2010/main" val="71879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a16="http://schemas.microsoft.com/office/drawing/2014/main" xmlns=""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normAutofit fontScale="92500" lnSpcReduction="10000"/>
          </a:bodyPr>
          <a:lstStyle/>
          <a:p>
            <a:r>
              <a:rPr lang="en-US" dirty="0"/>
              <a:t>A group of processes run in isolation</a:t>
            </a:r>
          </a:p>
          <a:p>
            <a:pPr lvl="1"/>
            <a:r>
              <a:rPr lang="en-US" dirty="0"/>
              <a:t>Similar to VMs but managed at the process level</a:t>
            </a:r>
          </a:p>
          <a:p>
            <a:pPr lvl="1"/>
            <a:r>
              <a:rPr lang="en-US" dirty="0"/>
              <a:t>All processes MUST be able to run on the shared kernel</a:t>
            </a:r>
          </a:p>
          <a:p>
            <a:pPr lvl="2"/>
            <a:endParaRPr lang="en-US" dirty="0"/>
          </a:p>
          <a:p>
            <a:r>
              <a:rPr lang="en-US" dirty="0"/>
              <a:t>Each container has its own set of "namespaces" (isolated view)</a:t>
            </a:r>
          </a:p>
          <a:p>
            <a:pPr lvl="1"/>
            <a:r>
              <a:rPr lang="en-US" b="1" dirty="0"/>
              <a:t>PID</a:t>
            </a:r>
            <a:r>
              <a:rPr lang="en-US" dirty="0"/>
              <a:t> - process IDs</a:t>
            </a:r>
          </a:p>
          <a:p>
            <a:pPr lvl="1"/>
            <a:r>
              <a:rPr lang="en-US" b="1" dirty="0"/>
              <a:t>USER</a:t>
            </a:r>
            <a:r>
              <a:rPr lang="en-US" dirty="0"/>
              <a:t> - user and group IDs</a:t>
            </a:r>
          </a:p>
          <a:p>
            <a:pPr lvl="1"/>
            <a:r>
              <a:rPr lang="en-US" b="1" dirty="0"/>
              <a:t>UTS</a:t>
            </a:r>
            <a:r>
              <a:rPr lang="en-US" dirty="0"/>
              <a:t> - hostname and domain name</a:t>
            </a:r>
          </a:p>
          <a:p>
            <a:pPr lvl="1"/>
            <a:r>
              <a:rPr lang="en-US" b="1" dirty="0"/>
              <a:t>NS</a:t>
            </a:r>
            <a:r>
              <a:rPr lang="en-US" dirty="0"/>
              <a:t> - mount points</a:t>
            </a:r>
          </a:p>
          <a:p>
            <a:pPr lvl="1"/>
            <a:r>
              <a:rPr lang="en-US" b="1" dirty="0"/>
              <a:t>NET</a:t>
            </a:r>
            <a:r>
              <a:rPr lang="en-US" dirty="0"/>
              <a:t> - Network devices, stacks, ports</a:t>
            </a:r>
          </a:p>
          <a:p>
            <a:pPr lvl="1"/>
            <a:r>
              <a:rPr lang="en-US" b="1" dirty="0"/>
              <a:t>IPC</a:t>
            </a:r>
            <a:r>
              <a:rPr lang="en-US" dirty="0"/>
              <a:t> - inter-process communications, message queues</a:t>
            </a:r>
          </a:p>
          <a:p>
            <a:pPr lvl="1"/>
            <a:r>
              <a:rPr lang="en-US" b="1" dirty="0" err="1"/>
              <a:t>cgroups</a:t>
            </a:r>
            <a:r>
              <a:rPr lang="en-US" dirty="0"/>
              <a:t> - controls limits and monitoring of resources</a:t>
            </a:r>
          </a:p>
          <a:p>
            <a:pPr lvl="2"/>
            <a:endParaRPr lang="en-US" dirty="0"/>
          </a:p>
          <a:p>
            <a:r>
              <a:rPr lang="en-US" dirty="0"/>
              <a:t>Docker gives it its own root filesystem</a:t>
            </a:r>
          </a:p>
        </p:txBody>
      </p:sp>
      <p:sp>
        <p:nvSpPr>
          <p:cNvPr id="4" name="Slide Number Placeholder 3"/>
          <p:cNvSpPr>
            <a:spLocks noGrp="1"/>
          </p:cNvSpPr>
          <p:nvPr>
            <p:ph type="sldNum" sz="quarter" idx="12"/>
          </p:nvPr>
        </p:nvSpPr>
        <p:spPr/>
        <p:txBody>
          <a:bodyPr/>
          <a:lstStyle/>
          <a:p>
            <a:fld id="{019380CA-75FF-554C-A3E7-7D7ED8257EA2}" type="slidenum">
              <a:rPr lang="en-US" smtClean="0"/>
              <a:t>3</a:t>
            </a:fld>
            <a:endParaRPr lang="en-US"/>
          </a:p>
        </p:txBody>
      </p:sp>
    </p:spTree>
    <p:extLst>
      <p:ext uri="{BB962C8B-B14F-4D97-AF65-F5344CB8AC3E}">
        <p14:creationId xmlns:p14="http://schemas.microsoft.com/office/powerpoint/2010/main" val="15624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b="0" dirty="0">
                <a:hlinkClick r:id="rId7"/>
              </a:rPr>
              <a:t>https://github.com/IBM/container-service-getting-started-wt</a:t>
            </a:r>
            <a:endParaRPr lang="en-US" b="0" dirty="0"/>
          </a:p>
        </p:txBody>
      </p:sp>
    </p:spTree>
    <p:extLst>
      <p:ext uri="{BB962C8B-B14F-4D97-AF65-F5344CB8AC3E}">
        <p14:creationId xmlns:p14="http://schemas.microsoft.com/office/powerpoint/2010/main" val="225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15201" y="19884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39" name="Rounded Rectangle 38"/>
          <p:cNvSpPr/>
          <p:nvPr/>
        </p:nvSpPr>
        <p:spPr>
          <a:xfrm>
            <a:off x="2743201" y="19884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2" name="Title 1"/>
          <p:cNvSpPr>
            <a:spLocks noGrp="1"/>
          </p:cNvSpPr>
          <p:nvPr>
            <p:ph type="title"/>
          </p:nvPr>
        </p:nvSpPr>
        <p:spPr/>
        <p:txBody>
          <a:bodyPr/>
          <a:lstStyle/>
          <a:p>
            <a:r>
              <a:rPr lang="en-US" dirty="0"/>
              <a:t>VM </a:t>
            </a:r>
            <a:r>
              <a:rPr lang="en-US" dirty="0" err="1"/>
              <a:t>vs</a:t>
            </a:r>
            <a:r>
              <a:rPr lang="en-US" dirty="0"/>
              <a:t> Container</a:t>
            </a:r>
          </a:p>
        </p:txBody>
      </p:sp>
      <p:sp>
        <p:nvSpPr>
          <p:cNvPr id="4" name="Slide Number Placeholder 3"/>
          <p:cNvSpPr>
            <a:spLocks noGrp="1"/>
          </p:cNvSpPr>
          <p:nvPr>
            <p:ph type="sldNum" sz="quarter" idx="12"/>
          </p:nvPr>
        </p:nvSpPr>
        <p:spPr/>
        <p:txBody>
          <a:bodyPr/>
          <a:lstStyle/>
          <a:p>
            <a:fld id="{9B6B7A19-9BD6-654B-9E7A-5FCB6FF99B9F}" type="slidenum">
              <a:rPr lang="en-US" smtClean="0"/>
              <a:pPr/>
              <a:t>4</a:t>
            </a:fld>
            <a:endParaRPr lang="en-US" dirty="0"/>
          </a:p>
        </p:txBody>
      </p:sp>
      <p:sp>
        <p:nvSpPr>
          <p:cNvPr id="5" name="Rounded Rectangle 4"/>
          <p:cNvSpPr/>
          <p:nvPr/>
        </p:nvSpPr>
        <p:spPr>
          <a:xfrm>
            <a:off x="2590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6" name="Rounded Rectangle 5"/>
          <p:cNvSpPr/>
          <p:nvPr/>
        </p:nvSpPr>
        <p:spPr>
          <a:xfrm>
            <a:off x="2590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Hypervisor</a:t>
            </a:r>
          </a:p>
        </p:txBody>
      </p:sp>
      <p:sp>
        <p:nvSpPr>
          <p:cNvPr id="7" name="Rounded Rectangle 6"/>
          <p:cNvSpPr/>
          <p:nvPr/>
        </p:nvSpPr>
        <p:spPr>
          <a:xfrm>
            <a:off x="2590802" y="20646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8" name="Rounded Rectangle 7"/>
          <p:cNvSpPr/>
          <p:nvPr/>
        </p:nvSpPr>
        <p:spPr>
          <a:xfrm>
            <a:off x="7162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9" name="Rounded Rectangle 8"/>
          <p:cNvSpPr/>
          <p:nvPr/>
        </p:nvSpPr>
        <p:spPr>
          <a:xfrm>
            <a:off x="7162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Base OS/Kernel</a:t>
            </a:r>
          </a:p>
        </p:txBody>
      </p:sp>
      <p:sp>
        <p:nvSpPr>
          <p:cNvPr id="15" name="Rounded Rectangle 14"/>
          <p:cNvSpPr/>
          <p:nvPr/>
        </p:nvSpPr>
        <p:spPr>
          <a:xfrm>
            <a:off x="7162801" y="20646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16" name="Rounded Rectangle 15"/>
          <p:cNvSpPr/>
          <p:nvPr/>
        </p:nvSpPr>
        <p:spPr>
          <a:xfrm>
            <a:off x="7239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OS-specific files</a:t>
            </a:r>
          </a:p>
        </p:txBody>
      </p:sp>
      <p:sp>
        <p:nvSpPr>
          <p:cNvPr id="17" name="Rounded Rectangle 16"/>
          <p:cNvSpPr/>
          <p:nvPr/>
        </p:nvSpPr>
        <p:spPr>
          <a:xfrm>
            <a:off x="7239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18" name="Rounded Rectangle 17"/>
          <p:cNvSpPr/>
          <p:nvPr/>
        </p:nvSpPr>
        <p:spPr>
          <a:xfrm>
            <a:off x="7239000" y="2182638"/>
            <a:ext cx="1447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0" name="Rounded Rectangle 19"/>
          <p:cNvSpPr/>
          <p:nvPr/>
        </p:nvSpPr>
        <p:spPr>
          <a:xfrm>
            <a:off x="2667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Operating System +</a:t>
            </a:r>
            <a:r>
              <a:rPr lang="en-US" sz="1400" dirty="0" err="1">
                <a:solidFill>
                  <a:srgbClr val="000000"/>
                </a:solidFill>
              </a:rPr>
              <a:t>procs</a:t>
            </a:r>
            <a:endParaRPr lang="en-US" sz="1400" dirty="0">
              <a:solidFill>
                <a:srgbClr val="000000"/>
              </a:solidFill>
            </a:endParaRPr>
          </a:p>
        </p:txBody>
      </p:sp>
      <p:sp>
        <p:nvSpPr>
          <p:cNvPr id="21" name="Rounded Rectangle 20"/>
          <p:cNvSpPr/>
          <p:nvPr/>
        </p:nvSpPr>
        <p:spPr>
          <a:xfrm>
            <a:off x="2667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22" name="Rounded Rectangle 21"/>
          <p:cNvSpPr/>
          <p:nvPr/>
        </p:nvSpPr>
        <p:spPr>
          <a:xfrm>
            <a:off x="2667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3" name="Rounded Rectangle 22"/>
          <p:cNvSpPr/>
          <p:nvPr/>
        </p:nvSpPr>
        <p:spPr>
          <a:xfrm>
            <a:off x="3429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31" name="Striped Right Arrow 30"/>
          <p:cNvSpPr/>
          <p:nvPr/>
        </p:nvSpPr>
        <p:spPr>
          <a:xfrm>
            <a:off x="5181600" y="3131402"/>
            <a:ext cx="1371600" cy="838200"/>
          </a:xfrm>
          <a:prstGeom prst="striped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VS</a:t>
            </a:r>
          </a:p>
        </p:txBody>
      </p:sp>
      <p:sp>
        <p:nvSpPr>
          <p:cNvPr id="33" name="TextBox 32"/>
          <p:cNvSpPr txBox="1"/>
          <p:nvPr/>
        </p:nvSpPr>
        <p:spPr>
          <a:xfrm>
            <a:off x="2590800" y="1531202"/>
            <a:ext cx="1905000" cy="369332"/>
          </a:xfrm>
          <a:prstGeom prst="rect">
            <a:avLst/>
          </a:prstGeom>
          <a:noFill/>
        </p:spPr>
        <p:txBody>
          <a:bodyPr wrap="square" rtlCol="0">
            <a:spAutoFit/>
          </a:bodyPr>
          <a:lstStyle/>
          <a:p>
            <a:pPr algn="ctr"/>
            <a:r>
              <a:rPr lang="en-US" b="1" u="sng" dirty="0"/>
              <a:t>Virtual Machine</a:t>
            </a:r>
          </a:p>
        </p:txBody>
      </p:sp>
      <p:sp>
        <p:nvSpPr>
          <p:cNvPr id="34" name="TextBox 33"/>
          <p:cNvSpPr txBox="1"/>
          <p:nvPr/>
        </p:nvSpPr>
        <p:spPr>
          <a:xfrm>
            <a:off x="7162800" y="1531202"/>
            <a:ext cx="1905000" cy="381000"/>
          </a:xfrm>
          <a:prstGeom prst="rect">
            <a:avLst/>
          </a:prstGeom>
          <a:noFill/>
        </p:spPr>
        <p:txBody>
          <a:bodyPr wrap="square" rtlCol="0">
            <a:spAutoFit/>
          </a:bodyPr>
          <a:lstStyle/>
          <a:p>
            <a:pPr algn="ctr"/>
            <a:r>
              <a:rPr lang="en-US" b="1" u="sng" dirty="0"/>
              <a:t>Container</a:t>
            </a:r>
          </a:p>
        </p:txBody>
      </p:sp>
      <p:sp>
        <p:nvSpPr>
          <p:cNvPr id="35" name="Rounded Rectangle 34"/>
          <p:cNvSpPr/>
          <p:nvPr/>
        </p:nvSpPr>
        <p:spPr>
          <a:xfrm>
            <a:off x="9301816" y="4579202"/>
            <a:ext cx="6858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VM ?</a:t>
            </a:r>
          </a:p>
        </p:txBody>
      </p:sp>
      <p:sp>
        <p:nvSpPr>
          <p:cNvPr id="36" name="TextBox 35"/>
          <p:cNvSpPr txBox="1"/>
          <p:nvPr/>
        </p:nvSpPr>
        <p:spPr>
          <a:xfrm>
            <a:off x="7162800" y="5417403"/>
            <a:ext cx="1981200" cy="584775"/>
          </a:xfrm>
          <a:prstGeom prst="rect">
            <a:avLst/>
          </a:prstGeom>
          <a:noFill/>
        </p:spPr>
        <p:txBody>
          <a:bodyPr wrap="square" rtlCol="0">
            <a:spAutoFit/>
          </a:bodyPr>
          <a:lstStyle/>
          <a:p>
            <a:pPr algn="ctr"/>
            <a:r>
              <a:rPr lang="en-US" sz="1600" dirty="0"/>
              <a:t>Containers share the same base Kernel </a:t>
            </a:r>
          </a:p>
        </p:txBody>
      </p:sp>
      <p:sp>
        <p:nvSpPr>
          <p:cNvPr id="37" name="TextBox 36"/>
          <p:cNvSpPr txBox="1"/>
          <p:nvPr/>
        </p:nvSpPr>
        <p:spPr>
          <a:xfrm>
            <a:off x="2438400" y="5417402"/>
            <a:ext cx="2209800" cy="338554"/>
          </a:xfrm>
          <a:prstGeom prst="rect">
            <a:avLst/>
          </a:prstGeom>
          <a:noFill/>
        </p:spPr>
        <p:txBody>
          <a:bodyPr wrap="square" rtlCol="0">
            <a:spAutoFit/>
          </a:bodyPr>
          <a:lstStyle/>
          <a:p>
            <a:pPr algn="ctr"/>
            <a:r>
              <a:rPr lang="en-US" sz="1600" dirty="0"/>
              <a:t>Each VM has its own OS</a:t>
            </a:r>
          </a:p>
        </p:txBody>
      </p:sp>
      <p:sp>
        <p:nvSpPr>
          <p:cNvPr id="3" name="Half Frame 2"/>
          <p:cNvSpPr/>
          <p:nvPr/>
        </p:nvSpPr>
        <p:spPr>
          <a:xfrm rot="18900000">
            <a:off x="9178271" y="4689674"/>
            <a:ext cx="165474" cy="165473"/>
          </a:xfrm>
          <a:prstGeom prst="halfFrame">
            <a:avLst>
              <a:gd name="adj1" fmla="val 5365"/>
              <a:gd name="adj2" fmla="val 5990"/>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067800" y="2667551"/>
            <a:ext cx="3048000" cy="646331"/>
          </a:xfrm>
          <a:prstGeom prst="rect">
            <a:avLst/>
          </a:prstGeom>
          <a:noFill/>
        </p:spPr>
        <p:txBody>
          <a:bodyPr wrap="square" rtlCol="0">
            <a:spAutoFit/>
          </a:bodyPr>
          <a:lstStyle/>
          <a:p>
            <a:r>
              <a:rPr lang="en-US" dirty="0"/>
              <a:t>App, bins/libs/OS must all be runnable on the shared kernel</a:t>
            </a:r>
          </a:p>
        </p:txBody>
      </p:sp>
      <p:sp>
        <p:nvSpPr>
          <p:cNvPr id="27" name="TextBox 26"/>
          <p:cNvSpPr txBox="1"/>
          <p:nvPr/>
        </p:nvSpPr>
        <p:spPr>
          <a:xfrm>
            <a:off x="9067800" y="3308350"/>
            <a:ext cx="3048000" cy="646331"/>
          </a:xfrm>
          <a:prstGeom prst="rect">
            <a:avLst/>
          </a:prstGeom>
          <a:noFill/>
        </p:spPr>
        <p:txBody>
          <a:bodyPr wrap="square" rtlCol="0">
            <a:spAutoFit/>
          </a:bodyPr>
          <a:lstStyle/>
          <a:p>
            <a:r>
              <a:rPr lang="en-US"/>
              <a:t>If OS files aren't needed they can be excluded.</a:t>
            </a:r>
            <a:endParaRPr lang="en-US" dirty="0"/>
          </a:p>
        </p:txBody>
      </p:sp>
    </p:spTree>
    <p:extLst>
      <p:ext uri="{BB962C8B-B14F-4D97-AF65-F5344CB8AC3E}">
        <p14:creationId xmlns:p14="http://schemas.microsoft.com/office/powerpoint/2010/main" val="1535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5E-6 -1.11111E-6 L 0.0004 0.16505 " pathEditMode="relative" rAng="0" ptsTypes="AA">
                                      <p:cBhvr>
                                        <p:cTn id="67" dur="2000" fill="hold"/>
                                        <p:tgtEl>
                                          <p:spTgt spid="18"/>
                                        </p:tgtEl>
                                        <p:attrNameLst>
                                          <p:attrName>ppt_x</p:attrName>
                                          <p:attrName>ppt_y</p:attrName>
                                        </p:attrNameLst>
                                      </p:cBhvr>
                                      <p:rCtr x="13" y="8241"/>
                                    </p:animMotion>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5" grpId="0" animBg="1"/>
      <p:bldP spid="6" grpId="0" animBg="1"/>
      <p:bldP spid="7" grpId="0" animBg="1"/>
      <p:bldP spid="8" grpId="0" animBg="1"/>
      <p:bldP spid="9" grpId="0" animBg="1"/>
      <p:bldP spid="15" grpId="0" animBg="1"/>
      <p:bldP spid="16" grpId="0" animBg="1"/>
      <p:bldP spid="16" grpId="1" animBg="1"/>
      <p:bldP spid="17" grpId="0" animBg="1"/>
      <p:bldP spid="17" grpId="1" animBg="1"/>
      <p:bldP spid="18" grpId="0" animBg="1"/>
      <p:bldP spid="18" grpId="1" animBg="1"/>
      <p:bldP spid="20" grpId="0" animBg="1"/>
      <p:bldP spid="21" grpId="0" animBg="1"/>
      <p:bldP spid="22" grpId="0" animBg="1"/>
      <p:bldP spid="23" grpId="0" animBg="1"/>
      <p:bldP spid="31" grpId="0" animBg="1"/>
      <p:bldP spid="33" grpId="0"/>
      <p:bldP spid="34" grpId="0"/>
      <p:bldP spid="35" grpId="0" animBg="1"/>
      <p:bldP spid="36" grpId="0"/>
      <p:bldP spid="37" grpId="0"/>
      <p:bldP spid="3" grpId="0" animBg="1"/>
      <p:bldP spid="10" grpId="0"/>
      <p:bldP spid="10"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a:t>Fast startup time - only takes milliseconds to:</a:t>
            </a:r>
          </a:p>
          <a:p>
            <a:pPr lvl="1"/>
            <a:r>
              <a:rPr lang="en-US" dirty="0"/>
              <a:t>Create a new directory</a:t>
            </a:r>
          </a:p>
          <a:p>
            <a:pPr lvl="1"/>
            <a:r>
              <a:rPr lang="en-US" dirty="0"/>
              <a:t>Lay-down the container's filesystem</a:t>
            </a:r>
          </a:p>
          <a:p>
            <a:pPr lvl="1"/>
            <a:r>
              <a:rPr lang="en-US" dirty="0"/>
              <a:t>Setup the networks, mounts, ...</a:t>
            </a:r>
          </a:p>
          <a:p>
            <a:pPr lvl="1"/>
            <a:r>
              <a:rPr lang="en-US" dirty="0"/>
              <a:t>Start the process</a:t>
            </a:r>
          </a:p>
          <a:p>
            <a:pPr lvl="2"/>
            <a:endParaRPr lang="en-US" dirty="0"/>
          </a:p>
          <a:p>
            <a:r>
              <a:rPr lang="en-US" dirty="0"/>
              <a:t>Better resource utilization</a:t>
            </a:r>
          </a:p>
          <a:p>
            <a:pPr lvl="1"/>
            <a:r>
              <a:rPr lang="en-US" dirty="0"/>
              <a:t>Can fit far more containers than VMs into a host</a:t>
            </a:r>
          </a:p>
        </p:txBody>
      </p:sp>
      <p:sp>
        <p:nvSpPr>
          <p:cNvPr id="4" name="Slide Number Placeholder 3"/>
          <p:cNvSpPr>
            <a:spLocks noGrp="1"/>
          </p:cNvSpPr>
          <p:nvPr>
            <p:ph type="sldNum" sz="quarter" idx="12"/>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6847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normAutofit/>
          </a:bodyPr>
          <a:lstStyle/>
          <a:p>
            <a:r>
              <a:rPr lang="en-US" b="1" dirty="0"/>
              <a:t>Tooling</a:t>
            </a:r>
            <a:r>
              <a:rPr lang="en-US" dirty="0"/>
              <a:t> to manage containers</a:t>
            </a:r>
          </a:p>
          <a:p>
            <a:pPr lvl="1"/>
            <a:r>
              <a:rPr lang="en-US" dirty="0"/>
              <a:t>Containers are not new</a:t>
            </a:r>
          </a:p>
          <a:p>
            <a:pPr lvl="1"/>
            <a:r>
              <a:rPr lang="en-US" dirty="0" err="1"/>
              <a:t>Docker</a:t>
            </a:r>
            <a:r>
              <a:rPr lang="en-US" dirty="0"/>
              <a:t> just made them easy to use</a:t>
            </a:r>
          </a:p>
          <a:p>
            <a:pPr lvl="2"/>
            <a:endParaRPr lang="en-US" dirty="0"/>
          </a:p>
          <a:p>
            <a:r>
              <a:rPr lang="en-US" dirty="0" err="1"/>
              <a:t>Docker</a:t>
            </a:r>
            <a:r>
              <a:rPr lang="en-US" dirty="0"/>
              <a:t> creates and manages the lifecycle of containers</a:t>
            </a:r>
          </a:p>
          <a:p>
            <a:pPr lvl="1"/>
            <a:r>
              <a:rPr lang="en-US" dirty="0"/>
              <a:t>Setup filesystem</a:t>
            </a:r>
          </a:p>
          <a:p>
            <a:pPr lvl="1"/>
            <a:r>
              <a:rPr lang="en-US" dirty="0"/>
              <a:t>CRUD container</a:t>
            </a:r>
          </a:p>
          <a:p>
            <a:pPr lvl="2"/>
            <a:r>
              <a:rPr lang="en-US" dirty="0"/>
              <a:t>Setup networks</a:t>
            </a:r>
          </a:p>
          <a:p>
            <a:pPr lvl="2"/>
            <a:r>
              <a:rPr lang="en-US" dirty="0"/>
              <a:t>Setup volumes / mounts</a:t>
            </a:r>
          </a:p>
          <a:p>
            <a:pPr lvl="2"/>
            <a:r>
              <a:rPr lang="en-US" dirty="0"/>
              <a:t>Create: start new process telling OS to run it in isolation</a:t>
            </a:r>
          </a:p>
        </p:txBody>
      </p:sp>
      <p:sp>
        <p:nvSpPr>
          <p:cNvPr id="4" name="Slide Number Placeholder 3"/>
          <p:cNvSpPr>
            <a:spLocks noGrp="1"/>
          </p:cNvSpPr>
          <p:nvPr>
            <p:ph type="sldNum" sz="quarter" idx="12"/>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10142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Kubernetes </a:t>
            </a:r>
            <a:r>
              <a:rPr lang="mr-IN" b="1" dirty="0"/>
              <a:t>–</a:t>
            </a:r>
            <a:r>
              <a:rPr lang="en-US" b="1" dirty="0"/>
              <a:t> Agenda</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sz="2800" dirty="0"/>
              <a:t>What is Kubernetes?</a:t>
            </a:r>
          </a:p>
          <a:p>
            <a:pPr lvl="1"/>
            <a:endParaRPr lang="en-US" sz="2800" dirty="0"/>
          </a:p>
          <a:p>
            <a:pPr lvl="1" fontAlgn="base"/>
            <a:r>
              <a:rPr lang="en-US" sz="2800" dirty="0"/>
              <a:t>Kubernetes Architecture</a:t>
            </a:r>
          </a:p>
          <a:p>
            <a:pPr lvl="1" fontAlgn="base"/>
            <a:endParaRPr lang="en-US" sz="2800" dirty="0"/>
          </a:p>
          <a:p>
            <a:pPr lvl="1" fontAlgn="base"/>
            <a:r>
              <a:rPr lang="en-US" sz="2800" dirty="0"/>
              <a:t>Resource Model</a:t>
            </a:r>
          </a:p>
          <a:p>
            <a:pPr lvl="1" fontAlgn="base"/>
            <a:endParaRPr lang="en-US" sz="2800" dirty="0"/>
          </a:p>
          <a:p>
            <a:pPr lvl="1" fontAlgn="base"/>
            <a:r>
              <a:rPr lang="en-US" sz="2800" dirty="0"/>
              <a:t>Kubernetes in Action</a:t>
            </a:r>
          </a:p>
          <a:p>
            <a:pPr lvl="1" fontAlgn="base"/>
            <a:endParaRPr lang="en-US" sz="2800" dirty="0"/>
          </a:p>
          <a:p>
            <a:pPr lvl="1" fontAlgn="base"/>
            <a:r>
              <a:rPr lang="en-US" sz="2800" dirty="0"/>
              <a:t>Kubernetes at IBM</a:t>
            </a:r>
          </a:p>
          <a:p>
            <a:pPr fontAlgn="base"/>
            <a:endParaRPr lang="en-US" sz="2800" dirty="0"/>
          </a:p>
        </p:txBody>
      </p:sp>
    </p:spTree>
    <p:extLst>
      <p:ext uri="{BB962C8B-B14F-4D97-AF65-F5344CB8AC3E}">
        <p14:creationId xmlns:p14="http://schemas.microsoft.com/office/powerpoint/2010/main" val="1404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What is Kubernetes?</a:t>
            </a:r>
          </a:p>
        </p:txBody>
      </p:sp>
      <p:sp>
        <p:nvSpPr>
          <p:cNvPr id="6" name="Content Placeholder 5"/>
          <p:cNvSpPr>
            <a:spLocks noGrp="1"/>
          </p:cNvSpPr>
          <p:nvPr>
            <p:ph idx="1"/>
          </p:nvPr>
        </p:nvSpPr>
        <p:spPr>
          <a:xfrm>
            <a:off x="838200" y="1446836"/>
            <a:ext cx="10515600" cy="4267320"/>
          </a:xfrm>
        </p:spPr>
        <p:txBody>
          <a:bodyPr>
            <a:normAutofit fontScale="85000" lnSpcReduction="20000"/>
          </a:bodyPr>
          <a:lstStyle/>
          <a:p>
            <a:r>
              <a:rPr lang="en-US" b="1" dirty="0"/>
              <a:t>Container Orchestrator</a:t>
            </a:r>
          </a:p>
          <a:p>
            <a:pPr marL="742950" lvl="1" indent="-285750">
              <a:buFont typeface="Arial" charset="0"/>
              <a:buChar char="•"/>
            </a:pPr>
            <a:r>
              <a:rPr lang="en-US" dirty="0"/>
              <a:t>Provision, manage, scale applications</a:t>
            </a:r>
          </a:p>
          <a:p>
            <a:pPr marL="742950" lvl="1" indent="-285750">
              <a:buFont typeface="Arial" charset="0"/>
              <a:buChar char="•"/>
            </a:pPr>
            <a:endParaRPr lang="en-US" dirty="0"/>
          </a:p>
          <a:p>
            <a:pPr marL="285750" indent="-285750">
              <a:buFont typeface="Arial" charset="0"/>
              <a:buChar char="•"/>
            </a:pPr>
            <a:r>
              <a:rPr lang="en-US" dirty="0"/>
              <a:t>Manage infrastructure resources needed by applications</a:t>
            </a:r>
          </a:p>
          <a:p>
            <a:pPr marL="742950" lvl="1" indent="-285750">
              <a:buFont typeface="Arial" charset="0"/>
              <a:buChar char="•"/>
            </a:pPr>
            <a:r>
              <a:rPr lang="en-US" dirty="0"/>
              <a:t>Volumes</a:t>
            </a:r>
          </a:p>
          <a:p>
            <a:pPr marL="742950" lvl="1" indent="-285750">
              <a:buFont typeface="Arial" charset="0"/>
              <a:buChar char="•"/>
            </a:pPr>
            <a:r>
              <a:rPr lang="en-US" dirty="0"/>
              <a:t>Networks</a:t>
            </a:r>
          </a:p>
          <a:p>
            <a:pPr marL="742950" lvl="1" indent="-285750">
              <a:buFont typeface="Arial" charset="0"/>
              <a:buChar char="•"/>
            </a:pPr>
            <a:r>
              <a:rPr lang="en-US" dirty="0"/>
              <a:t>Secrets</a:t>
            </a:r>
          </a:p>
          <a:p>
            <a:pPr marL="742950" lvl="1" indent="-285750">
              <a:buFont typeface="Arial" charset="0"/>
              <a:buChar char="•"/>
            </a:pPr>
            <a:r>
              <a:rPr lang="en-US" dirty="0"/>
              <a:t>And many many many more...</a:t>
            </a:r>
          </a:p>
          <a:p>
            <a:pPr marL="1200150" lvl="2" indent="-285750">
              <a:buFont typeface="Arial" charset="0"/>
              <a:buChar char="•"/>
            </a:pPr>
            <a:endParaRPr lang="en-US" dirty="0"/>
          </a:p>
          <a:p>
            <a:pPr marL="285750" indent="-285750">
              <a:buFont typeface="Arial" charset="0"/>
              <a:buChar char="•"/>
            </a:pPr>
            <a:r>
              <a:rPr lang="en-US" dirty="0"/>
              <a:t>Declarative model</a:t>
            </a:r>
          </a:p>
          <a:p>
            <a:pPr marL="742950" lvl="1" indent="-285750">
              <a:buFont typeface="Arial" charset="0"/>
              <a:buChar char="•"/>
            </a:pPr>
            <a:r>
              <a:rPr lang="en-US" dirty="0"/>
              <a:t>Provide the "desired state" and Kubernetes will make it happen</a:t>
            </a:r>
          </a:p>
          <a:p>
            <a:pPr marL="1200150" lvl="2" indent="-285750">
              <a:buFont typeface="Arial" charset="0"/>
              <a:buChar char="•"/>
            </a:pPr>
            <a:endParaRPr lang="en-US" dirty="0"/>
          </a:p>
          <a:p>
            <a:pPr marL="285750" indent="-285750">
              <a:buFont typeface="Arial" charset="0"/>
              <a:buChar char="•"/>
            </a:pPr>
            <a:r>
              <a:rPr lang="en-US" dirty="0"/>
              <a:t>What's in a name?</a:t>
            </a:r>
          </a:p>
          <a:p>
            <a:pPr marL="742950" lvl="1" indent="-285750">
              <a:buFont typeface="Arial" charset="0"/>
              <a:buChar char="•"/>
            </a:pPr>
            <a:r>
              <a:rPr lang="en-US" dirty="0"/>
              <a:t>Kubernetes (K8s/</a:t>
            </a:r>
            <a:r>
              <a:rPr lang="en-US" dirty="0" err="1"/>
              <a:t>Kube</a:t>
            </a:r>
            <a:r>
              <a:rPr lang="en-US" dirty="0"/>
              <a:t>): "Helmsman" in ancient Greek</a:t>
            </a:r>
          </a:p>
          <a:p>
            <a:endParaRPr lang="en-US" dirty="0"/>
          </a:p>
        </p:txBody>
      </p:sp>
    </p:spTree>
    <p:extLst>
      <p:ext uri="{BB962C8B-B14F-4D97-AF65-F5344CB8AC3E}">
        <p14:creationId xmlns:p14="http://schemas.microsoft.com/office/powerpoint/2010/main" val="13363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685800" y="1295401"/>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634037" y="4991418"/>
            <a:ext cx="762000" cy="101346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5081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652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409819"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519487" y="449580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948487" y="449580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25000" y="5067618"/>
            <a:ext cx="1219200" cy="15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901316" y="5070269"/>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901316" y="5483787"/>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901316" y="5892880"/>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901316" y="6301973"/>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636958" y="472440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343269" y="472440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46626" y="449580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88515" y="449580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6015037" y="472440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1295400" y="365126"/>
            <a:ext cx="10139854" cy="863626"/>
          </a:xfrm>
        </p:spPr>
        <p:txBody>
          <a:bodyPr/>
          <a:lstStyle/>
          <a:p>
            <a:r>
              <a:rPr lang="en-US" b="1"/>
              <a:t>   Kubernetes </a:t>
            </a:r>
            <a:r>
              <a:rPr lang="en-US" b="1" dirty="0"/>
              <a:t>Architecture</a:t>
            </a:r>
            <a:endParaRPr lang="en-US" dirty="0"/>
          </a:p>
        </p:txBody>
      </p:sp>
    </p:spTree>
    <p:extLst>
      <p:ext uri="{BB962C8B-B14F-4D97-AF65-F5344CB8AC3E}">
        <p14:creationId xmlns:p14="http://schemas.microsoft.com/office/powerpoint/2010/main" val="18223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41936</TotalTime>
  <Words>2308</Words>
  <Application>Microsoft Macintosh PowerPoint</Application>
  <PresentationFormat>Widescreen</PresentationFormat>
  <Paragraphs>440</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Calibri Light</vt:lpstr>
      <vt:lpstr>Courier</vt:lpstr>
      <vt:lpstr>Helvetica</vt:lpstr>
      <vt:lpstr>Helvetica Neue</vt:lpstr>
      <vt:lpstr>HelvNeue Bold for IBM</vt:lpstr>
      <vt:lpstr>HelvNeue Light for IBM</vt:lpstr>
      <vt:lpstr>Mangal</vt:lpstr>
      <vt:lpstr>Arial</vt:lpstr>
      <vt:lpstr>Office Theme</vt:lpstr>
      <vt:lpstr>Developer Advocacy Kube 101 - Introduction</vt:lpstr>
      <vt:lpstr>Agenda</vt:lpstr>
      <vt:lpstr>What are Containers?</vt:lpstr>
      <vt:lpstr>VM vs Container</vt:lpstr>
      <vt:lpstr>Why Containers?</vt:lpstr>
      <vt:lpstr>What is Docker?</vt:lpstr>
      <vt:lpstr>Kubernetes – Agenda</vt:lpstr>
      <vt:lpstr>What is Kubernetes?</vt:lpstr>
      <vt:lpstr>   Kubernetes Architecture</vt:lpstr>
      <vt:lpstr>Kubernetes Resource Model</vt:lpstr>
      <vt:lpstr>Kubernetes Client </vt:lpstr>
      <vt:lpstr>Kubernetes in Action!</vt:lpstr>
      <vt:lpstr>Developer Advocacy Kube 101 - Lab 0</vt:lpstr>
      <vt:lpstr>Agenda</vt:lpstr>
      <vt:lpstr>Developer Advocacy  Kube 101 - Lab 1</vt:lpstr>
      <vt:lpstr>Agenda</vt:lpstr>
      <vt:lpstr>Install Docker on your local machine</vt:lpstr>
      <vt:lpstr>Build a Docker image for the application</vt:lpstr>
      <vt:lpstr>Store the image in a repository - Demo</vt:lpstr>
      <vt:lpstr>Deploy the application to Kubernetes cluster - Demo</vt:lpstr>
      <vt:lpstr>Deploy the application to Kubernetes cluster</vt:lpstr>
      <vt:lpstr>Deploy the application to Kubernetes cluster</vt:lpstr>
      <vt:lpstr>Deploy the application to Kubernetes cluster</vt:lpstr>
      <vt:lpstr>Developer Advocacy  Kube 101 - Lab 2</vt:lpstr>
      <vt:lpstr>Commentary about distributed apps</vt:lpstr>
      <vt:lpstr>Demo 1 - Scale</vt:lpstr>
      <vt:lpstr>Demo 2 - Rollout New Version</vt:lpstr>
      <vt:lpstr>Developer Advocacy Kube 101 - Final Thoughts</vt:lpstr>
      <vt:lpstr>Kubernetes @ IBM</vt:lpstr>
      <vt:lpstr>Kubernetes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313</cp:revision>
  <cp:lastPrinted>2017-09-28T20:26:11Z</cp:lastPrinted>
  <dcterms:created xsi:type="dcterms:W3CDTF">2017-08-22T17:57:30Z</dcterms:created>
  <dcterms:modified xsi:type="dcterms:W3CDTF">2018-03-09T18:27:20Z</dcterms:modified>
</cp:coreProperties>
</file>