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91" r:id="rId4"/>
    <p:sldId id="290" r:id="rId5"/>
    <p:sldId id="292" r:id="rId6"/>
    <p:sldId id="289" r:id="rId7"/>
    <p:sldId id="29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24C4FD-06D9-48B7-9CE6-69C973633E98}" v="4" dt="2022-12-22T14:54:36.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U, Rongzi" userId="ad5a26fa-ecb9-42e9-ba6a-4412fb0bee9c" providerId="ADAL" clId="{FC24C4FD-06D9-48B7-9CE6-69C973633E98}"/>
    <pc:docChg chg="addSld delSld modSld">
      <pc:chgData name="ZHOU, Rongzi" userId="ad5a26fa-ecb9-42e9-ba6a-4412fb0bee9c" providerId="ADAL" clId="{FC24C4FD-06D9-48B7-9CE6-69C973633E98}" dt="2022-12-22T14:54:54.371" v="37" actId="20577"/>
      <pc:docMkLst>
        <pc:docMk/>
      </pc:docMkLst>
      <pc:sldChg chg="modSp new mod">
        <pc:chgData name="ZHOU, Rongzi" userId="ad5a26fa-ecb9-42e9-ba6a-4412fb0bee9c" providerId="ADAL" clId="{FC24C4FD-06D9-48B7-9CE6-69C973633E98}" dt="2022-12-22T14:54:54.371" v="37" actId="20577"/>
        <pc:sldMkLst>
          <pc:docMk/>
          <pc:sldMk cId="3598084771" sldId="256"/>
        </pc:sldMkLst>
        <pc:spChg chg="mod">
          <ac:chgData name="ZHOU, Rongzi" userId="ad5a26fa-ecb9-42e9-ba6a-4412fb0bee9c" providerId="ADAL" clId="{FC24C4FD-06D9-48B7-9CE6-69C973633E98}" dt="2022-12-22T14:54:54.371" v="37" actId="20577"/>
          <ac:spMkLst>
            <pc:docMk/>
            <pc:sldMk cId="3598084771" sldId="256"/>
            <ac:spMk id="2" creationId="{AECB9AE8-AA48-2F3B-3E66-1E570C8E8D67}"/>
          </ac:spMkLst>
        </pc:spChg>
        <pc:spChg chg="mod">
          <ac:chgData name="ZHOU, Rongzi" userId="ad5a26fa-ecb9-42e9-ba6a-4412fb0bee9c" providerId="ADAL" clId="{FC24C4FD-06D9-48B7-9CE6-69C973633E98}" dt="2022-12-22T14:54:33.467" v="3"/>
          <ac:spMkLst>
            <pc:docMk/>
            <pc:sldMk cId="3598084771" sldId="256"/>
            <ac:spMk id="3" creationId="{E8D296C4-6C30-841D-8EB0-C571812E62F8}"/>
          </ac:spMkLst>
        </pc:spChg>
      </pc:sldChg>
      <pc:sldChg chg="add del">
        <pc:chgData name="ZHOU, Rongzi" userId="ad5a26fa-ecb9-42e9-ba6a-4412fb0bee9c" providerId="ADAL" clId="{FC24C4FD-06D9-48B7-9CE6-69C973633E98}" dt="2022-12-22T14:54:36.160" v="4"/>
        <pc:sldMkLst>
          <pc:docMk/>
          <pc:sldMk cId="3448790255" sldId="288"/>
        </pc:sldMkLst>
      </pc:sldChg>
      <pc:sldChg chg="add del">
        <pc:chgData name="ZHOU, Rongzi" userId="ad5a26fa-ecb9-42e9-ba6a-4412fb0bee9c" providerId="ADAL" clId="{FC24C4FD-06D9-48B7-9CE6-69C973633E98}" dt="2022-12-22T14:54:36.160" v="4"/>
        <pc:sldMkLst>
          <pc:docMk/>
          <pc:sldMk cId="931647462" sldId="289"/>
        </pc:sldMkLst>
      </pc:sldChg>
      <pc:sldChg chg="add del">
        <pc:chgData name="ZHOU, Rongzi" userId="ad5a26fa-ecb9-42e9-ba6a-4412fb0bee9c" providerId="ADAL" clId="{FC24C4FD-06D9-48B7-9CE6-69C973633E98}" dt="2022-12-22T14:54:36.160" v="4"/>
        <pc:sldMkLst>
          <pc:docMk/>
          <pc:sldMk cId="2202080514" sldId="290"/>
        </pc:sldMkLst>
      </pc:sldChg>
      <pc:sldChg chg="add del">
        <pc:chgData name="ZHOU, Rongzi" userId="ad5a26fa-ecb9-42e9-ba6a-4412fb0bee9c" providerId="ADAL" clId="{FC24C4FD-06D9-48B7-9CE6-69C973633E98}" dt="2022-12-22T14:54:36.160" v="4"/>
        <pc:sldMkLst>
          <pc:docMk/>
          <pc:sldMk cId="1988744867" sldId="291"/>
        </pc:sldMkLst>
      </pc:sldChg>
      <pc:sldChg chg="add del">
        <pc:chgData name="ZHOU, Rongzi" userId="ad5a26fa-ecb9-42e9-ba6a-4412fb0bee9c" providerId="ADAL" clId="{FC24C4FD-06D9-48B7-9CE6-69C973633E98}" dt="2022-12-22T14:54:36.160" v="4"/>
        <pc:sldMkLst>
          <pc:docMk/>
          <pc:sldMk cId="4219181799" sldId="292"/>
        </pc:sldMkLst>
      </pc:sldChg>
      <pc:sldChg chg="add del">
        <pc:chgData name="ZHOU, Rongzi" userId="ad5a26fa-ecb9-42e9-ba6a-4412fb0bee9c" providerId="ADAL" clId="{FC24C4FD-06D9-48B7-9CE6-69C973633E98}" dt="2022-12-22T14:54:36.160" v="4"/>
        <pc:sldMkLst>
          <pc:docMk/>
          <pc:sldMk cId="3288398117"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C7498-82C0-44CB-9065-BE87D5A054A4}"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250375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C7498-82C0-44CB-9065-BE87D5A054A4}"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353912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C7498-82C0-44CB-9065-BE87D5A054A4}"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147541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C7498-82C0-44CB-9065-BE87D5A054A4}"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389374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C7498-82C0-44CB-9065-BE87D5A054A4}"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391195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C7498-82C0-44CB-9065-BE87D5A054A4}"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9220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C7498-82C0-44CB-9065-BE87D5A054A4}"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373889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C7498-82C0-44CB-9065-BE87D5A054A4}"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272292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C7498-82C0-44CB-9065-BE87D5A054A4}"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185833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C7498-82C0-44CB-9065-BE87D5A054A4}"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6059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C7498-82C0-44CB-9065-BE87D5A054A4}"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7DC85-822B-4380-8FFC-554423A048C8}" type="slidenum">
              <a:rPr lang="en-US" smtClean="0"/>
              <a:t>‹#›</a:t>
            </a:fld>
            <a:endParaRPr lang="en-US"/>
          </a:p>
        </p:txBody>
      </p:sp>
    </p:spTree>
    <p:extLst>
      <p:ext uri="{BB962C8B-B14F-4D97-AF65-F5344CB8AC3E}">
        <p14:creationId xmlns:p14="http://schemas.microsoft.com/office/powerpoint/2010/main" val="252521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C7498-82C0-44CB-9065-BE87D5A054A4}" type="datetimeFigureOut">
              <a:rPr lang="en-US" smtClean="0"/>
              <a:t>12/22/2022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7DC85-822B-4380-8FFC-554423A048C8}" type="slidenum">
              <a:rPr lang="en-US" smtClean="0"/>
              <a:t>‹#›</a:t>
            </a:fld>
            <a:endParaRPr lang="en-US"/>
          </a:p>
        </p:txBody>
      </p:sp>
    </p:spTree>
    <p:extLst>
      <p:ext uri="{BB962C8B-B14F-4D97-AF65-F5344CB8AC3E}">
        <p14:creationId xmlns:p14="http://schemas.microsoft.com/office/powerpoint/2010/main" val="1935115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9AE8-AA48-2F3B-3E66-1E570C8E8D67}"/>
              </a:ext>
            </a:extLst>
          </p:cNvPr>
          <p:cNvSpPr>
            <a:spLocks noGrp="1"/>
          </p:cNvSpPr>
          <p:nvPr>
            <p:ph type="ctrTitle"/>
          </p:nvPr>
        </p:nvSpPr>
        <p:spPr/>
        <p:txBody>
          <a:bodyPr/>
          <a:lstStyle/>
          <a:p>
            <a:r>
              <a:rPr lang="en-US" dirty="0"/>
              <a:t>Rotating BEC admixed compact star</a:t>
            </a:r>
          </a:p>
        </p:txBody>
      </p:sp>
      <p:sp>
        <p:nvSpPr>
          <p:cNvPr id="3" name="Subtitle 2">
            <a:extLst>
              <a:ext uri="{FF2B5EF4-FFF2-40B4-BE49-F238E27FC236}">
                <a16:creationId xmlns:a16="http://schemas.microsoft.com/office/drawing/2014/main" id="{E8D296C4-6C30-841D-8EB0-C571812E62F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808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4CB0-5E46-5E42-658E-8FBBC6602085}"/>
              </a:ext>
            </a:extLst>
          </p:cNvPr>
          <p:cNvSpPr>
            <a:spLocks noGrp="1"/>
          </p:cNvSpPr>
          <p:nvPr>
            <p:ph type="title"/>
          </p:nvPr>
        </p:nvSpPr>
        <p:spPr/>
        <p:txBody>
          <a:bodyPr/>
          <a:lstStyle/>
          <a:p>
            <a:r>
              <a:rPr lang="en-US" dirty="0"/>
              <a:t>Self-gravitating BEC under rotation</a:t>
            </a:r>
          </a:p>
        </p:txBody>
      </p:sp>
      <p:sp>
        <p:nvSpPr>
          <p:cNvPr id="3" name="Content Placeholder 2">
            <a:extLst>
              <a:ext uri="{FF2B5EF4-FFF2-40B4-BE49-F238E27FC236}">
                <a16:creationId xmlns:a16="http://schemas.microsoft.com/office/drawing/2014/main" id="{AE74C0D7-FAB1-3FAC-8D66-E215A25A76FF}"/>
              </a:ext>
            </a:extLst>
          </p:cNvPr>
          <p:cNvSpPr>
            <a:spLocks noGrp="1"/>
          </p:cNvSpPr>
          <p:nvPr>
            <p:ph idx="1"/>
          </p:nvPr>
        </p:nvSpPr>
        <p:spPr/>
        <p:txBody>
          <a:bodyPr/>
          <a:lstStyle/>
          <a:p>
            <a:r>
              <a:rPr lang="en-US" dirty="0"/>
              <a:t>Solve GPE</a:t>
            </a:r>
          </a:p>
          <a:p>
            <a:endParaRPr lang="en-US" dirty="0"/>
          </a:p>
          <a:p>
            <a:endParaRPr lang="en-US" dirty="0"/>
          </a:p>
          <a:p>
            <a:endParaRPr lang="en-US" dirty="0"/>
          </a:p>
          <a:p>
            <a:r>
              <a:rPr lang="en-US" dirty="0"/>
              <a:t>Hamiltonian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47E8025B-81BA-9590-F849-0ADF063C5343}"/>
              </a:ext>
            </a:extLst>
          </p:cNvPr>
          <p:cNvPicPr>
            <a:picLocks noChangeAspect="1"/>
          </p:cNvPicPr>
          <p:nvPr/>
        </p:nvPicPr>
        <p:blipFill>
          <a:blip r:embed="rId2"/>
          <a:stretch>
            <a:fillRect/>
          </a:stretch>
        </p:blipFill>
        <p:spPr>
          <a:xfrm>
            <a:off x="5403544" y="2578056"/>
            <a:ext cx="5950256" cy="850944"/>
          </a:xfrm>
          <a:prstGeom prst="rect">
            <a:avLst/>
          </a:prstGeom>
        </p:spPr>
      </p:pic>
      <p:pic>
        <p:nvPicPr>
          <p:cNvPr id="13" name="Picture 12">
            <a:extLst>
              <a:ext uri="{FF2B5EF4-FFF2-40B4-BE49-F238E27FC236}">
                <a16:creationId xmlns:a16="http://schemas.microsoft.com/office/drawing/2014/main" id="{2EB3FEAE-A6C7-7531-0FBF-1B42D9972CC9}"/>
              </a:ext>
            </a:extLst>
          </p:cNvPr>
          <p:cNvPicPr>
            <a:picLocks noChangeAspect="1"/>
          </p:cNvPicPr>
          <p:nvPr/>
        </p:nvPicPr>
        <p:blipFill>
          <a:blip r:embed="rId3"/>
          <a:stretch>
            <a:fillRect/>
          </a:stretch>
        </p:blipFill>
        <p:spPr>
          <a:xfrm>
            <a:off x="1133220" y="2618963"/>
            <a:ext cx="1987652" cy="742988"/>
          </a:xfrm>
          <a:prstGeom prst="rect">
            <a:avLst/>
          </a:prstGeom>
        </p:spPr>
      </p:pic>
      <p:sp>
        <p:nvSpPr>
          <p:cNvPr id="14" name="Arrow: Right 13">
            <a:extLst>
              <a:ext uri="{FF2B5EF4-FFF2-40B4-BE49-F238E27FC236}">
                <a16:creationId xmlns:a16="http://schemas.microsoft.com/office/drawing/2014/main" id="{D537ECCA-CD18-818E-37DE-6659F9A1AC1A}"/>
              </a:ext>
            </a:extLst>
          </p:cNvPr>
          <p:cNvSpPr/>
          <p:nvPr/>
        </p:nvSpPr>
        <p:spPr>
          <a:xfrm>
            <a:off x="3318932" y="2878399"/>
            <a:ext cx="1886551" cy="250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D0F5895-AA2D-2F16-B35F-525D2BA0A922}"/>
              </a:ext>
            </a:extLst>
          </p:cNvPr>
          <p:cNvPicPr>
            <a:picLocks noChangeAspect="1"/>
          </p:cNvPicPr>
          <p:nvPr/>
        </p:nvPicPr>
        <p:blipFill rotWithShape="1">
          <a:blip r:embed="rId4"/>
          <a:srcRect t="59673"/>
          <a:stretch/>
        </p:blipFill>
        <p:spPr>
          <a:xfrm>
            <a:off x="1133220" y="4649002"/>
            <a:ext cx="9847992" cy="1662898"/>
          </a:xfrm>
          <a:prstGeom prst="rect">
            <a:avLst/>
          </a:prstGeom>
        </p:spPr>
      </p:pic>
    </p:spTree>
    <p:extLst>
      <p:ext uri="{BB962C8B-B14F-4D97-AF65-F5344CB8AC3E}">
        <p14:creationId xmlns:p14="http://schemas.microsoft.com/office/powerpoint/2010/main" val="344879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076D-1E41-B6DF-E87F-F9ABA324BA9B}"/>
              </a:ext>
            </a:extLst>
          </p:cNvPr>
          <p:cNvSpPr>
            <a:spLocks noGrp="1"/>
          </p:cNvSpPr>
          <p:nvPr>
            <p:ph type="title"/>
          </p:nvPr>
        </p:nvSpPr>
        <p:spPr/>
        <p:txBody>
          <a:bodyPr/>
          <a:lstStyle/>
          <a:p>
            <a:r>
              <a:rPr lang="en-US" dirty="0"/>
              <a:t>Discretize Hamiltonian</a:t>
            </a:r>
          </a:p>
        </p:txBody>
      </p:sp>
      <p:sp>
        <p:nvSpPr>
          <p:cNvPr id="3" name="Content Placeholder 2">
            <a:extLst>
              <a:ext uri="{FF2B5EF4-FFF2-40B4-BE49-F238E27FC236}">
                <a16:creationId xmlns:a16="http://schemas.microsoft.com/office/drawing/2014/main" id="{F60746A8-4189-2AB3-1031-FAC82ADE90A1}"/>
              </a:ext>
            </a:extLst>
          </p:cNvPr>
          <p:cNvSpPr>
            <a:spLocks noGrp="1"/>
          </p:cNvSpPr>
          <p:nvPr>
            <p:ph idx="1"/>
          </p:nvPr>
        </p:nvSpPr>
        <p:spPr/>
        <p:txBody>
          <a:bodyPr/>
          <a:lstStyle/>
          <a:p>
            <a:r>
              <a:rPr lang="en-US" dirty="0"/>
              <a:t>Consider 1D first</a:t>
            </a:r>
          </a:p>
        </p:txBody>
      </p:sp>
      <p:pic>
        <p:nvPicPr>
          <p:cNvPr id="5" name="Picture 4">
            <a:extLst>
              <a:ext uri="{FF2B5EF4-FFF2-40B4-BE49-F238E27FC236}">
                <a16:creationId xmlns:a16="http://schemas.microsoft.com/office/drawing/2014/main" id="{DE7DA1CD-DA43-C5D8-E293-256FB87BCE9F}"/>
              </a:ext>
            </a:extLst>
          </p:cNvPr>
          <p:cNvPicPr>
            <a:picLocks noChangeAspect="1"/>
          </p:cNvPicPr>
          <p:nvPr/>
        </p:nvPicPr>
        <p:blipFill>
          <a:blip r:embed="rId2"/>
          <a:stretch>
            <a:fillRect/>
          </a:stretch>
        </p:blipFill>
        <p:spPr>
          <a:xfrm>
            <a:off x="6096000" y="3550758"/>
            <a:ext cx="5918504" cy="1492327"/>
          </a:xfrm>
          <a:prstGeom prst="rect">
            <a:avLst/>
          </a:prstGeom>
        </p:spPr>
      </p:pic>
      <p:pic>
        <p:nvPicPr>
          <p:cNvPr id="9" name="Picture 8">
            <a:extLst>
              <a:ext uri="{FF2B5EF4-FFF2-40B4-BE49-F238E27FC236}">
                <a16:creationId xmlns:a16="http://schemas.microsoft.com/office/drawing/2014/main" id="{65841FC7-1AAD-3CF8-9BD2-3FD6AB9AD7B5}"/>
              </a:ext>
            </a:extLst>
          </p:cNvPr>
          <p:cNvPicPr>
            <a:picLocks noChangeAspect="1"/>
          </p:cNvPicPr>
          <p:nvPr/>
        </p:nvPicPr>
        <p:blipFill>
          <a:blip r:embed="rId3"/>
          <a:stretch>
            <a:fillRect/>
          </a:stretch>
        </p:blipFill>
        <p:spPr>
          <a:xfrm>
            <a:off x="1175764" y="2578056"/>
            <a:ext cx="2121009" cy="850944"/>
          </a:xfrm>
          <a:prstGeom prst="rect">
            <a:avLst/>
          </a:prstGeom>
        </p:spPr>
      </p:pic>
      <p:pic>
        <p:nvPicPr>
          <p:cNvPr id="11" name="Picture 10">
            <a:extLst>
              <a:ext uri="{FF2B5EF4-FFF2-40B4-BE49-F238E27FC236}">
                <a16:creationId xmlns:a16="http://schemas.microsoft.com/office/drawing/2014/main" id="{54D7E007-A84A-6259-7C25-54D8AF5112CD}"/>
              </a:ext>
            </a:extLst>
          </p:cNvPr>
          <p:cNvPicPr>
            <a:picLocks noChangeAspect="1"/>
          </p:cNvPicPr>
          <p:nvPr/>
        </p:nvPicPr>
        <p:blipFill>
          <a:blip r:embed="rId4"/>
          <a:stretch>
            <a:fillRect/>
          </a:stretch>
        </p:blipFill>
        <p:spPr>
          <a:xfrm>
            <a:off x="1175764" y="3754338"/>
            <a:ext cx="3282492" cy="966307"/>
          </a:xfrm>
          <a:prstGeom prst="rect">
            <a:avLst/>
          </a:prstGeom>
        </p:spPr>
      </p:pic>
      <p:pic>
        <p:nvPicPr>
          <p:cNvPr id="13" name="Picture 12">
            <a:extLst>
              <a:ext uri="{FF2B5EF4-FFF2-40B4-BE49-F238E27FC236}">
                <a16:creationId xmlns:a16="http://schemas.microsoft.com/office/drawing/2014/main" id="{B19F3998-94DD-B2A6-28CE-2266BE1A097E}"/>
              </a:ext>
            </a:extLst>
          </p:cNvPr>
          <p:cNvPicPr>
            <a:picLocks noChangeAspect="1"/>
          </p:cNvPicPr>
          <p:nvPr/>
        </p:nvPicPr>
        <p:blipFill>
          <a:blip r:embed="rId5"/>
          <a:stretch>
            <a:fillRect/>
          </a:stretch>
        </p:blipFill>
        <p:spPr>
          <a:xfrm>
            <a:off x="1175764" y="5300100"/>
            <a:ext cx="4178515" cy="952549"/>
          </a:xfrm>
          <a:prstGeom prst="rect">
            <a:avLst/>
          </a:prstGeom>
        </p:spPr>
      </p:pic>
      <p:sp>
        <p:nvSpPr>
          <p:cNvPr id="14" name="Right Brace 13">
            <a:extLst>
              <a:ext uri="{FF2B5EF4-FFF2-40B4-BE49-F238E27FC236}">
                <a16:creationId xmlns:a16="http://schemas.microsoft.com/office/drawing/2014/main" id="{439215C1-6066-28D7-006D-0F813035B6A2}"/>
              </a:ext>
            </a:extLst>
          </p:cNvPr>
          <p:cNvSpPr/>
          <p:nvPr/>
        </p:nvSpPr>
        <p:spPr>
          <a:xfrm>
            <a:off x="5354279" y="2578056"/>
            <a:ext cx="661510" cy="3437733"/>
          </a:xfrm>
          <a:prstGeom prst="righ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EE478D5B-0BBD-E756-48AC-6434E19A861A}"/>
              </a:ext>
            </a:extLst>
          </p:cNvPr>
          <p:cNvSpPr txBox="1"/>
          <p:nvPr/>
        </p:nvSpPr>
        <p:spPr>
          <a:xfrm>
            <a:off x="6015789" y="5314709"/>
            <a:ext cx="6097604" cy="461665"/>
          </a:xfrm>
          <a:prstGeom prst="rect">
            <a:avLst/>
          </a:prstGeom>
          <a:noFill/>
        </p:spPr>
        <p:txBody>
          <a:bodyPr wrap="square">
            <a:spAutoFit/>
          </a:bodyPr>
          <a:lstStyle/>
          <a:p>
            <a:r>
              <a:rPr lang="en-US" sz="2400" dirty="0">
                <a:solidFill>
                  <a:srgbClr val="FF0000"/>
                </a:solidFill>
                <a:highlight>
                  <a:srgbClr val="FFFF00"/>
                </a:highlight>
              </a:rPr>
              <a:t>Tridiagonal matrix solved by Thomas algorithm</a:t>
            </a:r>
          </a:p>
        </p:txBody>
      </p:sp>
    </p:spTree>
    <p:extLst>
      <p:ext uri="{BB962C8B-B14F-4D97-AF65-F5344CB8AC3E}">
        <p14:creationId xmlns:p14="http://schemas.microsoft.com/office/powerpoint/2010/main" val="198874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5C9E-DD28-502B-77DD-DF6BC261FAD1}"/>
              </a:ext>
            </a:extLst>
          </p:cNvPr>
          <p:cNvSpPr>
            <a:spLocks noGrp="1"/>
          </p:cNvSpPr>
          <p:nvPr>
            <p:ph type="title"/>
          </p:nvPr>
        </p:nvSpPr>
        <p:spPr/>
        <p:txBody>
          <a:bodyPr/>
          <a:lstStyle/>
          <a:p>
            <a:r>
              <a:rPr lang="en-US" dirty="0"/>
              <a:t>Alternating direction implicate method</a:t>
            </a:r>
          </a:p>
        </p:txBody>
      </p:sp>
      <p:sp>
        <p:nvSpPr>
          <p:cNvPr id="3" name="Content Placeholder 2">
            <a:extLst>
              <a:ext uri="{FF2B5EF4-FFF2-40B4-BE49-F238E27FC236}">
                <a16:creationId xmlns:a16="http://schemas.microsoft.com/office/drawing/2014/main" id="{02F7AA46-CCFC-3889-EAFC-7EBA3A4C4BB4}"/>
              </a:ext>
            </a:extLst>
          </p:cNvPr>
          <p:cNvSpPr>
            <a:spLocks noGrp="1"/>
          </p:cNvSpPr>
          <p:nvPr>
            <p:ph idx="1"/>
          </p:nvPr>
        </p:nvSpPr>
        <p:spPr/>
        <p:txBody>
          <a:bodyPr/>
          <a:lstStyle/>
          <a:p>
            <a:r>
              <a:rPr lang="en-US" dirty="0"/>
              <a:t>In 3D case</a:t>
            </a:r>
          </a:p>
        </p:txBody>
      </p:sp>
      <p:pic>
        <p:nvPicPr>
          <p:cNvPr id="8" name="Picture 7">
            <a:extLst>
              <a:ext uri="{FF2B5EF4-FFF2-40B4-BE49-F238E27FC236}">
                <a16:creationId xmlns:a16="http://schemas.microsoft.com/office/drawing/2014/main" id="{3CA4944F-31ED-2794-84CE-7379F69CEB68}"/>
              </a:ext>
            </a:extLst>
          </p:cNvPr>
          <p:cNvPicPr>
            <a:picLocks noChangeAspect="1"/>
          </p:cNvPicPr>
          <p:nvPr/>
        </p:nvPicPr>
        <p:blipFill>
          <a:blip r:embed="rId2"/>
          <a:stretch>
            <a:fillRect/>
          </a:stretch>
        </p:blipFill>
        <p:spPr>
          <a:xfrm>
            <a:off x="1123965" y="2710098"/>
            <a:ext cx="3092979" cy="869900"/>
          </a:xfrm>
          <a:prstGeom prst="rect">
            <a:avLst/>
          </a:prstGeom>
        </p:spPr>
      </p:pic>
      <p:pic>
        <p:nvPicPr>
          <p:cNvPr id="10" name="Picture 9">
            <a:extLst>
              <a:ext uri="{FF2B5EF4-FFF2-40B4-BE49-F238E27FC236}">
                <a16:creationId xmlns:a16="http://schemas.microsoft.com/office/drawing/2014/main" id="{CF2B63A4-36E7-B5B1-74A9-DDF26C22BFA5}"/>
              </a:ext>
            </a:extLst>
          </p:cNvPr>
          <p:cNvPicPr>
            <a:picLocks noChangeAspect="1"/>
          </p:cNvPicPr>
          <p:nvPr/>
        </p:nvPicPr>
        <p:blipFill>
          <a:blip r:embed="rId3"/>
          <a:stretch>
            <a:fillRect/>
          </a:stretch>
        </p:blipFill>
        <p:spPr>
          <a:xfrm>
            <a:off x="1123965" y="3714935"/>
            <a:ext cx="2789208" cy="2462028"/>
          </a:xfrm>
          <a:prstGeom prst="rect">
            <a:avLst/>
          </a:prstGeom>
        </p:spPr>
      </p:pic>
      <p:sp>
        <p:nvSpPr>
          <p:cNvPr id="11" name="Arrow: Right 10">
            <a:extLst>
              <a:ext uri="{FF2B5EF4-FFF2-40B4-BE49-F238E27FC236}">
                <a16:creationId xmlns:a16="http://schemas.microsoft.com/office/drawing/2014/main" id="{DCC2E3EC-6352-034F-BD77-7DEC2AD7E0EB}"/>
              </a:ext>
            </a:extLst>
          </p:cNvPr>
          <p:cNvSpPr/>
          <p:nvPr/>
        </p:nvSpPr>
        <p:spPr>
          <a:xfrm>
            <a:off x="4627968" y="4001294"/>
            <a:ext cx="1886551" cy="250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A49CD1A-82B6-A512-6418-2F15CC7F7485}"/>
              </a:ext>
            </a:extLst>
          </p:cNvPr>
          <p:cNvSpPr txBox="1"/>
          <p:nvPr/>
        </p:nvSpPr>
        <p:spPr>
          <a:xfrm>
            <a:off x="6872126" y="3579998"/>
            <a:ext cx="4600876" cy="1200329"/>
          </a:xfrm>
          <a:prstGeom prst="rect">
            <a:avLst/>
          </a:prstGeom>
          <a:noFill/>
        </p:spPr>
        <p:txBody>
          <a:bodyPr wrap="square" rtlCol="0">
            <a:spAutoFit/>
          </a:bodyPr>
          <a:lstStyle/>
          <a:p>
            <a:r>
              <a:rPr lang="en-US" sz="2400" dirty="0"/>
              <a:t>Each direction propagates for 1/3dt</a:t>
            </a:r>
          </a:p>
          <a:p>
            <a:endParaRPr lang="en-US" sz="2400" dirty="0"/>
          </a:p>
          <a:p>
            <a:r>
              <a:rPr lang="en-US" sz="2400" dirty="0"/>
              <a:t>Fix </a:t>
            </a:r>
            <a:r>
              <a:rPr lang="en-US" sz="2400" dirty="0" err="1"/>
              <a:t>y,z</a:t>
            </a:r>
            <a:r>
              <a:rPr lang="en-US" sz="2400" dirty="0"/>
              <a:t> when propagate x, … </a:t>
            </a:r>
          </a:p>
        </p:txBody>
      </p:sp>
    </p:spTree>
    <p:extLst>
      <p:ext uri="{BB962C8B-B14F-4D97-AF65-F5344CB8AC3E}">
        <p14:creationId xmlns:p14="http://schemas.microsoft.com/office/powerpoint/2010/main" val="220208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8976-8221-6102-078D-35945B410F20}"/>
              </a:ext>
            </a:extLst>
          </p:cNvPr>
          <p:cNvSpPr>
            <a:spLocks noGrp="1"/>
          </p:cNvSpPr>
          <p:nvPr>
            <p:ph type="title"/>
          </p:nvPr>
        </p:nvSpPr>
        <p:spPr/>
        <p:txBody>
          <a:bodyPr/>
          <a:lstStyle/>
          <a:p>
            <a:r>
              <a:rPr lang="en-US" dirty="0"/>
              <a:t>Imaginary time method</a:t>
            </a:r>
          </a:p>
        </p:txBody>
      </p:sp>
      <p:sp>
        <p:nvSpPr>
          <p:cNvPr id="3" name="Content Placeholder 2">
            <a:extLst>
              <a:ext uri="{FF2B5EF4-FFF2-40B4-BE49-F238E27FC236}">
                <a16:creationId xmlns:a16="http://schemas.microsoft.com/office/drawing/2014/main" id="{16803E2D-54FB-6493-4772-967ACAAFD8DF}"/>
              </a:ext>
            </a:extLst>
          </p:cNvPr>
          <p:cNvSpPr>
            <a:spLocks noGrp="1"/>
          </p:cNvSpPr>
          <p:nvPr>
            <p:ph idx="1"/>
          </p:nvPr>
        </p:nvSpPr>
        <p:spPr/>
        <p:txBody>
          <a:bodyPr/>
          <a:lstStyle/>
          <a:p>
            <a:r>
              <a:rPr lang="en-US" dirty="0"/>
              <a:t>Solve GPE with eigen wavefunctions</a:t>
            </a:r>
          </a:p>
          <a:p>
            <a:endParaRPr lang="en-US" dirty="0"/>
          </a:p>
          <a:p>
            <a:endParaRPr lang="en-US" dirty="0"/>
          </a:p>
          <a:p>
            <a:endParaRPr lang="en-US" dirty="0"/>
          </a:p>
          <a:p>
            <a:endParaRPr lang="en-US" dirty="0"/>
          </a:p>
          <a:p>
            <a:r>
              <a:rPr lang="en-US" dirty="0"/>
              <a:t>Any solution can be expressed as eigen functions</a:t>
            </a:r>
          </a:p>
          <a:p>
            <a:endParaRPr lang="en-US" dirty="0"/>
          </a:p>
        </p:txBody>
      </p:sp>
      <p:pic>
        <p:nvPicPr>
          <p:cNvPr id="5" name="Picture 4">
            <a:extLst>
              <a:ext uri="{FF2B5EF4-FFF2-40B4-BE49-F238E27FC236}">
                <a16:creationId xmlns:a16="http://schemas.microsoft.com/office/drawing/2014/main" id="{B3F853C5-AA78-6244-E04E-831CA67ABC09}"/>
              </a:ext>
            </a:extLst>
          </p:cNvPr>
          <p:cNvPicPr>
            <a:picLocks noChangeAspect="1"/>
          </p:cNvPicPr>
          <p:nvPr/>
        </p:nvPicPr>
        <p:blipFill>
          <a:blip r:embed="rId2"/>
          <a:stretch>
            <a:fillRect/>
          </a:stretch>
        </p:blipFill>
        <p:spPr>
          <a:xfrm>
            <a:off x="1258237" y="2295636"/>
            <a:ext cx="2960167" cy="1958718"/>
          </a:xfrm>
          <a:prstGeom prst="rect">
            <a:avLst/>
          </a:prstGeom>
        </p:spPr>
      </p:pic>
      <p:pic>
        <p:nvPicPr>
          <p:cNvPr id="9" name="Picture 8">
            <a:extLst>
              <a:ext uri="{FF2B5EF4-FFF2-40B4-BE49-F238E27FC236}">
                <a16:creationId xmlns:a16="http://schemas.microsoft.com/office/drawing/2014/main" id="{620EE237-AA30-5130-1B26-6E63B6F6E575}"/>
              </a:ext>
            </a:extLst>
          </p:cNvPr>
          <p:cNvPicPr>
            <a:picLocks noChangeAspect="1"/>
          </p:cNvPicPr>
          <p:nvPr/>
        </p:nvPicPr>
        <p:blipFill>
          <a:blip r:embed="rId3"/>
          <a:stretch>
            <a:fillRect/>
          </a:stretch>
        </p:blipFill>
        <p:spPr>
          <a:xfrm>
            <a:off x="1098847" y="4942146"/>
            <a:ext cx="3543482" cy="1822544"/>
          </a:xfrm>
          <a:prstGeom prst="rect">
            <a:avLst/>
          </a:prstGeom>
        </p:spPr>
      </p:pic>
      <p:pic>
        <p:nvPicPr>
          <p:cNvPr id="11" name="Picture 10">
            <a:extLst>
              <a:ext uri="{FF2B5EF4-FFF2-40B4-BE49-F238E27FC236}">
                <a16:creationId xmlns:a16="http://schemas.microsoft.com/office/drawing/2014/main" id="{5DAA6467-436E-DD65-017E-BCDD60D1939A}"/>
              </a:ext>
            </a:extLst>
          </p:cNvPr>
          <p:cNvPicPr>
            <a:picLocks noChangeAspect="1"/>
          </p:cNvPicPr>
          <p:nvPr/>
        </p:nvPicPr>
        <p:blipFill>
          <a:blip r:embed="rId4"/>
          <a:stretch>
            <a:fillRect/>
          </a:stretch>
        </p:blipFill>
        <p:spPr>
          <a:xfrm>
            <a:off x="8614864" y="3063856"/>
            <a:ext cx="2940201" cy="730288"/>
          </a:xfrm>
          <a:prstGeom prst="rect">
            <a:avLst/>
          </a:prstGeom>
        </p:spPr>
      </p:pic>
      <p:pic>
        <p:nvPicPr>
          <p:cNvPr id="13" name="Picture 12">
            <a:extLst>
              <a:ext uri="{FF2B5EF4-FFF2-40B4-BE49-F238E27FC236}">
                <a16:creationId xmlns:a16="http://schemas.microsoft.com/office/drawing/2014/main" id="{72BD3CB1-3F16-80D1-64FA-309951148775}"/>
              </a:ext>
            </a:extLst>
          </p:cNvPr>
          <p:cNvPicPr>
            <a:picLocks noChangeAspect="1"/>
          </p:cNvPicPr>
          <p:nvPr/>
        </p:nvPicPr>
        <p:blipFill>
          <a:blip r:embed="rId5"/>
          <a:stretch>
            <a:fillRect/>
          </a:stretch>
        </p:blipFill>
        <p:spPr>
          <a:xfrm>
            <a:off x="8614864" y="5167312"/>
            <a:ext cx="3397425" cy="850944"/>
          </a:xfrm>
          <a:prstGeom prst="rect">
            <a:avLst/>
          </a:prstGeom>
        </p:spPr>
      </p:pic>
      <p:sp>
        <p:nvSpPr>
          <p:cNvPr id="14" name="Arrow: Right 13">
            <a:extLst>
              <a:ext uri="{FF2B5EF4-FFF2-40B4-BE49-F238E27FC236}">
                <a16:creationId xmlns:a16="http://schemas.microsoft.com/office/drawing/2014/main" id="{CAEFAC89-527C-42E8-6366-DFC0D78B04D7}"/>
              </a:ext>
            </a:extLst>
          </p:cNvPr>
          <p:cNvSpPr/>
          <p:nvPr/>
        </p:nvSpPr>
        <p:spPr>
          <a:xfrm>
            <a:off x="4801719" y="3292456"/>
            <a:ext cx="3301068" cy="136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3A700DB-DC5B-E500-E929-DF4F95811F58}"/>
              </a:ext>
            </a:extLst>
          </p:cNvPr>
          <p:cNvPicPr>
            <a:picLocks noChangeAspect="1"/>
          </p:cNvPicPr>
          <p:nvPr/>
        </p:nvPicPr>
        <p:blipFill>
          <a:blip r:embed="rId6"/>
          <a:stretch>
            <a:fillRect/>
          </a:stretch>
        </p:blipFill>
        <p:spPr>
          <a:xfrm>
            <a:off x="6111818" y="2983676"/>
            <a:ext cx="609631" cy="241312"/>
          </a:xfrm>
          <a:prstGeom prst="rect">
            <a:avLst/>
          </a:prstGeom>
        </p:spPr>
      </p:pic>
      <p:sp>
        <p:nvSpPr>
          <p:cNvPr id="17" name="Arrow: Right 16">
            <a:extLst>
              <a:ext uri="{FF2B5EF4-FFF2-40B4-BE49-F238E27FC236}">
                <a16:creationId xmlns:a16="http://schemas.microsoft.com/office/drawing/2014/main" id="{41872868-DFD5-BA2C-7BBC-F861DC7EAD44}"/>
              </a:ext>
            </a:extLst>
          </p:cNvPr>
          <p:cNvSpPr/>
          <p:nvPr/>
        </p:nvSpPr>
        <p:spPr>
          <a:xfrm>
            <a:off x="4801719" y="5655355"/>
            <a:ext cx="3301068" cy="136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912F25D-5FC2-E2C2-E9C1-D9CC740AC240}"/>
              </a:ext>
            </a:extLst>
          </p:cNvPr>
          <p:cNvPicPr>
            <a:picLocks noChangeAspect="1"/>
          </p:cNvPicPr>
          <p:nvPr/>
        </p:nvPicPr>
        <p:blipFill>
          <a:blip r:embed="rId6"/>
          <a:stretch>
            <a:fillRect/>
          </a:stretch>
        </p:blipFill>
        <p:spPr>
          <a:xfrm>
            <a:off x="6111818" y="5346575"/>
            <a:ext cx="609631" cy="241312"/>
          </a:xfrm>
          <a:prstGeom prst="rect">
            <a:avLst/>
          </a:prstGeom>
        </p:spPr>
      </p:pic>
    </p:spTree>
    <p:extLst>
      <p:ext uri="{BB962C8B-B14F-4D97-AF65-F5344CB8AC3E}">
        <p14:creationId xmlns:p14="http://schemas.microsoft.com/office/powerpoint/2010/main" val="421918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2BDF-285C-CE77-ED01-43E9727A4C92}"/>
              </a:ext>
            </a:extLst>
          </p:cNvPr>
          <p:cNvSpPr>
            <a:spLocks noGrp="1"/>
          </p:cNvSpPr>
          <p:nvPr>
            <p:ph type="title"/>
          </p:nvPr>
        </p:nvSpPr>
        <p:spPr/>
        <p:txBody>
          <a:bodyPr/>
          <a:lstStyle/>
          <a:p>
            <a:r>
              <a:rPr lang="en-US" dirty="0"/>
              <a:t>Imaginary time method</a:t>
            </a:r>
          </a:p>
        </p:txBody>
      </p:sp>
      <p:sp>
        <p:nvSpPr>
          <p:cNvPr id="3" name="Content Placeholder 2">
            <a:extLst>
              <a:ext uri="{FF2B5EF4-FFF2-40B4-BE49-F238E27FC236}">
                <a16:creationId xmlns:a16="http://schemas.microsoft.com/office/drawing/2014/main" id="{5692C16E-6C52-CAB0-6775-AB9B422D7D24}"/>
              </a:ext>
            </a:extLst>
          </p:cNvPr>
          <p:cNvSpPr>
            <a:spLocks noGrp="1"/>
          </p:cNvSpPr>
          <p:nvPr>
            <p:ph idx="1"/>
          </p:nvPr>
        </p:nvSpPr>
        <p:spPr/>
        <p:txBody>
          <a:bodyPr/>
          <a:lstStyle/>
          <a:p>
            <a:r>
              <a:rPr lang="en-US" dirty="0"/>
              <a:t>Wave function is no longer obtained by an "oscillating" superposition of energy eigenstates, but instead by an "exponentially decaying“</a:t>
            </a:r>
          </a:p>
          <a:p>
            <a:r>
              <a:rPr lang="en-US" dirty="0"/>
              <a:t>After long enough time the ground state points out</a:t>
            </a:r>
          </a:p>
          <a:p>
            <a:r>
              <a:rPr lang="en-US" dirty="0"/>
              <a:t>This will only work if when you expand the initial state in terms of energy eigenstates, there is some contribution by the ground state. If not, the long imaginary time evolution will instead lead to the lowest energy state present in the initial expansion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3164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E13E-A565-2613-F0EB-C3FC5D77FDDE}"/>
              </a:ext>
            </a:extLst>
          </p:cNvPr>
          <p:cNvSpPr>
            <a:spLocks noGrp="1"/>
          </p:cNvSpPr>
          <p:nvPr>
            <p:ph type="title"/>
          </p:nvPr>
        </p:nvSpPr>
        <p:spPr/>
        <p:txBody>
          <a:bodyPr/>
          <a:lstStyle/>
          <a:p>
            <a:r>
              <a:rPr lang="en-US" dirty="0"/>
              <a:t>Next step	</a:t>
            </a:r>
          </a:p>
        </p:txBody>
      </p:sp>
      <p:sp>
        <p:nvSpPr>
          <p:cNvPr id="3" name="Content Placeholder 2">
            <a:extLst>
              <a:ext uri="{FF2B5EF4-FFF2-40B4-BE49-F238E27FC236}">
                <a16:creationId xmlns:a16="http://schemas.microsoft.com/office/drawing/2014/main" id="{8BF611A0-F7F0-05B6-55A0-0847DFD0386D}"/>
              </a:ext>
            </a:extLst>
          </p:cNvPr>
          <p:cNvSpPr>
            <a:spLocks noGrp="1"/>
          </p:cNvSpPr>
          <p:nvPr>
            <p:ph idx="1"/>
          </p:nvPr>
        </p:nvSpPr>
        <p:spPr/>
        <p:txBody>
          <a:bodyPr/>
          <a:lstStyle/>
          <a:p>
            <a:r>
              <a:rPr lang="en-US" dirty="0"/>
              <a:t>Search for superfluid in neutron star</a:t>
            </a:r>
          </a:p>
          <a:p>
            <a:r>
              <a:rPr lang="en-US" dirty="0"/>
              <a:t>Consider gravity dominated by baryonic matter, then simulate the rotating DM governed by NM field, then fix the NM gravity field and find the correction for DM field and iterate</a:t>
            </a:r>
          </a:p>
          <a:p>
            <a:r>
              <a:rPr lang="en-US" dirty="0"/>
              <a:t>Possibly still use the hydrostatic simulation adding centrifugal force?</a:t>
            </a:r>
          </a:p>
          <a:p>
            <a:pPr marL="0" indent="0">
              <a:buNone/>
            </a:pPr>
            <a:r>
              <a:rPr lang="en-US" dirty="0"/>
              <a:t>	Recall that without rotation, we have equations below. We need to add centrifugal force and modify with axial symmetry</a:t>
            </a:r>
          </a:p>
        </p:txBody>
      </p:sp>
      <p:pic>
        <p:nvPicPr>
          <p:cNvPr id="4" name="图片 4">
            <a:extLst>
              <a:ext uri="{FF2B5EF4-FFF2-40B4-BE49-F238E27FC236}">
                <a16:creationId xmlns:a16="http://schemas.microsoft.com/office/drawing/2014/main" id="{8F5A73B8-BB3D-09F7-638E-C7F3830C4311}"/>
              </a:ext>
            </a:extLst>
          </p:cNvPr>
          <p:cNvPicPr>
            <a:picLocks noChangeAspect="1"/>
          </p:cNvPicPr>
          <p:nvPr/>
        </p:nvPicPr>
        <p:blipFill>
          <a:blip r:embed="rId2"/>
          <a:stretch>
            <a:fillRect/>
          </a:stretch>
        </p:blipFill>
        <p:spPr>
          <a:xfrm>
            <a:off x="2601475" y="4977161"/>
            <a:ext cx="2940325" cy="1787032"/>
          </a:xfrm>
          <a:prstGeom prst="rect">
            <a:avLst/>
          </a:prstGeom>
        </p:spPr>
      </p:pic>
      <p:pic>
        <p:nvPicPr>
          <p:cNvPr id="5" name="图片 4">
            <a:extLst>
              <a:ext uri="{FF2B5EF4-FFF2-40B4-BE49-F238E27FC236}">
                <a16:creationId xmlns:a16="http://schemas.microsoft.com/office/drawing/2014/main" id="{9F9CA16B-CB2D-C590-BE48-2664276B4FDA}"/>
              </a:ext>
            </a:extLst>
          </p:cNvPr>
          <p:cNvPicPr>
            <a:picLocks noChangeAspect="1"/>
          </p:cNvPicPr>
          <p:nvPr/>
        </p:nvPicPr>
        <p:blipFill>
          <a:blip r:embed="rId3"/>
          <a:stretch>
            <a:fillRect/>
          </a:stretch>
        </p:blipFill>
        <p:spPr>
          <a:xfrm>
            <a:off x="5996393" y="5252885"/>
            <a:ext cx="1703237" cy="562233"/>
          </a:xfrm>
          <a:prstGeom prst="rect">
            <a:avLst/>
          </a:prstGeom>
        </p:spPr>
      </p:pic>
    </p:spTree>
    <p:extLst>
      <p:ext uri="{BB962C8B-B14F-4D97-AF65-F5344CB8AC3E}">
        <p14:creationId xmlns:p14="http://schemas.microsoft.com/office/powerpoint/2010/main" val="3288398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216</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Rotating BEC admixed compact star</vt:lpstr>
      <vt:lpstr>Self-gravitating BEC under rotation</vt:lpstr>
      <vt:lpstr>Discretize Hamiltonian</vt:lpstr>
      <vt:lpstr>Alternating direction implicate method</vt:lpstr>
      <vt:lpstr>Imaginary time method</vt:lpstr>
      <vt:lpstr>Imaginary time method</vt:lpstr>
      <vt:lpstr>Next step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Rotating BEC admixed compact star</dc:title>
  <dc:creator>ZHOU, Rongzi</dc:creator>
  <cp:lastModifiedBy>ZHOU, Rongzi</cp:lastModifiedBy>
  <cp:revision>1</cp:revision>
  <dcterms:created xsi:type="dcterms:W3CDTF">2022-12-22T14:54:10Z</dcterms:created>
  <dcterms:modified xsi:type="dcterms:W3CDTF">2022-12-22T14:54:56Z</dcterms:modified>
</cp:coreProperties>
</file>