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D674EA-226F-23FB-B4E9-25E8241D7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B3A294-E060-1821-0ED5-EAF73C671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29827D2-47EF-8312-7333-A9BB84EFA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68E8464-F630-A1A1-DF00-5841FD6E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AC69C6-4294-CA40-7A7F-542A5D809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90041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C1B711-CA6C-104F-9A9F-1FF35C168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C11C80B-519E-3F94-F508-AC80AD97D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03EBFF-AEAC-5E42-FD29-3024397CE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D7E775-9AF8-1AC2-2965-3CA8FA035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36187F-3E0C-BC04-2DFF-53BC7FA1B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4083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E0C2FB-92EB-77AA-974D-63EFB709D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14E0B1E-9A77-2B1A-ECB3-235718A2E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9F643C-7BE8-00E6-D865-C8BBA9456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D6EA4C-EBB7-EF67-629A-A1C3947D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3F4505-F8E8-91DB-C7B2-9AFD6448E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0759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7C9215-4916-71E0-6EAF-28B262FD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B7154E-F274-A0B5-521D-FF175CAC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A496D2-9047-134D-71EB-9F0C6DCE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2B4CCDF-130C-3B66-8537-E3B9EC812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324124-3D3D-429A-1A3F-3EA1ADF7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60049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EB5B24-92FA-9B66-D7B2-88705D48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F550346-4C9B-880C-2C45-ED3F68CB4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7240A-BE9D-4261-74ED-DC937B47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590443-16D0-A091-4A29-AEE7AC7F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42B133-E1B2-759E-7C7A-ED788A0A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5013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727B64-F73D-64A9-8E39-79C085843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C05A39A-118B-BBAA-5D13-1C7FD9A56D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AC2A6FF-5A53-FD2B-7734-D029DC074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7F1D7A2-7CEF-B120-3C41-CC2F47A6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C7862A0-50DF-9711-F5E3-61491652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3362E1C-512B-5312-D69E-3E42B78A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829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52D411-75EF-B0C8-4858-2DFCE45E1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B39D49-95B4-096F-C115-2B162EC9E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8F824CA-C142-97EF-F878-9523E71692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0E67617-7AA3-2057-738E-313ACE8F8D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FE0A487-E014-BC67-B02D-6C21B86D8D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25B55C9-36A2-B240-6C04-DD883FA5D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E9A27B4-6192-0397-75F0-129C0B5C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4711B12-70C8-A083-017D-1D9A98DA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55781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EA1C8-F915-032B-998D-60C5F6085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6A8F76C-B175-ADEC-25FF-84D91C000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BD6F16D-4BB2-212D-2BFC-6E666A238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CBF9961-4D4E-66A2-B18E-3BE6118D3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4601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D3E28F-B386-D131-1FCA-13E280B2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DBC7BFF-6BB1-F861-0F3D-B893F43B1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29227C-020B-98AA-CE7E-4B40A464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84733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2F3D9D-E77E-5C9F-2972-A2B0E45AD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D2F11F-D461-DFA3-6158-D9D8C057B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0978632-4374-67EF-21D3-D300147C5A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E9A8D92-46AE-6014-3849-23FCAA25A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B8657C2-73E6-97F9-3B48-92B439B09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B91100-DCCF-3452-0043-EFE379F64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89675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7D4FE-3492-7B17-3938-8FF382544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91DEC5F-E248-65D5-2DDA-89499D8D4B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45D82D0-1F10-CC67-591F-B466CAE5AB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B32A4B-2396-4DC0-69A6-E8D01966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5B1CDB-E3CF-25C3-5766-FD4D701A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CF4EB6C-2990-4FE8-884D-F809AEF88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65921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4FC6D58-DCF2-1049-7222-A4F2B204A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054FB6F-8BDB-3865-A828-3E74174B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A987B7-C8D9-F334-DFA2-3884EE702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45162-A31D-405E-B6FE-68D8909496DA}" type="datetimeFigureOut">
              <a:rPr lang="zh-HK" altLang="en-US" smtClean="0"/>
              <a:t>6/4/2025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725F52-2F64-5945-44DC-4F7A937D41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AEDF2CD-FAE3-284D-1EF3-56E39AAEFE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EE2E12-434C-46D7-83FF-2DBE26F7C468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8111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821B21-FC5E-445C-38B0-417D92C8CE6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2667000" y="-1421070"/>
            <a:ext cx="6858000" cy="97001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F1A557E-49E3-73D1-A63E-6C968D70953C}"/>
              </a:ext>
            </a:extLst>
          </p:cNvPr>
          <p:cNvSpPr txBox="1"/>
          <p:nvPr/>
        </p:nvSpPr>
        <p:spPr>
          <a:xfrm>
            <a:off x="5286290" y="113013"/>
            <a:ext cx="1619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First Semester</a:t>
            </a:r>
            <a:endParaRPr lang="zh-HK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81E55FF-1938-4859-7B69-E67D1A7A095E}"/>
              </a:ext>
            </a:extLst>
          </p:cNvPr>
          <p:cNvCxnSpPr>
            <a:cxnSpLocks/>
          </p:cNvCxnSpPr>
          <p:nvPr/>
        </p:nvCxnSpPr>
        <p:spPr>
          <a:xfrm flipV="1">
            <a:off x="1245932" y="3373582"/>
            <a:ext cx="9700137" cy="1"/>
          </a:xfrm>
          <a:prstGeom prst="line">
            <a:avLst/>
          </a:prstGeom>
          <a:ln w="76200">
            <a:prstDash val="dashDot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C012B415-FD6B-1CDF-E5DA-8DE06F8DB08C}"/>
              </a:ext>
            </a:extLst>
          </p:cNvPr>
          <p:cNvSpPr txBox="1"/>
          <p:nvPr/>
        </p:nvSpPr>
        <p:spPr>
          <a:xfrm>
            <a:off x="5124868" y="3542014"/>
            <a:ext cx="194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/>
              <a:t>Second Semester</a:t>
            </a:r>
            <a:endParaRPr lang="zh-HK" altLang="en-US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0932FA1-9E8E-4E53-0A13-D5C754681715}"/>
              </a:ext>
            </a:extLst>
          </p:cNvPr>
          <p:cNvGrpSpPr/>
          <p:nvPr/>
        </p:nvGrpSpPr>
        <p:grpSpPr>
          <a:xfrm>
            <a:off x="2050965" y="595360"/>
            <a:ext cx="8090068" cy="543306"/>
            <a:chOff x="1986609" y="686111"/>
            <a:chExt cx="8090068" cy="543306"/>
          </a:xfrm>
        </p:grpSpPr>
        <p:sp>
          <p:nvSpPr>
            <p:cNvPr id="5" name="箭號: ＞形 4">
              <a:extLst>
                <a:ext uri="{FF2B5EF4-FFF2-40B4-BE49-F238E27FC236}">
                  <a16:creationId xmlns:a16="http://schemas.microsoft.com/office/drawing/2014/main" id="{D979A59B-BEB5-EB49-32C4-A83107C3DA3B}"/>
                </a:ext>
              </a:extLst>
            </p:cNvPr>
            <p:cNvSpPr/>
            <p:nvPr/>
          </p:nvSpPr>
          <p:spPr>
            <a:xfrm>
              <a:off x="1986609" y="686111"/>
              <a:ext cx="2160000" cy="540000"/>
            </a:xfrm>
            <a:prstGeom prst="chevro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bg1"/>
                  </a:solidFill>
                </a:rPr>
                <a:t>September</a:t>
              </a:r>
              <a:endParaRPr lang="zh-HK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2" name="箭號: ＞形 11">
              <a:extLst>
                <a:ext uri="{FF2B5EF4-FFF2-40B4-BE49-F238E27FC236}">
                  <a16:creationId xmlns:a16="http://schemas.microsoft.com/office/drawing/2014/main" id="{9B690804-9FF7-C169-E580-2A4DAE6ABF09}"/>
                </a:ext>
              </a:extLst>
            </p:cNvPr>
            <p:cNvSpPr/>
            <p:nvPr/>
          </p:nvSpPr>
          <p:spPr>
            <a:xfrm>
              <a:off x="4951643" y="689417"/>
              <a:ext cx="2160000" cy="540000"/>
            </a:xfrm>
            <a:prstGeom prst="chevro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bg1"/>
                  </a:solidFill>
                </a:rPr>
                <a:t>October</a:t>
              </a:r>
              <a:endParaRPr lang="zh-HK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4" name="箭號: ＞形 13">
              <a:extLst>
                <a:ext uri="{FF2B5EF4-FFF2-40B4-BE49-F238E27FC236}">
                  <a16:creationId xmlns:a16="http://schemas.microsoft.com/office/drawing/2014/main" id="{136C7C5B-0B8F-5C15-0CBC-4C9B25A6C3E2}"/>
                </a:ext>
              </a:extLst>
            </p:cNvPr>
            <p:cNvSpPr/>
            <p:nvPr/>
          </p:nvSpPr>
          <p:spPr>
            <a:xfrm>
              <a:off x="7916677" y="686111"/>
              <a:ext cx="2160000" cy="540000"/>
            </a:xfrm>
            <a:prstGeom prst="chevro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bg1"/>
                  </a:solidFill>
                </a:rPr>
                <a:t>November</a:t>
              </a:r>
              <a:endParaRPr lang="zh-HK" altLang="en-US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E12F35DE-625D-7BEF-129C-E16B623C6303}"/>
              </a:ext>
            </a:extLst>
          </p:cNvPr>
          <p:cNvGrpSpPr/>
          <p:nvPr/>
        </p:nvGrpSpPr>
        <p:grpSpPr>
          <a:xfrm>
            <a:off x="1421370" y="4024360"/>
            <a:ext cx="9349260" cy="540000"/>
            <a:chOff x="1454484" y="4024361"/>
            <a:chExt cx="9349260" cy="540000"/>
          </a:xfrm>
        </p:grpSpPr>
        <p:sp>
          <p:nvSpPr>
            <p:cNvPr id="17" name="箭號: ＞形 16">
              <a:extLst>
                <a:ext uri="{FF2B5EF4-FFF2-40B4-BE49-F238E27FC236}">
                  <a16:creationId xmlns:a16="http://schemas.microsoft.com/office/drawing/2014/main" id="{ABED9C77-18D3-7E98-0DF3-B2E26228B16D}"/>
                </a:ext>
              </a:extLst>
            </p:cNvPr>
            <p:cNvSpPr/>
            <p:nvPr/>
          </p:nvSpPr>
          <p:spPr>
            <a:xfrm>
              <a:off x="1454484" y="4024361"/>
              <a:ext cx="2160000" cy="540000"/>
            </a:xfrm>
            <a:prstGeom prst="chevro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bg1"/>
                  </a:solidFill>
                </a:rPr>
                <a:t>January</a:t>
              </a:r>
              <a:endParaRPr lang="zh-HK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8" name="箭號: ＞形 17">
              <a:extLst>
                <a:ext uri="{FF2B5EF4-FFF2-40B4-BE49-F238E27FC236}">
                  <a16:creationId xmlns:a16="http://schemas.microsoft.com/office/drawing/2014/main" id="{A4084A2D-7549-9226-5251-F71F64D1CDF4}"/>
                </a:ext>
              </a:extLst>
            </p:cNvPr>
            <p:cNvSpPr/>
            <p:nvPr/>
          </p:nvSpPr>
          <p:spPr>
            <a:xfrm>
              <a:off x="3850904" y="4024361"/>
              <a:ext cx="2160000" cy="540000"/>
            </a:xfrm>
            <a:prstGeom prst="chevro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bg1"/>
                  </a:solidFill>
                </a:rPr>
                <a:t>February</a:t>
              </a:r>
              <a:endParaRPr lang="zh-HK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箭號: ＞形 18">
              <a:extLst>
                <a:ext uri="{FF2B5EF4-FFF2-40B4-BE49-F238E27FC236}">
                  <a16:creationId xmlns:a16="http://schemas.microsoft.com/office/drawing/2014/main" id="{0300987E-CD0A-5D7F-596D-D1DD27594307}"/>
                </a:ext>
              </a:extLst>
            </p:cNvPr>
            <p:cNvSpPr/>
            <p:nvPr/>
          </p:nvSpPr>
          <p:spPr>
            <a:xfrm>
              <a:off x="6247324" y="4024361"/>
              <a:ext cx="2160000" cy="540000"/>
            </a:xfrm>
            <a:prstGeom prst="chevro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bg1"/>
                  </a:solidFill>
                </a:rPr>
                <a:t>March</a:t>
              </a:r>
              <a:endParaRPr lang="zh-HK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2" name="箭號: ＞形 21">
              <a:extLst>
                <a:ext uri="{FF2B5EF4-FFF2-40B4-BE49-F238E27FC236}">
                  <a16:creationId xmlns:a16="http://schemas.microsoft.com/office/drawing/2014/main" id="{827C0C13-D142-7C48-3C79-B169FED49DDC}"/>
                </a:ext>
              </a:extLst>
            </p:cNvPr>
            <p:cNvSpPr/>
            <p:nvPr/>
          </p:nvSpPr>
          <p:spPr>
            <a:xfrm>
              <a:off x="8643744" y="4024361"/>
              <a:ext cx="2160000" cy="540000"/>
            </a:xfrm>
            <a:prstGeom prst="chevron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>
                  <a:solidFill>
                    <a:schemeClr val="bg1"/>
                  </a:solidFill>
                </a:rPr>
                <a:t>April</a:t>
              </a:r>
              <a:endParaRPr lang="zh-HK" altLang="en-US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5A6D0570-676A-7DB4-5D4F-1FE49B2FB5B4}"/>
              </a:ext>
            </a:extLst>
          </p:cNvPr>
          <p:cNvCxnSpPr/>
          <p:nvPr/>
        </p:nvCxnSpPr>
        <p:spPr>
          <a:xfrm>
            <a:off x="2050965" y="1135360"/>
            <a:ext cx="0" cy="180000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21875AB-20CA-7CB5-13EC-855ACB2035E1}"/>
              </a:ext>
            </a:extLst>
          </p:cNvPr>
          <p:cNvSpPr txBox="1"/>
          <p:nvPr/>
        </p:nvSpPr>
        <p:spPr>
          <a:xfrm>
            <a:off x="2050963" y="1135359"/>
            <a:ext cx="2520000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HK" sz="1400" b="1" dirty="0"/>
              <a:t>Related Work Research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Investigate existing products related to yoga posture correction.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Review similar academic papers and approaches.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Assess feasibility and define overall system design.</a:t>
            </a:r>
            <a:endParaRPr lang="zh-HK" altLang="en-US" sz="12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ADECF5-7505-BFF7-ED71-844BA2CEFA77}"/>
              </a:ext>
            </a:extLst>
          </p:cNvPr>
          <p:cNvSpPr txBox="1"/>
          <p:nvPr/>
        </p:nvSpPr>
        <p:spPr>
          <a:xfrm>
            <a:off x="5015998" y="1135359"/>
            <a:ext cx="2520000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i="1" dirty="0"/>
              <a:t>Proceed Simultaneously:</a:t>
            </a:r>
          </a:p>
          <a:p>
            <a:pPr marL="144000" indent="-144000">
              <a:buFont typeface="+mj-lt"/>
              <a:buAutoNum type="arabicPeriod"/>
            </a:pPr>
            <a:r>
              <a:rPr lang="en-US" altLang="zh-HK" sz="1200" b="1" dirty="0"/>
              <a:t>Benchmark Existing Human Pose Detection Models</a:t>
            </a:r>
          </a:p>
          <a:p>
            <a:pPr marL="315450" lvl="1" indent="-171450">
              <a:buFont typeface="Arial" panose="020B0604020202020204" pitchFamily="34" charset="0"/>
              <a:buChar char="•"/>
            </a:pPr>
            <a:r>
              <a:rPr lang="en-US" altLang="zh-HK" sz="1200" dirty="0"/>
              <a:t>Select the most suitable one as the first-stage model.</a:t>
            </a:r>
          </a:p>
          <a:p>
            <a:pPr marL="144000" indent="-144000">
              <a:buFont typeface="+mj-lt"/>
              <a:buAutoNum type="arabicPeriod"/>
            </a:pPr>
            <a:r>
              <a:rPr lang="en-US" altLang="zh-HK" sz="1200" b="1" dirty="0"/>
              <a:t>Build Dataset</a:t>
            </a:r>
          </a:p>
          <a:p>
            <a:pPr marL="315450" lvl="1" indent="-171450">
              <a:buFont typeface="Arial" panose="020B0604020202020204" pitchFamily="34" charset="0"/>
              <a:buChar char="•"/>
            </a:pPr>
            <a:r>
              <a:rPr lang="en-US" altLang="zh-HK" sz="1200" dirty="0"/>
              <a:t>Gather yoga posture images from online sources and label them for training the second-stage model.</a:t>
            </a:r>
            <a:endParaRPr lang="zh-HK" altLang="en-US" sz="12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C95FC46-92FF-7D5C-C901-3BD4BCFD0AC4}"/>
              </a:ext>
            </a:extLst>
          </p:cNvPr>
          <p:cNvSpPr txBox="1"/>
          <p:nvPr/>
        </p:nvSpPr>
        <p:spPr>
          <a:xfrm>
            <a:off x="7981032" y="1135359"/>
            <a:ext cx="252000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b="1" dirty="0"/>
              <a:t>Develop Classification Model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Build and train the second-stage model to classify the posture type and estimate the correctness of individual images.</a:t>
            </a:r>
          </a:p>
        </p:txBody>
      </p: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61E24798-242E-48F6-69DC-CC4D0FE24C7C}"/>
              </a:ext>
            </a:extLst>
          </p:cNvPr>
          <p:cNvCxnSpPr/>
          <p:nvPr/>
        </p:nvCxnSpPr>
        <p:spPr>
          <a:xfrm>
            <a:off x="5015999" y="1124847"/>
            <a:ext cx="0" cy="180000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3D35E05A-2391-5904-EB9D-78A6425A96C9}"/>
              </a:ext>
            </a:extLst>
          </p:cNvPr>
          <p:cNvCxnSpPr/>
          <p:nvPr/>
        </p:nvCxnSpPr>
        <p:spPr>
          <a:xfrm>
            <a:off x="7981033" y="1135360"/>
            <a:ext cx="0" cy="180000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4335E99-A3CC-1F26-AAC3-D68EC589EF3D}"/>
              </a:ext>
            </a:extLst>
          </p:cNvPr>
          <p:cNvSpPr txBox="1"/>
          <p:nvPr/>
        </p:nvSpPr>
        <p:spPr>
          <a:xfrm>
            <a:off x="1419030" y="4564360"/>
            <a:ext cx="216000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b="1" dirty="0"/>
              <a:t>Enable Real-Time Frame Processing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Use live camera input instead of static images.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Optimize processing pipeline to maximize FPS.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Enhance accuracy with majority voting technique.</a:t>
            </a: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9F6EE511-1F88-D1C1-32DB-D961B1150F53}"/>
              </a:ext>
            </a:extLst>
          </p:cNvPr>
          <p:cNvCxnSpPr/>
          <p:nvPr/>
        </p:nvCxnSpPr>
        <p:spPr>
          <a:xfrm>
            <a:off x="1419030" y="4564360"/>
            <a:ext cx="0" cy="180000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AAE2F6B-31CB-E50F-F2CC-889936B69B34}"/>
              </a:ext>
            </a:extLst>
          </p:cNvPr>
          <p:cNvSpPr txBox="1"/>
          <p:nvPr/>
        </p:nvSpPr>
        <p:spPr>
          <a:xfrm>
            <a:off x="3815450" y="4564360"/>
            <a:ext cx="216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b="1" dirty="0"/>
              <a:t>Develop User Interface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Overlay classification results on original video frames.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Design logic for message display and auto stopwatch features.</a:t>
            </a:r>
          </a:p>
        </p:txBody>
      </p: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FA60916A-6A9F-C7A5-333E-FE42ADDAEE72}"/>
              </a:ext>
            </a:extLst>
          </p:cNvPr>
          <p:cNvCxnSpPr/>
          <p:nvPr/>
        </p:nvCxnSpPr>
        <p:spPr>
          <a:xfrm>
            <a:off x="3815450" y="4564360"/>
            <a:ext cx="0" cy="180000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8854162B-952F-1D65-627B-447FA2377A25}"/>
              </a:ext>
            </a:extLst>
          </p:cNvPr>
          <p:cNvSpPr txBox="1"/>
          <p:nvPr/>
        </p:nvSpPr>
        <p:spPr>
          <a:xfrm>
            <a:off x="6216552" y="4564360"/>
            <a:ext cx="216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b="1" dirty="0"/>
              <a:t>Side Research: Vision-Language Models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Explore feasibility of applying VLMs to the task.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Experiment with 3 VLMs of varying sizes from different organizations.</a:t>
            </a:r>
          </a:p>
        </p:txBody>
      </p: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D8D48F15-C2DC-D70B-FE5C-AA9F59FFDF0B}"/>
              </a:ext>
            </a:extLst>
          </p:cNvPr>
          <p:cNvCxnSpPr/>
          <p:nvPr/>
        </p:nvCxnSpPr>
        <p:spPr>
          <a:xfrm>
            <a:off x="6216552" y="4564360"/>
            <a:ext cx="0" cy="180000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5710F6F4-A45F-3D09-B2FE-3F2E69DF8ED3}"/>
              </a:ext>
            </a:extLst>
          </p:cNvPr>
          <p:cNvSpPr txBox="1"/>
          <p:nvPr/>
        </p:nvSpPr>
        <p:spPr>
          <a:xfrm>
            <a:off x="8608288" y="4564360"/>
            <a:ext cx="21600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400" b="1" dirty="0"/>
              <a:t>Finalize Report &amp; Presentation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Integrate content from both semesters for a consistent report.</a:t>
            </a:r>
          </a:p>
          <a:p>
            <a:pPr marL="144000" indent="-1440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HK" sz="1200" dirty="0"/>
              <a:t>Prepare for final presentation.</a:t>
            </a:r>
          </a:p>
        </p:txBody>
      </p: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C3313D76-48EF-03B6-141C-32792DC924C7}"/>
              </a:ext>
            </a:extLst>
          </p:cNvPr>
          <p:cNvCxnSpPr/>
          <p:nvPr/>
        </p:nvCxnSpPr>
        <p:spPr>
          <a:xfrm>
            <a:off x="8608288" y="4564360"/>
            <a:ext cx="0" cy="1800000"/>
          </a:xfrm>
          <a:prstGeom prst="line">
            <a:avLst/>
          </a:prstGeom>
          <a:ln w="28575">
            <a:tailEnd type="oval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9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189</Words>
  <Application>Microsoft Office PowerPoint</Application>
  <PresentationFormat>寬螢幕</PresentationFormat>
  <Paragraphs>33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HUI, Wang Chi</dc:creator>
  <cp:lastModifiedBy>HUI, Wang Chi</cp:lastModifiedBy>
  <cp:revision>5</cp:revision>
  <dcterms:created xsi:type="dcterms:W3CDTF">2025-04-06T12:11:19Z</dcterms:created>
  <dcterms:modified xsi:type="dcterms:W3CDTF">2025-04-06T14:38:38Z</dcterms:modified>
</cp:coreProperties>
</file>