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3" r:id="rId2"/>
    <p:sldId id="259" r:id="rId3"/>
    <p:sldId id="262" r:id="rId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5"/>
    <p:restoredTop sz="95946"/>
  </p:normalViewPr>
  <p:slideViewPr>
    <p:cSldViewPr snapToGrid="0" snapToObjects="1">
      <p:cViewPr varScale="1">
        <p:scale>
          <a:sx n="137" d="100"/>
          <a:sy n="137" d="100"/>
        </p:scale>
        <p:origin x="9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85163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40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010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745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2432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6344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8710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4016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1482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7758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2022/8/11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27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55F31C7-9260-9F43-86C6-63C2C1EE0131}" type="datetimeFigureOut">
              <a:rPr kumimoji="1" lang="ja-JP" altLang="en-US" smtClean="0"/>
              <a:t>2022/8/11</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72585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3.png"/><Relationship Id="rId21" Type="http://schemas.openxmlformats.org/officeDocument/2006/relationships/image" Target="../media/image20.png"/><Relationship Id="rId34" Type="http://schemas.openxmlformats.org/officeDocument/2006/relationships/image" Target="../media/image30.png"/><Relationship Id="rId42" Type="http://schemas.openxmlformats.org/officeDocument/2006/relationships/image" Target="../media/image39.png"/><Relationship Id="rId47" Type="http://schemas.openxmlformats.org/officeDocument/2006/relationships/image" Target="../media/image43.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8.png"/><Relationship Id="rId45" Type="http://schemas.openxmlformats.org/officeDocument/2006/relationships/image" Target="../media/image17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19.png"/><Relationship Id="rId28" Type="http://schemas.openxmlformats.org/officeDocument/2006/relationships/image" Target="../media/image27.png"/><Relationship Id="rId36" Type="http://schemas.openxmlformats.org/officeDocument/2006/relationships/image" Target="../media/image34.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28.png"/><Relationship Id="rId44" Type="http://schemas.openxmlformats.org/officeDocument/2006/relationships/image" Target="../media/image42.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3.png"/><Relationship Id="rId35" Type="http://schemas.openxmlformats.org/officeDocument/2006/relationships/image" Target="../media/image32.png"/><Relationship Id="rId43" Type="http://schemas.openxmlformats.org/officeDocument/2006/relationships/image" Target="../media/image41.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33" Type="http://schemas.openxmlformats.org/officeDocument/2006/relationships/image" Target="../media/image29.png"/><Relationship Id="rId38" Type="http://schemas.openxmlformats.org/officeDocument/2006/relationships/image" Target="../media/image37.png"/><Relationship Id="rId46" Type="http://schemas.openxmlformats.org/officeDocument/2006/relationships/image" Target="../media/image40.png"/><Relationship Id="rId41" Type="http://schemas.openxmlformats.org/officeDocument/2006/relationships/image" Target="../media/image35.png"/></Relationships>
</file>

<file path=ppt/slides/_rels/slide3.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image" Target="../media/image52.png"/><Relationship Id="rId26" Type="http://schemas.openxmlformats.org/officeDocument/2006/relationships/image" Target="../media/image57.png"/><Relationship Id="rId39" Type="http://schemas.openxmlformats.org/officeDocument/2006/relationships/image" Target="../media/image66.png"/><Relationship Id="rId21" Type="http://schemas.openxmlformats.org/officeDocument/2006/relationships/image" Target="../media/image820.png"/><Relationship Id="rId34" Type="http://schemas.openxmlformats.org/officeDocument/2006/relationships/image" Target="../media/image63.png"/><Relationship Id="rId42" Type="http://schemas.openxmlformats.org/officeDocument/2006/relationships/image" Target="../media/image69.png"/><Relationship Id="rId47" Type="http://schemas.openxmlformats.org/officeDocument/2006/relationships/image" Target="../media/image72.png"/><Relationship Id="rId7" Type="http://schemas.openxmlformats.org/officeDocument/2006/relationships/image" Target="../media/image680.png"/><Relationship Id="rId2" Type="http://schemas.openxmlformats.org/officeDocument/2006/relationships/image" Target="../media/image400.png"/><Relationship Id="rId16" Type="http://schemas.openxmlformats.org/officeDocument/2006/relationships/image" Target="../media/image50.png"/><Relationship Id="rId29" Type="http://schemas.openxmlformats.org/officeDocument/2006/relationships/image" Target="../media/image60.png"/><Relationship Id="rId41" Type="http://schemas.openxmlformats.org/officeDocument/2006/relationships/image" Target="../media/image68.png"/><Relationship Id="rId1" Type="http://schemas.openxmlformats.org/officeDocument/2006/relationships/slideLayout" Target="../slideLayouts/slideLayout1.xml"/><Relationship Id="rId11" Type="http://schemas.openxmlformats.org/officeDocument/2006/relationships/image" Target="../media/image720.png"/><Relationship Id="rId24" Type="http://schemas.openxmlformats.org/officeDocument/2006/relationships/image" Target="../media/image55.png"/><Relationship Id="rId32" Type="http://schemas.openxmlformats.org/officeDocument/2006/relationships/image" Target="../media/image930.png"/><Relationship Id="rId37" Type="http://schemas.openxmlformats.org/officeDocument/2006/relationships/image" Target="../media/image980.png"/><Relationship Id="rId40" Type="http://schemas.openxmlformats.org/officeDocument/2006/relationships/image" Target="../media/image67.png"/><Relationship Id="rId45" Type="http://schemas.openxmlformats.org/officeDocument/2006/relationships/image" Target="../media/image390.png"/><Relationship Id="rId5" Type="http://schemas.openxmlformats.org/officeDocument/2006/relationships/image" Target="../media/image45.png"/><Relationship Id="rId15" Type="http://schemas.openxmlformats.org/officeDocument/2006/relationships/image" Target="../media/image49.png"/><Relationship Id="rId23" Type="http://schemas.openxmlformats.org/officeDocument/2006/relationships/image" Target="../media/image54.png"/><Relationship Id="rId28" Type="http://schemas.openxmlformats.org/officeDocument/2006/relationships/image" Target="../media/image59.png"/><Relationship Id="rId36" Type="http://schemas.openxmlformats.org/officeDocument/2006/relationships/image" Target="../media/image100.png"/><Relationship Id="rId10" Type="http://schemas.openxmlformats.org/officeDocument/2006/relationships/image" Target="../media/image710.png"/><Relationship Id="rId44" Type="http://schemas.openxmlformats.org/officeDocument/2006/relationships/image" Target="../media/image71.png"/><Relationship Id="rId4" Type="http://schemas.openxmlformats.org/officeDocument/2006/relationships/image" Target="../media/image44.png"/><Relationship Id="rId9" Type="http://schemas.openxmlformats.org/officeDocument/2006/relationships/image" Target="../media/image700.png"/><Relationship Id="rId14" Type="http://schemas.openxmlformats.org/officeDocument/2006/relationships/image" Target="../media/image750.png"/><Relationship Id="rId22" Type="http://schemas.openxmlformats.org/officeDocument/2006/relationships/image" Target="../media/image53.png"/><Relationship Id="rId27" Type="http://schemas.openxmlformats.org/officeDocument/2006/relationships/image" Target="../media/image58.png"/><Relationship Id="rId30" Type="http://schemas.openxmlformats.org/officeDocument/2006/relationships/image" Target="../media/image61.png"/><Relationship Id="rId35" Type="http://schemas.openxmlformats.org/officeDocument/2006/relationships/image" Target="../media/image64.png"/><Relationship Id="rId43" Type="http://schemas.openxmlformats.org/officeDocument/2006/relationships/image" Target="../media/image70.png"/><Relationship Id="rId8" Type="http://schemas.openxmlformats.org/officeDocument/2006/relationships/image" Target="../media/image46.png"/><Relationship Id="rId3" Type="http://schemas.openxmlformats.org/officeDocument/2006/relationships/image" Target="../media/image430.png"/><Relationship Id="rId12" Type="http://schemas.openxmlformats.org/officeDocument/2006/relationships/image" Target="../media/image47.png"/><Relationship Id="rId17" Type="http://schemas.openxmlformats.org/officeDocument/2006/relationships/image" Target="../media/image51.png"/><Relationship Id="rId25" Type="http://schemas.openxmlformats.org/officeDocument/2006/relationships/image" Target="../media/image56.png"/><Relationship Id="rId33" Type="http://schemas.openxmlformats.org/officeDocument/2006/relationships/image" Target="../media/image62.png"/><Relationship Id="rId38" Type="http://schemas.openxmlformats.org/officeDocument/2006/relationships/image" Target="../media/image65.png"/><Relationship Id="rId46" Type="http://schemas.openxmlformats.org/officeDocument/2006/relationships/image" Target="../media/image4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326DD3-1977-6648-A09F-6DF066A4D37D}"/>
              </a:ext>
            </a:extLst>
          </p:cNvPr>
          <p:cNvSpPr txBox="1"/>
          <p:nvPr/>
        </p:nvSpPr>
        <p:spPr>
          <a:xfrm>
            <a:off x="2015412" y="118498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A4CB0D9-EE47-F642-88BD-99A9F0171786}"/>
              </a:ext>
            </a:extLst>
          </p:cNvPr>
          <p:cNvSpPr txBox="1"/>
          <p:nvPr/>
        </p:nvSpPr>
        <p:spPr>
          <a:xfrm>
            <a:off x="363893" y="456843"/>
            <a:ext cx="8584163" cy="5016758"/>
          </a:xfrm>
          <a:prstGeom prst="rect">
            <a:avLst/>
          </a:prstGeom>
          <a:noFill/>
        </p:spPr>
        <p:txBody>
          <a:bodyPr wrap="square">
            <a:spAutoFit/>
          </a:bodyPr>
          <a:lstStyle/>
          <a:p>
            <a:pPr algn="ctr"/>
            <a:r>
              <a:rPr lang="en-US" altLang="ja-JP" sz="1600" b="1" dirty="0">
                <a:latin typeface="Times" pitchFamily="2" charset="0"/>
              </a:rPr>
              <a:t>Matrix World : The Picture of All Matrices</a:t>
            </a:r>
          </a:p>
          <a:p>
            <a:endParaRPr lang="en-US" altLang="ja-JP" sz="1600" dirty="0"/>
          </a:p>
          <a:p>
            <a:r>
              <a:rPr lang="en-US" altLang="ja-JP" sz="1600" dirty="0">
                <a:latin typeface="Times" pitchFamily="2" charset="0"/>
              </a:rPr>
              <a:t>	I am happy to tell the history of Matrix World—the creation of Kenji Hiranabe in Japan. In April 2020 his friend Satomi </a:t>
            </a:r>
            <a:r>
              <a:rPr lang="en-US" altLang="ja-JP" sz="1600" dirty="0" err="1">
                <a:latin typeface="Times" pitchFamily="2" charset="0"/>
              </a:rPr>
              <a:t>Joba</a:t>
            </a:r>
            <a:r>
              <a:rPr lang="en-US" altLang="ja-JP" sz="1600" dirty="0">
                <a:latin typeface="Times" pitchFamily="2" charset="0"/>
              </a:rPr>
              <a:t> asked if I would send him a birthday message as a surprise. He was happy (and very surprised). Kenji combines mathematics with art and with computing : three talents in one. I was the one to be surprised when he sent Matrix World in its first form—without a name, without many of the entries and ideas that you see now, but with the central idea of displaying the wonderful variety of matrices.</a:t>
            </a:r>
          </a:p>
          <a:p>
            <a:endParaRPr lang="en-US" altLang="ja-JP" sz="1600" dirty="0">
              <a:latin typeface="Times" pitchFamily="2" charset="0"/>
            </a:endParaRPr>
          </a:p>
          <a:p>
            <a:r>
              <a:rPr lang="en-US" altLang="ja-JP" sz="1600" dirty="0">
                <a:latin typeface="Times" pitchFamily="2" charset="0"/>
              </a:rPr>
              <a:t>	Since that first form, Matrix World has steadily grown. It includes every property that would fit and every factorization that would display that property. Interesting that the SVD is in the outer circle and the identity matrix is at the center—it has all the good properties : the matrix </a:t>
            </a:r>
            <a:r>
              <a:rPr lang="en-US" altLang="ja-JP" sz="1600" b="1" i="1" dirty="0">
                <a:latin typeface="Times" pitchFamily="2" charset="0"/>
              </a:rPr>
              <a:t>I</a:t>
            </a:r>
            <a:r>
              <a:rPr lang="en-US" altLang="ja-JP" sz="1600" dirty="0">
                <a:latin typeface="Times" pitchFamily="2" charset="0"/>
              </a:rPr>
              <a:t> is diagonal, positive definite symmetric, orthogonal, projection, normal, invertible, and square.</a:t>
            </a:r>
          </a:p>
          <a:p>
            <a:endParaRPr lang="en-US" altLang="ja-JP" sz="1600" dirty="0">
              <a:latin typeface="Times" pitchFamily="2" charset="0"/>
            </a:endParaRPr>
          </a:p>
          <a:p>
            <a:r>
              <a:rPr lang="en-US" altLang="ja-JP" sz="1600" dirty="0">
                <a:latin typeface="Times" pitchFamily="2" charset="0"/>
              </a:rPr>
              <a:t>	Lek-Heng Lim has pointed out the usefulness of matrices </a:t>
            </a:r>
            <a:r>
              <a:rPr lang="en-US" altLang="ja-JP" sz="1600" b="1" i="1" dirty="0">
                <a:latin typeface="Times" pitchFamily="2" charset="0"/>
              </a:rPr>
              <a:t>M</a:t>
            </a:r>
            <a:r>
              <a:rPr lang="en-US" altLang="ja-JP" sz="1600" dirty="0">
                <a:latin typeface="Times" pitchFamily="2" charset="0"/>
              </a:rPr>
              <a:t> that are </a:t>
            </a:r>
            <a:r>
              <a:rPr lang="en-US" altLang="ja-JP" sz="1600" b="1" dirty="0">
                <a:latin typeface="Times" pitchFamily="2" charset="0"/>
              </a:rPr>
              <a:t>symmetric and orthogona</a:t>
            </a:r>
            <a:r>
              <a:rPr lang="en-US" altLang="ja-JP" sz="1600" dirty="0">
                <a:latin typeface="Times" pitchFamily="2" charset="0"/>
              </a:rPr>
              <a:t>l—kings and also queens. Their eigenvalues are 1 and −1. They have the form </a:t>
            </a:r>
            <a:r>
              <a:rPr lang="en-US" altLang="ja-JP" sz="1600" b="1" i="1" dirty="0">
                <a:latin typeface="Times" pitchFamily="2" charset="0"/>
              </a:rPr>
              <a:t>M = I − 2P</a:t>
            </a:r>
            <a:r>
              <a:rPr lang="en-US" altLang="ja-JP" sz="1600" dirty="0">
                <a:latin typeface="Times" pitchFamily="2" charset="0"/>
              </a:rPr>
              <a:t> (</a:t>
            </a:r>
            <a:r>
              <a:rPr lang="en-US" altLang="ja-JP" sz="1600" b="1" i="1" dirty="0">
                <a:latin typeface="Times" pitchFamily="2" charset="0"/>
              </a:rPr>
              <a:t>P</a:t>
            </a:r>
            <a:r>
              <a:rPr lang="en-US" altLang="ja-JP" sz="1600" dirty="0">
                <a:latin typeface="Times" pitchFamily="2" charset="0"/>
              </a:rPr>
              <a:t> = symmetric projection matrix). There is a neat match between all those matrices M and all subspaces of </a:t>
            </a:r>
            <a:r>
              <a:rPr lang="en-US" altLang="ja-JP" sz="1600" b="1" dirty="0">
                <a:latin typeface="Times" pitchFamily="2" charset="0"/>
              </a:rPr>
              <a:t>R</a:t>
            </a:r>
            <a:r>
              <a:rPr lang="en-US" altLang="ja-JP" sz="1600" b="1" i="1" baseline="30000" dirty="0">
                <a:latin typeface="Times" pitchFamily="2" charset="0"/>
              </a:rPr>
              <a:t>n</a:t>
            </a:r>
            <a:r>
              <a:rPr lang="en-US" altLang="ja-JP" sz="1600" dirty="0">
                <a:latin typeface="Times" pitchFamily="2" charset="0"/>
              </a:rPr>
              <a:t> . You may see something interesting (or something missing) in Matrix World. We hope you will ! Thank you to Kenji. </a:t>
            </a:r>
          </a:p>
          <a:p>
            <a:pPr algn="r"/>
            <a:r>
              <a:rPr lang="en-US" altLang="ja-JP" sz="1600" dirty="0">
                <a:latin typeface="Times" pitchFamily="2" charset="0"/>
              </a:rPr>
              <a:t>Gilbert Strang</a:t>
            </a:r>
            <a:endParaRPr lang="ja-JP" altLang="en-US" sz="1600">
              <a:latin typeface="Times" pitchFamily="2" charset="0"/>
            </a:endParaRPr>
          </a:p>
        </p:txBody>
      </p:sp>
    </p:spTree>
    <p:extLst>
      <p:ext uri="{BB962C8B-B14F-4D97-AF65-F5344CB8AC3E}">
        <p14:creationId xmlns:p14="http://schemas.microsoft.com/office/powerpoint/2010/main" val="213160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5167D8A5-30DD-0A4E-929D-1F3517498DB1}"/>
              </a:ext>
            </a:extLst>
          </p:cNvPr>
          <p:cNvSpPr/>
          <p:nvPr/>
        </p:nvSpPr>
        <p:spPr>
          <a:xfrm>
            <a:off x="3678137" y="2488300"/>
            <a:ext cx="1764676" cy="17440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51609" y="3309108"/>
            <a:ext cx="1849526" cy="424290"/>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338"/>
            <a:ext cx="2837803" cy="21956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57343"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4526"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45761"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97244"/>
            <a:ext cx="5306064" cy="2588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373805"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425529" y="279977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425529" y="2799772"/>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106875" y="3327975"/>
                <a:ext cx="151326" cy="1615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050" b="1" i="1">
                          <a:latin typeface="Cambria Math" panose="02040503050406030204" pitchFamily="18" charset="0"/>
                        </a:rPr>
                        <m:t>𝑰</m:t>
                      </m:r>
                    </m:oMath>
                  </m:oMathPara>
                </a14:m>
                <a:endParaRPr lang="ja-JP" altLang="en-US" sz="105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106875" y="3327975"/>
                <a:ext cx="151326" cy="161583"/>
              </a:xfrm>
              <a:prstGeom prst="rect">
                <a:avLst/>
              </a:prstGeom>
              <a:blipFill>
                <a:blip r:embed="rId4"/>
                <a:stretch>
                  <a:fillRect b="-7692"/>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4038686" y="3696784"/>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F850089-0380-0B47-B5AA-32EAB56AE0A5}"/>
                  </a:ext>
                </a:extLst>
              </p:cNvPr>
              <p:cNvSpPr txBox="1"/>
              <p:nvPr/>
            </p:nvSpPr>
            <p:spPr>
              <a:xfrm>
                <a:off x="5250384" y="2431620"/>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2" name="テキスト ボックス 21">
                <a:extLst>
                  <a:ext uri="{FF2B5EF4-FFF2-40B4-BE49-F238E27FC236}">
                    <a16:creationId xmlns:a16="http://schemas.microsoft.com/office/drawing/2014/main" id="{FF850089-0380-0B47-B5AA-32EAB56AE0A5}"/>
                  </a:ext>
                </a:extLst>
              </p:cNvPr>
              <p:cNvSpPr txBox="1">
                <a:spLocks noRot="1" noChangeAspect="1" noMove="1" noResize="1" noEditPoints="1" noAdjustHandles="1" noChangeArrowheads="1" noChangeShapeType="1" noTextEdit="1"/>
              </p:cNvSpPr>
              <p:nvPr/>
            </p:nvSpPr>
            <p:spPr>
              <a:xfrm>
                <a:off x="5250384" y="2431620"/>
                <a:ext cx="599208" cy="126958"/>
              </a:xfrm>
              <a:prstGeom prst="rect">
                <a:avLst/>
              </a:prstGeom>
              <a:blipFill>
                <a:blip r:embed="rId7"/>
                <a:stretch>
                  <a:fillRect l="-6383" r="-851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051609" y="2807766"/>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051609" y="2807766"/>
                <a:ext cx="599208" cy="126958"/>
              </a:xfrm>
              <a:prstGeom prst="rect">
                <a:avLst/>
              </a:prstGeom>
              <a:blipFill>
                <a:blip r:embed="rId8"/>
                <a:stretch>
                  <a:fillRect t="-11111" b="-5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4527" y="4067041"/>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4527" y="4067041"/>
                <a:ext cx="599208" cy="126958"/>
              </a:xfrm>
              <a:prstGeom prst="rect">
                <a:avLst/>
              </a:prstGeom>
              <a:blipFill>
                <a:blip r:embed="rId9"/>
                <a:stretch>
                  <a:fillRect t="-10000"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3345985" y="2297421"/>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3345985" y="2297421"/>
                <a:ext cx="599208" cy="129266"/>
              </a:xfrm>
              <a:prstGeom prst="rect">
                <a:avLst/>
              </a:prstGeom>
              <a:blipFill>
                <a:blip r:embed="rId10"/>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344028" y="2448727"/>
                <a:ext cx="599208" cy="164469"/>
              </a:xfrm>
              <a:prstGeom prst="rect">
                <a:avLst/>
              </a:prstGeom>
              <a:noFill/>
            </p:spPr>
            <p:txBody>
              <a:bodyPr wrap="square" lIns="0" tIns="0" rIns="0" bIns="0" rtlCol="0">
                <a:spAutoFit/>
              </a:bodyPr>
              <a:lstStyle>
                <a:defPPr>
                  <a:defRPr lang="ja-JP"/>
                </a:defPPr>
                <a:lvl1pPr>
                  <a:defRPr sz="1400" b="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344028" y="2448727"/>
                <a:ext cx="599208" cy="164469"/>
              </a:xfrm>
              <a:prstGeom prst="rect">
                <a:avLst/>
              </a:prstGeom>
              <a:blipFill>
                <a:blip r:embed="rId11"/>
                <a:stretch>
                  <a:fillRect l="-8511" r="-4255" b="-30769"/>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227862" y="1641387"/>
            <a:ext cx="5941845" cy="3106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24904"/>
            <a:ext cx="1168952" cy="253787"/>
          </a:xfrm>
          <a:prstGeom prst="rect">
            <a:avLst/>
          </a:prstGeom>
          <a:no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518964" y="1872102"/>
                <a:ext cx="774007" cy="161454"/>
              </a:xfrm>
              <a:prstGeom prst="rect">
                <a:avLst/>
              </a:prstGeom>
              <a:solidFill>
                <a:schemeClr val="bg1"/>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𝑋</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𝑋</m:t>
                          </m:r>
                        </m:e>
                        <m:sup>
                          <m:r>
                            <a:rPr lang="en-US" altLang="ja-JP" sz="1049">
                              <a:latin typeface="Cambria Math" panose="02040503050406030204" pitchFamily="18" charset="0"/>
                            </a:rPr>
                            <m:t>−1</m:t>
                          </m:r>
                        </m:sup>
                      </m:sSup>
                    </m:oMath>
                  </m:oMathPara>
                </a14:m>
                <a:endParaRPr lang="ja-JP" altLang="en-US" sz="1049"/>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518964" y="1872102"/>
                <a:ext cx="774007" cy="161454"/>
              </a:xfrm>
              <a:prstGeom prst="rect">
                <a:avLst/>
              </a:prstGeom>
              <a:blipFill>
                <a:blip r:embed="rId12"/>
                <a:stretch>
                  <a:fillRect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3391"/>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3391"/>
                <a:ext cx="599208" cy="211725"/>
              </a:xfrm>
              <a:prstGeom prst="rect">
                <a:avLst/>
              </a:prstGeom>
              <a:blipFill>
                <a:blip r:embed="rId13"/>
                <a:stretch>
                  <a:fillRect b="-187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3291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32918"/>
                <a:ext cx="599208" cy="211725"/>
              </a:xfrm>
              <a:prstGeom prst="rect">
                <a:avLst/>
              </a:prstGeom>
              <a:blipFill>
                <a:blip r:embed="rId14"/>
                <a:stretch>
                  <a:fillRect b="-17647"/>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53517"/>
            <a:ext cx="6845116" cy="4166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853989"/>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853989"/>
                <a:ext cx="1633210" cy="253787"/>
              </a:xfrm>
              <a:prstGeom prst="rect">
                <a:avLst/>
              </a:prstGeom>
              <a:blipFill>
                <a:blip r:embed="rId15"/>
                <a:stretch>
                  <a:fillRect b="-95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2136375" y="1449550"/>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2136375" y="1449550"/>
                <a:ext cx="599208" cy="211725"/>
              </a:xfrm>
              <a:prstGeom prst="rect">
                <a:avLst/>
              </a:prstGeom>
              <a:blipFill>
                <a:blip r:embed="rId16"/>
                <a:stretch>
                  <a:fillRect b="-117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899751" y="2070880"/>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899751" y="2070880"/>
                <a:ext cx="599208" cy="211725"/>
              </a:xfrm>
              <a:prstGeom prst="rect">
                <a:avLst/>
              </a:prstGeom>
              <a:blipFill>
                <a:blip r:embed="rId17"/>
                <a:stretch>
                  <a:fillRect t="-5882"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303958"/>
            <a:ext cx="7503466" cy="51070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30561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305618"/>
                <a:ext cx="1134066" cy="253787"/>
              </a:xfrm>
              <a:prstGeom prst="rect">
                <a:avLst/>
              </a:prstGeom>
              <a:blipFill>
                <a:blip r:embed="rId18"/>
                <a:stretch>
                  <a:fillRect b="-9524"/>
                </a:stretch>
              </a:blipFill>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BE4C0801-EA7B-4A41-8D89-68B921F885B4}"/>
              </a:ext>
            </a:extLst>
          </p:cNvPr>
          <p:cNvCxnSpPr>
            <a:cxnSpLocks/>
          </p:cNvCxnSpPr>
          <p:nvPr/>
        </p:nvCxnSpPr>
        <p:spPr>
          <a:xfrm>
            <a:off x="4949340" y="1001573"/>
            <a:ext cx="45445" cy="3998408"/>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A0C6B52-1A03-2C44-A796-52BA219077DB}"/>
              </a:ext>
            </a:extLst>
          </p:cNvPr>
          <p:cNvSpPr txBox="1"/>
          <p:nvPr/>
        </p:nvSpPr>
        <p:spPr>
          <a:xfrm>
            <a:off x="4116054" y="1032417"/>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5085230" y="1030796"/>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40128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𝑃𝐴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401288"/>
                <a:ext cx="599208" cy="161454"/>
              </a:xfrm>
              <a:prstGeom prst="rect">
                <a:avLst/>
              </a:prstGeom>
              <a:blipFill>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5227853" y="1173221"/>
                <a:ext cx="1283752"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oMath>
                  </m:oMathPara>
                </a14:m>
                <a:endParaRPr lang="en-US" altLang="ja-JP" sz="825"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5227853" y="1173221"/>
                <a:ext cx="1283752" cy="253916"/>
              </a:xfrm>
              <a:prstGeom prst="rect">
                <a:avLst/>
              </a:prstGeom>
              <a:blipFill>
                <a:blip r:embed="rId21"/>
                <a:stretch>
                  <a:fillRect t="-5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2F3BCB83-C034-9C4C-9BC6-C960B8052C09}"/>
                  </a:ext>
                </a:extLst>
              </p:cNvPr>
              <p:cNvSpPr txBox="1"/>
              <p:nvPr/>
            </p:nvSpPr>
            <p:spPr>
              <a:xfrm>
                <a:off x="4326915" y="1229786"/>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60" name="テキスト ボックス 59">
                <a:extLst>
                  <a:ext uri="{FF2B5EF4-FFF2-40B4-BE49-F238E27FC236}">
                    <a16:creationId xmlns:a16="http://schemas.microsoft.com/office/drawing/2014/main" id="{2F3BCB83-C034-9C4C-9BC6-C960B8052C09}"/>
                  </a:ext>
                </a:extLst>
              </p:cNvPr>
              <p:cNvSpPr txBox="1">
                <a:spLocks noRot="1" noChangeAspect="1" noMove="1" noResize="1" noEditPoints="1" noAdjustHandles="1" noChangeArrowheads="1" noChangeShapeType="1" noTextEdit="1"/>
              </p:cNvSpPr>
              <p:nvPr/>
            </p:nvSpPr>
            <p:spPr>
              <a:xfrm>
                <a:off x="4326915" y="1229786"/>
                <a:ext cx="599208" cy="126958"/>
              </a:xfrm>
              <a:prstGeom prst="rect">
                <a:avLst/>
              </a:prstGeom>
              <a:blipFill>
                <a:blip r:embed="rId22"/>
                <a:stretch>
                  <a:fillRect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040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0409"/>
                <a:ext cx="599208" cy="161454"/>
              </a:xfrm>
              <a:prstGeom prst="rect">
                <a:avLst/>
              </a:prstGeom>
              <a:blipFill>
                <a:blip r:embed="rId23"/>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54245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542451"/>
                <a:ext cx="599208" cy="164469"/>
              </a:xfrm>
              <a:prstGeom prst="rect">
                <a:avLst/>
              </a:prstGeom>
              <a:blipFill>
                <a:blip r:embed="rId24"/>
                <a:stretch>
                  <a:fillRect l="-6250" r="-4167"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798507" y="1136293"/>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99868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998680"/>
                <a:ext cx="737681" cy="211725"/>
              </a:xfrm>
              <a:prstGeom prst="rect">
                <a:avLst/>
              </a:prstGeom>
              <a:blipFill>
                <a:blip r:embed="rId26"/>
                <a:stretch>
                  <a:fillRect l="-1724" b="-11765"/>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667941" y="3897107"/>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5067137" y="1223330"/>
                <a:ext cx="585277"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a:t>
                </a:r>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5067137" y="1223330"/>
                <a:ext cx="585277" cy="126958"/>
              </a:xfrm>
              <a:prstGeom prst="rect">
                <a:avLst/>
              </a:prstGeom>
              <a:blipFill>
                <a:blip r:embed="rId27"/>
                <a:stretch>
                  <a:fillRect l="-6522" t="-3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863188" y="1229786"/>
                <a:ext cx="558622"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a:t>
                </a:r>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863188" y="1229786"/>
                <a:ext cx="558622" cy="126958"/>
              </a:xfrm>
              <a:prstGeom prst="rect">
                <a:avLst/>
              </a:prstGeom>
              <a:blipFill>
                <a:blip r:embed="rId28"/>
                <a:stretch>
                  <a:fillRect l="-9091"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5DC10D94-B154-1B4B-83E2-9761F83ECD9C}"/>
                  </a:ext>
                </a:extLst>
              </p:cNvPr>
              <p:cNvSpPr txBox="1"/>
              <p:nvPr/>
            </p:nvSpPr>
            <p:spPr>
              <a:xfrm>
                <a:off x="4949478" y="3569192"/>
                <a:ext cx="276051"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1000" i="1">
                          <a:latin typeface="Cambria Math" panose="02040503050406030204" pitchFamily="18" charset="0"/>
                          <a:ea typeface="Cambria Math" panose="02040503050406030204" pitchFamily="18" charset="0"/>
                        </a:rPr>
                        <m:t>Σ</m:t>
                      </m:r>
                    </m:oMath>
                  </m:oMathPara>
                </a14:m>
                <a:endParaRPr lang="ja-JP" altLang="en-US" sz="1000"/>
              </a:p>
            </p:txBody>
          </p:sp>
        </mc:Choice>
        <mc:Fallback xmlns="">
          <p:sp>
            <p:nvSpPr>
              <p:cNvPr id="70" name="テキスト ボックス 69">
                <a:extLst>
                  <a:ext uri="{FF2B5EF4-FFF2-40B4-BE49-F238E27FC236}">
                    <a16:creationId xmlns:a16="http://schemas.microsoft.com/office/drawing/2014/main" id="{5DC10D94-B154-1B4B-83E2-9761F83ECD9C}"/>
                  </a:ext>
                </a:extLst>
              </p:cNvPr>
              <p:cNvSpPr txBox="1">
                <a:spLocks noRot="1" noChangeAspect="1" noMove="1" noResize="1" noEditPoints="1" noAdjustHandles="1" noChangeArrowheads="1" noChangeShapeType="1" noTextEdit="1"/>
              </p:cNvSpPr>
              <p:nvPr/>
            </p:nvSpPr>
            <p:spPr>
              <a:xfrm>
                <a:off x="4949478" y="3569192"/>
                <a:ext cx="276051" cy="153888"/>
              </a:xfrm>
              <a:prstGeom prst="rect">
                <a:avLst/>
              </a:prstGeom>
              <a:blipFill>
                <a:blip r:embed="rId29"/>
                <a:stretch>
                  <a:fillRect/>
                </a:stretch>
              </a:blipFill>
            </p:spPr>
            <p:txBody>
              <a:bodyPr/>
              <a:lstStyle/>
              <a:p>
                <a:r>
                  <a:rPr lang="ja-JP" altLang="en-US">
                    <a:noFill/>
                  </a:rPr>
                  <a:t> </a:t>
                </a:r>
              </a:p>
            </p:txBody>
          </p:sp>
        </mc:Fallback>
      </mc:AlternateContent>
      <p:sp>
        <p:nvSpPr>
          <p:cNvPr id="71" name="角丸四角形 70">
            <a:extLst>
              <a:ext uri="{FF2B5EF4-FFF2-40B4-BE49-F238E27FC236}">
                <a16:creationId xmlns:a16="http://schemas.microsoft.com/office/drawing/2014/main" id="{41511E4D-B166-4A48-990D-FADA1F916459}"/>
              </a:ext>
            </a:extLst>
          </p:cNvPr>
          <p:cNvSpPr/>
          <p:nvPr/>
        </p:nvSpPr>
        <p:spPr>
          <a:xfrm>
            <a:off x="4034074" y="2955611"/>
            <a:ext cx="1363874" cy="59882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72" name="テキスト ボックス 71">
            <a:extLst>
              <a:ext uri="{FF2B5EF4-FFF2-40B4-BE49-F238E27FC236}">
                <a16:creationId xmlns:a16="http://schemas.microsoft.com/office/drawing/2014/main" id="{CDD9B465-CC7F-FB41-B584-2ED54495A94D}"/>
              </a:ext>
            </a:extLst>
          </p:cNvPr>
          <p:cNvSpPr txBox="1"/>
          <p:nvPr/>
        </p:nvSpPr>
        <p:spPr>
          <a:xfrm>
            <a:off x="4326915" y="2937199"/>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40514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405142"/>
                <a:ext cx="599208" cy="161454"/>
              </a:xfrm>
              <a:prstGeom prst="rect">
                <a:avLst/>
              </a:prstGeom>
              <a:blipFill>
                <a:blip r:embed="rId30"/>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5658D3C-5799-1940-8439-07AC40C2D2B9}"/>
                  </a:ext>
                </a:extLst>
              </p:cNvPr>
              <p:cNvSpPr txBox="1"/>
              <p:nvPr/>
            </p:nvSpPr>
            <p:spPr>
              <a:xfrm>
                <a:off x="4813696" y="3151268"/>
                <a:ext cx="66372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67" name="テキスト ボックス 66">
                <a:extLst>
                  <a:ext uri="{FF2B5EF4-FFF2-40B4-BE49-F238E27FC236}">
                    <a16:creationId xmlns:a16="http://schemas.microsoft.com/office/drawing/2014/main" id="{B5658D3C-5799-1940-8439-07AC40C2D2B9}"/>
                  </a:ext>
                </a:extLst>
              </p:cNvPr>
              <p:cNvSpPr txBox="1">
                <a:spLocks noRot="1" noChangeAspect="1" noMove="1" noResize="1" noEditPoints="1" noAdjustHandles="1" noChangeArrowheads="1" noChangeShapeType="1" noTextEdit="1"/>
              </p:cNvSpPr>
              <p:nvPr/>
            </p:nvSpPr>
            <p:spPr>
              <a:xfrm>
                <a:off x="4813696" y="3151268"/>
                <a:ext cx="663721" cy="126958"/>
              </a:xfrm>
              <a:prstGeom prst="rect">
                <a:avLst/>
              </a:prstGeom>
              <a:blipFill>
                <a:blip r:embed="rId31"/>
                <a:stretch>
                  <a:fillRect t="-9091" b="-36364"/>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5290266" y="1554223"/>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5290266" y="1554223"/>
                <a:ext cx="668256" cy="126958"/>
              </a:xfrm>
              <a:prstGeom prst="rect">
                <a:avLst/>
              </a:prstGeom>
              <a:blipFill>
                <a:blip r:embed="rId32"/>
                <a:stretch>
                  <a:fillRect l="-5769" t="-10000" r="-23077"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90521"/>
                <a:ext cx="774007" cy="161454"/>
              </a:xfrm>
              <a:prstGeom prst="rect">
                <a:avLst/>
              </a:prstGeom>
              <a:no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𝑋𝐽𝑋</m:t>
                          </m:r>
                        </m:e>
                        <m:sup>
                          <m:r>
                            <a:rPr lang="en-US" altLang="ja-JP" sz="1049">
                              <a:latin typeface="Cambria Math" panose="02040503050406030204" pitchFamily="18" charset="0"/>
                            </a:rPr>
                            <m:t>−1</m:t>
                          </m:r>
                        </m:sup>
                      </m:sSup>
                    </m:oMath>
                  </m:oMathPara>
                </a14:m>
                <a:endParaRPr lang="ja-JP" altLang="en-US" sz="1049"/>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719581" y="2414790"/>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719581" y="2414790"/>
                <a:ext cx="599208" cy="129266"/>
              </a:xfrm>
              <a:prstGeom prst="rect">
                <a:avLst/>
              </a:prstGeom>
              <a:blipFill>
                <a:blip r:embed="rId34"/>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233973" y="2601012"/>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233973" y="2601012"/>
                <a:ext cx="599208" cy="164469"/>
              </a:xfrm>
              <a:prstGeom prst="rect">
                <a:avLst/>
              </a:prstGeom>
              <a:blipFill>
                <a:blip r:embed="rId35"/>
                <a:stretch>
                  <a:fillRect l="-8333" r="-2083"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51921" y="3134651"/>
                <a:ext cx="66744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51921" y="3134651"/>
                <a:ext cx="667448" cy="129266"/>
              </a:xfrm>
              <a:prstGeom prst="rect">
                <a:avLst/>
              </a:prstGeom>
              <a:blipFill>
                <a:blip r:embed="rId36"/>
                <a:stretch>
                  <a:fillRect b="-20000"/>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644BAA17-7952-3B47-A7FF-B279E7591DAD}"/>
              </a:ext>
            </a:extLst>
          </p:cNvPr>
          <p:cNvSpPr txBox="1"/>
          <p:nvPr/>
        </p:nvSpPr>
        <p:spPr>
          <a:xfrm>
            <a:off x="94284" y="4965650"/>
            <a:ext cx="2135521" cy="415242"/>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(v1.4.3) 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endParaRPr lang="ja-JP" altLang="en-US" sz="1049" i="1">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419229"/>
                <a:ext cx="769102"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419229"/>
                <a:ext cx="769102" cy="126958"/>
              </a:xfrm>
              <a:prstGeom prst="rect">
                <a:avLst/>
              </a:prstGeom>
              <a:blipFill>
                <a:blip r:embed="rId37"/>
                <a:stretch>
                  <a:fillRect b="-40000"/>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48270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48201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369971"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369971" y="1891935"/>
                <a:ext cx="649839" cy="126958"/>
              </a:xfrm>
              <a:prstGeom prst="rect">
                <a:avLst/>
              </a:prstGeom>
              <a:blipFill>
                <a:blip r:embed="rId38"/>
                <a:stretch>
                  <a:fillRect l="-1923" r="-1923" b="-50000"/>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292970" y="1952830"/>
            <a:ext cx="77000" cy="258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6019810" y="1955414"/>
            <a:ext cx="239373"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097679" y="4798044"/>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m:ctrlPr>
                        </m:sSupPr>
                        <m:e>
                          <m:r>
                            <a:rPr lang="en-US" altLang="ja-JP"/>
                            <m:t>𝐴</m:t>
                          </m:r>
                        </m:e>
                        <m:sup>
                          <m:r>
                            <a:rPr lang="en-US" altLang="ja-JP"/>
                            <m:t>+</m:t>
                          </m:r>
                        </m:sup>
                      </m:sSup>
                      <m:r>
                        <a:rPr lang="en-US" altLang="ja-JP"/>
                        <m:t>=</m:t>
                      </m:r>
                      <m:r>
                        <a:rPr lang="en-US" altLang="ja-JP"/>
                        <m:t>𝑉</m:t>
                      </m:r>
                      <m:sSup>
                        <m:sSupPr>
                          <m:ctrlPr>
                            <a:rPr lang="el-GR" altLang="ja-JP"/>
                          </m:ctrlPr>
                        </m:sSupPr>
                        <m:e>
                          <m:r>
                            <m:rPr>
                              <m:sty m:val="p"/>
                            </m:rPr>
                            <a:rPr lang="el-GR" altLang="ja-JP"/>
                            <m:t>Σ</m:t>
                          </m:r>
                        </m:e>
                        <m:sup>
                          <m:r>
                            <a:rPr lang="en-US" altLang="ja-JP"/>
                            <m:t>+</m:t>
                          </m:r>
                        </m:sup>
                      </m:sSup>
                      <m:sSup>
                        <m:sSupPr>
                          <m:ctrlPr>
                            <a:rPr lang="en-US" altLang="ja-JP"/>
                          </m:ctrlPr>
                        </m:sSupPr>
                        <m:e>
                          <m:r>
                            <a:rPr lang="en-US" altLang="ja-JP"/>
                            <m:t>𝑈</m:t>
                          </m:r>
                        </m:e>
                        <m:sup>
                          <m:r>
                            <m:rPr>
                              <m:sty m:val="p"/>
                            </m:rPr>
                            <a:rPr lang="en-US" altLang="ja-JP"/>
                            <m:t>T</m:t>
                          </m:r>
                        </m:sup>
                      </m:sSup>
                    </m:oMath>
                  </m:oMathPara>
                </a14:m>
                <a:endParaRPr lang="ja-JP" altLang="en-US"/>
              </a:p>
            </p:txBody>
          </p:sp>
        </mc:Choice>
        <mc:Fallback>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097679" y="4798044"/>
                <a:ext cx="1053000" cy="164469"/>
              </a:xfrm>
              <a:prstGeom prst="rect">
                <a:avLst/>
              </a:prstGeom>
              <a:blipFill>
                <a:blip r:embed="rId39"/>
                <a:stretch>
                  <a:fillRect b="-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780352" y="4880279"/>
            <a:ext cx="31732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72655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726558"/>
                <a:ext cx="1404308" cy="126958"/>
              </a:xfrm>
              <a:prstGeom prst="rect">
                <a:avLst/>
              </a:prstGeom>
              <a:blipFill>
                <a:blip r:embed="rId40"/>
                <a:stretch>
                  <a:fillRect t="-10000"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73426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734264"/>
                <a:ext cx="1238371" cy="126958"/>
              </a:xfrm>
              <a:prstGeom prst="rect">
                <a:avLst/>
              </a:prstGeom>
              <a:blipFill>
                <a:blip r:embed="rId41"/>
                <a:stretch>
                  <a:fillRect l="-4082" r="-14286"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751062" y="4798059"/>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m:ctrlPr>
                        </m:sSupPr>
                        <m:e>
                          <m:r>
                            <a:rPr lang="en-US" altLang="ja-JP"/>
                            <m:t>𝐴</m:t>
                          </m:r>
                        </m:e>
                        <m:sup>
                          <m:r>
                            <a:rPr lang="en-US" altLang="ja-JP"/>
                            <m:t>−1</m:t>
                          </m:r>
                        </m:sup>
                      </m:sSup>
                      <m:r>
                        <a:rPr lang="en-US" altLang="ja-JP"/>
                        <m:t>=</m:t>
                      </m:r>
                      <m:r>
                        <a:rPr lang="en-US" altLang="ja-JP"/>
                        <m:t>𝑉</m:t>
                      </m:r>
                      <m:sSup>
                        <m:sSupPr>
                          <m:ctrlPr>
                            <a:rPr lang="el-GR" altLang="ja-JP"/>
                          </m:ctrlPr>
                        </m:sSupPr>
                        <m:e>
                          <m:r>
                            <m:rPr>
                              <m:sty m:val="p"/>
                            </m:rPr>
                            <a:rPr lang="el-GR" altLang="ja-JP"/>
                            <m:t>Σ</m:t>
                          </m:r>
                        </m:e>
                        <m:sup>
                          <m:r>
                            <a:rPr lang="en-US" altLang="ja-JP"/>
                            <m:t>−1</m:t>
                          </m:r>
                        </m:sup>
                      </m:sSup>
                      <m:sSup>
                        <m:sSupPr>
                          <m:ctrlPr>
                            <a:rPr lang="en-US" altLang="ja-JP"/>
                          </m:ctrlPr>
                        </m:sSupPr>
                        <m:e>
                          <m:r>
                            <a:rPr lang="en-US" altLang="ja-JP"/>
                            <m:t>𝑈</m:t>
                          </m:r>
                        </m:e>
                        <m:sup>
                          <m:r>
                            <m:rPr>
                              <m:sty m:val="p"/>
                            </m:rPr>
                            <a:rPr lang="en-US" altLang="ja-JP"/>
                            <m:t>T</m:t>
                          </m:r>
                        </m:sup>
                      </m:sSup>
                    </m:oMath>
                  </m:oMathPara>
                </a14:m>
                <a:endParaRPr lang="ja-JP" altLang="en-US"/>
              </a:p>
            </p:txBody>
          </p:sp>
        </mc:Choice>
        <mc:Fallback>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751062" y="4798059"/>
                <a:ext cx="1029290" cy="164469"/>
              </a:xfrm>
              <a:prstGeom prst="rect">
                <a:avLst/>
              </a:prstGeom>
              <a:blipFill>
                <a:blip r:embed="rId42"/>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ACCEC5E-9931-964A-A3FE-4FB0419E7650}"/>
                  </a:ext>
                </a:extLst>
              </p:cNvPr>
              <p:cNvSpPr txBox="1"/>
              <p:nvPr/>
            </p:nvSpPr>
            <p:spPr>
              <a:xfrm>
                <a:off x="4665639" y="2801845"/>
                <a:ext cx="321824" cy="1410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901" i="1">
                              <a:latin typeface="Cambria Math" panose="02040503050406030204" pitchFamily="18" charset="0"/>
                            </a:rPr>
                          </m:ctrlPr>
                        </m:sSupPr>
                        <m:e>
                          <m:r>
                            <a:rPr lang="en-US" altLang="ja-JP" sz="901" i="1">
                              <a:latin typeface="Cambria Math" panose="02040503050406030204" pitchFamily="18" charset="0"/>
                            </a:rPr>
                            <m:t>𝑎𝑙𝑙</m:t>
                          </m:r>
                          <m:r>
                            <a:rPr lang="en-US" altLang="ja-JP" sz="901" i="1">
                              <a:latin typeface="Cambria Math" panose="02040503050406030204" pitchFamily="18" charset="0"/>
                            </a:rPr>
                            <m:t> </m:t>
                          </m:r>
                          <m:r>
                            <a:rPr lang="en-US" altLang="ja-JP" sz="901" i="1">
                              <a:latin typeface="Cambria Math" panose="02040503050406030204" pitchFamily="18" charset="0"/>
                            </a:rPr>
                            <m:t>𝐴</m:t>
                          </m:r>
                        </m:e>
                        <m:sup>
                          <m:r>
                            <m:rPr>
                              <m:sty m:val="p"/>
                            </m:rPr>
                            <a:rPr lang="en-US" altLang="ja-JP" sz="901">
                              <a:latin typeface="Cambria Math" panose="02040503050406030204" pitchFamily="18" charset="0"/>
                            </a:rPr>
                            <m:t>T</m:t>
                          </m:r>
                        </m:sup>
                      </m:sSup>
                      <m:r>
                        <a:rPr lang="en-US" altLang="ja-JP" sz="901" i="1">
                          <a:latin typeface="Cambria Math" panose="02040503050406030204" pitchFamily="18" charset="0"/>
                        </a:rPr>
                        <m:t>𝐴</m:t>
                      </m:r>
                    </m:oMath>
                  </m:oMathPara>
                </a14:m>
                <a:endParaRPr lang="ja-JP" altLang="en-US" sz="901"/>
              </a:p>
            </p:txBody>
          </p:sp>
        </mc:Choice>
        <mc:Fallback xmlns="">
          <p:sp>
            <p:nvSpPr>
              <p:cNvPr id="118" name="テキスト ボックス 117">
                <a:extLst>
                  <a:ext uri="{FF2B5EF4-FFF2-40B4-BE49-F238E27FC236}">
                    <a16:creationId xmlns:a16="http://schemas.microsoft.com/office/drawing/2014/main" id="{FACCEC5E-9931-964A-A3FE-4FB0419E7650}"/>
                  </a:ext>
                </a:extLst>
              </p:cNvPr>
              <p:cNvSpPr txBox="1">
                <a:spLocks noRot="1" noChangeAspect="1" noMove="1" noResize="1" noEditPoints="1" noAdjustHandles="1" noChangeArrowheads="1" noChangeShapeType="1" noTextEdit="1"/>
              </p:cNvSpPr>
              <p:nvPr/>
            </p:nvSpPr>
            <p:spPr>
              <a:xfrm>
                <a:off x="4665639" y="2801845"/>
                <a:ext cx="321824" cy="141001"/>
              </a:xfrm>
              <a:prstGeom prst="rect">
                <a:avLst/>
              </a:prstGeom>
              <a:blipFill>
                <a:blip r:embed="rId43"/>
                <a:stretch>
                  <a:fillRect l="-12000" r="-28000"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501E4E7-A1AB-584F-89F4-1DB7786CBD8A}"/>
                  </a:ext>
                </a:extLst>
              </p:cNvPr>
              <p:cNvSpPr txBox="1"/>
              <p:nvPr/>
            </p:nvSpPr>
            <p:spPr>
              <a:xfrm>
                <a:off x="4793601" y="3568231"/>
                <a:ext cx="253500" cy="154716"/>
              </a:xfrm>
              <a:prstGeom prst="rect">
                <a:avLst/>
              </a:prstGeom>
              <a:noFill/>
            </p:spPr>
            <p:txBody>
              <a:bodyPr wrap="square" lIns="0" tIns="0" rIns="0" bIns="0" rtlCol="0">
                <a:spAutoFit/>
              </a:bodyPr>
              <a:lstStyle>
                <a:defPPr>
                  <a:defRPr lang="en-US"/>
                </a:defPPr>
                <a:lvl1pPr>
                  <a:defRPr sz="1000" i="1">
                    <a:latin typeface="Cambria Math" panose="02040503050406030204" pitchFamily="18" charset="0"/>
                    <a:ea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m:rPr>
                          <m:sty m:val="p"/>
                        </m:rPr>
                        <a:rPr lang="el-GR" altLang="ja-JP">
                          <a:latin typeface="Cambria Math" panose="02040503050406030204" pitchFamily="18" charset="0"/>
                        </a:rPr>
                        <m:t>Λ</m:t>
                      </m:r>
                    </m:oMath>
                  </m:oMathPara>
                </a14:m>
                <a:endParaRPr lang="ja-JP" altLang="en-US"/>
              </a:p>
            </p:txBody>
          </p:sp>
        </mc:Choice>
        <mc:Fallback xmlns="">
          <p:sp>
            <p:nvSpPr>
              <p:cNvPr id="28" name="テキスト ボックス 27">
                <a:extLst>
                  <a:ext uri="{FF2B5EF4-FFF2-40B4-BE49-F238E27FC236}">
                    <a16:creationId xmlns:a16="http://schemas.microsoft.com/office/drawing/2014/main" id="{B501E4E7-A1AB-584F-89F4-1DB7786CBD8A}"/>
                  </a:ext>
                </a:extLst>
              </p:cNvPr>
              <p:cNvSpPr txBox="1">
                <a:spLocks noRot="1" noChangeAspect="1" noMove="1" noResize="1" noEditPoints="1" noAdjustHandles="1" noChangeArrowheads="1" noChangeShapeType="1" noTextEdit="1"/>
              </p:cNvSpPr>
              <p:nvPr/>
            </p:nvSpPr>
            <p:spPr>
              <a:xfrm>
                <a:off x="4793601" y="3568231"/>
                <a:ext cx="253500" cy="154716"/>
              </a:xfrm>
              <a:prstGeom prst="rect">
                <a:avLst/>
              </a:prstGeom>
              <a:blipFill>
                <a:blip r:embed="rId44"/>
                <a:stretch>
                  <a:fillRect/>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p:cNvCxnSpPr>
          <p:nvPr/>
        </p:nvCxnSpPr>
        <p:spPr>
          <a:xfrm flipH="1" flipV="1">
            <a:off x="4957505" y="1613986"/>
            <a:ext cx="272475" cy="3714"/>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072761" y="4967800"/>
                <a:ext cx="599208" cy="2157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𝑝𝑠𝑒𝑢𝑑𝑜𝑖𝑛𝑣𝑒𝑟𝑠𝑒</m:t>
                      </m:r>
                    </m:oMath>
                  </m:oMathPara>
                </a14:m>
                <a:endParaRPr lang="en-US" altLang="ja-JP" sz="70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𝑓𝑜𝑟</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𝑎𝑙𝑙</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𝐴</m:t>
                      </m:r>
                    </m:oMath>
                  </m:oMathPara>
                </a14:m>
                <a:endParaRPr lang="ja-JP" altLang="en-US" sz="701"/>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072761" y="4967800"/>
                <a:ext cx="599208" cy="215700"/>
              </a:xfrm>
              <a:prstGeom prst="rect">
                <a:avLst/>
              </a:prstGeom>
              <a:blipFill>
                <a:blip r:embed="rId45"/>
                <a:stretch>
                  <a:fillRect l="-6250" r="-6250" b="-16667"/>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550454"/>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5112502" y="3352386"/>
            <a:ext cx="151326" cy="161583"/>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dirty="0"/>
              <a:t>O</a:t>
            </a:r>
            <a:endParaRPr lang="ja-JP" altLang="en-US"/>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618658" y="3135268"/>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mc:Choice xmlns:a14="http://schemas.microsoft.com/office/drawing/2010/main"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46"/>
                <a:stretch>
                  <a:fillRect t="-4762" b="-19048"/>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96062214-DFA3-F643-AFEE-78DFA5D6C400}"/>
              </a:ext>
            </a:extLst>
          </p:cNvPr>
          <p:cNvGrpSpPr/>
          <p:nvPr/>
        </p:nvGrpSpPr>
        <p:grpSpPr>
          <a:xfrm>
            <a:off x="-7678" y="303958"/>
            <a:ext cx="8991750" cy="4657714"/>
            <a:chOff x="-7678" y="303958"/>
            <a:chExt cx="8991750" cy="4657714"/>
          </a:xfrm>
        </p:grpSpPr>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56160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40558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397243" y="294314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5585088" y="228074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102866" y="296682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9663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240006" y="186448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3807762" y="381387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7646390"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The 5 factorization</a:t>
              </a:r>
              <a:endParaRPr lang="ja-JP" altLang="en-US" sz="1049"/>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7619366"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830901" y="259665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542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6030170" y="4797217"/>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7600422" y="690008"/>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for Everyone</a:t>
              </a:r>
              <a:endParaRPr lang="ja-JP" altLang="en-US" sz="1000" i="1">
                <a:latin typeface="Arial Rounded MT Bold" panose="020F0704030504030204" pitchFamily="34" charset="0"/>
              </a:endParaRPr>
            </a:p>
          </p:txBody>
        </p:sp>
      </p:gr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8416171" y="5187106"/>
            <a:ext cx="567901" cy="20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96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5167D8A5-30DD-0A4E-929D-1F3517498DB1}"/>
              </a:ext>
            </a:extLst>
          </p:cNvPr>
          <p:cNvSpPr/>
          <p:nvPr/>
        </p:nvSpPr>
        <p:spPr>
          <a:xfrm>
            <a:off x="3678136" y="2575473"/>
            <a:ext cx="1922043" cy="17862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55397" y="3297246"/>
            <a:ext cx="1883689" cy="461016"/>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78791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664944"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4526" y="2655209"/>
            <a:ext cx="1016306" cy="246221"/>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65241"/>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101548"/>
            <a:ext cx="5407574" cy="2633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373805" y="220321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027139"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027139" y="3539888"/>
                <a:ext cx="599208" cy="211725"/>
              </a:xfrm>
              <a:prstGeom prst="rect">
                <a:avLst/>
              </a:prstGeom>
              <a:blipFill>
                <a:blip r:embed="rId2"/>
                <a:stretch>
                  <a:fillRect l="-6250"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414896" y="2827577"/>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414896" y="2827577"/>
                <a:ext cx="599208" cy="211725"/>
              </a:xfrm>
              <a:prstGeom prst="rect">
                <a:avLst/>
              </a:prstGeom>
              <a:blipFill>
                <a:blip r:embed="rId3"/>
                <a:stretch>
                  <a:fillRect b="-11111"/>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4148836" y="3847084"/>
            <a:ext cx="758117"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083080" y="3064701"/>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083080" y="3064701"/>
                <a:ext cx="599208" cy="129266"/>
              </a:xfrm>
              <a:prstGeom prst="rect">
                <a:avLst/>
              </a:prstGeom>
              <a:blipFill>
                <a:blip r:embed="rId4"/>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1881678" y="3208420"/>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1881678" y="3208420"/>
                <a:ext cx="910325" cy="126958"/>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F850089-0380-0B47-B5AA-32EAB56AE0A5}"/>
                  </a:ext>
                </a:extLst>
              </p:cNvPr>
              <p:cNvSpPr txBox="1"/>
              <p:nvPr/>
            </p:nvSpPr>
            <p:spPr>
              <a:xfrm>
                <a:off x="5250384" y="2501956"/>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m:oMathPara>
                </a14:m>
                <a:endParaRPr lang="ja-JP" altLang="en-US" sz="825"/>
              </a:p>
            </p:txBody>
          </p:sp>
        </mc:Choice>
        <mc:Fallback xmlns="">
          <p:sp>
            <p:nvSpPr>
              <p:cNvPr id="22" name="テキスト ボックス 21">
                <a:extLst>
                  <a:ext uri="{FF2B5EF4-FFF2-40B4-BE49-F238E27FC236}">
                    <a16:creationId xmlns:a16="http://schemas.microsoft.com/office/drawing/2014/main" id="{FF850089-0380-0B47-B5AA-32EAB56AE0A5}"/>
                  </a:ext>
                </a:extLst>
              </p:cNvPr>
              <p:cNvSpPr txBox="1">
                <a:spLocks noRot="1" noChangeAspect="1" noMove="1" noResize="1" noEditPoints="1" noAdjustHandles="1" noChangeArrowheads="1" noChangeShapeType="1" noTextEdit="1"/>
              </p:cNvSpPr>
              <p:nvPr/>
            </p:nvSpPr>
            <p:spPr>
              <a:xfrm>
                <a:off x="5250384" y="2501956"/>
                <a:ext cx="599208" cy="126958"/>
              </a:xfrm>
              <a:prstGeom prst="rect">
                <a:avLst/>
              </a:prstGeom>
              <a:blipFill>
                <a:blip r:embed="rId7"/>
                <a:stretch>
                  <a:fillRect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94664" y="2833582"/>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94664" y="2833582"/>
                <a:ext cx="599208" cy="126958"/>
              </a:xfrm>
              <a:prstGeom prst="rect">
                <a:avLst/>
              </a:prstGeom>
              <a:blipFill>
                <a:blip r:embed="rId8"/>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13948" y="4058253"/>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13948" y="4058253"/>
                <a:ext cx="599208" cy="126958"/>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3345985" y="2384384"/>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3345985" y="2384384"/>
                <a:ext cx="599208" cy="129266"/>
              </a:xfrm>
              <a:prstGeom prst="rect">
                <a:avLst/>
              </a:prstGeom>
              <a:blipFill>
                <a:blip r:embed="rId10"/>
                <a:stretch>
                  <a:fillRect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344028" y="2519062"/>
                <a:ext cx="599208" cy="164469"/>
              </a:xfrm>
              <a:prstGeom prst="rect">
                <a:avLst/>
              </a:prstGeom>
              <a:noFill/>
            </p:spPr>
            <p:txBody>
              <a:bodyPr wrap="square" lIns="0" tIns="0" rIns="0" bIns="0" rtlCol="0">
                <a:spAutoFit/>
              </a:bodyPr>
              <a:lstStyle>
                <a:defPPr>
                  <a:defRPr lang="ja-JP"/>
                </a:defPPr>
                <a:lvl1pPr>
                  <a:defRPr sz="1400" b="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344028" y="2519062"/>
                <a:ext cx="599208" cy="164469"/>
              </a:xfrm>
              <a:prstGeom prst="rect">
                <a:avLst/>
              </a:prstGeom>
              <a:blipFill>
                <a:blip r:embed="rId11"/>
                <a:stretch>
                  <a:fillRect l="-8511" r="-4255" b="-30769"/>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5"/>
            <a:ext cx="6087007" cy="3106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98867" y="1872102"/>
                <a:ext cx="774007" cy="161454"/>
              </a:xfrm>
              <a:prstGeom prst="rect">
                <a:avLst/>
              </a:prstGeom>
              <a:no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𝑋</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𝑋</m:t>
                          </m:r>
                        </m:e>
                        <m:sup>
                          <m:r>
                            <a:rPr lang="en-US" altLang="ja-JP" sz="1049">
                              <a:latin typeface="Cambria Math" panose="02040503050406030204" pitchFamily="18" charset="0"/>
                            </a:rPr>
                            <m:t>−1</m:t>
                          </m:r>
                        </m:sup>
                      </m:sSup>
                    </m:oMath>
                  </m:oMathPara>
                </a14:m>
                <a:endParaRPr lang="ja-JP" altLang="en-US" sz="1049"/>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98867" y="1872102"/>
                <a:ext cx="774007" cy="161454"/>
              </a:xfrm>
              <a:prstGeom prst="rect">
                <a:avLst/>
              </a:prstGeom>
              <a:blipFill>
                <a:blip r:embed="rId12"/>
                <a:stretch>
                  <a:fillRect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3"/>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10325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103254"/>
                <a:ext cx="599208" cy="211725"/>
              </a:xfrm>
              <a:prstGeom prst="rect">
                <a:avLst/>
              </a:prstGeom>
              <a:blipFill>
                <a:blip r:embed="rId14"/>
                <a:stretch>
                  <a:fillRect b="-17647"/>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953951"/>
            <a:ext cx="6846418" cy="41359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943250"/>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943250"/>
                <a:ext cx="1138381" cy="253787"/>
              </a:xfrm>
              <a:prstGeom prst="rect">
                <a:avLst/>
              </a:prstGeom>
              <a:blipFill>
                <a:blip r:embed="rId15"/>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2061944" y="1519886"/>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2061944" y="1519886"/>
                <a:ext cx="599208" cy="211725"/>
              </a:xfrm>
              <a:prstGeom prst="rect">
                <a:avLst/>
              </a:prstGeom>
              <a:blipFill>
                <a:blip r:embed="rId16"/>
                <a:stretch>
                  <a:fillRect b="-1666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3" y="345104"/>
            <a:ext cx="7431421" cy="50659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23342" y="347735"/>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23342" y="347735"/>
                <a:ext cx="1134066" cy="253787"/>
              </a:xfrm>
              <a:prstGeom prst="rect">
                <a:avLst/>
              </a:prstGeom>
              <a:blipFill>
                <a:blip r:embed="rId17"/>
                <a:stretch>
                  <a:fillRect b="-14286"/>
                </a:stretch>
              </a:blipFill>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BE4C0801-EA7B-4A41-8D89-68B921F885B4}"/>
              </a:ext>
            </a:extLst>
          </p:cNvPr>
          <p:cNvCxnSpPr>
            <a:cxnSpLocks/>
          </p:cNvCxnSpPr>
          <p:nvPr/>
        </p:nvCxnSpPr>
        <p:spPr>
          <a:xfrm>
            <a:off x="4962886" y="985310"/>
            <a:ext cx="0" cy="40850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A0C6B52-1A03-2C44-A796-52BA219077DB}"/>
              </a:ext>
            </a:extLst>
          </p:cNvPr>
          <p:cNvSpPr txBox="1"/>
          <p:nvPr/>
        </p:nvSpPr>
        <p:spPr>
          <a:xfrm>
            <a:off x="4141726" y="1115025"/>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5109496" y="1132223"/>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471624"/>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𝑃𝐴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471624"/>
                <a:ext cx="599208" cy="161454"/>
              </a:xfrm>
              <a:prstGeom prst="rect">
                <a:avLst/>
              </a:prstGeom>
              <a:blipFill>
                <a:blip r:embed="rId18"/>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5678452" y="1305534"/>
                <a:ext cx="444952" cy="126958"/>
              </a:xfrm>
              <a:prstGeom prst="rect">
                <a:avLst/>
              </a:prstGeom>
              <a:noFill/>
            </p:spPr>
            <p:txBody>
              <a:bodyPr wrap="square" lIns="0" tIns="0" rIns="0" bIns="0" rtlCol="0">
                <a:spAutoFit/>
              </a:bodyPr>
              <a:lstStyle/>
              <a:p>
                <a:r>
                  <a:rPr lang="ja-JP" altLang="en-US" sz="825">
                    <a:ea typeface="Cambria Math" panose="02040503050406030204" pitchFamily="18" charset="0"/>
                  </a:rPr>
                  <a:t>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5678452" y="1305534"/>
                <a:ext cx="444952" cy="126958"/>
              </a:xfrm>
              <a:prstGeom prst="rect">
                <a:avLst/>
              </a:prstGeom>
              <a:blipFill>
                <a:blip r:embed="rId21"/>
                <a:stretch>
                  <a:fillRect l="-2941"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2F3BCB83-C034-9C4C-9BC6-C960B8052C09}"/>
                  </a:ext>
                </a:extLst>
              </p:cNvPr>
              <p:cNvSpPr txBox="1"/>
              <p:nvPr/>
            </p:nvSpPr>
            <p:spPr>
              <a:xfrm>
                <a:off x="4236480" y="1310756"/>
                <a:ext cx="69279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60" name="テキスト ボックス 59">
                <a:extLst>
                  <a:ext uri="{FF2B5EF4-FFF2-40B4-BE49-F238E27FC236}">
                    <a16:creationId xmlns:a16="http://schemas.microsoft.com/office/drawing/2014/main" id="{2F3BCB83-C034-9C4C-9BC6-C960B8052C09}"/>
                  </a:ext>
                </a:extLst>
              </p:cNvPr>
              <p:cNvSpPr txBox="1">
                <a:spLocks noRot="1" noChangeAspect="1" noMove="1" noResize="1" noEditPoints="1" noAdjustHandles="1" noChangeArrowheads="1" noChangeShapeType="1" noTextEdit="1"/>
              </p:cNvSpPr>
              <p:nvPr/>
            </p:nvSpPr>
            <p:spPr>
              <a:xfrm>
                <a:off x="4236480" y="1310756"/>
                <a:ext cx="692790" cy="126958"/>
              </a:xfrm>
              <a:prstGeom prst="rect">
                <a:avLst/>
              </a:prstGeom>
              <a:blipFill>
                <a:blip r:embed="rId22"/>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610112"/>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610112"/>
                <a:ext cx="599208" cy="161454"/>
              </a:xfrm>
              <a:prstGeom prst="rect">
                <a:avLst/>
              </a:prstGeom>
              <a:blipFill>
                <a:blip r:embed="rId23"/>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11110" y="61161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11110" y="611617"/>
                <a:ext cx="599208" cy="164469"/>
              </a:xfrm>
              <a:prstGeom prst="rect">
                <a:avLst/>
              </a:prstGeom>
              <a:blipFill>
                <a:blip r:embed="rId24"/>
                <a:stretch>
                  <a:fillRect l="-4082" r="-2041"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854493" y="1227894"/>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1003463"/>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1003463"/>
                <a:ext cx="737681" cy="211725"/>
              </a:xfrm>
              <a:prstGeom prst="rect">
                <a:avLst/>
              </a:prstGeom>
              <a:blipFill>
                <a:blip r:embed="rId25"/>
                <a:stretch>
                  <a:fillRect t="-5882" b="-1764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667941" y="3967444"/>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5016897" y="1314933"/>
                <a:ext cx="585277"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a:t>
                </a:r>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5016897" y="1314933"/>
                <a:ext cx="585277" cy="126958"/>
              </a:xfrm>
              <a:prstGeom prst="rect">
                <a:avLst/>
              </a:prstGeom>
              <a:blipFill>
                <a:blip r:embed="rId26"/>
                <a:stretch>
                  <a:fillRect l="-8511"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732560" y="1310756"/>
                <a:ext cx="558622"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a:t>
                </a:r>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732560" y="1310756"/>
                <a:ext cx="558622" cy="126958"/>
              </a:xfrm>
              <a:prstGeom prst="rect">
                <a:avLst/>
              </a:prstGeom>
              <a:blipFill>
                <a:blip r:embed="rId27"/>
                <a:stretch>
                  <a:fillRect l="-6667"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5DC10D94-B154-1B4B-83E2-9761F83ECD9C}"/>
                  </a:ext>
                </a:extLst>
              </p:cNvPr>
              <p:cNvSpPr txBox="1"/>
              <p:nvPr/>
            </p:nvSpPr>
            <p:spPr>
              <a:xfrm>
                <a:off x="5035737" y="3598007"/>
                <a:ext cx="248710"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900" i="1">
                          <a:latin typeface="Cambria Math" panose="02040503050406030204" pitchFamily="18" charset="0"/>
                          <a:ea typeface="Cambria Math" panose="02040503050406030204" pitchFamily="18" charset="0"/>
                        </a:rPr>
                        <m:t>Σ</m:t>
                      </m:r>
                    </m:oMath>
                  </m:oMathPara>
                </a14:m>
                <a:endParaRPr lang="ja-JP" altLang="en-US" sz="900"/>
              </a:p>
            </p:txBody>
          </p:sp>
        </mc:Choice>
        <mc:Fallback xmlns="">
          <p:sp>
            <p:nvSpPr>
              <p:cNvPr id="70" name="テキスト ボックス 69">
                <a:extLst>
                  <a:ext uri="{FF2B5EF4-FFF2-40B4-BE49-F238E27FC236}">
                    <a16:creationId xmlns:a16="http://schemas.microsoft.com/office/drawing/2014/main" id="{5DC10D94-B154-1B4B-83E2-9761F83ECD9C}"/>
                  </a:ext>
                </a:extLst>
              </p:cNvPr>
              <p:cNvSpPr txBox="1">
                <a:spLocks noRot="1" noChangeAspect="1" noMove="1" noResize="1" noEditPoints="1" noAdjustHandles="1" noChangeArrowheads="1" noChangeShapeType="1" noTextEdit="1"/>
              </p:cNvSpPr>
              <p:nvPr/>
            </p:nvSpPr>
            <p:spPr>
              <a:xfrm>
                <a:off x="5035737" y="3598007"/>
                <a:ext cx="248710" cy="138499"/>
              </a:xfrm>
              <a:prstGeom prst="rect">
                <a:avLst/>
              </a:prstGeom>
              <a:blipFill>
                <a:blip r:embed="rId28"/>
                <a:stretch>
                  <a:fillRect/>
                </a:stretch>
              </a:blipFill>
            </p:spPr>
            <p:txBody>
              <a:bodyPr/>
              <a:lstStyle/>
              <a:p>
                <a:r>
                  <a:rPr lang="ja-JP" altLang="en-US">
                    <a:noFill/>
                  </a:rPr>
                  <a:t> </a:t>
                </a:r>
              </a:p>
            </p:txBody>
          </p:sp>
        </mc:Fallback>
      </mc:AlternateContent>
      <p:sp>
        <p:nvSpPr>
          <p:cNvPr id="71" name="角丸四角形 70">
            <a:extLst>
              <a:ext uri="{FF2B5EF4-FFF2-40B4-BE49-F238E27FC236}">
                <a16:creationId xmlns:a16="http://schemas.microsoft.com/office/drawing/2014/main" id="{41511E4D-B166-4A48-990D-FADA1F916459}"/>
              </a:ext>
            </a:extLst>
          </p:cNvPr>
          <p:cNvSpPr/>
          <p:nvPr/>
        </p:nvSpPr>
        <p:spPr>
          <a:xfrm>
            <a:off x="4097929" y="2976086"/>
            <a:ext cx="1427065" cy="575433"/>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72" name="テキスト ボックス 71">
            <a:extLst>
              <a:ext uri="{FF2B5EF4-FFF2-40B4-BE49-F238E27FC236}">
                <a16:creationId xmlns:a16="http://schemas.microsoft.com/office/drawing/2014/main" id="{CDD9B465-CC7F-FB41-B584-2ED54495A94D}"/>
              </a:ext>
            </a:extLst>
          </p:cNvPr>
          <p:cNvSpPr txBox="1"/>
          <p:nvPr/>
        </p:nvSpPr>
        <p:spPr>
          <a:xfrm>
            <a:off x="4363932" y="2978936"/>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979058" y="1475477"/>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979058" y="1475477"/>
                <a:ext cx="599208" cy="161454"/>
              </a:xfrm>
              <a:prstGeom prst="rect">
                <a:avLst/>
              </a:prstGeom>
              <a:blipFill>
                <a:blip r:embed="rId29"/>
                <a:stretch>
                  <a:fillRect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5658D3C-5799-1940-8439-07AC40C2D2B9}"/>
                  </a:ext>
                </a:extLst>
              </p:cNvPr>
              <p:cNvSpPr txBox="1"/>
              <p:nvPr/>
            </p:nvSpPr>
            <p:spPr>
              <a:xfrm>
                <a:off x="4855914" y="3172811"/>
                <a:ext cx="66372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67" name="テキスト ボックス 66">
                <a:extLst>
                  <a:ext uri="{FF2B5EF4-FFF2-40B4-BE49-F238E27FC236}">
                    <a16:creationId xmlns:a16="http://schemas.microsoft.com/office/drawing/2014/main" id="{B5658D3C-5799-1940-8439-07AC40C2D2B9}"/>
                  </a:ext>
                </a:extLst>
              </p:cNvPr>
              <p:cNvSpPr txBox="1">
                <a:spLocks noRot="1" noChangeAspect="1" noMove="1" noResize="1" noEditPoints="1" noAdjustHandles="1" noChangeArrowheads="1" noChangeShapeType="1" noTextEdit="1"/>
              </p:cNvSpPr>
              <p:nvPr/>
            </p:nvSpPr>
            <p:spPr>
              <a:xfrm>
                <a:off x="4855914" y="3172811"/>
                <a:ext cx="663721" cy="126958"/>
              </a:xfrm>
              <a:prstGeom prst="rect">
                <a:avLst/>
              </a:prstGeom>
              <a:blipFill>
                <a:blip r:embed="rId30"/>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5159643" y="1624559"/>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0</m:t>
                      </m:r>
                      <m:r>
                        <a:rPr lang="ja-JP" altLang="en-US" sz="825" i="1">
                          <a:latin typeface="Cambria Math" panose="02040503050406030204" pitchFamily="18" charset="0"/>
                          <a:ea typeface="Cambria Math" panose="02040503050406030204" pitchFamily="18" charset="0"/>
                        </a:rPr>
                        <m:t>行を持つ</m:t>
                      </m:r>
                    </m:oMath>
                  </m:oMathPara>
                </a14:m>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5159643" y="1624559"/>
                <a:ext cx="920627" cy="126958"/>
              </a:xfrm>
              <a:prstGeom prst="rect">
                <a:avLst/>
              </a:prstGeom>
              <a:blipFill>
                <a:blip r:embed="rId32"/>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70425"/>
                <a:ext cx="774007" cy="161454"/>
              </a:xfrm>
              <a:prstGeom prst="rect">
                <a:avLst/>
              </a:prstGeom>
              <a:no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𝑋𝐽𝑋</m:t>
                          </m:r>
                        </m:e>
                        <m:sup>
                          <m:r>
                            <a:rPr lang="en-US" altLang="ja-JP" sz="1049">
                              <a:latin typeface="Cambria Math" panose="02040503050406030204" pitchFamily="18" charset="0"/>
                            </a:rPr>
                            <m:t>−1</m:t>
                          </m:r>
                        </m:sup>
                      </m:sSup>
                    </m:oMath>
                  </m:oMathPara>
                </a14:m>
                <a:endParaRPr lang="ja-JP" altLang="en-US" sz="1049"/>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70425"/>
                <a:ext cx="774007" cy="161454"/>
              </a:xfrm>
              <a:prstGeom prst="rect">
                <a:avLst/>
              </a:prstGeom>
              <a:blipFill>
                <a:blip r:embed="rId33"/>
                <a:stretch>
                  <a:fillRect t="-7692" b="-3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740847" y="2495759"/>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740847" y="2495759"/>
                <a:ext cx="599208" cy="126958"/>
              </a:xfrm>
              <a:prstGeom prst="rect">
                <a:avLst/>
              </a:prstGeom>
              <a:blipFill>
                <a:blip r:embed="rId34"/>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35"/>
                <a:stretch>
                  <a:fillRect l="-6250"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56731" y="3168465"/>
                <a:ext cx="66744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56731" y="3168465"/>
                <a:ext cx="667448" cy="129266"/>
              </a:xfrm>
              <a:prstGeom prst="rect">
                <a:avLst/>
              </a:prstGeom>
              <a:blipFill>
                <a:blip r:embed="rId36"/>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981230" y="1489565"/>
                <a:ext cx="41434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981230" y="1489565"/>
                <a:ext cx="414346" cy="126958"/>
              </a:xfrm>
              <a:prstGeom prst="rect">
                <a:avLst/>
              </a:prstGeom>
              <a:blipFill>
                <a:blip r:embed="rId37"/>
                <a:stretch>
                  <a:fillRect l="-3030" t="-10000" b="-30000"/>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578266" y="1553044"/>
            <a:ext cx="402964"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395577" y="1552352"/>
            <a:ext cx="28139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463134" y="1895458"/>
            <a:ext cx="387075" cy="1269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272874" y="1952829"/>
            <a:ext cx="190260" cy="6108"/>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flipV="1">
            <a:off x="5850209" y="1951152"/>
            <a:ext cx="408974" cy="778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72110" y="4857747"/>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m:ctrlPr>
                        </m:sSupPr>
                        <m:e>
                          <m:r>
                            <a:rPr lang="en-US" altLang="ja-JP"/>
                            <m:t>𝐴</m:t>
                          </m:r>
                        </m:e>
                        <m:sup>
                          <m:r>
                            <a:rPr lang="en-US" altLang="ja-JP"/>
                            <m:t>+</m:t>
                          </m:r>
                        </m:sup>
                      </m:sSup>
                      <m:r>
                        <a:rPr lang="en-US" altLang="ja-JP"/>
                        <m:t>=</m:t>
                      </m:r>
                      <m:r>
                        <a:rPr lang="en-US" altLang="ja-JP"/>
                        <m:t>𝑉</m:t>
                      </m:r>
                      <m:sSup>
                        <m:sSupPr>
                          <m:ctrlPr>
                            <a:rPr lang="el-GR" altLang="ja-JP"/>
                          </m:ctrlPr>
                        </m:sSupPr>
                        <m:e>
                          <m:r>
                            <m:rPr>
                              <m:sty m:val="p"/>
                            </m:rPr>
                            <a:rPr lang="el-GR" altLang="ja-JP"/>
                            <m:t>Σ</m:t>
                          </m:r>
                        </m:e>
                        <m:sup>
                          <m:r>
                            <a:rPr lang="en-US" altLang="ja-JP"/>
                            <m:t>+</m:t>
                          </m:r>
                        </m:sup>
                      </m:sSup>
                      <m:sSup>
                        <m:sSupPr>
                          <m:ctrlPr>
                            <a:rPr lang="en-US" altLang="ja-JP"/>
                          </m:ctrlPr>
                        </m:sSupPr>
                        <m:e>
                          <m:r>
                            <a:rPr lang="en-US" altLang="ja-JP"/>
                            <m:t>𝑈</m:t>
                          </m:r>
                        </m:e>
                        <m:sup>
                          <m:r>
                            <m:rPr>
                              <m:sty m:val="p"/>
                            </m:rPr>
                            <a:rPr lang="en-US" altLang="ja-JP"/>
                            <m:t>T</m:t>
                          </m:r>
                        </m:sup>
                      </m:sSup>
                    </m:oMath>
                  </m:oMathPara>
                </a14:m>
                <a:endParaRPr lang="ja-JP" altLang="en-US"/>
              </a:p>
            </p:txBody>
          </p:sp>
        </mc:Choice>
        <mc:Fallback>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72110" y="4857747"/>
                <a:ext cx="892992" cy="164469"/>
              </a:xfrm>
              <a:prstGeom prst="rect">
                <a:avLst/>
              </a:prstGeom>
              <a:blipFill>
                <a:blip r:embed="rId38"/>
                <a:stretch>
                  <a:fillRect/>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780352" y="4939982"/>
            <a:ext cx="39175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815820"/>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815820"/>
                <a:ext cx="1404308" cy="126958"/>
              </a:xfrm>
              <a:prstGeom prst="rect">
                <a:avLst/>
              </a:prstGeom>
              <a:blipFill>
                <a:blip r:embed="rId39"/>
                <a:stretch>
                  <a:fillRect t="-27273"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514132" y="803175"/>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514132" y="803175"/>
                <a:ext cx="1238371" cy="127471"/>
              </a:xfrm>
              <a:prstGeom prst="rect">
                <a:avLst/>
              </a:prstGeom>
              <a:blipFill>
                <a:blip r:embed="rId40"/>
                <a:stretch>
                  <a:fillRect t="-18182"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751062" y="4868394"/>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m:ctrlPr>
                        </m:sSupPr>
                        <m:e>
                          <m:r>
                            <a:rPr lang="en-US" altLang="ja-JP"/>
                            <m:t>𝐴</m:t>
                          </m:r>
                        </m:e>
                        <m:sup>
                          <m:r>
                            <a:rPr lang="en-US" altLang="ja-JP"/>
                            <m:t>−1</m:t>
                          </m:r>
                        </m:sup>
                      </m:sSup>
                      <m:r>
                        <a:rPr lang="en-US" altLang="ja-JP"/>
                        <m:t>=</m:t>
                      </m:r>
                      <m:r>
                        <a:rPr lang="en-US" altLang="ja-JP"/>
                        <m:t>𝑉</m:t>
                      </m:r>
                      <m:sSup>
                        <m:sSupPr>
                          <m:ctrlPr>
                            <a:rPr lang="el-GR" altLang="ja-JP"/>
                          </m:ctrlPr>
                        </m:sSupPr>
                        <m:e>
                          <m:r>
                            <m:rPr>
                              <m:sty m:val="p"/>
                            </m:rPr>
                            <a:rPr lang="el-GR" altLang="ja-JP"/>
                            <m:t>Σ</m:t>
                          </m:r>
                        </m:e>
                        <m:sup>
                          <m:r>
                            <a:rPr lang="en-US" altLang="ja-JP"/>
                            <m:t>−1</m:t>
                          </m:r>
                        </m:sup>
                      </m:sSup>
                      <m:sSup>
                        <m:sSupPr>
                          <m:ctrlPr>
                            <a:rPr lang="en-US" altLang="ja-JP"/>
                          </m:ctrlPr>
                        </m:sSupPr>
                        <m:e>
                          <m:r>
                            <a:rPr lang="en-US" altLang="ja-JP"/>
                            <m:t>𝑈</m:t>
                          </m:r>
                        </m:e>
                        <m:sup>
                          <m:r>
                            <m:rPr>
                              <m:sty m:val="p"/>
                            </m:rPr>
                            <a:rPr lang="en-US" altLang="ja-JP"/>
                            <m:t>T</m:t>
                          </m:r>
                        </m:sup>
                      </m:sSup>
                    </m:oMath>
                  </m:oMathPara>
                </a14:m>
                <a:endParaRPr lang="ja-JP" altLang="en-US"/>
              </a:p>
            </p:txBody>
          </p:sp>
        </mc:Choice>
        <mc:Fallback>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751062" y="4868394"/>
                <a:ext cx="1029290" cy="164469"/>
              </a:xfrm>
              <a:prstGeom prst="rect">
                <a:avLst/>
              </a:prstGeom>
              <a:blipFill>
                <a:blip r:embed="rId4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ACCEC5E-9931-964A-A3FE-4FB0419E7650}"/>
                  </a:ext>
                </a:extLst>
              </p:cNvPr>
              <p:cNvSpPr txBox="1"/>
              <p:nvPr/>
            </p:nvSpPr>
            <p:spPr>
              <a:xfrm>
                <a:off x="4721320" y="2819370"/>
                <a:ext cx="321824" cy="1410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901" i="1">
                          <a:latin typeface="Cambria Math" panose="02040503050406030204" pitchFamily="18" charset="0"/>
                          <a:ea typeface="Cambria Math" panose="02040503050406030204" pitchFamily="18" charset="0"/>
                        </a:rPr>
                        <m:t>∀</m:t>
                      </m:r>
                      <m:sSup>
                        <m:sSupPr>
                          <m:ctrlPr>
                            <a:rPr lang="en-US" altLang="ja-JP" sz="901" i="1">
                              <a:latin typeface="Cambria Math" panose="02040503050406030204" pitchFamily="18" charset="0"/>
                            </a:rPr>
                          </m:ctrlPr>
                        </m:sSupPr>
                        <m:e>
                          <m:r>
                            <a:rPr lang="en-US" altLang="ja-JP" sz="901" i="1">
                              <a:latin typeface="Cambria Math" panose="02040503050406030204" pitchFamily="18" charset="0"/>
                            </a:rPr>
                            <m:t> </m:t>
                          </m:r>
                          <m:r>
                            <a:rPr lang="en-US" altLang="ja-JP" sz="901" i="1">
                              <a:latin typeface="Cambria Math" panose="02040503050406030204" pitchFamily="18" charset="0"/>
                            </a:rPr>
                            <m:t>𝐴</m:t>
                          </m:r>
                        </m:e>
                        <m:sup>
                          <m:r>
                            <m:rPr>
                              <m:sty m:val="p"/>
                            </m:rPr>
                            <a:rPr lang="en-US" altLang="ja-JP" sz="901">
                              <a:latin typeface="Cambria Math" panose="02040503050406030204" pitchFamily="18" charset="0"/>
                            </a:rPr>
                            <m:t>T</m:t>
                          </m:r>
                        </m:sup>
                      </m:sSup>
                      <m:r>
                        <a:rPr lang="en-US" altLang="ja-JP" sz="901" i="1">
                          <a:latin typeface="Cambria Math" panose="02040503050406030204" pitchFamily="18" charset="0"/>
                        </a:rPr>
                        <m:t>𝐴</m:t>
                      </m:r>
                    </m:oMath>
                  </m:oMathPara>
                </a14:m>
                <a:endParaRPr lang="ja-JP" altLang="en-US" sz="901"/>
              </a:p>
            </p:txBody>
          </p:sp>
        </mc:Choice>
        <mc:Fallback xmlns="">
          <p:sp>
            <p:nvSpPr>
              <p:cNvPr id="118" name="テキスト ボックス 117">
                <a:extLst>
                  <a:ext uri="{FF2B5EF4-FFF2-40B4-BE49-F238E27FC236}">
                    <a16:creationId xmlns:a16="http://schemas.microsoft.com/office/drawing/2014/main" id="{FACCEC5E-9931-964A-A3FE-4FB0419E7650}"/>
                  </a:ext>
                </a:extLst>
              </p:cNvPr>
              <p:cNvSpPr txBox="1">
                <a:spLocks noRot="1" noChangeAspect="1" noMove="1" noResize="1" noEditPoints="1" noAdjustHandles="1" noChangeArrowheads="1" noChangeShapeType="1" noTextEdit="1"/>
              </p:cNvSpPr>
              <p:nvPr/>
            </p:nvSpPr>
            <p:spPr>
              <a:xfrm>
                <a:off x="4721320" y="2819370"/>
                <a:ext cx="321824" cy="141001"/>
              </a:xfrm>
              <a:prstGeom prst="rect">
                <a:avLst/>
              </a:prstGeom>
              <a:blipFill>
                <a:blip r:embed="rId42"/>
                <a:stretch>
                  <a:fillRect l="-7692" r="-11538" b="-30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501E4E7-A1AB-584F-89F4-1DB7786CBD8A}"/>
                  </a:ext>
                </a:extLst>
              </p:cNvPr>
              <p:cNvSpPr txBox="1"/>
              <p:nvPr/>
            </p:nvSpPr>
            <p:spPr>
              <a:xfrm>
                <a:off x="4839748" y="3594713"/>
                <a:ext cx="222960"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900" i="1">
                          <a:latin typeface="Cambria Math" panose="02040503050406030204" pitchFamily="18" charset="0"/>
                          <a:ea typeface="Cambria Math" panose="02040503050406030204" pitchFamily="18" charset="0"/>
                        </a:rPr>
                        <m:t>Λ</m:t>
                      </m:r>
                    </m:oMath>
                  </m:oMathPara>
                </a14:m>
                <a:endParaRPr lang="ja-JP" altLang="en-US" sz="900"/>
              </a:p>
            </p:txBody>
          </p:sp>
        </mc:Choice>
        <mc:Fallback xmlns="">
          <p:sp>
            <p:nvSpPr>
              <p:cNvPr id="28" name="テキスト ボックス 27">
                <a:extLst>
                  <a:ext uri="{FF2B5EF4-FFF2-40B4-BE49-F238E27FC236}">
                    <a16:creationId xmlns:a16="http://schemas.microsoft.com/office/drawing/2014/main" id="{B501E4E7-A1AB-584F-89F4-1DB7786CBD8A}"/>
                  </a:ext>
                </a:extLst>
              </p:cNvPr>
              <p:cNvSpPr txBox="1">
                <a:spLocks noRot="1" noChangeAspect="1" noMove="1" noResize="1" noEditPoints="1" noAdjustHandles="1" noChangeArrowheads="1" noChangeShapeType="1" noTextEdit="1"/>
              </p:cNvSpPr>
              <p:nvPr/>
            </p:nvSpPr>
            <p:spPr>
              <a:xfrm>
                <a:off x="4839748" y="3594713"/>
                <a:ext cx="222960" cy="138499"/>
              </a:xfrm>
              <a:prstGeom prst="rect">
                <a:avLst/>
              </a:prstGeom>
              <a:blipFill>
                <a:blip r:embed="rId43"/>
                <a:stretch>
                  <a:fillRect b="-9091"/>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p:cNvCxnSpPr>
          <p:nvPr/>
        </p:nvCxnSpPr>
        <p:spPr>
          <a:xfrm flipH="1" flipV="1">
            <a:off x="4957505" y="1684324"/>
            <a:ext cx="272475" cy="3714"/>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4974145" y="5071296"/>
                <a:ext cx="1043829" cy="231858"/>
              </a:xfrm>
              <a:prstGeom prst="rect">
                <a:avLst/>
              </a:prstGeom>
              <a:no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endParaRPr lang="en-US" altLang="ja-JP" sz="701"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m:oMathPara>
                </a14:m>
                <a:endParaRPr lang="en-US" altLang="ja-JP" sz="701" i="1" dirty="0">
                  <a:latin typeface="Cambria Math" panose="02040503050406030204" pitchFamily="18" charset="0"/>
                  <a:ea typeface="Cambria Math" panose="02040503050406030204" pitchFamily="18" charset="0"/>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4974145" y="5071296"/>
                <a:ext cx="1043829" cy="231858"/>
              </a:xfrm>
              <a:prstGeom prst="rect">
                <a:avLst/>
              </a:prstGeom>
              <a:blipFill>
                <a:blip r:embed="rId44"/>
                <a:stretch>
                  <a:fillRect l="-4819" t="-10526" b="-15789"/>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970543" y="1620790"/>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E6BDCA52-A21C-F545-B7AA-902914986243}"/>
              </a:ext>
            </a:extLst>
          </p:cNvPr>
          <p:cNvSpPr txBox="1"/>
          <p:nvPr/>
        </p:nvSpPr>
        <p:spPr>
          <a:xfrm>
            <a:off x="94284" y="4965650"/>
            <a:ext cx="2135521" cy="415242"/>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(v1.4.3) 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endParaRPr lang="ja-JP" altLang="en-US" sz="1049" i="1">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C3D0F016-4A5C-C94E-815C-4EA14B7BB5D8}"/>
                  </a:ext>
                </a:extLst>
              </p:cNvPr>
              <p:cNvSpPr txBox="1"/>
              <p:nvPr/>
            </p:nvSpPr>
            <p:spPr>
              <a:xfrm>
                <a:off x="4128141" y="3327975"/>
                <a:ext cx="151326" cy="1615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050" b="1" i="1">
                          <a:latin typeface="Cambria Math" panose="02040503050406030204" pitchFamily="18" charset="0"/>
                        </a:rPr>
                        <m:t>𝑰</m:t>
                      </m:r>
                    </m:oMath>
                  </m:oMathPara>
                </a14:m>
                <a:endParaRPr lang="ja-JP" altLang="en-US" sz="1050" b="1"/>
              </a:p>
            </p:txBody>
          </p:sp>
        </mc:Choice>
        <mc:Fallback xmlns="">
          <p:sp>
            <p:nvSpPr>
              <p:cNvPr id="81" name="テキスト ボックス 80">
                <a:extLst>
                  <a:ext uri="{FF2B5EF4-FFF2-40B4-BE49-F238E27FC236}">
                    <a16:creationId xmlns:a16="http://schemas.microsoft.com/office/drawing/2014/main" id="{C3D0F016-4A5C-C94E-815C-4EA14B7BB5D8}"/>
                  </a:ext>
                </a:extLst>
              </p:cNvPr>
              <p:cNvSpPr txBox="1">
                <a:spLocks noRot="1" noChangeAspect="1" noMove="1" noResize="1" noEditPoints="1" noAdjustHandles="1" noChangeArrowheads="1" noChangeShapeType="1" noTextEdit="1"/>
              </p:cNvSpPr>
              <p:nvPr/>
            </p:nvSpPr>
            <p:spPr>
              <a:xfrm>
                <a:off x="4128141" y="3327975"/>
                <a:ext cx="151326" cy="161583"/>
              </a:xfrm>
              <a:prstGeom prst="rect">
                <a:avLst/>
              </a:prstGeom>
              <a:blipFill>
                <a:blip r:embed="rId45"/>
                <a:stretch>
                  <a:fillRect b="-16667"/>
                </a:stretch>
              </a:blipFill>
            </p:spPr>
            <p:txBody>
              <a:bodyPr/>
              <a:lstStyle/>
              <a:p>
                <a:r>
                  <a:rPr lang="ja-JP" altLang="en-US">
                    <a:noFill/>
                  </a:rPr>
                  <a:t> </a:t>
                </a:r>
              </a:p>
            </p:txBody>
          </p:sp>
        </mc:Fallback>
      </mc:AlternateContent>
      <p:sp>
        <p:nvSpPr>
          <p:cNvPr id="82" name="テキスト ボックス 81">
            <a:extLst>
              <a:ext uri="{FF2B5EF4-FFF2-40B4-BE49-F238E27FC236}">
                <a16:creationId xmlns:a16="http://schemas.microsoft.com/office/drawing/2014/main" id="{3473CD5E-2824-5A4D-AB1D-8C7E55D7BF03}"/>
              </a:ext>
            </a:extLst>
          </p:cNvPr>
          <p:cNvSpPr txBox="1"/>
          <p:nvPr/>
        </p:nvSpPr>
        <p:spPr>
          <a:xfrm>
            <a:off x="5112502" y="3352386"/>
            <a:ext cx="151326" cy="161583"/>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dirty="0"/>
              <a:t>O</a:t>
            </a:r>
            <a:endParaRPr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D103B0D6-B15B-FB4C-9F9C-A21C9517CB53}"/>
                  </a:ext>
                </a:extLst>
              </p:cNvPr>
              <p:cNvSpPr txBox="1"/>
              <p:nvPr/>
            </p:nvSpPr>
            <p:spPr>
              <a:xfrm>
                <a:off x="6686850" y="2117701"/>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87" name="テキスト ボックス 86">
                <a:extLst>
                  <a:ext uri="{FF2B5EF4-FFF2-40B4-BE49-F238E27FC236}">
                    <a16:creationId xmlns:a16="http://schemas.microsoft.com/office/drawing/2014/main" id="{D103B0D6-B15B-FB4C-9F9C-A21C9517CB53}"/>
                  </a:ext>
                </a:extLst>
              </p:cNvPr>
              <p:cNvSpPr txBox="1">
                <a:spLocks noRot="1" noChangeAspect="1" noMove="1" noResize="1" noEditPoints="1" noAdjustHandles="1" noChangeArrowheads="1" noChangeShapeType="1" noTextEdit="1"/>
              </p:cNvSpPr>
              <p:nvPr/>
            </p:nvSpPr>
            <p:spPr>
              <a:xfrm>
                <a:off x="6686850" y="2117701"/>
                <a:ext cx="599208" cy="211725"/>
              </a:xfrm>
              <a:prstGeom prst="rect">
                <a:avLst/>
              </a:prstGeom>
              <a:blipFill>
                <a:blip r:embed="rId46"/>
                <a:stretch>
                  <a:fillRect b="-16667"/>
                </a:stretch>
              </a:blipFill>
            </p:spPr>
            <p:txBody>
              <a:bodyPr/>
              <a:lstStyle/>
              <a:p>
                <a:r>
                  <a:rPr lang="ja-JP" altLang="en-US">
                    <a:noFill/>
                  </a:rPr>
                  <a:t> </a:t>
                </a:r>
              </a:p>
            </p:txBody>
          </p:sp>
        </mc:Fallback>
      </mc:AlternateContent>
      <p:sp>
        <p:nvSpPr>
          <p:cNvPr id="89" name="円/楕円 88">
            <a:extLst>
              <a:ext uri="{FF2B5EF4-FFF2-40B4-BE49-F238E27FC236}">
                <a16:creationId xmlns:a16="http://schemas.microsoft.com/office/drawing/2014/main" id="{46F0E462-4BFF-4E49-8866-57D679CCD4DF}"/>
              </a:ext>
            </a:extLst>
          </p:cNvPr>
          <p:cNvSpPr/>
          <p:nvPr/>
        </p:nvSpPr>
        <p:spPr>
          <a:xfrm rot="16200000">
            <a:off x="3312095" y="2757218"/>
            <a:ext cx="577950"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360588"/>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6058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60588"/>
                <a:ext cx="661306" cy="253916"/>
              </a:xfrm>
              <a:prstGeom prst="rect">
                <a:avLst/>
              </a:prstGeom>
              <a:blipFill>
                <a:blip r:embed="rId47"/>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155261"/>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grpSp>
        <p:nvGrpSpPr>
          <p:cNvPr id="18" name="グループ化 17">
            <a:extLst>
              <a:ext uri="{FF2B5EF4-FFF2-40B4-BE49-F238E27FC236}">
                <a16:creationId xmlns:a16="http://schemas.microsoft.com/office/drawing/2014/main" id="{FCB31E5C-319A-8842-BB41-23411E466251}"/>
              </a:ext>
            </a:extLst>
          </p:cNvPr>
          <p:cNvGrpSpPr/>
          <p:nvPr/>
        </p:nvGrpSpPr>
        <p:grpSpPr>
          <a:xfrm>
            <a:off x="-7678" y="303958"/>
            <a:ext cx="8991750" cy="4705671"/>
            <a:chOff x="-7678" y="303958"/>
            <a:chExt cx="8991750" cy="4705671"/>
          </a:xfrm>
        </p:grpSpPr>
        <p:sp>
          <p:nvSpPr>
            <p:cNvPr id="95" name="テキスト ボックス 94">
              <a:extLst>
                <a:ext uri="{FF2B5EF4-FFF2-40B4-BE49-F238E27FC236}">
                  <a16:creationId xmlns:a16="http://schemas.microsoft.com/office/drawing/2014/main" id="{D4BF2248-8BB5-D54D-8530-4467A0BCDC31}"/>
                </a:ext>
              </a:extLst>
            </p:cNvPr>
            <p:cNvSpPr txBox="1"/>
            <p:nvPr/>
          </p:nvSpPr>
          <p:spPr>
            <a:xfrm>
              <a:off x="7646390"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5</a:t>
              </a:r>
              <a:r>
                <a:rPr lang="ja-JP" altLang="en-US" sz="1049"/>
                <a:t>つの行列分解</a:t>
              </a:r>
            </a:p>
          </p:txBody>
        </p:sp>
        <p:grpSp>
          <p:nvGrpSpPr>
            <p:cNvPr id="17" name="グループ化 16">
              <a:extLst>
                <a:ext uri="{FF2B5EF4-FFF2-40B4-BE49-F238E27FC236}">
                  <a16:creationId xmlns:a16="http://schemas.microsoft.com/office/drawing/2014/main" id="{8D5BA589-62FA-BD42-87E0-484CFDDF63D4}"/>
                </a:ext>
              </a:extLst>
            </p:cNvPr>
            <p:cNvGrpSpPr/>
            <p:nvPr/>
          </p:nvGrpSpPr>
          <p:grpSpPr>
            <a:xfrm>
              <a:off x="-7678" y="473419"/>
              <a:ext cx="8991750" cy="4536210"/>
              <a:chOff x="-7678" y="473419"/>
              <a:chExt cx="8991750" cy="4536210"/>
            </a:xfrm>
          </p:grpSpPr>
          <p:sp>
            <p:nvSpPr>
              <p:cNvPr id="93" name="テキスト ボックス 92">
                <a:extLst>
                  <a:ext uri="{FF2B5EF4-FFF2-40B4-BE49-F238E27FC236}">
                    <a16:creationId xmlns:a16="http://schemas.microsoft.com/office/drawing/2014/main" id="{2723B559-8143-2A43-8A74-AB4EE2067AA2}"/>
                  </a:ext>
                </a:extLst>
              </p:cNvPr>
              <p:cNvSpPr txBox="1"/>
              <p:nvPr/>
            </p:nvSpPr>
            <p:spPr>
              <a:xfrm>
                <a:off x="3038042" y="31756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8" name="テキスト ボックス 97">
                <a:extLst>
                  <a:ext uri="{FF2B5EF4-FFF2-40B4-BE49-F238E27FC236}">
                    <a16:creationId xmlns:a16="http://schemas.microsoft.com/office/drawing/2014/main" id="{7559C861-ABBC-9849-82BB-F62B5F6DB5AB}"/>
                  </a:ext>
                </a:extLst>
              </p:cNvPr>
              <p:cNvSpPr txBox="1"/>
              <p:nvPr/>
            </p:nvSpPr>
            <p:spPr>
              <a:xfrm>
                <a:off x="7619366"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7600422" y="690008"/>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61476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275711" y="146938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762619" y="299872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670884" y="147107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3072111"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240006"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3924720" y="386704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28701" y="26695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79760" y="261792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215695" y="60629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845174"/>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for Everyone</a:t>
                </a:r>
                <a:endParaRPr lang="ja-JP" altLang="en-US" sz="1000" i="1">
                  <a:latin typeface="Arial Rounded MT Bold" panose="020F0704030504030204" pitchFamily="34" charset="0"/>
                </a:endParaRPr>
              </a:p>
            </p:txBody>
          </p:sp>
        </p:grpSp>
      </p:gr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spTree>
    <p:extLst>
      <p:ext uri="{BB962C8B-B14F-4D97-AF65-F5344CB8AC3E}">
        <p14:creationId xmlns:p14="http://schemas.microsoft.com/office/powerpoint/2010/main" val="14783695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12294</TotalTime>
  <Words>763</Words>
  <Application>Microsoft Macintosh PowerPoint</Application>
  <PresentationFormat>画面に合わせる (16:10)</PresentationFormat>
  <Paragraphs>168</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Meiryo</vt:lpstr>
      <vt:lpstr>Arial</vt:lpstr>
      <vt:lpstr>Arial Rounded MT Bold</vt:lpstr>
      <vt:lpstr>Calibri</vt:lpstr>
      <vt:lpstr>Calibri Light</vt:lpstr>
      <vt:lpstr>Cambria Math</vt:lpstr>
      <vt:lpstr>Times</vt:lpstr>
      <vt:lpstr>Times New Roman</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平鍋健児</dc:creator>
  <cp:lastModifiedBy>平鍋 健児</cp:lastModifiedBy>
  <cp:revision>161</cp:revision>
  <cp:lastPrinted>2022-01-08T06:23:33Z</cp:lastPrinted>
  <dcterms:created xsi:type="dcterms:W3CDTF">2020-09-23T08:55:37Z</dcterms:created>
  <dcterms:modified xsi:type="dcterms:W3CDTF">2022-08-11T08:22:36Z</dcterms:modified>
</cp:coreProperties>
</file>