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82" r:id="rId2"/>
    <p:sldId id="284" r:id="rId3"/>
    <p:sldId id="319" r:id="rId4"/>
    <p:sldId id="295" r:id="rId5"/>
    <p:sldId id="296" r:id="rId6"/>
    <p:sldId id="297" r:id="rId7"/>
    <p:sldId id="298" r:id="rId8"/>
    <p:sldId id="330" r:id="rId9"/>
    <p:sldId id="299" r:id="rId10"/>
    <p:sldId id="327" r:id="rId11"/>
    <p:sldId id="300" r:id="rId12"/>
    <p:sldId id="301" r:id="rId13"/>
    <p:sldId id="302" r:id="rId14"/>
    <p:sldId id="329" r:id="rId15"/>
    <p:sldId id="304" r:id="rId16"/>
    <p:sldId id="305" r:id="rId17"/>
    <p:sldId id="306" r:id="rId18"/>
    <p:sldId id="307" r:id="rId19"/>
    <p:sldId id="308" r:id="rId20"/>
    <p:sldId id="321" r:id="rId21"/>
    <p:sldId id="309" r:id="rId2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平鍋 健児" initials="平鍋" lastIdx="1" clrIdx="0">
    <p:extLst>
      <p:ext uri="{19B8F6BF-5375-455C-9EA6-DF929625EA0E}">
        <p15:presenceInfo xmlns:p15="http://schemas.microsoft.com/office/powerpoint/2012/main" userId="97c2b159857dc1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F5B"/>
    <a:srgbClr val="2EB77C"/>
    <a:srgbClr val="486782"/>
    <a:srgbClr val="E43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58"/>
    <p:restoredTop sz="95946"/>
  </p:normalViewPr>
  <p:slideViewPr>
    <p:cSldViewPr snapToGrid="0" snapToObjects="1">
      <p:cViewPr>
        <p:scale>
          <a:sx n="140" d="100"/>
          <a:sy n="140" d="100"/>
        </p:scale>
        <p:origin x="2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BDBE6-3B77-FA42-B401-992CB5C9A3FB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E75AB-FE19-0D4A-9531-B02AAE1D4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16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0367-ED2B-6F4D-8D22-185D8D1BC698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63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8119-F866-3140-8D04-52EC84B32EF5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1454-CB54-AD4C-BBED-57E5252F5679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3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BD3-67B1-6645-8836-0CE162F0C448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1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8DF0-8B31-0543-BBFF-4FE8BB36F5DF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29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F0D5-7DC0-D74C-9BFB-0B0C6891B384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42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2F21-DB98-CD4B-9F9B-7EE0C7A05F53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00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9AC3-9281-B44C-A7B0-7D0F0F7FD5AC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62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7C61-7FE6-9A4A-8787-C1B7182774DD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24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DF5F-E424-0D47-9F06-4085F076C63A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84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BC35-4454-EF48-BF58-BA1C192EF321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48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98555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60A59385-840E-8C4E-996C-18084049E4E3}" type="datetime1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1488" y="5398555"/>
            <a:ext cx="363016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kumimoji="1" lang="en-US" altLang="ja-JP"/>
              <a:t>By Kenji Hiranabe with the kindest help of Prof. Gilbert Strang</a:t>
            </a:r>
            <a:endParaRPr kumimoji="1" lang="ja-JP" altLang="en-US" sz="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58" y="5398555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C29EF6B4-709F-0C4F-8D57-4E0D583B55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5122" name="Picture 2" descr="クリエイティブ・コモンズ・ライセンス">
            <a:extLst>
              <a:ext uri="{FF2B5EF4-FFF2-40B4-BE49-F238E27FC236}">
                <a16:creationId xmlns:a16="http://schemas.microsoft.com/office/drawing/2014/main" id="{108394F1-463B-7944-A251-9EDF972A5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448" y="5455440"/>
            <a:ext cx="10160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58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18" Type="http://schemas.openxmlformats.org/officeDocument/2006/relationships/image" Target="../media/image42.png"/><Relationship Id="rId3" Type="http://schemas.openxmlformats.org/officeDocument/2006/relationships/image" Target="../media/image250.png"/><Relationship Id="rId7" Type="http://schemas.openxmlformats.org/officeDocument/2006/relationships/image" Target="../media/image311.png"/><Relationship Id="rId12" Type="http://schemas.openxmlformats.org/officeDocument/2006/relationships/image" Target="../media/image360.png"/><Relationship Id="rId17" Type="http://schemas.openxmlformats.org/officeDocument/2006/relationships/image" Target="../media/image41.png"/><Relationship Id="rId2" Type="http://schemas.openxmlformats.org/officeDocument/2006/relationships/image" Target="../media/image230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50.png"/><Relationship Id="rId5" Type="http://schemas.openxmlformats.org/officeDocument/2006/relationships/image" Target="../media/image271.png"/><Relationship Id="rId15" Type="http://schemas.openxmlformats.org/officeDocument/2006/relationships/image" Target="../media/image39.png"/><Relationship Id="rId10" Type="http://schemas.openxmlformats.org/officeDocument/2006/relationships/image" Target="../media/image340.png"/><Relationship Id="rId19" Type="http://schemas.openxmlformats.org/officeDocument/2006/relationships/image" Target="../media/image43.png"/><Relationship Id="rId4" Type="http://schemas.openxmlformats.org/officeDocument/2006/relationships/image" Target="../media/image261.png"/><Relationship Id="rId9" Type="http://schemas.openxmlformats.org/officeDocument/2006/relationships/image" Target="../media/image330.png"/><Relationship Id="rId14" Type="http://schemas.openxmlformats.org/officeDocument/2006/relationships/image" Target="../media/image3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3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60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230.png"/><Relationship Id="rId18" Type="http://schemas.openxmlformats.org/officeDocument/2006/relationships/image" Target="../media/image54.png"/><Relationship Id="rId3" Type="http://schemas.openxmlformats.org/officeDocument/2006/relationships/image" Target="../media/image510.png"/><Relationship Id="rId21" Type="http://schemas.openxmlformats.org/officeDocument/2006/relationships/image" Target="../media/image66.png"/><Relationship Id="rId7" Type="http://schemas.openxmlformats.org/officeDocument/2006/relationships/image" Target="../media/image57.png"/><Relationship Id="rId12" Type="http://schemas.openxmlformats.org/officeDocument/2006/relationships/image" Target="../media/image170.png"/><Relationship Id="rId17" Type="http://schemas.openxmlformats.org/officeDocument/2006/relationships/image" Target="../media/image53.png"/><Relationship Id="rId2" Type="http://schemas.openxmlformats.org/officeDocument/2006/relationships/image" Target="../media/image531.png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550.png"/><Relationship Id="rId15" Type="http://schemas.openxmlformats.org/officeDocument/2006/relationships/image" Target="../media/image62.png"/><Relationship Id="rId23" Type="http://schemas.openxmlformats.org/officeDocument/2006/relationships/image" Target="../media/image68.png"/><Relationship Id="rId10" Type="http://schemas.openxmlformats.org/officeDocument/2006/relationships/image" Target="../media/image59.png"/><Relationship Id="rId19" Type="http://schemas.openxmlformats.org/officeDocument/2006/relationships/image" Target="../media/image64.png"/><Relationship Id="rId4" Type="http://schemas.openxmlformats.org/officeDocument/2006/relationships/image" Target="../media/image540.png"/><Relationship Id="rId9" Type="http://schemas.openxmlformats.org/officeDocument/2006/relationships/image" Target="../media/image420.png"/><Relationship Id="rId14" Type="http://schemas.openxmlformats.org/officeDocument/2006/relationships/image" Target="../media/image61.png"/><Relationship Id="rId22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800.png"/><Relationship Id="rId3" Type="http://schemas.openxmlformats.org/officeDocument/2006/relationships/image" Target="../media/image420.png"/><Relationship Id="rId7" Type="http://schemas.openxmlformats.org/officeDocument/2006/relationships/image" Target="../media/image750.png"/><Relationship Id="rId12" Type="http://schemas.openxmlformats.org/officeDocument/2006/relationships/image" Target="../media/image79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780.png"/><Relationship Id="rId5" Type="http://schemas.openxmlformats.org/officeDocument/2006/relationships/image" Target="../media/image730.png"/><Relationship Id="rId10" Type="http://schemas.openxmlformats.org/officeDocument/2006/relationships/image" Target="../media/image770.png"/><Relationship Id="rId4" Type="http://schemas.openxmlformats.org/officeDocument/2006/relationships/image" Target="../media/image720.png"/><Relationship Id="rId9" Type="http://schemas.openxmlformats.org/officeDocument/2006/relationships/image" Target="../media/image7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13" Type="http://schemas.openxmlformats.org/officeDocument/2006/relationships/image" Target="../media/image88.png"/><Relationship Id="rId3" Type="http://schemas.openxmlformats.org/officeDocument/2006/relationships/image" Target="../media/image160.png"/><Relationship Id="rId7" Type="http://schemas.openxmlformats.org/officeDocument/2006/relationships/image" Target="../media/image830.png"/><Relationship Id="rId12" Type="http://schemas.openxmlformats.org/officeDocument/2006/relationships/image" Target="../media/image87.png"/><Relationship Id="rId2" Type="http://schemas.openxmlformats.org/officeDocument/2006/relationships/image" Target="../media/image510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86.png"/><Relationship Id="rId5" Type="http://schemas.openxmlformats.org/officeDocument/2006/relationships/image" Target="../media/image820.png"/><Relationship Id="rId15" Type="http://schemas.openxmlformats.org/officeDocument/2006/relationships/image" Target="../media/image90.png"/><Relationship Id="rId10" Type="http://schemas.openxmlformats.org/officeDocument/2006/relationships/image" Target="../media/image82.png"/><Relationship Id="rId4" Type="http://schemas.openxmlformats.org/officeDocument/2006/relationships/image" Target="../media/image810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71.png"/><Relationship Id="rId3" Type="http://schemas.openxmlformats.org/officeDocument/2006/relationships/image" Target="../media/image93.png"/><Relationship Id="rId21" Type="http://schemas.openxmlformats.org/officeDocument/2006/relationships/image" Target="../media/image74.png"/><Relationship Id="rId12" Type="http://schemas.openxmlformats.org/officeDocument/2006/relationships/image" Target="../media/image92.png"/><Relationship Id="rId17" Type="http://schemas.openxmlformats.org/officeDocument/2006/relationships/image" Target="../media/image70.png"/><Relationship Id="rId2" Type="http://schemas.openxmlformats.org/officeDocument/2006/relationships/image" Target="../media/image83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55.png"/><Relationship Id="rId23" Type="http://schemas.openxmlformats.org/officeDocument/2006/relationships/image" Target="../media/image76.png"/><Relationship Id="rId19" Type="http://schemas.openxmlformats.org/officeDocument/2006/relationships/image" Target="../media/image72.png"/><Relationship Id="rId4" Type="http://schemas.openxmlformats.org/officeDocument/2006/relationships/image" Target="../media/image85.png"/><Relationship Id="rId14" Type="http://schemas.openxmlformats.org/officeDocument/2006/relationships/image" Target="../media/image52.png"/><Relationship Id="rId22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100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image" Target="../media/image850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1.png"/><Relationship Id="rId5" Type="http://schemas.openxmlformats.org/officeDocument/2006/relationships/image" Target="../media/image102.png"/><Relationship Id="rId15" Type="http://schemas.openxmlformats.org/officeDocument/2006/relationships/image" Target="../media/image106.png"/><Relationship Id="rId10" Type="http://schemas.openxmlformats.org/officeDocument/2006/relationships/image" Target="../media/image99.png"/><Relationship Id="rId4" Type="http://schemas.openxmlformats.org/officeDocument/2006/relationships/image" Target="../media/image921.png"/><Relationship Id="rId9" Type="http://schemas.openxmlformats.org/officeDocument/2006/relationships/image" Target="../media/image94.png"/><Relationship Id="rId14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anagileway.com/2020/06/04/prof-gilbert-strang-linear-algebra/" TargetMode="External"/><Relationship Id="rId3" Type="http://schemas.openxmlformats.org/officeDocument/2006/relationships/image" Target="../media/image78.png"/><Relationship Id="rId7" Type="http://schemas.openxmlformats.org/officeDocument/2006/relationships/hyperlink" Target="https://anagileway.com/2020/09/29/matrix-world-in-linear-algebra-for-everyone/" TargetMode="Externa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cw.mit.edu/resources/res-18-010-a-2020-vision-of-linear-algebra-spring-2020/" TargetMode="External"/><Relationship Id="rId11" Type="http://schemas.openxmlformats.org/officeDocument/2006/relationships/image" Target="../media/image95.png"/><Relationship Id="rId5" Type="http://schemas.openxmlformats.org/officeDocument/2006/relationships/hyperlink" Target="http://web.mit.edu/18.06/www/videos.shtml" TargetMode="External"/><Relationship Id="rId10" Type="http://schemas.openxmlformats.org/officeDocument/2006/relationships/image" Target="../media/image80.png"/><Relationship Id="rId4" Type="http://schemas.openxmlformats.org/officeDocument/2006/relationships/hyperlink" Target="http://math.mit.edu/everyone/" TargetMode="External"/><Relationship Id="rId9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711.png"/><Relationship Id="rId4" Type="http://schemas.openxmlformats.org/officeDocument/2006/relationships/image" Target="../media/image6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112.png"/><Relationship Id="rId7" Type="http://schemas.openxmlformats.org/officeDocument/2006/relationships/image" Target="../media/image19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28.png"/><Relationship Id="rId3" Type="http://schemas.openxmlformats.org/officeDocument/2006/relationships/image" Target="../media/image210.png"/><Relationship Id="rId7" Type="http://schemas.openxmlformats.org/officeDocument/2006/relationships/image" Target="../media/image260.png"/><Relationship Id="rId12" Type="http://schemas.openxmlformats.org/officeDocument/2006/relationships/image" Target="../media/image27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1.png"/><Relationship Id="rId11" Type="http://schemas.openxmlformats.org/officeDocument/2006/relationships/image" Target="../media/image26.png"/><Relationship Id="rId5" Type="http://schemas.openxmlformats.org/officeDocument/2006/relationships/image" Target="../media/image231.png"/><Relationship Id="rId10" Type="http://schemas.openxmlformats.org/officeDocument/2006/relationships/image" Target="../media/image270.png"/><Relationship Id="rId4" Type="http://schemas.openxmlformats.org/officeDocument/2006/relationships/image" Target="../media/image220.png"/><Relationship Id="rId9" Type="http://schemas.openxmlformats.org/officeDocument/2006/relationships/image" Target="../media/image310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DC4BE5-FA16-CD4C-84FF-A1D2C68A8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2867807"/>
            <a:ext cx="8209153" cy="1487001"/>
          </a:xfrm>
        </p:spPr>
        <p:txBody>
          <a:bodyPr anchor="b">
            <a:noAutofit/>
          </a:bodyPr>
          <a:lstStyle/>
          <a:p>
            <a:r>
              <a:rPr lang="ja-TH" altLang="ja-JP" sz="3200">
                <a:solidFill>
                  <a:srgbClr val="FFFFFF"/>
                </a:solidFill>
              </a:rPr>
              <a:t>Graphic note</a:t>
            </a:r>
            <a:r>
              <a:rPr lang="en-US" altLang="ja-JP" sz="3200" dirty="0">
                <a:solidFill>
                  <a:srgbClr val="FFFFFF"/>
                </a:solidFill>
              </a:rPr>
              <a:t>s</a:t>
            </a:r>
            <a:r>
              <a:rPr lang="ja-TH" altLang="ja-JP" sz="3200">
                <a:solidFill>
                  <a:srgbClr val="FFFFFF"/>
                </a:solidFill>
              </a:rPr>
              <a:t> </a:t>
            </a:r>
            <a:r>
              <a:rPr lang="en-US" altLang="ja-JP" sz="3200" dirty="0">
                <a:solidFill>
                  <a:srgbClr val="FFFFFF"/>
                </a:solidFill>
              </a:rPr>
              <a:t>on</a:t>
            </a:r>
            <a:br>
              <a:rPr lang="en-US" altLang="ja-JP" sz="3200" dirty="0">
                <a:solidFill>
                  <a:srgbClr val="FFFFFF"/>
                </a:solidFill>
              </a:rPr>
            </a:br>
            <a:r>
              <a:rPr lang="ja-TH" altLang="ja-JP" sz="3200">
                <a:solidFill>
                  <a:srgbClr val="FFFFFF"/>
                </a:solidFill>
              </a:rPr>
              <a:t>“</a:t>
            </a:r>
            <a:r>
              <a:rPr lang="ja-TH" altLang="ja-JP" sz="4400" i="1">
                <a:solidFill>
                  <a:srgbClr val="FFFFFF"/>
                </a:solidFill>
              </a:rPr>
              <a:t>Linear Algebra for Everyone</a:t>
            </a:r>
            <a:r>
              <a:rPr lang="ja-TH" altLang="ja-JP" sz="3200">
                <a:solidFill>
                  <a:srgbClr val="FFFFFF"/>
                </a:solidFill>
              </a:rPr>
              <a:t>” </a:t>
            </a:r>
            <a:r>
              <a:rPr lang="en-US" altLang="ja-JP" sz="3200" dirty="0">
                <a:solidFill>
                  <a:srgbClr val="FFFFFF"/>
                </a:solidFill>
              </a:rPr>
              <a:t>authored </a:t>
            </a:r>
            <a:r>
              <a:rPr lang="ja-TH" altLang="ja-JP" sz="3200">
                <a:solidFill>
                  <a:srgbClr val="FFFFFF"/>
                </a:solidFill>
              </a:rPr>
              <a:t>by </a:t>
            </a:r>
            <a:r>
              <a:rPr lang="en-US" altLang="ja-JP" sz="3200" dirty="0">
                <a:solidFill>
                  <a:srgbClr val="FFFFFF"/>
                </a:solidFill>
              </a:rPr>
              <a:t>Prof. </a:t>
            </a:r>
            <a:r>
              <a:rPr lang="ja-TH" altLang="ja-JP" sz="3200">
                <a:solidFill>
                  <a:srgbClr val="FFFFFF"/>
                </a:solidFill>
              </a:rPr>
              <a:t>Gilbert Strang</a:t>
            </a:r>
            <a:endParaRPr lang="ja-TH" sz="3200" dirty="0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E31480-3CC2-8743-BC54-1088E73F9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906" y="4382375"/>
            <a:ext cx="6970816" cy="753338"/>
          </a:xfrm>
        </p:spPr>
        <p:txBody>
          <a:bodyPr>
            <a:normAutofit fontScale="70000" lnSpcReduction="20000"/>
          </a:bodyPr>
          <a:lstStyle/>
          <a:p>
            <a:r>
              <a:rPr lang="ja-TH" altLang="ja-JP">
                <a:solidFill>
                  <a:srgbClr val="FFFFFF"/>
                </a:solidFill>
              </a:rPr>
              <a:t>Visualization to </a:t>
            </a:r>
            <a:r>
              <a:rPr lang="en-US" altLang="ja-JP" dirty="0">
                <a:solidFill>
                  <a:srgbClr val="FFFFFF"/>
                </a:solidFill>
              </a:rPr>
              <a:t>practically</a:t>
            </a:r>
            <a:r>
              <a:rPr lang="ja-TH" altLang="ja-JP">
                <a:solidFill>
                  <a:srgbClr val="FFFFFF"/>
                </a:solidFill>
              </a:rPr>
              <a:t> understand Linear Algebra</a:t>
            </a:r>
            <a:endParaRPr lang="ja-TH" dirty="0">
              <a:solidFill>
                <a:srgbClr val="FFFFFF"/>
              </a:solidFill>
            </a:endParaRPr>
          </a:p>
          <a:p>
            <a:r>
              <a:rPr lang="ja-TH">
                <a:solidFill>
                  <a:srgbClr val="FFFFFF"/>
                </a:solidFill>
              </a:rPr>
              <a:t>Kenji Hiranabe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Version 1.1(July.23, 2022)</a:t>
            </a:r>
            <a:endParaRPr lang="ja-TH" dirty="0">
              <a:solidFill>
                <a:srgbClr val="FFFFFF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9435" y="741042"/>
            <a:ext cx="1605129" cy="178347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918388D-47F2-6442-9773-A7259623D2CE}"/>
              </a:ext>
            </a:extLst>
          </p:cNvPr>
          <p:cNvGrpSpPr/>
          <p:nvPr/>
        </p:nvGrpSpPr>
        <p:grpSpPr>
          <a:xfrm>
            <a:off x="4004331" y="1433106"/>
            <a:ext cx="1135335" cy="399347"/>
            <a:chOff x="1008431" y="988445"/>
            <a:chExt cx="2005187" cy="705312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F45A403-AEFE-F346-9A3C-308790DD3456}"/>
                </a:ext>
              </a:extLst>
            </p:cNvPr>
            <p:cNvGrpSpPr/>
            <p:nvPr/>
          </p:nvGrpSpPr>
          <p:grpSpPr>
            <a:xfrm>
              <a:off x="100843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F7FA6948-2B2C-AC4C-936A-40307DC79EA5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4982DACD-F304-C643-9C2A-FD475213896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7EAD589F-F424-BB4D-A5E1-AE6013D11F6C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0AE69E9-7397-7A49-B3DA-1112BCEC5CD8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D0E97684-F1B9-DE41-99F6-BBCCF478CC30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AF466A1-0919-054D-83C9-08823972C1CC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D3DC46C-DBD8-0E4C-A320-EF9E88976100}"/>
                </a:ext>
              </a:extLst>
            </p:cNvPr>
            <p:cNvSpPr/>
            <p:nvPr/>
          </p:nvSpPr>
          <p:spPr>
            <a:xfrm>
              <a:off x="164875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左大かっこ 20">
              <a:extLst>
                <a:ext uri="{FF2B5EF4-FFF2-40B4-BE49-F238E27FC236}">
                  <a16:creationId xmlns:a16="http://schemas.microsoft.com/office/drawing/2014/main" id="{4B960F6F-14A2-304A-A68C-061DF23A7C28}"/>
                </a:ext>
              </a:extLst>
            </p:cNvPr>
            <p:cNvSpPr/>
            <p:nvPr/>
          </p:nvSpPr>
          <p:spPr>
            <a:xfrm>
              <a:off x="158203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E8C30117-C0E8-C646-856E-9D73C1C7346F}"/>
                </a:ext>
              </a:extLst>
            </p:cNvPr>
            <p:cNvSpPr/>
            <p:nvPr/>
          </p:nvSpPr>
          <p:spPr>
            <a:xfrm flipH="1">
              <a:off x="195001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D027F76-0A08-B742-9972-18AB37C37F68}"/>
                </a:ext>
              </a:extLst>
            </p:cNvPr>
            <p:cNvSpPr/>
            <p:nvPr/>
          </p:nvSpPr>
          <p:spPr>
            <a:xfrm>
              <a:off x="184219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273528BD-80B9-844E-AD91-C4A28F097003}"/>
                    </a:ext>
                  </a:extLst>
                </p:cNvPr>
                <p:cNvSpPr txBox="1"/>
                <p:nvPr/>
              </p:nvSpPr>
              <p:spPr>
                <a:xfrm>
                  <a:off x="2051471" y="988445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273528BD-80B9-844E-AD91-C4A28F097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471" y="988445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 l="-5000" r="-10000"/>
                  </a:stretch>
                </a:blipFill>
              </p:spPr>
              <p:txBody>
                <a:bodyPr/>
                <a:lstStyle/>
                <a:p>
                  <a:r>
                    <a:rPr lang="ja-T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81809EEA-A5E2-9A4B-B4EB-52AABBB742B5}"/>
                </a:ext>
              </a:extLst>
            </p:cNvPr>
            <p:cNvGrpSpPr/>
            <p:nvPr/>
          </p:nvGrpSpPr>
          <p:grpSpPr>
            <a:xfrm>
              <a:off x="2460025" y="1058847"/>
              <a:ext cx="196596" cy="194343"/>
              <a:chOff x="4163876" y="2548857"/>
              <a:chExt cx="196596" cy="194343"/>
            </a:xfrm>
          </p:grpSpPr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67FF5D0-95C9-5348-AD15-F26BCA858D0B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B643A27-E4AC-3744-8A51-70C465AFE5F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8CE5236-6A84-2A43-AE57-F3B878D6A0AC}"/>
                </a:ext>
              </a:extLst>
            </p:cNvPr>
            <p:cNvGrpSpPr/>
            <p:nvPr/>
          </p:nvGrpSpPr>
          <p:grpSpPr>
            <a:xfrm>
              <a:off x="2465197" y="1272897"/>
              <a:ext cx="196596" cy="194343"/>
              <a:chOff x="4163876" y="2548857"/>
              <a:chExt cx="196596" cy="194343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BB809C5A-22C1-AB48-9C97-62CCF16F618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158D6EAD-27B5-DC42-828A-FB2FBB600B8B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A70BC7C7-9E0A-664B-8FE6-C8ABF88FC9BC}"/>
                </a:ext>
              </a:extLst>
            </p:cNvPr>
            <p:cNvGrpSpPr/>
            <p:nvPr/>
          </p:nvGrpSpPr>
          <p:grpSpPr>
            <a:xfrm>
              <a:off x="2470369" y="1486947"/>
              <a:ext cx="196596" cy="194343"/>
              <a:chOff x="4163876" y="2548857"/>
              <a:chExt cx="196596" cy="19434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FACDABF-B244-A741-B670-399C1D175138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C3116842-59BA-2948-ABC0-4C8712E59AA3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3DF48BC6-A71E-EE4D-BB0F-99303C6202CA}"/>
                </a:ext>
              </a:extLst>
            </p:cNvPr>
            <p:cNvSpPr/>
            <p:nvPr/>
          </p:nvSpPr>
          <p:spPr>
            <a:xfrm>
              <a:off x="241793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33CC5654-DC37-DF4B-8815-0389F21198D7}"/>
                </a:ext>
              </a:extLst>
            </p:cNvPr>
            <p:cNvSpPr/>
            <p:nvPr/>
          </p:nvSpPr>
          <p:spPr>
            <a:xfrm flipH="1">
              <a:off x="292823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989186EF-CBAD-9C43-AA00-1FCB4BF3AAFC}"/>
                </a:ext>
              </a:extLst>
            </p:cNvPr>
            <p:cNvGrpSpPr/>
            <p:nvPr/>
          </p:nvGrpSpPr>
          <p:grpSpPr>
            <a:xfrm>
              <a:off x="2742501" y="1058847"/>
              <a:ext cx="196596" cy="194343"/>
              <a:chOff x="4163876" y="2548857"/>
              <a:chExt cx="196596" cy="19434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D57DD81-1266-634A-98BD-4B7DD6B0D4C5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F0EDFDC0-F16C-8744-AE64-2B2AC2C7C9B9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CC9FF8A-2BB0-9043-A98B-FC316E1A67B8}"/>
                </a:ext>
              </a:extLst>
            </p:cNvPr>
            <p:cNvGrpSpPr/>
            <p:nvPr/>
          </p:nvGrpSpPr>
          <p:grpSpPr>
            <a:xfrm>
              <a:off x="2747673" y="1272897"/>
              <a:ext cx="196596" cy="194343"/>
              <a:chOff x="4163876" y="2548857"/>
              <a:chExt cx="196596" cy="194343"/>
            </a:xfrm>
          </p:grpSpPr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82C7A36-B448-9C48-B791-B0EB78FD240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4AE5ECD1-20EA-CB4D-B753-E69413A744F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AE66B89-9791-9747-81D5-B94B6895CEFF}"/>
                </a:ext>
              </a:extLst>
            </p:cNvPr>
            <p:cNvGrpSpPr/>
            <p:nvPr/>
          </p:nvGrpSpPr>
          <p:grpSpPr>
            <a:xfrm>
              <a:off x="2752845" y="1486947"/>
              <a:ext cx="196596" cy="194343"/>
              <a:chOff x="4163876" y="2548857"/>
              <a:chExt cx="196596" cy="19434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105537B-A106-F64B-91D3-8F9AB3A3F2B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2BAC008C-A755-DE40-97D8-1CC17C05C85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A035D7-AE35-E846-BDD4-6991382F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1026" name="Picture 2" descr="クリエイティブ・コモンズ・ライセンス">
            <a:extLst>
              <a:ext uri="{FF2B5EF4-FFF2-40B4-BE49-F238E27FC236}">
                <a16:creationId xmlns:a16="http://schemas.microsoft.com/office/drawing/2014/main" id="{8A4C61A5-4C05-3643-8A46-398AA938E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21" y="52150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B9C137-FBDE-CF79-5EC5-631B1768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11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1B6D9F1-DFAF-BF95-BCAE-15F77B24509B}"/>
              </a:ext>
            </a:extLst>
          </p:cNvPr>
          <p:cNvGrpSpPr/>
          <p:nvPr/>
        </p:nvGrpSpPr>
        <p:grpSpPr>
          <a:xfrm>
            <a:off x="1364789" y="1159287"/>
            <a:ext cx="1804668" cy="634781"/>
            <a:chOff x="1008431" y="727180"/>
            <a:chExt cx="2005187" cy="705312"/>
          </a:xfrm>
        </p:grpSpPr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351D3C21-E1A2-C147-9375-AE4EA160426D}"/>
                </a:ext>
              </a:extLst>
            </p:cNvPr>
            <p:cNvGrpSpPr/>
            <p:nvPr/>
          </p:nvGrpSpPr>
          <p:grpSpPr>
            <a:xfrm>
              <a:off x="1008431" y="765919"/>
              <a:ext cx="481952" cy="666573"/>
              <a:chOff x="1829650" y="3384150"/>
              <a:chExt cx="481952" cy="666573"/>
            </a:xfrm>
          </p:grpSpPr>
          <p:grpSp>
            <p:nvGrpSpPr>
              <p:cNvPr id="155" name="グループ化 154">
                <a:extLst>
                  <a:ext uri="{FF2B5EF4-FFF2-40B4-BE49-F238E27FC236}">
                    <a16:creationId xmlns:a16="http://schemas.microsoft.com/office/drawing/2014/main" id="{BA6590F5-5A1A-8D41-BBA0-5BA7CDFAAD3D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156" name="左大かっこ 155">
                  <a:extLst>
                    <a:ext uri="{FF2B5EF4-FFF2-40B4-BE49-F238E27FC236}">
                      <a16:creationId xmlns:a16="http://schemas.microsoft.com/office/drawing/2014/main" id="{694E4809-839A-534A-A991-B0D6549E155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57" name="左大かっこ 156">
                  <a:extLst>
                    <a:ext uri="{FF2B5EF4-FFF2-40B4-BE49-F238E27FC236}">
                      <a16:creationId xmlns:a16="http://schemas.microsoft.com/office/drawing/2014/main" id="{C19F1334-406C-234B-9834-901AAA06BFFC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4EA3ADC-6F31-4D4D-A433-AF8FD5CB94D2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9" name="正方形/長方形 158">
                <a:extLst>
                  <a:ext uri="{FF2B5EF4-FFF2-40B4-BE49-F238E27FC236}">
                    <a16:creationId xmlns:a16="http://schemas.microsoft.com/office/drawing/2014/main" id="{6EC994FA-0DEB-504C-BACE-1F3A1CED75F5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8CE60F77-9CCB-714E-9776-47555272A581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28D4B08B-BC74-514E-BD81-DCFD0F18614B}"/>
                </a:ext>
              </a:extLst>
            </p:cNvPr>
            <p:cNvSpPr/>
            <p:nvPr/>
          </p:nvSpPr>
          <p:spPr>
            <a:xfrm>
              <a:off x="1648756" y="7832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0" name="左大かっこ 169">
              <a:extLst>
                <a:ext uri="{FF2B5EF4-FFF2-40B4-BE49-F238E27FC236}">
                  <a16:creationId xmlns:a16="http://schemas.microsoft.com/office/drawing/2014/main" id="{51FD661E-C3AE-B247-94A4-FA81147B619E}"/>
                </a:ext>
              </a:extLst>
            </p:cNvPr>
            <p:cNvSpPr/>
            <p:nvPr/>
          </p:nvSpPr>
          <p:spPr>
            <a:xfrm>
              <a:off x="1582038" y="759166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1" name="左大かっこ 170">
              <a:extLst>
                <a:ext uri="{FF2B5EF4-FFF2-40B4-BE49-F238E27FC236}">
                  <a16:creationId xmlns:a16="http://schemas.microsoft.com/office/drawing/2014/main" id="{F23A5D77-04C5-AD49-98D6-1EB6A902B97D}"/>
                </a:ext>
              </a:extLst>
            </p:cNvPr>
            <p:cNvSpPr/>
            <p:nvPr/>
          </p:nvSpPr>
          <p:spPr>
            <a:xfrm flipH="1">
              <a:off x="1950012" y="759168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A22FA50B-A003-4B42-921B-DDADFB13AA93}"/>
                </a:ext>
              </a:extLst>
            </p:cNvPr>
            <p:cNvSpPr/>
            <p:nvPr/>
          </p:nvSpPr>
          <p:spPr>
            <a:xfrm>
              <a:off x="1842194" y="77981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63E12BBA-6C8C-1F4E-A5BA-6A05A6EE129B}"/>
                    </a:ext>
                  </a:extLst>
                </p:cNvPr>
                <p:cNvSpPr txBox="1"/>
                <p:nvPr/>
              </p:nvSpPr>
              <p:spPr>
                <a:xfrm>
                  <a:off x="2051471" y="727180"/>
                  <a:ext cx="4221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63E12BBA-6C8C-1F4E-A5BA-6A05A6EE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471" y="727180"/>
                  <a:ext cx="422135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97903043-28DF-414C-8E52-689BF182ABE1}"/>
                </a:ext>
              </a:extLst>
            </p:cNvPr>
            <p:cNvGrpSpPr/>
            <p:nvPr/>
          </p:nvGrpSpPr>
          <p:grpSpPr>
            <a:xfrm>
              <a:off x="2460025" y="797582"/>
              <a:ext cx="196596" cy="194343"/>
              <a:chOff x="4163876" y="2548857"/>
              <a:chExt cx="196596" cy="194343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293FE3AD-E844-FF4D-B55A-8F7F8B42C86A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6" name="正方形/長方形 175">
                <a:extLst>
                  <a:ext uri="{FF2B5EF4-FFF2-40B4-BE49-F238E27FC236}">
                    <a16:creationId xmlns:a16="http://schemas.microsoft.com/office/drawing/2014/main" id="{BA20FF2F-36FF-5C4D-AD18-2C8DD9FEA036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021BFF6A-E1AA-C647-A11D-C03B07587174}"/>
                </a:ext>
              </a:extLst>
            </p:cNvPr>
            <p:cNvGrpSpPr/>
            <p:nvPr/>
          </p:nvGrpSpPr>
          <p:grpSpPr>
            <a:xfrm>
              <a:off x="2465197" y="1011632"/>
              <a:ext cx="196596" cy="194343"/>
              <a:chOff x="4163876" y="2548857"/>
              <a:chExt cx="196596" cy="194343"/>
            </a:xfrm>
          </p:grpSpPr>
          <p:sp>
            <p:nvSpPr>
              <p:cNvPr id="178" name="正方形/長方形 177">
                <a:extLst>
                  <a:ext uri="{FF2B5EF4-FFF2-40B4-BE49-F238E27FC236}">
                    <a16:creationId xmlns:a16="http://schemas.microsoft.com/office/drawing/2014/main" id="{824E00D5-301D-3B47-9AA9-41E729C8A91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9" name="正方形/長方形 178">
                <a:extLst>
                  <a:ext uri="{FF2B5EF4-FFF2-40B4-BE49-F238E27FC236}">
                    <a16:creationId xmlns:a16="http://schemas.microsoft.com/office/drawing/2014/main" id="{4887A779-ADFB-8F49-B71C-ECA606ED82DD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B38BC3B0-C15E-8C41-B502-A04BB1064D7C}"/>
                </a:ext>
              </a:extLst>
            </p:cNvPr>
            <p:cNvGrpSpPr/>
            <p:nvPr/>
          </p:nvGrpSpPr>
          <p:grpSpPr>
            <a:xfrm>
              <a:off x="2470369" y="1225682"/>
              <a:ext cx="196596" cy="194343"/>
              <a:chOff x="4163876" y="2548857"/>
              <a:chExt cx="196596" cy="194343"/>
            </a:xfrm>
          </p:grpSpPr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DC9AC190-94F5-434B-AF65-CCC2AC40A13A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2" name="正方形/長方形 181">
                <a:extLst>
                  <a:ext uri="{FF2B5EF4-FFF2-40B4-BE49-F238E27FC236}">
                    <a16:creationId xmlns:a16="http://schemas.microsoft.com/office/drawing/2014/main" id="{5BCBBC23-A92D-6141-9082-8EF5094790F6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83" name="左大かっこ 182">
              <a:extLst>
                <a:ext uri="{FF2B5EF4-FFF2-40B4-BE49-F238E27FC236}">
                  <a16:creationId xmlns:a16="http://schemas.microsoft.com/office/drawing/2014/main" id="{AA12934E-4D17-DB4D-A63A-2BF2286FAC94}"/>
                </a:ext>
              </a:extLst>
            </p:cNvPr>
            <p:cNvSpPr/>
            <p:nvPr/>
          </p:nvSpPr>
          <p:spPr>
            <a:xfrm>
              <a:off x="2417938" y="75345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4" name="左大かっこ 183">
              <a:extLst>
                <a:ext uri="{FF2B5EF4-FFF2-40B4-BE49-F238E27FC236}">
                  <a16:creationId xmlns:a16="http://schemas.microsoft.com/office/drawing/2014/main" id="{19AAA353-C74C-B64F-A01D-492A76EB33E2}"/>
                </a:ext>
              </a:extLst>
            </p:cNvPr>
            <p:cNvSpPr/>
            <p:nvPr/>
          </p:nvSpPr>
          <p:spPr>
            <a:xfrm flipH="1">
              <a:off x="2928230" y="75345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85" name="グループ化 184">
              <a:extLst>
                <a:ext uri="{FF2B5EF4-FFF2-40B4-BE49-F238E27FC236}">
                  <a16:creationId xmlns:a16="http://schemas.microsoft.com/office/drawing/2014/main" id="{525DE231-1F63-834E-AD57-235E1EE37544}"/>
                </a:ext>
              </a:extLst>
            </p:cNvPr>
            <p:cNvGrpSpPr/>
            <p:nvPr/>
          </p:nvGrpSpPr>
          <p:grpSpPr>
            <a:xfrm>
              <a:off x="2742501" y="797582"/>
              <a:ext cx="196596" cy="194343"/>
              <a:chOff x="4163876" y="2548857"/>
              <a:chExt cx="196596" cy="194343"/>
            </a:xfrm>
          </p:grpSpPr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69726C8C-7BB8-FB4B-AA8F-07A4A2D32385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849FB003-480B-6B4B-A5AD-4623E3D4DBA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88" name="グループ化 187">
              <a:extLst>
                <a:ext uri="{FF2B5EF4-FFF2-40B4-BE49-F238E27FC236}">
                  <a16:creationId xmlns:a16="http://schemas.microsoft.com/office/drawing/2014/main" id="{32A2A283-2BF7-5D40-854F-8140A6EC0180}"/>
                </a:ext>
              </a:extLst>
            </p:cNvPr>
            <p:cNvGrpSpPr/>
            <p:nvPr/>
          </p:nvGrpSpPr>
          <p:grpSpPr>
            <a:xfrm>
              <a:off x="2747673" y="1011632"/>
              <a:ext cx="196596" cy="194343"/>
              <a:chOff x="4163876" y="2548857"/>
              <a:chExt cx="196596" cy="194343"/>
            </a:xfrm>
          </p:grpSpPr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40A7A11B-9100-3A49-85DA-9BEC1314E0E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AA5F8EC7-2A68-5043-8569-34F1A814F849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91" name="グループ化 190">
              <a:extLst>
                <a:ext uri="{FF2B5EF4-FFF2-40B4-BE49-F238E27FC236}">
                  <a16:creationId xmlns:a16="http://schemas.microsoft.com/office/drawing/2014/main" id="{C7D18126-8AC1-C14B-A23B-44317C577EB5}"/>
                </a:ext>
              </a:extLst>
            </p:cNvPr>
            <p:cNvGrpSpPr/>
            <p:nvPr/>
          </p:nvGrpSpPr>
          <p:grpSpPr>
            <a:xfrm>
              <a:off x="2752845" y="1225682"/>
              <a:ext cx="196596" cy="194343"/>
              <a:chOff x="4163876" y="2548857"/>
              <a:chExt cx="196596" cy="194343"/>
            </a:xfrm>
          </p:grpSpPr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972902E8-0848-3749-A58F-65979BC8714E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正方形/長方形 192">
                <a:extLst>
                  <a:ext uri="{FF2B5EF4-FFF2-40B4-BE49-F238E27FC236}">
                    <a16:creationId xmlns:a16="http://schemas.microsoft.com/office/drawing/2014/main" id="{4ACB8ABB-C327-0B4A-8D1E-BE1359C40BA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9E1F488-EAC5-431E-2052-5BF94C4A97D1}"/>
              </a:ext>
            </a:extLst>
          </p:cNvPr>
          <p:cNvGrpSpPr/>
          <p:nvPr/>
        </p:nvGrpSpPr>
        <p:grpSpPr>
          <a:xfrm>
            <a:off x="4946150" y="2472985"/>
            <a:ext cx="2362778" cy="653279"/>
            <a:chOff x="4987721" y="2186844"/>
            <a:chExt cx="2625309" cy="725866"/>
          </a:xfrm>
        </p:grpSpPr>
        <p:sp>
          <p:nvSpPr>
            <p:cNvPr id="253" name="左大かっこ 252">
              <a:extLst>
                <a:ext uri="{FF2B5EF4-FFF2-40B4-BE49-F238E27FC236}">
                  <a16:creationId xmlns:a16="http://schemas.microsoft.com/office/drawing/2014/main" id="{90A95D84-CB9B-D549-AD48-07445B02A9F7}"/>
                </a:ext>
              </a:extLst>
            </p:cNvPr>
            <p:cNvSpPr/>
            <p:nvPr/>
          </p:nvSpPr>
          <p:spPr>
            <a:xfrm>
              <a:off x="4987721" y="224613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4" name="左大かっこ 253">
              <a:extLst>
                <a:ext uri="{FF2B5EF4-FFF2-40B4-BE49-F238E27FC236}">
                  <a16:creationId xmlns:a16="http://schemas.microsoft.com/office/drawing/2014/main" id="{4712A7EF-26B0-134F-8F49-506A404AACDF}"/>
                </a:ext>
              </a:extLst>
            </p:cNvPr>
            <p:cNvSpPr/>
            <p:nvPr/>
          </p:nvSpPr>
          <p:spPr>
            <a:xfrm flipH="1">
              <a:off x="5364407" y="224613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89FB1088-FC83-9946-88A8-C63464CC9026}"/>
                </a:ext>
              </a:extLst>
            </p:cNvPr>
            <p:cNvSpPr/>
            <p:nvPr/>
          </p:nvSpPr>
          <p:spPr>
            <a:xfrm>
              <a:off x="5048306" y="228447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F9B3247D-0F86-EB47-BC83-DD5A890EDB32}"/>
                </a:ext>
              </a:extLst>
            </p:cNvPr>
            <p:cNvSpPr/>
            <p:nvPr/>
          </p:nvSpPr>
          <p:spPr>
            <a:xfrm>
              <a:off x="5253801" y="228447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57" name="グループ化 256">
              <a:extLst>
                <a:ext uri="{FF2B5EF4-FFF2-40B4-BE49-F238E27FC236}">
                  <a16:creationId xmlns:a16="http://schemas.microsoft.com/office/drawing/2014/main" id="{BEFCBB3C-0561-7643-AEE4-FA45C794097F}"/>
                </a:ext>
              </a:extLst>
            </p:cNvPr>
            <p:cNvGrpSpPr/>
            <p:nvPr/>
          </p:nvGrpSpPr>
          <p:grpSpPr>
            <a:xfrm>
              <a:off x="5538835" y="2231036"/>
              <a:ext cx="481952" cy="498677"/>
              <a:chOff x="1462419" y="107793"/>
              <a:chExt cx="258051" cy="356903"/>
            </a:xfrm>
          </p:grpSpPr>
          <p:sp>
            <p:nvSpPr>
              <p:cNvPr id="261" name="左大かっこ 260">
                <a:extLst>
                  <a:ext uri="{FF2B5EF4-FFF2-40B4-BE49-F238E27FC236}">
                    <a16:creationId xmlns:a16="http://schemas.microsoft.com/office/drawing/2014/main" id="{CEA59F26-122B-E14C-A8AF-5D809CBA33BE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62" name="左大かっこ 261">
                <a:extLst>
                  <a:ext uri="{FF2B5EF4-FFF2-40B4-BE49-F238E27FC236}">
                    <a16:creationId xmlns:a16="http://schemas.microsoft.com/office/drawing/2014/main" id="{B7A98BEE-81A7-A24E-99FC-6B975EE3A032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AC888C8C-AA4C-534E-8BA2-D8AB4512C7BF}"/>
                </a:ext>
              </a:extLst>
            </p:cNvPr>
            <p:cNvSpPr/>
            <p:nvPr/>
          </p:nvSpPr>
          <p:spPr>
            <a:xfrm rot="5400000">
              <a:off x="5709937" y="2179895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0FFC5842-EA41-F74C-86F9-2AF9BE1BB693}"/>
                </a:ext>
              </a:extLst>
            </p:cNvPr>
            <p:cNvSpPr/>
            <p:nvPr/>
          </p:nvSpPr>
          <p:spPr>
            <a:xfrm rot="5400000">
              <a:off x="5703768" y="2395384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テキスト ボックス 262">
                  <a:extLst>
                    <a:ext uri="{FF2B5EF4-FFF2-40B4-BE49-F238E27FC236}">
                      <a16:creationId xmlns:a16="http://schemas.microsoft.com/office/drawing/2014/main" id="{2B4DAE4E-15AD-EC48-9893-6AFB7EB4A0A5}"/>
                    </a:ext>
                  </a:extLst>
                </p:cNvPr>
                <p:cNvSpPr txBox="1"/>
                <p:nvPr/>
              </p:nvSpPr>
              <p:spPr>
                <a:xfrm>
                  <a:off x="5998177" y="218684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3" name="テキスト ボックス 262">
                  <a:extLst>
                    <a:ext uri="{FF2B5EF4-FFF2-40B4-BE49-F238E27FC236}">
                      <a16:creationId xmlns:a16="http://schemas.microsoft.com/office/drawing/2014/main" id="{2B4DAE4E-15AD-EC48-9893-6AFB7EB4A0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177" y="2186844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テキスト ボックス 292">
                  <a:extLst>
                    <a:ext uri="{FF2B5EF4-FFF2-40B4-BE49-F238E27FC236}">
                      <a16:creationId xmlns:a16="http://schemas.microsoft.com/office/drawing/2014/main" id="{89E10889-1957-4D46-99DF-8E79DBBB5A72}"/>
                    </a:ext>
                  </a:extLst>
                </p:cNvPr>
                <p:cNvSpPr txBox="1"/>
                <p:nvPr/>
              </p:nvSpPr>
              <p:spPr>
                <a:xfrm>
                  <a:off x="6796826" y="239128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3" name="テキスト ボックス 292">
                  <a:extLst>
                    <a:ext uri="{FF2B5EF4-FFF2-40B4-BE49-F238E27FC236}">
                      <a16:creationId xmlns:a16="http://schemas.microsoft.com/office/drawing/2014/main" id="{89E10889-1957-4D46-99DF-8E79DBBB5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6826" y="239128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3" name="グループ化 372">
              <a:extLst>
                <a:ext uri="{FF2B5EF4-FFF2-40B4-BE49-F238E27FC236}">
                  <a16:creationId xmlns:a16="http://schemas.microsoft.com/office/drawing/2014/main" id="{2F409344-9312-0C46-ABDB-88370591FAEF}"/>
                </a:ext>
              </a:extLst>
            </p:cNvPr>
            <p:cNvGrpSpPr/>
            <p:nvPr/>
          </p:nvGrpSpPr>
          <p:grpSpPr>
            <a:xfrm>
              <a:off x="6411012" y="2208464"/>
              <a:ext cx="481952" cy="666573"/>
              <a:chOff x="6582673" y="1895026"/>
              <a:chExt cx="481952" cy="666573"/>
            </a:xfrm>
          </p:grpSpPr>
          <p:sp>
            <p:nvSpPr>
              <p:cNvPr id="374" name="正方形/長方形 373">
                <a:extLst>
                  <a:ext uri="{FF2B5EF4-FFF2-40B4-BE49-F238E27FC236}">
                    <a16:creationId xmlns:a16="http://schemas.microsoft.com/office/drawing/2014/main" id="{BAEC84A4-2B45-3A40-8D09-5590E2DD3FE0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5" name="グループ化 374">
                <a:extLst>
                  <a:ext uri="{FF2B5EF4-FFF2-40B4-BE49-F238E27FC236}">
                    <a16:creationId xmlns:a16="http://schemas.microsoft.com/office/drawing/2014/main" id="{4C8EFF7F-02E9-014D-A53F-746E03878BE0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376" name="正方形/長方形 375">
                  <a:extLst>
                    <a:ext uri="{FF2B5EF4-FFF2-40B4-BE49-F238E27FC236}">
                      <a16:creationId xmlns:a16="http://schemas.microsoft.com/office/drawing/2014/main" id="{9B0FFB0E-E4B3-0D48-8F09-A17771F3C5AC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77" name="正方形/長方形 376">
                  <a:extLst>
                    <a:ext uri="{FF2B5EF4-FFF2-40B4-BE49-F238E27FC236}">
                      <a16:creationId xmlns:a16="http://schemas.microsoft.com/office/drawing/2014/main" id="{4239E69D-619B-3045-9870-6FBE51381943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grpSp>
              <p:nvGrpSpPr>
                <p:cNvPr id="378" name="グループ化 377">
                  <a:extLst>
                    <a:ext uri="{FF2B5EF4-FFF2-40B4-BE49-F238E27FC236}">
                      <a16:creationId xmlns:a16="http://schemas.microsoft.com/office/drawing/2014/main" id="{5AC27A35-3475-B740-90C7-DF39EC5BC716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79" name="左大かっこ 378">
                    <a:extLst>
                      <a:ext uri="{FF2B5EF4-FFF2-40B4-BE49-F238E27FC236}">
                        <a16:creationId xmlns:a16="http://schemas.microsoft.com/office/drawing/2014/main" id="{3F379BA6-1CCA-854F-90D2-68A23A2051BD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411480">
                      <a:defRPr/>
                    </a:pPr>
                    <a:endParaRPr lang="ja-JP" altLang="en-US" sz="162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  <p:sp>
                <p:nvSpPr>
                  <p:cNvPr id="380" name="左大かっこ 379">
                    <a:extLst>
                      <a:ext uri="{FF2B5EF4-FFF2-40B4-BE49-F238E27FC236}">
                        <a16:creationId xmlns:a16="http://schemas.microsoft.com/office/drawing/2014/main" id="{1351B8DA-A16B-1E4A-8A0E-5199671A7F54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411480">
                      <a:defRPr/>
                    </a:pPr>
                    <a:endParaRPr lang="ja-JP" altLang="en-US" sz="162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p:grpSp>
          </p:grpSp>
        </p:grpSp>
        <p:grpSp>
          <p:nvGrpSpPr>
            <p:cNvPr id="381" name="グループ化 380">
              <a:extLst>
                <a:ext uri="{FF2B5EF4-FFF2-40B4-BE49-F238E27FC236}">
                  <a16:creationId xmlns:a16="http://schemas.microsoft.com/office/drawing/2014/main" id="{F62A286D-E1F4-D448-8956-9C68DFE34D63}"/>
                </a:ext>
              </a:extLst>
            </p:cNvPr>
            <p:cNvGrpSpPr/>
            <p:nvPr/>
          </p:nvGrpSpPr>
          <p:grpSpPr>
            <a:xfrm>
              <a:off x="7131078" y="2206396"/>
              <a:ext cx="481952" cy="666573"/>
              <a:chOff x="6582673" y="1895026"/>
              <a:chExt cx="481952" cy="666573"/>
            </a:xfrm>
          </p:grpSpPr>
          <p:sp>
            <p:nvSpPr>
              <p:cNvPr id="382" name="正方形/長方形 381">
                <a:extLst>
                  <a:ext uri="{FF2B5EF4-FFF2-40B4-BE49-F238E27FC236}">
                    <a16:creationId xmlns:a16="http://schemas.microsoft.com/office/drawing/2014/main" id="{1FC1B1AA-3B3A-F848-87FE-25742F20539B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83" name="グループ化 382">
                <a:extLst>
                  <a:ext uri="{FF2B5EF4-FFF2-40B4-BE49-F238E27FC236}">
                    <a16:creationId xmlns:a16="http://schemas.microsoft.com/office/drawing/2014/main" id="{F948F722-D992-BC47-B252-F1F93B9EAB71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384" name="正方形/長方形 383">
                  <a:extLst>
                    <a:ext uri="{FF2B5EF4-FFF2-40B4-BE49-F238E27FC236}">
                      <a16:creationId xmlns:a16="http://schemas.microsoft.com/office/drawing/2014/main" id="{8A990C74-DB61-5B4F-9FC1-003CC35D00A0}"/>
                    </a:ext>
                  </a:extLst>
                </p:cNvPr>
                <p:cNvSpPr/>
                <p:nvPr/>
              </p:nvSpPr>
              <p:spPr>
                <a:xfrm>
                  <a:off x="6181321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5" name="正方形/長方形 384">
                  <a:extLst>
                    <a:ext uri="{FF2B5EF4-FFF2-40B4-BE49-F238E27FC236}">
                      <a16:creationId xmlns:a16="http://schemas.microsoft.com/office/drawing/2014/main" id="{0EBBC96C-75EE-7D44-BC99-5D00C6D36661}"/>
                    </a:ext>
                  </a:extLst>
                </p:cNvPr>
                <p:cNvSpPr/>
                <p:nvPr/>
              </p:nvSpPr>
              <p:spPr>
                <a:xfrm rot="5400000">
                  <a:off x="6049947" y="4720762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grpSp>
              <p:nvGrpSpPr>
                <p:cNvPr id="386" name="グループ化 385">
                  <a:extLst>
                    <a:ext uri="{FF2B5EF4-FFF2-40B4-BE49-F238E27FC236}">
                      <a16:creationId xmlns:a16="http://schemas.microsoft.com/office/drawing/2014/main" id="{4486F6BA-8C23-A149-8F03-54CBB24BE19D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87" name="左大かっこ 386">
                    <a:extLst>
                      <a:ext uri="{FF2B5EF4-FFF2-40B4-BE49-F238E27FC236}">
                        <a16:creationId xmlns:a16="http://schemas.microsoft.com/office/drawing/2014/main" id="{02D08635-1C7F-EF4B-8D54-AB93789E29A7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411480">
                      <a:defRPr/>
                    </a:pPr>
                    <a:endParaRPr lang="ja-JP" altLang="en-US" sz="162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  <p:sp>
                <p:nvSpPr>
                  <p:cNvPr id="388" name="左大かっこ 387">
                    <a:extLst>
                      <a:ext uri="{FF2B5EF4-FFF2-40B4-BE49-F238E27FC236}">
                        <a16:creationId xmlns:a16="http://schemas.microsoft.com/office/drawing/2014/main" id="{197189C7-EC7F-0647-BEE6-834B5CDE4BF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411480">
                      <a:defRPr/>
                    </a:pPr>
                    <a:endParaRPr lang="ja-JP" altLang="en-US" sz="162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p:grpSp>
          </p:grpSp>
        </p:grp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24FB26-6C83-C443-A625-6FB10EC7F043}"/>
              </a:ext>
            </a:extLst>
          </p:cNvPr>
          <p:cNvGrpSpPr/>
          <p:nvPr/>
        </p:nvGrpSpPr>
        <p:grpSpPr>
          <a:xfrm>
            <a:off x="4941075" y="1142090"/>
            <a:ext cx="2359363" cy="648877"/>
            <a:chOff x="855087" y="3155154"/>
            <a:chExt cx="2621514" cy="72097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9A97BCB-31D0-0E4C-8623-7D44EA0080A8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001F07E-3BC0-564E-A384-EF4E43745C13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左大かっこ 200">
                <a:extLst>
                  <a:ext uri="{FF2B5EF4-FFF2-40B4-BE49-F238E27FC236}">
                    <a16:creationId xmlns:a16="http://schemas.microsoft.com/office/drawing/2014/main" id="{BADBC8C6-FB2E-6F46-AFAA-1CC8866662F1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左大かっこ 201">
                <a:extLst>
                  <a:ext uri="{FF2B5EF4-FFF2-40B4-BE49-F238E27FC236}">
                    <a16:creationId xmlns:a16="http://schemas.microsoft.com/office/drawing/2014/main" id="{C525DBFC-EAF7-E940-9991-475B9405B7E4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863A6D3E-C81C-454A-8054-036B85EF79C9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43330073-6BB8-9F46-A80D-F721E1FA1C9B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24936840-7963-0E40-A38F-F664B7816342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206" name="左大かっこ 205">
                <a:extLst>
                  <a:ext uri="{FF2B5EF4-FFF2-40B4-BE49-F238E27FC236}">
                    <a16:creationId xmlns:a16="http://schemas.microsoft.com/office/drawing/2014/main" id="{72D27A79-C090-494E-9A71-150D046D737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7" name="左大かっこ 206">
                <a:extLst>
                  <a:ext uri="{FF2B5EF4-FFF2-40B4-BE49-F238E27FC236}">
                    <a16:creationId xmlns:a16="http://schemas.microsoft.com/office/drawing/2014/main" id="{21594E1A-3EA7-4C4E-A379-8EC000AEA3C3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578404-FB92-B348-AD0F-CC7333167E77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8039CACF-CC40-5A47-899E-6DD80487E3D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0A521E05-2333-854D-BBC3-388E34C87151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C289B1DB-DC3C-1C43-8684-43AAD5E4F20F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E167D9FA-569B-284D-85B4-48C1CCFE84CD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BA85D5B6-8CA5-CC4D-AF84-7D95ACD8373D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C9149EC-6A22-644B-864D-FE5CFAF2344C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573491F2-8EBC-0A4F-BB34-9DCE23DBAD4F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5D7AFA83-5A85-3540-A70F-D46FF280292A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F261B0-F10F-054F-A8F5-84C5C009AA55}"/>
              </a:ext>
            </a:extLst>
          </p:cNvPr>
          <p:cNvGrpSpPr/>
          <p:nvPr/>
        </p:nvGrpSpPr>
        <p:grpSpPr>
          <a:xfrm>
            <a:off x="1162064" y="2475436"/>
            <a:ext cx="2081058" cy="1342320"/>
            <a:chOff x="642361" y="4200613"/>
            <a:chExt cx="2312287" cy="1491467"/>
          </a:xfrm>
        </p:grpSpPr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CF2B244-9FE0-CA4C-A875-7B1F04662C10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9E892E0-9BEB-D148-8F13-515255ED2C6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6E5FCA0F-FFC2-DE48-A3FF-6A0C894917B7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25" name="左大かっこ 224">
                  <a:extLst>
                    <a:ext uri="{FF2B5EF4-FFF2-40B4-BE49-F238E27FC236}">
                      <a16:creationId xmlns:a16="http://schemas.microsoft.com/office/drawing/2014/main" id="{78D405EA-7ABD-1E46-95D7-0EAAE52E928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6" name="左大かっこ 225">
                  <a:extLst>
                    <a:ext uri="{FF2B5EF4-FFF2-40B4-BE49-F238E27FC236}">
                      <a16:creationId xmlns:a16="http://schemas.microsoft.com/office/drawing/2014/main" id="{817AA4B7-32CF-D041-BD52-409C219B5421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411480">
                    <a:defRPr/>
                  </a:pPr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46D460AA-1AFD-0F4C-B4B9-2C89A0EA5A7A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CD618045-BB1C-5747-B715-A521116043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D7CA4DC8-2F84-FE4D-8179-47C3DDDB293F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C934CDF-CFBD-B346-9DA2-695429C612B9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31" name="左大かっこ 230">
                <a:extLst>
                  <a:ext uri="{FF2B5EF4-FFF2-40B4-BE49-F238E27FC236}">
                    <a16:creationId xmlns:a16="http://schemas.microsoft.com/office/drawing/2014/main" id="{D8FAF0F8-E268-4848-983B-E1A20757EE08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2" name="左大かっこ 231">
                <a:extLst>
                  <a:ext uri="{FF2B5EF4-FFF2-40B4-BE49-F238E27FC236}">
                    <a16:creationId xmlns:a16="http://schemas.microsoft.com/office/drawing/2014/main" id="{3FBC90BB-13F8-2146-86BA-4155FDE90632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C762C6F-4959-C14C-8ED6-18F9F5B211CE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/>
                <p:nvPr/>
              </p:nvSpPr>
              <p:spPr>
                <a:xfrm>
                  <a:off x="1652094" y="4678228"/>
                  <a:ext cx="4221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1148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162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4" y="4678228"/>
                  <a:ext cx="422135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426F9FB-2619-5D46-84F8-4C7E781940FB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B7A431FB-2136-FC4C-A153-5B44414C1CA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526BEB0-FEE4-B443-9506-8D2E31AEE5B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17747B-397E-F742-8E19-81F1C3D04275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868ACE9B-03EB-6148-A3C3-F97A97F4B530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B254AA3-DF04-EC40-974A-98DA782781F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5DE32B8-BA76-8346-81A2-7012502A50F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E70AD779-6934-7444-AF80-D414029F42DB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8045F694-28F0-814F-8B0E-89FA5D3E9AD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4" name="左大かっこ 243">
              <a:extLst>
                <a:ext uri="{FF2B5EF4-FFF2-40B4-BE49-F238E27FC236}">
                  <a16:creationId xmlns:a16="http://schemas.microsoft.com/office/drawing/2014/main" id="{B6FE6674-20F2-A94D-B1D0-C7411FE35292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D035FC5-DDEE-DF46-BB7E-9B75D5963F7F}"/>
              </a:ext>
            </a:extLst>
          </p:cNvPr>
          <p:cNvSpPr txBox="1"/>
          <p:nvPr/>
        </p:nvSpPr>
        <p:spPr>
          <a:xfrm>
            <a:off x="1403212" y="1942229"/>
            <a:ext cx="211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defRPr/>
            </a:pP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(Rows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ja-JP" altLang="en-US" sz="1200" b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・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(Columns 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ja-JP" sz="108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953980E1-7650-D861-CC32-161C66A2A4BD}"/>
              </a:ext>
            </a:extLst>
          </p:cNvPr>
          <p:cNvSpPr txBox="1"/>
          <p:nvPr/>
        </p:nvSpPr>
        <p:spPr>
          <a:xfrm>
            <a:off x="5694168" y="1987199"/>
            <a:ext cx="161475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defRPr/>
            </a:pP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times (Columns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ja-JP" sz="108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511754C5-2BF1-51C6-B29E-4873BC2963D2}"/>
              </a:ext>
            </a:extLst>
          </p:cNvPr>
          <p:cNvSpPr txBox="1"/>
          <p:nvPr/>
        </p:nvSpPr>
        <p:spPr>
          <a:xfrm>
            <a:off x="1472872" y="4088945"/>
            <a:ext cx="179328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defRPr/>
            </a:pP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(Rows 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times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altLang="ja-JP" sz="1080" b="1" i="1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6AFCB08B-C262-B23E-FE51-0351A961C6FE}"/>
              </a:ext>
            </a:extLst>
          </p:cNvPr>
          <p:cNvSpPr txBox="1"/>
          <p:nvPr/>
        </p:nvSpPr>
        <p:spPr>
          <a:xfrm>
            <a:off x="5306207" y="4025807"/>
            <a:ext cx="276010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defRPr/>
            </a:pP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 of (Columns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(Rows of </a:t>
            </a:r>
            <a:r>
              <a:rPr lang="en-US" altLang="ja-JP" sz="108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ja-JP" sz="108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ja-JP" sz="108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5C5088C-5CE0-32C0-0FE9-28D20100130A}"/>
              </a:ext>
            </a:extLst>
          </p:cNvPr>
          <p:cNvSpPr txBox="1"/>
          <p:nvPr/>
        </p:nvSpPr>
        <p:spPr>
          <a:xfrm>
            <a:off x="2925452" y="358819"/>
            <a:ext cx="317503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defTabSz="548640">
              <a:defRPr sz="2880">
                <a:solidFill>
                  <a:prstClr val="black"/>
                </a:solidFill>
                <a:latin typeface="Cambria Math" panose="02040503050406030204" pitchFamily="18" charset="0"/>
              </a:defRPr>
            </a:lvl1pPr>
          </a:lstStyle>
          <a:p>
            <a:r>
              <a:rPr lang="en-US" altLang="ja-JP" sz="2160" dirty="0">
                <a:latin typeface="+mn-lt"/>
              </a:rPr>
              <a:t>Four Ways to Multiply</a:t>
            </a:r>
            <a:r>
              <a:rPr lang="en-US" altLang="ja-JP" sz="2160" dirty="0"/>
              <a:t> </a:t>
            </a:r>
            <a:r>
              <a:rPr lang="en-US" altLang="ja-JP" sz="2160" i="1" dirty="0"/>
              <a:t>AB</a:t>
            </a:r>
            <a:endParaRPr lang="ja-JP" altLang="en-US" sz="2160" i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B534D4-8EBD-2F73-54AD-1D0B67FBFB5C}"/>
              </a:ext>
            </a:extLst>
          </p:cNvPr>
          <p:cNvSpPr txBox="1"/>
          <p:nvPr/>
        </p:nvSpPr>
        <p:spPr>
          <a:xfrm>
            <a:off x="3172408" y="4637314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ighlight>
                  <a:srgbClr val="00FF00"/>
                </a:highlight>
              </a:rPr>
              <a:t>SENT TO Prof. Strang (1/2)	6/18, 2022</a:t>
            </a:r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13876E-CFAB-EBFD-52B9-C9DCD5F9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7F1625-506E-A17F-A5AA-75A62FA9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66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CD4CF020-6999-EC4D-82DC-BA8DD1D93908}"/>
              </a:ext>
            </a:extLst>
          </p:cNvPr>
          <p:cNvSpPr txBox="1"/>
          <p:nvPr/>
        </p:nvSpPr>
        <p:spPr>
          <a:xfrm>
            <a:off x="2946344" y="294617"/>
            <a:ext cx="3031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Practical Patterns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(1/3)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F3DD3AD9-A5F5-4648-9C51-2C76F1D54AFB}"/>
              </a:ext>
            </a:extLst>
          </p:cNvPr>
          <p:cNvGrpSpPr/>
          <p:nvPr/>
        </p:nvGrpSpPr>
        <p:grpSpPr>
          <a:xfrm>
            <a:off x="1492416" y="962416"/>
            <a:ext cx="660405" cy="666573"/>
            <a:chOff x="1757238" y="3450771"/>
            <a:chExt cx="660405" cy="666573"/>
          </a:xfrm>
        </p:grpSpPr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54E42A1D-17B2-F04B-839F-8DDA1652C512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2" name="左大かっこ 61">
              <a:extLst>
                <a:ext uri="{FF2B5EF4-FFF2-40B4-BE49-F238E27FC236}">
                  <a16:creationId xmlns:a16="http://schemas.microsoft.com/office/drawing/2014/main" id="{64337839-C451-944D-B913-A3A633D07488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727594C-DC42-694B-913F-8F2BEE5AB2F5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03B45251-C86B-F94B-BC31-3695F0E7804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EB68FCA3-0971-9E42-86ED-E4E49ACAC14B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EFFBE670-9954-B244-BB16-6EF9939D28A8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FDC93393-67BB-AA47-966F-4A610E7EB14D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B0899253-F70C-4445-92C4-1CDF46F8FF81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3576B413-FE4F-4B43-AB08-4848EDBCC1F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5C85EDA4-D7CD-D842-BA12-DE42BEA194AD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BE9779F9-D25D-8A45-83A5-B4E75C79C119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86AB464-BBA1-B24A-81CC-2C3D1DCAFEFE}"/>
              </a:ext>
            </a:extLst>
          </p:cNvPr>
          <p:cNvSpPr/>
          <p:nvPr/>
        </p:nvSpPr>
        <p:spPr>
          <a:xfrm>
            <a:off x="985296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BADDB36-9656-1148-8A2E-07258FE58B08}"/>
              </a:ext>
            </a:extLst>
          </p:cNvPr>
          <p:cNvSpPr/>
          <p:nvPr/>
        </p:nvSpPr>
        <p:spPr>
          <a:xfrm>
            <a:off x="1173300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EF19DCF1-62C2-1B46-9C0E-3C7DDD81AABA}"/>
              </a:ext>
            </a:extLst>
          </p:cNvPr>
          <p:cNvSpPr/>
          <p:nvPr/>
        </p:nvSpPr>
        <p:spPr>
          <a:xfrm>
            <a:off x="735434" y="96532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BCA2B2D3-33C5-BC48-951C-7C48D795821D}"/>
              </a:ext>
            </a:extLst>
          </p:cNvPr>
          <p:cNvSpPr/>
          <p:nvPr/>
        </p:nvSpPr>
        <p:spPr>
          <a:xfrm flipH="1">
            <a:off x="1297178" y="96532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/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3E52A19-D8E4-1F48-9C6F-788C27F5D7B6}"/>
              </a:ext>
            </a:extLst>
          </p:cNvPr>
          <p:cNvGrpSpPr/>
          <p:nvPr/>
        </p:nvGrpSpPr>
        <p:grpSpPr>
          <a:xfrm>
            <a:off x="2470952" y="959510"/>
            <a:ext cx="647132" cy="666573"/>
            <a:chOff x="1000256" y="3453676"/>
            <a:chExt cx="647132" cy="666573"/>
          </a:xfrm>
        </p:grpSpPr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28113A31-8AAD-C743-878B-96BB3F3E244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0" name="左大かっこ 79">
              <a:extLst>
                <a:ext uri="{FF2B5EF4-FFF2-40B4-BE49-F238E27FC236}">
                  <a16:creationId xmlns:a16="http://schemas.microsoft.com/office/drawing/2014/main" id="{C5C28A8C-DA08-0F49-913A-1EC3D1DF2625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D829F4B-0828-E948-A6C4-4295448EFE29}"/>
              </a:ext>
            </a:extLst>
          </p:cNvPr>
          <p:cNvSpPr/>
          <p:nvPr/>
        </p:nvSpPr>
        <p:spPr>
          <a:xfrm>
            <a:off x="802742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53196E2-1EBD-FC45-BB47-433804AC194B}"/>
              </a:ext>
            </a:extLst>
          </p:cNvPr>
          <p:cNvSpPr/>
          <p:nvPr/>
        </p:nvSpPr>
        <p:spPr>
          <a:xfrm>
            <a:off x="2730549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A54D32F-8F4B-AD4E-BC35-9E667EFA3BBB}"/>
              </a:ext>
            </a:extLst>
          </p:cNvPr>
          <p:cNvSpPr/>
          <p:nvPr/>
        </p:nvSpPr>
        <p:spPr>
          <a:xfrm>
            <a:off x="2918553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5245EB1-F657-6E4F-ADB0-9229D67F6441}"/>
              </a:ext>
            </a:extLst>
          </p:cNvPr>
          <p:cNvSpPr/>
          <p:nvPr/>
        </p:nvSpPr>
        <p:spPr>
          <a:xfrm>
            <a:off x="2547995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A57C736-F074-6A49-8479-0B3582B58B1F}"/>
              </a:ext>
            </a:extLst>
          </p:cNvPr>
          <p:cNvGrpSpPr/>
          <p:nvPr/>
        </p:nvGrpSpPr>
        <p:grpSpPr>
          <a:xfrm>
            <a:off x="802742" y="3668987"/>
            <a:ext cx="660405" cy="666573"/>
            <a:chOff x="1757238" y="3450771"/>
            <a:chExt cx="660405" cy="666573"/>
          </a:xfrm>
        </p:grpSpPr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10746D7D-71A9-9349-A29C-383712DD4427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1" name="左大かっこ 110">
              <a:extLst>
                <a:ext uri="{FF2B5EF4-FFF2-40B4-BE49-F238E27FC236}">
                  <a16:creationId xmlns:a16="http://schemas.microsoft.com/office/drawing/2014/main" id="{08E06765-BB65-264F-BFEA-EF1DB90C10E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9BF593CF-70F7-5649-ACF7-5D07A0EDA21E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3" name="円/楕円 112">
              <a:extLst>
                <a:ext uri="{FF2B5EF4-FFF2-40B4-BE49-F238E27FC236}">
                  <a16:creationId xmlns:a16="http://schemas.microsoft.com/office/drawing/2014/main" id="{113A5AE6-9B04-E24F-8E1C-E3D573E5985D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4" name="円/楕円 113">
              <a:extLst>
                <a:ext uri="{FF2B5EF4-FFF2-40B4-BE49-F238E27FC236}">
                  <a16:creationId xmlns:a16="http://schemas.microsoft.com/office/drawing/2014/main" id="{A05E3BEC-AD31-D04F-B251-8D18CE9C9E5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2CC2692B-3406-4D48-83E4-02A7694F0A2F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6" name="円/楕円 115">
              <a:extLst>
                <a:ext uri="{FF2B5EF4-FFF2-40B4-BE49-F238E27FC236}">
                  <a16:creationId xmlns:a16="http://schemas.microsoft.com/office/drawing/2014/main" id="{2F6525A3-DCCB-3E46-9A36-E2BD1C805487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A2CFE4D9-0774-C444-BBB6-ACD7F8A9DC4E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AB91A488-0C91-994F-AA1C-F3E039D3EB3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9" name="円/楕円 118">
              <a:extLst>
                <a:ext uri="{FF2B5EF4-FFF2-40B4-BE49-F238E27FC236}">
                  <a16:creationId xmlns:a16="http://schemas.microsoft.com/office/drawing/2014/main" id="{9EE21189-48F9-C44D-834C-33A307011185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0" name="円/楕円 119">
              <a:extLst>
                <a:ext uri="{FF2B5EF4-FFF2-40B4-BE49-F238E27FC236}">
                  <a16:creationId xmlns:a16="http://schemas.microsoft.com/office/drawing/2014/main" id="{C44C20A9-89B6-C241-B9CC-FE08B5E13B18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77084C-1457-8742-A1D5-77171A12F303}"/>
              </a:ext>
            </a:extLst>
          </p:cNvPr>
          <p:cNvGrpSpPr/>
          <p:nvPr/>
        </p:nvGrpSpPr>
        <p:grpSpPr>
          <a:xfrm>
            <a:off x="3966664" y="863927"/>
            <a:ext cx="1733210" cy="727869"/>
            <a:chOff x="3966664" y="863927"/>
            <a:chExt cx="1733210" cy="727869"/>
          </a:xfrm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A2417EFE-C7ED-EC47-9E76-35B46E55FBBF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C72204C-0AB2-D648-9A89-932994663A68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95" name="左大かっこ 94">
                <a:extLst>
                  <a:ext uri="{FF2B5EF4-FFF2-40B4-BE49-F238E27FC236}">
                    <a16:creationId xmlns:a16="http://schemas.microsoft.com/office/drawing/2014/main" id="{854CB7FE-BF06-1348-9590-E8A9847E7F61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6" name="左大かっこ 95">
                <a:extLst>
                  <a:ext uri="{FF2B5EF4-FFF2-40B4-BE49-F238E27FC236}">
                    <a16:creationId xmlns:a16="http://schemas.microsoft.com/office/drawing/2014/main" id="{C13D03A5-7555-774C-AAA7-ACBB5217CFB2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97" name="円/楕円 96">
              <a:extLst>
                <a:ext uri="{FF2B5EF4-FFF2-40B4-BE49-F238E27FC236}">
                  <a16:creationId xmlns:a16="http://schemas.microsoft.com/office/drawing/2014/main" id="{F0D1AA26-F745-BA49-B7B8-86684A9AE973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18FA459-3B39-8247-BEA6-F6603D55B531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9753B49-E99C-5E41-A8D8-9F6D1B778FBB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000" r="-15000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円/楕円 104">
              <a:extLst>
                <a:ext uri="{FF2B5EF4-FFF2-40B4-BE49-F238E27FC236}">
                  <a16:creationId xmlns:a16="http://schemas.microsoft.com/office/drawing/2014/main" id="{2C6DB668-A69D-554C-BB5E-20D4DBF4D946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12FC3A84-1E48-9548-9ABA-D9EE639F7C00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07" name="左大かっこ 106">
                <a:extLst>
                  <a:ext uri="{FF2B5EF4-FFF2-40B4-BE49-F238E27FC236}">
                    <a16:creationId xmlns:a16="http://schemas.microsoft.com/office/drawing/2014/main" id="{74B23ED8-2908-1B4F-BB1B-5E9D723258A1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8" name="左大かっこ 107">
                <a:extLst>
                  <a:ext uri="{FF2B5EF4-FFF2-40B4-BE49-F238E27FC236}">
                    <a16:creationId xmlns:a16="http://schemas.microsoft.com/office/drawing/2014/main" id="{D84C75BD-A3CC-9F4F-B10C-DCAEABACD03B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218CE696-5DEC-DD4E-B6C1-8B0FC31A35BD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7763598A-0465-324B-A667-D3008A63D7CC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10D5C738-1770-4740-BF92-6534A3D3ADF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C09E603F-3102-F943-B3D4-B132994E34B6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67AD79BE-E2D8-AC4A-97F6-AAC42CBEF0D5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9F5830DB-B94E-9F47-80C8-6163266417A3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2116B05C-E505-F747-8185-F09D3688DB3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54A58A7D-F084-E945-BBED-96BB1E4AFB0C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5CB3D022-79AF-7248-8B71-970E809966EC}"/>
              </a:ext>
            </a:extLst>
          </p:cNvPr>
          <p:cNvGrpSpPr/>
          <p:nvPr/>
        </p:nvGrpSpPr>
        <p:grpSpPr>
          <a:xfrm>
            <a:off x="3987061" y="1633175"/>
            <a:ext cx="1733210" cy="727869"/>
            <a:chOff x="3966664" y="863927"/>
            <a:chExt cx="1733210" cy="727869"/>
          </a:xfrm>
        </p:grpSpPr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1D6EEEFE-FF52-3443-91B7-8576E0027CBE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9038FF5-AA9E-3E4A-8C88-2ACD5F2C5EBF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94" name="左大かっこ 193">
                <a:extLst>
                  <a:ext uri="{FF2B5EF4-FFF2-40B4-BE49-F238E27FC236}">
                    <a16:creationId xmlns:a16="http://schemas.microsoft.com/office/drawing/2014/main" id="{759D6F84-122C-E240-9834-2432E2AC8FEF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95" name="左大かっこ 194">
                <a:extLst>
                  <a:ext uri="{FF2B5EF4-FFF2-40B4-BE49-F238E27FC236}">
                    <a16:creationId xmlns:a16="http://schemas.microsoft.com/office/drawing/2014/main" id="{A8BF9F53-5F90-B140-9AB9-36BF81062D87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B811134D-8F87-BB41-AE17-D5F4A87AD3D4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37915588-A2DB-5046-80B9-2514874009C7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A7C51A59-E785-7E42-A4CD-2CA1D461426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id="{246648B9-2DEC-F74F-950A-0DA10A83CC04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ABCF5CC-4849-9440-A703-CFFC990D6109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70" name="左大かっこ 169">
                <a:extLst>
                  <a:ext uri="{FF2B5EF4-FFF2-40B4-BE49-F238E27FC236}">
                    <a16:creationId xmlns:a16="http://schemas.microsoft.com/office/drawing/2014/main" id="{B4D61822-E55E-404F-9D00-541418B2DCB3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90" name="左大かっこ 189">
                <a:extLst>
                  <a:ext uri="{FF2B5EF4-FFF2-40B4-BE49-F238E27FC236}">
                    <a16:creationId xmlns:a16="http://schemas.microsoft.com/office/drawing/2014/main" id="{FDA36457-7A01-824A-AF22-7F809F38274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FA7C403D-CE98-354A-92DA-F702BB002D0B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1A7A83D9-675A-3547-8E73-9D3E4978EF68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3" name="左大かっこ 162">
                <a:extLst>
                  <a:ext uri="{FF2B5EF4-FFF2-40B4-BE49-F238E27FC236}">
                    <a16:creationId xmlns:a16="http://schemas.microsoft.com/office/drawing/2014/main" id="{F6CC8C9C-2460-4A48-94E9-AAA6920D6B2F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4B8C3644-FE1E-F645-BBDB-90745FEB5E2D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:a16="http://schemas.microsoft.com/office/drawing/2014/main" id="{68CDC72F-9692-8148-98D8-094A1EDD5549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C4035D04-5F8E-1741-AA9D-B572B2AE10D0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60" name="左大かっこ 159">
                <a:extLst>
                  <a:ext uri="{FF2B5EF4-FFF2-40B4-BE49-F238E27FC236}">
                    <a16:creationId xmlns:a16="http://schemas.microsoft.com/office/drawing/2014/main" id="{482F6BD5-0E7E-054E-A0D2-A3CE332784A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D4AF9FFC-FD8A-8C4B-BE6E-6BF165E924DE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091" r="-9091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E5B3CDC9-FFE6-F140-AAD5-9E8D067644E6}"/>
              </a:ext>
            </a:extLst>
          </p:cNvPr>
          <p:cNvGrpSpPr/>
          <p:nvPr/>
        </p:nvGrpSpPr>
        <p:grpSpPr>
          <a:xfrm>
            <a:off x="3987061" y="2466344"/>
            <a:ext cx="1733210" cy="727869"/>
            <a:chOff x="3966664" y="863927"/>
            <a:chExt cx="1733210" cy="727869"/>
          </a:xfrm>
        </p:grpSpPr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22128F4B-FE26-C449-8423-1A00AD55ED97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436449E-6E60-F84E-AD5C-43D1AAD697E0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217" name="左大かっこ 216">
                <a:extLst>
                  <a:ext uri="{FF2B5EF4-FFF2-40B4-BE49-F238E27FC236}">
                    <a16:creationId xmlns:a16="http://schemas.microsoft.com/office/drawing/2014/main" id="{B6277995-A1FE-0D4D-A894-C26A04B3A7DB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8" name="左大かっこ 217">
                <a:extLst>
                  <a:ext uri="{FF2B5EF4-FFF2-40B4-BE49-F238E27FC236}">
                    <a16:creationId xmlns:a16="http://schemas.microsoft.com/office/drawing/2014/main" id="{901024DA-EC7D-1F45-94D2-6F180DAA55B9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255B9CC0-08C6-0F49-83CF-8499CFBA0686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3633CBD-8C9C-4541-B70E-0A94E28B0E9B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2091F538-1C0B-F646-B0FE-2607C93D2F42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円/楕円 203">
              <a:extLst>
                <a:ext uri="{FF2B5EF4-FFF2-40B4-BE49-F238E27FC236}">
                  <a16:creationId xmlns:a16="http://schemas.microsoft.com/office/drawing/2014/main" id="{816B344A-AE65-F24D-A9D4-6D61E0B589AC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30D7229A-DFB6-104A-91EB-0D76727228AF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91306ABE-684D-C742-8A23-D984B97C465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D57F905F-602F-7D4E-A2BD-8AF75FDE0553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7CF4A3C5-24F1-6440-B157-98B19CC6B228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213" name="左大かっこ 212">
                <a:extLst>
                  <a:ext uri="{FF2B5EF4-FFF2-40B4-BE49-F238E27FC236}">
                    <a16:creationId xmlns:a16="http://schemas.microsoft.com/office/drawing/2014/main" id="{83E91930-B0D5-1440-AA21-D2DDBF5FA4BD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4" name="左大かっこ 213">
                <a:extLst>
                  <a:ext uri="{FF2B5EF4-FFF2-40B4-BE49-F238E27FC236}">
                    <a16:creationId xmlns:a16="http://schemas.microsoft.com/office/drawing/2014/main" id="{3BE4D818-1BFD-8C4B-B98F-2721060274C6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13640E71-6943-6041-B125-00316795B64C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CCE2EDDC-DBB1-9040-80E6-02A76031D344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9" name="グループ化 208">
              <a:extLst>
                <a:ext uri="{FF2B5EF4-FFF2-40B4-BE49-F238E27FC236}">
                  <a16:creationId xmlns:a16="http://schemas.microsoft.com/office/drawing/2014/main" id="{490266AD-67F0-6849-AC02-64E5E9200CE4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211" name="左大かっこ 210">
                <a:extLst>
                  <a:ext uri="{FF2B5EF4-FFF2-40B4-BE49-F238E27FC236}">
                    <a16:creationId xmlns:a16="http://schemas.microsoft.com/office/drawing/2014/main" id="{04D7FB57-C8D3-0447-9188-66BEFB2E058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2" name="左大かっこ 211">
                <a:extLst>
                  <a:ext uri="{FF2B5EF4-FFF2-40B4-BE49-F238E27FC236}">
                    <a16:creationId xmlns:a16="http://schemas.microsoft.com/office/drawing/2014/main" id="{2B1F38A6-ACA7-4A4F-B521-68B836CA6665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9091" r="-9091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1" name="左大かっこ 220">
            <a:extLst>
              <a:ext uri="{FF2B5EF4-FFF2-40B4-BE49-F238E27FC236}">
                <a16:creationId xmlns:a16="http://schemas.microsoft.com/office/drawing/2014/main" id="{CD49C5BC-3BE6-E54F-9FBD-462D429D4007}"/>
              </a:ext>
            </a:extLst>
          </p:cNvPr>
          <p:cNvSpPr/>
          <p:nvPr/>
        </p:nvSpPr>
        <p:spPr>
          <a:xfrm>
            <a:off x="1569839" y="36671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2" name="左大かっこ 221">
            <a:extLst>
              <a:ext uri="{FF2B5EF4-FFF2-40B4-BE49-F238E27FC236}">
                <a16:creationId xmlns:a16="http://schemas.microsoft.com/office/drawing/2014/main" id="{F743B935-DB27-CD4C-9B23-ED279F5F8364}"/>
              </a:ext>
            </a:extLst>
          </p:cNvPr>
          <p:cNvSpPr/>
          <p:nvPr/>
        </p:nvSpPr>
        <p:spPr>
          <a:xfrm flipH="1">
            <a:off x="2131583" y="366717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7D6DB08B-D8C5-FC4F-9BA8-E3F99F627363}"/>
              </a:ext>
            </a:extLst>
          </p:cNvPr>
          <p:cNvSpPr/>
          <p:nvPr/>
        </p:nvSpPr>
        <p:spPr>
          <a:xfrm>
            <a:off x="1606590" y="373714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3269B07B-2AE2-6149-936D-D056F7818572}"/>
              </a:ext>
            </a:extLst>
          </p:cNvPr>
          <p:cNvSpPr/>
          <p:nvPr/>
        </p:nvSpPr>
        <p:spPr>
          <a:xfrm>
            <a:off x="1606590" y="393270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524E819-C652-134A-8D50-F5566731153C}"/>
              </a:ext>
            </a:extLst>
          </p:cNvPr>
          <p:cNvSpPr/>
          <p:nvPr/>
        </p:nvSpPr>
        <p:spPr>
          <a:xfrm>
            <a:off x="1606590" y="4135278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/>
              <p:nvPr/>
            </p:nvSpPr>
            <p:spPr>
              <a:xfrm>
                <a:off x="2215923" y="364627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66F29F58-3123-D644-B8FC-AC16C8075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923" y="3646279"/>
                <a:ext cx="254294" cy="276999"/>
              </a:xfrm>
              <a:prstGeom prst="rect">
                <a:avLst/>
              </a:prstGeom>
              <a:blipFill>
                <a:blip r:embed="rId1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56C8F2CE-EAF1-0F43-A24D-B1838E0D70AA}"/>
              </a:ext>
            </a:extLst>
          </p:cNvPr>
          <p:cNvGrpSpPr/>
          <p:nvPr/>
        </p:nvGrpSpPr>
        <p:grpSpPr>
          <a:xfrm>
            <a:off x="2511212" y="3681070"/>
            <a:ext cx="647132" cy="666573"/>
            <a:chOff x="1000256" y="3453676"/>
            <a:chExt cx="647132" cy="666573"/>
          </a:xfrm>
        </p:grpSpPr>
        <p:sp>
          <p:nvSpPr>
            <p:cNvPr id="229" name="左大かっこ 228">
              <a:extLst>
                <a:ext uri="{FF2B5EF4-FFF2-40B4-BE49-F238E27FC236}">
                  <a16:creationId xmlns:a16="http://schemas.microsoft.com/office/drawing/2014/main" id="{7CF704DE-A086-134C-9286-40D30EB63EF1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0" name="左大かっこ 229">
              <a:extLst>
                <a:ext uri="{FF2B5EF4-FFF2-40B4-BE49-F238E27FC236}">
                  <a16:creationId xmlns:a16="http://schemas.microsoft.com/office/drawing/2014/main" id="{71962011-ECAA-1745-A2C8-A13DEA91915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834B14B4-FE83-C445-B861-8191416D7525}"/>
              </a:ext>
            </a:extLst>
          </p:cNvPr>
          <p:cNvSpPr/>
          <p:nvPr/>
        </p:nvSpPr>
        <p:spPr>
          <a:xfrm>
            <a:off x="2557670" y="3722165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760F8E7C-8278-AF48-94DB-A0FDE7394F2A}"/>
              </a:ext>
            </a:extLst>
          </p:cNvPr>
          <p:cNvSpPr/>
          <p:nvPr/>
        </p:nvSpPr>
        <p:spPr>
          <a:xfrm>
            <a:off x="2557670" y="3917727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5B3E4A30-5F76-4642-900C-EEEC8ED147AA}"/>
              </a:ext>
            </a:extLst>
          </p:cNvPr>
          <p:cNvSpPr/>
          <p:nvPr/>
        </p:nvSpPr>
        <p:spPr>
          <a:xfrm>
            <a:off x="2557670" y="4120300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A3C1D06E-3A23-BF49-9FB0-DC77FD9B7D9B}"/>
              </a:ext>
            </a:extLst>
          </p:cNvPr>
          <p:cNvSpPr/>
          <p:nvPr/>
        </p:nvSpPr>
        <p:spPr>
          <a:xfrm>
            <a:off x="3787984" y="3717785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/>
              <p:nvPr/>
            </p:nvSpPr>
            <p:spPr>
              <a:xfrm>
                <a:off x="4415957" y="363066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60A798DB-2680-3849-A9F9-12C3142E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3630665"/>
                <a:ext cx="254294" cy="276999"/>
              </a:xfrm>
              <a:prstGeom prst="rect">
                <a:avLst/>
              </a:prstGeom>
              <a:blipFill>
                <a:blip r:embed="rId1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/>
              <p:nvPr/>
            </p:nvSpPr>
            <p:spPr>
              <a:xfrm>
                <a:off x="5394950" y="3629314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2658570-0220-E245-9491-457B5C7A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3629314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大かっこ 244">
            <a:extLst>
              <a:ext uri="{FF2B5EF4-FFF2-40B4-BE49-F238E27FC236}">
                <a16:creationId xmlns:a16="http://schemas.microsoft.com/office/drawing/2014/main" id="{6E5BCA30-A9BD-7C44-81C4-38A4E6F47A91}"/>
              </a:ext>
            </a:extLst>
          </p:cNvPr>
          <p:cNvSpPr/>
          <p:nvPr/>
        </p:nvSpPr>
        <p:spPr>
          <a:xfrm>
            <a:off x="3746426" y="3681070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6" name="左大かっこ 245">
            <a:extLst>
              <a:ext uri="{FF2B5EF4-FFF2-40B4-BE49-F238E27FC236}">
                <a16:creationId xmlns:a16="http://schemas.microsoft.com/office/drawing/2014/main" id="{B2F678E2-F2DB-A54C-A89C-B958D8AE2111}"/>
              </a:ext>
            </a:extLst>
          </p:cNvPr>
          <p:cNvSpPr/>
          <p:nvPr/>
        </p:nvSpPr>
        <p:spPr>
          <a:xfrm flipH="1">
            <a:off x="4335602" y="3679494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7" name="円/楕円 246">
            <a:extLst>
              <a:ext uri="{FF2B5EF4-FFF2-40B4-BE49-F238E27FC236}">
                <a16:creationId xmlns:a16="http://schemas.microsoft.com/office/drawing/2014/main" id="{F85C6AB6-3001-1C4A-A7FD-603927B11F09}"/>
              </a:ext>
            </a:extLst>
          </p:cNvPr>
          <p:cNvSpPr/>
          <p:nvPr/>
        </p:nvSpPr>
        <p:spPr>
          <a:xfrm>
            <a:off x="4681847" y="372907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E32FE0B2-0104-7245-821F-6BB45C4008F2}"/>
              </a:ext>
            </a:extLst>
          </p:cNvPr>
          <p:cNvSpPr/>
          <p:nvPr/>
        </p:nvSpPr>
        <p:spPr>
          <a:xfrm>
            <a:off x="4806387" y="3702171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0" name="左大かっこ 249">
            <a:extLst>
              <a:ext uri="{FF2B5EF4-FFF2-40B4-BE49-F238E27FC236}">
                <a16:creationId xmlns:a16="http://schemas.microsoft.com/office/drawing/2014/main" id="{86B744D3-0238-B945-B429-3B054565FCAA}"/>
              </a:ext>
            </a:extLst>
          </p:cNvPr>
          <p:cNvSpPr/>
          <p:nvPr/>
        </p:nvSpPr>
        <p:spPr>
          <a:xfrm>
            <a:off x="4776146" y="3668748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1" name="左大かっこ 250">
            <a:extLst>
              <a:ext uri="{FF2B5EF4-FFF2-40B4-BE49-F238E27FC236}">
                <a16:creationId xmlns:a16="http://schemas.microsoft.com/office/drawing/2014/main" id="{2670E484-1389-E647-99CD-03BD020EDF84}"/>
              </a:ext>
            </a:extLst>
          </p:cNvPr>
          <p:cNvSpPr/>
          <p:nvPr/>
        </p:nvSpPr>
        <p:spPr>
          <a:xfrm flipH="1">
            <a:off x="5365322" y="3667172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2" name="円/楕円 251">
            <a:extLst>
              <a:ext uri="{FF2B5EF4-FFF2-40B4-BE49-F238E27FC236}">
                <a16:creationId xmlns:a16="http://schemas.microsoft.com/office/drawing/2014/main" id="{BF425652-1A13-8549-8228-FADAC31D2CAC}"/>
              </a:ext>
            </a:extLst>
          </p:cNvPr>
          <p:cNvSpPr/>
          <p:nvPr/>
        </p:nvSpPr>
        <p:spPr>
          <a:xfrm>
            <a:off x="5624728" y="373658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67459293-6EF1-2F4E-BF3C-63A623989620}"/>
              </a:ext>
            </a:extLst>
          </p:cNvPr>
          <p:cNvSpPr/>
          <p:nvPr/>
        </p:nvSpPr>
        <p:spPr>
          <a:xfrm>
            <a:off x="5749268" y="370968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F7EA082-9EF4-F849-9033-57BE47727934}"/>
              </a:ext>
            </a:extLst>
          </p:cNvPr>
          <p:cNvSpPr/>
          <p:nvPr/>
        </p:nvSpPr>
        <p:spPr>
          <a:xfrm>
            <a:off x="5719027" y="3676260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5" name="左大かっこ 254">
            <a:extLst>
              <a:ext uri="{FF2B5EF4-FFF2-40B4-BE49-F238E27FC236}">
                <a16:creationId xmlns:a16="http://schemas.microsoft.com/office/drawing/2014/main" id="{A2B6FD8A-9BF8-C54C-845C-30FF0A621F26}"/>
              </a:ext>
            </a:extLst>
          </p:cNvPr>
          <p:cNvSpPr/>
          <p:nvPr/>
        </p:nvSpPr>
        <p:spPr>
          <a:xfrm flipH="1">
            <a:off x="6308203" y="3674684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6" name="円/楕円 255">
            <a:extLst>
              <a:ext uri="{FF2B5EF4-FFF2-40B4-BE49-F238E27FC236}">
                <a16:creationId xmlns:a16="http://schemas.microsoft.com/office/drawing/2014/main" id="{C87BDDDA-B50E-7847-B286-2384B0728051}"/>
              </a:ext>
            </a:extLst>
          </p:cNvPr>
          <p:cNvSpPr/>
          <p:nvPr/>
        </p:nvSpPr>
        <p:spPr>
          <a:xfrm>
            <a:off x="6612442" y="372970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002EDD01-1AEB-7643-934D-E8733EA06378}"/>
              </a:ext>
            </a:extLst>
          </p:cNvPr>
          <p:cNvSpPr/>
          <p:nvPr/>
        </p:nvSpPr>
        <p:spPr>
          <a:xfrm>
            <a:off x="6736982" y="3702797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8" name="左大かっこ 257">
            <a:extLst>
              <a:ext uri="{FF2B5EF4-FFF2-40B4-BE49-F238E27FC236}">
                <a16:creationId xmlns:a16="http://schemas.microsoft.com/office/drawing/2014/main" id="{E960A5CB-7AB9-9F46-B1BE-066AC77DA26B}"/>
              </a:ext>
            </a:extLst>
          </p:cNvPr>
          <p:cNvSpPr/>
          <p:nvPr/>
        </p:nvSpPr>
        <p:spPr>
          <a:xfrm>
            <a:off x="6706741" y="3669374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9" name="左大かっこ 258">
            <a:extLst>
              <a:ext uri="{FF2B5EF4-FFF2-40B4-BE49-F238E27FC236}">
                <a16:creationId xmlns:a16="http://schemas.microsoft.com/office/drawing/2014/main" id="{F7AE4961-5FEB-934A-810C-CED850EAF65B}"/>
              </a:ext>
            </a:extLst>
          </p:cNvPr>
          <p:cNvSpPr/>
          <p:nvPr/>
        </p:nvSpPr>
        <p:spPr>
          <a:xfrm flipH="1">
            <a:off x="7295917" y="3667798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/>
              <p:nvPr/>
            </p:nvSpPr>
            <p:spPr>
              <a:xfrm>
                <a:off x="6350897" y="3629313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0" name="テキスト ボックス 259">
                <a:extLst>
                  <a:ext uri="{FF2B5EF4-FFF2-40B4-BE49-F238E27FC236}">
                    <a16:creationId xmlns:a16="http://schemas.microsoft.com/office/drawing/2014/main" id="{CDA8DA66-9F1C-9340-BD51-5CE7E5924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3629313"/>
                <a:ext cx="254294" cy="276999"/>
              </a:xfrm>
              <a:prstGeom prst="rect">
                <a:avLst/>
              </a:prstGeom>
              <a:blipFill>
                <a:blip r:embed="rId15"/>
                <a:stretch>
                  <a:fillRect l="-14286" r="-952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95DE9449-CD5E-CC49-B429-25FE37160425}"/>
              </a:ext>
            </a:extLst>
          </p:cNvPr>
          <p:cNvSpPr/>
          <p:nvPr/>
        </p:nvSpPr>
        <p:spPr>
          <a:xfrm>
            <a:off x="3798074" y="4173752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/>
              <p:nvPr/>
            </p:nvSpPr>
            <p:spPr>
              <a:xfrm>
                <a:off x="4426047" y="4086632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E1A97376-7ACE-A045-9ED0-6C6D8B95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047" y="4086632"/>
                <a:ext cx="254294" cy="276999"/>
              </a:xfrm>
              <a:prstGeom prst="rect">
                <a:avLst/>
              </a:prstGeom>
              <a:blipFill>
                <a:blip r:embed="rId16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/>
              <p:nvPr/>
            </p:nvSpPr>
            <p:spPr>
              <a:xfrm>
                <a:off x="5405040" y="4085281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DA4F9657-ECDF-A446-B059-731D74455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040" y="4085281"/>
                <a:ext cx="254294" cy="276999"/>
              </a:xfrm>
              <a:prstGeom prst="rect">
                <a:avLst/>
              </a:prstGeom>
              <a:blipFill>
                <a:blip r:embed="rId17"/>
                <a:stretch>
                  <a:fillRect l="-14286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左大かっこ 263">
            <a:extLst>
              <a:ext uri="{FF2B5EF4-FFF2-40B4-BE49-F238E27FC236}">
                <a16:creationId xmlns:a16="http://schemas.microsoft.com/office/drawing/2014/main" id="{C68D29AF-A24E-3D4C-B344-635E839BBF8C}"/>
              </a:ext>
            </a:extLst>
          </p:cNvPr>
          <p:cNvSpPr/>
          <p:nvPr/>
        </p:nvSpPr>
        <p:spPr>
          <a:xfrm>
            <a:off x="3756516" y="413703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5" name="左大かっこ 264">
            <a:extLst>
              <a:ext uri="{FF2B5EF4-FFF2-40B4-BE49-F238E27FC236}">
                <a16:creationId xmlns:a16="http://schemas.microsoft.com/office/drawing/2014/main" id="{16FFE588-51DF-3B4D-BCA7-EB0229320F9C}"/>
              </a:ext>
            </a:extLst>
          </p:cNvPr>
          <p:cNvSpPr/>
          <p:nvPr/>
        </p:nvSpPr>
        <p:spPr>
          <a:xfrm flipH="1">
            <a:off x="4345692" y="413546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6" name="円/楕円 265">
            <a:extLst>
              <a:ext uri="{FF2B5EF4-FFF2-40B4-BE49-F238E27FC236}">
                <a16:creationId xmlns:a16="http://schemas.microsoft.com/office/drawing/2014/main" id="{0F2DAB2D-1572-F146-9307-0DE4868FD047}"/>
              </a:ext>
            </a:extLst>
          </p:cNvPr>
          <p:cNvSpPr/>
          <p:nvPr/>
        </p:nvSpPr>
        <p:spPr>
          <a:xfrm>
            <a:off x="4691937" y="4185042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94EB84D0-1FF9-7D47-A635-0A23076D6AE9}"/>
              </a:ext>
            </a:extLst>
          </p:cNvPr>
          <p:cNvSpPr/>
          <p:nvPr/>
        </p:nvSpPr>
        <p:spPr>
          <a:xfrm>
            <a:off x="4816477" y="4158138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8" name="左大かっこ 267">
            <a:extLst>
              <a:ext uri="{FF2B5EF4-FFF2-40B4-BE49-F238E27FC236}">
                <a16:creationId xmlns:a16="http://schemas.microsoft.com/office/drawing/2014/main" id="{086498A7-0B07-1942-A5FA-D3E8FD5C20BD}"/>
              </a:ext>
            </a:extLst>
          </p:cNvPr>
          <p:cNvSpPr/>
          <p:nvPr/>
        </p:nvSpPr>
        <p:spPr>
          <a:xfrm>
            <a:off x="4786236" y="4124715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9" name="左大かっこ 268">
            <a:extLst>
              <a:ext uri="{FF2B5EF4-FFF2-40B4-BE49-F238E27FC236}">
                <a16:creationId xmlns:a16="http://schemas.microsoft.com/office/drawing/2014/main" id="{603A811E-061A-7244-B7AF-32AD42C5B8EA}"/>
              </a:ext>
            </a:extLst>
          </p:cNvPr>
          <p:cNvSpPr/>
          <p:nvPr/>
        </p:nvSpPr>
        <p:spPr>
          <a:xfrm flipH="1">
            <a:off x="5375412" y="4123139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0" name="円/楕円 269">
            <a:extLst>
              <a:ext uri="{FF2B5EF4-FFF2-40B4-BE49-F238E27FC236}">
                <a16:creationId xmlns:a16="http://schemas.microsoft.com/office/drawing/2014/main" id="{03D431B6-D4FB-8046-8BC0-25FEC2BE1368}"/>
              </a:ext>
            </a:extLst>
          </p:cNvPr>
          <p:cNvSpPr/>
          <p:nvPr/>
        </p:nvSpPr>
        <p:spPr>
          <a:xfrm>
            <a:off x="5634818" y="4192554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9D1D79D1-1C88-D749-AF47-106CB6EE5654}"/>
              </a:ext>
            </a:extLst>
          </p:cNvPr>
          <p:cNvSpPr/>
          <p:nvPr/>
        </p:nvSpPr>
        <p:spPr>
          <a:xfrm>
            <a:off x="5759358" y="416565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2" name="左大かっこ 271">
            <a:extLst>
              <a:ext uri="{FF2B5EF4-FFF2-40B4-BE49-F238E27FC236}">
                <a16:creationId xmlns:a16="http://schemas.microsoft.com/office/drawing/2014/main" id="{6369710C-4A24-2945-AAEB-097F4D2A6123}"/>
              </a:ext>
            </a:extLst>
          </p:cNvPr>
          <p:cNvSpPr/>
          <p:nvPr/>
        </p:nvSpPr>
        <p:spPr>
          <a:xfrm>
            <a:off x="5729117" y="413222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3" name="左大かっこ 272">
            <a:extLst>
              <a:ext uri="{FF2B5EF4-FFF2-40B4-BE49-F238E27FC236}">
                <a16:creationId xmlns:a16="http://schemas.microsoft.com/office/drawing/2014/main" id="{054C1E35-5291-E74A-B256-215919A16778}"/>
              </a:ext>
            </a:extLst>
          </p:cNvPr>
          <p:cNvSpPr/>
          <p:nvPr/>
        </p:nvSpPr>
        <p:spPr>
          <a:xfrm flipH="1">
            <a:off x="6318293" y="413065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4" name="円/楕円 273">
            <a:extLst>
              <a:ext uri="{FF2B5EF4-FFF2-40B4-BE49-F238E27FC236}">
                <a16:creationId xmlns:a16="http://schemas.microsoft.com/office/drawing/2014/main" id="{C268B7F5-FDB1-6E4C-976C-9B0222295744}"/>
              </a:ext>
            </a:extLst>
          </p:cNvPr>
          <p:cNvSpPr/>
          <p:nvPr/>
        </p:nvSpPr>
        <p:spPr>
          <a:xfrm>
            <a:off x="6622532" y="4185668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7D171A07-D23A-4742-908B-52AA4DAB08E4}"/>
              </a:ext>
            </a:extLst>
          </p:cNvPr>
          <p:cNvSpPr/>
          <p:nvPr/>
        </p:nvSpPr>
        <p:spPr>
          <a:xfrm>
            <a:off x="6747072" y="415876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6" name="左大かっこ 275">
            <a:extLst>
              <a:ext uri="{FF2B5EF4-FFF2-40B4-BE49-F238E27FC236}">
                <a16:creationId xmlns:a16="http://schemas.microsoft.com/office/drawing/2014/main" id="{EBB525C7-647A-C344-AEA1-ADF22969DFAF}"/>
              </a:ext>
            </a:extLst>
          </p:cNvPr>
          <p:cNvSpPr/>
          <p:nvPr/>
        </p:nvSpPr>
        <p:spPr>
          <a:xfrm>
            <a:off x="6716831" y="4125341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7" name="左大かっこ 276">
            <a:extLst>
              <a:ext uri="{FF2B5EF4-FFF2-40B4-BE49-F238E27FC236}">
                <a16:creationId xmlns:a16="http://schemas.microsoft.com/office/drawing/2014/main" id="{8084778E-6572-F34D-AA8F-092E6D4CA8DB}"/>
              </a:ext>
            </a:extLst>
          </p:cNvPr>
          <p:cNvSpPr/>
          <p:nvPr/>
        </p:nvSpPr>
        <p:spPr>
          <a:xfrm flipH="1">
            <a:off x="7306007" y="4123765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/>
              <p:nvPr/>
            </p:nvSpPr>
            <p:spPr>
              <a:xfrm>
                <a:off x="6360987" y="4085280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8" name="テキスト ボックス 277">
                <a:extLst>
                  <a:ext uri="{FF2B5EF4-FFF2-40B4-BE49-F238E27FC236}">
                    <a16:creationId xmlns:a16="http://schemas.microsoft.com/office/drawing/2014/main" id="{AC473BAE-3212-134A-8414-86555845F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987" y="4085280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FB902605-95D8-D742-8F7C-3D5D5B1DB752}"/>
              </a:ext>
            </a:extLst>
          </p:cNvPr>
          <p:cNvSpPr/>
          <p:nvPr/>
        </p:nvSpPr>
        <p:spPr>
          <a:xfrm>
            <a:off x="3787984" y="4627547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/>
              <p:nvPr/>
            </p:nvSpPr>
            <p:spPr>
              <a:xfrm>
                <a:off x="4415957" y="4540427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80" name="テキスト ボックス 279">
                <a:extLst>
                  <a:ext uri="{FF2B5EF4-FFF2-40B4-BE49-F238E27FC236}">
                    <a16:creationId xmlns:a16="http://schemas.microsoft.com/office/drawing/2014/main" id="{FE29D167-4F06-674D-B570-71ECE805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4540427"/>
                <a:ext cx="254294" cy="276999"/>
              </a:xfrm>
              <a:prstGeom prst="rect">
                <a:avLst/>
              </a:prstGeom>
              <a:blipFill>
                <a:blip r:embed="rId18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/>
              <p:nvPr/>
            </p:nvSpPr>
            <p:spPr>
              <a:xfrm>
                <a:off x="5394950" y="4539076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C7406A49-0B4E-E54B-AA51-3CFBC7863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4539076"/>
                <a:ext cx="254294" cy="276999"/>
              </a:xfrm>
              <a:prstGeom prst="rect">
                <a:avLst/>
              </a:prstGeom>
              <a:blipFill>
                <a:blip r:embed="rId19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FF617E0F-3987-564A-B82E-831885167BB7}"/>
              </a:ext>
            </a:extLst>
          </p:cNvPr>
          <p:cNvSpPr/>
          <p:nvPr/>
        </p:nvSpPr>
        <p:spPr>
          <a:xfrm>
            <a:off x="3746426" y="4590832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3" name="左大かっこ 282">
            <a:extLst>
              <a:ext uri="{FF2B5EF4-FFF2-40B4-BE49-F238E27FC236}">
                <a16:creationId xmlns:a16="http://schemas.microsoft.com/office/drawing/2014/main" id="{04853D54-57C4-B240-85DE-3D26A761D372}"/>
              </a:ext>
            </a:extLst>
          </p:cNvPr>
          <p:cNvSpPr/>
          <p:nvPr/>
        </p:nvSpPr>
        <p:spPr>
          <a:xfrm flipH="1">
            <a:off x="4335602" y="4589256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4" name="円/楕円 283">
            <a:extLst>
              <a:ext uri="{FF2B5EF4-FFF2-40B4-BE49-F238E27FC236}">
                <a16:creationId xmlns:a16="http://schemas.microsoft.com/office/drawing/2014/main" id="{7FF25252-F44B-5147-8365-E1C3C7A61088}"/>
              </a:ext>
            </a:extLst>
          </p:cNvPr>
          <p:cNvSpPr/>
          <p:nvPr/>
        </p:nvSpPr>
        <p:spPr>
          <a:xfrm>
            <a:off x="4681847" y="4638837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741CF598-B078-004F-9F30-21FCB37F1197}"/>
              </a:ext>
            </a:extLst>
          </p:cNvPr>
          <p:cNvSpPr/>
          <p:nvPr/>
        </p:nvSpPr>
        <p:spPr>
          <a:xfrm>
            <a:off x="4806387" y="461193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6" name="左大かっこ 285">
            <a:extLst>
              <a:ext uri="{FF2B5EF4-FFF2-40B4-BE49-F238E27FC236}">
                <a16:creationId xmlns:a16="http://schemas.microsoft.com/office/drawing/2014/main" id="{9399ABFE-8E14-1A48-A5D4-D94EBA9C8D11}"/>
              </a:ext>
            </a:extLst>
          </p:cNvPr>
          <p:cNvSpPr/>
          <p:nvPr/>
        </p:nvSpPr>
        <p:spPr>
          <a:xfrm>
            <a:off x="4776146" y="4578510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7" name="左大かっこ 286">
            <a:extLst>
              <a:ext uri="{FF2B5EF4-FFF2-40B4-BE49-F238E27FC236}">
                <a16:creationId xmlns:a16="http://schemas.microsoft.com/office/drawing/2014/main" id="{E05A19A4-454A-3845-B27F-6AF079FFE313}"/>
              </a:ext>
            </a:extLst>
          </p:cNvPr>
          <p:cNvSpPr/>
          <p:nvPr/>
        </p:nvSpPr>
        <p:spPr>
          <a:xfrm flipH="1">
            <a:off x="5365322" y="4576934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8" name="円/楕円 287">
            <a:extLst>
              <a:ext uri="{FF2B5EF4-FFF2-40B4-BE49-F238E27FC236}">
                <a16:creationId xmlns:a16="http://schemas.microsoft.com/office/drawing/2014/main" id="{E9C4BD0A-CF06-6645-9EE8-EF40561FC991}"/>
              </a:ext>
            </a:extLst>
          </p:cNvPr>
          <p:cNvSpPr/>
          <p:nvPr/>
        </p:nvSpPr>
        <p:spPr>
          <a:xfrm>
            <a:off x="5624728" y="4646349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3790F355-EC8C-C341-A19C-10394B13168A}"/>
              </a:ext>
            </a:extLst>
          </p:cNvPr>
          <p:cNvSpPr/>
          <p:nvPr/>
        </p:nvSpPr>
        <p:spPr>
          <a:xfrm>
            <a:off x="5749268" y="461944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0" name="左大かっこ 289">
            <a:extLst>
              <a:ext uri="{FF2B5EF4-FFF2-40B4-BE49-F238E27FC236}">
                <a16:creationId xmlns:a16="http://schemas.microsoft.com/office/drawing/2014/main" id="{6C39828A-5CFC-DF4D-AEDC-DA46D07A98B1}"/>
              </a:ext>
            </a:extLst>
          </p:cNvPr>
          <p:cNvSpPr/>
          <p:nvPr/>
        </p:nvSpPr>
        <p:spPr>
          <a:xfrm>
            <a:off x="5719027" y="4586022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1" name="左大かっこ 290">
            <a:extLst>
              <a:ext uri="{FF2B5EF4-FFF2-40B4-BE49-F238E27FC236}">
                <a16:creationId xmlns:a16="http://schemas.microsoft.com/office/drawing/2014/main" id="{30452FE8-5E51-9B44-BE28-0E0EF7DDCA1F}"/>
              </a:ext>
            </a:extLst>
          </p:cNvPr>
          <p:cNvSpPr/>
          <p:nvPr/>
        </p:nvSpPr>
        <p:spPr>
          <a:xfrm flipH="1">
            <a:off x="6308203" y="4584446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2" name="円/楕円 291">
            <a:extLst>
              <a:ext uri="{FF2B5EF4-FFF2-40B4-BE49-F238E27FC236}">
                <a16:creationId xmlns:a16="http://schemas.microsoft.com/office/drawing/2014/main" id="{EAF859B6-485B-3C4F-AB85-C2A9AFFCBF7C}"/>
              </a:ext>
            </a:extLst>
          </p:cNvPr>
          <p:cNvSpPr/>
          <p:nvPr/>
        </p:nvSpPr>
        <p:spPr>
          <a:xfrm>
            <a:off x="6612442" y="4639463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E993E601-FF8E-1B4F-8EBE-30406179DC5E}"/>
              </a:ext>
            </a:extLst>
          </p:cNvPr>
          <p:cNvSpPr/>
          <p:nvPr/>
        </p:nvSpPr>
        <p:spPr>
          <a:xfrm>
            <a:off x="6736982" y="4612559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4" name="左大かっこ 293">
            <a:extLst>
              <a:ext uri="{FF2B5EF4-FFF2-40B4-BE49-F238E27FC236}">
                <a16:creationId xmlns:a16="http://schemas.microsoft.com/office/drawing/2014/main" id="{A1BF654B-3656-B24B-8262-FCDCFAA32A94}"/>
              </a:ext>
            </a:extLst>
          </p:cNvPr>
          <p:cNvSpPr/>
          <p:nvPr/>
        </p:nvSpPr>
        <p:spPr>
          <a:xfrm>
            <a:off x="6706741" y="4579136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5" name="左大かっこ 294">
            <a:extLst>
              <a:ext uri="{FF2B5EF4-FFF2-40B4-BE49-F238E27FC236}">
                <a16:creationId xmlns:a16="http://schemas.microsoft.com/office/drawing/2014/main" id="{9EEF0178-6314-E144-93F6-AD44550A010F}"/>
              </a:ext>
            </a:extLst>
          </p:cNvPr>
          <p:cNvSpPr/>
          <p:nvPr/>
        </p:nvSpPr>
        <p:spPr>
          <a:xfrm flipH="1">
            <a:off x="7295917" y="4577560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/>
              <p:nvPr/>
            </p:nvSpPr>
            <p:spPr>
              <a:xfrm>
                <a:off x="6350897" y="453907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96" name="テキスト ボックス 295">
                <a:extLst>
                  <a:ext uri="{FF2B5EF4-FFF2-40B4-BE49-F238E27FC236}">
                    <a16:creationId xmlns:a16="http://schemas.microsoft.com/office/drawing/2014/main" id="{471A2273-2909-E342-99C9-FE7570E45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4539075"/>
                <a:ext cx="254294" cy="276999"/>
              </a:xfrm>
              <a:prstGeom prst="rect">
                <a:avLst/>
              </a:prstGeom>
              <a:blipFill>
                <a:blip r:embed="rId20"/>
                <a:stretch>
                  <a:fillRect l="-14286" r="-952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円/楕円 296">
            <a:extLst>
              <a:ext uri="{FF2B5EF4-FFF2-40B4-BE49-F238E27FC236}">
                <a16:creationId xmlns:a16="http://schemas.microsoft.com/office/drawing/2014/main" id="{5DA7E5EB-AFC9-E04B-8501-F160C6F86CA6}"/>
              </a:ext>
            </a:extLst>
          </p:cNvPr>
          <p:cNvSpPr/>
          <p:nvPr/>
        </p:nvSpPr>
        <p:spPr>
          <a:xfrm>
            <a:off x="6396696" y="112278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253B9832-C825-3841-A804-66343A3CBAF2}"/>
              </a:ext>
            </a:extLst>
          </p:cNvPr>
          <p:cNvSpPr/>
          <p:nvPr/>
        </p:nvSpPr>
        <p:spPr>
          <a:xfrm>
            <a:off x="6788337" y="1122789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0" name="円/楕円 299">
            <a:extLst>
              <a:ext uri="{FF2B5EF4-FFF2-40B4-BE49-F238E27FC236}">
                <a16:creationId xmlns:a16="http://schemas.microsoft.com/office/drawing/2014/main" id="{264F1D6F-3BA3-5045-B953-37DEF69909A3}"/>
              </a:ext>
            </a:extLst>
          </p:cNvPr>
          <p:cNvSpPr/>
          <p:nvPr/>
        </p:nvSpPr>
        <p:spPr>
          <a:xfrm>
            <a:off x="7566799" y="4022270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6FC0B258-1604-EE40-8028-35DF785BD0B6}"/>
              </a:ext>
            </a:extLst>
          </p:cNvPr>
          <p:cNvSpPr txBox="1"/>
          <p:nvPr/>
        </p:nvSpPr>
        <p:spPr>
          <a:xfrm>
            <a:off x="621332" y="1720235"/>
            <a:ext cx="2537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Operations from the right act on the columns of the matrix.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expression can be seen as the three linear combinations in the right in one formula.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3" name="円/楕円 302">
            <a:extLst>
              <a:ext uri="{FF2B5EF4-FFF2-40B4-BE49-F238E27FC236}">
                <a16:creationId xmlns:a16="http://schemas.microsoft.com/office/drawing/2014/main" id="{945FC8D7-4871-544E-8B2F-AF178C53D536}"/>
              </a:ext>
            </a:extLst>
          </p:cNvPr>
          <p:cNvSpPr/>
          <p:nvPr/>
        </p:nvSpPr>
        <p:spPr>
          <a:xfrm>
            <a:off x="191670" y="1148393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4" name="円/楕円 303">
            <a:extLst>
              <a:ext uri="{FF2B5EF4-FFF2-40B4-BE49-F238E27FC236}">
                <a16:creationId xmlns:a16="http://schemas.microsoft.com/office/drawing/2014/main" id="{34032E03-0AC1-9843-ACC1-9642D36D92E6}"/>
              </a:ext>
            </a:extLst>
          </p:cNvPr>
          <p:cNvSpPr/>
          <p:nvPr/>
        </p:nvSpPr>
        <p:spPr>
          <a:xfrm>
            <a:off x="226267" y="3800297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62B2A7-6846-D74C-B34B-B4C2257F3C49}"/>
              </a:ext>
            </a:extLst>
          </p:cNvPr>
          <p:cNvSpPr txBox="1"/>
          <p:nvPr/>
        </p:nvSpPr>
        <p:spPr>
          <a:xfrm>
            <a:off x="6485165" y="860175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ABB03DFF-07FA-7B45-867F-62BDD2E4B45F}"/>
              </a:ext>
            </a:extLst>
          </p:cNvPr>
          <p:cNvSpPr txBox="1"/>
          <p:nvPr/>
        </p:nvSpPr>
        <p:spPr>
          <a:xfrm>
            <a:off x="7674950" y="376383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4BB58E43-0B7D-2F49-B19E-58CD9507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1488" y="5378677"/>
            <a:ext cx="3630168" cy="304271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0017518-17A7-C64F-B464-14E7CB83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E996BA2-7942-7642-9238-FBB01AC585B0}"/>
              </a:ext>
            </a:extLst>
          </p:cNvPr>
          <p:cNvSpPr txBox="1"/>
          <p:nvPr/>
        </p:nvSpPr>
        <p:spPr>
          <a:xfrm>
            <a:off x="670669" y="4443408"/>
            <a:ext cx="2537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Operations from the left act on the rows of the matrix.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expression can be seen as the three linear combinations in the right in one formula.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46FD6015-2F08-57B7-D8BC-017691862B16}"/>
              </a:ext>
            </a:extLst>
          </p:cNvPr>
          <p:cNvSpPr/>
          <p:nvPr/>
        </p:nvSpPr>
        <p:spPr>
          <a:xfrm>
            <a:off x="7981258" y="4022270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351EDED-C2FB-1988-8552-53381A413F66}"/>
              </a:ext>
            </a:extLst>
          </p:cNvPr>
          <p:cNvSpPr/>
          <p:nvPr/>
        </p:nvSpPr>
        <p:spPr>
          <a:xfrm>
            <a:off x="2376340" y="351928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2239E05-6E8A-EF40-92CD-8BBA7139E801}"/>
              </a:ext>
            </a:extLst>
          </p:cNvPr>
          <p:cNvGrpSpPr/>
          <p:nvPr/>
        </p:nvGrpSpPr>
        <p:grpSpPr>
          <a:xfrm>
            <a:off x="2004015" y="1908120"/>
            <a:ext cx="660405" cy="666573"/>
            <a:chOff x="1757238" y="3450771"/>
            <a:chExt cx="660405" cy="666573"/>
          </a:xfrm>
        </p:grpSpPr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CED2407C-47F9-274F-9230-EFCBEC8DE0EF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36C78AB5-D285-6D47-801B-37314D5A8C0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6F82A11A-F8F5-7C49-80AC-67764E2DFF06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B91555E6-0725-DB41-B1F3-A7BFA5049C9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2B05DA90-2028-7C4B-80EB-778E5F28839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0A2469F-F49A-7548-8A74-D1B5576C8913}"/>
              </a:ext>
            </a:extLst>
          </p:cNvPr>
          <p:cNvGrpSpPr/>
          <p:nvPr/>
        </p:nvGrpSpPr>
        <p:grpSpPr>
          <a:xfrm>
            <a:off x="1247033" y="1911025"/>
            <a:ext cx="647132" cy="666573"/>
            <a:chOff x="1000256" y="3453676"/>
            <a:chExt cx="647132" cy="666573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AD72957B-4617-4B44-80E1-E056517C9F8E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A8A7324-3199-B842-9BFB-8F6586C71D9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E52898A5-8756-3D4B-AC6B-B5D3CD6BE96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8" name="左大かっこ 127">
              <a:extLst>
                <a:ext uri="{FF2B5EF4-FFF2-40B4-BE49-F238E27FC236}">
                  <a16:creationId xmlns:a16="http://schemas.microsoft.com/office/drawing/2014/main" id="{EE4C92AC-5085-804C-B20E-F39520F8A1B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9B464F5-F00A-0145-955E-FB994594A33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/>
              <p:nvPr/>
            </p:nvSpPr>
            <p:spPr>
              <a:xfrm>
                <a:off x="2671977" y="191086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977" y="1910862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円/楕円 154">
            <a:extLst>
              <a:ext uri="{FF2B5EF4-FFF2-40B4-BE49-F238E27FC236}">
                <a16:creationId xmlns:a16="http://schemas.microsoft.com/office/drawing/2014/main" id="{F91F7536-5B70-0147-8C9C-D757653A1B8E}"/>
              </a:ext>
            </a:extLst>
          </p:cNvPr>
          <p:cNvSpPr/>
          <p:nvPr/>
        </p:nvSpPr>
        <p:spPr>
          <a:xfrm>
            <a:off x="3143574" y="219801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56" name="円/楕円 155">
            <a:extLst>
              <a:ext uri="{FF2B5EF4-FFF2-40B4-BE49-F238E27FC236}">
                <a16:creationId xmlns:a16="http://schemas.microsoft.com/office/drawing/2014/main" id="{4136B466-FD14-A24D-99BD-4FE0E3C64E10}"/>
              </a:ext>
            </a:extLst>
          </p:cNvPr>
          <p:cNvSpPr/>
          <p:nvPr/>
        </p:nvSpPr>
        <p:spPr>
          <a:xfrm>
            <a:off x="3336181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FF70C0EF-DEF3-5542-8F68-F59FF3D341FC}"/>
              </a:ext>
            </a:extLst>
          </p:cNvPr>
          <p:cNvSpPr/>
          <p:nvPr/>
        </p:nvSpPr>
        <p:spPr>
          <a:xfrm>
            <a:off x="3541896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2865DC46-5ED6-4143-9E23-5C9B6D479AFD}"/>
              </a:ext>
            </a:extLst>
          </p:cNvPr>
          <p:cNvGrpSpPr/>
          <p:nvPr/>
        </p:nvGrpSpPr>
        <p:grpSpPr>
          <a:xfrm>
            <a:off x="3138509" y="1904075"/>
            <a:ext cx="647132" cy="666573"/>
            <a:chOff x="1000256" y="3453676"/>
            <a:chExt cx="647132" cy="666573"/>
          </a:xfrm>
        </p:grpSpPr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3A8774FC-8A48-CD4A-B97E-FC984436F4B7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F20D5CAA-7E4D-844F-A393-14F0638BF575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7" name="左大かっこ 166">
              <a:extLst>
                <a:ext uri="{FF2B5EF4-FFF2-40B4-BE49-F238E27FC236}">
                  <a16:creationId xmlns:a16="http://schemas.microsoft.com/office/drawing/2014/main" id="{D2047A0A-A038-2A48-AFC0-893A305A61E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8" name="左大かっこ 167">
              <a:extLst>
                <a:ext uri="{FF2B5EF4-FFF2-40B4-BE49-F238E27FC236}">
                  <a16:creationId xmlns:a16="http://schemas.microsoft.com/office/drawing/2014/main" id="{D2839E33-6634-9547-BD33-15F20DF8734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DE7B852-0402-C84E-B967-74CD0E86B15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03D017E-E1DD-2D44-B3D0-BFD76971A11A}"/>
              </a:ext>
            </a:extLst>
          </p:cNvPr>
          <p:cNvGrpSpPr/>
          <p:nvPr/>
        </p:nvGrpSpPr>
        <p:grpSpPr>
          <a:xfrm>
            <a:off x="6227997" y="1912500"/>
            <a:ext cx="676627" cy="666573"/>
            <a:chOff x="1754088" y="4440627"/>
            <a:chExt cx="676627" cy="666573"/>
          </a:xfrm>
        </p:grpSpPr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02516CC9-F50B-AC4A-810C-A8F26A81E6E7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4" name="左大かっこ 173">
              <a:extLst>
                <a:ext uri="{FF2B5EF4-FFF2-40B4-BE49-F238E27FC236}">
                  <a16:creationId xmlns:a16="http://schemas.microsoft.com/office/drawing/2014/main" id="{35E99713-4ED5-E24D-9BD5-916A3EC120D0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4EAF614-F2BA-5140-8A65-21CD507C3C74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BCEEA016-AF35-6344-8712-E62B19EBDF3C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DE1C1F93-B71B-D040-9258-939A0AFC476E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EC727B96-41D0-AE4A-B523-328F3789F715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2A84CE98-B9AC-6D4D-9E96-1BF3CDD983BC}"/>
              </a:ext>
            </a:extLst>
          </p:cNvPr>
          <p:cNvGrpSpPr/>
          <p:nvPr/>
        </p:nvGrpSpPr>
        <p:grpSpPr>
          <a:xfrm>
            <a:off x="5463316" y="1914224"/>
            <a:ext cx="660405" cy="666573"/>
            <a:chOff x="1757238" y="3450771"/>
            <a:chExt cx="660405" cy="666573"/>
          </a:xfrm>
        </p:grpSpPr>
        <p:sp>
          <p:nvSpPr>
            <p:cNvPr id="177" name="円/楕円 176">
              <a:extLst>
                <a:ext uri="{FF2B5EF4-FFF2-40B4-BE49-F238E27FC236}">
                  <a16:creationId xmlns:a16="http://schemas.microsoft.com/office/drawing/2014/main" id="{90E28CC8-8148-E848-9597-8D42A0BA0B29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006F4557-879E-7F44-8F54-E62215D2B81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9" name="左大かっこ 178">
              <a:extLst>
                <a:ext uri="{FF2B5EF4-FFF2-40B4-BE49-F238E27FC236}">
                  <a16:creationId xmlns:a16="http://schemas.microsoft.com/office/drawing/2014/main" id="{B69D35AA-4F2E-4345-9D65-3D5E21A00A3D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473C93CD-BB26-F64B-9996-1EAB1D21685F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1" name="円/楕円 180">
              <a:extLst>
                <a:ext uri="{FF2B5EF4-FFF2-40B4-BE49-F238E27FC236}">
                  <a16:creationId xmlns:a16="http://schemas.microsoft.com/office/drawing/2014/main" id="{CA3561D3-E506-504F-8570-BD043C007A2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/>
              <p:nvPr/>
            </p:nvSpPr>
            <p:spPr>
              <a:xfrm>
                <a:off x="6898190" y="190138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90" y="190138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85231AA4-B079-844F-A19E-DEEC5C83C4AF}"/>
              </a:ext>
            </a:extLst>
          </p:cNvPr>
          <p:cNvGrpSpPr/>
          <p:nvPr/>
        </p:nvGrpSpPr>
        <p:grpSpPr>
          <a:xfrm>
            <a:off x="7346887" y="1876790"/>
            <a:ext cx="676627" cy="666573"/>
            <a:chOff x="1754088" y="4440627"/>
            <a:chExt cx="676627" cy="666573"/>
          </a:xfrm>
        </p:grpSpPr>
        <p:sp>
          <p:nvSpPr>
            <p:cNvPr id="184" name="左大かっこ 183">
              <a:extLst>
                <a:ext uri="{FF2B5EF4-FFF2-40B4-BE49-F238E27FC236}">
                  <a16:creationId xmlns:a16="http://schemas.microsoft.com/office/drawing/2014/main" id="{63812DAA-34C4-F845-91CA-297210AC878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5" name="左大かっこ 184">
              <a:extLst>
                <a:ext uri="{FF2B5EF4-FFF2-40B4-BE49-F238E27FC236}">
                  <a16:creationId xmlns:a16="http://schemas.microsoft.com/office/drawing/2014/main" id="{CE4F0068-C6DC-1846-9F7E-448EF3B8383B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5F0215CF-0D14-404E-AF8D-56E17E9D6BB1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4242A000-386C-5344-B1BD-CFD80AFC4D63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CECB5B8C-9C33-1A49-B61B-613F8B938C6A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BEB953BC-5638-EB4D-BBA7-97C60E39F9FC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p:sp>
        <p:nvSpPr>
          <p:cNvPr id="191" name="円/楕円 190">
            <a:extLst>
              <a:ext uri="{FF2B5EF4-FFF2-40B4-BE49-F238E27FC236}">
                <a16:creationId xmlns:a16="http://schemas.microsoft.com/office/drawing/2014/main" id="{EB3866B6-4082-0346-9C1C-C3813EEFD15F}"/>
              </a:ext>
            </a:extLst>
          </p:cNvPr>
          <p:cNvSpPr/>
          <p:nvPr/>
        </p:nvSpPr>
        <p:spPr>
          <a:xfrm>
            <a:off x="7346887" y="197284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2" name="円/楕円 191">
            <a:extLst>
              <a:ext uri="{FF2B5EF4-FFF2-40B4-BE49-F238E27FC236}">
                <a16:creationId xmlns:a16="http://schemas.microsoft.com/office/drawing/2014/main" id="{0B4AF2AC-2485-E845-9745-B2E6333179FC}"/>
              </a:ext>
            </a:extLst>
          </p:cNvPr>
          <p:cNvSpPr/>
          <p:nvPr/>
        </p:nvSpPr>
        <p:spPr>
          <a:xfrm>
            <a:off x="7351688" y="216738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3" name="円/楕円 192">
            <a:extLst>
              <a:ext uri="{FF2B5EF4-FFF2-40B4-BE49-F238E27FC236}">
                <a16:creationId xmlns:a16="http://schemas.microsoft.com/office/drawing/2014/main" id="{08AB3CAB-FC5E-EA44-AE9A-350D2A6D5AB9}"/>
              </a:ext>
            </a:extLst>
          </p:cNvPr>
          <p:cNvSpPr/>
          <p:nvPr/>
        </p:nvSpPr>
        <p:spPr>
          <a:xfrm>
            <a:off x="7351687" y="23553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/>
              <p:nvPr/>
            </p:nvSpPr>
            <p:spPr>
              <a:xfrm>
                <a:off x="395582" y="3471735"/>
                <a:ext cx="4198393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𝐴𝐷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82" y="3471735"/>
                <a:ext cx="4198393" cy="624658"/>
              </a:xfrm>
              <a:prstGeom prst="rect">
                <a:avLst/>
              </a:prstGeom>
              <a:blipFill>
                <a:blip r:embed="rId4"/>
                <a:stretch>
                  <a:fillRect l="-604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/>
              <p:nvPr/>
            </p:nvSpPr>
            <p:spPr>
              <a:xfrm>
                <a:off x="5547864" y="3441695"/>
                <a:ext cx="2336922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𝐷𝐵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0" lang="en-US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864" y="3441695"/>
                <a:ext cx="2336922" cy="684739"/>
              </a:xfrm>
              <a:prstGeom prst="rect">
                <a:avLst/>
              </a:prstGeom>
              <a:blipFill>
                <a:blip r:embed="rId5"/>
                <a:stretch>
                  <a:fillRect l="-1622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1046273" y="2790947"/>
            <a:ext cx="289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right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column.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421FB7B-9EBF-E941-B386-8389B3345F7C}"/>
              </a:ext>
            </a:extLst>
          </p:cNvPr>
          <p:cNvSpPr txBox="1"/>
          <p:nvPr/>
        </p:nvSpPr>
        <p:spPr>
          <a:xfrm>
            <a:off x="5245983" y="2771557"/>
            <a:ext cx="2793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left</a:t>
            </a:r>
          </a:p>
          <a:p>
            <a:pPr lvl="0"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row.</a:t>
            </a:r>
            <a:endParaRPr kumimoji="1" lang="en-US" altLang="ja-JP" sz="1200" dirty="0">
              <a:solidFill>
                <a:prstClr val="black"/>
              </a:solidFill>
            </a:endParaRP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2190036C-C902-6849-9987-DE71B880C53D}"/>
              </a:ext>
            </a:extLst>
          </p:cNvPr>
          <p:cNvSpPr txBox="1"/>
          <p:nvPr/>
        </p:nvSpPr>
        <p:spPr>
          <a:xfrm>
            <a:off x="3074022" y="4372508"/>
            <a:ext cx="3340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Burn this into your memories and you can see …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1E66F22B-91BD-1A44-8EDD-3D0FFA1CE23E}"/>
              </a:ext>
            </a:extLst>
          </p:cNvPr>
          <p:cNvSpPr/>
          <p:nvPr/>
        </p:nvSpPr>
        <p:spPr>
          <a:xfrm>
            <a:off x="449979" y="1917376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P1’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BC72225E-4758-9F43-AD8F-F934C5541D92}"/>
              </a:ext>
            </a:extLst>
          </p:cNvPr>
          <p:cNvSpPr/>
          <p:nvPr/>
        </p:nvSpPr>
        <p:spPr>
          <a:xfrm>
            <a:off x="4705238" y="1878317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P2’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A5F0A8-F8D9-3C4A-922C-5D305D7A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CE7E6A-550A-014D-BF61-BB94E633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039EFC3-3082-8043-90AD-DFD5DABD358D}"/>
              </a:ext>
            </a:extLst>
          </p:cNvPr>
          <p:cNvSpPr txBox="1"/>
          <p:nvPr/>
        </p:nvSpPr>
        <p:spPr>
          <a:xfrm>
            <a:off x="2946344" y="294617"/>
            <a:ext cx="3031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Practical Patterns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(2/3)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CD4CF020-6999-EC4D-82DC-BA8DD1D93908}"/>
              </a:ext>
            </a:extLst>
          </p:cNvPr>
          <p:cNvSpPr txBox="1"/>
          <p:nvPr/>
        </p:nvSpPr>
        <p:spPr>
          <a:xfrm>
            <a:off x="2988527" y="184475"/>
            <a:ext cx="3031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en-US" altLang="ja-JP" sz="2400" dirty="0">
                <a:solidFill>
                  <a:prstClr val="black"/>
                </a:solidFill>
              </a:rPr>
              <a:t>Practical Patterns</a:t>
            </a:r>
            <a:r>
              <a:rPr kumimoji="1" lang="ja-JP" altLang="en-US" sz="2400">
                <a:solidFill>
                  <a:prstClr val="black"/>
                </a:solidFill>
              </a:rPr>
              <a:t> </a:t>
            </a:r>
            <a:r>
              <a:rPr kumimoji="1" lang="en-US" altLang="ja-JP" sz="2400" dirty="0">
                <a:solidFill>
                  <a:prstClr val="black"/>
                </a:solidFill>
              </a:rPr>
              <a:t>(3/3)</a:t>
            </a:r>
            <a:endParaRPr kumimoji="1" lang="ja-JP" altLang="en-US" sz="2400">
              <a:solidFill>
                <a:prstClr val="black"/>
              </a:solidFill>
            </a:endParaRPr>
          </a:p>
        </p:txBody>
      </p: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360B1BF4-DE85-1C43-8303-3CD793945A7D}"/>
              </a:ext>
            </a:extLst>
          </p:cNvPr>
          <p:cNvSpPr/>
          <p:nvPr/>
        </p:nvSpPr>
        <p:spPr>
          <a:xfrm>
            <a:off x="2362404" y="347951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6" name="左大かっこ 195">
            <a:extLst>
              <a:ext uri="{FF2B5EF4-FFF2-40B4-BE49-F238E27FC236}">
                <a16:creationId xmlns:a16="http://schemas.microsoft.com/office/drawing/2014/main" id="{4B44F1A3-69F3-6141-8DFF-847250937643}"/>
              </a:ext>
            </a:extLst>
          </p:cNvPr>
          <p:cNvSpPr/>
          <p:nvPr/>
        </p:nvSpPr>
        <p:spPr>
          <a:xfrm>
            <a:off x="2277856" y="337871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7" name="左大かっこ 196">
            <a:extLst>
              <a:ext uri="{FF2B5EF4-FFF2-40B4-BE49-F238E27FC236}">
                <a16:creationId xmlns:a16="http://schemas.microsoft.com/office/drawing/2014/main" id="{04B97B6E-3785-A147-A3EF-65C0E775EB3C}"/>
              </a:ext>
            </a:extLst>
          </p:cNvPr>
          <p:cNvSpPr/>
          <p:nvPr/>
        </p:nvSpPr>
        <p:spPr>
          <a:xfrm flipH="1">
            <a:off x="2852873" y="337871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12D49BAC-04E9-7845-A84E-9C81EC578638}"/>
              </a:ext>
            </a:extLst>
          </p:cNvPr>
          <p:cNvSpPr/>
          <p:nvPr/>
        </p:nvSpPr>
        <p:spPr>
          <a:xfrm>
            <a:off x="2570838" y="36806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284807F3-9374-A948-B57B-403796B120E8}"/>
              </a:ext>
            </a:extLst>
          </p:cNvPr>
          <p:cNvSpPr/>
          <p:nvPr/>
        </p:nvSpPr>
        <p:spPr>
          <a:xfrm>
            <a:off x="2768621" y="388182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92C03880-78B3-AA42-8D47-2024030F5813}"/>
              </a:ext>
            </a:extLst>
          </p:cNvPr>
          <p:cNvGrpSpPr/>
          <p:nvPr/>
        </p:nvGrpSpPr>
        <p:grpSpPr>
          <a:xfrm>
            <a:off x="1520874" y="3381619"/>
            <a:ext cx="647132" cy="666573"/>
            <a:chOff x="1000256" y="3453676"/>
            <a:chExt cx="647132" cy="666573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7052DE2-2F35-9742-8466-8697AB97791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D83C7127-377B-0942-8AFD-07C9A5FAC521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3" name="左大かっこ 202">
              <a:extLst>
                <a:ext uri="{FF2B5EF4-FFF2-40B4-BE49-F238E27FC236}">
                  <a16:creationId xmlns:a16="http://schemas.microsoft.com/office/drawing/2014/main" id="{03EA53D1-43D1-A345-98B2-E7C7FFDCE2E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4" name="左大かっこ 203">
              <a:extLst>
                <a:ext uri="{FF2B5EF4-FFF2-40B4-BE49-F238E27FC236}">
                  <a16:creationId xmlns:a16="http://schemas.microsoft.com/office/drawing/2014/main" id="{DA915279-2C84-C14F-832A-EBBDE5D2C56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24033FEB-5AF6-A849-B873-7E6DDDD3672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/>
              <p:nvPr/>
            </p:nvSpPr>
            <p:spPr>
              <a:xfrm>
                <a:off x="3774677" y="3420097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420097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左大かっこ 216">
            <a:extLst>
              <a:ext uri="{FF2B5EF4-FFF2-40B4-BE49-F238E27FC236}">
                <a16:creationId xmlns:a16="http://schemas.microsoft.com/office/drawing/2014/main" id="{65F5CBB0-1726-5D49-ABFF-9455EC81390A}"/>
              </a:ext>
            </a:extLst>
          </p:cNvPr>
          <p:cNvSpPr/>
          <p:nvPr/>
        </p:nvSpPr>
        <p:spPr>
          <a:xfrm>
            <a:off x="3034181" y="337322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18" name="左大かっこ 217">
            <a:extLst>
              <a:ext uri="{FF2B5EF4-FFF2-40B4-BE49-F238E27FC236}">
                <a16:creationId xmlns:a16="http://schemas.microsoft.com/office/drawing/2014/main" id="{3740765A-7B5E-6646-A084-394A784605A0}"/>
              </a:ext>
            </a:extLst>
          </p:cNvPr>
          <p:cNvSpPr/>
          <p:nvPr/>
        </p:nvSpPr>
        <p:spPr>
          <a:xfrm flipH="1">
            <a:off x="3625420" y="337322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7938E396-869B-CB45-AE62-EBB45C03E2E2}"/>
              </a:ext>
            </a:extLst>
          </p:cNvPr>
          <p:cNvSpPr/>
          <p:nvPr/>
        </p:nvSpPr>
        <p:spPr>
          <a:xfrm rot="5400000">
            <a:off x="3300736" y="341257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A37A79A8-3A1D-F94E-9483-6C17F73BA367}"/>
              </a:ext>
            </a:extLst>
          </p:cNvPr>
          <p:cNvSpPr/>
          <p:nvPr/>
        </p:nvSpPr>
        <p:spPr>
          <a:xfrm rot="5400000">
            <a:off x="3300736" y="3600574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3BA9FE1-253D-2B4B-B38B-B36F8EC7BD29}"/>
              </a:ext>
            </a:extLst>
          </p:cNvPr>
          <p:cNvSpPr/>
          <p:nvPr/>
        </p:nvSpPr>
        <p:spPr>
          <a:xfrm rot="5400000">
            <a:off x="3300736" y="322255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295D7EF-A7FA-6F43-952D-6D14A65ECC92}"/>
              </a:ext>
            </a:extLst>
          </p:cNvPr>
          <p:cNvSpPr/>
          <p:nvPr/>
        </p:nvSpPr>
        <p:spPr>
          <a:xfrm>
            <a:off x="4252981" y="3434238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3BA3800B-5412-A948-9AEB-70F6458EBB68}"/>
              </a:ext>
            </a:extLst>
          </p:cNvPr>
          <p:cNvSpPr/>
          <p:nvPr/>
        </p:nvSpPr>
        <p:spPr>
          <a:xfrm>
            <a:off x="4262733" y="3436625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49" name="グループ化 248">
            <a:extLst>
              <a:ext uri="{FF2B5EF4-FFF2-40B4-BE49-F238E27FC236}">
                <a16:creationId xmlns:a16="http://schemas.microsoft.com/office/drawing/2014/main" id="{8D1A9386-D2F8-A54A-8871-BD62C36BCC3E}"/>
              </a:ext>
            </a:extLst>
          </p:cNvPr>
          <p:cNvGrpSpPr/>
          <p:nvPr/>
        </p:nvGrpSpPr>
        <p:grpSpPr>
          <a:xfrm>
            <a:off x="4220138" y="3381619"/>
            <a:ext cx="674453" cy="666573"/>
            <a:chOff x="1462419" y="107793"/>
            <a:chExt cx="361125" cy="356903"/>
          </a:xfrm>
        </p:grpSpPr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231FAED6-7AB2-D74A-8CA4-FF24751FF0CC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5F4B275F-D3BF-4B47-98BA-39644507AF23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61EB5419-114B-BF48-9674-0E5966485995}"/>
              </a:ext>
            </a:extLst>
          </p:cNvPr>
          <p:cNvSpPr/>
          <p:nvPr/>
        </p:nvSpPr>
        <p:spPr>
          <a:xfrm rot="5400000">
            <a:off x="4489990" y="3211861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4" name="円/楕円 263">
            <a:extLst>
              <a:ext uri="{FF2B5EF4-FFF2-40B4-BE49-F238E27FC236}">
                <a16:creationId xmlns:a16="http://schemas.microsoft.com/office/drawing/2014/main" id="{35F2DDA6-E381-A140-B233-9BE7B3F3DCB6}"/>
              </a:ext>
            </a:extLst>
          </p:cNvPr>
          <p:cNvSpPr/>
          <p:nvPr/>
        </p:nvSpPr>
        <p:spPr>
          <a:xfrm>
            <a:off x="4131658" y="352221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/>
              <p:nvPr/>
            </p:nvSpPr>
            <p:spPr>
              <a:xfrm>
                <a:off x="4859750" y="3420097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420097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247269DA-1A76-E542-A694-CD81AFCBE835}"/>
              </a:ext>
            </a:extLst>
          </p:cNvPr>
          <p:cNvSpPr/>
          <p:nvPr/>
        </p:nvSpPr>
        <p:spPr>
          <a:xfrm>
            <a:off x="5346435" y="3419960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D3FE50B1-2175-7246-A765-3F3E9AA17ED2}"/>
              </a:ext>
            </a:extLst>
          </p:cNvPr>
          <p:cNvSpPr/>
          <p:nvPr/>
        </p:nvSpPr>
        <p:spPr>
          <a:xfrm>
            <a:off x="5570792" y="3422347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80FBC2DF-FE69-2543-A16C-CFEC91BBE9E7}"/>
              </a:ext>
            </a:extLst>
          </p:cNvPr>
          <p:cNvGrpSpPr/>
          <p:nvPr/>
        </p:nvGrpSpPr>
        <p:grpSpPr>
          <a:xfrm>
            <a:off x="5313592" y="3367341"/>
            <a:ext cx="674453" cy="666573"/>
            <a:chOff x="1462419" y="107793"/>
            <a:chExt cx="361125" cy="356903"/>
          </a:xfrm>
        </p:grpSpPr>
        <p:sp>
          <p:nvSpPr>
            <p:cNvPr id="284" name="左大かっこ 283">
              <a:extLst>
                <a:ext uri="{FF2B5EF4-FFF2-40B4-BE49-F238E27FC236}">
                  <a16:creationId xmlns:a16="http://schemas.microsoft.com/office/drawing/2014/main" id="{55119318-9539-B848-A061-798F2420A632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85" name="左大かっこ 284">
              <a:extLst>
                <a:ext uri="{FF2B5EF4-FFF2-40B4-BE49-F238E27FC236}">
                  <a16:creationId xmlns:a16="http://schemas.microsoft.com/office/drawing/2014/main" id="{F609C246-EC8E-F74C-80C9-A608F3E4E09F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379395EC-CA77-D24E-B580-8FD7E4F45A94}"/>
              </a:ext>
            </a:extLst>
          </p:cNvPr>
          <p:cNvSpPr/>
          <p:nvPr/>
        </p:nvSpPr>
        <p:spPr>
          <a:xfrm rot="5400000">
            <a:off x="5583444" y="3412194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332FE9F6-EB2D-3848-ABA9-A2A17C9EC72B}"/>
              </a:ext>
            </a:extLst>
          </p:cNvPr>
          <p:cNvSpPr/>
          <p:nvPr/>
        </p:nvSpPr>
        <p:spPr>
          <a:xfrm>
            <a:off x="5225112" y="350793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/>
              <p:nvPr/>
            </p:nvSpPr>
            <p:spPr>
              <a:xfrm>
                <a:off x="5927168" y="341837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418375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659D04FF-8AFF-A841-844B-891030F23639}"/>
              </a:ext>
            </a:extLst>
          </p:cNvPr>
          <p:cNvSpPr/>
          <p:nvPr/>
        </p:nvSpPr>
        <p:spPr>
          <a:xfrm>
            <a:off x="6413853" y="3418238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C7DFF0C-7D8A-7944-A91F-1EE1854C7276}"/>
              </a:ext>
            </a:extLst>
          </p:cNvPr>
          <p:cNvSpPr/>
          <p:nvPr/>
        </p:nvSpPr>
        <p:spPr>
          <a:xfrm>
            <a:off x="6871477" y="3420625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301" name="グループ化 300">
            <a:extLst>
              <a:ext uri="{FF2B5EF4-FFF2-40B4-BE49-F238E27FC236}">
                <a16:creationId xmlns:a16="http://schemas.microsoft.com/office/drawing/2014/main" id="{E62A6754-462E-4847-96AE-91592632A81C}"/>
              </a:ext>
            </a:extLst>
          </p:cNvPr>
          <p:cNvGrpSpPr/>
          <p:nvPr/>
        </p:nvGrpSpPr>
        <p:grpSpPr>
          <a:xfrm>
            <a:off x="6381010" y="3365619"/>
            <a:ext cx="674453" cy="666573"/>
            <a:chOff x="1462419" y="107793"/>
            <a:chExt cx="361125" cy="356903"/>
          </a:xfrm>
        </p:grpSpPr>
        <p:sp>
          <p:nvSpPr>
            <p:cNvPr id="302" name="左大かっこ 301">
              <a:extLst>
                <a:ext uri="{FF2B5EF4-FFF2-40B4-BE49-F238E27FC236}">
                  <a16:creationId xmlns:a16="http://schemas.microsoft.com/office/drawing/2014/main" id="{0E247475-456D-F242-AFB9-21F3B7E7C441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20" name="左大かっこ 319">
              <a:extLst>
                <a:ext uri="{FF2B5EF4-FFF2-40B4-BE49-F238E27FC236}">
                  <a16:creationId xmlns:a16="http://schemas.microsoft.com/office/drawing/2014/main" id="{767AAE36-C515-CF48-8320-B781F9F144E7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E095B9AE-4F95-0D4B-A094-41F3D7F63430}"/>
              </a:ext>
            </a:extLst>
          </p:cNvPr>
          <p:cNvSpPr/>
          <p:nvPr/>
        </p:nvSpPr>
        <p:spPr>
          <a:xfrm rot="5400000">
            <a:off x="6650862" y="3643735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22" name="円/楕円 321">
            <a:extLst>
              <a:ext uri="{FF2B5EF4-FFF2-40B4-BE49-F238E27FC236}">
                <a16:creationId xmlns:a16="http://schemas.microsoft.com/office/drawing/2014/main" id="{C1B97E7C-E282-3743-9E05-B794A76BAC01}"/>
              </a:ext>
            </a:extLst>
          </p:cNvPr>
          <p:cNvSpPr/>
          <p:nvPr/>
        </p:nvSpPr>
        <p:spPr>
          <a:xfrm>
            <a:off x="6292530" y="350621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1459421" y="1769662"/>
            <a:ext cx="412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This pattern makes another combination of  columns.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You will encounter this in differential/recurrence equations.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8DD531F2-D8AB-3246-899C-F19837B0171B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4" name="左大かっこ 103">
            <a:extLst>
              <a:ext uri="{FF2B5EF4-FFF2-40B4-BE49-F238E27FC236}">
                <a16:creationId xmlns:a16="http://schemas.microsoft.com/office/drawing/2014/main" id="{7131EEFF-AA7D-4C4B-960F-4E5E6A4BB113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5" name="左大かっこ 104">
            <a:extLst>
              <a:ext uri="{FF2B5EF4-FFF2-40B4-BE49-F238E27FC236}">
                <a16:creationId xmlns:a16="http://schemas.microsoft.com/office/drawing/2014/main" id="{FCDFB536-D266-0846-A831-41BD88B23D7A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14BD51C3-1866-9D47-8D3A-670051BBAFD0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E32DFD74-1FB3-854C-96E9-2A7AAE95508A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DB6F6F52-E756-2A47-9D07-9087B0BBB73B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7CDCE93A-5C36-BB43-A583-FED5247FDEC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5BA988D5-E690-CC46-A757-67F45FD6EA8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1" name="左大かっこ 110">
              <a:extLst>
                <a:ext uri="{FF2B5EF4-FFF2-40B4-BE49-F238E27FC236}">
                  <a16:creationId xmlns:a16="http://schemas.microsoft.com/office/drawing/2014/main" id="{CEF21ADE-2892-5142-A314-855F50C04BE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B08AE6F2-BBBD-FB4E-840C-F6F9DEDBB9F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AEDEE141-CFF8-BC42-8B56-333C171F010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FB0CA962-B6D0-A142-8050-E876B35B1AA5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FB0CA962-B6D0-A142-8050-E876B35B1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51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円/楕円 157">
            <a:extLst>
              <a:ext uri="{FF2B5EF4-FFF2-40B4-BE49-F238E27FC236}">
                <a16:creationId xmlns:a16="http://schemas.microsoft.com/office/drawing/2014/main" id="{BB7F4E47-C62D-E645-B96F-180C652ACE61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BFDBACC7-901C-CB4D-9E4D-360639F8806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27714CA3-068A-AA49-BC38-EB0DF2061E8A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1" name="左大かっこ 160">
              <a:extLst>
                <a:ext uri="{FF2B5EF4-FFF2-40B4-BE49-F238E27FC236}">
                  <a16:creationId xmlns:a16="http://schemas.microsoft.com/office/drawing/2014/main" id="{D03A0F85-BE08-3D43-9771-EF493F2081CB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62" name="円/楕円 161">
            <a:extLst>
              <a:ext uri="{FF2B5EF4-FFF2-40B4-BE49-F238E27FC236}">
                <a16:creationId xmlns:a16="http://schemas.microsoft.com/office/drawing/2014/main" id="{BA0F5229-BABD-0344-853E-6F1EE102FF78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63" name="円/楕円 162">
            <a:extLst>
              <a:ext uri="{FF2B5EF4-FFF2-40B4-BE49-F238E27FC236}">
                <a16:creationId xmlns:a16="http://schemas.microsoft.com/office/drawing/2014/main" id="{11AD8538-EB7F-CA49-B870-F9C9A4DB7432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/>
              <p:nvPr/>
            </p:nvSpPr>
            <p:spPr>
              <a:xfrm>
                <a:off x="1564649" y="2319097"/>
                <a:ext cx="4934236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𝑋𝐷</m:t>
                    </m:r>
                    <m:r>
                      <a:rPr kumimoji="0" 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𝒄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49" y="2319097"/>
                <a:ext cx="4934236" cy="624658"/>
              </a:xfrm>
              <a:prstGeom prst="rect">
                <a:avLst/>
              </a:prstGeom>
              <a:blipFill>
                <a:blip r:embed="rId6"/>
                <a:stretch>
                  <a:fillRect l="-1285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/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𝑈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𝛴</m:t>
                    </m:r>
                    <m:sSup>
                      <m:sSupPr>
                        <m:ctrlPr>
                          <a:rPr kumimoji="0" lang="el-GR" sz="1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blipFill>
                <a:blip r:embed="rId7"/>
                <a:stretch>
                  <a:fillRect l="-988" b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2136C69A-0358-FC4A-BB60-2811235E295F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4" name="円/楕円 223">
            <a:extLst>
              <a:ext uri="{FF2B5EF4-FFF2-40B4-BE49-F238E27FC236}">
                <a16:creationId xmlns:a16="http://schemas.microsoft.com/office/drawing/2014/main" id="{18D3E54A-887D-A447-8B66-A6C26A006515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5" name="円/楕円 224">
            <a:extLst>
              <a:ext uri="{FF2B5EF4-FFF2-40B4-BE49-F238E27FC236}">
                <a16:creationId xmlns:a16="http://schemas.microsoft.com/office/drawing/2014/main" id="{C60FBBD1-D109-E84B-8830-0EA12EF49B46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6" name="左大かっこ 225">
            <a:extLst>
              <a:ext uri="{FF2B5EF4-FFF2-40B4-BE49-F238E27FC236}">
                <a16:creationId xmlns:a16="http://schemas.microsoft.com/office/drawing/2014/main" id="{F3170EEB-BDCC-964C-B78C-4DA954B3E3A2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7" name="左大かっこ 226">
            <a:extLst>
              <a:ext uri="{FF2B5EF4-FFF2-40B4-BE49-F238E27FC236}">
                <a16:creationId xmlns:a16="http://schemas.microsoft.com/office/drawing/2014/main" id="{B0D6E031-EDAF-2A4E-B566-4EAFBF3CA026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F3124D6E-6F1E-2F46-B928-5BD7D5877AC8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9" name="円/楕円 228">
            <a:extLst>
              <a:ext uri="{FF2B5EF4-FFF2-40B4-BE49-F238E27FC236}">
                <a16:creationId xmlns:a16="http://schemas.microsoft.com/office/drawing/2014/main" id="{4F22D50A-0D2C-5247-AF8F-B2E53A09C51F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0" name="円/楕円 229">
            <a:extLst>
              <a:ext uri="{FF2B5EF4-FFF2-40B4-BE49-F238E27FC236}">
                <a16:creationId xmlns:a16="http://schemas.microsoft.com/office/drawing/2014/main" id="{EF81F49B-B69D-044C-A454-15AB25AA338C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1" name="左大かっこ 230">
            <a:extLst>
              <a:ext uri="{FF2B5EF4-FFF2-40B4-BE49-F238E27FC236}">
                <a16:creationId xmlns:a16="http://schemas.microsoft.com/office/drawing/2014/main" id="{34EA694C-2AD5-1340-B507-05BDF5AF11F2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2" name="左大かっこ 231">
            <a:extLst>
              <a:ext uri="{FF2B5EF4-FFF2-40B4-BE49-F238E27FC236}">
                <a16:creationId xmlns:a16="http://schemas.microsoft.com/office/drawing/2014/main" id="{224681F8-996B-F540-A0CA-B8E5F0133528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2329F356-39DC-B24A-A0BE-3237CA272A48}"/>
                  </a:ext>
                </a:extLst>
              </p:cNvPr>
              <p:cNvSpPr txBox="1"/>
              <p:nvPr/>
            </p:nvSpPr>
            <p:spPr>
              <a:xfrm>
                <a:off x="4104270" y="852653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2329F356-39DC-B24A-A0BE-3237CA272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70" y="852653"/>
                <a:ext cx="422134" cy="276999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20C41F97-7DAC-034F-9F13-123E7C0B996A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5" name="円/楕円 234">
            <a:extLst>
              <a:ext uri="{FF2B5EF4-FFF2-40B4-BE49-F238E27FC236}">
                <a16:creationId xmlns:a16="http://schemas.microsoft.com/office/drawing/2014/main" id="{6049C2C5-6BFF-AA44-B029-B5CB79D0CF1E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6" name="円/楕円 235">
            <a:extLst>
              <a:ext uri="{FF2B5EF4-FFF2-40B4-BE49-F238E27FC236}">
                <a16:creationId xmlns:a16="http://schemas.microsoft.com/office/drawing/2014/main" id="{5834CE52-57B0-CA48-9900-3C57D084A1F5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7" name="左大かっこ 236">
            <a:extLst>
              <a:ext uri="{FF2B5EF4-FFF2-40B4-BE49-F238E27FC236}">
                <a16:creationId xmlns:a16="http://schemas.microsoft.com/office/drawing/2014/main" id="{B0C23365-5257-4B4D-B38E-EF6211FE56B3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8" name="左大かっこ 237">
            <a:extLst>
              <a:ext uri="{FF2B5EF4-FFF2-40B4-BE49-F238E27FC236}">
                <a16:creationId xmlns:a16="http://schemas.microsoft.com/office/drawing/2014/main" id="{B7A27928-5DA2-B74D-B15C-83F1426DB112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0C65217-024C-4C4B-9803-AC9B3D272D7E}"/>
                  </a:ext>
                </a:extLst>
              </p:cNvPr>
              <p:cNvSpPr txBox="1"/>
              <p:nvPr/>
            </p:nvSpPr>
            <p:spPr>
              <a:xfrm>
                <a:off x="4772325" y="85727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0C65217-024C-4C4B-9803-AC9B3D272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25" y="857278"/>
                <a:ext cx="422134" cy="276999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BF91CC0-DF7F-1A43-B54B-45A8C682F04B}"/>
              </a:ext>
            </a:extLst>
          </p:cNvPr>
          <p:cNvSpPr txBox="1"/>
          <p:nvPr/>
        </p:nvSpPr>
        <p:spPr>
          <a:xfrm>
            <a:off x="1431428" y="4190885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 matrix is broken down to a sum of rank 1 matrices,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as in singular value/eigenvalue decomposition.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7AF26637-6B89-3C4A-B9E7-23AE300D43A1}"/>
              </a:ext>
            </a:extLst>
          </p:cNvPr>
          <p:cNvSpPr/>
          <p:nvPr/>
        </p:nvSpPr>
        <p:spPr>
          <a:xfrm>
            <a:off x="756259" y="863069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5F0EFD27-4531-324B-8D06-9886CA5DE4C8}"/>
              </a:ext>
            </a:extLst>
          </p:cNvPr>
          <p:cNvSpPr/>
          <p:nvPr/>
        </p:nvSpPr>
        <p:spPr>
          <a:xfrm>
            <a:off x="777616" y="3363365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P4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9E4F096-C175-6841-9FE8-8FC2F95F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1B34CE2-E9BF-9741-B4A9-4FCA231E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/>
              <p:nvPr/>
            </p:nvSpPr>
            <p:spPr>
              <a:xfrm>
                <a:off x="1229834" y="1155602"/>
                <a:ext cx="1911210" cy="22436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24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4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2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2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2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34" y="1155602"/>
                <a:ext cx="1911210" cy="2243691"/>
              </a:xfrm>
              <a:prstGeom prst="rect">
                <a:avLst/>
              </a:prstGeom>
              <a:blipFill>
                <a:blip r:embed="rId2"/>
                <a:stretch>
                  <a:fillRect b="-22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9DB64F3-EEEA-814A-A4EE-04D63FCB9EDA}"/>
              </a:ext>
            </a:extLst>
          </p:cNvPr>
          <p:cNvGrpSpPr/>
          <p:nvPr/>
        </p:nvGrpSpPr>
        <p:grpSpPr>
          <a:xfrm>
            <a:off x="3900473" y="1252658"/>
            <a:ext cx="929759" cy="613507"/>
            <a:chOff x="5862370" y="1602191"/>
            <a:chExt cx="1033066" cy="681674"/>
          </a:xfrm>
        </p:grpSpPr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B165B1D8-1223-6E46-AFC8-7D3E55467D4A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FD83CF24-9FAB-BB41-8E87-D6D9851D3909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239074C-F7BA-214A-8888-5BFE1E00F7F8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44A8D136-9F6A-0545-AE56-4E01C85A58AD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B26F2828-1173-A04A-87B8-8A49B1976707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91" name="左大かっこ 90">
                <a:extLst>
                  <a:ext uri="{FF2B5EF4-FFF2-40B4-BE49-F238E27FC236}">
                    <a16:creationId xmlns:a16="http://schemas.microsoft.com/office/drawing/2014/main" id="{FE7BFC06-3909-874C-9D2C-3DA80AE19C13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2" name="左大かっこ 91">
                <a:extLst>
                  <a:ext uri="{FF2B5EF4-FFF2-40B4-BE49-F238E27FC236}">
                    <a16:creationId xmlns:a16="http://schemas.microsoft.com/office/drawing/2014/main" id="{CF4EC5C6-F2A5-0E4C-8B1C-A15086622C9B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31F184A2-CC63-BC40-B1F1-F2A1F6F1D84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B5A73766-D83C-9F46-9FC9-34971544E0DB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FAB2B5-8594-C548-9EB8-99D005D5E909}"/>
              </a:ext>
            </a:extLst>
          </p:cNvPr>
          <p:cNvGrpSpPr/>
          <p:nvPr/>
        </p:nvGrpSpPr>
        <p:grpSpPr>
          <a:xfrm>
            <a:off x="3900473" y="2018323"/>
            <a:ext cx="1325835" cy="602027"/>
            <a:chOff x="5796997" y="2282456"/>
            <a:chExt cx="1473150" cy="668918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31D55D57-E621-0349-9F0F-618EFDF9884A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E8B73C30-D49F-1449-B0D7-07BF3C8B197E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BC0F124-CABD-7344-B09E-6DF994EF7475}"/>
                </a:ext>
              </a:extLst>
            </p:cNvPr>
            <p:cNvSpPr/>
            <p:nvPr/>
          </p:nvSpPr>
          <p:spPr>
            <a:xfrm rot="5400000">
              <a:off x="7071777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2EF9D854-99F1-9D4F-B684-CDF6C709DF41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8B935597-824D-F740-8178-FEB212AD2012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CB82197-2104-8541-93A2-1BDFA7FDC102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A30046EB-E911-5949-A98B-5B5B8A0B5CD4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01" name="左大かっこ 100">
                <a:extLst>
                  <a:ext uri="{FF2B5EF4-FFF2-40B4-BE49-F238E27FC236}">
                    <a16:creationId xmlns:a16="http://schemas.microsoft.com/office/drawing/2014/main" id="{8A1D2B2C-7599-1C46-BD77-C981EEB5E18D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F89F233B-88E4-D64D-85FD-FDBB45C6350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0C733D59-F072-9B47-B138-C1B16F4FAF29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D1D9B9C5-292C-1140-9FCA-923BF774C0E2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左大かっこ 112">
                <a:extLst>
                  <a:ext uri="{FF2B5EF4-FFF2-40B4-BE49-F238E27FC236}">
                    <a16:creationId xmlns:a16="http://schemas.microsoft.com/office/drawing/2014/main" id="{9CF02EDE-4D09-8A4E-8D98-7B1CEE080A3C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FD1533B9-1174-D648-B34F-2A7EECCB0A90}"/>
              </a:ext>
            </a:extLst>
          </p:cNvPr>
          <p:cNvGrpSpPr/>
          <p:nvPr/>
        </p:nvGrpSpPr>
        <p:grpSpPr>
          <a:xfrm>
            <a:off x="4621057" y="2754548"/>
            <a:ext cx="594365" cy="599916"/>
            <a:chOff x="1757238" y="3450771"/>
            <a:chExt cx="660405" cy="666573"/>
          </a:xfrm>
        </p:grpSpPr>
        <p:sp>
          <p:nvSpPr>
            <p:cNvPr id="123" name="円/楕円 122">
              <a:extLst>
                <a:ext uri="{FF2B5EF4-FFF2-40B4-BE49-F238E27FC236}">
                  <a16:creationId xmlns:a16="http://schemas.microsoft.com/office/drawing/2014/main" id="{5A247155-2504-A840-9910-73307802CD0E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F7D6F145-2364-D445-8723-C455D318702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左大かっこ 124">
              <a:extLst>
                <a:ext uri="{FF2B5EF4-FFF2-40B4-BE49-F238E27FC236}">
                  <a16:creationId xmlns:a16="http://schemas.microsoft.com/office/drawing/2014/main" id="{58614B74-2142-0D4E-8AF7-C41040D4870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6" name="円/楕円 125">
              <a:extLst>
                <a:ext uri="{FF2B5EF4-FFF2-40B4-BE49-F238E27FC236}">
                  <a16:creationId xmlns:a16="http://schemas.microsoft.com/office/drawing/2014/main" id="{EBA752EF-0E10-4540-9858-4F2963A1EF20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円/楕円 126">
              <a:extLst>
                <a:ext uri="{FF2B5EF4-FFF2-40B4-BE49-F238E27FC236}">
                  <a16:creationId xmlns:a16="http://schemas.microsoft.com/office/drawing/2014/main" id="{02C3E9FD-6566-F348-9082-A419A659970D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A7602754-F698-6249-929B-07CC00D6C8CF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95BCDBD8-ABEB-D34C-9BC8-081D19A99EF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21A78AC4-7038-FB43-9427-F128103D7A89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897265F8-CD12-1A46-990F-9A00BDA073C7}"/>
              </a:ext>
            </a:extLst>
          </p:cNvPr>
          <p:cNvGrpSpPr/>
          <p:nvPr/>
        </p:nvGrpSpPr>
        <p:grpSpPr>
          <a:xfrm>
            <a:off x="3900472" y="2780577"/>
            <a:ext cx="582419" cy="599916"/>
            <a:chOff x="1000256" y="3453676"/>
            <a:chExt cx="647132" cy="666573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07F2DE92-B391-764B-AA43-297F1DDED15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D67535F7-0406-424C-9475-214F018A99B4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4" name="左大かっこ 133">
              <a:extLst>
                <a:ext uri="{FF2B5EF4-FFF2-40B4-BE49-F238E27FC236}">
                  <a16:creationId xmlns:a16="http://schemas.microsoft.com/office/drawing/2014/main" id="{5811B063-F3A1-954B-A5FA-FBFCA5E40C40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5" name="左大かっこ 134">
              <a:extLst>
                <a:ext uri="{FF2B5EF4-FFF2-40B4-BE49-F238E27FC236}">
                  <a16:creationId xmlns:a16="http://schemas.microsoft.com/office/drawing/2014/main" id="{64F18BDC-6CC9-A546-B66F-6F2901C6A83C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D1E11F1-151C-B542-9916-F4398D29D2E1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E2981F6-EF91-4C4C-A6B5-93785C5A7FF2}"/>
              </a:ext>
            </a:extLst>
          </p:cNvPr>
          <p:cNvGrpSpPr/>
          <p:nvPr/>
        </p:nvGrpSpPr>
        <p:grpSpPr>
          <a:xfrm>
            <a:off x="3900473" y="3498881"/>
            <a:ext cx="1970941" cy="607470"/>
            <a:chOff x="1803229" y="1665329"/>
            <a:chExt cx="2189934" cy="674967"/>
          </a:xfrm>
        </p:grpSpPr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D7AE9B6-15F0-DC45-BBC9-062D0937928A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BF41B40F-C8C6-FE46-A68E-74AB58DB84E3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9" name="左大かっこ 138">
              <a:extLst>
                <a:ext uri="{FF2B5EF4-FFF2-40B4-BE49-F238E27FC236}">
                  <a16:creationId xmlns:a16="http://schemas.microsoft.com/office/drawing/2014/main" id="{EC37072E-AE6B-CE4F-9AE8-23F4D859DE9C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0" name="円/楕円 139">
              <a:extLst>
                <a:ext uri="{FF2B5EF4-FFF2-40B4-BE49-F238E27FC236}">
                  <a16:creationId xmlns:a16="http://schemas.microsoft.com/office/drawing/2014/main" id="{EEA89A95-B303-564D-8B87-8DAA78AE83C2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73136036-1413-0949-9854-4CCE889D1BB6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E723D35E-CFEB-3048-95DD-429233B3783A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85505908-7E76-EF4B-A7F7-D4AADA1AAD41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0F35446E-3B6E-164D-BB8C-E4DD5FD1D1E8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ABE376D7-801A-FF44-B1AA-5687572D2E62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E3D17994-E518-D146-92E2-B582C791E89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0D9AF577-ED26-0247-835F-BF9717F48417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0" name="左大かっこ 149">
              <a:extLst>
                <a:ext uri="{FF2B5EF4-FFF2-40B4-BE49-F238E27FC236}">
                  <a16:creationId xmlns:a16="http://schemas.microsoft.com/office/drawing/2014/main" id="{30F0D7A0-A175-0540-87B5-41A63AC5F0F0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1" name="左大かっこ 150">
              <a:extLst>
                <a:ext uri="{FF2B5EF4-FFF2-40B4-BE49-F238E27FC236}">
                  <a16:creationId xmlns:a16="http://schemas.microsoft.com/office/drawing/2014/main" id="{04200262-676D-E944-B3F3-FA0F0D0714EB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3D90BE69-177C-E845-812A-0577FBF4BB32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1DEF07B4-8B5A-BB4A-B865-D1BCCAA39E7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6A0933DD-309F-664C-AE2C-619929FDF4EA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D1739BF-B008-1543-A612-84EF01B408B8}"/>
              </a:ext>
            </a:extLst>
          </p:cNvPr>
          <p:cNvGrpSpPr/>
          <p:nvPr/>
        </p:nvGrpSpPr>
        <p:grpSpPr>
          <a:xfrm>
            <a:off x="3899938" y="4225940"/>
            <a:ext cx="1594426" cy="609755"/>
            <a:chOff x="2218520" y="1615969"/>
            <a:chExt cx="1771584" cy="677505"/>
          </a:xfrm>
        </p:grpSpPr>
        <p:sp>
          <p:nvSpPr>
            <p:cNvPr id="156" name="円/楕円 155">
              <a:extLst>
                <a:ext uri="{FF2B5EF4-FFF2-40B4-BE49-F238E27FC236}">
                  <a16:creationId xmlns:a16="http://schemas.microsoft.com/office/drawing/2014/main" id="{7AD88B43-E155-A342-8AFB-2BBF61C41008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DAC3C1D9-71E4-B140-A256-C896FC0628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D50B3152-F369-4543-8B04-944E85A1E451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D4DC167C-E638-BC49-80DD-922F91FC032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205BC452-B496-0543-A793-420B9875957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8BA65ABC-8FD1-E443-B4BE-09E490E758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5369556B-5F26-8547-B6E5-7902D1E7874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E6D43463-B8F0-6041-AE3E-0D63F9C5E562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2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9" name="左大かっこ 158">
              <a:extLst>
                <a:ext uri="{FF2B5EF4-FFF2-40B4-BE49-F238E27FC236}">
                  <a16:creationId xmlns:a16="http://schemas.microsoft.com/office/drawing/2014/main" id="{7986BE57-2CD2-FC46-B0C6-FC33681F6057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9BBD1FE9-57D9-034B-8E6A-45A8EC25B4EB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B04ACAC6-F61F-724B-9C7E-EEF2A1F6CEAC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BE7BE666-5FCF-C548-A6F9-CCA09F2B39EA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2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4" name="左大かっこ 163">
              <a:extLst>
                <a:ext uri="{FF2B5EF4-FFF2-40B4-BE49-F238E27FC236}">
                  <a16:creationId xmlns:a16="http://schemas.microsoft.com/office/drawing/2014/main" id="{C6FCC9D4-67E7-E648-88E0-20F9BD159F03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5" name="左大かっこ 164">
              <a:extLst>
                <a:ext uri="{FF2B5EF4-FFF2-40B4-BE49-F238E27FC236}">
                  <a16:creationId xmlns:a16="http://schemas.microsoft.com/office/drawing/2014/main" id="{1ADC9C2B-47AB-8F49-BF6E-7558343A426E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4EFCA5C-B9F3-9644-BB45-BC7571D3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11480">
              <a:defRPr/>
            </a:pPr>
            <a:fld id="{C29EF6B4-709F-0C4F-8D57-4E0D583B55F6}" type="slidenum">
              <a:rPr lang="ja-JP" altLang="en-US" sz="81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游ゴシック" panose="020B0400000000000000" pitchFamily="34" charset="-128"/>
              </a:rPr>
              <a:pPr defTabSz="411480">
                <a:defRPr/>
              </a:pPr>
              <a:t>14</a:t>
            </a:fld>
            <a:endParaRPr lang="ja-JP" altLang="en-US" sz="810">
              <a:solidFill>
                <a:prstClr val="black">
                  <a:tint val="75000"/>
                </a:prstClr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AD07811-7EA6-C14C-A863-6921F2FA79A3}"/>
              </a:ext>
            </a:extLst>
          </p:cNvPr>
          <p:cNvSpPr txBox="1"/>
          <p:nvPr/>
        </p:nvSpPr>
        <p:spPr>
          <a:xfrm>
            <a:off x="6142508" y="1262890"/>
            <a:ext cx="230428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 Independent columns in </a:t>
            </a:r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 Row echelon form in </a:t>
            </a:r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 Leads to column rank = row rank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A3CBA23-CC57-9244-A930-866B60C8E18F}"/>
              </a:ext>
            </a:extLst>
          </p:cNvPr>
          <p:cNvSpPr txBox="1"/>
          <p:nvPr/>
        </p:nvSpPr>
        <p:spPr>
          <a:xfrm>
            <a:off x="6209690" y="1978216"/>
            <a:ext cx="260055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</a:t>
            </a:r>
            <a:r>
              <a:rPr lang="en-US" altLang="ja-JP" sz="108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from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Gaussian elimination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 (Lower triangular) (Upper triangular)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11DBE5B-239F-4349-85C0-61A2A78287B6}"/>
              </a:ext>
            </a:extLst>
          </p:cNvPr>
          <p:cNvSpPr txBox="1"/>
          <p:nvPr/>
        </p:nvSpPr>
        <p:spPr>
          <a:xfrm>
            <a:off x="6209691" y="2737891"/>
            <a:ext cx="260055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lang="en-US" altLang="ja-JP" sz="108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as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Gram-Schmidt orthogonalization</a:t>
            </a:r>
          </a:p>
          <a:p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Orthogonal </a:t>
            </a:r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ja-JP" sz="1080" dirty="0">
                <a:latin typeface="Cambria Math" panose="02040503050406030204" pitchFamily="18" charset="0"/>
                <a:ea typeface="Cambria Math" panose="02040503050406030204" pitchFamily="18" charset="0"/>
              </a:rPr>
              <a:t> and triangular </a:t>
            </a:r>
            <a:r>
              <a:rPr lang="en-US" altLang="ja-JP" sz="108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/>
              <p:nvPr/>
            </p:nvSpPr>
            <p:spPr>
              <a:xfrm>
                <a:off x="6209691" y="3495934"/>
                <a:ext cx="2696184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Eigenvalue decomposition</a:t>
                </a:r>
              </a:p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 symmetric matrix </a:t>
                </a:r>
                <a:r>
                  <a:rPr lang="en-US" altLang="ja-JP" sz="108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</a:p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Eigenvectors in </a:t>
                </a:r>
                <a:r>
                  <a:rPr lang="en-US" altLang="ja-JP" sz="108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eigenvalues in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ja-JP" sz="108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691" y="3495934"/>
                <a:ext cx="2696184" cy="609398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/>
              <p:nvPr/>
            </p:nvSpPr>
            <p:spPr>
              <a:xfrm>
                <a:off x="6209690" y="4192021"/>
                <a:ext cx="2696183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 decomposition</a:t>
                </a:r>
              </a:p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matrices </a:t>
                </a:r>
                <a:r>
                  <a:rPr lang="en-US" altLang="ja-JP" sz="108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</a:p>
              <a:p>
                <a:r>
                  <a:rPr lang="en-US" altLang="ja-JP" sz="108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ja-JP" sz="108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690" y="4192021"/>
                <a:ext cx="2696183" cy="609398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/>
              <p:nvPr/>
            </p:nvSpPr>
            <p:spPr>
              <a:xfrm>
                <a:off x="1488632" y="3361529"/>
                <a:ext cx="1911210" cy="1522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24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2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1148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24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24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24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24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632" y="3361529"/>
                <a:ext cx="1911210" cy="1522596"/>
              </a:xfrm>
              <a:prstGeom prst="rect">
                <a:avLst/>
              </a:prstGeom>
              <a:blipFill>
                <a:blip r:embed="rId5"/>
                <a:stretch>
                  <a:fillRect l="-4636" r="-19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D792620-7310-8539-3D9E-B4F3F4CD494C}"/>
              </a:ext>
            </a:extLst>
          </p:cNvPr>
          <p:cNvSpPr txBox="1"/>
          <p:nvPr/>
        </p:nvSpPr>
        <p:spPr>
          <a:xfrm>
            <a:off x="2329227" y="5094172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highlight>
                  <a:srgbClr val="00FF00"/>
                </a:highlight>
              </a:rPr>
              <a:t>SENT TO Prof. Strang (1/2)	6/18, 2022</a:t>
            </a:r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2055E7-E36A-197F-32E6-02602E426AE4}"/>
              </a:ext>
            </a:extLst>
          </p:cNvPr>
          <p:cNvSpPr txBox="1"/>
          <p:nvPr/>
        </p:nvSpPr>
        <p:spPr>
          <a:xfrm>
            <a:off x="2471326" y="540144"/>
            <a:ext cx="3915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Five Factorizations of a Matrix</a:t>
            </a:r>
            <a:endParaRPr kumimoji="1" lang="ja-JP" altLang="en-US" sz="240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F2FE43-641F-A1FA-03E8-BE765657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0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/>
              <p:nvPr/>
            </p:nvSpPr>
            <p:spPr>
              <a:xfrm>
                <a:off x="3930781" y="229275"/>
                <a:ext cx="12413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𝐶𝑅</m:t>
                      </m:r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781" y="229275"/>
                <a:ext cx="124130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6D8DE022-2BA7-FB45-BB47-590695B13B9E}"/>
              </a:ext>
            </a:extLst>
          </p:cNvPr>
          <p:cNvSpPr txBox="1"/>
          <p:nvPr/>
        </p:nvSpPr>
        <p:spPr>
          <a:xfrm>
            <a:off x="475734" y="1974748"/>
            <a:ext cx="787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Procedure: Looking at the columns of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  </a:t>
            </a:r>
            <a:r>
              <a:rPr kumimoji="1" lang="en-US" altLang="ja-JP" sz="12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from left to right. Keep independent ones, discard dependent ones which can be created by the former columns.</a:t>
            </a:r>
            <a:r>
              <a:rPr kumimoji="1" lang="ja-JP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kumimoji="1" lang="en-US" altLang="ja-JP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The col-1 and the col-2 survive, and the col-3 is discarded because it is expressed as col-1 + col-2.</a:t>
            </a:r>
            <a:r>
              <a:rPr kumimoji="1" lang="ja-JP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kumimoji="1" lang="en-US" altLang="ja-JP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To rebuild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by the independent columns 1, 2, you find a row echelon form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R. </a:t>
            </a:r>
            <a:r>
              <a:rPr kumimoji="1" lang="en-US" altLang="ja-JP" sz="12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appears in the right.</a:t>
            </a:r>
            <a:endParaRPr kumimoji="1" lang="en-US" altLang="ja-JP" sz="12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B753F55-8D97-8D47-BB2B-DFFB13F14EFD}"/>
              </a:ext>
            </a:extLst>
          </p:cNvPr>
          <p:cNvSpPr txBox="1"/>
          <p:nvPr/>
        </p:nvSpPr>
        <p:spPr>
          <a:xfrm>
            <a:off x="437256" y="733363"/>
            <a:ext cx="7801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Any general rectangular matrices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has the same row rank as the column rank. This factorization is the most intuitive way to understand this theorem.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consists of independent columns of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is a row reduced echelon form of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kumimoji="1" lang="en-US" altLang="ja-JP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B018479-3CC0-E047-874D-3AB4F4579ADE}"/>
              </a:ext>
            </a:extLst>
          </p:cNvPr>
          <p:cNvSpPr/>
          <p:nvPr/>
        </p:nvSpPr>
        <p:spPr>
          <a:xfrm>
            <a:off x="1009234" y="3132334"/>
            <a:ext cx="116292" cy="363487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9" name="左大かっこ 148">
            <a:extLst>
              <a:ext uri="{FF2B5EF4-FFF2-40B4-BE49-F238E27FC236}">
                <a16:creationId xmlns:a16="http://schemas.microsoft.com/office/drawing/2014/main" id="{CB62075C-FAAB-5D4A-B6B9-6ACE0EA07461}"/>
              </a:ext>
            </a:extLst>
          </p:cNvPr>
          <p:cNvSpPr/>
          <p:nvPr/>
        </p:nvSpPr>
        <p:spPr>
          <a:xfrm>
            <a:off x="751644" y="311353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63" name="左大かっこ 162">
            <a:extLst>
              <a:ext uri="{FF2B5EF4-FFF2-40B4-BE49-F238E27FC236}">
                <a16:creationId xmlns:a16="http://schemas.microsoft.com/office/drawing/2014/main" id="{713F74A1-0406-CC4E-BD35-C9B773706E8B}"/>
              </a:ext>
            </a:extLst>
          </p:cNvPr>
          <p:cNvSpPr/>
          <p:nvPr/>
        </p:nvSpPr>
        <p:spPr>
          <a:xfrm flipH="1">
            <a:off x="1321639" y="311353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A9A175-44A9-FE42-B830-19F661011B0E}"/>
                  </a:ext>
                </a:extLst>
              </p:cNvPr>
              <p:cNvSpPr txBox="1"/>
              <p:nvPr/>
            </p:nvSpPr>
            <p:spPr>
              <a:xfrm>
                <a:off x="1402280" y="3088057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A9A175-44A9-FE42-B830-19F661011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280" y="3088057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B30BAA51-A831-6D4D-ADA4-EF9FDA245E62}"/>
                  </a:ext>
                </a:extLst>
              </p:cNvPr>
              <p:cNvSpPr/>
              <p:nvPr/>
            </p:nvSpPr>
            <p:spPr>
              <a:xfrm>
                <a:off x="1983741" y="1431582"/>
                <a:ext cx="2575449" cy="451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B30BAA51-A831-6D4D-ADA4-EF9FDA245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41" y="1431582"/>
                <a:ext cx="2575449" cy="451598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9F091058-2698-9C43-A446-3CE893F6A2CB}"/>
              </a:ext>
            </a:extLst>
          </p:cNvPr>
          <p:cNvSpPr/>
          <p:nvPr/>
        </p:nvSpPr>
        <p:spPr>
          <a:xfrm>
            <a:off x="832076" y="3127555"/>
            <a:ext cx="116292" cy="363487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D12D17BF-32E4-604F-A031-0395EF03207B}"/>
                  </a:ext>
                </a:extLst>
              </p:cNvPr>
              <p:cNvSpPr/>
              <p:nvPr/>
            </p:nvSpPr>
            <p:spPr>
              <a:xfrm>
                <a:off x="6058448" y="3024424"/>
                <a:ext cx="2169120" cy="6241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D12D17BF-32E4-604F-A031-0395EF032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448" y="3024424"/>
                <a:ext cx="2169120" cy="62414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1C26D65A-339E-3042-BA77-017BD5B9C7DC}"/>
                  </a:ext>
                </a:extLst>
              </p:cNvPr>
              <p:cNvSpPr/>
              <p:nvPr/>
            </p:nvSpPr>
            <p:spPr>
              <a:xfrm>
                <a:off x="6058448" y="3599912"/>
                <a:ext cx="244324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游ゴシック" panose="020B0400000000000000" pitchFamily="34" charset="-128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 </m:t>
                        </m:r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  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endParaRPr kumimoji="0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1C26D65A-339E-3042-BA77-017BD5B9C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448" y="3599912"/>
                <a:ext cx="2443245" cy="276999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CD1C09AE-B230-2C4C-8A9B-2AB223E8EC5F}"/>
                  </a:ext>
                </a:extLst>
              </p:cNvPr>
              <p:cNvSpPr/>
              <p:nvPr/>
            </p:nvSpPr>
            <p:spPr>
              <a:xfrm>
                <a:off x="6067384" y="4386674"/>
                <a:ext cx="1960665" cy="456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</m:oMath>
                </a14:m>
                <a:endParaRPr kumimoji="0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CD1C09AE-B230-2C4C-8A9B-2AB223E8E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384" y="4386674"/>
                <a:ext cx="1960665" cy="456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1F3E2A54-2D64-FA4B-ACB3-C910D2D6A2D9}"/>
                  </a:ext>
                </a:extLst>
              </p:cNvPr>
              <p:cNvSpPr/>
              <p:nvPr/>
            </p:nvSpPr>
            <p:spPr>
              <a:xfrm>
                <a:off x="6121988" y="4815738"/>
                <a:ext cx="232031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  </m:t>
                    </m:r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ja-JP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1F3E2A54-2D64-FA4B-ACB3-C910D2D6A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88" y="4815738"/>
                <a:ext cx="2320315" cy="276999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1A7C839C-9BA2-2949-A6C8-21C21C87AE37}"/>
              </a:ext>
            </a:extLst>
          </p:cNvPr>
          <p:cNvSpPr/>
          <p:nvPr/>
        </p:nvSpPr>
        <p:spPr>
          <a:xfrm>
            <a:off x="2032409" y="3132334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5" name="左大かっこ 204">
            <a:extLst>
              <a:ext uri="{FF2B5EF4-FFF2-40B4-BE49-F238E27FC236}">
                <a16:creationId xmlns:a16="http://schemas.microsoft.com/office/drawing/2014/main" id="{F6907F1A-01AB-3D49-A244-719129862A30}"/>
              </a:ext>
            </a:extLst>
          </p:cNvPr>
          <p:cNvSpPr/>
          <p:nvPr/>
        </p:nvSpPr>
        <p:spPr>
          <a:xfrm>
            <a:off x="1774819" y="311353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6" name="左大かっこ 205">
            <a:extLst>
              <a:ext uri="{FF2B5EF4-FFF2-40B4-BE49-F238E27FC236}">
                <a16:creationId xmlns:a16="http://schemas.microsoft.com/office/drawing/2014/main" id="{B78F4E09-907C-C84B-A9D4-C8449D6136D7}"/>
              </a:ext>
            </a:extLst>
          </p:cNvPr>
          <p:cNvSpPr/>
          <p:nvPr/>
        </p:nvSpPr>
        <p:spPr>
          <a:xfrm flipH="1">
            <a:off x="2153426" y="311353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BE4F897E-2E02-6143-AD8B-C5BD01BFEF56}"/>
              </a:ext>
            </a:extLst>
          </p:cNvPr>
          <p:cNvSpPr/>
          <p:nvPr/>
        </p:nvSpPr>
        <p:spPr>
          <a:xfrm>
            <a:off x="1855251" y="3127555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A933C865-03DD-A048-8282-A710079FC96C}"/>
              </a:ext>
            </a:extLst>
          </p:cNvPr>
          <p:cNvSpPr/>
          <p:nvPr/>
        </p:nvSpPr>
        <p:spPr>
          <a:xfrm>
            <a:off x="1182873" y="3137955"/>
            <a:ext cx="116292" cy="363487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17" name="円/楕円 216">
            <a:extLst>
              <a:ext uri="{FF2B5EF4-FFF2-40B4-BE49-F238E27FC236}">
                <a16:creationId xmlns:a16="http://schemas.microsoft.com/office/drawing/2014/main" id="{60D0B7C3-5E93-A240-9310-9F9F1F324F87}"/>
              </a:ext>
            </a:extLst>
          </p:cNvPr>
          <p:cNvSpPr/>
          <p:nvPr/>
        </p:nvSpPr>
        <p:spPr>
          <a:xfrm>
            <a:off x="2382613" y="313534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18" name="円/楕円 217">
            <a:extLst>
              <a:ext uri="{FF2B5EF4-FFF2-40B4-BE49-F238E27FC236}">
                <a16:creationId xmlns:a16="http://schemas.microsoft.com/office/drawing/2014/main" id="{ECA97D1E-7950-2145-88E9-A4225DB0FE93}"/>
              </a:ext>
            </a:extLst>
          </p:cNvPr>
          <p:cNvSpPr/>
          <p:nvPr/>
        </p:nvSpPr>
        <p:spPr>
          <a:xfrm>
            <a:off x="2382613" y="333649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1" name="円/楕円 220">
            <a:extLst>
              <a:ext uri="{FF2B5EF4-FFF2-40B4-BE49-F238E27FC236}">
                <a16:creationId xmlns:a16="http://schemas.microsoft.com/office/drawing/2014/main" id="{EF0F9577-E088-AB4A-9A27-6E3B85C7654C}"/>
              </a:ext>
            </a:extLst>
          </p:cNvPr>
          <p:cNvSpPr/>
          <p:nvPr/>
        </p:nvSpPr>
        <p:spPr>
          <a:xfrm>
            <a:off x="2591047" y="3135343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2" name="円/楕円 221">
            <a:extLst>
              <a:ext uri="{FF2B5EF4-FFF2-40B4-BE49-F238E27FC236}">
                <a16:creationId xmlns:a16="http://schemas.microsoft.com/office/drawing/2014/main" id="{6F64EC86-7297-484C-8CF8-9AC67F190074}"/>
              </a:ext>
            </a:extLst>
          </p:cNvPr>
          <p:cNvSpPr/>
          <p:nvPr/>
        </p:nvSpPr>
        <p:spPr>
          <a:xfrm>
            <a:off x="2591047" y="3336497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6" name="左大かっこ 255">
            <a:extLst>
              <a:ext uri="{FF2B5EF4-FFF2-40B4-BE49-F238E27FC236}">
                <a16:creationId xmlns:a16="http://schemas.microsoft.com/office/drawing/2014/main" id="{4BE11B39-0185-A443-9C8A-D4B94975B659}"/>
              </a:ext>
            </a:extLst>
          </p:cNvPr>
          <p:cNvSpPr/>
          <p:nvPr/>
        </p:nvSpPr>
        <p:spPr>
          <a:xfrm>
            <a:off x="2298174" y="3093205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9" name="左大かっこ 258">
            <a:extLst>
              <a:ext uri="{FF2B5EF4-FFF2-40B4-BE49-F238E27FC236}">
                <a16:creationId xmlns:a16="http://schemas.microsoft.com/office/drawing/2014/main" id="{1DFF5678-CC30-C64E-B18A-581AF0817B9C}"/>
              </a:ext>
            </a:extLst>
          </p:cNvPr>
          <p:cNvSpPr/>
          <p:nvPr/>
        </p:nvSpPr>
        <p:spPr>
          <a:xfrm flipH="1">
            <a:off x="2885599" y="3074978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0" name="円/楕円 259">
            <a:extLst>
              <a:ext uri="{FF2B5EF4-FFF2-40B4-BE49-F238E27FC236}">
                <a16:creationId xmlns:a16="http://schemas.microsoft.com/office/drawing/2014/main" id="{947CA84C-2734-3341-AEBF-A0719F7FB713}"/>
              </a:ext>
            </a:extLst>
          </p:cNvPr>
          <p:cNvSpPr/>
          <p:nvPr/>
        </p:nvSpPr>
        <p:spPr>
          <a:xfrm>
            <a:off x="2785979" y="3128254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1" name="円/楕円 260">
            <a:extLst>
              <a:ext uri="{FF2B5EF4-FFF2-40B4-BE49-F238E27FC236}">
                <a16:creationId xmlns:a16="http://schemas.microsoft.com/office/drawing/2014/main" id="{E93EE4C9-9B5B-0E4A-9CB1-3E5820064BFA}"/>
              </a:ext>
            </a:extLst>
          </p:cNvPr>
          <p:cNvSpPr/>
          <p:nvPr/>
        </p:nvSpPr>
        <p:spPr>
          <a:xfrm>
            <a:off x="2785979" y="3329408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9876CAC0-F3CF-0748-8909-E9523E3DFF94}"/>
                  </a:ext>
                </a:extLst>
              </p:cNvPr>
              <p:cNvSpPr txBox="1"/>
              <p:nvPr/>
            </p:nvSpPr>
            <p:spPr>
              <a:xfrm>
                <a:off x="2893721" y="308257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9876CAC0-F3CF-0748-8909-E9523E3DF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721" y="3082572"/>
                <a:ext cx="422134" cy="5173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DA9EE69D-9301-0F40-8C2F-727BC1F1653F}"/>
              </a:ext>
            </a:extLst>
          </p:cNvPr>
          <p:cNvSpPr/>
          <p:nvPr/>
        </p:nvSpPr>
        <p:spPr>
          <a:xfrm>
            <a:off x="3326522" y="3130354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4" name="円/楕円 263">
            <a:extLst>
              <a:ext uri="{FF2B5EF4-FFF2-40B4-BE49-F238E27FC236}">
                <a16:creationId xmlns:a16="http://schemas.microsoft.com/office/drawing/2014/main" id="{ADCE6DE2-C2D3-1747-BFD7-43D871D4A6B3}"/>
              </a:ext>
            </a:extLst>
          </p:cNvPr>
          <p:cNvSpPr/>
          <p:nvPr/>
        </p:nvSpPr>
        <p:spPr>
          <a:xfrm>
            <a:off x="3258027" y="318141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テキスト ボックス 264">
                <a:extLst>
                  <a:ext uri="{FF2B5EF4-FFF2-40B4-BE49-F238E27FC236}">
                    <a16:creationId xmlns:a16="http://schemas.microsoft.com/office/drawing/2014/main" id="{0C7EFCBE-0DCA-F145-B105-EE7943606339}"/>
                  </a:ext>
                </a:extLst>
              </p:cNvPr>
              <p:cNvSpPr txBox="1"/>
              <p:nvPr/>
            </p:nvSpPr>
            <p:spPr>
              <a:xfrm>
                <a:off x="3354622" y="309399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5" name="テキスト ボックス 264">
                <a:extLst>
                  <a:ext uri="{FF2B5EF4-FFF2-40B4-BE49-F238E27FC236}">
                    <a16:creationId xmlns:a16="http://schemas.microsoft.com/office/drawing/2014/main" id="{0C7EFCBE-0DCA-F145-B105-EE7943606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622" y="3093995"/>
                <a:ext cx="422134" cy="276999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正方形/長方形 265">
            <a:extLst>
              <a:ext uri="{FF2B5EF4-FFF2-40B4-BE49-F238E27FC236}">
                <a16:creationId xmlns:a16="http://schemas.microsoft.com/office/drawing/2014/main" id="{3433FAAC-7C2A-6146-A956-C12031D99371}"/>
              </a:ext>
            </a:extLst>
          </p:cNvPr>
          <p:cNvSpPr/>
          <p:nvPr/>
        </p:nvSpPr>
        <p:spPr>
          <a:xfrm>
            <a:off x="3721782" y="3124164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7" name="円/楕円 266">
            <a:extLst>
              <a:ext uri="{FF2B5EF4-FFF2-40B4-BE49-F238E27FC236}">
                <a16:creationId xmlns:a16="http://schemas.microsoft.com/office/drawing/2014/main" id="{E47DCD91-8C46-554D-8898-E401821D3624}"/>
              </a:ext>
            </a:extLst>
          </p:cNvPr>
          <p:cNvSpPr/>
          <p:nvPr/>
        </p:nvSpPr>
        <p:spPr>
          <a:xfrm>
            <a:off x="3653287" y="317522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8" name="左大かっこ 267">
            <a:extLst>
              <a:ext uri="{FF2B5EF4-FFF2-40B4-BE49-F238E27FC236}">
                <a16:creationId xmlns:a16="http://schemas.microsoft.com/office/drawing/2014/main" id="{E845FA68-C77C-FF4C-B2A5-7D885B2657FB}"/>
              </a:ext>
            </a:extLst>
          </p:cNvPr>
          <p:cNvSpPr/>
          <p:nvPr/>
        </p:nvSpPr>
        <p:spPr>
          <a:xfrm>
            <a:off x="3216859" y="3128988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9" name="左大かっこ 268">
            <a:extLst>
              <a:ext uri="{FF2B5EF4-FFF2-40B4-BE49-F238E27FC236}">
                <a16:creationId xmlns:a16="http://schemas.microsoft.com/office/drawing/2014/main" id="{9BE9A931-BFD4-3D4E-AD7F-845F37A59ECC}"/>
              </a:ext>
            </a:extLst>
          </p:cNvPr>
          <p:cNvSpPr/>
          <p:nvPr/>
        </p:nvSpPr>
        <p:spPr>
          <a:xfrm flipH="1">
            <a:off x="5579927" y="3099976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0" name="正方形/長方形 269">
            <a:extLst>
              <a:ext uri="{FF2B5EF4-FFF2-40B4-BE49-F238E27FC236}">
                <a16:creationId xmlns:a16="http://schemas.microsoft.com/office/drawing/2014/main" id="{802B6720-5AC4-3C45-ACDA-84F4A6EC3A0A}"/>
              </a:ext>
            </a:extLst>
          </p:cNvPr>
          <p:cNvSpPr/>
          <p:nvPr/>
        </p:nvSpPr>
        <p:spPr>
          <a:xfrm>
            <a:off x="4160241" y="3136076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1" name="円/楕円 270">
            <a:extLst>
              <a:ext uri="{FF2B5EF4-FFF2-40B4-BE49-F238E27FC236}">
                <a16:creationId xmlns:a16="http://schemas.microsoft.com/office/drawing/2014/main" id="{34905B0C-564A-BD45-9614-8F1A8119B804}"/>
              </a:ext>
            </a:extLst>
          </p:cNvPr>
          <p:cNvSpPr/>
          <p:nvPr/>
        </p:nvSpPr>
        <p:spPr>
          <a:xfrm>
            <a:off x="4091746" y="3187136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335A079C-18EC-E348-8AB7-13FF11635639}"/>
                  </a:ext>
                </a:extLst>
              </p:cNvPr>
              <p:cNvSpPr txBox="1"/>
              <p:nvPr/>
            </p:nvSpPr>
            <p:spPr>
              <a:xfrm>
                <a:off x="4188341" y="3099717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335A079C-18EC-E348-8AB7-13FF11635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341" y="3099717"/>
                <a:ext cx="422134" cy="276999"/>
              </a:xfrm>
              <a:prstGeom prst="rect">
                <a:avLst/>
              </a:prstGeom>
              <a:blipFill>
                <a:blip r:embed="rId1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正方形/長方形 272">
            <a:extLst>
              <a:ext uri="{FF2B5EF4-FFF2-40B4-BE49-F238E27FC236}">
                <a16:creationId xmlns:a16="http://schemas.microsoft.com/office/drawing/2014/main" id="{B1A6C592-9C40-F342-9BFB-2259B3E63E75}"/>
              </a:ext>
            </a:extLst>
          </p:cNvPr>
          <p:cNvSpPr/>
          <p:nvPr/>
        </p:nvSpPr>
        <p:spPr>
          <a:xfrm>
            <a:off x="4555501" y="3129886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4" name="円/楕円 273">
            <a:extLst>
              <a:ext uri="{FF2B5EF4-FFF2-40B4-BE49-F238E27FC236}">
                <a16:creationId xmlns:a16="http://schemas.microsoft.com/office/drawing/2014/main" id="{53F90592-7D99-6F40-ACB8-24A8756F7616}"/>
              </a:ext>
            </a:extLst>
          </p:cNvPr>
          <p:cNvSpPr/>
          <p:nvPr/>
        </p:nvSpPr>
        <p:spPr>
          <a:xfrm>
            <a:off x="4487006" y="3180946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A6CF827F-5AB8-9640-82F7-E8CF3A66CCD9}"/>
              </a:ext>
            </a:extLst>
          </p:cNvPr>
          <p:cNvSpPr/>
          <p:nvPr/>
        </p:nvSpPr>
        <p:spPr>
          <a:xfrm>
            <a:off x="4993960" y="3141798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6" name="円/楕円 275">
            <a:extLst>
              <a:ext uri="{FF2B5EF4-FFF2-40B4-BE49-F238E27FC236}">
                <a16:creationId xmlns:a16="http://schemas.microsoft.com/office/drawing/2014/main" id="{83577BFE-83C3-0548-A0CF-EA6597DE7C10}"/>
              </a:ext>
            </a:extLst>
          </p:cNvPr>
          <p:cNvSpPr/>
          <p:nvPr/>
        </p:nvSpPr>
        <p:spPr>
          <a:xfrm>
            <a:off x="4925465" y="3192858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テキスト ボックス 276">
                <a:extLst>
                  <a:ext uri="{FF2B5EF4-FFF2-40B4-BE49-F238E27FC236}">
                    <a16:creationId xmlns:a16="http://schemas.microsoft.com/office/drawing/2014/main" id="{47BA3979-FBC0-CD4A-9DF7-2D966605D646}"/>
                  </a:ext>
                </a:extLst>
              </p:cNvPr>
              <p:cNvSpPr txBox="1"/>
              <p:nvPr/>
            </p:nvSpPr>
            <p:spPr>
              <a:xfrm>
                <a:off x="5022060" y="3105439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7" name="テキスト ボックス 276">
                <a:extLst>
                  <a:ext uri="{FF2B5EF4-FFF2-40B4-BE49-F238E27FC236}">
                    <a16:creationId xmlns:a16="http://schemas.microsoft.com/office/drawing/2014/main" id="{47BA3979-FBC0-CD4A-9DF7-2D966605D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060" y="3105439"/>
                <a:ext cx="422134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正方形/長方形 277">
            <a:extLst>
              <a:ext uri="{FF2B5EF4-FFF2-40B4-BE49-F238E27FC236}">
                <a16:creationId xmlns:a16="http://schemas.microsoft.com/office/drawing/2014/main" id="{9B94FA74-F094-B145-80DB-C3EF8C52E116}"/>
              </a:ext>
            </a:extLst>
          </p:cNvPr>
          <p:cNvSpPr/>
          <p:nvPr/>
        </p:nvSpPr>
        <p:spPr>
          <a:xfrm>
            <a:off x="5389220" y="3135608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9" name="円/楕円 278">
            <a:extLst>
              <a:ext uri="{FF2B5EF4-FFF2-40B4-BE49-F238E27FC236}">
                <a16:creationId xmlns:a16="http://schemas.microsoft.com/office/drawing/2014/main" id="{ED764D4D-624C-D64F-8771-96848E37DCA7}"/>
              </a:ext>
            </a:extLst>
          </p:cNvPr>
          <p:cNvSpPr/>
          <p:nvPr/>
        </p:nvSpPr>
        <p:spPr>
          <a:xfrm>
            <a:off x="5320725" y="3186668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0" name="テキスト ボックス 279">
            <a:extLst>
              <a:ext uri="{FF2B5EF4-FFF2-40B4-BE49-F238E27FC236}">
                <a16:creationId xmlns:a16="http://schemas.microsoft.com/office/drawing/2014/main" id="{4B3B74A6-333D-2142-B38B-3636EFCED4E4}"/>
              </a:ext>
            </a:extLst>
          </p:cNvPr>
          <p:cNvSpPr txBox="1"/>
          <p:nvPr/>
        </p:nvSpPr>
        <p:spPr>
          <a:xfrm>
            <a:off x="489317" y="3655990"/>
            <a:ext cx="5612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All column vectors of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in the left are linear combinations of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c1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and 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c2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 Meaning that the column rank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dim </a:t>
            </a:r>
            <a:r>
              <a:rPr kumimoji="1" lang="en-US" altLang="ja-JP" sz="12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)=2.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3AEB8942-C59E-294B-84F0-89EC1836C13E}"/>
              </a:ext>
            </a:extLst>
          </p:cNvPr>
          <p:cNvSpPr/>
          <p:nvPr/>
        </p:nvSpPr>
        <p:spPr>
          <a:xfrm>
            <a:off x="2319154" y="4490935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/>
              <p:nvPr/>
            </p:nvSpPr>
            <p:spPr>
              <a:xfrm>
                <a:off x="3065730" y="4455587"/>
                <a:ext cx="1987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730" y="4455587"/>
                <a:ext cx="198717" cy="276999"/>
              </a:xfrm>
              <a:prstGeom prst="rect">
                <a:avLst/>
              </a:prstGeom>
              <a:blipFill>
                <a:blip r:embed="rId13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円/楕円 294">
            <a:extLst>
              <a:ext uri="{FF2B5EF4-FFF2-40B4-BE49-F238E27FC236}">
                <a16:creationId xmlns:a16="http://schemas.microsoft.com/office/drawing/2014/main" id="{07320EEC-47CC-8144-83F7-157E96E5DCFE}"/>
              </a:ext>
            </a:extLst>
          </p:cNvPr>
          <p:cNvSpPr/>
          <p:nvPr/>
        </p:nvSpPr>
        <p:spPr>
          <a:xfrm>
            <a:off x="1876500" y="453522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6" name="円/楕円 295">
            <a:extLst>
              <a:ext uri="{FF2B5EF4-FFF2-40B4-BE49-F238E27FC236}">
                <a16:creationId xmlns:a16="http://schemas.microsoft.com/office/drawing/2014/main" id="{AC7D6679-C6D5-7548-89E3-78AB91689D27}"/>
              </a:ext>
            </a:extLst>
          </p:cNvPr>
          <p:cNvSpPr/>
          <p:nvPr/>
        </p:nvSpPr>
        <p:spPr>
          <a:xfrm>
            <a:off x="1876500" y="4736378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1F310C4E-50DC-0B42-9005-BE1610697554}"/>
              </a:ext>
            </a:extLst>
          </p:cNvPr>
          <p:cNvSpPr/>
          <p:nvPr/>
        </p:nvSpPr>
        <p:spPr>
          <a:xfrm>
            <a:off x="2084934" y="453522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CAAB175E-6319-1A42-A382-0617497F20F2}"/>
              </a:ext>
            </a:extLst>
          </p:cNvPr>
          <p:cNvSpPr/>
          <p:nvPr/>
        </p:nvSpPr>
        <p:spPr>
          <a:xfrm>
            <a:off x="2084934" y="4736378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15DCBAAA-D926-DC48-9B76-570AF268D5BB}"/>
              </a:ext>
            </a:extLst>
          </p:cNvPr>
          <p:cNvSpPr/>
          <p:nvPr/>
        </p:nvSpPr>
        <p:spPr>
          <a:xfrm>
            <a:off x="1792061" y="4471820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0" name="左大かっこ 299">
            <a:extLst>
              <a:ext uri="{FF2B5EF4-FFF2-40B4-BE49-F238E27FC236}">
                <a16:creationId xmlns:a16="http://schemas.microsoft.com/office/drawing/2014/main" id="{5643BFDB-BE7C-8A41-A06E-0DDA5F9ACAFC}"/>
              </a:ext>
            </a:extLst>
          </p:cNvPr>
          <p:cNvSpPr/>
          <p:nvPr/>
        </p:nvSpPr>
        <p:spPr>
          <a:xfrm flipH="1">
            <a:off x="2179091" y="4463414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26353138-6847-6E46-98E1-B482E1624923}"/>
              </a:ext>
            </a:extLst>
          </p:cNvPr>
          <p:cNvSpPr/>
          <p:nvPr/>
        </p:nvSpPr>
        <p:spPr>
          <a:xfrm>
            <a:off x="3392609" y="454769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/>
              <p:nvPr/>
            </p:nvSpPr>
            <p:spPr>
              <a:xfrm>
                <a:off x="3998126" y="4440257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126" y="4440257"/>
                <a:ext cx="422134" cy="276999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左大かっこ 309">
            <a:extLst>
              <a:ext uri="{FF2B5EF4-FFF2-40B4-BE49-F238E27FC236}">
                <a16:creationId xmlns:a16="http://schemas.microsoft.com/office/drawing/2014/main" id="{3A62F195-8FD7-7147-98B8-731C846DE88D}"/>
              </a:ext>
            </a:extLst>
          </p:cNvPr>
          <p:cNvSpPr/>
          <p:nvPr/>
        </p:nvSpPr>
        <p:spPr>
          <a:xfrm flipH="1">
            <a:off x="2926934" y="4480161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8346EAF7-3733-8F48-9556-60A89D2F92B9}"/>
              </a:ext>
            </a:extLst>
          </p:cNvPr>
          <p:cNvSpPr/>
          <p:nvPr/>
        </p:nvSpPr>
        <p:spPr>
          <a:xfrm>
            <a:off x="2372288" y="453496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911A9899-C3C0-8649-B701-73602CD81590}"/>
              </a:ext>
            </a:extLst>
          </p:cNvPr>
          <p:cNvSpPr/>
          <p:nvPr/>
        </p:nvSpPr>
        <p:spPr>
          <a:xfrm>
            <a:off x="2376521" y="470922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EDDA78B8-CA09-9747-9878-1BFF11D14CAB}"/>
              </a:ext>
            </a:extLst>
          </p:cNvPr>
          <p:cNvSpPr/>
          <p:nvPr/>
        </p:nvSpPr>
        <p:spPr>
          <a:xfrm>
            <a:off x="3491050" y="451549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08D4696C-BE19-0141-95E9-697D24EA8ADC}"/>
              </a:ext>
            </a:extLst>
          </p:cNvPr>
          <p:cNvSpPr/>
          <p:nvPr/>
        </p:nvSpPr>
        <p:spPr>
          <a:xfrm>
            <a:off x="4353426" y="454060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A412F7F2-69D2-6846-9018-E0A53CC22DD7}"/>
              </a:ext>
            </a:extLst>
          </p:cNvPr>
          <p:cNvSpPr/>
          <p:nvPr/>
        </p:nvSpPr>
        <p:spPr>
          <a:xfrm>
            <a:off x="4451867" y="450840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5" name="円/楕円 334">
            <a:extLst>
              <a:ext uri="{FF2B5EF4-FFF2-40B4-BE49-F238E27FC236}">
                <a16:creationId xmlns:a16="http://schemas.microsoft.com/office/drawing/2014/main" id="{1AB26886-C92C-8C4F-9B57-4DB9FFE670DA}"/>
              </a:ext>
            </a:extLst>
          </p:cNvPr>
          <p:cNvSpPr/>
          <p:nvPr/>
        </p:nvSpPr>
        <p:spPr>
          <a:xfrm>
            <a:off x="3396147" y="4731991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B9D65DDD-C3F3-2D4B-86C8-F610DA87761A}"/>
              </a:ext>
            </a:extLst>
          </p:cNvPr>
          <p:cNvSpPr/>
          <p:nvPr/>
        </p:nvSpPr>
        <p:spPr>
          <a:xfrm>
            <a:off x="3494588" y="4699793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7" name="円/楕円 336">
            <a:extLst>
              <a:ext uri="{FF2B5EF4-FFF2-40B4-BE49-F238E27FC236}">
                <a16:creationId xmlns:a16="http://schemas.microsoft.com/office/drawing/2014/main" id="{93ED861B-2570-3743-89B6-32F3F83452C8}"/>
              </a:ext>
            </a:extLst>
          </p:cNvPr>
          <p:cNvSpPr/>
          <p:nvPr/>
        </p:nvSpPr>
        <p:spPr>
          <a:xfrm>
            <a:off x="4356964" y="4724902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31A4710F-15B8-E341-9AEC-D7864720AB09}"/>
              </a:ext>
            </a:extLst>
          </p:cNvPr>
          <p:cNvSpPr/>
          <p:nvPr/>
        </p:nvSpPr>
        <p:spPr>
          <a:xfrm>
            <a:off x="4455405" y="469270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kumimoji="1" lang="ja-JP" altLang="en-US" sz="140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/>
              <p:nvPr/>
            </p:nvSpPr>
            <p:spPr>
              <a:xfrm>
                <a:off x="4000075" y="4624221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075" y="4624221"/>
                <a:ext cx="422134" cy="276999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D86E0A58-5DA9-8946-8A99-EBF62CDA5FCC}"/>
              </a:ext>
            </a:extLst>
          </p:cNvPr>
          <p:cNvSpPr/>
          <p:nvPr/>
        </p:nvSpPr>
        <p:spPr>
          <a:xfrm>
            <a:off x="3308559" y="4474344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2246AC5B-21EF-7246-BDB2-91DC36DF40E4}"/>
              </a:ext>
            </a:extLst>
          </p:cNvPr>
          <p:cNvSpPr/>
          <p:nvPr/>
        </p:nvSpPr>
        <p:spPr>
          <a:xfrm flipH="1">
            <a:off x="5067391" y="4463476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2" name="左大かっこ 341">
            <a:extLst>
              <a:ext uri="{FF2B5EF4-FFF2-40B4-BE49-F238E27FC236}">
                <a16:creationId xmlns:a16="http://schemas.microsoft.com/office/drawing/2014/main" id="{7EA26567-E8CC-6340-A37A-CF817826BEB8}"/>
              </a:ext>
            </a:extLst>
          </p:cNvPr>
          <p:cNvSpPr/>
          <p:nvPr/>
        </p:nvSpPr>
        <p:spPr>
          <a:xfrm>
            <a:off x="773136" y="4475436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3" name="左大かっこ 342">
            <a:extLst>
              <a:ext uri="{FF2B5EF4-FFF2-40B4-BE49-F238E27FC236}">
                <a16:creationId xmlns:a16="http://schemas.microsoft.com/office/drawing/2014/main" id="{3C683B11-A66B-D54F-86D2-2CA6D7E010B5}"/>
              </a:ext>
            </a:extLst>
          </p:cNvPr>
          <p:cNvSpPr/>
          <p:nvPr/>
        </p:nvSpPr>
        <p:spPr>
          <a:xfrm flipH="1">
            <a:off x="1380916" y="4464662"/>
            <a:ext cx="74114" cy="417743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7CF1ADC5-C107-3A48-8501-4586E121540E}"/>
              </a:ext>
            </a:extLst>
          </p:cNvPr>
          <p:cNvSpPr/>
          <p:nvPr/>
        </p:nvSpPr>
        <p:spPr>
          <a:xfrm>
            <a:off x="826270" y="4519464"/>
            <a:ext cx="566834" cy="133985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D6854B92-5085-0349-8770-7316EE60F542}"/>
              </a:ext>
            </a:extLst>
          </p:cNvPr>
          <p:cNvSpPr/>
          <p:nvPr/>
        </p:nvSpPr>
        <p:spPr>
          <a:xfrm>
            <a:off x="830503" y="4693725"/>
            <a:ext cx="566834" cy="133985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/>
              <p:nvPr/>
            </p:nvSpPr>
            <p:spPr>
              <a:xfrm>
                <a:off x="1386804" y="4448321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04" y="4448321"/>
                <a:ext cx="422134" cy="51734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テキスト ボックス 346">
            <a:extLst>
              <a:ext uri="{FF2B5EF4-FFF2-40B4-BE49-F238E27FC236}">
                <a16:creationId xmlns:a16="http://schemas.microsoft.com/office/drawing/2014/main" id="{406D03F9-AFF1-EF45-8A62-0934070F6A3E}"/>
              </a:ext>
            </a:extLst>
          </p:cNvPr>
          <p:cNvSpPr txBox="1"/>
          <p:nvPr/>
        </p:nvSpPr>
        <p:spPr>
          <a:xfrm>
            <a:off x="491145" y="5020875"/>
            <a:ext cx="54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All row vectors of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are linear combinations of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r1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r2. </a:t>
            </a:r>
          </a:p>
          <a:p>
            <a:pPr lvl="0"/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row rank =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dim row space= 2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正方形/長方形 351">
                <a:extLst>
                  <a:ext uri="{FF2B5EF4-FFF2-40B4-BE49-F238E27FC236}">
                    <a16:creationId xmlns:a16="http://schemas.microsoft.com/office/drawing/2014/main" id="{DFAAF3BC-DEBD-A84E-88AC-56FFB9F66939}"/>
                  </a:ext>
                </a:extLst>
              </p:cNvPr>
              <p:cNvSpPr/>
              <p:nvPr/>
            </p:nvSpPr>
            <p:spPr>
              <a:xfrm>
                <a:off x="2636171" y="1220394"/>
                <a:ext cx="8150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𝐶𝑅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52" name="正方形/長方形 351">
                <a:extLst>
                  <a:ext uri="{FF2B5EF4-FFF2-40B4-BE49-F238E27FC236}">
                    <a16:creationId xmlns:a16="http://schemas.microsoft.com/office/drawing/2014/main" id="{DFAAF3BC-DEBD-A84E-88AC-56FFB9F66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171" y="1220394"/>
                <a:ext cx="815030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円/楕円 352">
            <a:extLst>
              <a:ext uri="{FF2B5EF4-FFF2-40B4-BE49-F238E27FC236}">
                <a16:creationId xmlns:a16="http://schemas.microsoft.com/office/drawing/2014/main" id="{CF8A0231-21ED-0947-A681-205C7A0F8AFB}"/>
              </a:ext>
            </a:extLst>
          </p:cNvPr>
          <p:cNvSpPr/>
          <p:nvPr/>
        </p:nvSpPr>
        <p:spPr>
          <a:xfrm>
            <a:off x="5587616" y="2679532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4" name="円/楕円 353">
            <a:extLst>
              <a:ext uri="{FF2B5EF4-FFF2-40B4-BE49-F238E27FC236}">
                <a16:creationId xmlns:a16="http://schemas.microsoft.com/office/drawing/2014/main" id="{2F241463-E98B-AA47-8FD8-A7399216F462}"/>
              </a:ext>
            </a:extLst>
          </p:cNvPr>
          <p:cNvSpPr/>
          <p:nvPr/>
        </p:nvSpPr>
        <p:spPr>
          <a:xfrm>
            <a:off x="5231956" y="4177493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5" name="テキスト ボックス 354">
            <a:extLst>
              <a:ext uri="{FF2B5EF4-FFF2-40B4-BE49-F238E27FC236}">
                <a16:creationId xmlns:a16="http://schemas.microsoft.com/office/drawing/2014/main" id="{95B13CB8-CD8C-804B-9848-59B51810D384}"/>
              </a:ext>
            </a:extLst>
          </p:cNvPr>
          <p:cNvSpPr txBox="1"/>
          <p:nvPr/>
        </p:nvSpPr>
        <p:spPr>
          <a:xfrm>
            <a:off x="5505512" y="252979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6" name="テキスト ボックス 355">
            <a:extLst>
              <a:ext uri="{FF2B5EF4-FFF2-40B4-BE49-F238E27FC236}">
                <a16:creationId xmlns:a16="http://schemas.microsoft.com/office/drawing/2014/main" id="{D697031C-D738-6646-B868-E76A8862228A}"/>
              </a:ext>
            </a:extLst>
          </p:cNvPr>
          <p:cNvSpPr txBox="1"/>
          <p:nvPr/>
        </p:nvSpPr>
        <p:spPr>
          <a:xfrm>
            <a:off x="5145013" y="4029582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77BC3BED-6873-F846-A767-5855123D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BEE99D1D-6C7E-AF49-B625-32F6E387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BD27A566-DC0D-7942-BBE5-954CC8CB0BC7}"/>
                  </a:ext>
                </a:extLst>
              </p:cNvPr>
              <p:cNvSpPr/>
              <p:nvPr/>
            </p:nvSpPr>
            <p:spPr>
              <a:xfrm>
                <a:off x="965037" y="2777717"/>
                <a:ext cx="3433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BD27A566-DC0D-7942-BBE5-954CC8CB0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37" y="2777717"/>
                <a:ext cx="343364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611D3ACB-78F1-7044-93CA-0C407973527F}"/>
                  </a:ext>
                </a:extLst>
              </p:cNvPr>
              <p:cNvSpPr/>
              <p:nvPr/>
            </p:nvSpPr>
            <p:spPr>
              <a:xfrm>
                <a:off x="1856471" y="2752913"/>
                <a:ext cx="3369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611D3ACB-78F1-7044-93CA-0C4079735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471" y="2752913"/>
                <a:ext cx="336952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E95888D9-67E8-6048-AA01-68E16FF83C54}"/>
                  </a:ext>
                </a:extLst>
              </p:cNvPr>
              <p:cNvSpPr/>
              <p:nvPr/>
            </p:nvSpPr>
            <p:spPr>
              <a:xfrm>
                <a:off x="2426808" y="2740619"/>
                <a:ext cx="3497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E95888D9-67E8-6048-AA01-68E16FF83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808" y="2740619"/>
                <a:ext cx="349776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/>
              <p:nvPr/>
            </p:nvSpPr>
            <p:spPr>
              <a:xfrm>
                <a:off x="949743" y="4140312"/>
                <a:ext cx="3433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43" y="4140312"/>
                <a:ext cx="343364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/>
              <p:nvPr/>
            </p:nvSpPr>
            <p:spPr>
              <a:xfrm>
                <a:off x="1890587" y="4125067"/>
                <a:ext cx="3369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587" y="4125067"/>
                <a:ext cx="336952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/>
              <p:nvPr/>
            </p:nvSpPr>
            <p:spPr>
              <a:xfrm>
                <a:off x="2402068" y="4130063"/>
                <a:ext cx="3497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</m:oMath>
                  </m:oMathPara>
                </a14:m>
                <a:endParaRPr kumimoji="1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68" y="4130063"/>
                <a:ext cx="34977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936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009470B6-2E9B-2C42-81BA-86D43B80E05F}"/>
              </a:ext>
            </a:extLst>
          </p:cNvPr>
          <p:cNvSpPr/>
          <p:nvPr/>
        </p:nvSpPr>
        <p:spPr>
          <a:xfrm>
            <a:off x="2288754" y="1537738"/>
            <a:ext cx="577257" cy="5678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BD2C195-74CD-E142-8660-DC7B801D857C}"/>
              </a:ext>
            </a:extLst>
          </p:cNvPr>
          <p:cNvGrpSpPr/>
          <p:nvPr/>
        </p:nvGrpSpPr>
        <p:grpSpPr>
          <a:xfrm>
            <a:off x="853819" y="1454728"/>
            <a:ext cx="674453" cy="666573"/>
            <a:chOff x="972457" y="2663064"/>
            <a:chExt cx="674453" cy="666573"/>
          </a:xfrm>
        </p:grpSpPr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7831040B-7B66-6A4E-9D53-27D677FF7E71}"/>
                </a:ext>
              </a:extLst>
            </p:cNvPr>
            <p:cNvSpPr/>
            <p:nvPr/>
          </p:nvSpPr>
          <p:spPr>
            <a:xfrm>
              <a:off x="1005300" y="2715683"/>
              <a:ext cx="598250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F5BB58DC-D2FF-7446-A15F-32EB9B0CC681}"/>
                </a:ext>
              </a:extLst>
            </p:cNvPr>
            <p:cNvGrpSpPr/>
            <p:nvPr/>
          </p:nvGrpSpPr>
          <p:grpSpPr>
            <a:xfrm>
              <a:off x="972457" y="2663064"/>
              <a:ext cx="674453" cy="666573"/>
              <a:chOff x="1462419" y="107793"/>
              <a:chExt cx="361125" cy="356903"/>
            </a:xfrm>
          </p:grpSpPr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4A3DCC5E-ECDA-7347-B1F9-0039E708638B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3" name="左大かっこ 102">
                <a:extLst>
                  <a:ext uri="{FF2B5EF4-FFF2-40B4-BE49-F238E27FC236}">
                    <a16:creationId xmlns:a16="http://schemas.microsoft.com/office/drawing/2014/main" id="{4EFE9264-6A0F-3B4D-A2F0-01DF70D7AB20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/>
              <p:nvPr/>
            </p:nvSpPr>
            <p:spPr>
              <a:xfrm>
                <a:off x="5282291" y="144104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91" y="1441042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/>
              <p:nvPr/>
            </p:nvSpPr>
            <p:spPr>
              <a:xfrm>
                <a:off x="1679263" y="1455817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263" y="1455817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B9637A70-C712-B44B-A6E3-7B29999DCE6C}"/>
              </a:ext>
            </a:extLst>
          </p:cNvPr>
          <p:cNvGrpSpPr/>
          <p:nvPr/>
        </p:nvGrpSpPr>
        <p:grpSpPr>
          <a:xfrm>
            <a:off x="2234918" y="1462050"/>
            <a:ext cx="674453" cy="666573"/>
            <a:chOff x="972457" y="2663064"/>
            <a:chExt cx="674453" cy="666573"/>
          </a:xfrm>
        </p:grpSpPr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DA97379-0F4C-9B4F-A0C3-E3868D6D1558}"/>
                </a:ext>
              </a:extLst>
            </p:cNvPr>
            <p:cNvSpPr/>
            <p:nvPr/>
          </p:nvSpPr>
          <p:spPr>
            <a:xfrm>
              <a:off x="1015052" y="27180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0431E7D4-15DB-D749-B74B-EB9843A9C8DE}"/>
                </a:ext>
              </a:extLst>
            </p:cNvPr>
            <p:cNvGrpSpPr/>
            <p:nvPr/>
          </p:nvGrpSpPr>
          <p:grpSpPr>
            <a:xfrm>
              <a:off x="972457" y="2663064"/>
              <a:ext cx="674453" cy="666573"/>
              <a:chOff x="1462419" y="107793"/>
              <a:chExt cx="361125" cy="356903"/>
            </a:xfrm>
          </p:grpSpPr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20501EB2-6C72-4D47-8CE6-489600068ABD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47B71062-0DC1-064D-ABCB-DC779CA90C92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6795A9D2-9114-6043-9B40-2864EDA1FAD6}"/>
                </a:ext>
              </a:extLst>
            </p:cNvPr>
            <p:cNvSpPr/>
            <p:nvPr/>
          </p:nvSpPr>
          <p:spPr>
            <a:xfrm rot="5400000">
              <a:off x="1242309" y="2493306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A46A9CBB-8E40-8B4B-BF84-A8608D534D98}"/>
                  </a:ext>
                </a:extLst>
              </p:cNvPr>
              <p:cNvSpPr txBox="1"/>
              <p:nvPr/>
            </p:nvSpPr>
            <p:spPr>
              <a:xfrm>
                <a:off x="2909371" y="145043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A46A9CBB-8E40-8B4B-BF84-A8608D534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371" y="1450432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69965223-551B-2C43-9115-485A4E7118A4}"/>
              </a:ext>
            </a:extLst>
          </p:cNvPr>
          <p:cNvSpPr/>
          <p:nvPr/>
        </p:nvSpPr>
        <p:spPr>
          <a:xfrm>
            <a:off x="3498437" y="1658910"/>
            <a:ext cx="432344" cy="4359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6E82F25C-B5DE-AD4B-B00D-45C12DAE6B45}"/>
              </a:ext>
            </a:extLst>
          </p:cNvPr>
          <p:cNvSpPr/>
          <p:nvPr/>
        </p:nvSpPr>
        <p:spPr>
          <a:xfrm>
            <a:off x="3504465" y="1647528"/>
            <a:ext cx="156154" cy="441346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6794919B-0F34-F546-A98B-4C11DD60A3AC}"/>
              </a:ext>
            </a:extLst>
          </p:cNvPr>
          <p:cNvGrpSpPr/>
          <p:nvPr/>
        </p:nvGrpSpPr>
        <p:grpSpPr>
          <a:xfrm>
            <a:off x="3299688" y="1451375"/>
            <a:ext cx="674453" cy="666573"/>
            <a:chOff x="1462419" y="107793"/>
            <a:chExt cx="361125" cy="356903"/>
          </a:xfrm>
        </p:grpSpPr>
        <p:sp>
          <p:nvSpPr>
            <p:cNvPr id="234" name="左大かっこ 233">
              <a:extLst>
                <a:ext uri="{FF2B5EF4-FFF2-40B4-BE49-F238E27FC236}">
                  <a16:creationId xmlns:a16="http://schemas.microsoft.com/office/drawing/2014/main" id="{DA9D8E5A-7BFF-334E-829F-790C87B3161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5" name="左大かっこ 234">
              <a:extLst>
                <a:ext uri="{FF2B5EF4-FFF2-40B4-BE49-F238E27FC236}">
                  <a16:creationId xmlns:a16="http://schemas.microsoft.com/office/drawing/2014/main" id="{6A2A654C-1F7B-6C44-860A-F5C43E7FED9F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DA7ED93E-746E-8B4D-AB42-C853514A8954}"/>
              </a:ext>
            </a:extLst>
          </p:cNvPr>
          <p:cNvSpPr/>
          <p:nvPr/>
        </p:nvSpPr>
        <p:spPr>
          <a:xfrm rot="5400000">
            <a:off x="3635739" y="1503035"/>
            <a:ext cx="157739" cy="43234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51D9C858-4AC9-0748-8E5E-425C3275F941}"/>
              </a:ext>
            </a:extLst>
          </p:cNvPr>
          <p:cNvSpPr/>
          <p:nvPr/>
        </p:nvSpPr>
        <p:spPr>
          <a:xfrm>
            <a:off x="4879224" y="1857440"/>
            <a:ext cx="129192" cy="23143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D2FAEB61-FAC0-5743-BC18-A8E00D23B5DD}"/>
                  </a:ext>
                </a:extLst>
              </p:cNvPr>
              <p:cNvSpPr txBox="1"/>
              <p:nvPr/>
            </p:nvSpPr>
            <p:spPr>
              <a:xfrm>
                <a:off x="4017431" y="143533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D2FAEB61-FAC0-5743-BC18-A8E00D23B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431" y="1435335"/>
                <a:ext cx="422134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9" name="グループ化 238">
            <a:extLst>
              <a:ext uri="{FF2B5EF4-FFF2-40B4-BE49-F238E27FC236}">
                <a16:creationId xmlns:a16="http://schemas.microsoft.com/office/drawing/2014/main" id="{16DB10C7-7940-6E41-90F5-38182EC861D1}"/>
              </a:ext>
            </a:extLst>
          </p:cNvPr>
          <p:cNvGrpSpPr/>
          <p:nvPr/>
        </p:nvGrpSpPr>
        <p:grpSpPr>
          <a:xfrm>
            <a:off x="4408116" y="1435335"/>
            <a:ext cx="674453" cy="666573"/>
            <a:chOff x="1462419" y="107793"/>
            <a:chExt cx="361125" cy="356903"/>
          </a:xfrm>
        </p:grpSpPr>
        <p:sp>
          <p:nvSpPr>
            <p:cNvPr id="240" name="左大かっこ 239">
              <a:extLst>
                <a:ext uri="{FF2B5EF4-FFF2-40B4-BE49-F238E27FC236}">
                  <a16:creationId xmlns:a16="http://schemas.microsoft.com/office/drawing/2014/main" id="{736C46BD-9565-8A4F-A208-9777A5154379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1" name="左大かっこ 240">
              <a:extLst>
                <a:ext uri="{FF2B5EF4-FFF2-40B4-BE49-F238E27FC236}">
                  <a16:creationId xmlns:a16="http://schemas.microsoft.com/office/drawing/2014/main" id="{35B25EE4-BD74-9B4B-83AA-3C774D5333A5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1F3A79EF-5E4F-B046-A3A9-E8B139B9CCF2}"/>
              </a:ext>
            </a:extLst>
          </p:cNvPr>
          <p:cNvSpPr/>
          <p:nvPr/>
        </p:nvSpPr>
        <p:spPr>
          <a:xfrm rot="5400000">
            <a:off x="4908224" y="1821963"/>
            <a:ext cx="138865" cy="2098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/>
              <p:nvPr/>
            </p:nvSpPr>
            <p:spPr>
              <a:xfrm>
                <a:off x="1119091" y="3127923"/>
                <a:ext cx="6357061" cy="844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0" lang="ja-TH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＝</a:t>
                </a:r>
                <a:r>
                  <a:rPr kumimoji="1" lang="en-US" altLang="ja-JP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𝐿𝑈</m:t>
                    </m:r>
                  </m:oMath>
                </a14:m>
                <a:endParaRPr kumimoji="0" lang="ja-TH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TH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91" y="3127923"/>
                <a:ext cx="6357061" cy="844655"/>
              </a:xfrm>
              <a:prstGeom prst="rect">
                <a:avLst/>
              </a:prstGeom>
              <a:blipFill>
                <a:blip r:embed="rId6"/>
                <a:stretch>
                  <a:fillRect l="-998" t="-1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/>
              <p:nvPr/>
            </p:nvSpPr>
            <p:spPr>
              <a:xfrm>
                <a:off x="3930781" y="229275"/>
                <a:ext cx="12334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𝐿𝑈</m:t>
                      </m:r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781" y="229275"/>
                <a:ext cx="123347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6D8DE022-2BA7-FB45-BB47-590695B13B9E}"/>
              </a:ext>
            </a:extLst>
          </p:cNvPr>
          <p:cNvSpPr txBox="1"/>
          <p:nvPr/>
        </p:nvSpPr>
        <p:spPr>
          <a:xfrm>
            <a:off x="693908" y="2308132"/>
            <a:ext cx="702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To find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L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and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U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p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eel off the rank 1 matrix made of the row1 and col1 of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</a:t>
            </a:r>
            <a:r>
              <a:rPr kumimoji="1" lang="en-US" altLang="ja-JP" sz="12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This leaves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kumimoji="1" lang="en-US" altLang="ja-JP" sz="120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2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.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 this recursively and decompose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into the sum of rank 1 matrices.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71C8E104-A8BB-0F4C-BA8F-A84C671DEA5B}"/>
              </a:ext>
            </a:extLst>
          </p:cNvPr>
          <p:cNvSpPr/>
          <p:nvPr/>
        </p:nvSpPr>
        <p:spPr>
          <a:xfrm>
            <a:off x="2721382" y="4357251"/>
            <a:ext cx="577257" cy="5678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9171598D-1829-164A-B11D-016DFA14E148}"/>
                  </a:ext>
                </a:extLst>
              </p:cNvPr>
              <p:cNvSpPr txBox="1"/>
              <p:nvPr/>
            </p:nvSpPr>
            <p:spPr>
              <a:xfrm>
                <a:off x="2277078" y="4277165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9171598D-1829-164A-B11D-016DFA14E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078" y="4277165"/>
                <a:ext cx="422134" cy="5173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8F401C9A-1C38-7C45-BC83-0E6C400E7BEF}"/>
              </a:ext>
            </a:extLst>
          </p:cNvPr>
          <p:cNvGrpSpPr/>
          <p:nvPr/>
        </p:nvGrpSpPr>
        <p:grpSpPr>
          <a:xfrm>
            <a:off x="2667546" y="4281563"/>
            <a:ext cx="674453" cy="666573"/>
            <a:chOff x="972457" y="2663064"/>
            <a:chExt cx="674453" cy="666573"/>
          </a:xfrm>
        </p:grpSpPr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05099103-EAC5-9B41-9515-8BF0B6383180}"/>
                </a:ext>
              </a:extLst>
            </p:cNvPr>
            <p:cNvSpPr/>
            <p:nvPr/>
          </p:nvSpPr>
          <p:spPr>
            <a:xfrm>
              <a:off x="1015052" y="27180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05A9818E-C1D2-AA46-A2BF-E2C01B01718C}"/>
                </a:ext>
              </a:extLst>
            </p:cNvPr>
            <p:cNvGrpSpPr/>
            <p:nvPr/>
          </p:nvGrpSpPr>
          <p:grpSpPr>
            <a:xfrm>
              <a:off x="972457" y="2663064"/>
              <a:ext cx="674453" cy="666573"/>
              <a:chOff x="1462419" y="107793"/>
              <a:chExt cx="361125" cy="356903"/>
            </a:xfrm>
          </p:grpSpPr>
          <p:sp>
            <p:nvSpPr>
              <p:cNvPr id="166" name="左大かっこ 165">
                <a:extLst>
                  <a:ext uri="{FF2B5EF4-FFF2-40B4-BE49-F238E27FC236}">
                    <a16:creationId xmlns:a16="http://schemas.microsoft.com/office/drawing/2014/main" id="{AC7AD20F-8940-7B4E-8B77-67851FB1841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7" name="左大かっこ 166">
                <a:extLst>
                  <a:ext uri="{FF2B5EF4-FFF2-40B4-BE49-F238E27FC236}">
                    <a16:creationId xmlns:a16="http://schemas.microsoft.com/office/drawing/2014/main" id="{C4432605-25A6-894C-8CD3-56D0FEB14CD8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FB0C90F6-00EB-884D-9CAC-7FF0CA23671A}"/>
                </a:ext>
              </a:extLst>
            </p:cNvPr>
            <p:cNvSpPr/>
            <p:nvPr/>
          </p:nvSpPr>
          <p:spPr>
            <a:xfrm rot="5400000">
              <a:off x="1242309" y="2493306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3AFB7E4A-F4A8-E848-9CAB-F04160DDCD57}"/>
                  </a:ext>
                </a:extLst>
              </p:cNvPr>
              <p:cNvSpPr txBox="1"/>
              <p:nvPr/>
            </p:nvSpPr>
            <p:spPr>
              <a:xfrm>
                <a:off x="3341999" y="426994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3AFB7E4A-F4A8-E848-9CAB-F04160DDC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999" y="4269945"/>
                <a:ext cx="422134" cy="276999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47CE0EE9-C8C7-7D48-BEC3-DE42CE69A34E}"/>
              </a:ext>
            </a:extLst>
          </p:cNvPr>
          <p:cNvSpPr/>
          <p:nvPr/>
        </p:nvSpPr>
        <p:spPr>
          <a:xfrm>
            <a:off x="3931065" y="4478423"/>
            <a:ext cx="432344" cy="4359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1E23C4D5-0D05-7640-9F0F-B82A700DD399}"/>
              </a:ext>
            </a:extLst>
          </p:cNvPr>
          <p:cNvSpPr/>
          <p:nvPr/>
        </p:nvSpPr>
        <p:spPr>
          <a:xfrm>
            <a:off x="3937093" y="4467041"/>
            <a:ext cx="156154" cy="441346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9FD19E57-0B5D-C848-B47C-B74DB44041AA}"/>
              </a:ext>
            </a:extLst>
          </p:cNvPr>
          <p:cNvGrpSpPr/>
          <p:nvPr/>
        </p:nvGrpSpPr>
        <p:grpSpPr>
          <a:xfrm>
            <a:off x="3732316" y="4270888"/>
            <a:ext cx="674453" cy="666573"/>
            <a:chOff x="1462419" y="107793"/>
            <a:chExt cx="361125" cy="356903"/>
          </a:xfrm>
        </p:grpSpPr>
        <p:sp>
          <p:nvSpPr>
            <p:cNvPr id="172" name="左大かっこ 171">
              <a:extLst>
                <a:ext uri="{FF2B5EF4-FFF2-40B4-BE49-F238E27FC236}">
                  <a16:creationId xmlns:a16="http://schemas.microsoft.com/office/drawing/2014/main" id="{C25AA8BF-A345-D744-A024-9F68EDFA1D72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8EC4E503-845D-E947-93B8-ADAF80DF82C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E30154A5-DC21-294A-874F-DE6434D0C52B}"/>
              </a:ext>
            </a:extLst>
          </p:cNvPr>
          <p:cNvSpPr/>
          <p:nvPr/>
        </p:nvSpPr>
        <p:spPr>
          <a:xfrm rot="5400000">
            <a:off x="4068367" y="4322548"/>
            <a:ext cx="157739" cy="43234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4E2208C2-E538-374E-9EA4-401598077F73}"/>
              </a:ext>
            </a:extLst>
          </p:cNvPr>
          <p:cNvSpPr/>
          <p:nvPr/>
        </p:nvSpPr>
        <p:spPr>
          <a:xfrm>
            <a:off x="5311852" y="4676953"/>
            <a:ext cx="129192" cy="23143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3D0B73A9-B962-B44A-BFF2-30EDEB7CA616}"/>
                  </a:ext>
                </a:extLst>
              </p:cNvPr>
              <p:cNvSpPr txBox="1"/>
              <p:nvPr/>
            </p:nvSpPr>
            <p:spPr>
              <a:xfrm>
                <a:off x="4450059" y="425484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3D0B73A9-B962-B44A-BFF2-30EDEB7CA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59" y="4254848"/>
                <a:ext cx="422134" cy="276999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E836A46E-074E-AB42-A637-DDE1526642D4}"/>
              </a:ext>
            </a:extLst>
          </p:cNvPr>
          <p:cNvGrpSpPr/>
          <p:nvPr/>
        </p:nvGrpSpPr>
        <p:grpSpPr>
          <a:xfrm>
            <a:off x="4840744" y="4254848"/>
            <a:ext cx="674453" cy="666573"/>
            <a:chOff x="1462419" y="107793"/>
            <a:chExt cx="361125" cy="356903"/>
          </a:xfrm>
        </p:grpSpPr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AB3DDCAD-3CE7-6B4E-9CC7-B4BD6AAFC957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9" name="左大かっこ 178">
              <a:extLst>
                <a:ext uri="{FF2B5EF4-FFF2-40B4-BE49-F238E27FC236}">
                  <a16:creationId xmlns:a16="http://schemas.microsoft.com/office/drawing/2014/main" id="{C339C6F4-6461-644F-B3B7-F98A4548499D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E8C7F9EF-BA74-D544-B47F-33B5CCFA9BFF}"/>
              </a:ext>
            </a:extLst>
          </p:cNvPr>
          <p:cNvSpPr/>
          <p:nvPr/>
        </p:nvSpPr>
        <p:spPr>
          <a:xfrm rot="5400000">
            <a:off x="5340852" y="4641476"/>
            <a:ext cx="138865" cy="2098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5D6A6E76-BB5F-3F46-9DA7-E37B8B9C47EB}"/>
              </a:ext>
            </a:extLst>
          </p:cNvPr>
          <p:cNvSpPr txBox="1"/>
          <p:nvPr/>
        </p:nvSpPr>
        <p:spPr>
          <a:xfrm>
            <a:off x="747540" y="5129203"/>
            <a:ext cx="2506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To rebuild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from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L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times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U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is easy.</a:t>
            </a: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3F61DFAB-A3E2-DD4E-B9F9-38279E7C05B9}"/>
              </a:ext>
            </a:extLst>
          </p:cNvPr>
          <p:cNvSpPr/>
          <p:nvPr/>
        </p:nvSpPr>
        <p:spPr>
          <a:xfrm rot="5400000">
            <a:off x="7199334" y="1892772"/>
            <a:ext cx="141784" cy="219146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FD08E2AE-408F-014C-8D56-DB12C26C9BC8}"/>
              </a:ext>
            </a:extLst>
          </p:cNvPr>
          <p:cNvSpPr/>
          <p:nvPr/>
        </p:nvSpPr>
        <p:spPr>
          <a:xfrm rot="5400000">
            <a:off x="7103547" y="1595756"/>
            <a:ext cx="133984" cy="39585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33F9089E-5C55-DD48-9485-BF37B58BD7EC}"/>
              </a:ext>
            </a:extLst>
          </p:cNvPr>
          <p:cNvSpPr/>
          <p:nvPr/>
        </p:nvSpPr>
        <p:spPr>
          <a:xfrm rot="5400000">
            <a:off x="7004294" y="12854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12E066ED-ACB8-804B-8C8A-327F0821BFF5}"/>
              </a:ext>
            </a:extLst>
          </p:cNvPr>
          <p:cNvSpPr/>
          <p:nvPr/>
        </p:nvSpPr>
        <p:spPr>
          <a:xfrm>
            <a:off x="6004919" y="148473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ADB0009C-555A-104D-ACC6-00BC63CA1D66}"/>
              </a:ext>
            </a:extLst>
          </p:cNvPr>
          <p:cNvGrpSpPr/>
          <p:nvPr/>
        </p:nvGrpSpPr>
        <p:grpSpPr>
          <a:xfrm>
            <a:off x="5935780" y="1452661"/>
            <a:ext cx="660405" cy="666573"/>
            <a:chOff x="1757238" y="3450771"/>
            <a:chExt cx="660405" cy="666573"/>
          </a:xfrm>
        </p:grpSpPr>
        <p:sp>
          <p:nvSpPr>
            <p:cNvPr id="192" name="左大かっこ 191">
              <a:extLst>
                <a:ext uri="{FF2B5EF4-FFF2-40B4-BE49-F238E27FC236}">
                  <a16:creationId xmlns:a16="http://schemas.microsoft.com/office/drawing/2014/main" id="{A1BB6873-FE70-2144-A406-908D5EA129DE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3" name="左大かっこ 192">
              <a:extLst>
                <a:ext uri="{FF2B5EF4-FFF2-40B4-BE49-F238E27FC236}">
                  <a16:creationId xmlns:a16="http://schemas.microsoft.com/office/drawing/2014/main" id="{F2E7B045-29C9-894E-B95C-2858E9FB2B1D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11B46204-EF48-7849-BC88-A51AC7F88E79}"/>
              </a:ext>
            </a:extLst>
          </p:cNvPr>
          <p:cNvGrpSpPr/>
          <p:nvPr/>
        </p:nvGrpSpPr>
        <p:grpSpPr>
          <a:xfrm>
            <a:off x="6736430" y="1450316"/>
            <a:ext cx="660405" cy="666573"/>
            <a:chOff x="1757238" y="3450771"/>
            <a:chExt cx="660405" cy="666573"/>
          </a:xfrm>
        </p:grpSpPr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40420E04-591B-024E-BCC3-B805745E958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A4BABF4-3AB1-F841-85F4-290330B7E85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8E1AD0A3-A8D9-B841-9A02-8552334337B8}"/>
              </a:ext>
            </a:extLst>
          </p:cNvPr>
          <p:cNvSpPr/>
          <p:nvPr/>
        </p:nvSpPr>
        <p:spPr>
          <a:xfrm>
            <a:off x="6193278" y="1697047"/>
            <a:ext cx="142707" cy="388155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B520F602-C156-5644-88DF-D243B819FE9C}"/>
              </a:ext>
            </a:extLst>
          </p:cNvPr>
          <p:cNvSpPr/>
          <p:nvPr/>
        </p:nvSpPr>
        <p:spPr>
          <a:xfrm>
            <a:off x="6389821" y="1909034"/>
            <a:ext cx="147367" cy="179111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B753F55-8D97-8D47-BB2B-DFFB13F14EFD}"/>
              </a:ext>
            </a:extLst>
          </p:cNvPr>
          <p:cNvSpPr txBox="1"/>
          <p:nvPr/>
        </p:nvSpPr>
        <p:spPr>
          <a:xfrm>
            <a:off x="637736" y="686372"/>
            <a:ext cx="585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Solving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x=b 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via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Gaussian Elimination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can be expressed as a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LU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decomposition.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  <a:p>
            <a:pPr lvl="0"/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Usually, you apply elementary row operation matrices from the left.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is their inverse.</a:t>
            </a:r>
            <a:endParaRPr kumimoji="1" lang="en-US" altLang="ja-JP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BD36AD0-E817-F147-AB20-C2BC6196638D}"/>
                  </a:ext>
                </a:extLst>
              </p:cNvPr>
              <p:cNvSpPr txBox="1"/>
              <p:nvPr/>
            </p:nvSpPr>
            <p:spPr>
              <a:xfrm>
                <a:off x="6170042" y="1183789"/>
                <a:ext cx="3245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BD36AD0-E817-F147-AB20-C2BC61966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042" y="1183789"/>
                <a:ext cx="32457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70FA5880-0061-1743-90B9-8DA5F329E692}"/>
                  </a:ext>
                </a:extLst>
              </p:cNvPr>
              <p:cNvSpPr txBox="1"/>
              <p:nvPr/>
            </p:nvSpPr>
            <p:spPr>
              <a:xfrm>
                <a:off x="6892483" y="1190191"/>
                <a:ext cx="3516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70FA5880-0061-1743-90B9-8DA5F329E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483" y="1190191"/>
                <a:ext cx="35169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9185937-FFC8-D341-84DA-199F5603835A}"/>
              </a:ext>
            </a:extLst>
          </p:cNvPr>
          <p:cNvGrpSpPr/>
          <p:nvPr/>
        </p:nvGrpSpPr>
        <p:grpSpPr>
          <a:xfrm>
            <a:off x="5935780" y="4184130"/>
            <a:ext cx="570990" cy="556890"/>
            <a:chOff x="5564835" y="3994786"/>
            <a:chExt cx="570990" cy="556890"/>
          </a:xfrm>
        </p:grpSpPr>
        <p:sp>
          <p:nvSpPr>
            <p:cNvPr id="104" name="円/楕円 103">
              <a:extLst>
                <a:ext uri="{FF2B5EF4-FFF2-40B4-BE49-F238E27FC236}">
                  <a16:creationId xmlns:a16="http://schemas.microsoft.com/office/drawing/2014/main" id="{4E3F58BC-296E-7D43-A587-EC5A3ABBD292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MM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4C7C1E3C-F246-754E-A41D-834920221F58}"/>
                </a:ext>
              </a:extLst>
            </p:cNvPr>
            <p:cNvSpPr txBox="1"/>
            <p:nvPr/>
          </p:nvSpPr>
          <p:spPr>
            <a:xfrm>
              <a:off x="5564835" y="3994786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C1CB38-9BE3-9146-BECD-CCB87F5B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770C46-F01F-7C4E-8F89-5A788437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537034B3-B652-D045-AF36-EFC516B781C7}"/>
                  </a:ext>
                </a:extLst>
              </p:cNvPr>
              <p:cNvSpPr txBox="1"/>
              <p:nvPr/>
            </p:nvSpPr>
            <p:spPr>
              <a:xfrm>
                <a:off x="1056712" y="1168665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537034B3-B652-D045-AF36-EFC516B78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12" y="1168665"/>
                <a:ext cx="34028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2097547-F569-5D2D-A41A-8109B19A3263}"/>
              </a:ext>
            </a:extLst>
          </p:cNvPr>
          <p:cNvSpPr/>
          <p:nvPr/>
        </p:nvSpPr>
        <p:spPr>
          <a:xfrm rot="5400000">
            <a:off x="2093604" y="4710552"/>
            <a:ext cx="141784" cy="219146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7EDF748-9C4D-18A7-708E-1AAEC628F581}"/>
              </a:ext>
            </a:extLst>
          </p:cNvPr>
          <p:cNvSpPr/>
          <p:nvPr/>
        </p:nvSpPr>
        <p:spPr>
          <a:xfrm rot="5400000">
            <a:off x="1997817" y="4413536"/>
            <a:ext cx="133984" cy="39585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6B8E120-626F-4270-96B6-E2D5B3A80389}"/>
              </a:ext>
            </a:extLst>
          </p:cNvPr>
          <p:cNvSpPr/>
          <p:nvPr/>
        </p:nvSpPr>
        <p:spPr>
          <a:xfrm rot="5400000">
            <a:off x="1898564" y="410327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78093D7-0B7C-D804-00A8-D82025BD453F}"/>
              </a:ext>
            </a:extLst>
          </p:cNvPr>
          <p:cNvSpPr/>
          <p:nvPr/>
        </p:nvSpPr>
        <p:spPr>
          <a:xfrm>
            <a:off x="899189" y="430251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D19CFBEF-9AD4-A53A-1FB1-6BBF68F37B92}"/>
              </a:ext>
            </a:extLst>
          </p:cNvPr>
          <p:cNvGrpSpPr/>
          <p:nvPr/>
        </p:nvGrpSpPr>
        <p:grpSpPr>
          <a:xfrm>
            <a:off x="830050" y="4270441"/>
            <a:ext cx="660405" cy="666573"/>
            <a:chOff x="1757238" y="3450771"/>
            <a:chExt cx="660405" cy="666573"/>
          </a:xfrm>
        </p:grpSpPr>
        <p:sp>
          <p:nvSpPr>
            <p:cNvPr id="100" name="左大かっこ 99">
              <a:extLst>
                <a:ext uri="{FF2B5EF4-FFF2-40B4-BE49-F238E27FC236}">
                  <a16:creationId xmlns:a16="http://schemas.microsoft.com/office/drawing/2014/main" id="{2BC7350A-9967-C4DA-433D-49B861FD1B7D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0" name="左大かっこ 109">
              <a:extLst>
                <a:ext uri="{FF2B5EF4-FFF2-40B4-BE49-F238E27FC236}">
                  <a16:creationId xmlns:a16="http://schemas.microsoft.com/office/drawing/2014/main" id="{AC577AED-02CA-5954-A68F-01A31AC1644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E0DDCCAB-4066-1B0C-865E-52C3C5B9F52C}"/>
              </a:ext>
            </a:extLst>
          </p:cNvPr>
          <p:cNvGrpSpPr/>
          <p:nvPr/>
        </p:nvGrpSpPr>
        <p:grpSpPr>
          <a:xfrm>
            <a:off x="1630700" y="4268096"/>
            <a:ext cx="660405" cy="666573"/>
            <a:chOff x="1757238" y="3450771"/>
            <a:chExt cx="660405" cy="666573"/>
          </a:xfrm>
        </p:grpSpPr>
        <p:sp>
          <p:nvSpPr>
            <p:cNvPr id="113" name="左大かっこ 112">
              <a:extLst>
                <a:ext uri="{FF2B5EF4-FFF2-40B4-BE49-F238E27FC236}">
                  <a16:creationId xmlns:a16="http://schemas.microsoft.com/office/drawing/2014/main" id="{90598E45-36F8-407C-EF3D-2CA384EA0B76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4" name="左大かっこ 113">
              <a:extLst>
                <a:ext uri="{FF2B5EF4-FFF2-40B4-BE49-F238E27FC236}">
                  <a16:creationId xmlns:a16="http://schemas.microsoft.com/office/drawing/2014/main" id="{3D4673B4-89B9-2515-4087-39E1E139FFDE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E1E7A9F5-618B-0A58-EB5C-037363D617D3}"/>
              </a:ext>
            </a:extLst>
          </p:cNvPr>
          <p:cNvSpPr/>
          <p:nvPr/>
        </p:nvSpPr>
        <p:spPr>
          <a:xfrm>
            <a:off x="1087548" y="4514827"/>
            <a:ext cx="142707" cy="388155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01BAC04D-379A-9519-93CF-5D022FC26666}"/>
              </a:ext>
            </a:extLst>
          </p:cNvPr>
          <p:cNvSpPr/>
          <p:nvPr/>
        </p:nvSpPr>
        <p:spPr>
          <a:xfrm>
            <a:off x="1284091" y="4726814"/>
            <a:ext cx="147367" cy="179111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677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/>
              <p:nvPr/>
            </p:nvSpPr>
            <p:spPr>
              <a:xfrm>
                <a:off x="3753194" y="1487066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94" y="1487066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/>
              <p:nvPr/>
            </p:nvSpPr>
            <p:spPr>
              <a:xfrm>
                <a:off x="1847299" y="1456309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99" y="1456309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/>
              <p:nvPr/>
            </p:nvSpPr>
            <p:spPr>
              <a:xfrm>
                <a:off x="3930781" y="229275"/>
                <a:ext cx="1265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𝑄𝑅</m:t>
                      </m:r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27D738D4-B8CD-1044-BD8F-8E54139AD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781" y="229275"/>
                <a:ext cx="1265346" cy="461665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6D8DE022-2BA7-FB45-BB47-590695B13B9E}"/>
              </a:ext>
            </a:extLst>
          </p:cNvPr>
          <p:cNvSpPr txBox="1"/>
          <p:nvPr/>
        </p:nvSpPr>
        <p:spPr>
          <a:xfrm>
            <a:off x="693909" y="2308132"/>
            <a:ext cx="7379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columns vectors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of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can be adjusted into an orthonormal set of vector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Q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 Each column vector of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can be</a:t>
            </a:r>
          </a:p>
          <a:p>
            <a:pPr lvl="0"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rebuilt from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an upper triangular matrix </a:t>
            </a:r>
            <a:r>
              <a:rPr kumimoji="1" lang="en-US" altLang="ja-JP" sz="12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kumimoji="1"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11B46204-EF48-7849-BC88-A51AC7F88E79}"/>
              </a:ext>
            </a:extLst>
          </p:cNvPr>
          <p:cNvGrpSpPr/>
          <p:nvPr/>
        </p:nvGrpSpPr>
        <p:grpSpPr>
          <a:xfrm>
            <a:off x="3077728" y="1458145"/>
            <a:ext cx="660405" cy="666573"/>
            <a:chOff x="1757238" y="3450771"/>
            <a:chExt cx="660405" cy="666573"/>
          </a:xfrm>
        </p:grpSpPr>
        <p:sp>
          <p:nvSpPr>
            <p:cNvPr id="244" name="円/楕円 243">
              <a:extLst>
                <a:ext uri="{FF2B5EF4-FFF2-40B4-BE49-F238E27FC236}">
                  <a16:creationId xmlns:a16="http://schemas.microsoft.com/office/drawing/2014/main" id="{205ADEBB-4B14-8F46-9E2C-8215DF4D292C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40420E04-591B-024E-BCC3-B805745E958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A4BABF4-3AB1-F841-85F4-290330B7E85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0" name="円/楕円 249">
              <a:extLst>
                <a:ext uri="{FF2B5EF4-FFF2-40B4-BE49-F238E27FC236}">
                  <a16:creationId xmlns:a16="http://schemas.microsoft.com/office/drawing/2014/main" id="{44E8B263-8416-564D-B43F-414B073BB891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1" name="円/楕円 250">
              <a:extLst>
                <a:ext uri="{FF2B5EF4-FFF2-40B4-BE49-F238E27FC236}">
                  <a16:creationId xmlns:a16="http://schemas.microsoft.com/office/drawing/2014/main" id="{6F31D485-7589-A94A-92D6-C8348B7851BB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268F56D8-7303-8C46-8644-600A5A25A051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3" name="円/楕円 252">
              <a:extLst>
                <a:ext uri="{FF2B5EF4-FFF2-40B4-BE49-F238E27FC236}">
                  <a16:creationId xmlns:a16="http://schemas.microsoft.com/office/drawing/2014/main" id="{48DC0E08-C33D-E540-AB5D-66C373B0782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4" name="円/楕円 253">
              <a:extLst>
                <a:ext uri="{FF2B5EF4-FFF2-40B4-BE49-F238E27FC236}">
                  <a16:creationId xmlns:a16="http://schemas.microsoft.com/office/drawing/2014/main" id="{A870CF25-D972-D54C-BC50-DB9432373F3F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B753F55-8D97-8D47-BB2B-DFFB13F14EFD}"/>
              </a:ext>
            </a:extLst>
          </p:cNvPr>
          <p:cNvSpPr txBox="1"/>
          <p:nvPr/>
        </p:nvSpPr>
        <p:spPr>
          <a:xfrm>
            <a:off x="641665" y="844827"/>
            <a:ext cx="3109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Gram-Schmidt orthogonalization of a basis.</a:t>
            </a:r>
          </a:p>
        </p:txBody>
      </p: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AC873052-17D1-A44C-BEC7-AF34B37ACFD5}"/>
              </a:ext>
            </a:extLst>
          </p:cNvPr>
          <p:cNvGrpSpPr/>
          <p:nvPr/>
        </p:nvGrpSpPr>
        <p:grpSpPr>
          <a:xfrm>
            <a:off x="2277078" y="1487066"/>
            <a:ext cx="647132" cy="666573"/>
            <a:chOff x="1000256" y="3453676"/>
            <a:chExt cx="647132" cy="666573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1E83BCD-EC1D-CB41-8A62-9767FEDAD01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6DC40533-F112-904E-884D-2B4C8AB7EFF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C6C94ECB-5EC4-214C-AC86-936D5AAD207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0" name="左大かっこ 109">
              <a:extLst>
                <a:ext uri="{FF2B5EF4-FFF2-40B4-BE49-F238E27FC236}">
                  <a16:creationId xmlns:a16="http://schemas.microsoft.com/office/drawing/2014/main" id="{E68E8B66-F497-EB4B-86D2-A92BDC9E9D8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94E2B5DC-CFAC-094F-A2FE-650110F2EA8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3D4E89-E2EA-3143-8BE1-B8B57C38B063}"/>
              </a:ext>
            </a:extLst>
          </p:cNvPr>
          <p:cNvGrpSpPr/>
          <p:nvPr/>
        </p:nvGrpSpPr>
        <p:grpSpPr>
          <a:xfrm>
            <a:off x="1238250" y="1471576"/>
            <a:ext cx="647132" cy="666573"/>
            <a:chOff x="1000256" y="3453676"/>
            <a:chExt cx="647132" cy="666573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5AE6D6AE-21C1-2D47-84FB-D376B934EBC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878BF4D-4B09-3144-97F9-7FC7FAC2EB7D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6" name="左大かっこ 115">
              <a:extLst>
                <a:ext uri="{FF2B5EF4-FFF2-40B4-BE49-F238E27FC236}">
                  <a16:creationId xmlns:a16="http://schemas.microsoft.com/office/drawing/2014/main" id="{B5C807AF-D3A5-6246-9511-5D4C08536A2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9" name="左大かっこ 118">
              <a:extLst>
                <a:ext uri="{FF2B5EF4-FFF2-40B4-BE49-F238E27FC236}">
                  <a16:creationId xmlns:a16="http://schemas.microsoft.com/office/drawing/2014/main" id="{17A004B7-2022-DD43-8EA1-785A79382F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69342E4E-65F2-EB46-9D78-8DFC000798E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462100F7-6476-874A-80E7-707329DB2A4F}"/>
                  </a:ext>
                </a:extLst>
              </p:cNvPr>
              <p:cNvSpPr/>
              <p:nvPr/>
            </p:nvSpPr>
            <p:spPr>
              <a:xfrm>
                <a:off x="2312528" y="3243593"/>
                <a:ext cx="2765822" cy="62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0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462100F7-6476-874A-80E7-707329DB2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528" y="3243593"/>
                <a:ext cx="2765822" cy="624210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28E4163-8551-2041-BC2B-17D7350A522C}"/>
              </a:ext>
            </a:extLst>
          </p:cNvPr>
          <p:cNvSpPr/>
          <p:nvPr/>
        </p:nvSpPr>
        <p:spPr>
          <a:xfrm>
            <a:off x="6709645" y="1463905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A95F1AA-F8CD-6144-8E81-B100AA593834}"/>
              </a:ext>
            </a:extLst>
          </p:cNvPr>
          <p:cNvSpPr/>
          <p:nvPr/>
        </p:nvSpPr>
        <p:spPr>
          <a:xfrm>
            <a:off x="4390428" y="1504373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BAB91A4C-6172-1249-BEBB-16C7EA31A98E}"/>
              </a:ext>
            </a:extLst>
          </p:cNvPr>
          <p:cNvSpPr/>
          <p:nvPr/>
        </p:nvSpPr>
        <p:spPr>
          <a:xfrm>
            <a:off x="4261009" y="146390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9B164AB5-9255-8640-81B9-42D1D5572CD6}"/>
              </a:ext>
            </a:extLst>
          </p:cNvPr>
          <p:cNvSpPr/>
          <p:nvPr/>
        </p:nvSpPr>
        <p:spPr>
          <a:xfrm flipH="1">
            <a:off x="6880714" y="14581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139CEFD6-D396-A045-B7A5-32595EB363B9}"/>
              </a:ext>
            </a:extLst>
          </p:cNvPr>
          <p:cNvSpPr/>
          <p:nvPr/>
        </p:nvSpPr>
        <p:spPr>
          <a:xfrm>
            <a:off x="4303720" y="1620000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/>
              <p:nvPr/>
            </p:nvSpPr>
            <p:spPr>
              <a:xfrm>
                <a:off x="4969699" y="149377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699" y="1493775"/>
                <a:ext cx="422134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E759989-7F48-EC46-B42D-0DE54CB7A360}"/>
              </a:ext>
            </a:extLst>
          </p:cNvPr>
          <p:cNvSpPr/>
          <p:nvPr/>
        </p:nvSpPr>
        <p:spPr>
          <a:xfrm>
            <a:off x="4969699" y="149872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30C7B154-B901-D04C-9AB2-938400417652}"/>
              </a:ext>
            </a:extLst>
          </p:cNvPr>
          <p:cNvSpPr/>
          <p:nvPr/>
        </p:nvSpPr>
        <p:spPr>
          <a:xfrm>
            <a:off x="4882991" y="1614351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038D29ED-4A9D-354B-9C83-70F8AC4041F1}"/>
              </a:ext>
            </a:extLst>
          </p:cNvPr>
          <p:cNvSpPr/>
          <p:nvPr/>
        </p:nvSpPr>
        <p:spPr>
          <a:xfrm>
            <a:off x="5344557" y="148822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E7FFB9A3-8046-DE48-A5CA-25FCD5B4C98F}"/>
              </a:ext>
            </a:extLst>
          </p:cNvPr>
          <p:cNvSpPr/>
          <p:nvPr/>
        </p:nvSpPr>
        <p:spPr>
          <a:xfrm>
            <a:off x="5257849" y="1603849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/>
              <p:nvPr/>
            </p:nvSpPr>
            <p:spPr>
              <a:xfrm>
                <a:off x="5989124" y="1477129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124" y="1477129"/>
                <a:ext cx="422134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7E9B2F2B-0AA2-7A42-B1DE-5B3470A670C2}"/>
              </a:ext>
            </a:extLst>
          </p:cNvPr>
          <p:cNvSpPr/>
          <p:nvPr/>
        </p:nvSpPr>
        <p:spPr>
          <a:xfrm>
            <a:off x="5989124" y="1482078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2" name="円/楕円 201">
            <a:extLst>
              <a:ext uri="{FF2B5EF4-FFF2-40B4-BE49-F238E27FC236}">
                <a16:creationId xmlns:a16="http://schemas.microsoft.com/office/drawing/2014/main" id="{9BF1D7FF-ABB8-AC4D-B199-D39857DBCF30}"/>
              </a:ext>
            </a:extLst>
          </p:cNvPr>
          <p:cNvSpPr/>
          <p:nvPr/>
        </p:nvSpPr>
        <p:spPr>
          <a:xfrm>
            <a:off x="5902416" y="1597705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EEC478F5-2BE7-FE49-A892-F8475DEFFB1F}"/>
              </a:ext>
            </a:extLst>
          </p:cNvPr>
          <p:cNvSpPr/>
          <p:nvPr/>
        </p:nvSpPr>
        <p:spPr>
          <a:xfrm>
            <a:off x="6363982" y="14715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04" name="円/楕円 203">
            <a:extLst>
              <a:ext uri="{FF2B5EF4-FFF2-40B4-BE49-F238E27FC236}">
                <a16:creationId xmlns:a16="http://schemas.microsoft.com/office/drawing/2014/main" id="{ADF13EFC-D78C-FB48-97A7-E6A741F44430}"/>
              </a:ext>
            </a:extLst>
          </p:cNvPr>
          <p:cNvSpPr/>
          <p:nvPr/>
        </p:nvSpPr>
        <p:spPr>
          <a:xfrm>
            <a:off x="6277274" y="1587203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/>
              <p:nvPr/>
            </p:nvSpPr>
            <p:spPr>
              <a:xfrm>
                <a:off x="6363329" y="149160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329" y="1491602"/>
                <a:ext cx="422134" cy="276999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円/楕円 205">
            <a:extLst>
              <a:ext uri="{FF2B5EF4-FFF2-40B4-BE49-F238E27FC236}">
                <a16:creationId xmlns:a16="http://schemas.microsoft.com/office/drawing/2014/main" id="{C1B39552-CBD5-DB48-AB7D-2515E068BB4C}"/>
              </a:ext>
            </a:extLst>
          </p:cNvPr>
          <p:cNvSpPr/>
          <p:nvPr/>
        </p:nvSpPr>
        <p:spPr>
          <a:xfrm>
            <a:off x="6651479" y="1601676"/>
            <a:ext cx="90249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1BFF68BA-6416-CE4C-B1FD-E498721D120D}"/>
                  </a:ext>
                </a:extLst>
              </p:cNvPr>
              <p:cNvSpPr/>
              <p:nvPr/>
            </p:nvSpPr>
            <p:spPr>
              <a:xfrm>
                <a:off x="5374227" y="3202734"/>
                <a:ext cx="20313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endParaRPr kumimoji="1" lang="en-US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endParaRPr kumimoji="1" lang="en-US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</m:oMath>
                </a14:m>
                <a:endParaRPr kumimoji="1" lang="en-US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1BFF68BA-6416-CE4C-B1FD-E498721D1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227" y="3202734"/>
                <a:ext cx="2031390" cy="646331"/>
              </a:xfrm>
              <a:prstGeom prst="rect">
                <a:avLst/>
              </a:prstGeom>
              <a:blipFill>
                <a:blip r:embed="rId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FB16DD97-659C-584A-B295-6F3E8CF72098}"/>
                  </a:ext>
                </a:extLst>
              </p:cNvPr>
              <p:cNvSpPr/>
              <p:nvPr/>
            </p:nvSpPr>
            <p:spPr>
              <a:xfrm>
                <a:off x="2848928" y="2955622"/>
                <a:ext cx="7430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𝑄𝑅</m:t>
                      </m:r>
                    </m:oMath>
                  </m:oMathPara>
                </a14:m>
                <a:endParaRPr kumimoji="0" lang="ja-JP" altLang="en-US" sz="12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FB16DD97-659C-584A-B295-6F3E8CF72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928" y="2955622"/>
                <a:ext cx="74308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円/楕円 210">
            <a:extLst>
              <a:ext uri="{FF2B5EF4-FFF2-40B4-BE49-F238E27FC236}">
                <a16:creationId xmlns:a16="http://schemas.microsoft.com/office/drawing/2014/main" id="{5123D04B-09FC-BD47-8B91-437638910392}"/>
              </a:ext>
            </a:extLst>
          </p:cNvPr>
          <p:cNvSpPr/>
          <p:nvPr/>
        </p:nvSpPr>
        <p:spPr>
          <a:xfrm>
            <a:off x="7344400" y="1582910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F52114B7-6591-9346-B010-DCBDFB99A3F7}"/>
              </a:ext>
            </a:extLst>
          </p:cNvPr>
          <p:cNvSpPr txBox="1"/>
          <p:nvPr/>
        </p:nvSpPr>
        <p:spPr>
          <a:xfrm>
            <a:off x="7259875" y="1433376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DFC0DA-C9B2-3C4F-9C81-5B4099DF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2FBEBF-2AA6-524B-BBB3-0BDC670F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/>
              <p:nvPr/>
            </p:nvSpPr>
            <p:spPr>
              <a:xfrm>
                <a:off x="2436313" y="1188307"/>
                <a:ext cx="351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313" y="1188307"/>
                <a:ext cx="351827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/>
              <p:nvPr/>
            </p:nvSpPr>
            <p:spPr>
              <a:xfrm>
                <a:off x="3232561" y="1186993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561" y="1186993"/>
                <a:ext cx="34381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/>
              <p:nvPr/>
            </p:nvSpPr>
            <p:spPr>
              <a:xfrm>
                <a:off x="1405020" y="1191719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20" y="1191719"/>
                <a:ext cx="34028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/>
              <p:nvPr/>
            </p:nvSpPr>
            <p:spPr>
              <a:xfrm>
                <a:off x="4248630" y="1179164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1400"/>
              </a:p>
            </p:txBody>
          </p:sp>
        </mc:Choice>
        <mc:Fallback xmlns="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630" y="1179164"/>
                <a:ext cx="42293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/>
              <p:nvPr/>
            </p:nvSpPr>
            <p:spPr>
              <a:xfrm>
                <a:off x="4968670" y="1174087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1400"/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70" y="1174087"/>
                <a:ext cx="42293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/>
              <p:nvPr/>
            </p:nvSpPr>
            <p:spPr>
              <a:xfrm>
                <a:off x="6180952" y="1167271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1400"/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952" y="1167271"/>
                <a:ext cx="42293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13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/>
              <p:nvPr/>
            </p:nvSpPr>
            <p:spPr>
              <a:xfrm>
                <a:off x="672577" y="3475623"/>
                <a:ext cx="7466018" cy="1161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𝑄</m:t>
                    </m:r>
                    <m:r>
                      <a:rPr kumimoji="0" lang="el-GR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𝛬</m:t>
                    </m:r>
                    <m:sSup>
                      <m:sSupPr>
                        <m:ctrlPr>
                          <a:rPr kumimoji="0" lang="el-GR" sz="14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𝑄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m:rPr>
                        <m:nor/>
                      </m:rPr>
                      <a:rPr kumimoji="0" lang="en-US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kumimoji="1" lang="en-US" altLang="ja-JP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34" charset="-128"/>
                        <a:cs typeface="+mn-cs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" y="3475623"/>
                <a:ext cx="7466018" cy="1161728"/>
              </a:xfrm>
              <a:prstGeom prst="rect">
                <a:avLst/>
              </a:prstGeom>
              <a:blipFill>
                <a:blip r:embed="rId2"/>
                <a:stretch>
                  <a:fillRect l="-6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47591B3A-C296-C842-9081-A697ECDFFA51}"/>
                  </a:ext>
                </a:extLst>
              </p:cNvPr>
              <p:cNvSpPr txBox="1"/>
              <p:nvPr/>
            </p:nvSpPr>
            <p:spPr>
              <a:xfrm>
                <a:off x="4083181" y="381675"/>
                <a:ext cx="160614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</m:t>
                      </m:r>
                      <m:r>
                        <a:rPr kumimoji="1" lang="el-GR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𝛬</m:t>
                      </m:r>
                      <m:sSup>
                        <m:sSupPr>
                          <m:ctrlPr>
                            <a:rPr kumimoji="1" lang="el-GR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47591B3A-C296-C842-9081-A697ECDFF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181" y="381675"/>
                <a:ext cx="1606145" cy="468205"/>
              </a:xfrm>
              <a:prstGeom prst="rect">
                <a:avLst/>
              </a:prstGeom>
              <a:blipFill>
                <a:blip r:embed="rId3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4854E80F-4558-1748-8A15-91567C0CBC00}"/>
              </a:ext>
            </a:extLst>
          </p:cNvPr>
          <p:cNvSpPr txBox="1"/>
          <p:nvPr/>
        </p:nvSpPr>
        <p:spPr>
          <a:xfrm>
            <a:off x="525331" y="2648250"/>
            <a:ext cx="744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 symmetric matrix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is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diagonalized into </a:t>
            </a:r>
            <a:r>
              <a:rPr kumimoji="1" lang="en-US" altLang="ja-JP" sz="1200" i="1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by an orthogonal matrix </a:t>
            </a:r>
            <a:r>
              <a:rPr kumimoji="1" lang="en-US" altLang="ja-JP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Q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its transpose.</a:t>
            </a:r>
          </a:p>
          <a:p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it is broken down into a sum of rank 1 projection matrices </a:t>
            </a: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(known as the spectrum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theory).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014429C-141F-1143-B2E4-A2EDB0F2B51B}"/>
                  </a:ext>
                </a:extLst>
              </p:cNvPr>
              <p:cNvSpPr/>
              <p:nvPr/>
            </p:nvSpPr>
            <p:spPr>
              <a:xfrm>
                <a:off x="735626" y="4377378"/>
                <a:ext cx="200882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ja-JP" sz="1400" dirty="0">
                          <a:solidFill>
                            <a:prstClr val="black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4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ja-JP" sz="1400" dirty="0">
                          <a:solidFill>
                            <a:prstClr val="black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ja-TH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014429C-141F-1143-B2E4-A2EDB0F2B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6" y="4377378"/>
                <a:ext cx="2008826" cy="307777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77881DE-58E4-7B48-97EB-C49E61F715C4}"/>
              </a:ext>
            </a:extLst>
          </p:cNvPr>
          <p:cNvSpPr txBox="1"/>
          <p:nvPr/>
        </p:nvSpPr>
        <p:spPr>
          <a:xfrm>
            <a:off x="525331" y="871820"/>
            <a:ext cx="744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Eigenvalue decomposition of a symmetric matrix </a:t>
            </a:r>
            <a:r>
              <a:rPr kumimoji="1" lang="en-US" altLang="ja-JP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All the eigenvalues are real, and all the eigenvectors can be chosen orthonormal.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668E27D2-27B9-F640-8D25-404D42F0BFE5}"/>
                  </a:ext>
                </a:extLst>
              </p:cNvPr>
              <p:cNvSpPr txBox="1"/>
              <p:nvPr/>
            </p:nvSpPr>
            <p:spPr>
              <a:xfrm>
                <a:off x="4049879" y="4404924"/>
                <a:ext cx="3479520" cy="6549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l-GR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0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l-GR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ja-JP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0" lang="en-US" altLang="ja-JP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0" lang="ja-TH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668E27D2-27B9-F640-8D25-404D42F0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79" y="4404924"/>
                <a:ext cx="3479520" cy="654923"/>
              </a:xfrm>
              <a:prstGeom prst="rect">
                <a:avLst/>
              </a:prstGeom>
              <a:blipFill>
                <a:blip r:embed="rId12"/>
                <a:stretch>
                  <a:fillRect t="-3846" b="-1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482A9C-0AFE-F748-8E3F-B9391C79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31D096-FA15-E145-B08C-1B4AAC31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0A4E196-3077-E292-CE79-65E7F66F8EF2}"/>
              </a:ext>
            </a:extLst>
          </p:cNvPr>
          <p:cNvGrpSpPr/>
          <p:nvPr/>
        </p:nvGrpSpPr>
        <p:grpSpPr>
          <a:xfrm>
            <a:off x="525331" y="1322919"/>
            <a:ext cx="7895626" cy="1019708"/>
            <a:chOff x="525331" y="1322919"/>
            <a:chExt cx="7895626" cy="1019708"/>
          </a:xfrm>
        </p:grpSpPr>
        <p:sp>
          <p:nvSpPr>
            <p:cNvPr id="176" name="円/楕円 175">
              <a:extLst>
                <a:ext uri="{FF2B5EF4-FFF2-40B4-BE49-F238E27FC236}">
                  <a16:creationId xmlns:a16="http://schemas.microsoft.com/office/drawing/2014/main" id="{4EF6B575-8D5C-DD40-814D-4E0D53C7B978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7" name="左大かっこ 176">
              <a:extLst>
                <a:ext uri="{FF2B5EF4-FFF2-40B4-BE49-F238E27FC236}">
                  <a16:creationId xmlns:a16="http://schemas.microsoft.com/office/drawing/2014/main" id="{1EA2845A-B1D1-324D-BDDD-5D6883EEBCA5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7AA51ED3-E1EF-CC48-915C-CE514A75D2D5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9" name="円/楕円 178">
              <a:extLst>
                <a:ext uri="{FF2B5EF4-FFF2-40B4-BE49-F238E27FC236}">
                  <a16:creationId xmlns:a16="http://schemas.microsoft.com/office/drawing/2014/main" id="{246B8B82-A395-F949-9B4A-FACFF954CB3B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B045855A-CE29-DD47-BDEE-75EE9FBE69EA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81" name="グループ化 180">
              <a:extLst>
                <a:ext uri="{FF2B5EF4-FFF2-40B4-BE49-F238E27FC236}">
                  <a16:creationId xmlns:a16="http://schemas.microsoft.com/office/drawing/2014/main" id="{6EBAC272-BE8E-1247-ADA9-E7F1980F9A9A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82" name="正方形/長方形 181">
                <a:extLst>
                  <a:ext uri="{FF2B5EF4-FFF2-40B4-BE49-F238E27FC236}">
                    <a16:creationId xmlns:a16="http://schemas.microsoft.com/office/drawing/2014/main" id="{997A99DF-AE69-1841-AED3-EF408CBD84C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3" name="正方形/長方形 182">
                <a:extLst>
                  <a:ext uri="{FF2B5EF4-FFF2-40B4-BE49-F238E27FC236}">
                    <a16:creationId xmlns:a16="http://schemas.microsoft.com/office/drawing/2014/main" id="{A9C8E0D1-0CB4-5640-B602-0346268E29B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4" name="左大かっこ 183">
                <a:extLst>
                  <a:ext uri="{FF2B5EF4-FFF2-40B4-BE49-F238E27FC236}">
                    <a16:creationId xmlns:a16="http://schemas.microsoft.com/office/drawing/2014/main" id="{E09D6036-8835-CD40-AAA6-9B08B02F2588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5" name="左大かっこ 184">
                <a:extLst>
                  <a:ext uri="{FF2B5EF4-FFF2-40B4-BE49-F238E27FC236}">
                    <a16:creationId xmlns:a16="http://schemas.microsoft.com/office/drawing/2014/main" id="{C1843BD6-857B-7345-A1F5-F049A50E84EA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A49ADF6F-CD7A-3A45-BDA4-855B05AE9CBB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46B7674E-C839-354D-A301-359AA49A436F}"/>
                    </a:ext>
                  </a:extLst>
                </p:cNvPr>
                <p:cNvSpPr txBox="1"/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46B7674E-C839-354D-A301-359AA49A4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左大かっこ 187">
              <a:extLst>
                <a:ext uri="{FF2B5EF4-FFF2-40B4-BE49-F238E27FC236}">
                  <a16:creationId xmlns:a16="http://schemas.microsoft.com/office/drawing/2014/main" id="{3AA0FFF0-4F36-F849-8F87-321B573CACE9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9" name="左大かっこ 188">
              <a:extLst>
                <a:ext uri="{FF2B5EF4-FFF2-40B4-BE49-F238E27FC236}">
                  <a16:creationId xmlns:a16="http://schemas.microsoft.com/office/drawing/2014/main" id="{AF3A4550-305A-4E43-AD7A-E51D194E3ED9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テキスト ボックス 190">
                  <a:extLst>
                    <a:ext uri="{FF2B5EF4-FFF2-40B4-BE49-F238E27FC236}">
                      <a16:creationId xmlns:a16="http://schemas.microsoft.com/office/drawing/2014/main" id="{E3568588-D846-864E-97A2-4FE3E2DA0495}"/>
                    </a:ext>
                  </a:extLst>
                </p:cNvPr>
                <p:cNvSpPr txBox="1"/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>
            <p:sp>
              <p:nvSpPr>
                <p:cNvPr id="191" name="テキスト ボックス 190">
                  <a:extLst>
                    <a:ext uri="{FF2B5EF4-FFF2-40B4-BE49-F238E27FC236}">
                      <a16:creationId xmlns:a16="http://schemas.microsoft.com/office/drawing/2014/main" id="{E3568588-D846-864E-97A2-4FE3E2DA0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4B349F13-89B6-4C41-BC52-A7D523DDFAE4}"/>
                    </a:ext>
                  </a:extLst>
                </p:cNvPr>
                <p:cNvSpPr txBox="1"/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4B349F13-89B6-4C41-BC52-A7D523DDF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E7CE910A-DCF5-094E-A81E-BAA887A371D7}"/>
                </a:ext>
              </a:extLst>
            </p:cNvPr>
            <p:cNvGrpSpPr/>
            <p:nvPr/>
          </p:nvGrpSpPr>
          <p:grpSpPr>
            <a:xfrm>
              <a:off x="525331" y="1665329"/>
              <a:ext cx="674453" cy="666573"/>
              <a:chOff x="972457" y="2663064"/>
              <a:chExt cx="674453" cy="666573"/>
            </a:xfrm>
          </p:grpSpPr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5FC42371-381E-4C4E-BB1A-87366999BF57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08" name="グループ化 207">
                <a:extLst>
                  <a:ext uri="{FF2B5EF4-FFF2-40B4-BE49-F238E27FC236}">
                    <a16:creationId xmlns:a16="http://schemas.microsoft.com/office/drawing/2014/main" id="{CC48F258-F96A-614F-AE61-59FD93DCD6BA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209" name="左大かっこ 208">
                  <a:extLst>
                    <a:ext uri="{FF2B5EF4-FFF2-40B4-BE49-F238E27FC236}">
                      <a16:creationId xmlns:a16="http://schemas.microsoft.com/office/drawing/2014/main" id="{43851063-9268-264E-A796-8D713B3FA09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10" name="左大かっこ 209">
                  <a:extLst>
                    <a:ext uri="{FF2B5EF4-FFF2-40B4-BE49-F238E27FC236}">
                      <a16:creationId xmlns:a16="http://schemas.microsoft.com/office/drawing/2014/main" id="{97E628C4-DCEC-E34D-A6E0-A9A1719A284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テキスト ボックス 210">
                  <a:extLst>
                    <a:ext uri="{FF2B5EF4-FFF2-40B4-BE49-F238E27FC236}">
                      <a16:creationId xmlns:a16="http://schemas.microsoft.com/office/drawing/2014/main" id="{12219755-516A-7141-BD39-BD08522BFD54}"/>
                    </a:ext>
                  </a:extLst>
                </p:cNvPr>
                <p:cNvSpPr txBox="1"/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>
            <p:sp>
              <p:nvSpPr>
                <p:cNvPr id="211" name="テキスト ボックス 210">
                  <a:extLst>
                    <a:ext uri="{FF2B5EF4-FFF2-40B4-BE49-F238E27FC236}">
                      <a16:creationId xmlns:a16="http://schemas.microsoft.com/office/drawing/2014/main" id="{12219755-516A-7141-BD39-BD08522BF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E4268874-2158-FD41-A198-DB90D5AF9862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56E699CA-AD22-404C-9966-BEB612BDF5B2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E414FD36-126F-B04A-95AB-E8F5AB4A6BA3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15" name="グループ化 214">
              <a:extLst>
                <a:ext uri="{FF2B5EF4-FFF2-40B4-BE49-F238E27FC236}">
                  <a16:creationId xmlns:a16="http://schemas.microsoft.com/office/drawing/2014/main" id="{DE09B539-2A5A-394D-AC09-9D385007B21A}"/>
                </a:ext>
              </a:extLst>
            </p:cNvPr>
            <p:cNvGrpSpPr/>
            <p:nvPr/>
          </p:nvGrpSpPr>
          <p:grpSpPr>
            <a:xfrm>
              <a:off x="4609280" y="1673723"/>
              <a:ext cx="762933" cy="666573"/>
              <a:chOff x="4609280" y="1673723"/>
              <a:chExt cx="762933" cy="666573"/>
            </a:xfrm>
          </p:grpSpPr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EE33C27C-48C9-E248-9992-09894DF5174E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C08483A1-36EF-F946-8ED1-9862FBA1CD33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231" name="左大かっこ 230">
                  <a:extLst>
                    <a:ext uri="{FF2B5EF4-FFF2-40B4-BE49-F238E27FC236}">
                      <a16:creationId xmlns:a16="http://schemas.microsoft.com/office/drawing/2014/main" id="{49D74DBA-C093-D64A-88C2-DE950F9F883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32" name="左大かっこ 231">
                  <a:extLst>
                    <a:ext uri="{FF2B5EF4-FFF2-40B4-BE49-F238E27FC236}">
                      <a16:creationId xmlns:a16="http://schemas.microsoft.com/office/drawing/2014/main" id="{4C7E3C1B-6A29-1544-898E-526CD10415FE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25" name="円/楕円 224">
                <a:extLst>
                  <a:ext uri="{FF2B5EF4-FFF2-40B4-BE49-F238E27FC236}">
                    <a16:creationId xmlns:a16="http://schemas.microsoft.com/office/drawing/2014/main" id="{929B159D-955D-E943-91B1-BA47D193BF12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9417DFE7-EBAA-3344-8235-24FC64B6F202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6FC48338-AFD1-5B4B-8201-2917C047F19C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33" name="グループ化 232">
              <a:extLst>
                <a:ext uri="{FF2B5EF4-FFF2-40B4-BE49-F238E27FC236}">
                  <a16:creationId xmlns:a16="http://schemas.microsoft.com/office/drawing/2014/main" id="{8A7862F7-7DA0-F943-B498-AC6C38D591DD}"/>
                </a:ext>
              </a:extLst>
            </p:cNvPr>
            <p:cNvGrpSpPr/>
            <p:nvPr/>
          </p:nvGrpSpPr>
          <p:grpSpPr>
            <a:xfrm>
              <a:off x="5703661" y="1673723"/>
              <a:ext cx="762933" cy="666573"/>
              <a:chOff x="4609280" y="1673723"/>
              <a:chExt cx="762933" cy="666573"/>
            </a:xfrm>
          </p:grpSpPr>
          <p:sp>
            <p:nvSpPr>
              <p:cNvPr id="234" name="正方形/長方形 233">
                <a:extLst>
                  <a:ext uri="{FF2B5EF4-FFF2-40B4-BE49-F238E27FC236}">
                    <a16:creationId xmlns:a16="http://schemas.microsoft.com/office/drawing/2014/main" id="{FDEAC5B6-3E91-E747-BF8F-DE597EAC55E2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35" name="グループ化 234">
                <a:extLst>
                  <a:ext uri="{FF2B5EF4-FFF2-40B4-BE49-F238E27FC236}">
                    <a16:creationId xmlns:a16="http://schemas.microsoft.com/office/drawing/2014/main" id="{1B85A4EF-9E59-4744-8419-8B0434ED2B9D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239" name="左大かっこ 238">
                  <a:extLst>
                    <a:ext uri="{FF2B5EF4-FFF2-40B4-BE49-F238E27FC236}">
                      <a16:creationId xmlns:a16="http://schemas.microsoft.com/office/drawing/2014/main" id="{7491AB1D-A838-574B-8564-41289F9302E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40" name="左大かっこ 239">
                  <a:extLst>
                    <a:ext uri="{FF2B5EF4-FFF2-40B4-BE49-F238E27FC236}">
                      <a16:creationId xmlns:a16="http://schemas.microsoft.com/office/drawing/2014/main" id="{22397B61-505E-3145-A88B-12E5A297F351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36" name="円/楕円 235">
                <a:extLst>
                  <a:ext uri="{FF2B5EF4-FFF2-40B4-BE49-F238E27FC236}">
                    <a16:creationId xmlns:a16="http://schemas.microsoft.com/office/drawing/2014/main" id="{10DBC564-D3CC-EC4E-A64C-202EB5E01A5F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37" name="正方形/長方形 236">
                <a:extLst>
                  <a:ext uri="{FF2B5EF4-FFF2-40B4-BE49-F238E27FC236}">
                    <a16:creationId xmlns:a16="http://schemas.microsoft.com/office/drawing/2014/main" id="{E9C1B4A1-3B1B-C44D-B154-2358FD3E19C1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38" name="正方形/長方形 237">
                <a:extLst>
                  <a:ext uri="{FF2B5EF4-FFF2-40B4-BE49-F238E27FC236}">
                    <a16:creationId xmlns:a16="http://schemas.microsoft.com/office/drawing/2014/main" id="{FA5B90AE-E475-384F-A6D4-24E6B20E935B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A61D0CE-65FF-7847-93FA-8E39CE320B7C}"/>
                </a:ext>
              </a:extLst>
            </p:cNvPr>
            <p:cNvGrpSpPr/>
            <p:nvPr/>
          </p:nvGrpSpPr>
          <p:grpSpPr>
            <a:xfrm>
              <a:off x="6851853" y="1676054"/>
              <a:ext cx="762933" cy="666573"/>
              <a:chOff x="4609280" y="1673723"/>
              <a:chExt cx="762933" cy="666573"/>
            </a:xfrm>
          </p:grpSpPr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EC4E4068-AE47-9944-9347-19C71CCCCB04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44" name="グループ化 243">
                <a:extLst>
                  <a:ext uri="{FF2B5EF4-FFF2-40B4-BE49-F238E27FC236}">
                    <a16:creationId xmlns:a16="http://schemas.microsoft.com/office/drawing/2014/main" id="{75AA42D3-2DA5-1A47-B791-8B64BF5BFF5E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251" name="左大かっこ 250">
                  <a:extLst>
                    <a:ext uri="{FF2B5EF4-FFF2-40B4-BE49-F238E27FC236}">
                      <a16:creationId xmlns:a16="http://schemas.microsoft.com/office/drawing/2014/main" id="{542D9E5D-F7B6-EE41-9DDF-3765B52AE43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52" name="左大かっこ 251">
                  <a:extLst>
                    <a:ext uri="{FF2B5EF4-FFF2-40B4-BE49-F238E27FC236}">
                      <a16:creationId xmlns:a16="http://schemas.microsoft.com/office/drawing/2014/main" id="{4C0D763B-45E3-054E-A8BA-006A883D58A0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46" name="円/楕円 245">
                <a:extLst>
                  <a:ext uri="{FF2B5EF4-FFF2-40B4-BE49-F238E27FC236}">
                    <a16:creationId xmlns:a16="http://schemas.microsoft.com/office/drawing/2014/main" id="{C2E31932-F290-E24C-97F7-9AC5114A568E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48" name="正方形/長方形 247">
                <a:extLst>
                  <a:ext uri="{FF2B5EF4-FFF2-40B4-BE49-F238E27FC236}">
                    <a16:creationId xmlns:a16="http://schemas.microsoft.com/office/drawing/2014/main" id="{B3E2ED0C-3B3A-5848-9BD2-C1F5BF35CAE7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50" name="正方形/長方形 249">
                <a:extLst>
                  <a:ext uri="{FF2B5EF4-FFF2-40B4-BE49-F238E27FC236}">
                    <a16:creationId xmlns:a16="http://schemas.microsoft.com/office/drawing/2014/main" id="{E128D7C4-A055-AD46-BA64-4A324B9139D3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54" name="円/楕円 253">
              <a:extLst>
                <a:ext uri="{FF2B5EF4-FFF2-40B4-BE49-F238E27FC236}">
                  <a16:creationId xmlns:a16="http://schemas.microsoft.com/office/drawing/2014/main" id="{8471BF41-A0B3-ED47-8779-04A15A357BC6}"/>
                </a:ext>
              </a:extLst>
            </p:cNvPr>
            <p:cNvSpPr/>
            <p:nvPr/>
          </p:nvSpPr>
          <p:spPr>
            <a:xfrm>
              <a:off x="7941979" y="1581243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P4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7" name="テキスト ボックス 256">
              <a:extLst>
                <a:ext uri="{FF2B5EF4-FFF2-40B4-BE49-F238E27FC236}">
                  <a16:creationId xmlns:a16="http://schemas.microsoft.com/office/drawing/2014/main" id="{AD0636CE-ADE4-BA48-8B22-50A4BD99E8AF}"/>
                </a:ext>
              </a:extLst>
            </p:cNvPr>
            <p:cNvSpPr txBox="1"/>
            <p:nvPr/>
          </p:nvSpPr>
          <p:spPr>
            <a:xfrm>
              <a:off x="7849967" y="1431709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2B7A84FC-F36F-F64E-89AD-D922A43DD56D}"/>
                    </a:ext>
                  </a:extLst>
                </p:cNvPr>
                <p:cNvSpPr txBox="1"/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2B7A84FC-F36F-F64E-89AD-D922A43DD5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blipFill>
                  <a:blip r:embed="rId1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F3B2E27-E034-CD40-A0B3-CAF9A7F5B767}"/>
                    </a:ext>
                  </a:extLst>
                </p:cNvPr>
                <p:cNvSpPr txBox="1"/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F3B2E27-E034-CD40-A0B3-CAF9A7F5B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D37AF7C9-8AA2-3845-826A-D0CAA689DD86}"/>
                    </a:ext>
                  </a:extLst>
                </p:cNvPr>
                <p:cNvSpPr txBox="1"/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D37AF7C9-8AA2-3845-826A-D0CAA689D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64009205-6778-0948-9318-4746B81DB65F}"/>
                    </a:ext>
                  </a:extLst>
                </p:cNvPr>
                <p:cNvSpPr txBox="1"/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64009205-6778-0948-9318-4746B81DB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blipFill>
                  <a:blip r:embed="rId2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00E2F119-5BB1-7D47-918B-4B59A9BB203F}"/>
                    </a:ext>
                  </a:extLst>
                </p:cNvPr>
                <p:cNvSpPr/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00E2F119-5BB1-7D47-918B-4B59A9BB20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  <a:blipFill>
                  <a:blip r:embed="rId21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94F8AD26-D6B1-1A4D-8070-48A9E048180A}"/>
                    </a:ext>
                  </a:extLst>
                </p:cNvPr>
                <p:cNvSpPr/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94F8AD26-D6B1-1A4D-8070-48A9E04818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  <a:blipFill>
                  <a:blip r:embed="rId2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179C62B0-28D6-5B4E-AA9B-93B4477B2AA7}"/>
                    </a:ext>
                  </a:extLst>
                </p:cNvPr>
                <p:cNvSpPr/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179C62B0-28D6-5B4E-AA9B-93B4477B2A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  <a:blipFill>
                  <a:blip r:embed="rId23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4512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/>
              <p:nvPr/>
            </p:nvSpPr>
            <p:spPr>
              <a:xfrm>
                <a:off x="672577" y="3475623"/>
                <a:ext cx="5832494" cy="620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𝑈</m:t>
                    </m:r>
                    <m:r>
                      <m:rPr>
                        <m:sty m:val="p"/>
                      </m:rPr>
                      <a:rPr kumimoji="0" lang="el-G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Σ</m:t>
                    </m:r>
                    <m:sSup>
                      <m:sSupPr>
                        <m:ctrlPr>
                          <a:rPr kumimoji="0" lang="el-GR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m:rPr>
                        <m:nor/>
                      </m:rPr>
                      <a:rPr kumimoji="0" lang="en-US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  <m:r>
                      <a:rPr kumimoji="1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kumimoji="1" lang="en-US" altLang="ja-JP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34" charset="-128"/>
                        <a:cs typeface="+mn-cs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1" lang="en-US" altLang="ja-JP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</m:e>
                        </m:eqArr>
                      </m:e>
                    </m:d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48CC17B-6D15-9142-A854-F7513B82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" y="3475623"/>
                <a:ext cx="5832494" cy="620234"/>
              </a:xfrm>
              <a:prstGeom prst="rect">
                <a:avLst/>
              </a:prstGeom>
              <a:blipFill>
                <a:blip r:embed="rId2"/>
                <a:stretch>
                  <a:fillRect l="-868"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47591B3A-C296-C842-9081-A697ECDFFA51}"/>
                  </a:ext>
                </a:extLst>
              </p:cNvPr>
              <p:cNvSpPr txBox="1"/>
              <p:nvPr/>
            </p:nvSpPr>
            <p:spPr>
              <a:xfrm>
                <a:off x="3391708" y="313654"/>
                <a:ext cx="160024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0" lang="el-GR" altLang="ja-JP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Σ</m:t>
                      </m:r>
                      <m:sSup>
                        <m:sSupPr>
                          <m:ctrlPr>
                            <a:rPr kumimoji="0" lang="en-US" altLang="ja-JP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ja-JP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altLang="ja-JP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47591B3A-C296-C842-9081-A697ECDFF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08" y="313654"/>
                <a:ext cx="1600245" cy="46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4854E80F-4558-1748-8A15-91567C0CBC00}"/>
                  </a:ext>
                </a:extLst>
              </p:cNvPr>
              <p:cNvSpPr txBox="1"/>
              <p:nvPr/>
            </p:nvSpPr>
            <p:spPr>
              <a:xfrm>
                <a:off x="327254" y="2683366"/>
                <a:ext cx="72788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You</a:t>
                </a:r>
                <a:r>
                  <a:rPr kumimoji="1" lang="en-US" altLang="ja-JP" sz="12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can f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ind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V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as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 orthonormal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, and </a:t>
                </a:r>
                <a:r>
                  <a:rPr kumimoji="1" lang="en-US" altLang="ja-JP" sz="12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kumimoji="1" lang="en-US" altLang="ja-JP" sz="12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as</a:t>
                </a:r>
                <a:r>
                  <a:rPr kumimoji="1" lang="en-US" altLang="ja-JP" sz="12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orthonormal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kumimoji="1" lang="en-US" altLang="ja-JP" sz="1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together they</a:t>
                </a:r>
                <a:r>
                  <a:rPr kumimoji="1" lang="en-US" altLang="ja-JP" sz="1200" noProof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diagonalize </a:t>
                </a:r>
                <a:r>
                  <a:rPr kumimoji="1" lang="en-US" altLang="ja-JP" sz="12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into</a:t>
                </a:r>
                <a:r>
                  <a: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ja-JP" sz="1200" b="0" i="1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 This is the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kumimoji="1" lang="en-US" altLang="ja-JP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ingular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Value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kumimoji="1" lang="en-US" altLang="ja-JP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ecomposition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And it is also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also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a sum of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kumimoji="1" lang="en-US" altLang="ja-JP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ank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1 matrices.</a:t>
                </a:r>
              </a:p>
            </p:txBody>
          </p:sp>
        </mc:Choice>
        <mc:Fallback xmlns="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4854E80F-4558-1748-8A15-91567C0CB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4" y="2683366"/>
                <a:ext cx="7278891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014429C-141F-1143-B2E4-A2EDB0F2B51B}"/>
                  </a:ext>
                </a:extLst>
              </p:cNvPr>
              <p:cNvSpPr/>
              <p:nvPr/>
            </p:nvSpPr>
            <p:spPr>
              <a:xfrm>
                <a:off x="735626" y="4377378"/>
                <a:ext cx="2008826" cy="314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1" lang="en-US" altLang="ja-JP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bSup>
                    <m:r>
                      <a:rPr kumimoji="0" 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1" lang="en-US" altLang="ja-JP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6014429C-141F-1143-B2E4-A2EDB0F2B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6" y="4377378"/>
                <a:ext cx="2008826" cy="314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15CCFD2A-FB62-384E-B3ED-D2DA34604EE7}"/>
              </a:ext>
            </a:extLst>
          </p:cNvPr>
          <p:cNvSpPr txBox="1"/>
          <p:nvPr/>
        </p:nvSpPr>
        <p:spPr>
          <a:xfrm>
            <a:off x="584827" y="878179"/>
            <a:ext cx="7445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All matrices including rectangular ones can be singular value decomposed (SVD).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BAC4D293-583B-9F4F-892E-BBD9D426A8B1}"/>
                  </a:ext>
                </a:extLst>
              </p:cNvPr>
              <p:cNvSpPr txBox="1"/>
              <p:nvPr/>
            </p:nvSpPr>
            <p:spPr>
              <a:xfrm>
                <a:off x="3834887" y="4452966"/>
                <a:ext cx="2008827" cy="438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l-GR" sz="1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ja-JP" sz="1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1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0" lang="en-US" altLang="ja-JP" sz="1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altLang="ja-JP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4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ja-JP" sz="14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BAC4D293-583B-9F4F-892E-BBD9D426A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887" y="4452966"/>
                <a:ext cx="2008827" cy="438453"/>
              </a:xfrm>
              <a:prstGeom prst="rect">
                <a:avLst/>
              </a:prstGeom>
              <a:blipFill>
                <a:blip r:embed="rId9"/>
                <a:stretch>
                  <a:fillRect t="-2857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円/楕円 174">
            <a:extLst>
              <a:ext uri="{FF2B5EF4-FFF2-40B4-BE49-F238E27FC236}">
                <a16:creationId xmlns:a16="http://schemas.microsoft.com/office/drawing/2014/main" id="{59444590-F788-C74D-8A99-4E007F9F58B5}"/>
              </a:ext>
            </a:extLst>
          </p:cNvPr>
          <p:cNvSpPr/>
          <p:nvPr/>
        </p:nvSpPr>
        <p:spPr>
          <a:xfrm>
            <a:off x="6861161" y="1506262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P4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11F174C-6566-154D-9E74-A1FA9C07BBA0}"/>
              </a:ext>
            </a:extLst>
          </p:cNvPr>
          <p:cNvSpPr txBox="1"/>
          <p:nvPr/>
        </p:nvSpPr>
        <p:spPr>
          <a:xfrm>
            <a:off x="6776636" y="135672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2AF12C-2EFA-B64F-8C26-8388E902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303BA7-4E16-EF4C-B909-65A21A43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/>
              <p:nvPr/>
            </p:nvSpPr>
            <p:spPr>
              <a:xfrm>
                <a:off x="4089407" y="161492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407" y="1614922"/>
                <a:ext cx="422134" cy="5173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/>
              <p:nvPr/>
            </p:nvSpPr>
            <p:spPr>
              <a:xfrm>
                <a:off x="5222240" y="1611217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40" y="1611217"/>
                <a:ext cx="422134" cy="276999"/>
              </a:xfrm>
              <a:prstGeom prst="rect">
                <a:avLst/>
              </a:prstGeom>
              <a:blipFill>
                <a:blip r:embed="rId1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EA0DF343-E380-E946-8B10-5CA4FAC0A603}"/>
              </a:ext>
            </a:extLst>
          </p:cNvPr>
          <p:cNvGrpSpPr/>
          <p:nvPr/>
        </p:nvGrpSpPr>
        <p:grpSpPr>
          <a:xfrm>
            <a:off x="1357109" y="1626899"/>
            <a:ext cx="450004" cy="666573"/>
            <a:chOff x="972452" y="2663064"/>
            <a:chExt cx="450004" cy="666573"/>
          </a:xfrm>
        </p:grpSpPr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AB4F04CA-85A6-C94B-925E-79BDA5B3178A}"/>
                </a:ext>
              </a:extLst>
            </p:cNvPr>
            <p:cNvSpPr/>
            <p:nvPr/>
          </p:nvSpPr>
          <p:spPr>
            <a:xfrm>
              <a:off x="1005300" y="2715683"/>
              <a:ext cx="379693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6B58E19F-BD2E-B047-B61B-D9E8A771DED0}"/>
                </a:ext>
              </a:extLst>
            </p:cNvPr>
            <p:cNvGrpSpPr/>
            <p:nvPr/>
          </p:nvGrpSpPr>
          <p:grpSpPr>
            <a:xfrm>
              <a:off x="972452" y="2663064"/>
              <a:ext cx="450004" cy="666573"/>
              <a:chOff x="1462419" y="107793"/>
              <a:chExt cx="240948" cy="356903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97925387-735E-9442-8FA5-6F937F0C8717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108D0E51-BD25-374A-83D4-DA423DCA2067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/>
              <p:nvPr/>
            </p:nvSpPr>
            <p:spPr>
              <a:xfrm>
                <a:off x="1766066" y="1619596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66" y="1619596"/>
                <a:ext cx="422134" cy="5173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0F8F3A01-F016-6F4C-9C85-E128C237764D}"/>
              </a:ext>
            </a:extLst>
          </p:cNvPr>
          <p:cNvGrpSpPr/>
          <p:nvPr/>
        </p:nvGrpSpPr>
        <p:grpSpPr>
          <a:xfrm>
            <a:off x="4641655" y="1576444"/>
            <a:ext cx="538479" cy="666573"/>
            <a:chOff x="4609280" y="1673723"/>
            <a:chExt cx="538479" cy="666573"/>
          </a:xfrm>
        </p:grpSpPr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E20B875A-58AA-394C-A2DF-AFDF5985FA0F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2166494-0675-C649-A006-1CEAD2E60875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44" name="左大かっこ 143">
                <a:extLst>
                  <a:ext uri="{FF2B5EF4-FFF2-40B4-BE49-F238E27FC236}">
                    <a16:creationId xmlns:a16="http://schemas.microsoft.com/office/drawing/2014/main" id="{033C838F-C67E-6242-BCA5-A88A9A81759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1C2F5CDA-5522-6F4E-A20F-04F618C31614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4EDADC8D-5801-384B-8A49-E1E8EFB357F9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79306B38-4A05-F141-A116-4E355DBA7944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314796D-BB6E-9A44-8A96-CF28A8FFB57F}"/>
              </a:ext>
            </a:extLst>
          </p:cNvPr>
          <p:cNvSpPr/>
          <p:nvPr/>
        </p:nvSpPr>
        <p:spPr>
          <a:xfrm>
            <a:off x="4761711" y="1636982"/>
            <a:ext cx="371313" cy="13320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E450594E-5147-E749-BBA8-A6341A4226B0}"/>
              </a:ext>
            </a:extLst>
          </p:cNvPr>
          <p:cNvGrpSpPr/>
          <p:nvPr/>
        </p:nvGrpSpPr>
        <p:grpSpPr>
          <a:xfrm>
            <a:off x="5667087" y="1576442"/>
            <a:ext cx="538479" cy="666573"/>
            <a:chOff x="4609280" y="1673723"/>
            <a:chExt cx="538479" cy="666573"/>
          </a:xfrm>
        </p:grpSpPr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9BFA2F7E-B793-4F42-9875-2B8E28814952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0A4D5906-F38A-DB4D-8E7B-9446BE3A6FEC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030A7B21-105A-A94C-97D0-849210547E1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80160C49-DADB-ED46-A293-0E0684EEB03D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66" name="円/楕円 165">
              <a:extLst>
                <a:ext uri="{FF2B5EF4-FFF2-40B4-BE49-F238E27FC236}">
                  <a16:creationId xmlns:a16="http://schemas.microsoft.com/office/drawing/2014/main" id="{AB4ACD19-FE26-A74D-8860-6B54973582E2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40E1CB77-CBD6-0347-97F4-CE8B756EFEFE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AD500871-AEC1-3940-99EC-C753EB23280B}"/>
              </a:ext>
            </a:extLst>
          </p:cNvPr>
          <p:cNvSpPr/>
          <p:nvPr/>
        </p:nvSpPr>
        <p:spPr>
          <a:xfrm>
            <a:off x="5778282" y="1638822"/>
            <a:ext cx="371313" cy="13320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389FE0A-147E-BC46-8927-59C134161CF4}"/>
              </a:ext>
            </a:extLst>
          </p:cNvPr>
          <p:cNvGrpSpPr/>
          <p:nvPr/>
        </p:nvGrpSpPr>
        <p:grpSpPr>
          <a:xfrm>
            <a:off x="2218520" y="1615969"/>
            <a:ext cx="1771584" cy="677505"/>
            <a:chOff x="2218520" y="1615969"/>
            <a:chExt cx="1771584" cy="677505"/>
          </a:xfrm>
        </p:grpSpPr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687D55E5-A047-764B-899D-F8FF4D8F819C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1763E761-0D71-A945-8A41-BB312E5F4A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815A4631-68F4-1146-A1DF-62B0BA1F4F3F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64ED9635-F54A-A841-A3C2-67D98949CDD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F8F6A2D7-3A9A-3E49-B12A-DFC8E6D13E8D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BC12100E-537D-5248-8214-08B39FA0119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C46B95E6-7B6D-6049-820B-FCF729A7D11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B0CB8ABD-5E08-7F4D-BB42-00F0BEC80E3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26" name="左大かっこ 125">
              <a:extLst>
                <a:ext uri="{FF2B5EF4-FFF2-40B4-BE49-F238E27FC236}">
                  <a16:creationId xmlns:a16="http://schemas.microsoft.com/office/drawing/2014/main" id="{A7FB9363-28D1-9941-8F1D-5DE20AC2BB0E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3FD69CCA-89F4-534A-A36A-B6BB0CD996C9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6139835-7314-DC4A-AAE9-59C0CEC11FF1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F9977EB3-C3F5-1144-9A66-8BABB922B506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2" name="左大かっこ 171">
              <a:extLst>
                <a:ext uri="{FF2B5EF4-FFF2-40B4-BE49-F238E27FC236}">
                  <a16:creationId xmlns:a16="http://schemas.microsoft.com/office/drawing/2014/main" id="{BC102288-C249-8544-AE3F-CCA76F08A1C6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89B4B327-74C5-8842-AB78-523DACE59890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/>
              <p:nvPr/>
            </p:nvSpPr>
            <p:spPr>
              <a:xfrm>
                <a:off x="2366498" y="1282063"/>
                <a:ext cx="351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</m:t>
                      </m:r>
                    </m:oMath>
                  </m:oMathPara>
                </a14:m>
                <a:endParaRPr kumimoji="1" lang="ja-JP" altLang="en-US" sz="14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98" y="1282063"/>
                <a:ext cx="35182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/>
              <p:nvPr/>
            </p:nvSpPr>
            <p:spPr>
              <a:xfrm>
                <a:off x="3026615" y="1278591"/>
                <a:ext cx="339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1400" b="0" i="1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kumimoji="1" lang="ja-JP" altLang="en-US" sz="14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15" y="1278591"/>
                <a:ext cx="33919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/>
              <p:nvPr/>
            </p:nvSpPr>
            <p:spPr>
              <a:xfrm>
                <a:off x="1397658" y="1282686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游ゴシック" panose="020B0400000000000000" pitchFamily="34" charset="-128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ja-JP" altLang="en-US" sz="14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58" y="1282686"/>
                <a:ext cx="34028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/>
              <p:nvPr/>
            </p:nvSpPr>
            <p:spPr>
              <a:xfrm>
                <a:off x="3551651" y="1275895"/>
                <a:ext cx="439286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1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14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651" y="1275895"/>
                <a:ext cx="439286" cy="3115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/>
              <p:nvPr/>
            </p:nvSpPr>
            <p:spPr>
              <a:xfrm>
                <a:off x="4623706" y="1267273"/>
                <a:ext cx="666913" cy="314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706" y="1267273"/>
                <a:ext cx="666913" cy="314702"/>
              </a:xfrm>
              <a:prstGeom prst="rect">
                <a:avLst/>
              </a:prstGeom>
              <a:blipFill>
                <a:blip r:embed="rId17"/>
                <a:stretch>
                  <a:fillRect r="-9259"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/>
              <p:nvPr/>
            </p:nvSpPr>
            <p:spPr>
              <a:xfrm>
                <a:off x="5548504" y="1271313"/>
                <a:ext cx="666913" cy="315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4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04" y="1271313"/>
                <a:ext cx="666913" cy="315086"/>
              </a:xfrm>
              <a:prstGeom prst="rect">
                <a:avLst/>
              </a:prstGeom>
              <a:blipFill>
                <a:blip r:embed="rId18"/>
                <a:stretch>
                  <a:fillRect r="-9259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60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98475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FF7A5B-6806-D845-BC3F-16B478EE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" y="2861469"/>
            <a:ext cx="2397759" cy="2286000"/>
          </a:xfrm>
        </p:spPr>
        <p:txBody>
          <a:bodyPr anchor="t">
            <a:norm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  <a:latin typeface="+mn-lt"/>
              </a:rPr>
              <a:t>What is this?</a:t>
            </a:r>
            <a:endParaRPr lang="ja-TH" sz="3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1CA7F-DFF7-4A4B-AED5-3D5955E7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039" y="534678"/>
            <a:ext cx="5467349" cy="4796675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ja-TH" altLang="ja-JP" sz="2400"/>
              <a:t>Prof. Gilbert Strang‘s </a:t>
            </a:r>
            <a:br>
              <a:rPr lang="en-US" altLang="ja-JP" sz="2400" dirty="0"/>
            </a:br>
            <a:r>
              <a:rPr lang="ja-TH" altLang="ja-JP" sz="2400"/>
              <a:t>“Linear Algebra for Everyone” </a:t>
            </a:r>
            <a:br>
              <a:rPr lang="en-US" altLang="ja-JP" sz="2400" dirty="0"/>
            </a:br>
            <a:r>
              <a:rPr lang="ja-TH" altLang="ja-JP" sz="2400"/>
              <a:t>is a great book for </a:t>
            </a:r>
            <a:r>
              <a:rPr lang="en-US" altLang="ja-JP" sz="2400" dirty="0"/>
              <a:t>an </a:t>
            </a:r>
            <a:r>
              <a:rPr lang="ja-TH" altLang="ja-JP" sz="2400"/>
              <a:t>introduc</a:t>
            </a:r>
            <a:r>
              <a:rPr lang="en-US" altLang="ja-JP" sz="2400" dirty="0" err="1"/>
              <a:t>ti</a:t>
            </a:r>
            <a:r>
              <a:rPr lang="ja-TH" altLang="ja-JP" sz="2400"/>
              <a:t>on</a:t>
            </a:r>
            <a:br>
              <a:rPr lang="en-US" altLang="ja-JP" sz="2400" dirty="0"/>
            </a:br>
            <a:r>
              <a:rPr lang="ja-TH" altLang="ja-JP" sz="2400"/>
              <a:t>to Linear Algebra!</a:t>
            </a:r>
          </a:p>
          <a:p>
            <a:pPr>
              <a:lnSpc>
                <a:spcPct val="120000"/>
              </a:lnSpc>
            </a:pPr>
            <a:r>
              <a:rPr lang="ja-TH" altLang="ja-JP" sz="1600"/>
              <a:t>Not theorem-proof </a:t>
            </a:r>
            <a:r>
              <a:rPr lang="en" altLang="ja-JP" sz="1600" dirty="0"/>
              <a:t>chains but</a:t>
            </a:r>
            <a:r>
              <a:rPr lang="ja-TH" altLang="ja-JP" sz="1600"/>
              <a:t> “matrix languages” and examples to get intuitive understanding for practical applications.</a:t>
            </a:r>
          </a:p>
          <a:p>
            <a:pPr>
              <a:lnSpc>
                <a:spcPct val="120000"/>
              </a:lnSpc>
            </a:pPr>
            <a:r>
              <a:rPr lang="ja-TH" altLang="ja-JP" sz="1600"/>
              <a:t>Linked to the best Linear Algebra course video MIT 18.06 and 18.065 youtube MIT OpenCourseWare playlist</a:t>
            </a:r>
            <a:r>
              <a:rPr lang="en-US" altLang="ja-JP" sz="1600" dirty="0"/>
              <a:t> with</a:t>
            </a:r>
            <a:r>
              <a:rPr lang="ja-TH" altLang="ja-JP" sz="1600"/>
              <a:t> over 2 milion subscribers</a:t>
            </a:r>
            <a:r>
              <a:rPr lang="en-US" altLang="ja-JP" sz="1600" dirty="0"/>
              <a:t>(I am one of them!)</a:t>
            </a:r>
            <a:br>
              <a:rPr lang="ja-TH" altLang="ja-JP" sz="1600"/>
            </a:br>
            <a:endParaRPr lang="ja-TH" altLang="ja-JP" sz="1600"/>
          </a:p>
          <a:p>
            <a:pPr>
              <a:lnSpc>
                <a:spcPct val="120000"/>
              </a:lnSpc>
            </a:pPr>
            <a:r>
              <a:rPr lang="ja-TH" altLang="ja-JP" sz="1600"/>
              <a:t>Hightlights</a:t>
            </a:r>
            <a:r>
              <a:rPr lang="en-US" altLang="ja-JP" sz="1600" dirty="0"/>
              <a:t>…</a:t>
            </a:r>
            <a:endParaRPr lang="ja-TH" altLang="ja-JP" sz="1600"/>
          </a:p>
          <a:p>
            <a:pPr lvl="1">
              <a:lnSpc>
                <a:spcPct val="120000"/>
              </a:lnSpc>
            </a:pPr>
            <a:r>
              <a:rPr lang="ja-TH" altLang="ja-JP" sz="1900" b="1"/>
              <a:t>Four ways to AB=C</a:t>
            </a:r>
          </a:p>
          <a:p>
            <a:pPr lvl="1">
              <a:lnSpc>
                <a:spcPct val="120000"/>
              </a:lnSpc>
            </a:pPr>
            <a:r>
              <a:rPr lang="ja-TH" altLang="ja-JP" sz="1600"/>
              <a:t>The fundamental four subspaces.</a:t>
            </a:r>
          </a:p>
          <a:p>
            <a:pPr lvl="1">
              <a:lnSpc>
                <a:spcPct val="120000"/>
              </a:lnSpc>
            </a:pPr>
            <a:r>
              <a:rPr lang="ja-TH" altLang="ja-JP" sz="1900" b="1"/>
              <a:t>The five factorization of matrix.</a:t>
            </a:r>
          </a:p>
          <a:p>
            <a:pPr lvl="1">
              <a:lnSpc>
                <a:spcPct val="120000"/>
              </a:lnSpc>
            </a:pPr>
            <a:r>
              <a:rPr lang="ja-TH" altLang="ja-JP" sz="1600"/>
              <a:t>SVD as the climax, not Jordan block decoposition.</a:t>
            </a:r>
          </a:p>
          <a:p>
            <a:pPr lvl="1">
              <a:lnSpc>
                <a:spcPct val="120000"/>
              </a:lnSpc>
            </a:pPr>
            <a:r>
              <a:rPr lang="ja-TH" altLang="ja-JP" sz="1600"/>
              <a:t>Introduction to Data Science</a:t>
            </a:r>
            <a:endParaRPr lang="en-US" altLang="ja-JP" sz="1600" dirty="0"/>
          </a:p>
          <a:p>
            <a:pPr lvl="1">
              <a:lnSpc>
                <a:spcPct val="120000"/>
              </a:lnSpc>
            </a:pPr>
            <a:endParaRPr lang="en-US" altLang="ja-JP" sz="1600" dirty="0"/>
          </a:p>
          <a:p>
            <a:pPr>
              <a:lnSpc>
                <a:spcPct val="120000"/>
              </a:lnSpc>
            </a:pPr>
            <a:r>
              <a:rPr lang="en-US" altLang="ja-JP" sz="1900" dirty="0"/>
              <a:t>I tried to capture and convey the concepts in (1) and (2) graphically and wanted to share design ideas for educational use.</a:t>
            </a:r>
            <a:endParaRPr lang="ja-TH" altLang="ja-JP" sz="190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555B20-B5A5-5D44-BFA9-24604892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5296958"/>
            <a:ext cx="3067050" cy="30427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kumimoji="1" lang="en" altLang="ja-JP" sz="700"/>
              <a:t>By Kenji Hiranabe with the kindest help of Prof. Gilbert Strang</a:t>
            </a:r>
            <a:endParaRPr kumimoji="1" lang="ja-JP" altLang="en-US" sz="7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F831F3-374E-1D4B-9D43-7CB6AED5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296958"/>
            <a:ext cx="2057400" cy="30427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29EF6B4-709F-0C4F-8D57-4E0D583B55F6}" type="slidenum">
              <a:rPr kumimoji="1" lang="ja-JP" altLang="en-US" smtClean="0"/>
              <a:pPr>
                <a:spcAft>
                  <a:spcPts val="600"/>
                </a:spcAft>
              </a:pPr>
              <a:t>2</a:t>
            </a:fld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3647D19-132C-FC4D-8BE5-3A2A9858E825}"/>
              </a:ext>
            </a:extLst>
          </p:cNvPr>
          <p:cNvSpPr/>
          <p:nvPr/>
        </p:nvSpPr>
        <p:spPr>
          <a:xfrm>
            <a:off x="6709046" y="3012646"/>
            <a:ext cx="347472" cy="347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A109471D-77A4-0B43-BA59-2F4BC0502958}"/>
              </a:ext>
            </a:extLst>
          </p:cNvPr>
          <p:cNvSpPr/>
          <p:nvPr/>
        </p:nvSpPr>
        <p:spPr>
          <a:xfrm>
            <a:off x="6709046" y="3553968"/>
            <a:ext cx="347472" cy="347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17214C7-933F-0B46-AAE8-53098C84F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r="7112" b="4"/>
          <a:stretch/>
        </p:blipFill>
        <p:spPr bwMode="auto">
          <a:xfrm>
            <a:off x="7662227" y="383646"/>
            <a:ext cx="853123" cy="128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22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8" name="Rectangle 140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133098D9-D141-8A4B-879D-4B8267F49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r="-4" b="-4"/>
          <a:stretch/>
        </p:blipFill>
        <p:spPr bwMode="auto">
          <a:xfrm>
            <a:off x="5536267" y="2880360"/>
            <a:ext cx="3607733" cy="2834640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ダイアグラム&#10;&#10;自動的に生成された説明">
            <a:extLst>
              <a:ext uri="{FF2B5EF4-FFF2-40B4-BE49-F238E27FC236}">
                <a16:creationId xmlns:a16="http://schemas.microsoft.com/office/drawing/2014/main" id="{7D8679CA-1B91-4F45-8621-EAF7E4975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r="13552" b="4"/>
          <a:stretch/>
        </p:blipFill>
        <p:spPr bwMode="auto">
          <a:xfrm>
            <a:off x="2392071" y="2880360"/>
            <a:ext cx="3694109" cy="2834640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2299" name="Freeform: Shape 142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59361" cy="5715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5" name="Freeform: Shape 144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52502" cy="5715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8200"/>
            <a:ext cx="96012" cy="544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FF7A5B-6806-D845-BC3F-16B478EE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2842591" cy="1570614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+mn-lt"/>
              </a:rPr>
              <a:t>References</a:t>
            </a:r>
            <a:br>
              <a:rPr lang="en-US" sz="2200" dirty="0">
                <a:solidFill>
                  <a:schemeClr val="bg1"/>
                </a:solidFill>
                <a:latin typeface="+mn-lt"/>
              </a:rPr>
            </a:br>
            <a:r>
              <a:rPr lang="en-US" sz="2200" dirty="0">
                <a:solidFill>
                  <a:schemeClr val="bg1"/>
                </a:solidFill>
                <a:latin typeface="+mn-lt"/>
              </a:rPr>
              <a:t>and</a:t>
            </a:r>
            <a:br>
              <a:rPr lang="en-US" sz="2200" dirty="0">
                <a:solidFill>
                  <a:schemeClr val="bg1"/>
                </a:solidFill>
                <a:latin typeface="+mn-lt"/>
              </a:rPr>
            </a:br>
            <a:r>
              <a:rPr lang="en-US" sz="2200" dirty="0">
                <a:solidFill>
                  <a:schemeClr val="bg1"/>
                </a:solidFill>
                <a:latin typeface="+mn-lt"/>
              </a:rPr>
              <a:t>Credits</a:t>
            </a:r>
            <a:endParaRPr lang="ja-TH" sz="2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1741617"/>
            <a:ext cx="2125980" cy="15240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1CA7F-DFF7-4A4B-AED5-3D5955E7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1882140"/>
            <a:ext cx="2105406" cy="3268980"/>
          </a:xfrm>
        </p:spPr>
        <p:txBody>
          <a:bodyPr>
            <a:normAutofit/>
          </a:bodyPr>
          <a:lstStyle/>
          <a:p>
            <a:r>
              <a:rPr lang="en-US" altLang="ja-JP" sz="800"/>
              <a:t>Linear Algebra for Everyone</a:t>
            </a:r>
            <a:br>
              <a:rPr lang="en-US" altLang="ja-JP" sz="800"/>
            </a:br>
            <a:r>
              <a:rPr lang="en-US" altLang="ja-JP" sz="800">
                <a:hlinkClick r:id="rId4"/>
              </a:rPr>
              <a:t>http://math.mit.edu/everyone/</a:t>
            </a:r>
            <a:endParaRPr lang="en-US" altLang="ja-JP" sz="800"/>
          </a:p>
          <a:p>
            <a:r>
              <a:rPr lang="en-US" altLang="ja-JP" sz="800"/>
              <a:t>MIT OpenCourseWare 18.06</a:t>
            </a:r>
            <a:br>
              <a:rPr lang="en-US" altLang="ja-JP" sz="800"/>
            </a:br>
            <a:r>
              <a:rPr lang="en-US" altLang="ja-JP" sz="800">
                <a:hlinkClick r:id="rId5"/>
              </a:rPr>
              <a:t>http://web.mit.edu/18.06/www/videos.shtml</a:t>
            </a:r>
            <a:endParaRPr lang="en-US" altLang="ja-JP" sz="800"/>
          </a:p>
          <a:p>
            <a:r>
              <a:rPr lang="en-US" altLang="ja-JP" sz="800"/>
              <a:t>A 2020 Vision of Linear Algebra </a:t>
            </a:r>
            <a:r>
              <a:rPr lang="en-US" altLang="ja-JP" sz="800">
                <a:hlinkClick r:id="rId6"/>
              </a:rPr>
              <a:t>https://ocw.mit.edu/resources/res-18-010-a-2020-vision-of-linear-algebra-spring-2020/</a:t>
            </a:r>
            <a:endParaRPr lang="en-US" altLang="ja-JP" sz="800"/>
          </a:p>
          <a:p>
            <a:r>
              <a:rPr lang="en-US" altLang="ja-JP" sz="800"/>
              <a:t>My blog entry Matrix World</a:t>
            </a:r>
            <a:br>
              <a:rPr lang="en-US" altLang="ja-JP" sz="800"/>
            </a:br>
            <a:r>
              <a:rPr lang="en-US" altLang="ja-JP" sz="800">
                <a:hlinkClick r:id="rId7"/>
              </a:rPr>
              <a:t>https://anagileway.com/2020/09/29/matrix-world-in-linear-algebra-for-everyone/</a:t>
            </a:r>
            <a:endParaRPr lang="en-US" altLang="ja-JP" sz="800"/>
          </a:p>
          <a:p>
            <a:r>
              <a:rPr lang="en-US" altLang="ja-JP" sz="800"/>
              <a:t>The four subspaces T-shirt</a:t>
            </a:r>
            <a:br>
              <a:rPr lang="en-US" altLang="ja-JP" sz="800"/>
            </a:br>
            <a:r>
              <a:rPr lang="en-US" altLang="ja-JP" sz="800">
                <a:hlinkClick r:id="rId8"/>
              </a:rPr>
              <a:t>https://anagileway.com/2020/06/04/prof-gilbert-strang-linear-algebra/</a:t>
            </a:r>
            <a:endParaRPr lang="en-US" altLang="ja-JP" sz="800"/>
          </a:p>
          <a:p>
            <a:pPr marL="0" indent="0">
              <a:buNone/>
            </a:pPr>
            <a:endParaRPr lang="en-US" altLang="ja-JP" sz="800"/>
          </a:p>
          <a:p>
            <a:pPr marL="0" indent="0">
              <a:buNone/>
            </a:pPr>
            <a:r>
              <a:rPr lang="en-US" altLang="ja-JP" sz="800"/>
              <a:t>This work is inspired by Prof. Strang’s books and lecture videos. I deeply appreciate his work, passion and personality.</a:t>
            </a:r>
            <a:endParaRPr lang="ja-TH" sz="80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555B20-B5A5-5D44-BFA9-24604892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9788" y="5495491"/>
            <a:ext cx="4093690" cy="304271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60E70D4-C60D-1241-A876-F8FEF7F5864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00" r="67" b="4"/>
          <a:stretch/>
        </p:blipFill>
        <p:spPr>
          <a:xfrm>
            <a:off x="4114801" y="10"/>
            <a:ext cx="5029200" cy="2834630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F831F3-374E-1D4B-9D43-7CB6AED5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243" y="5296958"/>
            <a:ext cx="2057400" cy="304271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pic>
        <p:nvPicPr>
          <p:cNvPr id="6" name="図 5" descr="黒板の前に立っている男性&#10;&#10;自動的に生成された説明">
            <a:extLst>
              <a:ext uri="{FF2B5EF4-FFF2-40B4-BE49-F238E27FC236}">
                <a16:creationId xmlns:a16="http://schemas.microsoft.com/office/drawing/2014/main" id="{348B5957-F8F1-3F4A-83DF-FD10CC6E7B7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9093" b="-4"/>
          <a:stretch/>
        </p:blipFill>
        <p:spPr>
          <a:xfrm>
            <a:off x="2352291" y="10"/>
            <a:ext cx="3734478" cy="2834630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38" name="図 37" descr="テキスト&#10;&#10;自動的に生成された説明">
            <a:extLst>
              <a:ext uri="{FF2B5EF4-FFF2-40B4-BE49-F238E27FC236}">
                <a16:creationId xmlns:a16="http://schemas.microsoft.com/office/drawing/2014/main" id="{579BB1C0-D4C4-B540-9D2F-A1F3EEDC12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3618" y="4942031"/>
            <a:ext cx="1170432" cy="5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98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DC4BE5-FA16-CD4C-84FF-A1D2C68A8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348" y="2748935"/>
            <a:ext cx="6371303" cy="1487001"/>
          </a:xfrm>
        </p:spPr>
        <p:txBody>
          <a:bodyPr anchor="b">
            <a:normAutofit/>
          </a:bodyPr>
          <a:lstStyle/>
          <a:p>
            <a:r>
              <a:rPr lang="en-US" altLang="ja-JP" dirty="0">
                <a:solidFill>
                  <a:srgbClr val="FFFFFF"/>
                </a:solidFill>
              </a:rPr>
              <a:t>Thank you for reading!</a:t>
            </a:r>
            <a:endParaRPr lang="ja-TH" dirty="0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E31480-3CC2-8743-BC54-1088E73F9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906" y="4382375"/>
            <a:ext cx="6970816" cy="753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Any comments or feedbacks are welcome to:</a:t>
            </a:r>
            <a:endParaRPr lang="ja-TH" dirty="0">
              <a:solidFill>
                <a:srgbClr val="FFFFFF"/>
              </a:solidFill>
            </a:endParaRPr>
          </a:p>
          <a:p>
            <a:r>
              <a:rPr lang="ja-TH">
                <a:solidFill>
                  <a:srgbClr val="FFFFFF"/>
                </a:solidFill>
              </a:rPr>
              <a:t>Kenji Hiranabe</a:t>
            </a:r>
            <a:r>
              <a:rPr lang="en-US" dirty="0">
                <a:solidFill>
                  <a:srgbClr val="FFFFFF"/>
                </a:solidFill>
              </a:rPr>
              <a:t>  (</a:t>
            </a:r>
            <a:r>
              <a:rPr lang="en-US" dirty="0" err="1">
                <a:solidFill>
                  <a:srgbClr val="FFFFFF"/>
                </a:solidFill>
              </a:rPr>
              <a:t>hiranabe@gmail.com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9435" y="741042"/>
            <a:ext cx="1605129" cy="178347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918388D-47F2-6442-9773-A7259623D2CE}"/>
              </a:ext>
            </a:extLst>
          </p:cNvPr>
          <p:cNvGrpSpPr/>
          <p:nvPr/>
        </p:nvGrpSpPr>
        <p:grpSpPr>
          <a:xfrm>
            <a:off x="4004331" y="1433106"/>
            <a:ext cx="1135335" cy="399347"/>
            <a:chOff x="1008431" y="988445"/>
            <a:chExt cx="2005187" cy="705312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F45A403-AEFE-F346-9A3C-308790DD3456}"/>
                </a:ext>
              </a:extLst>
            </p:cNvPr>
            <p:cNvGrpSpPr/>
            <p:nvPr/>
          </p:nvGrpSpPr>
          <p:grpSpPr>
            <a:xfrm>
              <a:off x="100843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F7FA6948-2B2C-AC4C-936A-40307DC79EA5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51" name="左大かっこ 50">
                  <a:extLst>
                    <a:ext uri="{FF2B5EF4-FFF2-40B4-BE49-F238E27FC236}">
                      <a16:creationId xmlns:a16="http://schemas.microsoft.com/office/drawing/2014/main" id="{4982DACD-F304-C643-9C2A-FD475213896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52" name="左大かっこ 51">
                  <a:extLst>
                    <a:ext uri="{FF2B5EF4-FFF2-40B4-BE49-F238E27FC236}">
                      <a16:creationId xmlns:a16="http://schemas.microsoft.com/office/drawing/2014/main" id="{7EAD589F-F424-BB4D-A5E1-AE6013D11F6C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0AE69E9-7397-7A49-B3DA-1112BCEC5CD8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D0E97684-F1B9-DE41-99F6-BBCCF478CC30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AF466A1-0919-054D-83C9-08823972C1CC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D3DC46C-DBD8-0E4C-A320-EF9E88976100}"/>
                </a:ext>
              </a:extLst>
            </p:cNvPr>
            <p:cNvSpPr/>
            <p:nvPr/>
          </p:nvSpPr>
          <p:spPr>
            <a:xfrm>
              <a:off x="164875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1" name="左大かっこ 20">
              <a:extLst>
                <a:ext uri="{FF2B5EF4-FFF2-40B4-BE49-F238E27FC236}">
                  <a16:creationId xmlns:a16="http://schemas.microsoft.com/office/drawing/2014/main" id="{4B960F6F-14A2-304A-A68C-061DF23A7C28}"/>
                </a:ext>
              </a:extLst>
            </p:cNvPr>
            <p:cNvSpPr/>
            <p:nvPr/>
          </p:nvSpPr>
          <p:spPr>
            <a:xfrm>
              <a:off x="158203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E8C30117-C0E8-C646-856E-9D73C1C7346F}"/>
                </a:ext>
              </a:extLst>
            </p:cNvPr>
            <p:cNvSpPr/>
            <p:nvPr/>
          </p:nvSpPr>
          <p:spPr>
            <a:xfrm flipH="1">
              <a:off x="195001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D027F76-0A08-B742-9972-18AB37C37F68}"/>
                </a:ext>
              </a:extLst>
            </p:cNvPr>
            <p:cNvSpPr/>
            <p:nvPr/>
          </p:nvSpPr>
          <p:spPr>
            <a:xfrm>
              <a:off x="184219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273528BD-80B9-844E-AD91-C4A28F097003}"/>
                    </a:ext>
                  </a:extLst>
                </p:cNvPr>
                <p:cNvSpPr txBox="1"/>
                <p:nvPr/>
              </p:nvSpPr>
              <p:spPr>
                <a:xfrm>
                  <a:off x="2051471" y="988445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273528BD-80B9-844E-AD91-C4A28F097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471" y="988445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 l="-5000" r="-10000"/>
                  </a:stretch>
                </a:blipFill>
              </p:spPr>
              <p:txBody>
                <a:bodyPr/>
                <a:lstStyle/>
                <a:p>
                  <a:r>
                    <a:rPr lang="ja-T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81809EEA-A5E2-9A4B-B4EB-52AABBB742B5}"/>
                </a:ext>
              </a:extLst>
            </p:cNvPr>
            <p:cNvGrpSpPr/>
            <p:nvPr/>
          </p:nvGrpSpPr>
          <p:grpSpPr>
            <a:xfrm>
              <a:off x="2460025" y="1058847"/>
              <a:ext cx="196596" cy="194343"/>
              <a:chOff x="4163876" y="2548857"/>
              <a:chExt cx="196596" cy="194343"/>
            </a:xfrm>
          </p:grpSpPr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67FF5D0-95C9-5348-AD15-F26BCA858D0B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B643A27-E4AC-3744-8A51-70C465AFE5F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8CE5236-6A84-2A43-AE57-F3B878D6A0AC}"/>
                </a:ext>
              </a:extLst>
            </p:cNvPr>
            <p:cNvGrpSpPr/>
            <p:nvPr/>
          </p:nvGrpSpPr>
          <p:grpSpPr>
            <a:xfrm>
              <a:off x="2465197" y="1272897"/>
              <a:ext cx="196596" cy="194343"/>
              <a:chOff x="4163876" y="2548857"/>
              <a:chExt cx="196596" cy="194343"/>
            </a:xfrm>
          </p:grpSpPr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BB809C5A-22C1-AB48-9C97-62CCF16F618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158D6EAD-27B5-DC42-828A-FB2FBB600B8B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A70BC7C7-9E0A-664B-8FE6-C8ABF88FC9BC}"/>
                </a:ext>
              </a:extLst>
            </p:cNvPr>
            <p:cNvGrpSpPr/>
            <p:nvPr/>
          </p:nvGrpSpPr>
          <p:grpSpPr>
            <a:xfrm>
              <a:off x="2470369" y="1486947"/>
              <a:ext cx="196596" cy="194343"/>
              <a:chOff x="4163876" y="2548857"/>
              <a:chExt cx="196596" cy="194343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FACDABF-B244-A741-B670-399C1D175138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C3116842-59BA-2948-ABC0-4C8712E59AA3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3DF48BC6-A71E-EE4D-BB0F-99303C6202CA}"/>
                </a:ext>
              </a:extLst>
            </p:cNvPr>
            <p:cNvSpPr/>
            <p:nvPr/>
          </p:nvSpPr>
          <p:spPr>
            <a:xfrm>
              <a:off x="241793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33CC5654-DC37-DF4B-8815-0389F21198D7}"/>
                </a:ext>
              </a:extLst>
            </p:cNvPr>
            <p:cNvSpPr/>
            <p:nvPr/>
          </p:nvSpPr>
          <p:spPr>
            <a:xfrm flipH="1">
              <a:off x="292823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989186EF-CBAD-9C43-AA00-1FCB4BF3AAFC}"/>
                </a:ext>
              </a:extLst>
            </p:cNvPr>
            <p:cNvGrpSpPr/>
            <p:nvPr/>
          </p:nvGrpSpPr>
          <p:grpSpPr>
            <a:xfrm>
              <a:off x="2742501" y="1058847"/>
              <a:ext cx="196596" cy="194343"/>
              <a:chOff x="4163876" y="2548857"/>
              <a:chExt cx="196596" cy="194343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D57DD81-1266-634A-98BD-4B7DD6B0D4C5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F0EDFDC0-F16C-8744-AE64-2B2AC2C7C9B9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CC9FF8A-2BB0-9043-A98B-FC316E1A67B8}"/>
                </a:ext>
              </a:extLst>
            </p:cNvPr>
            <p:cNvGrpSpPr/>
            <p:nvPr/>
          </p:nvGrpSpPr>
          <p:grpSpPr>
            <a:xfrm>
              <a:off x="2747673" y="1272897"/>
              <a:ext cx="196596" cy="194343"/>
              <a:chOff x="4163876" y="2548857"/>
              <a:chExt cx="196596" cy="194343"/>
            </a:xfrm>
          </p:grpSpPr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82C7A36-B448-9C48-B791-B0EB78FD240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4AE5ECD1-20EA-CB4D-B753-E69413A744F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AE66B89-9791-9747-81D5-B94B6895CEFF}"/>
                </a:ext>
              </a:extLst>
            </p:cNvPr>
            <p:cNvGrpSpPr/>
            <p:nvPr/>
          </p:nvGrpSpPr>
          <p:grpSpPr>
            <a:xfrm>
              <a:off x="2752845" y="1486947"/>
              <a:ext cx="196596" cy="194343"/>
              <a:chOff x="4163876" y="2548857"/>
              <a:chExt cx="196596" cy="19434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105537B-A106-F64B-91D3-8F9AB3A3F2B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2BAC008C-A755-DE40-97D8-1CC17C05C85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A035D7-AE35-E846-BDD4-6991382F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4645AE-F4A6-16CD-12EB-B728F454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46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98475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FF7A5B-6806-D845-BC3F-16B478EE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" y="2861469"/>
            <a:ext cx="2397759" cy="2286000"/>
          </a:xfrm>
        </p:spPr>
        <p:txBody>
          <a:bodyPr anchor="t">
            <a:normAutofit/>
          </a:bodyPr>
          <a:lstStyle/>
          <a:p>
            <a:pPr algn="ctr"/>
            <a:r>
              <a:rPr lang="ja-TH" sz="3800">
                <a:solidFill>
                  <a:schemeClr val="bg1"/>
                </a:solidFill>
                <a:latin typeface="+mn-lt"/>
              </a:rPr>
              <a:t>Why </a:t>
            </a:r>
            <a:r>
              <a:rPr lang="en-US" sz="3800">
                <a:solidFill>
                  <a:schemeClr val="bg1"/>
                </a:solidFill>
                <a:latin typeface="+mn-lt"/>
              </a:rPr>
              <a:t>you </a:t>
            </a:r>
            <a:r>
              <a:rPr lang="ja-TH" sz="3800">
                <a:solidFill>
                  <a:schemeClr val="bg1"/>
                </a:solidFill>
                <a:latin typeface="+mn-lt"/>
              </a:rPr>
              <a:t>read this </a:t>
            </a:r>
            <a:r>
              <a:rPr lang="en-US" sz="3800">
                <a:solidFill>
                  <a:schemeClr val="bg1"/>
                </a:solidFill>
                <a:latin typeface="+mn-lt"/>
              </a:rPr>
              <a:t>note</a:t>
            </a:r>
            <a:r>
              <a:rPr lang="ja-TH" sz="3800">
                <a:solidFill>
                  <a:schemeClr val="bg1"/>
                </a:solidFill>
                <a:latin typeface="+mn-lt"/>
              </a:rPr>
              <a:t>?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1CA7F-DFF7-4A4B-AED5-3D5955E7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039" y="534679"/>
            <a:ext cx="5467349" cy="4611246"/>
          </a:xfrm>
        </p:spPr>
        <p:txBody>
          <a:bodyPr anchor="ctr">
            <a:normAutofit/>
          </a:bodyPr>
          <a:lstStyle/>
          <a:p>
            <a:r>
              <a:rPr lang="ja-TH"/>
              <a:t>There are several ways to view,  express and calculate matrix/vector multiplications.</a:t>
            </a:r>
          </a:p>
          <a:p>
            <a:r>
              <a:rPr lang="ja-TH"/>
              <a:t>This </a:t>
            </a:r>
            <a:r>
              <a:rPr lang="en-US" dirty="0"/>
              <a:t>notes are</a:t>
            </a:r>
            <a:r>
              <a:rPr lang="ja-TH"/>
              <a:t> </a:t>
            </a:r>
            <a:r>
              <a:rPr lang="en-US" dirty="0"/>
              <a:t>my</a:t>
            </a:r>
            <a:r>
              <a:rPr lang="ja-TH"/>
              <a:t> try to graphically illustrate those matrix operations in visual design</a:t>
            </a:r>
            <a:r>
              <a:rPr lang="en-US" dirty="0"/>
              <a:t>s as an </a:t>
            </a:r>
            <a:r>
              <a:rPr lang="ja-TH" altLang="ja-JP"/>
              <a:t>educational material</a:t>
            </a:r>
            <a:r>
              <a:rPr lang="ja-TH"/>
              <a:t>.</a:t>
            </a:r>
          </a:p>
          <a:p>
            <a:r>
              <a:rPr lang="ja-TH"/>
              <a:t>So to ...</a:t>
            </a:r>
          </a:p>
          <a:p>
            <a:pPr lvl="1"/>
            <a:r>
              <a:rPr lang="ja-TH"/>
              <a:t>Understand matrix/vector operations intuitively</a:t>
            </a:r>
            <a:r>
              <a:rPr lang="en-US" dirty="0"/>
              <a:t>, and</a:t>
            </a:r>
            <a:endParaRPr lang="ja-TH"/>
          </a:p>
          <a:p>
            <a:pPr lvl="1"/>
            <a:r>
              <a:rPr lang="ja-TH"/>
              <a:t>Connect the intuition</a:t>
            </a:r>
            <a:r>
              <a:rPr lang="en-US" dirty="0"/>
              <a:t>s</a:t>
            </a:r>
            <a:r>
              <a:rPr lang="ja-TH"/>
              <a:t> to concepts including the </a:t>
            </a:r>
            <a:r>
              <a:rPr lang="en-US" dirty="0"/>
              <a:t>“</a:t>
            </a:r>
            <a:r>
              <a:rPr lang="ja-TH"/>
              <a:t>five </a:t>
            </a:r>
            <a:r>
              <a:rPr lang="en-US" dirty="0"/>
              <a:t>factorizations</a:t>
            </a:r>
            <a:r>
              <a:rPr lang="ja-TH"/>
              <a:t> of matrix</a:t>
            </a:r>
            <a:r>
              <a:rPr lang="en-US" dirty="0"/>
              <a:t>”.</a:t>
            </a:r>
            <a:endParaRPr lang="ja-TH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555B20-B5A5-5D44-BFA9-24604892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5296958"/>
            <a:ext cx="3067050" cy="304271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kumimoji="1" lang="en" altLang="ja-JP" sz="700"/>
              <a:t>By Kenji Hiranabe with the kindest help of Prof. Gilbert Strang</a:t>
            </a:r>
            <a:endParaRPr kumimoji="1" lang="ja-JP" altLang="en-US" sz="7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F831F3-374E-1D4B-9D43-7CB6AED5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296958"/>
            <a:ext cx="2057400" cy="30427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29EF6B4-709F-0C4F-8D57-4E0D583B55F6}" type="slidenum">
              <a:rPr kumimoji="1" lang="ja-JP" altLang="en-US" smtClean="0"/>
              <a:pPr>
                <a:spcAft>
                  <a:spcPts val="600"/>
                </a:spcAft>
              </a:pPr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29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FAEAB-A839-A84A-9EB5-1DB16313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4" y="304271"/>
            <a:ext cx="7886700" cy="1104636"/>
          </a:xfrm>
        </p:spPr>
        <p:txBody>
          <a:bodyPr/>
          <a:lstStyle/>
          <a:p>
            <a:pPr algn="ctr"/>
            <a:r>
              <a:rPr lang="en-US" altLang="ja-JP" dirty="0"/>
              <a:t>Table of Contents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EBD50F0-E300-DE43-83D4-11EAFAA4C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4068" y="1521354"/>
                <a:ext cx="4690482" cy="378662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Viewing a Matrix – 4 Ways</a:t>
                </a:r>
                <a:endParaRPr kumimoji="1" lang="en-US" altLang="ja-JP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Vector times Vector – 2 Ways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Matrix times Vector – 2 Ways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Vector times Matrix – 2 Ways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Matrix times Matrix – 4 Ways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Practical Patterns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ja-JP" dirty="0"/>
                  <a:t>The Five Matrix Factorizations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𝐶𝑅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𝐿𝑈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EBD50F0-E300-DE43-83D4-11EAFAA4C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4068" y="1521354"/>
                <a:ext cx="4690482" cy="3786625"/>
              </a:xfrm>
              <a:blipFill>
                <a:blip r:embed="rId2"/>
                <a:stretch>
                  <a:fillRect l="-1351" b="-6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EF90D0-5306-254B-8563-3757FED0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367801-E8E1-284C-A048-47FB221A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F2897EDA-33A4-60B5-E7B4-6C38ED95E5FE}"/>
              </a:ext>
            </a:extLst>
          </p:cNvPr>
          <p:cNvSpPr/>
          <p:nvPr/>
        </p:nvSpPr>
        <p:spPr>
          <a:xfrm>
            <a:off x="1504068" y="2068504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</a:t>
            </a: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EA28D0C2-63AC-2B49-85F8-8A2269FDCFFD}"/>
              </a:ext>
            </a:extLst>
          </p:cNvPr>
          <p:cNvSpPr/>
          <p:nvPr/>
        </p:nvSpPr>
        <p:spPr>
          <a:xfrm>
            <a:off x="1504068" y="2542597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6B4E6E3-9C83-7834-438B-D0DD27F24D1A}"/>
              </a:ext>
            </a:extLst>
          </p:cNvPr>
          <p:cNvSpPr/>
          <p:nvPr/>
        </p:nvSpPr>
        <p:spPr>
          <a:xfrm>
            <a:off x="1505487" y="3016690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CCCCFC4C-FAED-59B2-AA6E-C7C9BAB87CCF}"/>
              </a:ext>
            </a:extLst>
          </p:cNvPr>
          <p:cNvSpPr/>
          <p:nvPr/>
        </p:nvSpPr>
        <p:spPr>
          <a:xfrm>
            <a:off x="1504068" y="3498116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DFD1CA4-7699-C6B0-E1C3-5A38A7C74B30}"/>
              </a:ext>
            </a:extLst>
          </p:cNvPr>
          <p:cNvSpPr/>
          <p:nvPr/>
        </p:nvSpPr>
        <p:spPr>
          <a:xfrm>
            <a:off x="1504068" y="3972209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P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43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D318F6D-7413-FB46-BC2E-476A9E00DD2D}"/>
              </a:ext>
            </a:extLst>
          </p:cNvPr>
          <p:cNvSpPr txBox="1"/>
          <p:nvPr/>
        </p:nvSpPr>
        <p:spPr>
          <a:xfrm>
            <a:off x="4142895" y="3233914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 column vectors</a:t>
            </a:r>
            <a:endParaRPr kumimoji="1" lang="en-US" altLang="ja-JP" sz="105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 err="1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wi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3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A14C113-127E-D54B-85A4-E0190ECC894F}"/>
              </a:ext>
            </a:extLst>
          </p:cNvPr>
          <p:cNvSpPr txBox="1"/>
          <p:nvPr/>
        </p:nvSpPr>
        <p:spPr>
          <a:xfrm>
            <a:off x="5260776" y="3220601"/>
            <a:ext cx="10422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 row vectors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2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FD58DE0-3C8E-0242-959E-464F4F7F817A}"/>
              </a:ext>
            </a:extLst>
          </p:cNvPr>
          <p:cNvSpPr txBox="1"/>
          <p:nvPr/>
        </p:nvSpPr>
        <p:spPr>
          <a:xfrm>
            <a:off x="3350625" y="3238719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6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E76A025-69DC-A946-82CA-98CF74F0FAFE}"/>
              </a:ext>
            </a:extLst>
          </p:cNvPr>
          <p:cNvSpPr txBox="1"/>
          <p:nvPr/>
        </p:nvSpPr>
        <p:spPr>
          <a:xfrm>
            <a:off x="2620528" y="3239483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 matrix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13F3E21-C27B-E64E-B8DB-D6C5E86066B7}"/>
              </a:ext>
            </a:extLst>
          </p:cNvPr>
          <p:cNvSpPr txBox="1"/>
          <p:nvPr/>
        </p:nvSpPr>
        <p:spPr>
          <a:xfrm>
            <a:off x="2627285" y="203064"/>
            <a:ext cx="346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Viewing a Matrix – 4 Ways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3128DCC-196A-0546-8BB5-1BABDB11C500}"/>
                  </a:ext>
                </a:extLst>
              </p:cNvPr>
              <p:cNvSpPr txBox="1"/>
              <p:nvPr/>
            </p:nvSpPr>
            <p:spPr>
              <a:xfrm>
                <a:off x="2529325" y="3769326"/>
                <a:ext cx="3798745" cy="684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12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22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32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3128DCC-196A-0546-8BB5-1BABDB11C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25" y="3769326"/>
                <a:ext cx="3798745" cy="684739"/>
              </a:xfrm>
              <a:prstGeom prst="rect">
                <a:avLst/>
              </a:prstGeom>
              <a:blipFill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694313D9-35A8-8141-B8C7-668949D6A3A2}"/>
                  </a:ext>
                </a:extLst>
              </p:cNvPr>
              <p:cNvSpPr txBox="1"/>
              <p:nvPr/>
            </p:nvSpPr>
            <p:spPr>
              <a:xfrm>
                <a:off x="2529325" y="4730756"/>
                <a:ext cx="4209742" cy="418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Here, column vectors are in bold</a:t>
                </a:r>
                <a:r>
                  <a:rPr kumimoji="1" lang="en-US" altLang="ja-JP" sz="105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05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05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ja-JP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, </a:t>
                </a:r>
                <a:r>
                  <a:rPr kumimoji="1" lang="en-US" altLang="ja-JP" sz="105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row vectors are with </a:t>
                </a:r>
                <a:r>
                  <a:rPr kumimoji="1" lang="en-US" altLang="ja-JP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*</a:t>
                </a:r>
                <a:r>
                  <a:rPr kumimoji="1" lang="en-US" altLang="ja-JP" sz="105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05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05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</m:oMath>
                </a14:m>
                <a:endPara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And transpose</a:t>
                </a:r>
                <a:r>
                  <a:rPr kumimoji="1" lang="en-US" altLang="ja-JP" sz="105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d vectors/matrices are with  T on the shoulders as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05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p>
                        <m:r>
                          <a:rPr kumimoji="1" lang="en-US" altLang="ja-JP" sz="105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𝐓</m:t>
                        </m:r>
                      </m:sup>
                    </m:sSup>
                    <m:r>
                      <a:rPr kumimoji="1" lang="en-US" altLang="ja-JP" sz="105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</m:t>
                    </m:r>
                    <m:sSup>
                      <m:sSupPr>
                        <m:ctrlPr>
                          <a:rPr kumimoji="1" lang="en-US" altLang="ja-JP" sz="105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05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𝐓</m:t>
                        </m:r>
                      </m:sup>
                    </m:sSup>
                  </m:oMath>
                </a14:m>
                <a:endParaRPr kumimoji="1" lang="ja-JP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694313D9-35A8-8141-B8C7-668949D6A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25" y="4730756"/>
                <a:ext cx="4209742" cy="41844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3951279-C622-EDD9-8D61-79B8BAB4B618}"/>
              </a:ext>
            </a:extLst>
          </p:cNvPr>
          <p:cNvGrpSpPr/>
          <p:nvPr/>
        </p:nvGrpSpPr>
        <p:grpSpPr>
          <a:xfrm>
            <a:off x="2757589" y="1180984"/>
            <a:ext cx="3035512" cy="1763985"/>
            <a:chOff x="2757589" y="1180984"/>
            <a:chExt cx="3035512" cy="1763985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5311016C-CD2D-3D43-8FAF-0AAF6C20EF13}"/>
                </a:ext>
              </a:extLst>
            </p:cNvPr>
            <p:cNvGrpSpPr/>
            <p:nvPr/>
          </p:nvGrpSpPr>
          <p:grpSpPr>
            <a:xfrm>
              <a:off x="3578608" y="1196918"/>
              <a:ext cx="481952" cy="666573"/>
              <a:chOff x="3550538" y="1208086"/>
              <a:chExt cx="481952" cy="666573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FD2C76AD-26F5-8346-9191-BAC0A2D6336E}"/>
                  </a:ext>
                </a:extLst>
              </p:cNvPr>
              <p:cNvGrpSpPr/>
              <p:nvPr/>
            </p:nvGrpSpPr>
            <p:grpSpPr>
              <a:xfrm>
                <a:off x="3550538" y="1208086"/>
                <a:ext cx="481952" cy="666573"/>
                <a:chOff x="2993085" y="107794"/>
                <a:chExt cx="258051" cy="356903"/>
              </a:xfrm>
            </p:grpSpPr>
            <p:sp>
              <p:nvSpPr>
                <p:cNvPr id="8" name="左大かっこ 7">
                  <a:extLst>
                    <a:ext uri="{FF2B5EF4-FFF2-40B4-BE49-F238E27FC236}">
                      <a16:creationId xmlns:a16="http://schemas.microsoft.com/office/drawing/2014/main" id="{0C9ABE95-B48E-104B-BF5A-52425B4E7DAB}"/>
                    </a:ext>
                  </a:extLst>
                </p:cNvPr>
                <p:cNvSpPr/>
                <p:nvPr/>
              </p:nvSpPr>
              <p:spPr>
                <a:xfrm>
                  <a:off x="2993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9" name="左大かっこ 8">
                  <a:extLst>
                    <a:ext uri="{FF2B5EF4-FFF2-40B4-BE49-F238E27FC236}">
                      <a16:creationId xmlns:a16="http://schemas.microsoft.com/office/drawing/2014/main" id="{174C7535-71EF-EF40-AF18-8E5DA11977F4}"/>
                    </a:ext>
                  </a:extLst>
                </p:cNvPr>
                <p:cNvSpPr/>
                <p:nvPr/>
              </p:nvSpPr>
              <p:spPr>
                <a:xfrm flipH="1">
                  <a:off x="3205417" y="107795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1" name="グループ化 110">
                <a:extLst>
                  <a:ext uri="{FF2B5EF4-FFF2-40B4-BE49-F238E27FC236}">
                    <a16:creationId xmlns:a16="http://schemas.microsoft.com/office/drawing/2014/main" id="{3554097E-D9E3-6842-85BA-1D5C836FD2CB}"/>
                  </a:ext>
                </a:extLst>
              </p:cNvPr>
              <p:cNvGrpSpPr/>
              <p:nvPr/>
            </p:nvGrpSpPr>
            <p:grpSpPr>
              <a:xfrm>
                <a:off x="3635086" y="1308889"/>
                <a:ext cx="298683" cy="487697"/>
                <a:chOff x="3611192" y="1806580"/>
                <a:chExt cx="298683" cy="487697"/>
              </a:xfrm>
            </p:grpSpPr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A67BA4E5-D011-6743-AA54-69A804BDB2A0}"/>
                    </a:ext>
                  </a:extLst>
                </p:cNvPr>
                <p:cNvSpPr/>
                <p:nvPr/>
              </p:nvSpPr>
              <p:spPr>
                <a:xfrm>
                  <a:off x="3611192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73C90291-AA7A-E34C-BE39-464303B8ACAA}"/>
                    </a:ext>
                  </a:extLst>
                </p:cNvPr>
                <p:cNvSpPr/>
                <p:nvPr/>
              </p:nvSpPr>
              <p:spPr>
                <a:xfrm>
                  <a:off x="3611192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FC76AD9C-F8EB-5842-A032-AC3F0BEED5A3}"/>
                    </a:ext>
                  </a:extLst>
                </p:cNvPr>
                <p:cNvSpPr/>
                <p:nvPr/>
              </p:nvSpPr>
              <p:spPr>
                <a:xfrm>
                  <a:off x="3611192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E307B64B-EB9F-B848-B9EC-2595EF80D647}"/>
                    </a:ext>
                  </a:extLst>
                </p:cNvPr>
                <p:cNvSpPr/>
                <p:nvPr/>
              </p:nvSpPr>
              <p:spPr>
                <a:xfrm>
                  <a:off x="3819626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0D278518-B513-004A-A8BB-784F67E3AAFB}"/>
                    </a:ext>
                  </a:extLst>
                </p:cNvPr>
                <p:cNvSpPr/>
                <p:nvPr/>
              </p:nvSpPr>
              <p:spPr>
                <a:xfrm>
                  <a:off x="3819626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7A9431D4-BFB7-F541-8306-4E1958207094}"/>
                    </a:ext>
                  </a:extLst>
                </p:cNvPr>
                <p:cNvSpPr/>
                <p:nvPr/>
              </p:nvSpPr>
              <p:spPr>
                <a:xfrm>
                  <a:off x="3819626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278516B5-BA9B-8449-BCBD-456A9F4A7C44}"/>
                </a:ext>
              </a:extLst>
            </p:cNvPr>
            <p:cNvGrpSpPr/>
            <p:nvPr/>
          </p:nvGrpSpPr>
          <p:grpSpPr>
            <a:xfrm>
              <a:off x="2757589" y="1194627"/>
              <a:ext cx="481952" cy="666573"/>
              <a:chOff x="3710410" y="1147811"/>
              <a:chExt cx="481952" cy="666573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F875EC1E-22C7-984D-B567-16E4BBDCB180}"/>
                  </a:ext>
                </a:extLst>
              </p:cNvPr>
              <p:cNvSpPr/>
              <p:nvPr/>
            </p:nvSpPr>
            <p:spPr>
              <a:xfrm>
                <a:off x="3745587" y="1186847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BD98FD9-6577-3046-A027-999E003FCA55}"/>
                  </a:ext>
                </a:extLst>
              </p:cNvPr>
              <p:cNvGrpSpPr/>
              <p:nvPr/>
            </p:nvGrpSpPr>
            <p:grpSpPr>
              <a:xfrm>
                <a:off x="3710410" y="1147811"/>
                <a:ext cx="481952" cy="666573"/>
                <a:chOff x="1462419" y="107793"/>
                <a:chExt cx="258051" cy="356903"/>
              </a:xfrm>
            </p:grpSpPr>
            <p:sp>
              <p:nvSpPr>
                <p:cNvPr id="16" name="左大かっこ 15">
                  <a:extLst>
                    <a:ext uri="{FF2B5EF4-FFF2-40B4-BE49-F238E27FC236}">
                      <a16:creationId xmlns:a16="http://schemas.microsoft.com/office/drawing/2014/main" id="{CA0C16FD-F26D-1B46-A728-A971CEA3910E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7" name="左大かっこ 16">
                  <a:extLst>
                    <a:ext uri="{FF2B5EF4-FFF2-40B4-BE49-F238E27FC236}">
                      <a16:creationId xmlns:a16="http://schemas.microsoft.com/office/drawing/2014/main" id="{33213E2F-0BE4-144D-8888-2E78895E71D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C0CC0AFA-4C09-C34F-939E-7E4B9932C4DE}"/>
                    </a:ext>
                  </a:extLst>
                </p:cNvPr>
                <p:cNvSpPr txBox="1"/>
                <p:nvPr/>
              </p:nvSpPr>
              <p:spPr>
                <a:xfrm>
                  <a:off x="3191321" y="1388661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C0CC0AFA-4C09-C34F-939E-7E4B9932C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321" y="1388661"/>
                  <a:ext cx="422134" cy="5173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5850011-5DFF-5941-B1A5-0F1DA8C61880}"/>
                    </a:ext>
                  </a:extLst>
                </p:cNvPr>
                <p:cNvSpPr txBox="1"/>
                <p:nvPr/>
              </p:nvSpPr>
              <p:spPr>
                <a:xfrm>
                  <a:off x="4034851" y="1376913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5850011-5DFF-5941-B1A5-0F1DA8C618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851" y="1376913"/>
                  <a:ext cx="422134" cy="5173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75BF04AD-C9A7-AC4F-8B38-8DD1C558C37E}"/>
                    </a:ext>
                  </a:extLst>
                </p:cNvPr>
                <p:cNvSpPr txBox="1"/>
                <p:nvPr/>
              </p:nvSpPr>
              <p:spPr>
                <a:xfrm>
                  <a:off x="4859198" y="1350474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75BF04AD-C9A7-AC4F-8B38-8DD1C558C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98" y="1350474"/>
                  <a:ext cx="422134" cy="5173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92C66F9-BBE9-0148-9576-0AE27BB40466}"/>
                </a:ext>
              </a:extLst>
            </p:cNvPr>
            <p:cNvGrpSpPr/>
            <p:nvPr/>
          </p:nvGrpSpPr>
          <p:grpSpPr>
            <a:xfrm>
              <a:off x="4428698" y="1191036"/>
              <a:ext cx="481952" cy="666573"/>
              <a:chOff x="4505756" y="1203784"/>
              <a:chExt cx="48195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2ECA01EE-D9DC-2543-A679-004B4BA7DBE6}"/>
                  </a:ext>
                </a:extLst>
              </p:cNvPr>
              <p:cNvSpPr/>
              <p:nvPr/>
            </p:nvSpPr>
            <p:spPr>
              <a:xfrm>
                <a:off x="4578640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B1D48C7-DA43-5B4C-9609-5A41A013DEB2}"/>
                  </a:ext>
                </a:extLst>
              </p:cNvPr>
              <p:cNvSpPr/>
              <p:nvPr/>
            </p:nvSpPr>
            <p:spPr>
              <a:xfrm>
                <a:off x="4784135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95588A9C-2A37-7349-9818-8004673BFB83}"/>
                  </a:ext>
                </a:extLst>
              </p:cNvPr>
              <p:cNvGrpSpPr/>
              <p:nvPr/>
            </p:nvGrpSpPr>
            <p:grpSpPr>
              <a:xfrm>
                <a:off x="4505756" y="1203784"/>
                <a:ext cx="481952" cy="666573"/>
                <a:chOff x="1462419" y="107793"/>
                <a:chExt cx="258051" cy="356903"/>
              </a:xfrm>
            </p:grpSpPr>
            <p:sp>
              <p:nvSpPr>
                <p:cNvPr id="19" name="左大かっこ 18">
                  <a:extLst>
                    <a:ext uri="{FF2B5EF4-FFF2-40B4-BE49-F238E27FC236}">
                      <a16:creationId xmlns:a16="http://schemas.microsoft.com/office/drawing/2014/main" id="{716F87E8-3D05-4443-9F9B-6C29E1731C5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0" name="左大かっこ 19">
                  <a:extLst>
                    <a:ext uri="{FF2B5EF4-FFF2-40B4-BE49-F238E27FC236}">
                      <a16:creationId xmlns:a16="http://schemas.microsoft.com/office/drawing/2014/main" id="{1B6A3E3F-7596-A740-8B1F-E3E788A8303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A7E4C253-117E-3D4B-9C26-6DDE1AFED12C}"/>
                </a:ext>
              </a:extLst>
            </p:cNvPr>
            <p:cNvGrpSpPr/>
            <p:nvPr/>
          </p:nvGrpSpPr>
          <p:grpSpPr>
            <a:xfrm>
              <a:off x="5240953" y="1180984"/>
              <a:ext cx="481952" cy="666573"/>
              <a:chOff x="5560593" y="1202204"/>
              <a:chExt cx="481952" cy="666573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5F745DD5-2503-3549-A464-FBC856A3FF5B}"/>
                  </a:ext>
                </a:extLst>
              </p:cNvPr>
              <p:cNvGrpSpPr/>
              <p:nvPr/>
            </p:nvGrpSpPr>
            <p:grpSpPr>
              <a:xfrm>
                <a:off x="5560593" y="1202204"/>
                <a:ext cx="481952" cy="666573"/>
                <a:chOff x="1462419" y="107793"/>
                <a:chExt cx="258051" cy="356903"/>
              </a:xfrm>
            </p:grpSpPr>
            <p:sp>
              <p:nvSpPr>
                <p:cNvPr id="22" name="左大かっこ 21">
                  <a:extLst>
                    <a:ext uri="{FF2B5EF4-FFF2-40B4-BE49-F238E27FC236}">
                      <a16:creationId xmlns:a16="http://schemas.microsoft.com/office/drawing/2014/main" id="{99BC90B4-8A11-F743-A7FA-ADCAA82EDBC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3" name="左大かっこ 22">
                  <a:extLst>
                    <a:ext uri="{FF2B5EF4-FFF2-40B4-BE49-F238E27FC236}">
                      <a16:creationId xmlns:a16="http://schemas.microsoft.com/office/drawing/2014/main" id="{1A247624-EE29-8745-B53F-3ECCB7CEAF6E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9CDE5AA-C9D1-A840-99F7-28555C81D274}"/>
                  </a:ext>
                </a:extLst>
              </p:cNvPr>
              <p:cNvSpPr/>
              <p:nvPr/>
            </p:nvSpPr>
            <p:spPr>
              <a:xfrm rot="5400000">
                <a:off x="5721145" y="1126186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CC374B7D-8AEA-784B-96BC-FD53E9E1AE59}"/>
                  </a:ext>
                </a:extLst>
              </p:cNvPr>
              <p:cNvSpPr/>
              <p:nvPr/>
            </p:nvSpPr>
            <p:spPr>
              <a:xfrm rot="5400000">
                <a:off x="5721926" y="1341871"/>
                <a:ext cx="1440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B9F24583-CD6D-0041-B1DB-115A3808AFBB}"/>
                  </a:ext>
                </a:extLst>
              </p:cNvPr>
              <p:cNvSpPr/>
              <p:nvPr/>
            </p:nvSpPr>
            <p:spPr>
              <a:xfrm rot="5400000">
                <a:off x="5724714" y="1556577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E7C3A329-FB90-8B45-9615-2D471CA11855}"/>
                </a:ext>
              </a:extLst>
            </p:cNvPr>
            <p:cNvSpPr/>
            <p:nvPr/>
          </p:nvSpPr>
          <p:spPr>
            <a:xfrm>
              <a:off x="2821280" y="2265154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3B71B6F0-B8BC-8845-B69F-11612D706957}"/>
                </a:ext>
              </a:extLst>
            </p:cNvPr>
            <p:cNvGrpSpPr/>
            <p:nvPr/>
          </p:nvGrpSpPr>
          <p:grpSpPr>
            <a:xfrm>
              <a:off x="5294277" y="2235138"/>
              <a:ext cx="406132" cy="663006"/>
              <a:chOff x="5065254" y="2438330"/>
              <a:chExt cx="406132" cy="663006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8EDE702A-ADEF-B84A-9F1A-95E869B2DDBC}"/>
                  </a:ext>
                </a:extLst>
              </p:cNvPr>
              <p:cNvSpPr/>
              <p:nvPr/>
            </p:nvSpPr>
            <p:spPr>
              <a:xfrm rot="5400000">
                <a:off x="5194526" y="257812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07A9DDCD-8577-594B-82ED-16DF385C2E3B}"/>
                  </a:ext>
                </a:extLst>
              </p:cNvPr>
              <p:cNvSpPr/>
              <p:nvPr/>
            </p:nvSpPr>
            <p:spPr>
              <a:xfrm rot="5400000">
                <a:off x="5205768" y="2309511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427B16DB-7EE6-6245-89E7-24370C4E6D3C}"/>
                  </a:ext>
                </a:extLst>
              </p:cNvPr>
              <p:cNvSpPr/>
              <p:nvPr/>
            </p:nvSpPr>
            <p:spPr>
              <a:xfrm rot="5400000">
                <a:off x="5194073" y="283571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EDFFC013-6CEF-6448-AEFA-722D5BF79746}"/>
                </a:ext>
              </a:extLst>
            </p:cNvPr>
            <p:cNvGrpSpPr/>
            <p:nvPr/>
          </p:nvGrpSpPr>
          <p:grpSpPr>
            <a:xfrm>
              <a:off x="4480339" y="2199771"/>
              <a:ext cx="379010" cy="745198"/>
              <a:chOff x="4251316" y="2402963"/>
              <a:chExt cx="379010" cy="745198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F98949CC-8437-A245-8F06-FD8FC3081FE4}"/>
                  </a:ext>
                </a:extLst>
              </p:cNvPr>
              <p:cNvSpPr/>
              <p:nvPr/>
            </p:nvSpPr>
            <p:spPr>
              <a:xfrm>
                <a:off x="4251316" y="2415589"/>
                <a:ext cx="157241" cy="732572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2EFA7DD4-D3E8-B449-AC90-5B78C577E12D}"/>
                  </a:ext>
                </a:extLst>
              </p:cNvPr>
              <p:cNvSpPr/>
              <p:nvPr/>
            </p:nvSpPr>
            <p:spPr>
              <a:xfrm>
                <a:off x="4488996" y="2402963"/>
                <a:ext cx="141330" cy="745197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12E33A64-BA4C-AB4F-866D-6EEDFF168A13}"/>
                </a:ext>
              </a:extLst>
            </p:cNvPr>
            <p:cNvGrpSpPr/>
            <p:nvPr/>
          </p:nvGrpSpPr>
          <p:grpSpPr>
            <a:xfrm>
              <a:off x="3646044" y="2255625"/>
              <a:ext cx="316434" cy="606565"/>
              <a:chOff x="3463676" y="2458817"/>
              <a:chExt cx="316434" cy="606565"/>
            </a:xfrm>
          </p:grpSpPr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BF9A28E6-6087-014C-A0B1-1965F95D2E32}"/>
                  </a:ext>
                </a:extLst>
              </p:cNvPr>
              <p:cNvSpPr/>
              <p:nvPr/>
            </p:nvSpPr>
            <p:spPr>
              <a:xfrm>
                <a:off x="3463676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971FB6A9-CE2D-9242-9FDE-B50D595E1A0F}"/>
                  </a:ext>
                </a:extLst>
              </p:cNvPr>
              <p:cNvSpPr/>
              <p:nvPr/>
            </p:nvSpPr>
            <p:spPr>
              <a:xfrm>
                <a:off x="3463676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0" name="円/楕円 69">
                <a:extLst>
                  <a:ext uri="{FF2B5EF4-FFF2-40B4-BE49-F238E27FC236}">
                    <a16:creationId xmlns:a16="http://schemas.microsoft.com/office/drawing/2014/main" id="{DC6A7B89-0BE5-1F41-A8BE-AE037FDC0828}"/>
                  </a:ext>
                </a:extLst>
              </p:cNvPr>
              <p:cNvSpPr/>
              <p:nvPr/>
            </p:nvSpPr>
            <p:spPr>
              <a:xfrm>
                <a:off x="3463676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1" name="円/楕円 70">
                <a:extLst>
                  <a:ext uri="{FF2B5EF4-FFF2-40B4-BE49-F238E27FC236}">
                    <a16:creationId xmlns:a16="http://schemas.microsoft.com/office/drawing/2014/main" id="{1AFDF438-7AB7-5049-9AC2-104AF2CADA8F}"/>
                  </a:ext>
                </a:extLst>
              </p:cNvPr>
              <p:cNvSpPr/>
              <p:nvPr/>
            </p:nvSpPr>
            <p:spPr>
              <a:xfrm>
                <a:off x="3672110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2" name="円/楕円 71">
                <a:extLst>
                  <a:ext uri="{FF2B5EF4-FFF2-40B4-BE49-F238E27FC236}">
                    <a16:creationId xmlns:a16="http://schemas.microsoft.com/office/drawing/2014/main" id="{C4838871-6A68-864C-A99F-F45562B31864}"/>
                  </a:ext>
                </a:extLst>
              </p:cNvPr>
              <p:cNvSpPr/>
              <p:nvPr/>
            </p:nvSpPr>
            <p:spPr>
              <a:xfrm>
                <a:off x="3672110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514642C0-B07D-D340-9B7D-7523414A66A5}"/>
                  </a:ext>
                </a:extLst>
              </p:cNvPr>
              <p:cNvSpPr/>
              <p:nvPr/>
            </p:nvSpPr>
            <p:spPr>
              <a:xfrm>
                <a:off x="3672110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51B4FD04-E321-8F48-8B16-6EA671C5939E}"/>
                    </a:ext>
                  </a:extLst>
                </p:cNvPr>
                <p:cNvSpPr txBox="1"/>
                <p:nvPr/>
              </p:nvSpPr>
              <p:spPr>
                <a:xfrm>
                  <a:off x="2967137" y="2181314"/>
                  <a:ext cx="2825964" cy="732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kumimoji="1" lang="en-US" altLang="ja-JP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1  4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2  5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  <m:r>
                        <a:rPr kumimoji="1" lang="en-US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1  4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2  5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kumimoji="1" lang="en-US" altLang="ja-JP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1  4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2  5</m:t>
                              </m:r>
                            </m:e>
                            <m:e>
                              <m:r>
                                <a:rPr kumimoji="1" lang="en-US" altLang="ja-JP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endParaRPr kumimoji="1" lang="ja-JP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51B4FD04-E321-8F48-8B16-6EA671C593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137" y="2181314"/>
                  <a:ext cx="2825964" cy="732573"/>
                </a:xfrm>
                <a:prstGeom prst="rect">
                  <a:avLst/>
                </a:prstGeom>
                <a:blipFill>
                  <a:blip r:embed="rId8"/>
                  <a:stretch>
                    <a:fillRect l="-2679" t="-5085" b="-203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24CEB429-6976-7140-88E0-7DA9445D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0" name="スライド番号プレースホルダー 29">
            <a:extLst>
              <a:ext uri="{FF2B5EF4-FFF2-40B4-BE49-F238E27FC236}">
                <a16:creationId xmlns:a16="http://schemas.microsoft.com/office/drawing/2014/main" id="{DABBFEA3-43B1-3D48-8B82-50C15C60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60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CE04DC-6D60-6146-9A3B-94A7777E8B43}"/>
              </a:ext>
            </a:extLst>
          </p:cNvPr>
          <p:cNvGrpSpPr/>
          <p:nvPr/>
        </p:nvGrpSpPr>
        <p:grpSpPr>
          <a:xfrm>
            <a:off x="6227078" y="1599218"/>
            <a:ext cx="481952" cy="666573"/>
            <a:chOff x="6582673" y="1895026"/>
            <a:chExt cx="481952" cy="66657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D2E92D8-5DBC-2D49-9469-2EEC925EF02A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9696037-612E-8F4D-ABBD-3A7F62175E5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DB8E001-4970-3246-A268-B5CA98A82847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7BA8744-FA34-C048-A8FF-08D9F441B6A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41DF77A-8411-A24A-A1E7-7ECA16AA6FB8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8" name="左大かっこ 7">
                  <a:extLst>
                    <a:ext uri="{FF2B5EF4-FFF2-40B4-BE49-F238E27FC236}">
                      <a16:creationId xmlns:a16="http://schemas.microsoft.com/office/drawing/2014/main" id="{52862FE8-56AA-AE4D-B099-DAF0EA44A0F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9" name="左大かっこ 8">
                  <a:extLst>
                    <a:ext uri="{FF2B5EF4-FFF2-40B4-BE49-F238E27FC236}">
                      <a16:creationId xmlns:a16="http://schemas.microsoft.com/office/drawing/2014/main" id="{1BC65465-90DA-8144-84C2-5D39849473C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D3168B2-C341-7442-BCDE-78D1758C9A68}"/>
              </a:ext>
            </a:extLst>
          </p:cNvPr>
          <p:cNvGrpSpPr/>
          <p:nvPr/>
        </p:nvGrpSpPr>
        <p:grpSpPr>
          <a:xfrm>
            <a:off x="2152521" y="1661837"/>
            <a:ext cx="196596" cy="194343"/>
            <a:chOff x="4163876" y="2548857"/>
            <a:chExt cx="196596" cy="194343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AC95E57-64F6-D148-AA6A-16AD26EDD37F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3D05DA5-E3EC-8148-AF18-35DE08ECE94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DF90DC-9EB8-304D-8B15-E65ECC1246B1}"/>
              </a:ext>
            </a:extLst>
          </p:cNvPr>
          <p:cNvSpPr/>
          <p:nvPr/>
        </p:nvSpPr>
        <p:spPr>
          <a:xfrm>
            <a:off x="1548947" y="172802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98058E-626E-1245-8F7D-7D068ABA1AEC}"/>
              </a:ext>
            </a:extLst>
          </p:cNvPr>
          <p:cNvSpPr/>
          <p:nvPr/>
        </p:nvSpPr>
        <p:spPr>
          <a:xfrm rot="5400000">
            <a:off x="1050826" y="1492136"/>
            <a:ext cx="141287" cy="58680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7287E5C1-5D69-6940-A474-7C37B15EFE29}"/>
              </a:ext>
            </a:extLst>
          </p:cNvPr>
          <p:cNvSpPr/>
          <p:nvPr/>
        </p:nvSpPr>
        <p:spPr>
          <a:xfrm flipH="1">
            <a:off x="1370781" y="1676199"/>
            <a:ext cx="73130" cy="21973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BC1C8EF2-B9D3-5748-840A-1A118BF5F57F}"/>
              </a:ext>
            </a:extLst>
          </p:cNvPr>
          <p:cNvSpPr/>
          <p:nvPr/>
        </p:nvSpPr>
        <p:spPr>
          <a:xfrm>
            <a:off x="795995" y="1685109"/>
            <a:ext cx="73130" cy="2108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4C73450A-C57F-8242-8EA8-DA6D6D602F46}"/>
              </a:ext>
            </a:extLst>
          </p:cNvPr>
          <p:cNvSpPr/>
          <p:nvPr/>
        </p:nvSpPr>
        <p:spPr>
          <a:xfrm>
            <a:off x="1504356" y="167619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FE373A4F-8B97-6F46-BEF0-5D8CB0CB19E3}"/>
              </a:ext>
            </a:extLst>
          </p:cNvPr>
          <p:cNvSpPr/>
          <p:nvPr/>
        </p:nvSpPr>
        <p:spPr>
          <a:xfrm flipH="1">
            <a:off x="1633914" y="1676198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/>
              <p:nvPr/>
            </p:nvSpPr>
            <p:spPr>
              <a:xfrm>
                <a:off x="1704805" y="1597510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805" y="1597510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/>
              <p:nvPr/>
            </p:nvSpPr>
            <p:spPr>
              <a:xfrm>
                <a:off x="2393850" y="159807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50" y="159807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>
            <a:extLst>
              <a:ext uri="{FF2B5EF4-FFF2-40B4-BE49-F238E27FC236}">
                <a16:creationId xmlns:a16="http://schemas.microsoft.com/office/drawing/2014/main" id="{F30D7653-8CD8-C346-BB62-A3EC4BB6B61A}"/>
              </a:ext>
            </a:extLst>
          </p:cNvPr>
          <p:cNvSpPr/>
          <p:nvPr/>
        </p:nvSpPr>
        <p:spPr>
          <a:xfrm>
            <a:off x="2790581" y="170485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A66200A-7E22-6E4F-ABC5-14E5E704A5A9}"/>
              </a:ext>
            </a:extLst>
          </p:cNvPr>
          <p:cNvSpPr/>
          <p:nvPr/>
        </p:nvSpPr>
        <p:spPr>
          <a:xfrm>
            <a:off x="5253796" y="166442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748B057-9312-BD4C-B2A4-4AA0955C5F70}"/>
              </a:ext>
            </a:extLst>
          </p:cNvPr>
          <p:cNvGrpSpPr/>
          <p:nvPr/>
        </p:nvGrpSpPr>
        <p:grpSpPr>
          <a:xfrm>
            <a:off x="5449562" y="1606146"/>
            <a:ext cx="447338" cy="219730"/>
            <a:chOff x="5010117" y="1088163"/>
            <a:chExt cx="447338" cy="21973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D40E261-C384-6743-B3C3-101AFCB897B3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19AAEE34-4B8C-1A49-A457-E8C0F6572B65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8326281-6203-684F-A7BA-38B5EFB38C62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BE0EA713-F1EB-964D-BD6E-E11AD24B0CBB}"/>
              </a:ext>
            </a:extLst>
          </p:cNvPr>
          <p:cNvSpPr/>
          <p:nvPr/>
        </p:nvSpPr>
        <p:spPr>
          <a:xfrm>
            <a:off x="5209205" y="161258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DEC19F4E-243C-AF4E-806D-B453CEEA2722}"/>
              </a:ext>
            </a:extLst>
          </p:cNvPr>
          <p:cNvSpPr/>
          <p:nvPr/>
        </p:nvSpPr>
        <p:spPr>
          <a:xfrm flipH="1">
            <a:off x="5338763" y="161258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/>
              <p:nvPr/>
            </p:nvSpPr>
            <p:spPr>
              <a:xfrm>
                <a:off x="5877523" y="153190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523" y="1531904"/>
                <a:ext cx="422134" cy="517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CF57F3-C2C6-0445-86CB-7DE5B7C02AF2}"/>
              </a:ext>
            </a:extLst>
          </p:cNvPr>
          <p:cNvSpPr txBox="1"/>
          <p:nvPr/>
        </p:nvSpPr>
        <p:spPr>
          <a:xfrm>
            <a:off x="2973357" y="1626862"/>
            <a:ext cx="1594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Dot product </a:t>
            </a:r>
            <a:r>
              <a:rPr kumimoji="1" lang="en-US" altLang="ja-JP" sz="12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 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(number)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188526-4FD4-3A4A-8057-F3F298C3730D}"/>
              </a:ext>
            </a:extLst>
          </p:cNvPr>
          <p:cNvSpPr txBox="1"/>
          <p:nvPr/>
        </p:nvSpPr>
        <p:spPr>
          <a:xfrm>
            <a:off x="7603119" y="1593481"/>
            <a:ext cx="105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Rank 1 Matrix</a:t>
            </a: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FCB5E30-A4A0-DE4E-B3E6-377CD133D5E8}"/>
              </a:ext>
            </a:extLst>
          </p:cNvPr>
          <p:cNvSpPr/>
          <p:nvPr/>
        </p:nvSpPr>
        <p:spPr>
          <a:xfrm>
            <a:off x="317810" y="1591631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v1</a:t>
            </a: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8008AB7F-82F2-0A42-ABED-17B34B8E05A4}"/>
              </a:ext>
            </a:extLst>
          </p:cNvPr>
          <p:cNvSpPr/>
          <p:nvPr/>
        </p:nvSpPr>
        <p:spPr>
          <a:xfrm>
            <a:off x="7106027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D6320AD-85B2-2043-90A2-29CCDC8833C6}"/>
              </a:ext>
            </a:extLst>
          </p:cNvPr>
          <p:cNvGrpSpPr/>
          <p:nvPr/>
        </p:nvGrpSpPr>
        <p:grpSpPr>
          <a:xfrm>
            <a:off x="7021479" y="1608252"/>
            <a:ext cx="481952" cy="666573"/>
            <a:chOff x="2993085" y="107794"/>
            <a:chExt cx="258051" cy="356903"/>
          </a:xfrm>
        </p:grpSpPr>
        <p:sp>
          <p:nvSpPr>
            <p:cNvPr id="36" name="左大かっこ 35">
              <a:extLst>
                <a:ext uri="{FF2B5EF4-FFF2-40B4-BE49-F238E27FC236}">
                  <a16:creationId xmlns:a16="http://schemas.microsoft.com/office/drawing/2014/main" id="{5BBC3A9C-367D-0F4E-B683-3BEF19EE534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7" name="左大かっこ 36">
              <a:extLst>
                <a:ext uri="{FF2B5EF4-FFF2-40B4-BE49-F238E27FC236}">
                  <a16:creationId xmlns:a16="http://schemas.microsoft.com/office/drawing/2014/main" id="{19F21CA1-2917-8B43-939B-9AD662901B0E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38" name="円/楕円 37">
            <a:extLst>
              <a:ext uri="{FF2B5EF4-FFF2-40B4-BE49-F238E27FC236}">
                <a16:creationId xmlns:a16="http://schemas.microsoft.com/office/drawing/2014/main" id="{DC404F50-3626-734E-8EC2-A685A0FE9CAC}"/>
              </a:ext>
            </a:extLst>
          </p:cNvPr>
          <p:cNvSpPr/>
          <p:nvPr/>
        </p:nvSpPr>
        <p:spPr>
          <a:xfrm>
            <a:off x="7106027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FFF8EBDD-C9BF-9443-BA68-441B89A26A14}"/>
              </a:ext>
            </a:extLst>
          </p:cNvPr>
          <p:cNvSpPr/>
          <p:nvPr/>
        </p:nvSpPr>
        <p:spPr>
          <a:xfrm>
            <a:off x="7106027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C7A03EE8-6682-B74A-8A7A-153FDDF4102D}"/>
              </a:ext>
            </a:extLst>
          </p:cNvPr>
          <p:cNvSpPr/>
          <p:nvPr/>
        </p:nvSpPr>
        <p:spPr>
          <a:xfrm>
            <a:off x="7314461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AFB39E0F-E652-774F-9902-9DBD8C441045}"/>
              </a:ext>
            </a:extLst>
          </p:cNvPr>
          <p:cNvSpPr/>
          <p:nvPr/>
        </p:nvSpPr>
        <p:spPr>
          <a:xfrm>
            <a:off x="7314461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D536D4CC-BFE9-5D46-AA62-6678A8D0CC56}"/>
              </a:ext>
            </a:extLst>
          </p:cNvPr>
          <p:cNvSpPr/>
          <p:nvPr/>
        </p:nvSpPr>
        <p:spPr>
          <a:xfrm>
            <a:off x="7314461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/>
              <p:nvPr/>
            </p:nvSpPr>
            <p:spPr>
              <a:xfrm>
                <a:off x="6651337" y="153696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37" y="1536962"/>
                <a:ext cx="422134" cy="51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/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B648B67-EFF5-4B49-95D2-6E7C11067717}"/>
              </a:ext>
            </a:extLst>
          </p:cNvPr>
          <p:cNvSpPr/>
          <p:nvPr/>
        </p:nvSpPr>
        <p:spPr>
          <a:xfrm>
            <a:off x="2393850" y="286172"/>
            <a:ext cx="3817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Vector times Vector</a:t>
            </a:r>
            <a:r>
              <a:rPr lang="en-US" altLang="ja-JP" sz="2400" dirty="0"/>
              <a:t> – 2 Ways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/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+3</m:t>
                      </m:r>
                      <m:sSub>
                        <m:sSubPr>
                          <m:ctrlP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blipFill>
                <a:blip r:embed="rId7"/>
                <a:stretch>
                  <a:fillRect t="-4348" b="-8696"/>
                </a:stretch>
              </a:blipFill>
            </p:spPr>
            <p:txBody>
              <a:bodyPr/>
              <a:lstStyle/>
              <a:p>
                <a:r>
                  <a:rPr lang="ja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/>
              <p:nvPr/>
            </p:nvSpPr>
            <p:spPr>
              <a:xfrm>
                <a:off x="5109293" y="2559246"/>
                <a:ext cx="35062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𝒂</m:t>
                    </m:r>
                    <m:sSup>
                      <m:sSup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is a matrix </a:t>
                </a: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kumimoji="1" lang="en-US" altLang="ja-JP" sz="1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1200" b="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kumimoji="1" lang="en-US" altLang="ja-JP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. I</a:t>
                </a:r>
                <a:r>
                  <a:rPr kumimoji="1" lang="en-US" altLang="ja-JP" sz="1200" noProof="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f neither </a:t>
                </a: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1" lang="en-US" altLang="ja-JP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𝑏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are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endParaRPr kumimoji="1" lang="en-US" altLang="ja-JP" sz="1200" b="0" i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/>
                <a:r>
                  <a:rPr kumimoji="1" lang="en-US" altLang="ja-JP" sz="120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t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he result 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is a rank 1 matrix.</a:t>
                </a:r>
                <a:r>
                  <a: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293" y="2559246"/>
                <a:ext cx="3506221" cy="461665"/>
              </a:xfrm>
              <a:prstGeom prst="rect">
                <a:avLst/>
              </a:prstGeom>
              <a:blipFill>
                <a:blip r:embed="rId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/>
              <p:nvPr/>
            </p:nvSpPr>
            <p:spPr>
              <a:xfrm>
                <a:off x="748828" y="2566625"/>
                <a:ext cx="3000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Dot product</a:t>
                </a:r>
                <a:r>
                  <a: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𝒂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) is expressed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in matrix language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and yields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a number.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28" y="2566625"/>
                <a:ext cx="3000746" cy="461665"/>
              </a:xfrm>
              <a:prstGeom prst="rect">
                <a:avLst/>
              </a:prstGeom>
              <a:blipFill>
                <a:blip r:embed="rId9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円/楕円 50">
            <a:extLst>
              <a:ext uri="{FF2B5EF4-FFF2-40B4-BE49-F238E27FC236}">
                <a16:creationId xmlns:a16="http://schemas.microsoft.com/office/drawing/2014/main" id="{463199B1-991A-0A4B-8EC6-418DD48EBE22}"/>
              </a:ext>
            </a:extLst>
          </p:cNvPr>
          <p:cNvSpPr/>
          <p:nvPr/>
        </p:nvSpPr>
        <p:spPr>
          <a:xfrm>
            <a:off x="4661436" y="1608195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v2</a:t>
            </a: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4" name="フッター プレースホルダー 43">
            <a:extLst>
              <a:ext uri="{FF2B5EF4-FFF2-40B4-BE49-F238E27FC236}">
                <a16:creationId xmlns:a16="http://schemas.microsoft.com/office/drawing/2014/main" id="{6246E839-9CED-CD4F-96A3-B837A2BD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8" name="スライド番号プレースホルダー 47">
            <a:extLst>
              <a:ext uri="{FF2B5EF4-FFF2-40B4-BE49-F238E27FC236}">
                <a16:creationId xmlns:a16="http://schemas.microsoft.com/office/drawing/2014/main" id="{6B7B89D7-0E34-F348-BDF5-EC845458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E593CB0A-EE90-DCB8-E854-3E7BDB8016F3}"/>
              </a:ext>
            </a:extLst>
          </p:cNvPr>
          <p:cNvSpPr/>
          <p:nvPr/>
        </p:nvSpPr>
        <p:spPr>
          <a:xfrm>
            <a:off x="1800928" y="337004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</a:t>
            </a: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00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736781A-3631-024C-BD99-F5A91F015817}"/>
              </a:ext>
            </a:extLst>
          </p:cNvPr>
          <p:cNvGrpSpPr/>
          <p:nvPr/>
        </p:nvGrpSpPr>
        <p:grpSpPr>
          <a:xfrm>
            <a:off x="3327648" y="1658059"/>
            <a:ext cx="196596" cy="194343"/>
            <a:chOff x="4163876" y="2548857"/>
            <a:chExt cx="196596" cy="19434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868B01EB-BF86-2842-822D-7D6B6F1449A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7F56E6D-CA49-C349-BB78-CFBD49845F50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D9DBC15-232F-2B47-87FF-29312E8D4341}"/>
              </a:ext>
            </a:extLst>
          </p:cNvPr>
          <p:cNvGrpSpPr/>
          <p:nvPr/>
        </p:nvGrpSpPr>
        <p:grpSpPr>
          <a:xfrm>
            <a:off x="1900276" y="1632444"/>
            <a:ext cx="481952" cy="666573"/>
            <a:chOff x="1462419" y="107793"/>
            <a:chExt cx="258051" cy="356903"/>
          </a:xfrm>
        </p:grpSpPr>
        <p:sp>
          <p:nvSpPr>
            <p:cNvPr id="19" name="左大かっこ 18">
              <a:extLst>
                <a:ext uri="{FF2B5EF4-FFF2-40B4-BE49-F238E27FC236}">
                  <a16:creationId xmlns:a16="http://schemas.microsoft.com/office/drawing/2014/main" id="{DF3D9F36-802F-CC41-AEA6-505CA4887DA0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0" name="左大かっこ 19">
              <a:extLst>
                <a:ext uri="{FF2B5EF4-FFF2-40B4-BE49-F238E27FC236}">
                  <a16:creationId xmlns:a16="http://schemas.microsoft.com/office/drawing/2014/main" id="{BD9EF355-FC71-E740-BB13-087A9F96D1DB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7DF74E4-97CB-4549-B5B6-F222C2B3B2A1}"/>
              </a:ext>
            </a:extLst>
          </p:cNvPr>
          <p:cNvSpPr/>
          <p:nvPr/>
        </p:nvSpPr>
        <p:spPr>
          <a:xfrm rot="5400000">
            <a:off x="2071378" y="1553022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C925E06-AAE6-B44F-9EF0-45C8C4B757FA}"/>
              </a:ext>
            </a:extLst>
          </p:cNvPr>
          <p:cNvSpPr/>
          <p:nvPr/>
        </p:nvSpPr>
        <p:spPr>
          <a:xfrm rot="5400000">
            <a:off x="2065209" y="1768511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819182-AA5C-CF4E-9C2F-63FCBF01B060}"/>
              </a:ext>
            </a:extLst>
          </p:cNvPr>
          <p:cNvSpPr/>
          <p:nvPr/>
        </p:nvSpPr>
        <p:spPr>
          <a:xfrm rot="5400000">
            <a:off x="2070078" y="1985299"/>
            <a:ext cx="136800" cy="3918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646A0FC-9085-EC47-A852-53D2F94365B6}"/>
              </a:ext>
            </a:extLst>
          </p:cNvPr>
          <p:cNvSpPr/>
          <p:nvPr/>
        </p:nvSpPr>
        <p:spPr>
          <a:xfrm>
            <a:off x="2518091" y="1646529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" name="左大かっこ 24">
            <a:extLst>
              <a:ext uri="{FF2B5EF4-FFF2-40B4-BE49-F238E27FC236}">
                <a16:creationId xmlns:a16="http://schemas.microsoft.com/office/drawing/2014/main" id="{FDD259A7-BE96-574C-82C7-913111967DCC}"/>
              </a:ext>
            </a:extLst>
          </p:cNvPr>
          <p:cNvSpPr/>
          <p:nvPr/>
        </p:nvSpPr>
        <p:spPr>
          <a:xfrm>
            <a:off x="2451373" y="1622419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952CE21A-1544-734F-8577-482E3CE283DA}"/>
              </a:ext>
            </a:extLst>
          </p:cNvPr>
          <p:cNvSpPr/>
          <p:nvPr/>
        </p:nvSpPr>
        <p:spPr>
          <a:xfrm flipH="1">
            <a:off x="2636469" y="1622421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9E0822C-8431-894D-AEBB-69C005407CD1}"/>
                  </a:ext>
                </a:extLst>
              </p:cNvPr>
              <p:cNvSpPr txBox="1"/>
              <p:nvPr/>
            </p:nvSpPr>
            <p:spPr>
              <a:xfrm>
                <a:off x="2779388" y="1584772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9E0822C-8431-894D-AEBB-69C005407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388" y="1584772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4C1E26D-3F57-C847-B18A-3F63CFF57A2B}"/>
              </a:ext>
            </a:extLst>
          </p:cNvPr>
          <p:cNvGrpSpPr/>
          <p:nvPr/>
        </p:nvGrpSpPr>
        <p:grpSpPr>
          <a:xfrm>
            <a:off x="3332820" y="1872109"/>
            <a:ext cx="196596" cy="194343"/>
            <a:chOff x="4163876" y="2548857"/>
            <a:chExt cx="196596" cy="194343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8397536-E144-324A-9697-DD4559568DC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9F823F0-C0B6-0C42-9265-B8D832507581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4767C8E-A942-2740-A77B-4D0678E9D721}"/>
              </a:ext>
            </a:extLst>
          </p:cNvPr>
          <p:cNvGrpSpPr/>
          <p:nvPr/>
        </p:nvGrpSpPr>
        <p:grpSpPr>
          <a:xfrm>
            <a:off x="3337992" y="2086159"/>
            <a:ext cx="196596" cy="194343"/>
            <a:chOff x="4163876" y="2548857"/>
            <a:chExt cx="196596" cy="194343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F14AD18-E83C-6C41-B8B7-F9AC15EDB5E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55B2034-BA71-DA44-A843-2C545456325B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397AF8E0-FB94-2449-85EC-A06B56B4EA45}"/>
              </a:ext>
            </a:extLst>
          </p:cNvPr>
          <p:cNvSpPr/>
          <p:nvPr/>
        </p:nvSpPr>
        <p:spPr>
          <a:xfrm>
            <a:off x="3285561" y="161392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F9F15672-0A9C-B646-811A-EFBD2C8396AF}"/>
              </a:ext>
            </a:extLst>
          </p:cNvPr>
          <p:cNvSpPr/>
          <p:nvPr/>
        </p:nvSpPr>
        <p:spPr>
          <a:xfrm flipH="1">
            <a:off x="3489085" y="161393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" name="左大かっこ 35">
            <a:extLst>
              <a:ext uri="{FF2B5EF4-FFF2-40B4-BE49-F238E27FC236}">
                <a16:creationId xmlns:a16="http://schemas.microsoft.com/office/drawing/2014/main" id="{B806FE00-0835-814C-A20A-F24D44C180FC}"/>
              </a:ext>
            </a:extLst>
          </p:cNvPr>
          <p:cNvSpPr/>
          <p:nvPr/>
        </p:nvSpPr>
        <p:spPr>
          <a:xfrm>
            <a:off x="6105833" y="164589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1B3CEC25-4B3C-1942-9A49-58BF585C51C7}"/>
              </a:ext>
            </a:extLst>
          </p:cNvPr>
          <p:cNvSpPr/>
          <p:nvPr/>
        </p:nvSpPr>
        <p:spPr>
          <a:xfrm flipH="1">
            <a:off x="6290929" y="164589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13B0683-AF05-3644-9664-D5479C0F2044}"/>
                  </a:ext>
                </a:extLst>
              </p:cNvPr>
              <p:cNvSpPr txBox="1"/>
              <p:nvPr/>
            </p:nvSpPr>
            <p:spPr>
              <a:xfrm>
                <a:off x="6433848" y="160824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13B0683-AF05-3644-9664-D5479C0F2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848" y="160824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62C6EC78-68B5-9641-8FD5-6D42F8206005}"/>
              </a:ext>
            </a:extLst>
          </p:cNvPr>
          <p:cNvSpPr/>
          <p:nvPr/>
        </p:nvSpPr>
        <p:spPr>
          <a:xfrm>
            <a:off x="6964230" y="163104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FBDDDA6B-563C-AA41-A418-05903C2A7120}"/>
              </a:ext>
            </a:extLst>
          </p:cNvPr>
          <p:cNvSpPr/>
          <p:nvPr/>
        </p:nvSpPr>
        <p:spPr>
          <a:xfrm flipH="1">
            <a:off x="7127114" y="163104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D1955845-D0D0-DF49-B876-29023123B6C3}"/>
              </a:ext>
            </a:extLst>
          </p:cNvPr>
          <p:cNvSpPr/>
          <p:nvPr/>
        </p:nvSpPr>
        <p:spPr>
          <a:xfrm>
            <a:off x="6199159" y="170746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11470776-4D7F-0740-9672-09A117518E76}"/>
              </a:ext>
            </a:extLst>
          </p:cNvPr>
          <p:cNvSpPr/>
          <p:nvPr/>
        </p:nvSpPr>
        <p:spPr>
          <a:xfrm>
            <a:off x="6199159" y="190862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760BE3D-0BCE-B541-BE0D-2645F4063A50}"/>
              </a:ext>
            </a:extLst>
          </p:cNvPr>
          <p:cNvGrpSpPr/>
          <p:nvPr/>
        </p:nvGrpSpPr>
        <p:grpSpPr>
          <a:xfrm>
            <a:off x="5554732" y="1655916"/>
            <a:ext cx="462072" cy="666573"/>
            <a:chOff x="1462419" y="107793"/>
            <a:chExt cx="247407" cy="356903"/>
          </a:xfrm>
        </p:grpSpPr>
        <p:sp>
          <p:nvSpPr>
            <p:cNvPr id="44" name="左大かっこ 43">
              <a:extLst>
                <a:ext uri="{FF2B5EF4-FFF2-40B4-BE49-F238E27FC236}">
                  <a16:creationId xmlns:a16="http://schemas.microsoft.com/office/drawing/2014/main" id="{0DF9101F-561D-824C-A7AA-F13DCDC3AD6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CB951AD0-BEED-DF47-8423-98B116252572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2195BDA-77BC-5444-BF91-8341D736775E}"/>
              </a:ext>
            </a:extLst>
          </p:cNvPr>
          <p:cNvSpPr/>
          <p:nvPr/>
        </p:nvSpPr>
        <p:spPr>
          <a:xfrm>
            <a:off x="5615321" y="169425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B842A-975F-F744-875F-6CB8DBD57F73}"/>
              </a:ext>
            </a:extLst>
          </p:cNvPr>
          <p:cNvSpPr/>
          <p:nvPr/>
        </p:nvSpPr>
        <p:spPr>
          <a:xfrm>
            <a:off x="5820816" y="169425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424BC25-4A2E-DF47-8315-B21F52352EAE}"/>
              </a:ext>
            </a:extLst>
          </p:cNvPr>
          <p:cNvSpPr/>
          <p:nvPr/>
        </p:nvSpPr>
        <p:spPr>
          <a:xfrm>
            <a:off x="7022640" y="1679228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3F586163-70BC-4240-B028-AACB1601EA5C}"/>
              </a:ext>
            </a:extLst>
          </p:cNvPr>
          <p:cNvSpPr/>
          <p:nvPr/>
        </p:nvSpPr>
        <p:spPr>
          <a:xfrm>
            <a:off x="6834379" y="17084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E69BD1CC-679E-1749-A512-6FCDEDA70541}"/>
              </a:ext>
            </a:extLst>
          </p:cNvPr>
          <p:cNvSpPr/>
          <p:nvPr/>
        </p:nvSpPr>
        <p:spPr>
          <a:xfrm>
            <a:off x="7636852" y="162591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07848EC2-AECC-A047-9020-20D6D02209E7}"/>
              </a:ext>
            </a:extLst>
          </p:cNvPr>
          <p:cNvSpPr/>
          <p:nvPr/>
        </p:nvSpPr>
        <p:spPr>
          <a:xfrm flipH="1">
            <a:off x="7799736" y="162591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762D001-F095-EA48-8E20-3F65D6621826}"/>
              </a:ext>
            </a:extLst>
          </p:cNvPr>
          <p:cNvSpPr/>
          <p:nvPr/>
        </p:nvSpPr>
        <p:spPr>
          <a:xfrm>
            <a:off x="7695262" y="167410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590F0AEA-DB16-9E47-8C51-4B821E702903}"/>
              </a:ext>
            </a:extLst>
          </p:cNvPr>
          <p:cNvSpPr/>
          <p:nvPr/>
        </p:nvSpPr>
        <p:spPr>
          <a:xfrm>
            <a:off x="7507001" y="170331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70FA3D53-F8B0-324E-B04E-EDB03A76CCF3}"/>
                  </a:ext>
                </a:extLst>
              </p:cNvPr>
              <p:cNvSpPr txBox="1"/>
              <p:nvPr/>
            </p:nvSpPr>
            <p:spPr>
              <a:xfrm>
                <a:off x="7153745" y="158477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70FA3D53-F8B0-324E-B04E-EDB03A76C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745" y="1584772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C2ED912-3321-964B-B810-9DE79018040C}"/>
              </a:ext>
            </a:extLst>
          </p:cNvPr>
          <p:cNvSpPr txBox="1"/>
          <p:nvPr/>
        </p:nvSpPr>
        <p:spPr>
          <a:xfrm>
            <a:off x="2066171" y="291897"/>
            <a:ext cx="382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Matrix times Vector – </a:t>
            </a:r>
            <a:r>
              <a:rPr kumimoji="1" lang="en-US" altLang="ja-JP" sz="2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Ways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56532611-618F-2B44-98F2-CE15DF4C0006}"/>
                  </a:ext>
                </a:extLst>
              </p:cNvPr>
              <p:cNvSpPr txBox="1"/>
              <p:nvPr/>
            </p:nvSpPr>
            <p:spPr>
              <a:xfrm>
                <a:off x="836837" y="2516819"/>
                <a:ext cx="4073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row vectors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are multiplied by a vector </a:t>
                </a:r>
                <a14:m>
                  <m:oMath xmlns:m="http://schemas.openxmlformats.org/officeDocument/2006/math"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ja-JP" sz="120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and become the three dot-product elements of </a:t>
                </a:r>
                <a14:m>
                  <m:oMath xmlns:m="http://schemas.openxmlformats.org/officeDocument/2006/math">
                    <m:r>
                      <a:rPr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56532611-618F-2B44-98F2-CE15DF4C0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37" y="2516819"/>
                <a:ext cx="4073229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66B1F2B1-8820-A843-825B-B53CFCE018F5}"/>
                  </a:ext>
                </a:extLst>
              </p:cNvPr>
              <p:cNvSpPr txBox="1"/>
              <p:nvPr/>
            </p:nvSpPr>
            <p:spPr>
              <a:xfrm>
                <a:off x="4672560" y="2514535"/>
                <a:ext cx="3422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is a linear combination of the column vectors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66B1F2B1-8820-A843-825B-B53CFCE01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60" y="2514535"/>
                <a:ext cx="3422193" cy="46166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031E0FB-7ECE-8C41-BCE8-D1B8933FE6FA}"/>
                  </a:ext>
                </a:extLst>
              </p:cNvPr>
              <p:cNvSpPr txBox="1"/>
              <p:nvPr/>
            </p:nvSpPr>
            <p:spPr>
              <a:xfrm>
                <a:off x="1192167" y="3248970"/>
                <a:ext cx="2637691" cy="684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(5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031E0FB-7ECE-8C41-BCE8-D1B8933FE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167" y="3248970"/>
                <a:ext cx="2637691" cy="684739"/>
              </a:xfrm>
              <a:prstGeom prst="rect">
                <a:avLst/>
              </a:prstGeom>
              <a:blipFill>
                <a:blip r:embed="rId7"/>
                <a:stretch>
                  <a:fillRect l="-240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54BB58D0-4506-B044-ACC2-2BAA7E3168F0}"/>
                  </a:ext>
                </a:extLst>
              </p:cNvPr>
              <p:cNvSpPr txBox="1"/>
              <p:nvPr/>
            </p:nvSpPr>
            <p:spPr>
              <a:xfrm>
                <a:off x="5143762" y="3248970"/>
                <a:ext cx="2911531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0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ja-JP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54BB58D0-4506-B044-ACC2-2BAA7E316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762" y="3248970"/>
                <a:ext cx="2911531" cy="569771"/>
              </a:xfrm>
              <a:prstGeom prst="rect">
                <a:avLst/>
              </a:prstGeom>
              <a:blipFill>
                <a:blip r:embed="rId8"/>
                <a:stretch>
                  <a:fillRect l="-2174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2563E40D-7589-2C47-9B68-C86699EC0F63}"/>
                  </a:ext>
                </a:extLst>
              </p:cNvPr>
              <p:cNvSpPr txBox="1"/>
              <p:nvPr/>
            </p:nvSpPr>
            <p:spPr>
              <a:xfrm>
                <a:off x="2066171" y="4250633"/>
                <a:ext cx="49945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At f</a:t>
                </a:r>
                <a:r>
                  <a:rPr kumimoji="1" lang="en-US" altLang="ja-JP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irst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, you  learn</a:t>
                </a: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(Mv1). But when you get used to viewing it as (Mv2), you can understand </a:t>
                </a: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US" altLang="ja-JP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as a linear combination of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columns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r>
                  <a:rPr kumimoji="1" lang="en-US" altLang="ja-JP" sz="1200" b="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Those products fill </a:t>
                </a:r>
                <a:r>
                  <a:rPr kumimoji="1" lang="en-US" altLang="ja-JP" sz="12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the column space of </a:t>
                </a:r>
                <a:r>
                  <a:rPr kumimoji="1" lang="en-US" altLang="ja-JP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denoted as</a:t>
                </a:r>
                <a:r>
                  <a:rPr kumimoji="1" lang="en-US" altLang="ja-JP" sz="1200" b="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𝐂</m:t>
                    </m:r>
                    <m:d>
                      <m:dPr>
                        <m:ctrlP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The solution space of </a:t>
                </a: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the nullspace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denoted as</a:t>
                </a:r>
                <a:r>
                  <a:rPr kumimoji="1" lang="en-US" altLang="ja-JP" sz="12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𝐍</m:t>
                    </m:r>
                    <m:d>
                      <m:dPr>
                        <m:ctrlP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</m:d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</m:oMath>
                </a14:m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2563E40D-7589-2C47-9B68-C86699EC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171" y="4250633"/>
                <a:ext cx="4994563" cy="830997"/>
              </a:xfrm>
              <a:prstGeom prst="rect">
                <a:avLst/>
              </a:prstGeom>
              <a:blipFill>
                <a:blip r:embed="rId9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円/楕円 58">
            <a:extLst>
              <a:ext uri="{FF2B5EF4-FFF2-40B4-BE49-F238E27FC236}">
                <a16:creationId xmlns:a16="http://schemas.microsoft.com/office/drawing/2014/main" id="{6735E98E-1BCD-C944-911D-7D289DAB4EE7}"/>
              </a:ext>
            </a:extLst>
          </p:cNvPr>
          <p:cNvSpPr/>
          <p:nvPr/>
        </p:nvSpPr>
        <p:spPr>
          <a:xfrm>
            <a:off x="930738" y="1650016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36BED9D4-A0C8-BE41-893D-1A59BF99B8DD}"/>
              </a:ext>
            </a:extLst>
          </p:cNvPr>
          <p:cNvSpPr/>
          <p:nvPr/>
        </p:nvSpPr>
        <p:spPr>
          <a:xfrm>
            <a:off x="4714365" y="1671745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5FA5A-AE3A-FB40-BCA1-2E894DC5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58A0CB-4A3E-104A-A8D8-A292CD75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977C3057-1A03-0EF8-66C5-70C05572DD67}"/>
              </a:ext>
            </a:extLst>
          </p:cNvPr>
          <p:cNvSpPr/>
          <p:nvPr/>
        </p:nvSpPr>
        <p:spPr>
          <a:xfrm>
            <a:off x="1392556" y="342729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Mv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05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C2ED912-3321-964B-B810-9DE79018040C}"/>
              </a:ext>
            </a:extLst>
          </p:cNvPr>
          <p:cNvSpPr txBox="1"/>
          <p:nvPr/>
        </p:nvSpPr>
        <p:spPr>
          <a:xfrm>
            <a:off x="2066171" y="291897"/>
            <a:ext cx="382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Vector times Matrix – </a:t>
            </a:r>
            <a:r>
              <a:rPr kumimoji="1" lang="en-US" altLang="ja-JP" sz="24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Ways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031E0FB-7ECE-8C41-BCE8-D1B8933FE6FA}"/>
                  </a:ext>
                </a:extLst>
              </p:cNvPr>
              <p:cNvSpPr txBox="1"/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9031E0FB-7ECE-8C41-BCE8-D1B8933FE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blipFill>
                <a:blip r:embed="rId2"/>
                <a:stretch>
                  <a:fillRect l="-1142" t="-444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円/楕円 58">
            <a:extLst>
              <a:ext uri="{FF2B5EF4-FFF2-40B4-BE49-F238E27FC236}">
                <a16:creationId xmlns:a16="http://schemas.microsoft.com/office/drawing/2014/main" id="{6735E98E-1BCD-C944-911D-7D289DAB4EE7}"/>
              </a:ext>
            </a:extLst>
          </p:cNvPr>
          <p:cNvSpPr/>
          <p:nvPr/>
        </p:nvSpPr>
        <p:spPr>
          <a:xfrm>
            <a:off x="930738" y="1161867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36BED9D4-A0C8-BE41-893D-1A59BF99B8DD}"/>
              </a:ext>
            </a:extLst>
          </p:cNvPr>
          <p:cNvSpPr/>
          <p:nvPr/>
        </p:nvSpPr>
        <p:spPr>
          <a:xfrm>
            <a:off x="927336" y="3456398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5FA5A-AE3A-FB40-BCA1-2E894DC5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58A0CB-4A3E-104A-A8D8-A292CD75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FF6E7EC-61AE-8190-B0F7-D21341E1A0D5}"/>
              </a:ext>
            </a:extLst>
          </p:cNvPr>
          <p:cNvSpPr/>
          <p:nvPr/>
        </p:nvSpPr>
        <p:spPr>
          <a:xfrm>
            <a:off x="1767721" y="354911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07D1747-9A2B-D636-D2C1-A33CF6ECD3C0}"/>
              </a:ext>
            </a:extLst>
          </p:cNvPr>
          <p:cNvSpPr/>
          <p:nvPr/>
        </p:nvSpPr>
        <p:spPr>
          <a:xfrm>
            <a:off x="1969052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4808103A-709C-858D-2193-84BB6D4D8A9E}"/>
              </a:ext>
            </a:extLst>
          </p:cNvPr>
          <p:cNvSpPr/>
          <p:nvPr/>
        </p:nvSpPr>
        <p:spPr>
          <a:xfrm>
            <a:off x="2178337" y="34623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5734588E-F696-B65A-6E59-CFE8FF965870}"/>
              </a:ext>
            </a:extLst>
          </p:cNvPr>
          <p:cNvSpPr/>
          <p:nvPr/>
        </p:nvSpPr>
        <p:spPr>
          <a:xfrm flipH="1">
            <a:off x="2579100" y="346237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8A269772-3BD2-8422-AE72-95A3BC7DD4E3}"/>
              </a:ext>
            </a:extLst>
          </p:cNvPr>
          <p:cNvSpPr/>
          <p:nvPr/>
        </p:nvSpPr>
        <p:spPr>
          <a:xfrm>
            <a:off x="2215088" y="3532343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CCB4EF49-AA03-1960-7B3A-3CA282E6BC50}"/>
              </a:ext>
            </a:extLst>
          </p:cNvPr>
          <p:cNvSpPr/>
          <p:nvPr/>
        </p:nvSpPr>
        <p:spPr>
          <a:xfrm>
            <a:off x="2215088" y="3727905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6F7EBE2-FCB5-B5ED-0B4A-0DA6D6E3677B}"/>
              </a:ext>
            </a:extLst>
          </p:cNvPr>
          <p:cNvSpPr/>
          <p:nvPr/>
        </p:nvSpPr>
        <p:spPr>
          <a:xfrm>
            <a:off x="2215088" y="3930478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1A4731F-87C5-8930-C071-FAA423AE9907}"/>
                  </a:ext>
                </a:extLst>
              </p:cNvPr>
              <p:cNvSpPr txBox="1"/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1A4731F-87C5-8930-C071-FAA423AE9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AF95DEC-A5B4-51E2-B6D6-3108377A9966}"/>
                  </a:ext>
                </a:extLst>
              </p:cNvPr>
              <p:cNvSpPr txBox="1"/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AF95DEC-A5B4-51E2-B6D6-3108377A9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blipFill>
                <a:blip r:embed="rId4"/>
                <a:stretch>
                  <a:fillRect l="-9524" r="-14286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円/楕円 89">
            <a:extLst>
              <a:ext uri="{FF2B5EF4-FFF2-40B4-BE49-F238E27FC236}">
                <a16:creationId xmlns:a16="http://schemas.microsoft.com/office/drawing/2014/main" id="{8803F583-C217-B14E-9064-D6C4E3947391}"/>
              </a:ext>
            </a:extLst>
          </p:cNvPr>
          <p:cNvSpPr/>
          <p:nvPr/>
        </p:nvSpPr>
        <p:spPr>
          <a:xfrm>
            <a:off x="2985989" y="355313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6ADAD9F6-3263-5E5A-1ACA-714C4A5A2FDF}"/>
              </a:ext>
            </a:extLst>
          </p:cNvPr>
          <p:cNvSpPr/>
          <p:nvPr/>
        </p:nvSpPr>
        <p:spPr>
          <a:xfrm>
            <a:off x="3110529" y="353234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2" name="左大かっこ 91">
            <a:extLst>
              <a:ext uri="{FF2B5EF4-FFF2-40B4-BE49-F238E27FC236}">
                <a16:creationId xmlns:a16="http://schemas.microsoft.com/office/drawing/2014/main" id="{C83971A8-5087-1DE1-81D7-D29D32C8296C}"/>
              </a:ext>
            </a:extLst>
          </p:cNvPr>
          <p:cNvSpPr/>
          <p:nvPr/>
        </p:nvSpPr>
        <p:spPr>
          <a:xfrm>
            <a:off x="3080288" y="349280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3" name="左大かっこ 92">
            <a:extLst>
              <a:ext uri="{FF2B5EF4-FFF2-40B4-BE49-F238E27FC236}">
                <a16:creationId xmlns:a16="http://schemas.microsoft.com/office/drawing/2014/main" id="{6ACFD856-57AD-0CDA-6C8A-ACFA7430B3D2}"/>
              </a:ext>
            </a:extLst>
          </p:cNvPr>
          <p:cNvSpPr/>
          <p:nvPr/>
        </p:nvSpPr>
        <p:spPr>
          <a:xfrm flipH="1">
            <a:off x="3502046" y="349123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8" name="左大かっこ 117">
            <a:extLst>
              <a:ext uri="{FF2B5EF4-FFF2-40B4-BE49-F238E27FC236}">
                <a16:creationId xmlns:a16="http://schemas.microsoft.com/office/drawing/2014/main" id="{C92E5F82-CDE3-CBBA-41C4-F0C0D7C699FE}"/>
              </a:ext>
            </a:extLst>
          </p:cNvPr>
          <p:cNvSpPr/>
          <p:nvPr/>
        </p:nvSpPr>
        <p:spPr>
          <a:xfrm>
            <a:off x="1519374" y="346759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19" name="左大かっこ 118">
            <a:extLst>
              <a:ext uri="{FF2B5EF4-FFF2-40B4-BE49-F238E27FC236}">
                <a16:creationId xmlns:a16="http://schemas.microsoft.com/office/drawing/2014/main" id="{6E52E7AD-F47E-E969-A124-06F7003F8238}"/>
              </a:ext>
            </a:extLst>
          </p:cNvPr>
          <p:cNvSpPr/>
          <p:nvPr/>
        </p:nvSpPr>
        <p:spPr>
          <a:xfrm flipH="1">
            <a:off x="2075660" y="346602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3F06EB1D-FB8B-FB7B-CDE4-15E19D5BF232}"/>
              </a:ext>
            </a:extLst>
          </p:cNvPr>
          <p:cNvGrpSpPr/>
          <p:nvPr/>
        </p:nvGrpSpPr>
        <p:grpSpPr>
          <a:xfrm>
            <a:off x="1514433" y="1122493"/>
            <a:ext cx="2200792" cy="766739"/>
            <a:chOff x="3110267" y="4405447"/>
            <a:chExt cx="2200792" cy="766739"/>
          </a:xfrm>
        </p:grpSpPr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BB8CB908-643D-053C-2A5D-A5632949A272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109" name="グループ化 108">
                <a:extLst>
                  <a:ext uri="{FF2B5EF4-FFF2-40B4-BE49-F238E27FC236}">
                    <a16:creationId xmlns:a16="http://schemas.microsoft.com/office/drawing/2014/main" id="{15AAEA26-F594-083A-CA74-84D4D70721C5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112" name="左大かっこ 111">
                  <a:extLst>
                    <a:ext uri="{FF2B5EF4-FFF2-40B4-BE49-F238E27FC236}">
                      <a16:creationId xmlns:a16="http://schemas.microsoft.com/office/drawing/2014/main" id="{F012165C-301A-1F3E-65B2-EDB4AD343C5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3" name="左大かっこ 112">
                  <a:extLst>
                    <a:ext uri="{FF2B5EF4-FFF2-40B4-BE49-F238E27FC236}">
                      <a16:creationId xmlns:a16="http://schemas.microsoft.com/office/drawing/2014/main" id="{489883E0-E32D-CA04-23F6-EF51B0A47A41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B99A56B-9991-C099-7372-F2FFC1B036AF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DB606896-4AE0-4576-56D2-FBEF185FC3B3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8A8CE1CA-E8FF-DDB4-59E5-455A484B3BB0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6" name="左大かっこ 115">
              <a:extLst>
                <a:ext uri="{FF2B5EF4-FFF2-40B4-BE49-F238E27FC236}">
                  <a16:creationId xmlns:a16="http://schemas.microsoft.com/office/drawing/2014/main" id="{E001239E-E611-6DDA-CCF9-35877D66FD60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F652AE84-0226-2CBA-50B3-22B4015D98D5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BC12F2C8-6448-C62D-49F1-71D63B13DD91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BC12F2C8-6448-C62D-49F1-71D63B13D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D1B269F2-DD9C-7943-4FEA-164E81DF5C1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56782FCE-FE71-4B52-9339-BC9F5C0DEAC7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3952E1ED-35AD-03BC-2803-50D1429B415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6F8469B0-B9D2-BC99-5724-C2BFF92C2160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39ED9DBA-5E86-7804-EE1E-8C8D42ECEA0A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AE12BED9-098A-25C2-7F04-F9D076E0BA21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6A23678C-73D3-682D-C5AA-AD91C6069CFE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28" name="左大かっこ 127">
              <a:extLst>
                <a:ext uri="{FF2B5EF4-FFF2-40B4-BE49-F238E27FC236}">
                  <a16:creationId xmlns:a16="http://schemas.microsoft.com/office/drawing/2014/main" id="{CF82EA3B-017F-842F-BFA6-2276CAB68621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9827CAF6-B24C-68B3-6854-FB0902757370}"/>
              </a:ext>
            </a:extLst>
          </p:cNvPr>
          <p:cNvSpPr/>
          <p:nvPr/>
        </p:nvSpPr>
        <p:spPr>
          <a:xfrm>
            <a:off x="1576807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F9758329-A206-ED35-EA4E-CF9DF96939ED}"/>
                  </a:ext>
                </a:extLst>
              </p:cNvPr>
              <p:cNvSpPr txBox="1"/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ja-JP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F9758329-A206-ED35-EA4E-CF9DF9693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blipFill>
                <a:blip r:embed="rId6"/>
                <a:stretch>
                  <a:fillRect l="-1142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BF7C476B-E119-08ED-BABC-CACC9881DDE4}"/>
                  </a:ext>
                </a:extLst>
              </p:cNvPr>
              <p:cNvSpPr txBox="1"/>
              <p:nvPr/>
            </p:nvSpPr>
            <p:spPr>
              <a:xfrm>
                <a:off x="6288974" y="4473971"/>
                <a:ext cx="20245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is a linear combination of the row vectors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BF7C476B-E119-08ED-BABC-CACC9881D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974" y="4473971"/>
                <a:ext cx="2024584" cy="646331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7BF8D66B-F64D-C847-071E-8AFE3F21E654}"/>
                  </a:ext>
                </a:extLst>
              </p:cNvPr>
              <p:cNvSpPr txBox="1"/>
              <p:nvPr/>
            </p:nvSpPr>
            <p:spPr>
              <a:xfrm>
                <a:off x="6264913" y="2034913"/>
                <a:ext cx="22992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row vector </a:t>
                </a:r>
                <a14:m>
                  <m:oMath xmlns:m="http://schemas.openxmlformats.org/officeDocument/2006/math">
                    <m:r>
                      <a:rPr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1200" b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is multiplied by the two </a:t>
                </a:r>
                <a:r>
                  <a:rPr kumimoji="1" lang="en-US" altLang="ja-JP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column vectors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endParaRPr lang="en-US" altLang="ja-JP" sz="120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and become the two dot-product elements of </a:t>
                </a:r>
                <a14:m>
                  <m:oMath xmlns:m="http://schemas.openxmlformats.org/officeDocument/2006/math">
                    <m:r>
                      <a:rPr lang="en-US" altLang="ja-JP" sz="12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7BF8D66B-F64D-C847-071E-8AFE3F21E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913" y="2034913"/>
                <a:ext cx="2299224" cy="830997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円/楕円 139">
            <a:extLst>
              <a:ext uri="{FF2B5EF4-FFF2-40B4-BE49-F238E27FC236}">
                <a16:creationId xmlns:a16="http://schemas.microsoft.com/office/drawing/2014/main" id="{224E149F-E05C-0E2C-7665-FE27D97B23D3}"/>
              </a:ext>
            </a:extLst>
          </p:cNvPr>
          <p:cNvSpPr/>
          <p:nvPr/>
        </p:nvSpPr>
        <p:spPr>
          <a:xfrm>
            <a:off x="1396807" y="340980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9548FDB5-2B2D-9722-9EB3-C732CF785C92}"/>
                  </a:ext>
                </a:extLst>
              </p:cNvPr>
              <p:cNvSpPr txBox="1"/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9548FDB5-2B2D-9722-9EB3-C732CF785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blipFill>
                <a:blip r:embed="rId9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円/楕円 141">
            <a:extLst>
              <a:ext uri="{FF2B5EF4-FFF2-40B4-BE49-F238E27FC236}">
                <a16:creationId xmlns:a16="http://schemas.microsoft.com/office/drawing/2014/main" id="{BE9BC840-9CB5-4C7B-E1A8-898DD72EB0EB}"/>
              </a:ext>
            </a:extLst>
          </p:cNvPr>
          <p:cNvSpPr/>
          <p:nvPr/>
        </p:nvSpPr>
        <p:spPr>
          <a:xfrm>
            <a:off x="3807604" y="354473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3CF395E-9DC7-5239-7383-881F967244B1}"/>
              </a:ext>
            </a:extLst>
          </p:cNvPr>
          <p:cNvSpPr/>
          <p:nvPr/>
        </p:nvSpPr>
        <p:spPr>
          <a:xfrm>
            <a:off x="3932144" y="3523940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4" name="左大かっこ 143">
            <a:extLst>
              <a:ext uri="{FF2B5EF4-FFF2-40B4-BE49-F238E27FC236}">
                <a16:creationId xmlns:a16="http://schemas.microsoft.com/office/drawing/2014/main" id="{64E7D9D3-2ADA-931F-569B-578632D20371}"/>
              </a:ext>
            </a:extLst>
          </p:cNvPr>
          <p:cNvSpPr/>
          <p:nvPr/>
        </p:nvSpPr>
        <p:spPr>
          <a:xfrm>
            <a:off x="3901903" y="3484406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5" name="左大かっこ 144">
            <a:extLst>
              <a:ext uri="{FF2B5EF4-FFF2-40B4-BE49-F238E27FC236}">
                <a16:creationId xmlns:a16="http://schemas.microsoft.com/office/drawing/2014/main" id="{70C81C60-AD5B-3AF7-4C30-142451A79FEB}"/>
              </a:ext>
            </a:extLst>
          </p:cNvPr>
          <p:cNvSpPr/>
          <p:nvPr/>
        </p:nvSpPr>
        <p:spPr>
          <a:xfrm flipH="1">
            <a:off x="4323661" y="3482830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7AE20DA1-CFC2-5DA1-7495-743E5821A82D}"/>
              </a:ext>
            </a:extLst>
          </p:cNvPr>
          <p:cNvSpPr/>
          <p:nvPr/>
        </p:nvSpPr>
        <p:spPr>
          <a:xfrm>
            <a:off x="4637881" y="353265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E0B2B833-10EC-F233-31B0-ADF45083F97A}"/>
              </a:ext>
            </a:extLst>
          </p:cNvPr>
          <p:cNvSpPr/>
          <p:nvPr/>
        </p:nvSpPr>
        <p:spPr>
          <a:xfrm>
            <a:off x="4762421" y="351186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8" name="左大かっこ 147">
            <a:extLst>
              <a:ext uri="{FF2B5EF4-FFF2-40B4-BE49-F238E27FC236}">
                <a16:creationId xmlns:a16="http://schemas.microsoft.com/office/drawing/2014/main" id="{C239189C-A7C8-C4C2-9059-6DF85E3D56EE}"/>
              </a:ext>
            </a:extLst>
          </p:cNvPr>
          <p:cNvSpPr/>
          <p:nvPr/>
        </p:nvSpPr>
        <p:spPr>
          <a:xfrm>
            <a:off x="4732180" y="347232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9" name="左大かっこ 148">
            <a:extLst>
              <a:ext uri="{FF2B5EF4-FFF2-40B4-BE49-F238E27FC236}">
                <a16:creationId xmlns:a16="http://schemas.microsoft.com/office/drawing/2014/main" id="{69692FDE-E8AB-10C8-C896-6C6936137CFE}"/>
              </a:ext>
            </a:extLst>
          </p:cNvPr>
          <p:cNvSpPr/>
          <p:nvPr/>
        </p:nvSpPr>
        <p:spPr>
          <a:xfrm flipH="1">
            <a:off x="5153938" y="347075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8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122E5F7B-97E2-524B-B47A-24FEE47461E3}"/>
              </a:ext>
            </a:extLst>
          </p:cNvPr>
          <p:cNvSpPr txBox="1"/>
          <p:nvPr/>
        </p:nvSpPr>
        <p:spPr>
          <a:xfrm>
            <a:off x="2742501" y="81187"/>
            <a:ext cx="383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Matrix times Matrix – 4 Ways</a:t>
            </a: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351D3C21-E1A2-C147-9375-AE4EA160426D}"/>
              </a:ext>
            </a:extLst>
          </p:cNvPr>
          <p:cNvGrpSpPr/>
          <p:nvPr/>
        </p:nvGrpSpPr>
        <p:grpSpPr>
          <a:xfrm>
            <a:off x="1008431" y="765919"/>
            <a:ext cx="481952" cy="666573"/>
            <a:chOff x="1829650" y="3384150"/>
            <a:chExt cx="481952" cy="666573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BA6590F5-5A1A-8D41-BBA0-5BA7CDFAAD3D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694E4809-839A-534A-A991-B0D6549E155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C19F1334-406C-234B-9834-901AAA06BFF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4EA3ADC-6F31-4D4D-A433-AF8FD5CB94D2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6EC994FA-0DEB-504C-BACE-1F3A1CED75F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8CE60F77-9CCB-714E-9776-47555272A581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28D4B08B-BC74-514E-BD81-DCFD0F18614B}"/>
              </a:ext>
            </a:extLst>
          </p:cNvPr>
          <p:cNvSpPr/>
          <p:nvPr/>
        </p:nvSpPr>
        <p:spPr>
          <a:xfrm>
            <a:off x="1648756" y="783276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0" name="左大かっこ 169">
            <a:extLst>
              <a:ext uri="{FF2B5EF4-FFF2-40B4-BE49-F238E27FC236}">
                <a16:creationId xmlns:a16="http://schemas.microsoft.com/office/drawing/2014/main" id="{51FD661E-C3AE-B247-94A4-FA81147B619E}"/>
              </a:ext>
            </a:extLst>
          </p:cNvPr>
          <p:cNvSpPr/>
          <p:nvPr/>
        </p:nvSpPr>
        <p:spPr>
          <a:xfrm>
            <a:off x="1582038" y="759166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1" name="左大かっこ 170">
            <a:extLst>
              <a:ext uri="{FF2B5EF4-FFF2-40B4-BE49-F238E27FC236}">
                <a16:creationId xmlns:a16="http://schemas.microsoft.com/office/drawing/2014/main" id="{F23A5D77-04C5-AD49-98D6-1EB6A902B97D}"/>
              </a:ext>
            </a:extLst>
          </p:cNvPr>
          <p:cNvSpPr/>
          <p:nvPr/>
        </p:nvSpPr>
        <p:spPr>
          <a:xfrm flipH="1">
            <a:off x="1950012" y="759168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A22FA50B-A003-4B42-921B-DDADFB13AA93}"/>
              </a:ext>
            </a:extLst>
          </p:cNvPr>
          <p:cNvSpPr/>
          <p:nvPr/>
        </p:nvSpPr>
        <p:spPr>
          <a:xfrm>
            <a:off x="1842194" y="779816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/>
              <p:nvPr/>
            </p:nvSpPr>
            <p:spPr>
              <a:xfrm>
                <a:off x="2051471" y="727180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71" y="727180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97903043-28DF-414C-8E52-689BF182ABE1}"/>
              </a:ext>
            </a:extLst>
          </p:cNvPr>
          <p:cNvGrpSpPr/>
          <p:nvPr/>
        </p:nvGrpSpPr>
        <p:grpSpPr>
          <a:xfrm>
            <a:off x="2460025" y="797582"/>
            <a:ext cx="196596" cy="194343"/>
            <a:chOff x="4163876" y="2548857"/>
            <a:chExt cx="196596" cy="194343"/>
          </a:xfrm>
        </p:grpSpPr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293FE3AD-E844-FF4D-B55A-8F7F8B42C86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BA20FF2F-36FF-5C4D-AD18-2C8DD9FEA03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021BFF6A-E1AA-C647-A11D-C03B07587174}"/>
              </a:ext>
            </a:extLst>
          </p:cNvPr>
          <p:cNvGrpSpPr/>
          <p:nvPr/>
        </p:nvGrpSpPr>
        <p:grpSpPr>
          <a:xfrm>
            <a:off x="2465197" y="1011632"/>
            <a:ext cx="196596" cy="194343"/>
            <a:chOff x="4163876" y="2548857"/>
            <a:chExt cx="196596" cy="194343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824E00D5-301D-3B47-9AA9-41E729C8A91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887A779-ADFB-8F49-B71C-ECA606ED82DD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B38BC3B0-C15E-8C41-B502-A04BB1064D7C}"/>
              </a:ext>
            </a:extLst>
          </p:cNvPr>
          <p:cNvGrpSpPr/>
          <p:nvPr/>
        </p:nvGrpSpPr>
        <p:grpSpPr>
          <a:xfrm>
            <a:off x="2470369" y="1225682"/>
            <a:ext cx="196596" cy="194343"/>
            <a:chOff x="4163876" y="2548857"/>
            <a:chExt cx="196596" cy="194343"/>
          </a:xfrm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DC9AC190-94F5-434B-AF65-CCC2AC40A13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5BCBBC23-A92D-6141-9082-8EF5094790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183" name="左大かっこ 182">
            <a:extLst>
              <a:ext uri="{FF2B5EF4-FFF2-40B4-BE49-F238E27FC236}">
                <a16:creationId xmlns:a16="http://schemas.microsoft.com/office/drawing/2014/main" id="{AA12934E-4D17-DB4D-A63A-2BF2286FAC94}"/>
              </a:ext>
            </a:extLst>
          </p:cNvPr>
          <p:cNvSpPr/>
          <p:nvPr/>
        </p:nvSpPr>
        <p:spPr>
          <a:xfrm>
            <a:off x="2417938" y="75345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84" name="左大かっこ 183">
            <a:extLst>
              <a:ext uri="{FF2B5EF4-FFF2-40B4-BE49-F238E27FC236}">
                <a16:creationId xmlns:a16="http://schemas.microsoft.com/office/drawing/2014/main" id="{19AAA353-C74C-B64F-A01D-492A76EB33E2}"/>
              </a:ext>
            </a:extLst>
          </p:cNvPr>
          <p:cNvSpPr/>
          <p:nvPr/>
        </p:nvSpPr>
        <p:spPr>
          <a:xfrm flipH="1">
            <a:off x="2928230" y="7534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525DE231-1F63-834E-AD57-235E1EE37544}"/>
              </a:ext>
            </a:extLst>
          </p:cNvPr>
          <p:cNvGrpSpPr/>
          <p:nvPr/>
        </p:nvGrpSpPr>
        <p:grpSpPr>
          <a:xfrm>
            <a:off x="2742501" y="797582"/>
            <a:ext cx="196596" cy="194343"/>
            <a:chOff x="4163876" y="2548857"/>
            <a:chExt cx="196596" cy="194343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69726C8C-7BB8-FB4B-AA8F-07A4A2D32385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49FB003-480B-6B4B-A5AD-4623E3D4DBAC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32A2A283-2BF7-5D40-854F-8140A6EC0180}"/>
              </a:ext>
            </a:extLst>
          </p:cNvPr>
          <p:cNvGrpSpPr/>
          <p:nvPr/>
        </p:nvGrpSpPr>
        <p:grpSpPr>
          <a:xfrm>
            <a:off x="2747673" y="1011632"/>
            <a:ext cx="196596" cy="194343"/>
            <a:chOff x="4163876" y="2548857"/>
            <a:chExt cx="196596" cy="194343"/>
          </a:xfrm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40A7A11B-9100-3A49-85DA-9BEC1314E0E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AA5F8EC7-2A68-5043-8569-34F1A814F84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C7D18126-8AC1-C14B-A23B-44317C577EB5}"/>
              </a:ext>
            </a:extLst>
          </p:cNvPr>
          <p:cNvGrpSpPr/>
          <p:nvPr/>
        </p:nvGrpSpPr>
        <p:grpSpPr>
          <a:xfrm>
            <a:off x="2752845" y="1225682"/>
            <a:ext cx="196596" cy="194343"/>
            <a:chOff x="4163876" y="2548857"/>
            <a:chExt cx="196596" cy="194343"/>
          </a:xfrm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972902E8-0848-3749-A58F-65979BC8714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4ACB8ABB-C327-0B4A-8D1E-BE1359C40BA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53" name="左大かっこ 252">
            <a:extLst>
              <a:ext uri="{FF2B5EF4-FFF2-40B4-BE49-F238E27FC236}">
                <a16:creationId xmlns:a16="http://schemas.microsoft.com/office/drawing/2014/main" id="{90A95D84-CB9B-D549-AD48-07445B02A9F7}"/>
              </a:ext>
            </a:extLst>
          </p:cNvPr>
          <p:cNvSpPr/>
          <p:nvPr/>
        </p:nvSpPr>
        <p:spPr>
          <a:xfrm>
            <a:off x="4987721" y="303923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712A7EF-26B0-134F-8F49-506A404AACDF}"/>
              </a:ext>
            </a:extLst>
          </p:cNvPr>
          <p:cNvSpPr/>
          <p:nvPr/>
        </p:nvSpPr>
        <p:spPr>
          <a:xfrm flipH="1">
            <a:off x="5364407" y="303924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9FB1088-FC83-9946-88A8-C63464CC9026}"/>
              </a:ext>
            </a:extLst>
          </p:cNvPr>
          <p:cNvSpPr/>
          <p:nvPr/>
        </p:nvSpPr>
        <p:spPr>
          <a:xfrm>
            <a:off x="5048306" y="3077573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F9B3247D-0F86-EB47-BC83-DD5A890EDB32}"/>
              </a:ext>
            </a:extLst>
          </p:cNvPr>
          <p:cNvSpPr/>
          <p:nvPr/>
        </p:nvSpPr>
        <p:spPr>
          <a:xfrm>
            <a:off x="5253801" y="3077573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BEFCBB3C-0561-7643-AEE4-FA45C794097F}"/>
              </a:ext>
            </a:extLst>
          </p:cNvPr>
          <p:cNvGrpSpPr/>
          <p:nvPr/>
        </p:nvGrpSpPr>
        <p:grpSpPr>
          <a:xfrm>
            <a:off x="5538835" y="3024138"/>
            <a:ext cx="481952" cy="498677"/>
            <a:chOff x="1462419" y="107793"/>
            <a:chExt cx="258051" cy="356903"/>
          </a:xfrm>
        </p:grpSpPr>
        <p:sp>
          <p:nvSpPr>
            <p:cNvPr id="261" name="左大かっこ 260">
              <a:extLst>
                <a:ext uri="{FF2B5EF4-FFF2-40B4-BE49-F238E27FC236}">
                  <a16:creationId xmlns:a16="http://schemas.microsoft.com/office/drawing/2014/main" id="{CEA59F26-122B-E14C-A8AF-5D809CBA33BE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2" name="左大かっこ 261">
              <a:extLst>
                <a:ext uri="{FF2B5EF4-FFF2-40B4-BE49-F238E27FC236}">
                  <a16:creationId xmlns:a16="http://schemas.microsoft.com/office/drawing/2014/main" id="{B7A98BEE-81A7-A24E-99FC-6B975EE3A032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AC888C8C-AA4C-534E-8BA2-D8AB4512C7BF}"/>
              </a:ext>
            </a:extLst>
          </p:cNvPr>
          <p:cNvSpPr/>
          <p:nvPr/>
        </p:nvSpPr>
        <p:spPr>
          <a:xfrm rot="5400000">
            <a:off x="5709937" y="2972997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0FFC5842-EA41-F74C-86F9-2AF9BE1BB693}"/>
              </a:ext>
            </a:extLst>
          </p:cNvPr>
          <p:cNvSpPr/>
          <p:nvPr/>
        </p:nvSpPr>
        <p:spPr>
          <a:xfrm rot="5400000">
            <a:off x="5703768" y="3188486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/>
              <p:nvPr/>
            </p:nvSpPr>
            <p:spPr>
              <a:xfrm>
                <a:off x="5998177" y="2979946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77" y="2979946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/>
              <p:nvPr/>
            </p:nvSpPr>
            <p:spPr>
              <a:xfrm>
                <a:off x="6778240" y="297994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240" y="2979946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3" name="グループ化 372">
            <a:extLst>
              <a:ext uri="{FF2B5EF4-FFF2-40B4-BE49-F238E27FC236}">
                <a16:creationId xmlns:a16="http://schemas.microsoft.com/office/drawing/2014/main" id="{2F409344-9312-0C46-ABDB-88370591FAEF}"/>
              </a:ext>
            </a:extLst>
          </p:cNvPr>
          <p:cNvGrpSpPr/>
          <p:nvPr/>
        </p:nvGrpSpPr>
        <p:grpSpPr>
          <a:xfrm>
            <a:off x="6411012" y="3001566"/>
            <a:ext cx="481952" cy="666573"/>
            <a:chOff x="6582673" y="1895026"/>
            <a:chExt cx="481952" cy="666573"/>
          </a:xfrm>
        </p:grpSpPr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BAEC84A4-2B45-3A40-8D09-5590E2DD3FE0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375" name="グループ化 374">
              <a:extLst>
                <a:ext uri="{FF2B5EF4-FFF2-40B4-BE49-F238E27FC236}">
                  <a16:creationId xmlns:a16="http://schemas.microsoft.com/office/drawing/2014/main" id="{4C8EFF7F-02E9-014D-A53F-746E03878BE0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76" name="正方形/長方形 375">
                <a:extLst>
                  <a:ext uri="{FF2B5EF4-FFF2-40B4-BE49-F238E27FC236}">
                    <a16:creationId xmlns:a16="http://schemas.microsoft.com/office/drawing/2014/main" id="{9B0FFB0E-E4B3-0D48-8F09-A17771F3C5AC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4239E69D-619B-3045-9870-6FBE51381943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78" name="グループ化 377">
                <a:extLst>
                  <a:ext uri="{FF2B5EF4-FFF2-40B4-BE49-F238E27FC236}">
                    <a16:creationId xmlns:a16="http://schemas.microsoft.com/office/drawing/2014/main" id="{5AC27A35-3475-B740-90C7-DF39EC5BC71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79" name="左大かっこ 378">
                  <a:extLst>
                    <a:ext uri="{FF2B5EF4-FFF2-40B4-BE49-F238E27FC236}">
                      <a16:creationId xmlns:a16="http://schemas.microsoft.com/office/drawing/2014/main" id="{3F379BA6-1CCA-854F-90D2-68A23A2051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80" name="左大かっこ 379">
                  <a:extLst>
                    <a:ext uri="{FF2B5EF4-FFF2-40B4-BE49-F238E27FC236}">
                      <a16:creationId xmlns:a16="http://schemas.microsoft.com/office/drawing/2014/main" id="{1351B8DA-A16B-1E4A-8A0E-5199671A7F5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381" name="グループ化 380">
            <a:extLst>
              <a:ext uri="{FF2B5EF4-FFF2-40B4-BE49-F238E27FC236}">
                <a16:creationId xmlns:a16="http://schemas.microsoft.com/office/drawing/2014/main" id="{F62A286D-E1F4-D448-8956-9C68DFE34D63}"/>
              </a:ext>
            </a:extLst>
          </p:cNvPr>
          <p:cNvGrpSpPr/>
          <p:nvPr/>
        </p:nvGrpSpPr>
        <p:grpSpPr>
          <a:xfrm>
            <a:off x="7131078" y="2999498"/>
            <a:ext cx="481952" cy="666573"/>
            <a:chOff x="6582673" y="1895026"/>
            <a:chExt cx="481952" cy="666573"/>
          </a:xfrm>
        </p:grpSpPr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1FC1B1AA-3B3A-F848-87FE-25742F20539B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383" name="グループ化 382">
              <a:extLst>
                <a:ext uri="{FF2B5EF4-FFF2-40B4-BE49-F238E27FC236}">
                  <a16:creationId xmlns:a16="http://schemas.microsoft.com/office/drawing/2014/main" id="{F948F722-D992-BC47-B252-F1F93B9EAB71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84" name="正方形/長方形 383">
                <a:extLst>
                  <a:ext uri="{FF2B5EF4-FFF2-40B4-BE49-F238E27FC236}">
                    <a16:creationId xmlns:a16="http://schemas.microsoft.com/office/drawing/2014/main" id="{8A990C74-DB61-5B4F-9FC1-003CC35D00A0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85" name="正方形/長方形 384">
                <a:extLst>
                  <a:ext uri="{FF2B5EF4-FFF2-40B4-BE49-F238E27FC236}">
                    <a16:creationId xmlns:a16="http://schemas.microsoft.com/office/drawing/2014/main" id="{0EBBC96C-75EE-7D44-BC99-5D00C6D36661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386" name="グループ化 385">
                <a:extLst>
                  <a:ext uri="{FF2B5EF4-FFF2-40B4-BE49-F238E27FC236}">
                    <a16:creationId xmlns:a16="http://schemas.microsoft.com/office/drawing/2014/main" id="{4486F6BA-8C23-A149-8F03-54CBB24BE19D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87" name="左大かっこ 386">
                  <a:extLst>
                    <a:ext uri="{FF2B5EF4-FFF2-40B4-BE49-F238E27FC236}">
                      <a16:creationId xmlns:a16="http://schemas.microsoft.com/office/drawing/2014/main" id="{02D08635-1C7F-EF4B-8D54-AB93789E29A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88" name="左大かっこ 387">
                  <a:extLst>
                    <a:ext uri="{FF2B5EF4-FFF2-40B4-BE49-F238E27FC236}">
                      <a16:creationId xmlns:a16="http://schemas.microsoft.com/office/drawing/2014/main" id="{197189C7-EC7F-0647-BEE6-834B5CDE4BF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/>
              <p:nvPr/>
            </p:nvSpPr>
            <p:spPr>
              <a:xfrm>
                <a:off x="462349" y="1942241"/>
                <a:ext cx="3092254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5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5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9" y="1942241"/>
                <a:ext cx="3092254" cy="586956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/>
              <p:nvPr/>
            </p:nvSpPr>
            <p:spPr>
              <a:xfrm>
                <a:off x="5184523" y="1911803"/>
                <a:ext cx="2800951" cy="488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ja-JP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  <m:r>
                                <a:rPr kumimoji="1" lang="en-US" altLang="ja-JP" sz="1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523" y="1911803"/>
                <a:ext cx="2800951" cy="488403"/>
              </a:xfrm>
              <a:prstGeom prst="rect">
                <a:avLst/>
              </a:prstGeom>
              <a:blipFill>
                <a:blip r:embed="rId6"/>
                <a:stretch>
                  <a:fillRect t="-2500"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24FB26-6C83-C443-A625-6FB10EC7F043}"/>
              </a:ext>
            </a:extLst>
          </p:cNvPr>
          <p:cNvGrpSpPr/>
          <p:nvPr/>
        </p:nvGrpSpPr>
        <p:grpSpPr>
          <a:xfrm>
            <a:off x="4982083" y="708072"/>
            <a:ext cx="3496649" cy="720974"/>
            <a:chOff x="855087" y="3155154"/>
            <a:chExt cx="3496649" cy="72097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9A97BCB-31D0-0E4C-8623-7D44EA0080A8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001F07E-3BC0-564E-A384-EF4E43745C13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01" name="左大かっこ 200">
                <a:extLst>
                  <a:ext uri="{FF2B5EF4-FFF2-40B4-BE49-F238E27FC236}">
                    <a16:creationId xmlns:a16="http://schemas.microsoft.com/office/drawing/2014/main" id="{BADBC8C6-FB2E-6F46-AFAA-1CC8866662F1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02" name="左大かっこ 201">
                <a:extLst>
                  <a:ext uri="{FF2B5EF4-FFF2-40B4-BE49-F238E27FC236}">
                    <a16:creationId xmlns:a16="http://schemas.microsoft.com/office/drawing/2014/main" id="{C525DBFC-EAF7-E940-9991-475B9405B7E4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863A6D3E-C81C-454A-8054-036B85EF79C9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43330073-6BB8-9F46-A80D-F721E1FA1C9B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24936840-7963-0E40-A38F-F664B7816342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206" name="左大かっこ 205">
                <a:extLst>
                  <a:ext uri="{FF2B5EF4-FFF2-40B4-BE49-F238E27FC236}">
                    <a16:creationId xmlns:a16="http://schemas.microsoft.com/office/drawing/2014/main" id="{72D27A79-C090-494E-9A71-150D046D737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07" name="左大かっこ 206">
                <a:extLst>
                  <a:ext uri="{FF2B5EF4-FFF2-40B4-BE49-F238E27FC236}">
                    <a16:creationId xmlns:a16="http://schemas.microsoft.com/office/drawing/2014/main" id="{21594E1A-3EA7-4C4E-A379-8EC000AEA3C3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5173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578404-FB92-B348-AD0F-CC7333167E77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8039CACF-CC40-5A47-899E-6DD80487E3D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0A521E05-2333-854D-BBC3-388E34C87151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C289B1DB-DC3C-1C43-8684-43AAD5E4F20F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E167D9FA-569B-284D-85B4-48C1CCFE84CD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BA85D5B6-8CA5-CC4D-AF84-7D95ACD8373D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C9149EC-6A22-644B-864D-FE5CFAF2344C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573491F2-8EBC-0A4F-BB34-9DCE23DBAD4F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5D7AFA83-5A85-3540-A70F-D46FF280292A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5173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73F6C12D-25D7-7C49-AA18-D1DB0087E9A8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A9C1FFB1-03F0-7F46-B98F-B6F272A2F650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00" name="左大かっこ 299">
                <a:extLst>
                  <a:ext uri="{FF2B5EF4-FFF2-40B4-BE49-F238E27FC236}">
                    <a16:creationId xmlns:a16="http://schemas.microsoft.com/office/drawing/2014/main" id="{8BFCCA79-4E55-8A41-B0D7-D7992E7903FC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01" name="左大かっこ 300">
                <a:extLst>
                  <a:ext uri="{FF2B5EF4-FFF2-40B4-BE49-F238E27FC236}">
                    <a16:creationId xmlns:a16="http://schemas.microsoft.com/office/drawing/2014/main" id="{B8A457C6-3866-9F43-8C50-20FFC5916223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82ACF5CE-AC43-5A42-A2B4-B3BC29AFDB92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F261B0-F10F-054F-A8F5-84C5C009AA55}"/>
              </a:ext>
            </a:extLst>
          </p:cNvPr>
          <p:cNvGrpSpPr/>
          <p:nvPr/>
        </p:nvGrpSpPr>
        <p:grpSpPr>
          <a:xfrm>
            <a:off x="699202" y="2982669"/>
            <a:ext cx="3112508" cy="1491467"/>
            <a:chOff x="642361" y="4200613"/>
            <a:chExt cx="3112508" cy="1491467"/>
          </a:xfrm>
        </p:grpSpPr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CF2B244-9FE0-CA4C-A875-7B1F04662C10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9E892E0-9BEB-D148-8F13-515255ED2C6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6E5FCA0F-FFC2-DE48-A3FF-6A0C894917B7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25" name="左大かっこ 224">
                  <a:extLst>
                    <a:ext uri="{FF2B5EF4-FFF2-40B4-BE49-F238E27FC236}">
                      <a16:creationId xmlns:a16="http://schemas.microsoft.com/office/drawing/2014/main" id="{78D405EA-7ABD-1E46-95D7-0EAAE52E928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26" name="左大かっこ 225">
                  <a:extLst>
                    <a:ext uri="{FF2B5EF4-FFF2-40B4-BE49-F238E27FC236}">
                      <a16:creationId xmlns:a16="http://schemas.microsoft.com/office/drawing/2014/main" id="{817AA4B7-32CF-D041-BD52-409C219B5421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46D460AA-1AFD-0F4C-B4B9-2C89A0EA5A7A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CD618045-BB1C-5747-B715-A521116043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D7CA4DC8-2F84-FE4D-8179-47C3DDDB293F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C934CDF-CFBD-B346-9DA2-695429C612B9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31" name="左大かっこ 230">
                <a:extLst>
                  <a:ext uri="{FF2B5EF4-FFF2-40B4-BE49-F238E27FC236}">
                    <a16:creationId xmlns:a16="http://schemas.microsoft.com/office/drawing/2014/main" id="{D8FAF0F8-E268-4848-983B-E1A20757EE08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32" name="左大かっこ 231">
                <a:extLst>
                  <a:ext uri="{FF2B5EF4-FFF2-40B4-BE49-F238E27FC236}">
                    <a16:creationId xmlns:a16="http://schemas.microsoft.com/office/drawing/2014/main" id="{3FBC90BB-13F8-2146-86BA-4155FDE90632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C762C6F-4959-C14C-8ED6-18F9F5B211CE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5173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426F9FB-2619-5D46-84F8-4C7E781940FB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B7A431FB-2136-FC4C-A153-5B44414C1CA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526BEB0-FEE4-B443-9506-8D2E31AEE5B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17747B-397E-F742-8E19-81F1C3D04275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868ACE9B-03EB-6148-A3C3-F97A97F4B530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B254AA3-DF04-EC40-974A-98DA782781F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5DE32B8-BA76-8346-81A2-7012502A50F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E70AD779-6934-7444-AF80-D414029F42DB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8045F694-28F0-814F-8B0E-89FA5D3E9AD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244" name="左大かっこ 243">
              <a:extLst>
                <a:ext uri="{FF2B5EF4-FFF2-40B4-BE49-F238E27FC236}">
                  <a16:creationId xmlns:a16="http://schemas.microsoft.com/office/drawing/2014/main" id="{B6FE6674-20F2-A94D-B1D0-C7411FE35292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51734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1" name="グループ化 320">
              <a:extLst>
                <a:ext uri="{FF2B5EF4-FFF2-40B4-BE49-F238E27FC236}">
                  <a16:creationId xmlns:a16="http://schemas.microsoft.com/office/drawing/2014/main" id="{A5AF4980-755B-BF4E-9E7D-627FC69FD9AB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322" name="グループ化 321">
                <a:extLst>
                  <a:ext uri="{FF2B5EF4-FFF2-40B4-BE49-F238E27FC236}">
                    <a16:creationId xmlns:a16="http://schemas.microsoft.com/office/drawing/2014/main" id="{7B1369A7-634A-0942-8AD7-01B31F6C1FAC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326" name="左大かっこ 325">
                  <a:extLst>
                    <a:ext uri="{FF2B5EF4-FFF2-40B4-BE49-F238E27FC236}">
                      <a16:creationId xmlns:a16="http://schemas.microsoft.com/office/drawing/2014/main" id="{D40C2373-3073-E444-82D5-10981BD5FE3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327" name="左大かっこ 326">
                  <a:extLst>
                    <a:ext uri="{FF2B5EF4-FFF2-40B4-BE49-F238E27FC236}">
                      <a16:creationId xmlns:a16="http://schemas.microsoft.com/office/drawing/2014/main" id="{5BD7FC24-A896-5A4E-AB5A-C3031C01250E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9964EFC6-4082-DB48-BCD4-DBA2FDC96CA5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F744D02A-51D6-734E-BBCA-3AF344341661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325" name="正方形/長方形 324">
                <a:extLst>
                  <a:ext uri="{FF2B5EF4-FFF2-40B4-BE49-F238E27FC236}">
                    <a16:creationId xmlns:a16="http://schemas.microsoft.com/office/drawing/2014/main" id="{ED317837-DC78-4446-9E60-0D6898FC5FB6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/>
              <p:nvPr/>
            </p:nvSpPr>
            <p:spPr>
              <a:xfrm>
                <a:off x="4404687" y="4281696"/>
                <a:ext cx="4414522" cy="10259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  <m:sup>
                        <m: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ja-JP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游ゴシック" panose="020B0400000000000000" pitchFamily="34" charset="-128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kumimoji="1" lang="en-US" altLang="ja-JP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34" charset="-128"/>
                        <a:cs typeface="+mn-cs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87" y="4281696"/>
                <a:ext cx="4414522" cy="1025922"/>
              </a:xfrm>
              <a:prstGeom prst="rect">
                <a:avLst/>
              </a:prstGeom>
              <a:blipFill>
                <a:blip r:embed="rId11"/>
                <a:stretch>
                  <a:fillRect l="-2011" b="-12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/>
              <p:nvPr/>
            </p:nvSpPr>
            <p:spPr>
              <a:xfrm>
                <a:off x="4158742" y="1535956"/>
                <a:ext cx="3724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kumimoji="1"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are linear combinations of columns of </a:t>
                </a:r>
                <a:r>
                  <a:rPr kumimoji="1" lang="en-US" altLang="ja-JP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A</a:t>
                </a:r>
                <a:r>
                  <a:rPr kumimoji="1" lang="en-US" altLang="ja-JP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742" y="1535956"/>
                <a:ext cx="3724089" cy="276999"/>
              </a:xfrm>
              <a:prstGeom prst="rect">
                <a:avLst/>
              </a:prstGeom>
              <a:blipFill>
                <a:blip r:embed="rId1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/>
              <p:nvPr/>
            </p:nvSpPr>
            <p:spPr>
              <a:xfrm>
                <a:off x="517396" y="4833733"/>
                <a:ext cx="2321111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1" lang="en-US" altLang="ja-JP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6" y="4833733"/>
                <a:ext cx="2321111" cy="586956"/>
              </a:xfrm>
              <a:prstGeom prst="rect">
                <a:avLst/>
              </a:prstGeom>
              <a:blipFill>
                <a:blip r:embed="rId1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/>
              <p:nvPr/>
            </p:nvSpPr>
            <p:spPr>
              <a:xfrm>
                <a:off x="4224687" y="3927192"/>
                <a:ext cx="42096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Multiplication </a:t>
                </a:r>
                <a14:m>
                  <m:oMath xmlns:m="http://schemas.openxmlformats.org/officeDocument/2006/math">
                    <m:r>
                      <a:rPr kumimoji="1" lang="en-US" altLang="ja-JP" sz="12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2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is broken down to a sum of rank 1 matrices.</a:t>
                </a:r>
                <a:endPara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87" y="3927192"/>
                <a:ext cx="4209614" cy="276999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273363-B31C-1749-85EA-4587753FB2D8}"/>
              </a:ext>
            </a:extLst>
          </p:cNvPr>
          <p:cNvSpPr txBox="1"/>
          <p:nvPr/>
        </p:nvSpPr>
        <p:spPr>
          <a:xfrm>
            <a:off x="348117" y="4462837"/>
            <a:ext cx="3573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The produced rows are linear combinations of rows.</a:t>
            </a:r>
            <a:endParaRPr kumimoji="1" lang="en-US" altLang="ja-JP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D035FC5-DDEE-DF46-BB7E-9B75D5963F7F}"/>
              </a:ext>
            </a:extLst>
          </p:cNvPr>
          <p:cNvSpPr txBox="1"/>
          <p:nvPr/>
        </p:nvSpPr>
        <p:spPr>
          <a:xfrm>
            <a:off x="358774" y="1513871"/>
            <a:ext cx="401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Every element becomes a dot product of row vector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and column vector.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B811C10-A187-9546-8501-97D7BA7BE4D5}"/>
              </a:ext>
            </a:extLst>
          </p:cNvPr>
          <p:cNvSpPr/>
          <p:nvPr/>
        </p:nvSpPr>
        <p:spPr>
          <a:xfrm>
            <a:off x="439643" y="774865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864F149C-0FF1-3947-AFE6-444D1707E26B}"/>
              </a:ext>
            </a:extLst>
          </p:cNvPr>
          <p:cNvSpPr/>
          <p:nvPr/>
        </p:nvSpPr>
        <p:spPr>
          <a:xfrm>
            <a:off x="4228207" y="78155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3169EAD0-7430-D940-AD71-41622BB01AD8}"/>
              </a:ext>
            </a:extLst>
          </p:cNvPr>
          <p:cNvSpPr/>
          <p:nvPr/>
        </p:nvSpPr>
        <p:spPr>
          <a:xfrm>
            <a:off x="433671" y="3014357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32FAE1E0-12A8-344E-A1D8-02209D6CDAAA}"/>
              </a:ext>
            </a:extLst>
          </p:cNvPr>
          <p:cNvSpPr/>
          <p:nvPr/>
        </p:nvSpPr>
        <p:spPr>
          <a:xfrm>
            <a:off x="4224687" y="298266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4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2C895350-0856-6540-A09E-42A0342F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By Kenji Hiranabe with the kindest help of Prof. Gilbert Strang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89CE9AD-823C-F745-8991-C470B633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9EF6B4-709F-0C4F-8D57-4E0D583B55F6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73669D73-F7F4-928E-7911-DC1404FCF017}"/>
              </a:ext>
            </a:extLst>
          </p:cNvPr>
          <p:cNvSpPr/>
          <p:nvPr/>
        </p:nvSpPr>
        <p:spPr>
          <a:xfrm>
            <a:off x="1920003" y="81187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8076</TotalTime>
  <Words>2320</Words>
  <Application>Microsoft Macintosh PowerPoint</Application>
  <PresentationFormat>画面に合わせる (16:10)</PresentationFormat>
  <Paragraphs>463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Meiryo</vt:lpstr>
      <vt:lpstr>游ゴシック</vt:lpstr>
      <vt:lpstr>Arial</vt:lpstr>
      <vt:lpstr>Calibri</vt:lpstr>
      <vt:lpstr>Cambria Math</vt:lpstr>
      <vt:lpstr>Office テーマ</vt:lpstr>
      <vt:lpstr>Graphic notes on “Linear Algebra for Everyone” authored by Prof. Gilbert Strang</vt:lpstr>
      <vt:lpstr>What is this?</vt:lpstr>
      <vt:lpstr>Why you read this note?</vt:lpstr>
      <vt:lpstr>Table of Contents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References and Credits</vt:lpstr>
      <vt:lpstr>Thank you for reading!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 notes on “Linear Algebra for Everyone” authored by Prof. Gilbert Strang</dc:title>
  <dc:creator>平鍋健児</dc:creator>
  <cp:lastModifiedBy>平鍋 健児</cp:lastModifiedBy>
  <cp:revision>61</cp:revision>
  <cp:lastPrinted>2022-07-23T07:39:33Z</cp:lastPrinted>
  <dcterms:created xsi:type="dcterms:W3CDTF">2020-12-20T11:51:27Z</dcterms:created>
  <dcterms:modified xsi:type="dcterms:W3CDTF">2022-07-23T10:43:07Z</dcterms:modified>
</cp:coreProperties>
</file>