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63" r:id="rId2"/>
    <p:sldId id="259" r:id="rId3"/>
    <p:sldId id="262" r:id="rId4"/>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D3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05"/>
    <p:restoredTop sz="95946"/>
  </p:normalViewPr>
  <p:slideViewPr>
    <p:cSldViewPr snapToGrid="0" snapToObjects="1">
      <p:cViewPr varScale="1">
        <p:scale>
          <a:sx n="137" d="100"/>
          <a:sy n="137" d="100"/>
        </p:scale>
        <p:origin x="9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85163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3409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01003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74513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24329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634424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29842" y="2087563"/>
            <a:ext cx="3868340" cy="307049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087563"/>
            <a:ext cx="3887391" cy="307049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55F31C7-9260-9F43-86C6-63C2C1EE0131}" type="datetimeFigureOut">
              <a:rPr kumimoji="1" lang="ja-JP" altLang="en-US" smtClean="0"/>
              <a:t>2022/1/9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187100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55F31C7-9260-9F43-86C6-63C2C1EE0131}" type="datetimeFigureOut">
              <a:rPr kumimoji="1" lang="ja-JP" altLang="en-US" smtClean="0"/>
              <a:t>2022/1/9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1401622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F31C7-9260-9F43-86C6-63C2C1EE0131}" type="datetimeFigureOut">
              <a:rPr kumimoji="1" lang="ja-JP" altLang="en-US" smtClean="0"/>
              <a:t>2022/1/9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14824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377584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92748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855F31C7-9260-9F43-86C6-63C2C1EE0131}" type="datetimeFigureOut">
              <a:rPr kumimoji="1" lang="ja-JP" altLang="en-US" smtClean="0"/>
              <a:t>2022/1/9</a:t>
            </a:fld>
            <a:endParaRPr kumimoji="1" lang="ja-JP" alt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9725852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image" Target="../media/image33.png"/><Relationship Id="rId21" Type="http://schemas.openxmlformats.org/officeDocument/2006/relationships/image" Target="../media/image20.png"/><Relationship Id="rId34" Type="http://schemas.openxmlformats.org/officeDocument/2006/relationships/image" Target="../media/image30.png"/><Relationship Id="rId42" Type="http://schemas.openxmlformats.org/officeDocument/2006/relationships/image" Target="../media/image350.png"/><Relationship Id="rId47" Type="http://schemas.openxmlformats.org/officeDocument/2006/relationships/image" Target="../media/image40.png"/><Relationship Id="rId7"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15.png"/><Relationship Id="rId29"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2.png"/><Relationship Id="rId32" Type="http://schemas.openxmlformats.org/officeDocument/2006/relationships/image" Target="../media/image31.png"/><Relationship Id="rId37" Type="http://schemas.openxmlformats.org/officeDocument/2006/relationships/image" Target="../media/image36.png"/><Relationship Id="rId40" Type="http://schemas.openxmlformats.org/officeDocument/2006/relationships/image" Target="../media/image38.png"/><Relationship Id="rId45" Type="http://schemas.openxmlformats.org/officeDocument/2006/relationships/image" Target="../media/image17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19.png"/><Relationship Id="rId28" Type="http://schemas.openxmlformats.org/officeDocument/2006/relationships/image" Target="../media/image27.png"/><Relationship Id="rId36" Type="http://schemas.openxmlformats.org/officeDocument/2006/relationships/image" Target="../media/image34.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28.png"/><Relationship Id="rId44" Type="http://schemas.openxmlformats.org/officeDocument/2006/relationships/image" Target="../media/image42.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3.png"/><Relationship Id="rId35" Type="http://schemas.openxmlformats.org/officeDocument/2006/relationships/image" Target="../media/image32.png"/><Relationship Id="rId43" Type="http://schemas.openxmlformats.org/officeDocument/2006/relationships/image" Target="../media/image41.png"/><Relationship Id="rId8" Type="http://schemas.openxmlformats.org/officeDocument/2006/relationships/image" Target="../media/image7.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6.png"/><Relationship Id="rId33" Type="http://schemas.openxmlformats.org/officeDocument/2006/relationships/image" Target="../media/image29.png"/><Relationship Id="rId38" Type="http://schemas.openxmlformats.org/officeDocument/2006/relationships/image" Target="../media/image37.png"/><Relationship Id="rId46" Type="http://schemas.openxmlformats.org/officeDocument/2006/relationships/image" Target="../media/image39.png"/><Relationship Id="rId41" Type="http://schemas.openxmlformats.org/officeDocument/2006/relationships/image" Target="../media/image35.png"/></Relationships>
</file>

<file path=ppt/slides/_rels/slide3.xml.rels><?xml version="1.0" encoding="UTF-8" standalone="yes"?>
<Relationships xmlns="http://schemas.openxmlformats.org/package/2006/relationships"><Relationship Id="rId13" Type="http://schemas.openxmlformats.org/officeDocument/2006/relationships/image" Target="../media/image48.png"/><Relationship Id="rId18" Type="http://schemas.openxmlformats.org/officeDocument/2006/relationships/image" Target="../media/image52.png"/><Relationship Id="rId26" Type="http://schemas.openxmlformats.org/officeDocument/2006/relationships/image" Target="../media/image57.png"/><Relationship Id="rId39" Type="http://schemas.openxmlformats.org/officeDocument/2006/relationships/image" Target="../media/image66.png"/><Relationship Id="rId21" Type="http://schemas.openxmlformats.org/officeDocument/2006/relationships/image" Target="../media/image820.png"/><Relationship Id="rId34" Type="http://schemas.openxmlformats.org/officeDocument/2006/relationships/image" Target="../media/image63.png"/><Relationship Id="rId42" Type="http://schemas.openxmlformats.org/officeDocument/2006/relationships/image" Target="../media/image69.png"/><Relationship Id="rId47" Type="http://schemas.openxmlformats.org/officeDocument/2006/relationships/image" Target="../media/image72.png"/><Relationship Id="rId7" Type="http://schemas.openxmlformats.org/officeDocument/2006/relationships/image" Target="../media/image680.png"/><Relationship Id="rId2" Type="http://schemas.openxmlformats.org/officeDocument/2006/relationships/image" Target="../media/image400.png"/><Relationship Id="rId16" Type="http://schemas.openxmlformats.org/officeDocument/2006/relationships/image" Target="../media/image50.png"/><Relationship Id="rId29" Type="http://schemas.openxmlformats.org/officeDocument/2006/relationships/image" Target="../media/image60.png"/><Relationship Id="rId41" Type="http://schemas.openxmlformats.org/officeDocument/2006/relationships/image" Target="../media/image68.png"/><Relationship Id="rId1" Type="http://schemas.openxmlformats.org/officeDocument/2006/relationships/slideLayout" Target="../slideLayouts/slideLayout1.xml"/><Relationship Id="rId11" Type="http://schemas.openxmlformats.org/officeDocument/2006/relationships/image" Target="../media/image720.png"/><Relationship Id="rId24" Type="http://schemas.openxmlformats.org/officeDocument/2006/relationships/image" Target="../media/image55.png"/><Relationship Id="rId32" Type="http://schemas.openxmlformats.org/officeDocument/2006/relationships/image" Target="../media/image930.png"/><Relationship Id="rId37" Type="http://schemas.openxmlformats.org/officeDocument/2006/relationships/image" Target="../media/image980.png"/><Relationship Id="rId40" Type="http://schemas.openxmlformats.org/officeDocument/2006/relationships/image" Target="../media/image67.png"/><Relationship Id="rId45" Type="http://schemas.openxmlformats.org/officeDocument/2006/relationships/image" Target="../media/image390.png"/><Relationship Id="rId5" Type="http://schemas.openxmlformats.org/officeDocument/2006/relationships/image" Target="../media/image45.png"/><Relationship Id="rId15" Type="http://schemas.openxmlformats.org/officeDocument/2006/relationships/image" Target="../media/image49.png"/><Relationship Id="rId23" Type="http://schemas.openxmlformats.org/officeDocument/2006/relationships/image" Target="../media/image54.png"/><Relationship Id="rId28" Type="http://schemas.openxmlformats.org/officeDocument/2006/relationships/image" Target="../media/image59.png"/><Relationship Id="rId36" Type="http://schemas.openxmlformats.org/officeDocument/2006/relationships/image" Target="../media/image100.png"/><Relationship Id="rId10" Type="http://schemas.openxmlformats.org/officeDocument/2006/relationships/image" Target="../media/image710.png"/><Relationship Id="rId44" Type="http://schemas.openxmlformats.org/officeDocument/2006/relationships/image" Target="../media/image71.png"/><Relationship Id="rId4" Type="http://schemas.openxmlformats.org/officeDocument/2006/relationships/image" Target="../media/image44.png"/><Relationship Id="rId9" Type="http://schemas.openxmlformats.org/officeDocument/2006/relationships/image" Target="../media/image700.png"/><Relationship Id="rId14" Type="http://schemas.openxmlformats.org/officeDocument/2006/relationships/image" Target="../media/image750.png"/><Relationship Id="rId22" Type="http://schemas.openxmlformats.org/officeDocument/2006/relationships/image" Target="../media/image53.png"/><Relationship Id="rId27" Type="http://schemas.openxmlformats.org/officeDocument/2006/relationships/image" Target="../media/image58.png"/><Relationship Id="rId30" Type="http://schemas.openxmlformats.org/officeDocument/2006/relationships/image" Target="../media/image61.png"/><Relationship Id="rId35" Type="http://schemas.openxmlformats.org/officeDocument/2006/relationships/image" Target="../media/image64.png"/><Relationship Id="rId43" Type="http://schemas.openxmlformats.org/officeDocument/2006/relationships/image" Target="../media/image70.png"/><Relationship Id="rId8" Type="http://schemas.openxmlformats.org/officeDocument/2006/relationships/image" Target="../media/image46.png"/><Relationship Id="rId3" Type="http://schemas.openxmlformats.org/officeDocument/2006/relationships/image" Target="../media/image43.png"/><Relationship Id="rId12" Type="http://schemas.openxmlformats.org/officeDocument/2006/relationships/image" Target="../media/image47.png"/><Relationship Id="rId17" Type="http://schemas.openxmlformats.org/officeDocument/2006/relationships/image" Target="../media/image51.png"/><Relationship Id="rId25" Type="http://schemas.openxmlformats.org/officeDocument/2006/relationships/image" Target="../media/image56.png"/><Relationship Id="rId33" Type="http://schemas.openxmlformats.org/officeDocument/2006/relationships/image" Target="../media/image62.png"/><Relationship Id="rId38" Type="http://schemas.openxmlformats.org/officeDocument/2006/relationships/image" Target="../media/image65.png"/><Relationship Id="rId46" Type="http://schemas.openxmlformats.org/officeDocument/2006/relationships/image" Target="../media/image4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4326DD3-1977-6648-A09F-6DF066A4D37D}"/>
              </a:ext>
            </a:extLst>
          </p:cNvPr>
          <p:cNvSpPr txBox="1"/>
          <p:nvPr/>
        </p:nvSpPr>
        <p:spPr>
          <a:xfrm>
            <a:off x="2015412" y="1184988"/>
            <a:ext cx="184731" cy="369332"/>
          </a:xfrm>
          <a:prstGeom prst="rect">
            <a:avLst/>
          </a:prstGeom>
          <a:noFill/>
        </p:spPr>
        <p:txBody>
          <a:bodyPr wrap="none" rtlCol="0">
            <a:spAutoFit/>
          </a:bodyPr>
          <a:lstStyle/>
          <a:p>
            <a:endParaRPr kumimoji="1" lang="ja-JP" altLang="en-US"/>
          </a:p>
        </p:txBody>
      </p:sp>
      <p:sp>
        <p:nvSpPr>
          <p:cNvPr id="6" name="テキスト ボックス 5">
            <a:extLst>
              <a:ext uri="{FF2B5EF4-FFF2-40B4-BE49-F238E27FC236}">
                <a16:creationId xmlns:a16="http://schemas.microsoft.com/office/drawing/2014/main" id="{8A4CB0D9-EE47-F642-88BD-99A9F0171786}"/>
              </a:ext>
            </a:extLst>
          </p:cNvPr>
          <p:cNvSpPr txBox="1"/>
          <p:nvPr/>
        </p:nvSpPr>
        <p:spPr>
          <a:xfrm>
            <a:off x="363893" y="456843"/>
            <a:ext cx="8584163" cy="5016758"/>
          </a:xfrm>
          <a:prstGeom prst="rect">
            <a:avLst/>
          </a:prstGeom>
          <a:noFill/>
        </p:spPr>
        <p:txBody>
          <a:bodyPr wrap="square">
            <a:spAutoFit/>
          </a:bodyPr>
          <a:lstStyle/>
          <a:p>
            <a:pPr algn="ctr"/>
            <a:r>
              <a:rPr lang="en-US" altLang="ja-JP" sz="1600" b="1" dirty="0">
                <a:latin typeface="Times" pitchFamily="2" charset="0"/>
              </a:rPr>
              <a:t>Matrix World : The Picture of All Matrices</a:t>
            </a:r>
          </a:p>
          <a:p>
            <a:endParaRPr lang="en-US" altLang="ja-JP" sz="1600" dirty="0"/>
          </a:p>
          <a:p>
            <a:r>
              <a:rPr lang="en-US" altLang="ja-JP" sz="1600" dirty="0">
                <a:latin typeface="Times" pitchFamily="2" charset="0"/>
              </a:rPr>
              <a:t>	I am happy to tell the history of Matrix World—the creation of Kenji Hiranabe in Japan. In April 2020 his friend Satomi </a:t>
            </a:r>
            <a:r>
              <a:rPr lang="en-US" altLang="ja-JP" sz="1600" dirty="0" err="1">
                <a:latin typeface="Times" pitchFamily="2" charset="0"/>
              </a:rPr>
              <a:t>Joba</a:t>
            </a:r>
            <a:r>
              <a:rPr lang="en-US" altLang="ja-JP" sz="1600" dirty="0">
                <a:latin typeface="Times" pitchFamily="2" charset="0"/>
              </a:rPr>
              <a:t> asked if I would send him a birthday message as a surprise. He was happy (and very surprised). Kenji combines mathematics with art and with computing : three talents in one. I was the one to be surprised when he sent Matrix World in its first form—without a name, without many of the entries and ideas that you see now, but with the central idea of displaying the wonderful variety of matrices.</a:t>
            </a:r>
          </a:p>
          <a:p>
            <a:endParaRPr lang="en-US" altLang="ja-JP" sz="1600" dirty="0">
              <a:latin typeface="Times" pitchFamily="2" charset="0"/>
            </a:endParaRPr>
          </a:p>
          <a:p>
            <a:r>
              <a:rPr lang="en-US" altLang="ja-JP" sz="1600" dirty="0">
                <a:latin typeface="Times" pitchFamily="2" charset="0"/>
              </a:rPr>
              <a:t>	Since that first form, Matrix World has steadily grown. It includes every property that would fit and every factorization that would display that property. Interesting that the SVD is in the outer circle and the identity matrix is at the center—it has all the good properties : the matrix </a:t>
            </a:r>
            <a:r>
              <a:rPr lang="en-US" altLang="ja-JP" sz="1600" b="1" i="1" dirty="0">
                <a:latin typeface="Times" pitchFamily="2" charset="0"/>
              </a:rPr>
              <a:t>I</a:t>
            </a:r>
            <a:r>
              <a:rPr lang="en-US" altLang="ja-JP" sz="1600" dirty="0">
                <a:latin typeface="Times" pitchFamily="2" charset="0"/>
              </a:rPr>
              <a:t> is diagonal, positive definite symmetric, orthogonal, projection, normal, invertible, and square.</a:t>
            </a:r>
          </a:p>
          <a:p>
            <a:endParaRPr lang="en-US" altLang="ja-JP" sz="1600" dirty="0">
              <a:latin typeface="Times" pitchFamily="2" charset="0"/>
            </a:endParaRPr>
          </a:p>
          <a:p>
            <a:r>
              <a:rPr lang="en-US" altLang="ja-JP" sz="1600" dirty="0">
                <a:latin typeface="Times" pitchFamily="2" charset="0"/>
              </a:rPr>
              <a:t>	Lek-Heng Lim has pointed out the usefulness of matrices </a:t>
            </a:r>
            <a:r>
              <a:rPr lang="en-US" altLang="ja-JP" sz="1600" b="1" i="1" dirty="0">
                <a:latin typeface="Times" pitchFamily="2" charset="0"/>
              </a:rPr>
              <a:t>M</a:t>
            </a:r>
            <a:r>
              <a:rPr lang="en-US" altLang="ja-JP" sz="1600" dirty="0">
                <a:latin typeface="Times" pitchFamily="2" charset="0"/>
              </a:rPr>
              <a:t> that are </a:t>
            </a:r>
            <a:r>
              <a:rPr lang="en-US" altLang="ja-JP" sz="1600" b="1" dirty="0">
                <a:latin typeface="Times" pitchFamily="2" charset="0"/>
              </a:rPr>
              <a:t>symmetric and orthogona</a:t>
            </a:r>
            <a:r>
              <a:rPr lang="en-US" altLang="ja-JP" sz="1600" dirty="0">
                <a:latin typeface="Times" pitchFamily="2" charset="0"/>
              </a:rPr>
              <a:t>l—kings and also queens. Their eigenvalues are 1 and −1. They have the form </a:t>
            </a:r>
            <a:r>
              <a:rPr lang="en-US" altLang="ja-JP" sz="1600" b="1" i="1" dirty="0">
                <a:latin typeface="Times" pitchFamily="2" charset="0"/>
              </a:rPr>
              <a:t>M = I − 2P</a:t>
            </a:r>
            <a:r>
              <a:rPr lang="en-US" altLang="ja-JP" sz="1600" dirty="0">
                <a:latin typeface="Times" pitchFamily="2" charset="0"/>
              </a:rPr>
              <a:t> (</a:t>
            </a:r>
            <a:r>
              <a:rPr lang="en-US" altLang="ja-JP" sz="1600" b="1" i="1" dirty="0">
                <a:latin typeface="Times" pitchFamily="2" charset="0"/>
              </a:rPr>
              <a:t>P</a:t>
            </a:r>
            <a:r>
              <a:rPr lang="en-US" altLang="ja-JP" sz="1600" dirty="0">
                <a:latin typeface="Times" pitchFamily="2" charset="0"/>
              </a:rPr>
              <a:t> = symmetric projection matrix). There is a neat match between all those matrices M and all subspaces of </a:t>
            </a:r>
            <a:r>
              <a:rPr lang="en-US" altLang="ja-JP" sz="1600" b="1" dirty="0">
                <a:latin typeface="Times" pitchFamily="2" charset="0"/>
              </a:rPr>
              <a:t>R</a:t>
            </a:r>
            <a:r>
              <a:rPr lang="en-US" altLang="ja-JP" sz="1600" b="1" i="1" baseline="30000" dirty="0">
                <a:latin typeface="Times" pitchFamily="2" charset="0"/>
              </a:rPr>
              <a:t>n</a:t>
            </a:r>
            <a:r>
              <a:rPr lang="en-US" altLang="ja-JP" sz="1600" dirty="0">
                <a:latin typeface="Times" pitchFamily="2" charset="0"/>
              </a:rPr>
              <a:t> . You may see something interesting (or something missing) in Matrix World. We hope you will ! Thank you to Kenji. </a:t>
            </a:r>
          </a:p>
          <a:p>
            <a:pPr algn="r"/>
            <a:r>
              <a:rPr lang="en-US" altLang="ja-JP" sz="1600" dirty="0">
                <a:latin typeface="Times" pitchFamily="2" charset="0"/>
              </a:rPr>
              <a:t>Gilbert Strang</a:t>
            </a:r>
            <a:endParaRPr lang="ja-JP" altLang="en-US" sz="1600">
              <a:latin typeface="Times" pitchFamily="2" charset="0"/>
            </a:endParaRPr>
          </a:p>
        </p:txBody>
      </p:sp>
    </p:spTree>
    <p:extLst>
      <p:ext uri="{BB962C8B-B14F-4D97-AF65-F5344CB8AC3E}">
        <p14:creationId xmlns:p14="http://schemas.microsoft.com/office/powerpoint/2010/main" val="213160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5167D8A5-30DD-0A4E-929D-1F3517498DB1}"/>
              </a:ext>
            </a:extLst>
          </p:cNvPr>
          <p:cNvSpPr/>
          <p:nvPr/>
        </p:nvSpPr>
        <p:spPr>
          <a:xfrm>
            <a:off x="3678137" y="2488300"/>
            <a:ext cx="1764676" cy="17440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 name="角丸四角形 4">
            <a:extLst>
              <a:ext uri="{FF2B5EF4-FFF2-40B4-BE49-F238E27FC236}">
                <a16:creationId xmlns:a16="http://schemas.microsoft.com/office/drawing/2014/main" id="{AA0BB18F-1713-F143-9DE2-0D4DAD383281}"/>
              </a:ext>
            </a:extLst>
          </p:cNvPr>
          <p:cNvSpPr/>
          <p:nvPr/>
        </p:nvSpPr>
        <p:spPr>
          <a:xfrm>
            <a:off x="4051609" y="3309108"/>
            <a:ext cx="1849526" cy="424290"/>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673802" y="2261338"/>
            <a:ext cx="2837803" cy="21956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09290" y="2786134"/>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757343" y="2227520"/>
            <a:ext cx="888385"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Symmetric</a:t>
            </a:r>
            <a:endParaRPr lang="ja-JP" altLang="en-US" sz="1049"/>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073799" y="2883542"/>
            <a:ext cx="9252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Orthogonal</a:t>
            </a:r>
            <a:endParaRPr lang="ja-JP" altLang="en-US" sz="1049"/>
          </a:p>
        </p:txBody>
      </p:sp>
      <p:sp>
        <p:nvSpPr>
          <p:cNvPr id="11" name="テキスト ボックス 10">
            <a:extLst>
              <a:ext uri="{FF2B5EF4-FFF2-40B4-BE49-F238E27FC236}">
                <a16:creationId xmlns:a16="http://schemas.microsoft.com/office/drawing/2014/main" id="{5C0573DC-E36D-E246-B42D-E2EDF8AE0E8B}"/>
              </a:ext>
            </a:extLst>
          </p:cNvPr>
          <p:cNvSpPr txBox="1"/>
          <p:nvPr/>
        </p:nvSpPr>
        <p:spPr>
          <a:xfrm>
            <a:off x="4204526" y="2473282"/>
            <a:ext cx="1016306" cy="400110"/>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00" dirty="0"/>
              <a:t>Positive</a:t>
            </a:r>
            <a:br>
              <a:rPr lang="en-US" altLang="ja-JP" sz="1000" dirty="0"/>
            </a:br>
            <a:r>
              <a:rPr lang="en-US" altLang="ja-JP" sz="1000" dirty="0"/>
              <a:t>Semidefinite</a:t>
            </a:r>
            <a:endParaRPr lang="ja-JP" altLang="en-US" sz="1000"/>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145761" y="3522644"/>
            <a:ext cx="7649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Diagonal</a:t>
            </a:r>
            <a:endParaRPr lang="ja-JP" altLang="en-US" sz="1049"/>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97244"/>
            <a:ext cx="5306064" cy="25888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373805" y="2092684"/>
            <a:ext cx="663964"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Normal</a:t>
            </a:r>
            <a:endParaRPr lang="ja-JP" altLang="en-US" sz="1049"/>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190526" y="35312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190526" y="3531283"/>
                <a:ext cx="599208" cy="211725"/>
              </a:xfrm>
              <a:prstGeom prst="rect">
                <a:avLst/>
              </a:prstGeom>
              <a:blipFill>
                <a:blip r:embed="rId2"/>
                <a:stretch>
                  <a:fillRect l="-8333"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425529" y="2799772"/>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425529" y="2799772"/>
                <a:ext cx="599208" cy="211725"/>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9D2D868-0F79-8541-A3D3-9A99C16A4F79}"/>
                  </a:ext>
                </a:extLst>
              </p:cNvPr>
              <p:cNvSpPr txBox="1"/>
              <p:nvPr/>
            </p:nvSpPr>
            <p:spPr>
              <a:xfrm>
                <a:off x="4106875" y="3327975"/>
                <a:ext cx="151326" cy="1615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050" b="1" i="1">
                          <a:latin typeface="Cambria Math" panose="02040503050406030204" pitchFamily="18" charset="0"/>
                        </a:rPr>
                        <m:t>𝑰</m:t>
                      </m:r>
                    </m:oMath>
                  </m:oMathPara>
                </a14:m>
                <a:endParaRPr lang="ja-JP" altLang="en-US" sz="1050" b="1"/>
              </a:p>
            </p:txBody>
          </p:sp>
        </mc:Choice>
        <mc:Fallback xmlns="">
          <p:sp>
            <p:nvSpPr>
              <p:cNvPr id="17" name="テキスト ボックス 16">
                <a:extLst>
                  <a:ext uri="{FF2B5EF4-FFF2-40B4-BE49-F238E27FC236}">
                    <a16:creationId xmlns:a16="http://schemas.microsoft.com/office/drawing/2014/main" id="{69D2D868-0F79-8541-A3D3-9A99C16A4F79}"/>
                  </a:ext>
                </a:extLst>
              </p:cNvPr>
              <p:cNvSpPr txBox="1">
                <a:spLocks noRot="1" noChangeAspect="1" noMove="1" noResize="1" noEditPoints="1" noAdjustHandles="1" noChangeArrowheads="1" noChangeShapeType="1" noTextEdit="1"/>
              </p:cNvSpPr>
              <p:nvPr/>
            </p:nvSpPr>
            <p:spPr>
              <a:xfrm>
                <a:off x="4106875" y="3327975"/>
                <a:ext cx="151326" cy="161583"/>
              </a:xfrm>
              <a:prstGeom prst="rect">
                <a:avLst/>
              </a:prstGeom>
              <a:blipFill>
                <a:blip r:embed="rId4"/>
                <a:stretch>
                  <a:fillRect b="-7692"/>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4038686" y="3696784"/>
            <a:ext cx="758117" cy="415242"/>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Positive</a:t>
            </a:r>
          </a:p>
          <a:p>
            <a:r>
              <a:rPr lang="en-US" altLang="ja-JP" sz="1049" dirty="0"/>
              <a:t>Definite</a:t>
            </a:r>
            <a:endParaRPr lang="ja-JP" altLang="en-US" sz="1049"/>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245928" y="3127522"/>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245928" y="3127522"/>
                <a:ext cx="599208" cy="129266"/>
              </a:xfrm>
              <a:prstGeom prst="rect">
                <a:avLst/>
              </a:prstGeom>
              <a:blipFill>
                <a:blip r:embed="rId5"/>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2095662" y="3271352"/>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2095662" y="3271352"/>
                <a:ext cx="910325" cy="126958"/>
              </a:xfrm>
              <a:prstGeom prst="rect">
                <a:avLst/>
              </a:prstGeom>
              <a:blipFill>
                <a:blip r:embed="rId6"/>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FF850089-0380-0B47-B5AA-32EAB56AE0A5}"/>
                  </a:ext>
                </a:extLst>
              </p:cNvPr>
              <p:cNvSpPr txBox="1"/>
              <p:nvPr/>
            </p:nvSpPr>
            <p:spPr>
              <a:xfrm>
                <a:off x="5250384" y="2431620"/>
                <a:ext cx="5992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𝑎𝑟𝑒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𝑟𝑒𝑎𝑙</m:t>
                      </m:r>
                    </m:oMath>
                  </m:oMathPara>
                </a14:m>
                <a:endParaRPr lang="ja-JP" altLang="en-US" sz="825"/>
              </a:p>
            </p:txBody>
          </p:sp>
        </mc:Choice>
        <mc:Fallback xmlns="">
          <p:sp>
            <p:nvSpPr>
              <p:cNvPr id="22" name="テキスト ボックス 21">
                <a:extLst>
                  <a:ext uri="{FF2B5EF4-FFF2-40B4-BE49-F238E27FC236}">
                    <a16:creationId xmlns:a16="http://schemas.microsoft.com/office/drawing/2014/main" id="{FF850089-0380-0B47-B5AA-32EAB56AE0A5}"/>
                  </a:ext>
                </a:extLst>
              </p:cNvPr>
              <p:cNvSpPr txBox="1">
                <a:spLocks noRot="1" noChangeAspect="1" noMove="1" noResize="1" noEditPoints="1" noAdjustHandles="1" noChangeArrowheads="1" noChangeShapeType="1" noTextEdit="1"/>
              </p:cNvSpPr>
              <p:nvPr/>
            </p:nvSpPr>
            <p:spPr>
              <a:xfrm>
                <a:off x="5250384" y="2431620"/>
                <a:ext cx="599208" cy="126958"/>
              </a:xfrm>
              <a:prstGeom prst="rect">
                <a:avLst/>
              </a:prstGeom>
              <a:blipFill>
                <a:blip r:embed="rId7"/>
                <a:stretch>
                  <a:fillRect l="-6383" r="-8511" b="-4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4051609" y="2807766"/>
                <a:ext cx="5992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m:oMathPara>
                </a14:m>
                <a:endParaRPr lang="ja-JP" altLang="en-US" sz="825"/>
              </a:p>
            </p:txBody>
          </p:sp>
        </mc:Choice>
        <mc:Fallback xmlns="">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4051609" y="2807766"/>
                <a:ext cx="599208" cy="126958"/>
              </a:xfrm>
              <a:prstGeom prst="rect">
                <a:avLst/>
              </a:prstGeom>
              <a:blipFill>
                <a:blip r:embed="rId8"/>
                <a:stretch>
                  <a:fillRect t="-11111" b="-5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204527" y="4067041"/>
                <a:ext cx="5992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xmlns="">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204527" y="4067041"/>
                <a:ext cx="599208" cy="126958"/>
              </a:xfrm>
              <a:prstGeom prst="rect">
                <a:avLst/>
              </a:prstGeom>
              <a:blipFill>
                <a:blip r:embed="rId9"/>
                <a:stretch>
                  <a:fillRect t="-10000" b="-4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3345985" y="2297421"/>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3345985" y="2297421"/>
                <a:ext cx="599208" cy="129266"/>
              </a:xfrm>
              <a:prstGeom prst="rect">
                <a:avLst/>
              </a:prstGeom>
              <a:blipFill>
                <a:blip r:embed="rId10"/>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344028" y="2448727"/>
                <a:ext cx="599208" cy="164469"/>
              </a:xfrm>
              <a:prstGeom prst="rect">
                <a:avLst/>
              </a:prstGeom>
              <a:noFill/>
            </p:spPr>
            <p:txBody>
              <a:bodyPr wrap="square" lIns="0" tIns="0" rIns="0" bIns="0" rtlCol="0">
                <a:spAutoFit/>
              </a:bodyPr>
              <a:lstStyle>
                <a:defPPr>
                  <a:defRPr lang="ja-JP"/>
                </a:defPPr>
                <a:lvl1pPr>
                  <a:defRPr sz="1400" b="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344028" y="2448727"/>
                <a:ext cx="599208" cy="164469"/>
              </a:xfrm>
              <a:prstGeom prst="rect">
                <a:avLst/>
              </a:prstGeom>
              <a:blipFill>
                <a:blip r:embed="rId11"/>
                <a:stretch>
                  <a:fillRect l="-8511" r="-4255" b="-30769"/>
                </a:stretch>
              </a:blipFill>
            </p:spPr>
            <p:txBody>
              <a:bodyPr/>
              <a:lstStyle/>
              <a:p>
                <a:r>
                  <a:rPr lang="ja-JP" altLang="en-US">
                    <a:noFill/>
                  </a:rPr>
                  <a:t> </a:t>
                </a:r>
              </a:p>
            </p:txBody>
          </p:sp>
        </mc:Fallback>
      </mc:AlternateContent>
      <p:sp>
        <p:nvSpPr>
          <p:cNvPr id="30" name="円/楕円 29">
            <a:extLst>
              <a:ext uri="{FF2B5EF4-FFF2-40B4-BE49-F238E27FC236}">
                <a16:creationId xmlns:a16="http://schemas.microsoft.com/office/drawing/2014/main" id="{747F2193-208F-AD44-9916-42A5EFDE58F0}"/>
              </a:ext>
            </a:extLst>
          </p:cNvPr>
          <p:cNvSpPr/>
          <p:nvPr/>
        </p:nvSpPr>
        <p:spPr>
          <a:xfrm>
            <a:off x="1227862" y="1641387"/>
            <a:ext cx="5941845" cy="3106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31" name="テキスト ボックス 30">
            <a:extLst>
              <a:ext uri="{FF2B5EF4-FFF2-40B4-BE49-F238E27FC236}">
                <a16:creationId xmlns:a16="http://schemas.microsoft.com/office/drawing/2014/main" id="{B3E6726F-341A-7542-87B0-480667061F6E}"/>
              </a:ext>
            </a:extLst>
          </p:cNvPr>
          <p:cNvSpPr txBox="1"/>
          <p:nvPr/>
        </p:nvSpPr>
        <p:spPr>
          <a:xfrm>
            <a:off x="3817179" y="1624904"/>
            <a:ext cx="1168952" cy="253787"/>
          </a:xfrm>
          <a:prstGeom prst="rect">
            <a:avLst/>
          </a:prstGeom>
          <a:noFill/>
        </p:spPr>
        <p:txBody>
          <a:bodyPr wrap="square" rtlCol="0">
            <a:spAutoFit/>
          </a:bodyPr>
          <a:lstStyle/>
          <a:p>
            <a:r>
              <a:rPr lang="en-US" altLang="ja-JP" sz="1049" dirty="0">
                <a:latin typeface="Arial Rounded MT Bold" panose="020F0704030504030204" pitchFamily="34" charset="0"/>
              </a:rPr>
              <a:t>Diagonalizable</a:t>
            </a:r>
            <a:endParaRPr lang="ja-JP" altLang="en-US" sz="1049">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518964" y="1872102"/>
                <a:ext cx="774007" cy="161454"/>
              </a:xfrm>
              <a:prstGeom prst="rect">
                <a:avLst/>
              </a:prstGeom>
              <a:solidFill>
                <a:schemeClr val="bg1"/>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𝑋</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𝑋</m:t>
                          </m:r>
                        </m:e>
                        <m:sup>
                          <m:r>
                            <a:rPr lang="en-US" altLang="ja-JP" sz="1049">
                              <a:latin typeface="Cambria Math" panose="02040503050406030204" pitchFamily="18" charset="0"/>
                            </a:rPr>
                            <m:t>−1</m:t>
                          </m:r>
                        </m:sup>
                      </m:sSup>
                    </m:oMath>
                  </m:oMathPara>
                </a14:m>
                <a:endParaRPr lang="ja-JP" altLang="en-US" sz="1049"/>
              </a:p>
            </p:txBody>
          </p:sp>
        </mc:Choice>
        <mc:Fallback xmlns="">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518964" y="1872102"/>
                <a:ext cx="774007" cy="161454"/>
              </a:xfrm>
              <a:prstGeom prst="rect">
                <a:avLst/>
              </a:prstGeom>
              <a:blipFill>
                <a:blip r:embed="rId12"/>
                <a:stretch>
                  <a:fillRect t="-7143"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346741" y="2033391"/>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346741" y="2033391"/>
                <a:ext cx="599208" cy="211725"/>
              </a:xfrm>
              <a:prstGeom prst="rect">
                <a:avLst/>
              </a:prstGeom>
              <a:blipFill>
                <a:blip r:embed="rId13"/>
                <a:stretch>
                  <a:fillRect b="-187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452898" y="203291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xmlns="">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452898" y="2032918"/>
                <a:ext cx="599208" cy="211725"/>
              </a:xfrm>
              <a:prstGeom prst="rect">
                <a:avLst/>
              </a:prstGeom>
              <a:blipFill>
                <a:blip r:embed="rId14"/>
                <a:stretch>
                  <a:fillRect b="-17647"/>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853517"/>
            <a:ext cx="6845116" cy="4166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685578" y="853989"/>
                <a:ext cx="1633210" cy="253787"/>
              </a:xfrm>
              <a:prstGeom prst="rect">
                <a:avLst/>
              </a:prstGeom>
              <a:noFill/>
            </p:spPr>
            <p:txBody>
              <a:bodyPr wrap="square" rtlCol="0">
                <a:spAutoFit/>
              </a:bodyPr>
              <a:lstStyle/>
              <a:p>
                <a:r>
                  <a:rPr lang="en-US" altLang="ja-JP" sz="1049" dirty="0">
                    <a:latin typeface="Arial Rounded MT Bold" panose="020F0704030504030204" pitchFamily="34" charset="0"/>
                  </a:rPr>
                  <a:t>Square Matrix </a:t>
                </a:r>
                <a:r>
                  <a:rPr lang="en-US" altLang="ja-JP" sz="901" dirty="0"/>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685578" y="853989"/>
                <a:ext cx="1633210" cy="253787"/>
              </a:xfrm>
              <a:prstGeom prst="rect">
                <a:avLst/>
              </a:prstGeom>
              <a:blipFill>
                <a:blip r:embed="rId15"/>
                <a:stretch>
                  <a:fillRect b="-95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2136375" y="1449550"/>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2136375" y="1449550"/>
                <a:ext cx="599208" cy="211725"/>
              </a:xfrm>
              <a:prstGeom prst="rect">
                <a:avLst/>
              </a:prstGeom>
              <a:blipFill>
                <a:blip r:embed="rId16"/>
                <a:stretch>
                  <a:fillRect b="-117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CA97591-7AC0-9742-B4C3-71D3146FB74D}"/>
                  </a:ext>
                </a:extLst>
              </p:cNvPr>
              <p:cNvSpPr txBox="1"/>
              <p:nvPr/>
            </p:nvSpPr>
            <p:spPr>
              <a:xfrm>
                <a:off x="6899751" y="2070880"/>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xmlns="">
          <p:sp>
            <p:nvSpPr>
              <p:cNvPr id="41" name="テキスト ボックス 40">
                <a:extLst>
                  <a:ext uri="{FF2B5EF4-FFF2-40B4-BE49-F238E27FC236}">
                    <a16:creationId xmlns:a16="http://schemas.microsoft.com/office/drawing/2014/main" id="{FCA97591-7AC0-9742-B4C3-71D3146FB74D}"/>
                  </a:ext>
                </a:extLst>
              </p:cNvPr>
              <p:cNvSpPr txBox="1">
                <a:spLocks noRot="1" noChangeAspect="1" noMove="1" noResize="1" noEditPoints="1" noAdjustHandles="1" noChangeArrowheads="1" noChangeShapeType="1" noTextEdit="1"/>
              </p:cNvSpPr>
              <p:nvPr/>
            </p:nvSpPr>
            <p:spPr>
              <a:xfrm>
                <a:off x="6899751" y="2070880"/>
                <a:ext cx="599208" cy="211725"/>
              </a:xfrm>
              <a:prstGeom prst="rect">
                <a:avLst/>
              </a:prstGeom>
              <a:blipFill>
                <a:blip r:embed="rId17"/>
                <a:stretch>
                  <a:fillRect t="-5882"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598543" y="303958"/>
            <a:ext cx="7503466" cy="51070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3906716" y="305618"/>
                <a:ext cx="1134066" cy="253787"/>
              </a:xfrm>
              <a:prstGeom prst="rect">
                <a:avLst/>
              </a:prstGeom>
              <a:noFill/>
            </p:spPr>
            <p:txBody>
              <a:bodyPr wrap="square" rtlCol="0">
                <a:spAutoFit/>
              </a:bodyPr>
              <a:lstStyle/>
              <a:p>
                <a:r>
                  <a:rPr lang="en-US" altLang="ja-JP" sz="1049" dirty="0">
                    <a:latin typeface="Arial Rounded MT Bold" panose="020F0704030504030204" pitchFamily="34" charset="0"/>
                  </a:rPr>
                  <a:t>Matrix </a:t>
                </a:r>
                <a:r>
                  <a:rPr lang="en-US" altLang="ja-JP" sz="901" dirty="0"/>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3906716" y="305618"/>
                <a:ext cx="1134066" cy="253787"/>
              </a:xfrm>
              <a:prstGeom prst="rect">
                <a:avLst/>
              </a:prstGeom>
              <a:blipFill>
                <a:blip r:embed="rId18"/>
                <a:stretch>
                  <a:fillRect b="-9524"/>
                </a:stretch>
              </a:blipFill>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BE4C0801-EA7B-4A41-8D89-68B921F885B4}"/>
              </a:ext>
            </a:extLst>
          </p:cNvPr>
          <p:cNvCxnSpPr>
            <a:cxnSpLocks/>
          </p:cNvCxnSpPr>
          <p:nvPr/>
        </p:nvCxnSpPr>
        <p:spPr>
          <a:xfrm>
            <a:off x="4949340" y="1001573"/>
            <a:ext cx="45445" cy="3998408"/>
          </a:xfrm>
          <a:prstGeom prst="line">
            <a:avLst/>
          </a:prstGeom>
          <a:ln w="6350" cmpd="sng">
            <a:prstDash val="lgDash"/>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3A0C6B52-1A03-2C44-A796-52BA219077DB}"/>
              </a:ext>
            </a:extLst>
          </p:cNvPr>
          <p:cNvSpPr txBox="1"/>
          <p:nvPr/>
        </p:nvSpPr>
        <p:spPr>
          <a:xfrm>
            <a:off x="4116054" y="1032417"/>
            <a:ext cx="811359" cy="230961"/>
          </a:xfrm>
          <a:prstGeom prst="rect">
            <a:avLst/>
          </a:prstGeom>
          <a:noFill/>
        </p:spPr>
        <p:txBody>
          <a:bodyPr wrap="square" rtlCol="0">
            <a:spAutoFit/>
          </a:bodyPr>
          <a:lstStyle/>
          <a:p>
            <a:r>
              <a:rPr lang="en-US" altLang="ja-JP" sz="901" dirty="0">
                <a:latin typeface="Arial Rounded MT Bold" panose="020F0704030504030204" pitchFamily="34" charset="0"/>
              </a:rPr>
              <a:t>Invertible</a:t>
            </a:r>
            <a:endParaRPr lang="ja-JP" altLang="en-US" sz="901">
              <a:latin typeface="Arial Rounded MT Bold" panose="020F0704030504030204" pitchFamily="34" charset="0"/>
            </a:endParaRP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5085230" y="1030796"/>
            <a:ext cx="659155" cy="230961"/>
          </a:xfrm>
          <a:prstGeom prst="rect">
            <a:avLst/>
          </a:prstGeom>
          <a:noFill/>
        </p:spPr>
        <p:txBody>
          <a:bodyPr wrap="none" rtlCol="0">
            <a:spAutoFit/>
          </a:bodyPr>
          <a:lstStyle/>
          <a:p>
            <a:r>
              <a:rPr lang="en-US" altLang="ja-JP" sz="901" dirty="0">
                <a:latin typeface="Arial Rounded MT Bold" panose="020F0704030504030204" pitchFamily="34" charset="0"/>
              </a:rPr>
              <a:t>Singular</a:t>
            </a:r>
            <a:endParaRPr lang="ja-JP" altLang="en-US" sz="901">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676975" y="1401288"/>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𝑃𝐴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xmlns="">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676975" y="1401288"/>
                <a:ext cx="599208" cy="161454"/>
              </a:xfrm>
              <a:prstGeom prst="rect">
                <a:avLst/>
              </a:prstGeom>
              <a:blipFill>
                <a:blip r:embed="rId19"/>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602DD2E-16EB-9946-989A-CFC5D8967E4C}"/>
                  </a:ext>
                </a:extLst>
              </p:cNvPr>
              <p:cNvSpPr txBox="1"/>
              <p:nvPr/>
            </p:nvSpPr>
            <p:spPr>
              <a:xfrm>
                <a:off x="5227853" y="1173221"/>
                <a:ext cx="1283752" cy="2539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𝑎𝑡</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𝑙𝑒𝑎𝑠𝑡</m:t>
                      </m:r>
                    </m:oMath>
                  </m:oMathPara>
                </a14:m>
                <a:endParaRPr lang="en-US" altLang="ja-JP" sz="825"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𝑜𝑛𝑒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m:oMathPara>
                </a14:m>
                <a:endParaRPr lang="ja-JP" altLang="en-US" sz="825"/>
              </a:p>
            </p:txBody>
          </p:sp>
        </mc:Choice>
        <mc:Fallback xmlns="">
          <p:sp>
            <p:nvSpPr>
              <p:cNvPr id="58" name="テキスト ボックス 57">
                <a:extLst>
                  <a:ext uri="{FF2B5EF4-FFF2-40B4-BE49-F238E27FC236}">
                    <a16:creationId xmlns:a16="http://schemas.microsoft.com/office/drawing/2014/main" id="{B602DD2E-16EB-9946-989A-CFC5D8967E4C}"/>
                  </a:ext>
                </a:extLst>
              </p:cNvPr>
              <p:cNvSpPr txBox="1">
                <a:spLocks noRot="1" noChangeAspect="1" noMove="1" noResize="1" noEditPoints="1" noAdjustHandles="1" noChangeArrowheads="1" noChangeShapeType="1" noTextEdit="1"/>
              </p:cNvSpPr>
              <p:nvPr/>
            </p:nvSpPr>
            <p:spPr>
              <a:xfrm>
                <a:off x="5227853" y="1173221"/>
                <a:ext cx="1283752" cy="253916"/>
              </a:xfrm>
              <a:prstGeom prst="rect">
                <a:avLst/>
              </a:prstGeom>
              <a:blipFill>
                <a:blip r:embed="rId21"/>
                <a:stretch>
                  <a:fillRect t="-5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2F3BCB83-C034-9C4C-9BC6-C960B8052C09}"/>
                  </a:ext>
                </a:extLst>
              </p:cNvPr>
              <p:cNvSpPr txBox="1"/>
              <p:nvPr/>
            </p:nvSpPr>
            <p:spPr>
              <a:xfrm>
                <a:off x="4326915" y="1229786"/>
                <a:ext cx="5992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m:oMathPara>
                </a14:m>
                <a:endParaRPr lang="ja-JP" altLang="en-US" sz="825"/>
              </a:p>
            </p:txBody>
          </p:sp>
        </mc:Choice>
        <mc:Fallback xmlns="">
          <p:sp>
            <p:nvSpPr>
              <p:cNvPr id="60" name="テキスト ボックス 59">
                <a:extLst>
                  <a:ext uri="{FF2B5EF4-FFF2-40B4-BE49-F238E27FC236}">
                    <a16:creationId xmlns:a16="http://schemas.microsoft.com/office/drawing/2014/main" id="{2F3BCB83-C034-9C4C-9BC6-C960B8052C09}"/>
                  </a:ext>
                </a:extLst>
              </p:cNvPr>
              <p:cNvSpPr txBox="1">
                <a:spLocks noRot="1" noChangeAspect="1" noMove="1" noResize="1" noEditPoints="1" noAdjustHandles="1" noChangeArrowheads="1" noChangeShapeType="1" noTextEdit="1"/>
              </p:cNvSpPr>
              <p:nvPr/>
            </p:nvSpPr>
            <p:spPr>
              <a:xfrm>
                <a:off x="4326915" y="1229786"/>
                <a:ext cx="599208" cy="126958"/>
              </a:xfrm>
              <a:prstGeom prst="rect">
                <a:avLst/>
              </a:prstGeom>
              <a:blipFill>
                <a:blip r:embed="rId22"/>
                <a:stretch>
                  <a:fillRect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550409"/>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xmlns="">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550409"/>
                <a:ext cx="599208" cy="161454"/>
              </a:xfrm>
              <a:prstGeom prst="rect">
                <a:avLst/>
              </a:prstGeom>
              <a:blipFill>
                <a:blip r:embed="rId23"/>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664275" y="542451"/>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664275" y="542451"/>
                <a:ext cx="599208" cy="164469"/>
              </a:xfrm>
              <a:prstGeom prst="rect">
                <a:avLst/>
              </a:prstGeom>
              <a:blipFill>
                <a:blip r:embed="rId24"/>
                <a:stretch>
                  <a:fillRect l="-6250" r="-4167" b="-7143"/>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798507" y="1136293"/>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19341" y="998680"/>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xmlns="">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19341" y="998680"/>
                <a:ext cx="737681" cy="211725"/>
              </a:xfrm>
              <a:prstGeom prst="rect">
                <a:avLst/>
              </a:prstGeom>
              <a:blipFill>
                <a:blip r:embed="rId26"/>
                <a:stretch>
                  <a:fillRect l="-1724" b="-11765"/>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4667941" y="3897107"/>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40DCD359-ED21-2849-8C58-0246128AD0E1}"/>
                  </a:ext>
                </a:extLst>
              </p:cNvPr>
              <p:cNvSpPr txBox="1"/>
              <p:nvPr/>
            </p:nvSpPr>
            <p:spPr>
              <a:xfrm>
                <a:off x="5067137" y="1223330"/>
                <a:ext cx="585277" cy="126958"/>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oMath>
                </a14:m>
                <a:r>
                  <a:rPr lang="en-US" altLang="ja-JP" sz="825" dirty="0"/>
                  <a:t> 0</a:t>
                </a:r>
                <a:endParaRPr lang="ja-JP" altLang="en-US" sz="825"/>
              </a:p>
            </p:txBody>
          </p:sp>
        </mc:Choice>
        <mc:Fallback xmlns="">
          <p:sp>
            <p:nvSpPr>
              <p:cNvPr id="68" name="テキスト ボックス 67">
                <a:extLst>
                  <a:ext uri="{FF2B5EF4-FFF2-40B4-BE49-F238E27FC236}">
                    <a16:creationId xmlns:a16="http://schemas.microsoft.com/office/drawing/2014/main" id="{40DCD359-ED21-2849-8C58-0246128AD0E1}"/>
                  </a:ext>
                </a:extLst>
              </p:cNvPr>
              <p:cNvSpPr txBox="1">
                <a:spLocks noRot="1" noChangeAspect="1" noMove="1" noResize="1" noEditPoints="1" noAdjustHandles="1" noChangeArrowheads="1" noChangeShapeType="1" noTextEdit="1"/>
              </p:cNvSpPr>
              <p:nvPr/>
            </p:nvSpPr>
            <p:spPr>
              <a:xfrm>
                <a:off x="5067137" y="1223330"/>
                <a:ext cx="585277" cy="126958"/>
              </a:xfrm>
              <a:prstGeom prst="rect">
                <a:avLst/>
              </a:prstGeom>
              <a:blipFill>
                <a:blip r:embed="rId27"/>
                <a:stretch>
                  <a:fillRect l="-6522" t="-30000"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863188" y="1229786"/>
                <a:ext cx="558622" cy="126958"/>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m:t>
                    </m:r>
                  </m:oMath>
                </a14:m>
                <a:r>
                  <a:rPr lang="en-US" altLang="ja-JP" sz="825" dirty="0"/>
                  <a:t> 0</a:t>
                </a:r>
                <a:endParaRPr lang="ja-JP" altLang="en-US" sz="825"/>
              </a:p>
            </p:txBody>
          </p:sp>
        </mc:Choice>
        <mc:Fallback xmlns="">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863188" y="1229786"/>
                <a:ext cx="558622" cy="126958"/>
              </a:xfrm>
              <a:prstGeom prst="rect">
                <a:avLst/>
              </a:prstGeom>
              <a:blipFill>
                <a:blip r:embed="rId28"/>
                <a:stretch>
                  <a:fillRect l="-9091" t="-18182"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5DC10D94-B154-1B4B-83E2-9761F83ECD9C}"/>
                  </a:ext>
                </a:extLst>
              </p:cNvPr>
              <p:cNvSpPr txBox="1"/>
              <p:nvPr/>
            </p:nvSpPr>
            <p:spPr>
              <a:xfrm>
                <a:off x="4949478" y="3569192"/>
                <a:ext cx="276051" cy="153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1000" i="1">
                          <a:latin typeface="Cambria Math" panose="02040503050406030204" pitchFamily="18" charset="0"/>
                          <a:ea typeface="Cambria Math" panose="02040503050406030204" pitchFamily="18" charset="0"/>
                        </a:rPr>
                        <m:t>Σ</m:t>
                      </m:r>
                    </m:oMath>
                  </m:oMathPara>
                </a14:m>
                <a:endParaRPr lang="ja-JP" altLang="en-US" sz="1000"/>
              </a:p>
            </p:txBody>
          </p:sp>
        </mc:Choice>
        <mc:Fallback xmlns="">
          <p:sp>
            <p:nvSpPr>
              <p:cNvPr id="70" name="テキスト ボックス 69">
                <a:extLst>
                  <a:ext uri="{FF2B5EF4-FFF2-40B4-BE49-F238E27FC236}">
                    <a16:creationId xmlns:a16="http://schemas.microsoft.com/office/drawing/2014/main" id="{5DC10D94-B154-1B4B-83E2-9761F83ECD9C}"/>
                  </a:ext>
                </a:extLst>
              </p:cNvPr>
              <p:cNvSpPr txBox="1">
                <a:spLocks noRot="1" noChangeAspect="1" noMove="1" noResize="1" noEditPoints="1" noAdjustHandles="1" noChangeArrowheads="1" noChangeShapeType="1" noTextEdit="1"/>
              </p:cNvSpPr>
              <p:nvPr/>
            </p:nvSpPr>
            <p:spPr>
              <a:xfrm>
                <a:off x="4949478" y="3569192"/>
                <a:ext cx="276051" cy="153888"/>
              </a:xfrm>
              <a:prstGeom prst="rect">
                <a:avLst/>
              </a:prstGeom>
              <a:blipFill>
                <a:blip r:embed="rId29"/>
                <a:stretch>
                  <a:fillRect/>
                </a:stretch>
              </a:blipFill>
            </p:spPr>
            <p:txBody>
              <a:bodyPr/>
              <a:lstStyle/>
              <a:p>
                <a:r>
                  <a:rPr lang="ja-JP" altLang="en-US">
                    <a:noFill/>
                  </a:rPr>
                  <a:t> </a:t>
                </a:r>
              </a:p>
            </p:txBody>
          </p:sp>
        </mc:Fallback>
      </mc:AlternateContent>
      <p:sp>
        <p:nvSpPr>
          <p:cNvPr id="71" name="角丸四角形 70">
            <a:extLst>
              <a:ext uri="{FF2B5EF4-FFF2-40B4-BE49-F238E27FC236}">
                <a16:creationId xmlns:a16="http://schemas.microsoft.com/office/drawing/2014/main" id="{41511E4D-B166-4A48-990D-FADA1F916459}"/>
              </a:ext>
            </a:extLst>
          </p:cNvPr>
          <p:cNvSpPr/>
          <p:nvPr/>
        </p:nvSpPr>
        <p:spPr>
          <a:xfrm>
            <a:off x="4034074" y="2955611"/>
            <a:ext cx="1363874" cy="598827"/>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72" name="テキスト ボックス 71">
            <a:extLst>
              <a:ext uri="{FF2B5EF4-FFF2-40B4-BE49-F238E27FC236}">
                <a16:creationId xmlns:a16="http://schemas.microsoft.com/office/drawing/2014/main" id="{CDD9B465-CC7F-FB41-B584-2ED54495A94D}"/>
              </a:ext>
            </a:extLst>
          </p:cNvPr>
          <p:cNvSpPr txBox="1"/>
          <p:nvPr/>
        </p:nvSpPr>
        <p:spPr>
          <a:xfrm>
            <a:off x="4326915" y="2937199"/>
            <a:ext cx="1160279"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Projection</a:t>
            </a:r>
            <a:endParaRPr lang="ja-JP" altLang="en-US" sz="1049"/>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3053489" y="1405142"/>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xmlns="">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3053489" y="1405142"/>
                <a:ext cx="599208" cy="161454"/>
              </a:xfrm>
              <a:prstGeom prst="rect">
                <a:avLst/>
              </a:prstGeom>
              <a:blipFill>
                <a:blip r:embed="rId30"/>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B5658D3C-5799-1940-8439-07AC40C2D2B9}"/>
                  </a:ext>
                </a:extLst>
              </p:cNvPr>
              <p:cNvSpPr txBox="1"/>
              <p:nvPr/>
            </p:nvSpPr>
            <p:spPr>
              <a:xfrm>
                <a:off x="4813696" y="3151268"/>
                <a:ext cx="66372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m:oMathPara>
                </a14:m>
                <a:endParaRPr lang="ja-JP" altLang="en-US" sz="825"/>
              </a:p>
            </p:txBody>
          </p:sp>
        </mc:Choice>
        <mc:Fallback xmlns="">
          <p:sp>
            <p:nvSpPr>
              <p:cNvPr id="67" name="テキスト ボックス 66">
                <a:extLst>
                  <a:ext uri="{FF2B5EF4-FFF2-40B4-BE49-F238E27FC236}">
                    <a16:creationId xmlns:a16="http://schemas.microsoft.com/office/drawing/2014/main" id="{B5658D3C-5799-1940-8439-07AC40C2D2B9}"/>
                  </a:ext>
                </a:extLst>
              </p:cNvPr>
              <p:cNvSpPr txBox="1">
                <a:spLocks noRot="1" noChangeAspect="1" noMove="1" noResize="1" noEditPoints="1" noAdjustHandles="1" noChangeArrowheads="1" noChangeShapeType="1" noTextEdit="1"/>
              </p:cNvSpPr>
              <p:nvPr/>
            </p:nvSpPr>
            <p:spPr>
              <a:xfrm>
                <a:off x="4813696" y="3151268"/>
                <a:ext cx="663721" cy="126958"/>
              </a:xfrm>
              <a:prstGeom prst="rect">
                <a:avLst/>
              </a:prstGeom>
              <a:blipFill>
                <a:blip r:embed="rId31"/>
                <a:stretch>
                  <a:fillRect t="-9091" b="-36364"/>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22880229-DB2A-7547-9B83-3F76963B21F5}"/>
              </a:ext>
            </a:extLst>
          </p:cNvPr>
          <p:cNvSpPr txBox="1"/>
          <p:nvPr/>
        </p:nvSpPr>
        <p:spPr>
          <a:xfrm>
            <a:off x="94284" y="143083"/>
            <a:ext cx="1888586" cy="415498"/>
          </a:xfrm>
          <a:prstGeom prst="rect">
            <a:avLst/>
          </a:prstGeom>
          <a:noFill/>
        </p:spPr>
        <p:txBody>
          <a:bodyPr wrap="square" rtlCol="0">
            <a:spAutoFit/>
          </a:bodyPr>
          <a:lstStyle/>
          <a:p>
            <a:r>
              <a:rPr lang="en-US" altLang="ja-JP" sz="2100" dirty="0">
                <a:latin typeface="Arial Rounded MT Bold" panose="020F0704030504030204" pitchFamily="34" charset="0"/>
              </a:rPr>
              <a:t>Matrix World</a:t>
            </a: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5290266" y="1554223"/>
                <a:ext cx="668256" cy="126958"/>
              </a:xfrm>
              <a:prstGeom prst="rect">
                <a:avLst/>
              </a:prstGeom>
              <a:noFill/>
            </p:spPr>
            <p:txBody>
              <a:bodyPr wrap="square" lIns="0" tIns="0" rIns="0" bIns="0" rtlCol="0">
                <a:spAutoFit/>
              </a:bodyPr>
              <a:lstStyle/>
              <a:p>
                <a14:m>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h𝑎𝑠</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𝑧𝑒𝑟𝑜</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𝑟𝑜𝑤</m:t>
                    </m:r>
                  </m:oMath>
                </a14:m>
                <a:r>
                  <a:rPr lang="en-US" altLang="ja-JP" sz="825" dirty="0"/>
                  <a:t> </a:t>
                </a:r>
                <a:endParaRPr lang="ja-JP" altLang="en-US" sz="825"/>
              </a:p>
            </p:txBody>
          </p:sp>
        </mc:Choice>
        <mc:Fallback xmlns="">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5290266" y="1554223"/>
                <a:ext cx="668256" cy="126958"/>
              </a:xfrm>
              <a:prstGeom prst="rect">
                <a:avLst/>
              </a:prstGeom>
              <a:blipFill>
                <a:blip r:embed="rId32"/>
                <a:stretch>
                  <a:fillRect l="-5769" t="-10000" r="-23077" b="-4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59183" y="1890521"/>
                <a:ext cx="774007" cy="161454"/>
              </a:xfrm>
              <a:prstGeom prst="rect">
                <a:avLst/>
              </a:prstGeom>
              <a:no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𝑋𝐽𝑋</m:t>
                          </m:r>
                        </m:e>
                        <m:sup>
                          <m:r>
                            <a:rPr lang="en-US" altLang="ja-JP" sz="1049">
                              <a:latin typeface="Cambria Math" panose="02040503050406030204" pitchFamily="18" charset="0"/>
                            </a:rPr>
                            <m:t>−1</m:t>
                          </m:r>
                        </m:sup>
                      </m:sSup>
                    </m:oMath>
                  </m:oMathPara>
                </a14:m>
                <a:endParaRPr lang="ja-JP" altLang="en-US" sz="1049"/>
              </a:p>
            </p:txBody>
          </p:sp>
        </mc:Choice>
        <mc:Fallback xmlns="">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59183" y="1890521"/>
                <a:ext cx="774007" cy="161454"/>
              </a:xfrm>
              <a:prstGeom prst="rect">
                <a:avLst/>
              </a:prstGeom>
              <a:blipFill>
                <a:blip r:embed="rId33"/>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4719581" y="2414790"/>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𝑆</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4719581" y="2414790"/>
                <a:ext cx="599208" cy="129266"/>
              </a:xfrm>
              <a:prstGeom prst="rect">
                <a:avLst/>
              </a:prstGeom>
              <a:blipFill>
                <a:blip r:embed="rId34"/>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233973" y="2601012"/>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233973" y="2601012"/>
                <a:ext cx="599208" cy="164469"/>
              </a:xfrm>
              <a:prstGeom prst="rect">
                <a:avLst/>
              </a:prstGeom>
              <a:blipFill>
                <a:blip r:embed="rId35"/>
                <a:stretch>
                  <a:fillRect l="-8333" r="-2083"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251921" y="3134651"/>
                <a:ext cx="66744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251921" y="3134651"/>
                <a:ext cx="667448" cy="129266"/>
              </a:xfrm>
              <a:prstGeom prst="rect">
                <a:avLst/>
              </a:prstGeom>
              <a:blipFill>
                <a:blip r:embed="rId36"/>
                <a:stretch>
                  <a:fillRect b="-20000"/>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644BAA17-7952-3B47-A7FF-B279E7591DAD}"/>
              </a:ext>
            </a:extLst>
          </p:cNvPr>
          <p:cNvSpPr txBox="1"/>
          <p:nvPr/>
        </p:nvSpPr>
        <p:spPr>
          <a:xfrm>
            <a:off x="94284" y="4965650"/>
            <a:ext cx="2135521" cy="415242"/>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(v1.4.2) 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endParaRPr lang="ja-JP" altLang="en-US" sz="1049" i="1">
              <a:solidFill>
                <a:schemeClr val="bg2">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3811334" y="1419229"/>
                <a:ext cx="769102"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𝑇𝑟𝑖𝑎𝑛𝑔𝑢𝑙𝑎𝑟𝑖𝑧𝑒</m:t>
                      </m:r>
                    </m:oMath>
                  </m:oMathPara>
                </a14:m>
                <a:endParaRPr lang="ja-JP" altLang="en-US" sz="825"/>
              </a:p>
            </p:txBody>
          </p:sp>
        </mc:Choice>
        <mc:Fallback xmlns="">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3811334" y="1419229"/>
                <a:ext cx="769102" cy="126958"/>
              </a:xfrm>
              <a:prstGeom prst="rect">
                <a:avLst/>
              </a:prstGeom>
              <a:blipFill>
                <a:blip r:embed="rId37"/>
                <a:stretch>
                  <a:fillRect b="-40000"/>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652697" y="1482708"/>
            <a:ext cx="158637" cy="3161"/>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80437" y="1482016"/>
            <a:ext cx="96539" cy="693"/>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73CA59E4-02EC-8348-90A9-DF74635EC2CA}"/>
                  </a:ext>
                </a:extLst>
              </p:cNvPr>
              <p:cNvSpPr txBox="1"/>
              <p:nvPr/>
            </p:nvSpPr>
            <p:spPr>
              <a:xfrm>
                <a:off x="5369971" y="1891935"/>
                <a:ext cx="649839"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𝐷𝑖𝑎𝑔𝑜𝑛𝑎𝑙𝑖𝑧𝑒</m:t>
                      </m:r>
                    </m:oMath>
                  </m:oMathPara>
                </a14:m>
                <a:endParaRPr lang="ja-JP" altLang="en-US" sz="825"/>
              </a:p>
            </p:txBody>
          </p:sp>
        </mc:Choice>
        <mc:Fallback xmlns="">
          <p:sp>
            <p:nvSpPr>
              <p:cNvPr id="83" name="テキスト ボックス 82">
                <a:extLst>
                  <a:ext uri="{FF2B5EF4-FFF2-40B4-BE49-F238E27FC236}">
                    <a16:creationId xmlns:a16="http://schemas.microsoft.com/office/drawing/2014/main" id="{73CA59E4-02EC-8348-90A9-DF74635EC2CA}"/>
                  </a:ext>
                </a:extLst>
              </p:cNvPr>
              <p:cNvSpPr txBox="1">
                <a:spLocks noRot="1" noChangeAspect="1" noMove="1" noResize="1" noEditPoints="1" noAdjustHandles="1" noChangeArrowheads="1" noChangeShapeType="1" noTextEdit="1"/>
              </p:cNvSpPr>
              <p:nvPr/>
            </p:nvSpPr>
            <p:spPr>
              <a:xfrm>
                <a:off x="5369971" y="1891935"/>
                <a:ext cx="649839" cy="126958"/>
              </a:xfrm>
              <a:prstGeom prst="rect">
                <a:avLst/>
              </a:prstGeom>
              <a:blipFill>
                <a:blip r:embed="rId38"/>
                <a:stretch>
                  <a:fillRect l="-1923" r="-1923" b="-50000"/>
                </a:stretch>
              </a:blipFill>
            </p:spPr>
            <p:txBody>
              <a:bodyPr/>
              <a:lstStyle/>
              <a:p>
                <a:r>
                  <a:rPr lang="ja-JP" altLang="en-US">
                    <a:noFill/>
                  </a:rPr>
                  <a:t> </a:t>
                </a:r>
              </a:p>
            </p:txBody>
          </p:sp>
        </mc:Fallback>
      </mc:AlternateContent>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a:off x="5292970" y="1952830"/>
            <a:ext cx="77000" cy="2585"/>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6019810" y="1955414"/>
            <a:ext cx="239373" cy="15834"/>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5097679" y="4798044"/>
                <a:ext cx="1053000" cy="164469"/>
              </a:xfrm>
              <a:prstGeom prst="rect">
                <a:avLst/>
              </a:prstGeom>
              <a:solidFill>
                <a:schemeClr val="bg1"/>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𝐴</m:t>
                          </m:r>
                        </m:e>
                        <m:sup>
                          <m:r>
                            <a:rPr lang="en-US" altLang="ja-JP" sz="1049">
                              <a:latin typeface="Cambria Math" panose="02040503050406030204" pitchFamily="18" charset="0"/>
                            </a:rPr>
                            <m:t>+</m:t>
                          </m:r>
                        </m:sup>
                      </m:sSup>
                      <m:r>
                        <a:rPr lang="en-US" altLang="ja-JP" sz="1049">
                          <a:latin typeface="Cambria Math" panose="02040503050406030204" pitchFamily="18" charset="0"/>
                        </a:rPr>
                        <m:t>=</m:t>
                      </m:r>
                      <m:r>
                        <a:rPr lang="en-US" altLang="ja-JP" sz="1049">
                          <a:latin typeface="Cambria Math" panose="02040503050406030204" pitchFamily="18" charset="0"/>
                        </a:rPr>
                        <m:t>𝑉</m:t>
                      </m:r>
                      <m:sSup>
                        <m:sSupPr>
                          <m:ctrlPr>
                            <a:rPr lang="el-GR" altLang="ja-JP" sz="1049" i="1">
                              <a:latin typeface="Cambria Math" panose="02040503050406030204" pitchFamily="18" charset="0"/>
                            </a:rPr>
                          </m:ctrlPr>
                        </m:sSupPr>
                        <m:e>
                          <m:r>
                            <m:rPr>
                              <m:sty m:val="p"/>
                            </m:rPr>
                            <a:rPr lang="el-GR" altLang="ja-JP" sz="1049">
                              <a:latin typeface="Cambria Math" panose="02040503050406030204" pitchFamily="18" charset="0"/>
                            </a:rPr>
                            <m:t>Σ</m:t>
                          </m:r>
                        </m:e>
                        <m:sup>
                          <m:r>
                            <a:rPr lang="en-US" altLang="ja-JP" sz="1049">
                              <a:latin typeface="Cambria Math" panose="02040503050406030204" pitchFamily="18" charset="0"/>
                            </a:rPr>
                            <m:t>+</m:t>
                          </m:r>
                        </m:sup>
                      </m:sSup>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𝑈</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5097679" y="4798044"/>
                <a:ext cx="1053000" cy="164469"/>
              </a:xfrm>
              <a:prstGeom prst="rect">
                <a:avLst/>
              </a:prstGeom>
              <a:blipFill>
                <a:blip r:embed="rId39"/>
                <a:stretch>
                  <a:fillRect b="-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780352" y="4880279"/>
            <a:ext cx="317327" cy="15"/>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657987" y="726558"/>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𝑟𝑜𝑤</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𝑐𝑜𝑙𝑢𝑚𝑛</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oMath>
                  </m:oMathPara>
                </a14:m>
                <a:endParaRPr lang="ja-JP" altLang="en-US" sz="825"/>
              </a:p>
            </p:txBody>
          </p:sp>
        </mc:Choice>
        <mc:Fallback xmlns="">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657987" y="726558"/>
                <a:ext cx="1404308" cy="126958"/>
              </a:xfrm>
              <a:prstGeom prst="rect">
                <a:avLst/>
              </a:prstGeom>
              <a:blipFill>
                <a:blip r:embed="rId40"/>
                <a:stretch>
                  <a:fillRect t="-10000" b="-4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637632" y="734264"/>
                <a:ext cx="123837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𝑆𝑉𝐷</m:t>
                      </m:r>
                      <m:r>
                        <a:rPr lang="en-US" altLang="ja-JP" sz="825" i="1">
                          <a:latin typeface="Cambria Math" panose="02040503050406030204" pitchFamily="18" charset="0"/>
                        </a:rPr>
                        <m:t>:  </m:t>
                      </m:r>
                      <m:r>
                        <a:rPr lang="en-US" altLang="ja-JP" sz="825" i="1">
                          <a:latin typeface="Cambria Math" panose="02040503050406030204" pitchFamily="18" charset="0"/>
                        </a:rPr>
                        <m:t>𝑜𝑟𝑡h𝑜𝑛𝑜𝑟𝑚𝑎𝑙</m:t>
                      </m:r>
                      <m:r>
                        <a:rPr lang="en-US" altLang="ja-JP" sz="825" i="1">
                          <a:latin typeface="Cambria Math" panose="02040503050406030204" pitchFamily="18" charset="0"/>
                        </a:rPr>
                        <m:t> </m:t>
                      </m:r>
                      <m:r>
                        <a:rPr lang="en-US" altLang="ja-JP" sz="825" i="1">
                          <a:latin typeface="Cambria Math" panose="02040503050406030204" pitchFamily="18" charset="0"/>
                        </a:rPr>
                        <m:t>𝑏𝑎𝑠𝑖𝑠</m:t>
                      </m:r>
                      <m:r>
                        <a:rPr lang="en-US" altLang="ja-JP" sz="825" i="1">
                          <a:latin typeface="Cambria Math" panose="02040503050406030204" pitchFamily="18" charset="0"/>
                        </a:rPr>
                        <m:t> </m:t>
                      </m:r>
                      <m:r>
                        <a:rPr lang="en-US" altLang="ja-JP" sz="825" i="1">
                          <a:latin typeface="Cambria Math" panose="02040503050406030204" pitchFamily="18" charset="0"/>
                        </a:rPr>
                        <m:t>𝑈</m:t>
                      </m:r>
                      <m:r>
                        <a:rPr lang="en-US" altLang="ja-JP" sz="825" i="1">
                          <a:latin typeface="Cambria Math" panose="02040503050406030204" pitchFamily="18" charset="0"/>
                        </a:rPr>
                        <m:t>, </m:t>
                      </m:r>
                      <m:r>
                        <a:rPr lang="en-US" altLang="ja-JP" sz="825" i="1">
                          <a:latin typeface="Cambria Math" panose="02040503050406030204" pitchFamily="18" charset="0"/>
                        </a:rPr>
                        <m:t>𝑉</m:t>
                      </m:r>
                    </m:oMath>
                  </m:oMathPara>
                </a14:m>
                <a:endParaRPr lang="ja-JP" altLang="en-US" sz="825"/>
              </a:p>
            </p:txBody>
          </p:sp>
        </mc:Choice>
        <mc:Fallback xmlns="">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637632" y="734264"/>
                <a:ext cx="1238371" cy="126958"/>
              </a:xfrm>
              <a:prstGeom prst="rect">
                <a:avLst/>
              </a:prstGeom>
              <a:blipFill>
                <a:blip r:embed="rId41"/>
                <a:stretch>
                  <a:fillRect l="-4082" r="-14286"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751062" y="4798059"/>
                <a:ext cx="1029290" cy="164469"/>
              </a:xfrm>
              <a:prstGeom prst="rect">
                <a:avLst/>
              </a:prstGeom>
              <a:solidFill>
                <a:schemeClr val="bg1"/>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𝐴</m:t>
                          </m:r>
                        </m:e>
                        <m:sup>
                          <m:r>
                            <a:rPr lang="en-US" altLang="ja-JP" sz="1049">
                              <a:latin typeface="Cambria Math" panose="02040503050406030204" pitchFamily="18" charset="0"/>
                            </a:rPr>
                            <m:t>−1</m:t>
                          </m:r>
                        </m:sup>
                      </m:sSup>
                      <m:r>
                        <a:rPr lang="en-US" altLang="ja-JP" sz="1049">
                          <a:latin typeface="Cambria Math" panose="02040503050406030204" pitchFamily="18" charset="0"/>
                        </a:rPr>
                        <m:t>=</m:t>
                      </m:r>
                      <m:r>
                        <a:rPr lang="en-US" altLang="ja-JP" sz="1049">
                          <a:latin typeface="Cambria Math" panose="02040503050406030204" pitchFamily="18" charset="0"/>
                        </a:rPr>
                        <m:t>𝑉</m:t>
                      </m:r>
                      <m:sSup>
                        <m:sSupPr>
                          <m:ctrlPr>
                            <a:rPr lang="el-GR" altLang="ja-JP" sz="1049" i="1">
                              <a:latin typeface="Cambria Math" panose="02040503050406030204" pitchFamily="18" charset="0"/>
                            </a:rPr>
                          </m:ctrlPr>
                        </m:sSupPr>
                        <m:e>
                          <m:r>
                            <m:rPr>
                              <m:sty m:val="p"/>
                            </m:rPr>
                            <a:rPr lang="el-GR" altLang="ja-JP" sz="1049">
                              <a:latin typeface="Cambria Math" panose="02040503050406030204" pitchFamily="18" charset="0"/>
                            </a:rPr>
                            <m:t>Σ</m:t>
                          </m:r>
                        </m:e>
                        <m:sup>
                          <m:r>
                            <a:rPr lang="en-US" altLang="ja-JP" sz="1049">
                              <a:latin typeface="Cambria Math" panose="02040503050406030204" pitchFamily="18" charset="0"/>
                            </a:rPr>
                            <m:t>−1</m:t>
                          </m:r>
                        </m:sup>
                      </m:sSup>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𝑈</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751062" y="4798059"/>
                <a:ext cx="1029290" cy="164469"/>
              </a:xfrm>
              <a:prstGeom prst="rect">
                <a:avLst/>
              </a:prstGeom>
              <a:blipFill>
                <a:blip r:embed="rId42"/>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FACCEC5E-9931-964A-A3FE-4FB0419E7650}"/>
                  </a:ext>
                </a:extLst>
              </p:cNvPr>
              <p:cNvSpPr txBox="1"/>
              <p:nvPr/>
            </p:nvSpPr>
            <p:spPr>
              <a:xfrm>
                <a:off x="4665639" y="2801845"/>
                <a:ext cx="321824" cy="1410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901" i="1">
                              <a:latin typeface="Cambria Math" panose="02040503050406030204" pitchFamily="18" charset="0"/>
                            </a:rPr>
                          </m:ctrlPr>
                        </m:sSupPr>
                        <m:e>
                          <m:r>
                            <a:rPr lang="en-US" altLang="ja-JP" sz="901" i="1">
                              <a:latin typeface="Cambria Math" panose="02040503050406030204" pitchFamily="18" charset="0"/>
                            </a:rPr>
                            <m:t>𝑎𝑙𝑙</m:t>
                          </m:r>
                          <m:r>
                            <a:rPr lang="en-US" altLang="ja-JP" sz="901" i="1">
                              <a:latin typeface="Cambria Math" panose="02040503050406030204" pitchFamily="18" charset="0"/>
                            </a:rPr>
                            <m:t> </m:t>
                          </m:r>
                          <m:r>
                            <a:rPr lang="en-US" altLang="ja-JP" sz="901" i="1">
                              <a:latin typeface="Cambria Math" panose="02040503050406030204" pitchFamily="18" charset="0"/>
                            </a:rPr>
                            <m:t>𝐴</m:t>
                          </m:r>
                        </m:e>
                        <m:sup>
                          <m:r>
                            <m:rPr>
                              <m:sty m:val="p"/>
                            </m:rPr>
                            <a:rPr lang="en-US" altLang="ja-JP" sz="901">
                              <a:latin typeface="Cambria Math" panose="02040503050406030204" pitchFamily="18" charset="0"/>
                            </a:rPr>
                            <m:t>T</m:t>
                          </m:r>
                        </m:sup>
                      </m:sSup>
                      <m:r>
                        <a:rPr lang="en-US" altLang="ja-JP" sz="901" i="1">
                          <a:latin typeface="Cambria Math" panose="02040503050406030204" pitchFamily="18" charset="0"/>
                        </a:rPr>
                        <m:t>𝐴</m:t>
                      </m:r>
                    </m:oMath>
                  </m:oMathPara>
                </a14:m>
                <a:endParaRPr lang="ja-JP" altLang="en-US" sz="901"/>
              </a:p>
            </p:txBody>
          </p:sp>
        </mc:Choice>
        <mc:Fallback xmlns="">
          <p:sp>
            <p:nvSpPr>
              <p:cNvPr id="118" name="テキスト ボックス 117">
                <a:extLst>
                  <a:ext uri="{FF2B5EF4-FFF2-40B4-BE49-F238E27FC236}">
                    <a16:creationId xmlns:a16="http://schemas.microsoft.com/office/drawing/2014/main" id="{FACCEC5E-9931-964A-A3FE-4FB0419E7650}"/>
                  </a:ext>
                </a:extLst>
              </p:cNvPr>
              <p:cNvSpPr txBox="1">
                <a:spLocks noRot="1" noChangeAspect="1" noMove="1" noResize="1" noEditPoints="1" noAdjustHandles="1" noChangeArrowheads="1" noChangeShapeType="1" noTextEdit="1"/>
              </p:cNvSpPr>
              <p:nvPr/>
            </p:nvSpPr>
            <p:spPr>
              <a:xfrm>
                <a:off x="4665639" y="2801845"/>
                <a:ext cx="321824" cy="141001"/>
              </a:xfrm>
              <a:prstGeom prst="rect">
                <a:avLst/>
              </a:prstGeom>
              <a:blipFill>
                <a:blip r:embed="rId43"/>
                <a:stretch>
                  <a:fillRect l="-12000" r="-28000"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B501E4E7-A1AB-584F-89F4-1DB7786CBD8A}"/>
                  </a:ext>
                </a:extLst>
              </p:cNvPr>
              <p:cNvSpPr txBox="1"/>
              <p:nvPr/>
            </p:nvSpPr>
            <p:spPr>
              <a:xfrm>
                <a:off x="4793601" y="3568231"/>
                <a:ext cx="253500" cy="154716"/>
              </a:xfrm>
              <a:prstGeom prst="rect">
                <a:avLst/>
              </a:prstGeom>
              <a:noFill/>
            </p:spPr>
            <p:txBody>
              <a:bodyPr wrap="square" lIns="0" tIns="0" rIns="0" bIns="0" rtlCol="0">
                <a:spAutoFit/>
              </a:bodyPr>
              <a:lstStyle>
                <a:defPPr>
                  <a:defRPr lang="en-US"/>
                </a:defPPr>
                <a:lvl1pPr>
                  <a:defRPr sz="1000" i="1">
                    <a:latin typeface="Cambria Math" panose="02040503050406030204" pitchFamily="18" charset="0"/>
                    <a:ea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m:rPr>
                          <m:sty m:val="p"/>
                        </m:rPr>
                        <a:rPr lang="el-GR" altLang="ja-JP">
                          <a:latin typeface="Cambria Math" panose="02040503050406030204" pitchFamily="18" charset="0"/>
                        </a:rPr>
                        <m:t>Λ</m:t>
                      </m:r>
                    </m:oMath>
                  </m:oMathPara>
                </a14:m>
                <a:endParaRPr lang="ja-JP" altLang="en-US"/>
              </a:p>
            </p:txBody>
          </p:sp>
        </mc:Choice>
        <mc:Fallback xmlns="">
          <p:sp>
            <p:nvSpPr>
              <p:cNvPr id="28" name="テキスト ボックス 27">
                <a:extLst>
                  <a:ext uri="{FF2B5EF4-FFF2-40B4-BE49-F238E27FC236}">
                    <a16:creationId xmlns:a16="http://schemas.microsoft.com/office/drawing/2014/main" id="{B501E4E7-A1AB-584F-89F4-1DB7786CBD8A}"/>
                  </a:ext>
                </a:extLst>
              </p:cNvPr>
              <p:cNvSpPr txBox="1">
                <a:spLocks noRot="1" noChangeAspect="1" noMove="1" noResize="1" noEditPoints="1" noAdjustHandles="1" noChangeArrowheads="1" noChangeShapeType="1" noTextEdit="1"/>
              </p:cNvSpPr>
              <p:nvPr/>
            </p:nvSpPr>
            <p:spPr>
              <a:xfrm>
                <a:off x="4793601" y="3568231"/>
                <a:ext cx="253500" cy="154716"/>
              </a:xfrm>
              <a:prstGeom prst="rect">
                <a:avLst/>
              </a:prstGeom>
              <a:blipFill>
                <a:blip r:embed="rId44"/>
                <a:stretch>
                  <a:fillRect/>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p:cNvCxnSpPr>
          <p:nvPr/>
        </p:nvCxnSpPr>
        <p:spPr>
          <a:xfrm flipH="1" flipV="1">
            <a:off x="4957505" y="1613986"/>
            <a:ext cx="272475" cy="3714"/>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072761" y="4967800"/>
                <a:ext cx="599208" cy="21570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701" i="1">
                          <a:latin typeface="Cambria Math" panose="02040503050406030204" pitchFamily="18" charset="0"/>
                          <a:ea typeface="Cambria Math" panose="02040503050406030204" pitchFamily="18" charset="0"/>
                        </a:rPr>
                        <m:t>𝑝𝑠𝑒𝑢𝑑𝑜𝑖𝑛𝑣𝑒𝑟𝑠𝑒</m:t>
                      </m:r>
                    </m:oMath>
                  </m:oMathPara>
                </a14:m>
                <a:endParaRPr lang="en-US" altLang="ja-JP" sz="70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701" i="1">
                          <a:latin typeface="Cambria Math" panose="02040503050406030204" pitchFamily="18" charset="0"/>
                          <a:ea typeface="Cambria Math" panose="02040503050406030204" pitchFamily="18" charset="0"/>
                        </a:rPr>
                        <m:t>𝑓𝑜𝑟</m:t>
                      </m:r>
                      <m:r>
                        <a:rPr lang="en-US" altLang="ja-JP" sz="701"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𝑎𝑙𝑙</m:t>
                      </m:r>
                      <m:r>
                        <a:rPr lang="en-US" altLang="ja-JP" sz="701"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𝐴</m:t>
                      </m:r>
                    </m:oMath>
                  </m:oMathPara>
                </a14:m>
                <a:endParaRPr lang="ja-JP" altLang="en-US" sz="701"/>
              </a:p>
            </p:txBody>
          </p:sp>
        </mc:Choice>
        <mc:Fallback xmlns="">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072761" y="4967800"/>
                <a:ext cx="599208" cy="215700"/>
              </a:xfrm>
              <a:prstGeom prst="rect">
                <a:avLst/>
              </a:prstGeom>
              <a:blipFill>
                <a:blip r:embed="rId45"/>
                <a:stretch>
                  <a:fillRect l="-6250" r="-6250" b="-16667"/>
                </a:stretch>
              </a:blipFill>
            </p:spPr>
            <p:txBody>
              <a:bodyPr/>
              <a:lstStyle/>
              <a:p>
                <a:r>
                  <a:rPr lang="ja-JP" altLang="en-US">
                    <a:noFill/>
                  </a:rPr>
                  <a:t> </a:t>
                </a:r>
              </a:p>
            </p:txBody>
          </p:sp>
        </mc:Fallback>
      </mc:AlternateContent>
      <p:sp>
        <p:nvSpPr>
          <p:cNvPr id="80" name="テキスト ボックス 79">
            <a:extLst>
              <a:ext uri="{FF2B5EF4-FFF2-40B4-BE49-F238E27FC236}">
                <a16:creationId xmlns:a16="http://schemas.microsoft.com/office/drawing/2014/main" id="{5066DD3F-B757-1C46-AF69-582D2F26AA42}"/>
              </a:ext>
            </a:extLst>
          </p:cNvPr>
          <p:cNvSpPr txBox="1"/>
          <p:nvPr/>
        </p:nvSpPr>
        <p:spPr>
          <a:xfrm rot="10800000" flipV="1">
            <a:off x="2970543" y="1550454"/>
            <a:ext cx="664361" cy="126958"/>
          </a:xfrm>
          <a:prstGeom prst="rect">
            <a:avLst/>
          </a:prstGeom>
          <a:noFill/>
        </p:spPr>
        <p:txBody>
          <a:bodyPr wrap="square" lIns="0" tIns="0" rIns="0" bIns="0" rtlCol="0">
            <a:spAutoFit/>
          </a:bodyPr>
          <a:lstStyle/>
          <a:p>
            <a:r>
              <a:rPr lang="en-US" altLang="ja-JP" sz="825" i="1" dirty="0">
                <a:latin typeface="Times New Roman" panose="02020603050405020304" pitchFamily="18" charset="0"/>
                <a:cs typeface="Times New Roman" panose="02020603050405020304" pitchFamily="18" charset="0"/>
              </a:rPr>
              <a:t>Gram-Schmidt</a:t>
            </a:r>
            <a:endParaRPr lang="ja-JP" altLang="en-US" sz="825" i="1">
              <a:latin typeface="Times New Roman" panose="02020603050405020304" pitchFamily="18" charset="0"/>
              <a:cs typeface="Times New Roman" panose="02020603050405020304" pitchFamily="18" charset="0"/>
            </a:endParaRPr>
          </a:p>
        </p:txBody>
      </p:sp>
      <p:sp>
        <p:nvSpPr>
          <p:cNvPr id="81" name="テキスト ボックス 80">
            <a:extLst>
              <a:ext uri="{FF2B5EF4-FFF2-40B4-BE49-F238E27FC236}">
                <a16:creationId xmlns:a16="http://schemas.microsoft.com/office/drawing/2014/main" id="{CC8FD507-6469-F44A-A8FC-018BF2D445A4}"/>
              </a:ext>
            </a:extLst>
          </p:cNvPr>
          <p:cNvSpPr txBox="1"/>
          <p:nvPr/>
        </p:nvSpPr>
        <p:spPr>
          <a:xfrm>
            <a:off x="5112502" y="3352386"/>
            <a:ext cx="151326" cy="161583"/>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dirty="0"/>
              <a:t>O</a:t>
            </a:r>
            <a:endParaRPr lang="ja-JP" altLang="en-US"/>
          </a:p>
        </p:txBody>
      </p:sp>
      <p:sp>
        <p:nvSpPr>
          <p:cNvPr id="82" name="円/楕円 81">
            <a:extLst>
              <a:ext uri="{FF2B5EF4-FFF2-40B4-BE49-F238E27FC236}">
                <a16:creationId xmlns:a16="http://schemas.microsoft.com/office/drawing/2014/main" id="{E08DDBC5-3B23-D241-B66B-74B548C63489}"/>
              </a:ext>
            </a:extLst>
          </p:cNvPr>
          <p:cNvSpPr/>
          <p:nvPr/>
        </p:nvSpPr>
        <p:spPr>
          <a:xfrm rot="16200000">
            <a:off x="3374684" y="2739895"/>
            <a:ext cx="410236" cy="13315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8" name="正方形/長方形 17">
            <a:extLst>
              <a:ext uri="{FF2B5EF4-FFF2-40B4-BE49-F238E27FC236}">
                <a16:creationId xmlns:a16="http://schemas.microsoft.com/office/drawing/2014/main" id="{FE976787-29DB-AD42-ABC7-6686393431A6}"/>
              </a:ext>
            </a:extLst>
          </p:cNvPr>
          <p:cNvSpPr/>
          <p:nvPr/>
        </p:nvSpPr>
        <p:spPr>
          <a:xfrm>
            <a:off x="3618658" y="3331219"/>
            <a:ext cx="192676" cy="229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D3FADFD2-F70A-E74F-B411-5047D6660D70}"/>
              </a:ext>
            </a:extLst>
          </p:cNvPr>
          <p:cNvSpPr txBox="1"/>
          <p:nvPr/>
        </p:nvSpPr>
        <p:spPr>
          <a:xfrm>
            <a:off x="3045646" y="3247075"/>
            <a:ext cx="990977"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Permutation</a:t>
            </a:r>
            <a:endParaRPr lang="ja-JP" altLang="en-US" sz="1049"/>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D2CB20A8-F85A-7D46-83BA-27BEF82B4A87}"/>
                  </a:ext>
                </a:extLst>
              </p:cNvPr>
              <p:cNvSpPr txBox="1"/>
              <p:nvPr/>
            </p:nvSpPr>
            <p:spPr>
              <a:xfrm>
                <a:off x="3041364" y="3423302"/>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smtClean="0">
                          <a:latin typeface="Cambria Math" panose="02040503050406030204" pitchFamily="18" charset="0"/>
                          <a:ea typeface="Cambria Math" panose="02040503050406030204" pitchFamily="18" charset="0"/>
                        </a:rPr>
                        <m:t>a</m:t>
                      </m:r>
                      <m:r>
                        <a:rPr lang="en-US" altLang="ja-JP" sz="825" i="1" smtClean="0">
                          <a:latin typeface="Cambria Math" panose="02040503050406030204" pitchFamily="18" charset="0"/>
                          <a:ea typeface="Cambria Math" panose="02040503050406030204" pitchFamily="18" charset="0"/>
                        </a:rPr>
                        <m:t>𝑙𝑙</m:t>
                      </m:r>
                      <m:r>
                        <a:rPr lang="en-US" altLang="ja-JP" sz="825" i="1" smtClean="0">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𝑎𝑟𝑒</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𝑟𝑜𝑜𝑡𝑠</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98" name="テキスト ボックス 97">
                <a:extLst>
                  <a:ext uri="{FF2B5EF4-FFF2-40B4-BE49-F238E27FC236}">
                    <a16:creationId xmlns:a16="http://schemas.microsoft.com/office/drawing/2014/main" id="{D2CB20A8-F85A-7D46-83BA-27BEF82B4A87}"/>
                  </a:ext>
                </a:extLst>
              </p:cNvPr>
              <p:cNvSpPr txBox="1">
                <a:spLocks noRot="1" noChangeAspect="1" noMove="1" noResize="1" noEditPoints="1" noAdjustHandles="1" noChangeArrowheads="1" noChangeShapeType="1" noTextEdit="1"/>
              </p:cNvSpPr>
              <p:nvPr/>
            </p:nvSpPr>
            <p:spPr>
              <a:xfrm>
                <a:off x="3041364" y="3423302"/>
                <a:ext cx="910325" cy="126958"/>
              </a:xfrm>
              <a:prstGeom prst="rect">
                <a:avLst/>
              </a:prstGeom>
              <a:blipFill>
                <a:blip r:embed="rId46"/>
                <a:stretch>
                  <a:fillRect l="-2740" r="-2740" b="-36364"/>
                </a:stretch>
              </a:blipFill>
            </p:spPr>
            <p:txBody>
              <a:bodyPr/>
              <a:lstStyle/>
              <a:p>
                <a:r>
                  <a:rPr lang="ja-JP" altLang="en-US">
                    <a:noFill/>
                  </a:rPr>
                  <a:t> </a:t>
                </a:r>
              </a:p>
            </p:txBody>
          </p:sp>
        </mc:Fallback>
      </mc:AlternateContent>
      <p:grpSp>
        <p:nvGrpSpPr>
          <p:cNvPr id="39" name="グループ化 38">
            <a:extLst>
              <a:ext uri="{FF2B5EF4-FFF2-40B4-BE49-F238E27FC236}">
                <a16:creationId xmlns:a16="http://schemas.microsoft.com/office/drawing/2014/main" id="{96062214-DFA3-F643-AFEE-78DFA5D6C400}"/>
              </a:ext>
            </a:extLst>
          </p:cNvPr>
          <p:cNvGrpSpPr/>
          <p:nvPr/>
        </p:nvGrpSpPr>
        <p:grpSpPr>
          <a:xfrm>
            <a:off x="-7678" y="303958"/>
            <a:ext cx="8991750" cy="4639052"/>
            <a:chOff x="-7678" y="303958"/>
            <a:chExt cx="8991750" cy="4639052"/>
          </a:xfrm>
        </p:grpSpPr>
        <p:sp>
          <p:nvSpPr>
            <p:cNvPr id="38" name="テキスト ボックス 37">
              <a:extLst>
                <a:ext uri="{FF2B5EF4-FFF2-40B4-BE49-F238E27FC236}">
                  <a16:creationId xmlns:a16="http://schemas.microsoft.com/office/drawing/2014/main" id="{DF5E6EC3-087D-1848-8582-CFA8540AD2F7}"/>
                </a:ext>
              </a:extLst>
            </p:cNvPr>
            <p:cNvSpPr txBox="1"/>
            <p:nvPr/>
          </p:nvSpPr>
          <p:spPr>
            <a:xfrm>
              <a:off x="3050804" y="561601"/>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89" name="テキスト ボックス 88">
              <a:extLst>
                <a:ext uri="{FF2B5EF4-FFF2-40B4-BE49-F238E27FC236}">
                  <a16:creationId xmlns:a16="http://schemas.microsoft.com/office/drawing/2014/main" id="{A4972E05-1B91-9642-9898-49BC73231F14}"/>
                </a:ext>
              </a:extLst>
            </p:cNvPr>
            <p:cNvSpPr txBox="1"/>
            <p:nvPr/>
          </p:nvSpPr>
          <p:spPr>
            <a:xfrm>
              <a:off x="5265078" y="140558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90" name="テキスト ボックス 89">
              <a:extLst>
                <a:ext uri="{FF2B5EF4-FFF2-40B4-BE49-F238E27FC236}">
                  <a16:creationId xmlns:a16="http://schemas.microsoft.com/office/drawing/2014/main" id="{9C2106D9-F9C8-F846-B8AA-A676EF08D68B}"/>
                </a:ext>
              </a:extLst>
            </p:cNvPr>
            <p:cNvSpPr txBox="1"/>
            <p:nvPr/>
          </p:nvSpPr>
          <p:spPr>
            <a:xfrm>
              <a:off x="3275944" y="313909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1" name="テキスト ボックス 90">
              <a:extLst>
                <a:ext uri="{FF2B5EF4-FFF2-40B4-BE49-F238E27FC236}">
                  <a16:creationId xmlns:a16="http://schemas.microsoft.com/office/drawing/2014/main" id="{6F547B75-78E7-EF45-9534-BB6F0E235B0E}"/>
                </a:ext>
              </a:extLst>
            </p:cNvPr>
            <p:cNvSpPr txBox="1"/>
            <p:nvPr/>
          </p:nvSpPr>
          <p:spPr>
            <a:xfrm>
              <a:off x="5585088" y="228074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3" name="テキスト ボックス 92">
              <a:extLst>
                <a:ext uri="{FF2B5EF4-FFF2-40B4-BE49-F238E27FC236}">
                  <a16:creationId xmlns:a16="http://schemas.microsoft.com/office/drawing/2014/main" id="{BC01F989-90D4-4B44-B506-FB6D2AFB2F46}"/>
                </a:ext>
              </a:extLst>
            </p:cNvPr>
            <p:cNvSpPr txBox="1"/>
            <p:nvPr/>
          </p:nvSpPr>
          <p:spPr>
            <a:xfrm>
              <a:off x="5102866" y="296682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p:sp>
          <p:nvSpPr>
            <p:cNvPr id="94" name="テキスト ボックス 93">
              <a:extLst>
                <a:ext uri="{FF2B5EF4-FFF2-40B4-BE49-F238E27FC236}">
                  <a16:creationId xmlns:a16="http://schemas.microsoft.com/office/drawing/2014/main" id="{E04BACE5-A727-E447-A13C-764DF8B624BA}"/>
                </a:ext>
              </a:extLst>
            </p:cNvPr>
            <p:cNvSpPr txBox="1"/>
            <p:nvPr/>
          </p:nvSpPr>
          <p:spPr>
            <a:xfrm>
              <a:off x="2755948" y="139663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5" name="テキスト ボックス 94">
              <a:extLst>
                <a:ext uri="{FF2B5EF4-FFF2-40B4-BE49-F238E27FC236}">
                  <a16:creationId xmlns:a16="http://schemas.microsoft.com/office/drawing/2014/main" id="{F358D054-2847-B847-A86D-8A2D85558923}"/>
                </a:ext>
              </a:extLst>
            </p:cNvPr>
            <p:cNvSpPr txBox="1"/>
            <p:nvPr/>
          </p:nvSpPr>
          <p:spPr>
            <a:xfrm>
              <a:off x="2932404" y="289887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9" name="テキスト ボックス 98">
              <a:extLst>
                <a:ext uri="{FF2B5EF4-FFF2-40B4-BE49-F238E27FC236}">
                  <a16:creationId xmlns:a16="http://schemas.microsoft.com/office/drawing/2014/main" id="{4D7FEAF3-D4A5-7843-9CF5-368CDF9D4752}"/>
                </a:ext>
              </a:extLst>
            </p:cNvPr>
            <p:cNvSpPr txBox="1"/>
            <p:nvPr/>
          </p:nvSpPr>
          <p:spPr>
            <a:xfrm>
              <a:off x="4240006" y="186448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0" name="テキスト ボックス 99">
              <a:extLst>
                <a:ext uri="{FF2B5EF4-FFF2-40B4-BE49-F238E27FC236}">
                  <a16:creationId xmlns:a16="http://schemas.microsoft.com/office/drawing/2014/main" id="{6813A672-5081-B54F-8C45-37BCF47847FB}"/>
                </a:ext>
              </a:extLst>
            </p:cNvPr>
            <p:cNvSpPr txBox="1"/>
            <p:nvPr/>
          </p:nvSpPr>
          <p:spPr>
            <a:xfrm>
              <a:off x="3807762" y="381387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1" name="テキスト ボックス 100">
              <a:extLst>
                <a:ext uri="{FF2B5EF4-FFF2-40B4-BE49-F238E27FC236}">
                  <a16:creationId xmlns:a16="http://schemas.microsoft.com/office/drawing/2014/main" id="{86BB8208-7D93-6E4C-BDA6-16B45CDEC7FE}"/>
                </a:ext>
              </a:extLst>
            </p:cNvPr>
            <p:cNvSpPr txBox="1"/>
            <p:nvPr/>
          </p:nvSpPr>
          <p:spPr>
            <a:xfrm>
              <a:off x="3928701" y="258449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2" name="テキスト ボックス 101">
              <a:extLst>
                <a:ext uri="{FF2B5EF4-FFF2-40B4-BE49-F238E27FC236}">
                  <a16:creationId xmlns:a16="http://schemas.microsoft.com/office/drawing/2014/main" id="{845D6487-AD41-874E-A43F-A6DA852A4774}"/>
                </a:ext>
              </a:extLst>
            </p:cNvPr>
            <p:cNvSpPr txBox="1"/>
            <p:nvPr/>
          </p:nvSpPr>
          <p:spPr>
            <a:xfrm>
              <a:off x="7646390" y="303958"/>
              <a:ext cx="1337682"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en-US" altLang="ja-JP" sz="1049" dirty="0"/>
                <a:t>The 5 factorization</a:t>
              </a:r>
              <a:endParaRPr lang="ja-JP" altLang="en-US" sz="1049"/>
            </a:p>
          </p:txBody>
        </p:sp>
        <p:sp>
          <p:nvSpPr>
            <p:cNvPr id="103" name="テキスト ボックス 102">
              <a:extLst>
                <a:ext uri="{FF2B5EF4-FFF2-40B4-BE49-F238E27FC236}">
                  <a16:creationId xmlns:a16="http://schemas.microsoft.com/office/drawing/2014/main" id="{AB976046-A5E4-4241-BB66-CE10D099F755}"/>
                </a:ext>
              </a:extLst>
            </p:cNvPr>
            <p:cNvSpPr txBox="1"/>
            <p:nvPr/>
          </p:nvSpPr>
          <p:spPr>
            <a:xfrm>
              <a:off x="7619366" y="517575"/>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Appearing section</a:t>
              </a:r>
            </a:p>
          </p:txBody>
        </p:sp>
        <p:sp>
          <p:nvSpPr>
            <p:cNvPr id="105" name="テキスト ボックス 104">
              <a:extLst>
                <a:ext uri="{FF2B5EF4-FFF2-40B4-BE49-F238E27FC236}">
                  <a16:creationId xmlns:a16="http://schemas.microsoft.com/office/drawing/2014/main" id="{12EA018D-DDC3-AA4C-91A3-3F1C9F0D8FCC}"/>
                </a:ext>
              </a:extLst>
            </p:cNvPr>
            <p:cNvSpPr txBox="1"/>
            <p:nvPr/>
          </p:nvSpPr>
          <p:spPr>
            <a:xfrm>
              <a:off x="5830901" y="259665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7DE4E0A9-766E-384E-8EE1-727E2A4B1967}"/>
                </a:ext>
              </a:extLst>
            </p:cNvPr>
            <p:cNvSpPr txBox="1"/>
            <p:nvPr/>
          </p:nvSpPr>
          <p:spPr>
            <a:xfrm>
              <a:off x="5268860" y="54249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9BE7CDF2-3D56-B449-B14C-6CC86F6C7DA8}"/>
                </a:ext>
              </a:extLst>
            </p:cNvPr>
            <p:cNvSpPr txBox="1"/>
            <p:nvPr/>
          </p:nvSpPr>
          <p:spPr>
            <a:xfrm>
              <a:off x="6030170" y="4778555"/>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3.5, 7.4</a:t>
              </a:r>
              <a:endParaRPr kumimoji="1" lang="ja-JP" altLang="en-US" sz="1050">
                <a:solidFill>
                  <a:schemeClr val="bg1"/>
                </a:solidFill>
              </a:endParaRPr>
            </a:p>
          </p:txBody>
        </p:sp>
        <p:sp>
          <p:nvSpPr>
            <p:cNvPr id="7" name="テキスト ボックス 6">
              <a:extLst>
                <a:ext uri="{FF2B5EF4-FFF2-40B4-BE49-F238E27FC236}">
                  <a16:creationId xmlns:a16="http://schemas.microsoft.com/office/drawing/2014/main" id="{E3A60F75-ED45-A44C-8DBB-8444AAB54E10}"/>
                </a:ext>
              </a:extLst>
            </p:cNvPr>
            <p:cNvSpPr txBox="1"/>
            <p:nvPr/>
          </p:nvSpPr>
          <p:spPr>
            <a:xfrm>
              <a:off x="7600422" y="690008"/>
              <a:ext cx="1343638" cy="200055"/>
            </a:xfrm>
            <a:prstGeom prst="rect">
              <a:avLst/>
            </a:prstGeom>
            <a:noFill/>
          </p:spPr>
          <p:txBody>
            <a:bodyPr wrap="none" rtlCol="0">
              <a:spAutoFit/>
            </a:bodyPr>
            <a:lstStyle/>
            <a:p>
              <a:r>
                <a:rPr kumimoji="1" lang="en-US" altLang="ja-JP" sz="700" dirty="0"/>
                <a:t>(in Linear Algebra for Everyone)</a:t>
              </a:r>
              <a:endParaRPr kumimoji="1" lang="ja-JP" altLang="en-US" sz="700"/>
            </a:p>
          </p:txBody>
        </p:sp>
        <p:sp>
          <p:nvSpPr>
            <p:cNvPr id="104" name="テキスト ボックス 103">
              <a:extLst>
                <a:ext uri="{FF2B5EF4-FFF2-40B4-BE49-F238E27FC236}">
                  <a16:creationId xmlns:a16="http://schemas.microsoft.com/office/drawing/2014/main" id="{5A66D60C-5A90-404D-8E4F-204A0C76B50F}"/>
                </a:ext>
              </a:extLst>
            </p:cNvPr>
            <p:cNvSpPr txBox="1"/>
            <p:nvPr/>
          </p:nvSpPr>
          <p:spPr>
            <a:xfrm>
              <a:off x="-7678" y="473419"/>
              <a:ext cx="1888586" cy="553998"/>
            </a:xfrm>
            <a:prstGeom prst="rect">
              <a:avLst/>
            </a:prstGeom>
            <a:noFill/>
          </p:spPr>
          <p:txBody>
            <a:bodyPr wrap="square" rtlCol="0">
              <a:spAutoFit/>
            </a:bodyPr>
            <a:lstStyle/>
            <a:p>
              <a:pPr algn="ctr"/>
              <a:r>
                <a:rPr lang="en-US" altLang="ja-JP" sz="1000" i="1" dirty="0">
                  <a:latin typeface="Arial Rounded MT Bold" panose="020F0704030504030204" pitchFamily="34" charset="0"/>
                </a:rPr>
                <a:t>in</a:t>
              </a:r>
            </a:p>
            <a:p>
              <a:pPr algn="ctr"/>
              <a:r>
                <a:rPr lang="en-US" altLang="ja-JP" sz="1000" i="1" dirty="0">
                  <a:latin typeface="Arial Rounded MT Bold" panose="020F0704030504030204" pitchFamily="34" charset="0"/>
                </a:rPr>
                <a:t>Linear Algebra for Everyone</a:t>
              </a:r>
              <a:endParaRPr lang="ja-JP" altLang="en-US" sz="1000" i="1">
                <a:latin typeface="Arial Rounded MT Bold" panose="020F0704030504030204" pitchFamily="34" charset="0"/>
              </a:endParaRPr>
            </a:p>
          </p:txBody>
        </p:sp>
      </p:grpSp>
      <p:pic>
        <p:nvPicPr>
          <p:cNvPr id="108" name="Picture 2" descr="クリエイティブ・コモンズ・ライセンス">
            <a:extLst>
              <a:ext uri="{FF2B5EF4-FFF2-40B4-BE49-F238E27FC236}">
                <a16:creationId xmlns:a16="http://schemas.microsoft.com/office/drawing/2014/main" id="{CFD3B8D5-C5C0-1D41-A8D5-E2CF27F8CAF4}"/>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8416171" y="5187106"/>
            <a:ext cx="567901" cy="200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96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5167D8A5-30DD-0A4E-929D-1F3517498DB1}"/>
              </a:ext>
            </a:extLst>
          </p:cNvPr>
          <p:cNvSpPr/>
          <p:nvPr/>
        </p:nvSpPr>
        <p:spPr>
          <a:xfrm>
            <a:off x="3678136" y="2575473"/>
            <a:ext cx="1922043" cy="17862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 name="角丸四角形 4">
            <a:extLst>
              <a:ext uri="{FF2B5EF4-FFF2-40B4-BE49-F238E27FC236}">
                <a16:creationId xmlns:a16="http://schemas.microsoft.com/office/drawing/2014/main" id="{AA0BB18F-1713-F143-9DE2-0D4DAD383281}"/>
              </a:ext>
            </a:extLst>
          </p:cNvPr>
          <p:cNvSpPr/>
          <p:nvPr/>
        </p:nvSpPr>
        <p:spPr>
          <a:xfrm>
            <a:off x="4055397" y="3297246"/>
            <a:ext cx="1883689" cy="461016"/>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673802" y="2261844"/>
            <a:ext cx="2787912" cy="22867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30556" y="2856469"/>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767975" y="2296687"/>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対称</a:t>
            </a:r>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664944" y="2892524"/>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直交</a:t>
            </a:r>
          </a:p>
        </p:txBody>
      </p:sp>
      <p:sp>
        <p:nvSpPr>
          <p:cNvPr id="11" name="テキスト ボックス 10">
            <a:extLst>
              <a:ext uri="{FF2B5EF4-FFF2-40B4-BE49-F238E27FC236}">
                <a16:creationId xmlns:a16="http://schemas.microsoft.com/office/drawing/2014/main" id="{5C0573DC-E36D-E246-B42D-E2EDF8AE0E8B}"/>
              </a:ext>
            </a:extLst>
          </p:cNvPr>
          <p:cNvSpPr txBox="1"/>
          <p:nvPr/>
        </p:nvSpPr>
        <p:spPr>
          <a:xfrm>
            <a:off x="4204526" y="2655209"/>
            <a:ext cx="1016306" cy="246221"/>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00" b="1">
                <a:latin typeface="Meiryo" panose="020B0604030504040204" pitchFamily="34" charset="-128"/>
                <a:ea typeface="Meiryo" panose="020B0604030504040204" pitchFamily="34" charset="-128"/>
              </a:rPr>
              <a:t>半正定値</a:t>
            </a:r>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386141" y="3565241"/>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対角</a:t>
            </a:r>
          </a:p>
        </p:txBody>
      </p:sp>
      <p:sp>
        <p:nvSpPr>
          <p:cNvPr id="13" name="円/楕円 12">
            <a:extLst>
              <a:ext uri="{FF2B5EF4-FFF2-40B4-BE49-F238E27FC236}">
                <a16:creationId xmlns:a16="http://schemas.microsoft.com/office/drawing/2014/main" id="{BE02A856-CCFA-6642-AF34-5698ADCEBED0}"/>
              </a:ext>
            </a:extLst>
          </p:cNvPr>
          <p:cNvSpPr/>
          <p:nvPr/>
        </p:nvSpPr>
        <p:spPr>
          <a:xfrm>
            <a:off x="1514221" y="2101548"/>
            <a:ext cx="5407574" cy="26336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373805" y="2203212"/>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正規</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027139" y="353988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027139" y="3539888"/>
                <a:ext cx="599208" cy="211725"/>
              </a:xfrm>
              <a:prstGeom prst="rect">
                <a:avLst/>
              </a:prstGeom>
              <a:blipFill>
                <a:blip r:embed="rId2"/>
                <a:stretch>
                  <a:fillRect l="-6250"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414896" y="2827577"/>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414896" y="2827577"/>
                <a:ext cx="599208" cy="211725"/>
              </a:xfrm>
              <a:prstGeom prst="rect">
                <a:avLst/>
              </a:prstGeom>
              <a:blipFill>
                <a:blip r:embed="rId3"/>
                <a:stretch>
                  <a:fillRect b="-11111"/>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4148836" y="3847084"/>
            <a:ext cx="758117"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正定値</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083080" y="3064701"/>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083080" y="3064701"/>
                <a:ext cx="599208" cy="129266"/>
              </a:xfrm>
              <a:prstGeom prst="rect">
                <a:avLst/>
              </a:prstGeom>
              <a:blipFill>
                <a:blip r:embed="rId4"/>
                <a:stretch>
                  <a:fillRect t="-9091"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1881678" y="3208420"/>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1881678" y="3208420"/>
                <a:ext cx="910325" cy="126958"/>
              </a:xfrm>
              <a:prstGeom prst="rect">
                <a:avLst/>
              </a:prstGeom>
              <a:blipFill>
                <a:blip r:embed="rId5"/>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FF850089-0380-0B47-B5AA-32EAB56AE0A5}"/>
                  </a:ext>
                </a:extLst>
              </p:cNvPr>
              <p:cNvSpPr txBox="1"/>
              <p:nvPr/>
            </p:nvSpPr>
            <p:spPr>
              <a:xfrm>
                <a:off x="5250384" y="2501956"/>
                <a:ext cx="5992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ℝ</m:t>
                      </m:r>
                    </m:oMath>
                  </m:oMathPara>
                </a14:m>
                <a:endParaRPr lang="ja-JP" altLang="en-US" sz="825"/>
              </a:p>
            </p:txBody>
          </p:sp>
        </mc:Choice>
        <mc:Fallback xmlns="">
          <p:sp>
            <p:nvSpPr>
              <p:cNvPr id="22" name="テキスト ボックス 21">
                <a:extLst>
                  <a:ext uri="{FF2B5EF4-FFF2-40B4-BE49-F238E27FC236}">
                    <a16:creationId xmlns:a16="http://schemas.microsoft.com/office/drawing/2014/main" id="{FF850089-0380-0B47-B5AA-32EAB56AE0A5}"/>
                  </a:ext>
                </a:extLst>
              </p:cNvPr>
              <p:cNvSpPr txBox="1">
                <a:spLocks noRot="1" noChangeAspect="1" noMove="1" noResize="1" noEditPoints="1" noAdjustHandles="1" noChangeArrowheads="1" noChangeShapeType="1" noTextEdit="1"/>
              </p:cNvSpPr>
              <p:nvPr/>
            </p:nvSpPr>
            <p:spPr>
              <a:xfrm>
                <a:off x="5250384" y="2501956"/>
                <a:ext cx="599208" cy="126958"/>
              </a:xfrm>
              <a:prstGeom prst="rect">
                <a:avLst/>
              </a:prstGeom>
              <a:blipFill>
                <a:blip r:embed="rId7"/>
                <a:stretch>
                  <a:fillRect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4194664" y="2833582"/>
                <a:ext cx="5992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m:oMathPara>
                </a14:m>
                <a:endParaRPr lang="ja-JP" altLang="en-US" sz="825"/>
              </a:p>
            </p:txBody>
          </p:sp>
        </mc:Choice>
        <mc:Fallback xmlns="">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4194664" y="2833582"/>
                <a:ext cx="599208" cy="126958"/>
              </a:xfrm>
              <a:prstGeom prst="rect">
                <a:avLst/>
              </a:prstGeom>
              <a:blipFill>
                <a:blip r:embed="rId8"/>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213948" y="4058253"/>
                <a:ext cx="5992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xmlns="">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213948" y="4058253"/>
                <a:ext cx="599208" cy="126958"/>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3345985" y="2384384"/>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3345985" y="2384384"/>
                <a:ext cx="599208" cy="129266"/>
              </a:xfrm>
              <a:prstGeom prst="rect">
                <a:avLst/>
              </a:prstGeom>
              <a:blipFill>
                <a:blip r:embed="rId10"/>
                <a:stretch>
                  <a:fillRect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344028" y="2519062"/>
                <a:ext cx="599208" cy="164469"/>
              </a:xfrm>
              <a:prstGeom prst="rect">
                <a:avLst/>
              </a:prstGeom>
              <a:noFill/>
            </p:spPr>
            <p:txBody>
              <a:bodyPr wrap="square" lIns="0" tIns="0" rIns="0" bIns="0" rtlCol="0">
                <a:spAutoFit/>
              </a:bodyPr>
              <a:lstStyle>
                <a:defPPr>
                  <a:defRPr lang="ja-JP"/>
                </a:defPPr>
                <a:lvl1pPr>
                  <a:defRPr sz="1400" b="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344028" y="2519062"/>
                <a:ext cx="599208" cy="164469"/>
              </a:xfrm>
              <a:prstGeom prst="rect">
                <a:avLst/>
              </a:prstGeom>
              <a:blipFill>
                <a:blip r:embed="rId11"/>
                <a:stretch>
                  <a:fillRect l="-8511" r="-4255" b="-30769"/>
                </a:stretch>
              </a:blipFill>
            </p:spPr>
            <p:txBody>
              <a:bodyPr/>
              <a:lstStyle/>
              <a:p>
                <a:r>
                  <a:rPr lang="ja-JP" altLang="en-US">
                    <a:noFill/>
                  </a:rPr>
                  <a:t> </a:t>
                </a:r>
              </a:p>
            </p:txBody>
          </p:sp>
        </mc:Fallback>
      </mc:AlternateContent>
      <p:sp>
        <p:nvSpPr>
          <p:cNvPr id="30" name="円/楕円 29">
            <a:extLst>
              <a:ext uri="{FF2B5EF4-FFF2-40B4-BE49-F238E27FC236}">
                <a16:creationId xmlns:a16="http://schemas.microsoft.com/office/drawing/2014/main" id="{747F2193-208F-AD44-9916-42A5EFDE58F0}"/>
              </a:ext>
            </a:extLst>
          </p:cNvPr>
          <p:cNvSpPr/>
          <p:nvPr/>
        </p:nvSpPr>
        <p:spPr>
          <a:xfrm>
            <a:off x="1175314" y="1711725"/>
            <a:ext cx="6087007" cy="3106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31" name="テキスト ボックス 30">
            <a:extLst>
              <a:ext uri="{FF2B5EF4-FFF2-40B4-BE49-F238E27FC236}">
                <a16:creationId xmlns:a16="http://schemas.microsoft.com/office/drawing/2014/main" id="{B3E6726F-341A-7542-87B0-480667061F6E}"/>
              </a:ext>
            </a:extLst>
          </p:cNvPr>
          <p:cNvSpPr txBox="1"/>
          <p:nvPr/>
        </p:nvSpPr>
        <p:spPr>
          <a:xfrm>
            <a:off x="3817179" y="1704119"/>
            <a:ext cx="1168952"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対角化可能</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498867" y="1872102"/>
                <a:ext cx="774007" cy="161454"/>
              </a:xfrm>
              <a:prstGeom prst="rect">
                <a:avLst/>
              </a:prstGeom>
              <a:no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𝑋</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𝑋</m:t>
                          </m:r>
                        </m:e>
                        <m:sup>
                          <m:r>
                            <a:rPr lang="en-US" altLang="ja-JP" sz="1049">
                              <a:latin typeface="Cambria Math" panose="02040503050406030204" pitchFamily="18" charset="0"/>
                            </a:rPr>
                            <m:t>−1</m:t>
                          </m:r>
                        </m:sup>
                      </m:sSup>
                    </m:oMath>
                  </m:oMathPara>
                </a14:m>
                <a:endParaRPr lang="ja-JP" altLang="en-US" sz="1049"/>
              </a:p>
            </p:txBody>
          </p:sp>
        </mc:Choice>
        <mc:Fallback xmlns="">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498867" y="1872102"/>
                <a:ext cx="774007" cy="161454"/>
              </a:xfrm>
              <a:prstGeom prst="rect">
                <a:avLst/>
              </a:prstGeom>
              <a:blipFill>
                <a:blip r:embed="rId12"/>
                <a:stretch>
                  <a:fillRect t="-7143"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346741" y="2039929"/>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346741" y="2039929"/>
                <a:ext cx="599208" cy="211725"/>
              </a:xfrm>
              <a:prstGeom prst="rect">
                <a:avLst/>
              </a:prstGeom>
              <a:blipFill>
                <a:blip r:embed="rId13"/>
                <a:stretch>
                  <a:fillRect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452898" y="210325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xmlns="">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452898" y="2103254"/>
                <a:ext cx="599208" cy="211725"/>
              </a:xfrm>
              <a:prstGeom prst="rect">
                <a:avLst/>
              </a:prstGeom>
              <a:blipFill>
                <a:blip r:embed="rId14"/>
                <a:stretch>
                  <a:fillRect b="-17647"/>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953951"/>
            <a:ext cx="6846418" cy="41359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856403" y="943250"/>
                <a:ext cx="1138381"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正方行列</a:t>
                </a:r>
                <a:r>
                  <a:rPr lang="en-US" altLang="ja-JP" sz="1049" b="1" dirty="0">
                    <a:latin typeface="Meiryo" panose="020B0604030504040204" pitchFamily="34" charset="-128"/>
                    <a:ea typeface="Meiryo" panose="020B0604030504040204" pitchFamily="34" charset="-128"/>
                  </a:rPr>
                  <a:t> </a:t>
                </a:r>
                <a:r>
                  <a:rPr lang="en-US" altLang="ja-JP" sz="901" dirty="0">
                    <a:latin typeface="Meiryo" panose="020B0604030504040204" pitchFamily="34" charset="-128"/>
                    <a:ea typeface="Meiryo" panose="020B0604030504040204" pitchFamily="34" charset="-128"/>
                  </a:rPr>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latin typeface="Meiryo" panose="020B0604030504040204" pitchFamily="34" charset="-128"/>
                    <a:ea typeface="Meiryo" panose="020B0604030504040204" pitchFamily="34" charset="-128"/>
                  </a:rPr>
                  <a:t>)</a:t>
                </a:r>
                <a:endParaRPr lang="ja-JP" altLang="en-US" sz="901">
                  <a:latin typeface="Meiryo" panose="020B0604030504040204" pitchFamily="34" charset="-128"/>
                  <a:ea typeface="Meiryo" panose="020B0604030504040204" pitchFamily="34" charset="-128"/>
                </a:endParaRPr>
              </a:p>
            </p:txBody>
          </p:sp>
        </mc:Choice>
        <mc:Fallback xmlns="">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856403" y="943250"/>
                <a:ext cx="1138381" cy="253787"/>
              </a:xfrm>
              <a:prstGeom prst="rect">
                <a:avLst/>
              </a:prstGeom>
              <a:blipFill>
                <a:blip r:embed="rId15"/>
                <a:stretch>
                  <a:fillRect b="-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2061944" y="1519886"/>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2061944" y="1519886"/>
                <a:ext cx="599208" cy="211725"/>
              </a:xfrm>
              <a:prstGeom prst="rect">
                <a:avLst/>
              </a:prstGeom>
              <a:blipFill>
                <a:blip r:embed="rId16"/>
                <a:stretch>
                  <a:fillRect b="-1666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691853" y="345104"/>
            <a:ext cx="7431421" cy="50659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3923342" y="347735"/>
                <a:ext cx="1134066"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行列</a:t>
                </a:r>
                <a:r>
                  <a:rPr lang="en-US" altLang="ja-JP" sz="1049" b="1" dirty="0">
                    <a:latin typeface="Meiryo" panose="020B0604030504040204" pitchFamily="34" charset="-128"/>
                    <a:ea typeface="Meiryo" panose="020B0604030504040204" pitchFamily="34" charset="-128"/>
                  </a:rPr>
                  <a:t> </a:t>
                </a:r>
                <a:r>
                  <a:rPr lang="en-US" altLang="ja-JP" sz="901" dirty="0">
                    <a:latin typeface="Meiryo" panose="020B0604030504040204" pitchFamily="34" charset="-128"/>
                    <a:ea typeface="Meiryo" panose="020B0604030504040204" pitchFamily="34" charset="-128"/>
                  </a:rPr>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latin typeface="Meiryo" panose="020B0604030504040204" pitchFamily="34" charset="-128"/>
                    <a:ea typeface="Meiryo" panose="020B0604030504040204" pitchFamily="34" charset="-128"/>
                  </a:rPr>
                  <a:t>)</a:t>
                </a:r>
                <a:endParaRPr lang="ja-JP" altLang="en-US" sz="901">
                  <a:latin typeface="Meiryo" panose="020B0604030504040204" pitchFamily="34" charset="-128"/>
                  <a:ea typeface="Meiryo" panose="020B0604030504040204" pitchFamily="34" charset="-128"/>
                </a:endParaRPr>
              </a:p>
            </p:txBody>
          </p:sp>
        </mc:Choice>
        <mc:Fallback xmlns="">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3923342" y="347735"/>
                <a:ext cx="1134066" cy="253787"/>
              </a:xfrm>
              <a:prstGeom prst="rect">
                <a:avLst/>
              </a:prstGeom>
              <a:blipFill>
                <a:blip r:embed="rId17"/>
                <a:stretch>
                  <a:fillRect b="-14286"/>
                </a:stretch>
              </a:blipFill>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BE4C0801-EA7B-4A41-8D89-68B921F885B4}"/>
              </a:ext>
            </a:extLst>
          </p:cNvPr>
          <p:cNvCxnSpPr>
            <a:cxnSpLocks/>
          </p:cNvCxnSpPr>
          <p:nvPr/>
        </p:nvCxnSpPr>
        <p:spPr>
          <a:xfrm>
            <a:off x="4962886" y="985310"/>
            <a:ext cx="0" cy="40850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3A0C6B52-1A03-2C44-A796-52BA219077DB}"/>
              </a:ext>
            </a:extLst>
          </p:cNvPr>
          <p:cNvSpPr txBox="1"/>
          <p:nvPr/>
        </p:nvSpPr>
        <p:spPr>
          <a:xfrm>
            <a:off x="4141726" y="1115025"/>
            <a:ext cx="954922" cy="230961"/>
          </a:xfrm>
          <a:prstGeom prst="rect">
            <a:avLst/>
          </a:prstGeom>
          <a:noFill/>
        </p:spPr>
        <p:txBody>
          <a:bodyPr wrap="square" rtlCol="0">
            <a:spAutoFit/>
          </a:bodyPr>
          <a:lstStyle/>
          <a:p>
            <a:r>
              <a:rPr lang="ja-JP" altLang="en-US" sz="901">
                <a:latin typeface="Arial Rounded MT Bold" panose="020F0704030504030204" pitchFamily="34" charset="0"/>
              </a:rPr>
              <a:t>可逆（正則）</a:t>
            </a: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5109496" y="1132223"/>
            <a:ext cx="992579" cy="230961"/>
          </a:xfrm>
          <a:prstGeom prst="rect">
            <a:avLst/>
          </a:prstGeom>
          <a:noFill/>
        </p:spPr>
        <p:txBody>
          <a:bodyPr wrap="none" rtlCol="0">
            <a:spAutoFit/>
          </a:bodyPr>
          <a:lstStyle/>
          <a:p>
            <a:r>
              <a:rPr lang="ja-JP" altLang="en-US" sz="901">
                <a:latin typeface="Arial Rounded MT Bold" panose="020F0704030504030204" pitchFamily="34" charset="0"/>
              </a:rPr>
              <a:t>非可逆（特異）</a:t>
            </a: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676975" y="1471624"/>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𝑃𝐴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xmlns="">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676975" y="1471624"/>
                <a:ext cx="599208" cy="161454"/>
              </a:xfrm>
              <a:prstGeom prst="rect">
                <a:avLst/>
              </a:prstGeom>
              <a:blipFill>
                <a:blip r:embed="rId18"/>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602DD2E-16EB-9946-989A-CFC5D8967E4C}"/>
                  </a:ext>
                </a:extLst>
              </p:cNvPr>
              <p:cNvSpPr txBox="1"/>
              <p:nvPr/>
            </p:nvSpPr>
            <p:spPr>
              <a:xfrm>
                <a:off x="5678452" y="1305534"/>
                <a:ext cx="444952" cy="126958"/>
              </a:xfrm>
              <a:prstGeom prst="rect">
                <a:avLst/>
              </a:prstGeom>
              <a:noFill/>
            </p:spPr>
            <p:txBody>
              <a:bodyPr wrap="square" lIns="0" tIns="0" rIns="0" bIns="0" rtlCol="0">
                <a:spAutoFit/>
              </a:bodyPr>
              <a:lstStyle/>
              <a:p>
                <a:r>
                  <a:rPr lang="ja-JP" altLang="en-US" sz="825">
                    <a:ea typeface="Cambria Math" panose="02040503050406030204" pitchFamily="18" charset="0"/>
                  </a:rPr>
                  <a:t> </a:t>
                </a:r>
                <a14:m>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p:txBody>
          </p:sp>
        </mc:Choice>
        <mc:Fallback xmlns="">
          <p:sp>
            <p:nvSpPr>
              <p:cNvPr id="58" name="テキスト ボックス 57">
                <a:extLst>
                  <a:ext uri="{FF2B5EF4-FFF2-40B4-BE49-F238E27FC236}">
                    <a16:creationId xmlns:a16="http://schemas.microsoft.com/office/drawing/2014/main" id="{B602DD2E-16EB-9946-989A-CFC5D8967E4C}"/>
                  </a:ext>
                </a:extLst>
              </p:cNvPr>
              <p:cNvSpPr txBox="1">
                <a:spLocks noRot="1" noChangeAspect="1" noMove="1" noResize="1" noEditPoints="1" noAdjustHandles="1" noChangeArrowheads="1" noChangeShapeType="1" noTextEdit="1"/>
              </p:cNvSpPr>
              <p:nvPr/>
            </p:nvSpPr>
            <p:spPr>
              <a:xfrm>
                <a:off x="5678452" y="1305534"/>
                <a:ext cx="444952" cy="126958"/>
              </a:xfrm>
              <a:prstGeom prst="rect">
                <a:avLst/>
              </a:prstGeom>
              <a:blipFill>
                <a:blip r:embed="rId21"/>
                <a:stretch>
                  <a:fillRect l="-2941"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2F3BCB83-C034-9C4C-9BC6-C960B8052C09}"/>
                  </a:ext>
                </a:extLst>
              </p:cNvPr>
              <p:cNvSpPr txBox="1"/>
              <p:nvPr/>
            </p:nvSpPr>
            <p:spPr>
              <a:xfrm>
                <a:off x="4236480" y="1310756"/>
                <a:ext cx="692790"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m:oMathPara>
                </a14:m>
                <a:endParaRPr lang="ja-JP" altLang="en-US" sz="825"/>
              </a:p>
            </p:txBody>
          </p:sp>
        </mc:Choice>
        <mc:Fallback xmlns="">
          <p:sp>
            <p:nvSpPr>
              <p:cNvPr id="60" name="テキスト ボックス 59">
                <a:extLst>
                  <a:ext uri="{FF2B5EF4-FFF2-40B4-BE49-F238E27FC236}">
                    <a16:creationId xmlns:a16="http://schemas.microsoft.com/office/drawing/2014/main" id="{2F3BCB83-C034-9C4C-9BC6-C960B8052C09}"/>
                  </a:ext>
                </a:extLst>
              </p:cNvPr>
              <p:cNvSpPr txBox="1">
                <a:spLocks noRot="1" noChangeAspect="1" noMove="1" noResize="1" noEditPoints="1" noAdjustHandles="1" noChangeArrowheads="1" noChangeShapeType="1" noTextEdit="1"/>
              </p:cNvSpPr>
              <p:nvPr/>
            </p:nvSpPr>
            <p:spPr>
              <a:xfrm>
                <a:off x="4236480" y="1310756"/>
                <a:ext cx="692790" cy="126958"/>
              </a:xfrm>
              <a:prstGeom prst="rect">
                <a:avLst/>
              </a:prstGeom>
              <a:blipFill>
                <a:blip r:embed="rId22"/>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610112"/>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xmlns="">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610112"/>
                <a:ext cx="599208" cy="161454"/>
              </a:xfrm>
              <a:prstGeom prst="rect">
                <a:avLst/>
              </a:prstGeom>
              <a:blipFill>
                <a:blip r:embed="rId23"/>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611110" y="611617"/>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611110" y="611617"/>
                <a:ext cx="599208" cy="164469"/>
              </a:xfrm>
              <a:prstGeom prst="rect">
                <a:avLst/>
              </a:prstGeom>
              <a:blipFill>
                <a:blip r:embed="rId24"/>
                <a:stretch>
                  <a:fillRect l="-4082" r="-2041" b="-7692"/>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854493" y="1227894"/>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09293" y="1003463"/>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xmlns="">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09293" y="1003463"/>
                <a:ext cx="737681" cy="211725"/>
              </a:xfrm>
              <a:prstGeom prst="rect">
                <a:avLst/>
              </a:prstGeom>
              <a:blipFill>
                <a:blip r:embed="rId25"/>
                <a:stretch>
                  <a:fillRect t="-5882" b="-1764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4667941" y="3967444"/>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40DCD359-ED21-2849-8C58-0246128AD0E1}"/>
                  </a:ext>
                </a:extLst>
              </p:cNvPr>
              <p:cNvSpPr txBox="1"/>
              <p:nvPr/>
            </p:nvSpPr>
            <p:spPr>
              <a:xfrm>
                <a:off x="5016897" y="1314933"/>
                <a:ext cx="585277" cy="126958"/>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oMath>
                </a14:m>
                <a:r>
                  <a:rPr lang="en-US" altLang="ja-JP" sz="825" dirty="0"/>
                  <a:t> 0</a:t>
                </a:r>
                <a:endParaRPr lang="ja-JP" altLang="en-US" sz="825"/>
              </a:p>
            </p:txBody>
          </p:sp>
        </mc:Choice>
        <mc:Fallback xmlns="">
          <p:sp>
            <p:nvSpPr>
              <p:cNvPr id="68" name="テキスト ボックス 67">
                <a:extLst>
                  <a:ext uri="{FF2B5EF4-FFF2-40B4-BE49-F238E27FC236}">
                    <a16:creationId xmlns:a16="http://schemas.microsoft.com/office/drawing/2014/main" id="{40DCD359-ED21-2849-8C58-0246128AD0E1}"/>
                  </a:ext>
                </a:extLst>
              </p:cNvPr>
              <p:cNvSpPr txBox="1">
                <a:spLocks noRot="1" noChangeAspect="1" noMove="1" noResize="1" noEditPoints="1" noAdjustHandles="1" noChangeArrowheads="1" noChangeShapeType="1" noTextEdit="1"/>
              </p:cNvSpPr>
              <p:nvPr/>
            </p:nvSpPr>
            <p:spPr>
              <a:xfrm>
                <a:off x="5016897" y="1314933"/>
                <a:ext cx="585277" cy="126958"/>
              </a:xfrm>
              <a:prstGeom prst="rect">
                <a:avLst/>
              </a:prstGeom>
              <a:blipFill>
                <a:blip r:embed="rId26"/>
                <a:stretch>
                  <a:fillRect l="-8511" t="-27273"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732560" y="1310756"/>
                <a:ext cx="558622" cy="126958"/>
              </a:xfrm>
              <a:prstGeom prst="rect">
                <a:avLst/>
              </a:prstGeom>
              <a:noFill/>
            </p:spPr>
            <p:txBody>
              <a:bodyPr wrap="square" lIns="0" tIns="0" rIns="0" bIns="0" rtlCol="0">
                <a:spAutoFit/>
              </a:bodyPr>
              <a:lstStyle/>
              <a:p>
                <a14:m>
                  <m:oMath xmlns:m="http://schemas.openxmlformats.org/officeDocument/2006/math">
                    <m:func>
                      <m:funcPr>
                        <m:ctrlPr>
                          <a:rPr lang="en-US" altLang="ja-JP" sz="825" i="1">
                            <a:latin typeface="Cambria Math" panose="02040503050406030204" pitchFamily="18" charset="0"/>
                          </a:rPr>
                        </m:ctrlPr>
                      </m:funcPr>
                      <m:fName>
                        <m:r>
                          <m:rPr>
                            <m:sty m:val="p"/>
                          </m:rPr>
                          <a:rPr lang="en-US" altLang="ja-JP" sz="825">
                            <a:latin typeface="Cambria Math" panose="02040503050406030204" pitchFamily="18" charset="0"/>
                          </a:rPr>
                          <m:t>det</m:t>
                        </m:r>
                      </m:fName>
                      <m:e>
                        <m:d>
                          <m:dPr>
                            <m:ctrlPr>
                              <a:rPr lang="en-US" altLang="ja-JP" sz="825" i="1">
                                <a:latin typeface="Cambria Math" panose="02040503050406030204" pitchFamily="18" charset="0"/>
                              </a:rPr>
                            </m:ctrlPr>
                          </m:dPr>
                          <m:e>
                            <m:r>
                              <a:rPr lang="en-US" altLang="ja-JP" sz="825" i="1">
                                <a:latin typeface="Cambria Math" panose="02040503050406030204" pitchFamily="18" charset="0"/>
                              </a:rPr>
                              <m:t>𝐴</m:t>
                            </m:r>
                          </m:e>
                        </m:d>
                      </m:e>
                    </m:func>
                    <m:r>
                      <a:rPr lang="en-US" altLang="ja-JP" sz="825" i="1">
                        <a:latin typeface="Cambria Math" panose="02040503050406030204" pitchFamily="18" charset="0"/>
                      </a:rPr>
                      <m:t>≠ </m:t>
                    </m:r>
                  </m:oMath>
                </a14:m>
                <a:r>
                  <a:rPr lang="en-US" altLang="ja-JP" sz="825" dirty="0"/>
                  <a:t>0</a:t>
                </a:r>
                <a:endParaRPr lang="ja-JP" altLang="en-US" sz="825"/>
              </a:p>
            </p:txBody>
          </p:sp>
        </mc:Choice>
        <mc:Fallback xmlns="">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732560" y="1310756"/>
                <a:ext cx="558622" cy="126958"/>
              </a:xfrm>
              <a:prstGeom prst="rect">
                <a:avLst/>
              </a:prstGeom>
              <a:blipFill>
                <a:blip r:embed="rId27"/>
                <a:stretch>
                  <a:fillRect l="-6667" t="-27273"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5DC10D94-B154-1B4B-83E2-9761F83ECD9C}"/>
                  </a:ext>
                </a:extLst>
              </p:cNvPr>
              <p:cNvSpPr txBox="1"/>
              <p:nvPr/>
            </p:nvSpPr>
            <p:spPr>
              <a:xfrm>
                <a:off x="5035737" y="3598007"/>
                <a:ext cx="248710" cy="138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900" i="1">
                          <a:latin typeface="Cambria Math" panose="02040503050406030204" pitchFamily="18" charset="0"/>
                          <a:ea typeface="Cambria Math" panose="02040503050406030204" pitchFamily="18" charset="0"/>
                        </a:rPr>
                        <m:t>Σ</m:t>
                      </m:r>
                    </m:oMath>
                  </m:oMathPara>
                </a14:m>
                <a:endParaRPr lang="ja-JP" altLang="en-US" sz="900"/>
              </a:p>
            </p:txBody>
          </p:sp>
        </mc:Choice>
        <mc:Fallback xmlns="">
          <p:sp>
            <p:nvSpPr>
              <p:cNvPr id="70" name="テキスト ボックス 69">
                <a:extLst>
                  <a:ext uri="{FF2B5EF4-FFF2-40B4-BE49-F238E27FC236}">
                    <a16:creationId xmlns:a16="http://schemas.microsoft.com/office/drawing/2014/main" id="{5DC10D94-B154-1B4B-83E2-9761F83ECD9C}"/>
                  </a:ext>
                </a:extLst>
              </p:cNvPr>
              <p:cNvSpPr txBox="1">
                <a:spLocks noRot="1" noChangeAspect="1" noMove="1" noResize="1" noEditPoints="1" noAdjustHandles="1" noChangeArrowheads="1" noChangeShapeType="1" noTextEdit="1"/>
              </p:cNvSpPr>
              <p:nvPr/>
            </p:nvSpPr>
            <p:spPr>
              <a:xfrm>
                <a:off x="5035737" y="3598007"/>
                <a:ext cx="248710" cy="138499"/>
              </a:xfrm>
              <a:prstGeom prst="rect">
                <a:avLst/>
              </a:prstGeom>
              <a:blipFill>
                <a:blip r:embed="rId28"/>
                <a:stretch>
                  <a:fillRect/>
                </a:stretch>
              </a:blipFill>
            </p:spPr>
            <p:txBody>
              <a:bodyPr/>
              <a:lstStyle/>
              <a:p>
                <a:r>
                  <a:rPr lang="ja-JP" altLang="en-US">
                    <a:noFill/>
                  </a:rPr>
                  <a:t> </a:t>
                </a:r>
              </a:p>
            </p:txBody>
          </p:sp>
        </mc:Fallback>
      </mc:AlternateContent>
      <p:sp>
        <p:nvSpPr>
          <p:cNvPr id="71" name="角丸四角形 70">
            <a:extLst>
              <a:ext uri="{FF2B5EF4-FFF2-40B4-BE49-F238E27FC236}">
                <a16:creationId xmlns:a16="http://schemas.microsoft.com/office/drawing/2014/main" id="{41511E4D-B166-4A48-990D-FADA1F916459}"/>
              </a:ext>
            </a:extLst>
          </p:cNvPr>
          <p:cNvSpPr/>
          <p:nvPr/>
        </p:nvSpPr>
        <p:spPr>
          <a:xfrm>
            <a:off x="4097929" y="2976086"/>
            <a:ext cx="1427065" cy="575433"/>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72" name="テキスト ボックス 71">
            <a:extLst>
              <a:ext uri="{FF2B5EF4-FFF2-40B4-BE49-F238E27FC236}">
                <a16:creationId xmlns:a16="http://schemas.microsoft.com/office/drawing/2014/main" id="{CDD9B465-CC7F-FB41-B584-2ED54495A94D}"/>
              </a:ext>
            </a:extLst>
          </p:cNvPr>
          <p:cNvSpPr txBox="1"/>
          <p:nvPr/>
        </p:nvSpPr>
        <p:spPr>
          <a:xfrm>
            <a:off x="4363932" y="2978936"/>
            <a:ext cx="474964"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射影</a:t>
            </a:r>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2979058" y="1475477"/>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xmlns="">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2979058" y="1475477"/>
                <a:ext cx="599208" cy="161454"/>
              </a:xfrm>
              <a:prstGeom prst="rect">
                <a:avLst/>
              </a:prstGeom>
              <a:blipFill>
                <a:blip r:embed="rId29"/>
                <a:stretch>
                  <a:fillRect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B5658D3C-5799-1940-8439-07AC40C2D2B9}"/>
                  </a:ext>
                </a:extLst>
              </p:cNvPr>
              <p:cNvSpPr txBox="1"/>
              <p:nvPr/>
            </p:nvSpPr>
            <p:spPr>
              <a:xfrm>
                <a:off x="4855914" y="3172811"/>
                <a:ext cx="66372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m:oMathPara>
                </a14:m>
                <a:endParaRPr lang="ja-JP" altLang="en-US" sz="825"/>
              </a:p>
            </p:txBody>
          </p:sp>
        </mc:Choice>
        <mc:Fallback xmlns="">
          <p:sp>
            <p:nvSpPr>
              <p:cNvPr id="67" name="テキスト ボックス 66">
                <a:extLst>
                  <a:ext uri="{FF2B5EF4-FFF2-40B4-BE49-F238E27FC236}">
                    <a16:creationId xmlns:a16="http://schemas.microsoft.com/office/drawing/2014/main" id="{B5658D3C-5799-1940-8439-07AC40C2D2B9}"/>
                  </a:ext>
                </a:extLst>
              </p:cNvPr>
              <p:cNvSpPr txBox="1">
                <a:spLocks noRot="1" noChangeAspect="1" noMove="1" noResize="1" noEditPoints="1" noAdjustHandles="1" noChangeArrowheads="1" noChangeShapeType="1" noTextEdit="1"/>
              </p:cNvSpPr>
              <p:nvPr/>
            </p:nvSpPr>
            <p:spPr>
              <a:xfrm>
                <a:off x="4855914" y="3172811"/>
                <a:ext cx="663721" cy="126958"/>
              </a:xfrm>
              <a:prstGeom prst="rect">
                <a:avLst/>
              </a:prstGeom>
              <a:blipFill>
                <a:blip r:embed="rId30"/>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5159643" y="1624559"/>
                <a:ext cx="920627"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は</m:t>
                      </m:r>
                      <m:r>
                        <a:rPr lang="en-US" altLang="ja-JP" sz="825" i="1">
                          <a:latin typeface="Cambria Math" panose="02040503050406030204" pitchFamily="18" charset="0"/>
                          <a:ea typeface="Cambria Math" panose="02040503050406030204" pitchFamily="18" charset="0"/>
                        </a:rPr>
                        <m:t>0</m:t>
                      </m:r>
                      <m:r>
                        <a:rPr lang="ja-JP" altLang="en-US" sz="825" i="1">
                          <a:latin typeface="Cambria Math" panose="02040503050406030204" pitchFamily="18" charset="0"/>
                          <a:ea typeface="Cambria Math" panose="02040503050406030204" pitchFamily="18" charset="0"/>
                        </a:rPr>
                        <m:t>行を持つ</m:t>
                      </m:r>
                    </m:oMath>
                  </m:oMathPara>
                </a14:m>
                <a:endParaRPr lang="ja-JP" altLang="en-US" sz="825"/>
              </a:p>
            </p:txBody>
          </p:sp>
        </mc:Choice>
        <mc:Fallback xmlns="">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5159643" y="1624559"/>
                <a:ext cx="920627" cy="126958"/>
              </a:xfrm>
              <a:prstGeom prst="rect">
                <a:avLst/>
              </a:prstGeom>
              <a:blipFill>
                <a:blip r:embed="rId32"/>
                <a:stretch>
                  <a:fillRect t="-10000"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59183" y="1870425"/>
                <a:ext cx="774007" cy="161454"/>
              </a:xfrm>
              <a:prstGeom prst="rect">
                <a:avLst/>
              </a:prstGeom>
              <a:no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𝑋𝐽𝑋</m:t>
                          </m:r>
                        </m:e>
                        <m:sup>
                          <m:r>
                            <a:rPr lang="en-US" altLang="ja-JP" sz="1049">
                              <a:latin typeface="Cambria Math" panose="02040503050406030204" pitchFamily="18" charset="0"/>
                            </a:rPr>
                            <m:t>−1</m:t>
                          </m:r>
                        </m:sup>
                      </m:sSup>
                    </m:oMath>
                  </m:oMathPara>
                </a14:m>
                <a:endParaRPr lang="ja-JP" altLang="en-US" sz="1049"/>
              </a:p>
            </p:txBody>
          </p:sp>
        </mc:Choice>
        <mc:Fallback xmlns="">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59183" y="1870425"/>
                <a:ext cx="774007" cy="161454"/>
              </a:xfrm>
              <a:prstGeom prst="rect">
                <a:avLst/>
              </a:prstGeom>
              <a:blipFill>
                <a:blip r:embed="rId33"/>
                <a:stretch>
                  <a:fillRect t="-7692" b="-38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4740847" y="2495759"/>
                <a:ext cx="5992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𝑆</m:t>
                          </m:r>
                        </m:e>
                        <m:sup>
                          <m:r>
                            <a:rPr lang="en-US" altLang="ja-JP" sz="825" i="1">
                              <a:latin typeface="Cambria Math" panose="02040503050406030204" pitchFamily="18" charset="0"/>
                            </a:rPr>
                            <m:t>𝑇</m:t>
                          </m:r>
                        </m:sup>
                      </m:sSup>
                    </m:oMath>
                  </m:oMathPara>
                </a14:m>
                <a:endParaRPr lang="ja-JP" altLang="en-US" sz="825"/>
              </a:p>
            </p:txBody>
          </p:sp>
        </mc:Choice>
        <mc:Fallback xmlns="">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4740847" y="2495759"/>
                <a:ext cx="599208" cy="126958"/>
              </a:xfrm>
              <a:prstGeom prst="rect">
                <a:avLst/>
              </a:prstGeom>
              <a:blipFill>
                <a:blip r:embed="rId34"/>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54971" y="2628816"/>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54971" y="2628816"/>
                <a:ext cx="599208" cy="164469"/>
              </a:xfrm>
              <a:prstGeom prst="rect">
                <a:avLst/>
              </a:prstGeom>
              <a:blipFill>
                <a:blip r:embed="rId35"/>
                <a:stretch>
                  <a:fillRect l="-6250" r="-4167"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256731" y="3168465"/>
                <a:ext cx="66744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256731" y="3168465"/>
                <a:ext cx="667448" cy="129266"/>
              </a:xfrm>
              <a:prstGeom prst="rect">
                <a:avLst/>
              </a:prstGeom>
              <a:blipFill>
                <a:blip r:embed="rId36"/>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3981230" y="1489565"/>
                <a:ext cx="414346"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25" i="1">
                          <a:latin typeface="Cambria Math" panose="02040503050406030204" pitchFamily="18" charset="0"/>
                          <a:ea typeface="Cambria Math" panose="02040503050406030204" pitchFamily="18" charset="0"/>
                        </a:rPr>
                        <m:t>三角化</m:t>
                      </m:r>
                    </m:oMath>
                  </m:oMathPara>
                </a14:m>
                <a:endParaRPr lang="ja-JP" altLang="en-US" sz="825"/>
              </a:p>
            </p:txBody>
          </p:sp>
        </mc:Choice>
        <mc:Fallback xmlns="">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3981230" y="1489565"/>
                <a:ext cx="414346" cy="126958"/>
              </a:xfrm>
              <a:prstGeom prst="rect">
                <a:avLst/>
              </a:prstGeom>
              <a:blipFill>
                <a:blip r:embed="rId37"/>
                <a:stretch>
                  <a:fillRect l="-3030" t="-10000" b="-30000"/>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578266" y="1553044"/>
            <a:ext cx="402964" cy="3160"/>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395577" y="1552352"/>
            <a:ext cx="281399" cy="693"/>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73CA59E4-02EC-8348-90A9-DF74635EC2CA}"/>
              </a:ext>
            </a:extLst>
          </p:cNvPr>
          <p:cNvSpPr txBox="1"/>
          <p:nvPr/>
        </p:nvSpPr>
        <p:spPr>
          <a:xfrm>
            <a:off x="5463134" y="1895458"/>
            <a:ext cx="387075" cy="126958"/>
          </a:xfrm>
          <a:prstGeom prst="rect">
            <a:avLst/>
          </a:prstGeom>
          <a:noFill/>
        </p:spPr>
        <p:txBody>
          <a:bodyPr wrap="square" lIns="0" tIns="0" rIns="0" bIns="0" rtlCol="0">
            <a:spAutoFit/>
          </a:bodyPr>
          <a:lstStyle/>
          <a:p>
            <a:r>
              <a:rPr lang="ja-JP" altLang="en-US" sz="825"/>
              <a:t>対角化</a:t>
            </a:r>
          </a:p>
        </p:txBody>
      </p:sp>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a:off x="5272874" y="1952829"/>
            <a:ext cx="190260" cy="6108"/>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flipV="1">
            <a:off x="5850209" y="1951152"/>
            <a:ext cx="408974" cy="7785"/>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5172110" y="4857747"/>
                <a:ext cx="892992" cy="164469"/>
              </a:xfrm>
              <a:prstGeom prst="rect">
                <a:avLst/>
              </a:prstGeom>
              <a:solidFill>
                <a:schemeClr val="bg1"/>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5172110" y="4857747"/>
                <a:ext cx="892992" cy="164469"/>
              </a:xfrm>
              <a:prstGeom prst="rect">
                <a:avLst/>
              </a:prstGeom>
              <a:blipFill>
                <a:blip r:embed="rId38"/>
                <a:stretch>
                  <a:fillRect/>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780352" y="4939982"/>
            <a:ext cx="391758" cy="1064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774949" y="815820"/>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25" i="1">
                          <a:latin typeface="Cambria Math" panose="02040503050406030204" pitchFamily="18" charset="0"/>
                          <a:ea typeface="Cambria Math" panose="02040503050406030204" pitchFamily="18" charset="0"/>
                        </a:rPr>
                        <m:t>行</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r>
                        <a:rPr lang="en-US" altLang="ja-JP" sz="825"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列</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oMath>
                  </m:oMathPara>
                </a14:m>
                <a:endParaRPr lang="ja-JP" altLang="en-US" sz="825">
                  <a:latin typeface="Meiryo" panose="020B0604030504040204" pitchFamily="34" charset="-128"/>
                  <a:ea typeface="Meiryo" panose="020B0604030504040204" pitchFamily="34" charset="-128"/>
                </a:endParaRPr>
              </a:p>
            </p:txBody>
          </p:sp>
        </mc:Choice>
        <mc:Fallback xmlns="">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774949" y="815820"/>
                <a:ext cx="1404308" cy="126958"/>
              </a:xfrm>
              <a:prstGeom prst="rect">
                <a:avLst/>
              </a:prstGeom>
              <a:blipFill>
                <a:blip r:embed="rId39"/>
                <a:stretch>
                  <a:fillRect t="-27273"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514132" y="803175"/>
                <a:ext cx="1238371" cy="127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 </m:t>
                      </m:r>
                      <m:r>
                        <a:rPr lang="en-US" altLang="ja-JP" sz="825" i="1">
                          <a:latin typeface="Cambria Math" panose="02040503050406030204" pitchFamily="18" charset="0"/>
                        </a:rPr>
                        <m:t>𝑆𝑉𝐷</m:t>
                      </m:r>
                      <m:r>
                        <a:rPr lang="en-US" altLang="ja-JP" sz="825" i="1">
                          <a:latin typeface="Cambria Math" panose="02040503050406030204" pitchFamily="18" charset="0"/>
                        </a:rPr>
                        <m:t>: </m:t>
                      </m:r>
                      <m:r>
                        <a:rPr lang="ja-JP" altLang="en-US" sz="825" i="1">
                          <a:latin typeface="Cambria Math" panose="02040503050406030204" pitchFamily="18" charset="0"/>
                        </a:rPr>
                        <m:t>単位直交基底</m:t>
                      </m:r>
                      <m:r>
                        <a:rPr lang="en-US" altLang="ja-JP" sz="825" i="1">
                          <a:latin typeface="Cambria Math" panose="02040503050406030204" pitchFamily="18" charset="0"/>
                        </a:rPr>
                        <m:t> </m:t>
                      </m:r>
                      <m:r>
                        <a:rPr lang="en-US" altLang="ja-JP" sz="825" i="1">
                          <a:latin typeface="Cambria Math" panose="02040503050406030204" pitchFamily="18" charset="0"/>
                        </a:rPr>
                        <m:t>𝑈</m:t>
                      </m:r>
                      <m:r>
                        <a:rPr lang="en-US" altLang="ja-JP" sz="825" i="1">
                          <a:latin typeface="Cambria Math" panose="02040503050406030204" pitchFamily="18" charset="0"/>
                        </a:rPr>
                        <m:t>, </m:t>
                      </m:r>
                      <m:r>
                        <a:rPr lang="en-US" altLang="ja-JP" sz="825" i="1">
                          <a:latin typeface="Cambria Math" panose="02040503050406030204" pitchFamily="18" charset="0"/>
                        </a:rPr>
                        <m:t>𝑉</m:t>
                      </m:r>
                    </m:oMath>
                  </m:oMathPara>
                </a14:m>
                <a:endParaRPr lang="ja-JP" altLang="en-US" sz="825"/>
              </a:p>
            </p:txBody>
          </p:sp>
        </mc:Choice>
        <mc:Fallback xmlns="">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514132" y="803175"/>
                <a:ext cx="1238371" cy="127471"/>
              </a:xfrm>
              <a:prstGeom prst="rect">
                <a:avLst/>
              </a:prstGeom>
              <a:blipFill>
                <a:blip r:embed="rId40"/>
                <a:stretch>
                  <a:fillRect t="-18182"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751062" y="4868394"/>
                <a:ext cx="1029290" cy="164469"/>
              </a:xfrm>
              <a:prstGeom prst="rect">
                <a:avLst/>
              </a:prstGeom>
              <a:no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−1</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751062" y="4868394"/>
                <a:ext cx="1029290" cy="164469"/>
              </a:xfrm>
              <a:prstGeom prst="rect">
                <a:avLst/>
              </a:prstGeom>
              <a:blipFill>
                <a:blip r:embed="rId4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FACCEC5E-9931-964A-A3FE-4FB0419E7650}"/>
                  </a:ext>
                </a:extLst>
              </p:cNvPr>
              <p:cNvSpPr txBox="1"/>
              <p:nvPr/>
            </p:nvSpPr>
            <p:spPr>
              <a:xfrm>
                <a:off x="4721320" y="2819370"/>
                <a:ext cx="321824" cy="1410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901" i="1">
                          <a:latin typeface="Cambria Math" panose="02040503050406030204" pitchFamily="18" charset="0"/>
                          <a:ea typeface="Cambria Math" panose="02040503050406030204" pitchFamily="18" charset="0"/>
                        </a:rPr>
                        <m:t>∀</m:t>
                      </m:r>
                      <m:sSup>
                        <m:sSupPr>
                          <m:ctrlPr>
                            <a:rPr lang="en-US" altLang="ja-JP" sz="901" i="1">
                              <a:latin typeface="Cambria Math" panose="02040503050406030204" pitchFamily="18" charset="0"/>
                            </a:rPr>
                          </m:ctrlPr>
                        </m:sSupPr>
                        <m:e>
                          <m:r>
                            <a:rPr lang="en-US" altLang="ja-JP" sz="901" i="1">
                              <a:latin typeface="Cambria Math" panose="02040503050406030204" pitchFamily="18" charset="0"/>
                            </a:rPr>
                            <m:t> </m:t>
                          </m:r>
                          <m:r>
                            <a:rPr lang="en-US" altLang="ja-JP" sz="901" i="1">
                              <a:latin typeface="Cambria Math" panose="02040503050406030204" pitchFamily="18" charset="0"/>
                            </a:rPr>
                            <m:t>𝐴</m:t>
                          </m:r>
                        </m:e>
                        <m:sup>
                          <m:r>
                            <m:rPr>
                              <m:sty m:val="p"/>
                            </m:rPr>
                            <a:rPr lang="en-US" altLang="ja-JP" sz="901">
                              <a:latin typeface="Cambria Math" panose="02040503050406030204" pitchFamily="18" charset="0"/>
                            </a:rPr>
                            <m:t>T</m:t>
                          </m:r>
                        </m:sup>
                      </m:sSup>
                      <m:r>
                        <a:rPr lang="en-US" altLang="ja-JP" sz="901" i="1">
                          <a:latin typeface="Cambria Math" panose="02040503050406030204" pitchFamily="18" charset="0"/>
                        </a:rPr>
                        <m:t>𝐴</m:t>
                      </m:r>
                    </m:oMath>
                  </m:oMathPara>
                </a14:m>
                <a:endParaRPr lang="ja-JP" altLang="en-US" sz="901"/>
              </a:p>
            </p:txBody>
          </p:sp>
        </mc:Choice>
        <mc:Fallback xmlns="">
          <p:sp>
            <p:nvSpPr>
              <p:cNvPr id="118" name="テキスト ボックス 117">
                <a:extLst>
                  <a:ext uri="{FF2B5EF4-FFF2-40B4-BE49-F238E27FC236}">
                    <a16:creationId xmlns:a16="http://schemas.microsoft.com/office/drawing/2014/main" id="{FACCEC5E-9931-964A-A3FE-4FB0419E7650}"/>
                  </a:ext>
                </a:extLst>
              </p:cNvPr>
              <p:cNvSpPr txBox="1">
                <a:spLocks noRot="1" noChangeAspect="1" noMove="1" noResize="1" noEditPoints="1" noAdjustHandles="1" noChangeArrowheads="1" noChangeShapeType="1" noTextEdit="1"/>
              </p:cNvSpPr>
              <p:nvPr/>
            </p:nvSpPr>
            <p:spPr>
              <a:xfrm>
                <a:off x="4721320" y="2819370"/>
                <a:ext cx="321824" cy="141001"/>
              </a:xfrm>
              <a:prstGeom prst="rect">
                <a:avLst/>
              </a:prstGeom>
              <a:blipFill>
                <a:blip r:embed="rId42"/>
                <a:stretch>
                  <a:fillRect l="-7692" r="-11538" b="-307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B501E4E7-A1AB-584F-89F4-1DB7786CBD8A}"/>
                  </a:ext>
                </a:extLst>
              </p:cNvPr>
              <p:cNvSpPr txBox="1"/>
              <p:nvPr/>
            </p:nvSpPr>
            <p:spPr>
              <a:xfrm>
                <a:off x="4839748" y="3594713"/>
                <a:ext cx="222960" cy="138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900" i="1">
                          <a:latin typeface="Cambria Math" panose="02040503050406030204" pitchFamily="18" charset="0"/>
                          <a:ea typeface="Cambria Math" panose="02040503050406030204" pitchFamily="18" charset="0"/>
                        </a:rPr>
                        <m:t>Λ</m:t>
                      </m:r>
                    </m:oMath>
                  </m:oMathPara>
                </a14:m>
                <a:endParaRPr lang="ja-JP" altLang="en-US" sz="900"/>
              </a:p>
            </p:txBody>
          </p:sp>
        </mc:Choice>
        <mc:Fallback xmlns="">
          <p:sp>
            <p:nvSpPr>
              <p:cNvPr id="28" name="テキスト ボックス 27">
                <a:extLst>
                  <a:ext uri="{FF2B5EF4-FFF2-40B4-BE49-F238E27FC236}">
                    <a16:creationId xmlns:a16="http://schemas.microsoft.com/office/drawing/2014/main" id="{B501E4E7-A1AB-584F-89F4-1DB7786CBD8A}"/>
                  </a:ext>
                </a:extLst>
              </p:cNvPr>
              <p:cNvSpPr txBox="1">
                <a:spLocks noRot="1" noChangeAspect="1" noMove="1" noResize="1" noEditPoints="1" noAdjustHandles="1" noChangeArrowheads="1" noChangeShapeType="1" noTextEdit="1"/>
              </p:cNvSpPr>
              <p:nvPr/>
            </p:nvSpPr>
            <p:spPr>
              <a:xfrm>
                <a:off x="4839748" y="3594713"/>
                <a:ext cx="222960" cy="138499"/>
              </a:xfrm>
              <a:prstGeom prst="rect">
                <a:avLst/>
              </a:prstGeom>
              <a:blipFill>
                <a:blip r:embed="rId43"/>
                <a:stretch>
                  <a:fillRect b="-9091"/>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p:cNvCxnSpPr>
          <p:nvPr/>
        </p:nvCxnSpPr>
        <p:spPr>
          <a:xfrm flipH="1" flipV="1">
            <a:off x="4957505" y="1684324"/>
            <a:ext cx="272475" cy="3714"/>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4974145" y="5071296"/>
                <a:ext cx="1043829" cy="231858"/>
              </a:xfrm>
              <a:prstGeom prst="rect">
                <a:avLst/>
              </a:prstGeom>
              <a:noFill/>
            </p:spPr>
            <p:txBody>
              <a:bodyPr wrap="square" lIns="0" tIns="0" rIns="0" bIns="0" rtlCol="0">
                <a:spAutoFit/>
              </a:bodyPr>
              <a:lstStyle/>
              <a:p>
                <a:r>
                  <a:rPr lang="ja-JP" altLang="en-US" sz="701">
                    <a:ea typeface="Cambria Math" panose="02040503050406030204" pitchFamily="18" charset="0"/>
                  </a:rPr>
                  <a:t>すべての</a:t>
                </a:r>
                <a14:m>
                  <m:oMath xmlns:m="http://schemas.openxmlformats.org/officeDocument/2006/math">
                    <m:r>
                      <a:rPr lang="en-US" altLang="ja-JP" sz="800" b="0" i="1" smtClean="0">
                        <a:latin typeface="Cambria Math" panose="02040503050406030204" pitchFamily="18" charset="0"/>
                      </a:rPr>
                      <m:t>𝐴</m:t>
                    </m:r>
                  </m:oMath>
                </a14:m>
                <a:r>
                  <a:rPr lang="ja-JP" altLang="en-US" sz="701">
                    <a:ea typeface="Cambria Math" panose="02040503050406030204" pitchFamily="18" charset="0"/>
                  </a:rPr>
                  <a:t>に対する</a:t>
                </a:r>
                <a:endParaRPr lang="en-US" altLang="ja-JP" sz="701"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ja-JP" altLang="en-US" sz="701" i="1">
                          <a:latin typeface="Cambria Math" panose="02040503050406030204" pitchFamily="18" charset="0"/>
                          <a:ea typeface="Cambria Math" panose="02040503050406030204" pitchFamily="18" charset="0"/>
                        </a:rPr>
                        <m:t>擬似逆行列</m:t>
                      </m:r>
                    </m:oMath>
                  </m:oMathPara>
                </a14:m>
                <a:endParaRPr lang="en-US" altLang="ja-JP" sz="701" i="1" dirty="0">
                  <a:latin typeface="Cambria Math" panose="02040503050406030204" pitchFamily="18" charset="0"/>
                  <a:ea typeface="Cambria Math" panose="02040503050406030204" pitchFamily="18" charset="0"/>
                </a:endParaRPr>
              </a:p>
            </p:txBody>
          </p:sp>
        </mc:Choice>
        <mc:Fallback xmlns="">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4974145" y="5071296"/>
                <a:ext cx="1043829" cy="231858"/>
              </a:xfrm>
              <a:prstGeom prst="rect">
                <a:avLst/>
              </a:prstGeom>
              <a:blipFill>
                <a:blip r:embed="rId44"/>
                <a:stretch>
                  <a:fillRect l="-4819" t="-10526" b="-15789"/>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50143B49-D0A9-0545-9D0E-D984E3E057B5}"/>
              </a:ext>
            </a:extLst>
          </p:cNvPr>
          <p:cNvSpPr txBox="1"/>
          <p:nvPr/>
        </p:nvSpPr>
        <p:spPr>
          <a:xfrm rot="10800000" flipV="1">
            <a:off x="2970543" y="1620790"/>
            <a:ext cx="664361" cy="126958"/>
          </a:xfrm>
          <a:prstGeom prst="rect">
            <a:avLst/>
          </a:prstGeom>
          <a:noFill/>
        </p:spPr>
        <p:txBody>
          <a:bodyPr wrap="square" lIns="0" tIns="0" rIns="0" bIns="0" rtlCol="0">
            <a:spAutoFit/>
          </a:bodyPr>
          <a:lstStyle/>
          <a:p>
            <a:r>
              <a:rPr lang="en-US" altLang="ja-JP" sz="825" i="1" dirty="0">
                <a:latin typeface="Times New Roman" panose="02020603050405020304" pitchFamily="18" charset="0"/>
                <a:cs typeface="Times New Roman" panose="02020603050405020304" pitchFamily="18" charset="0"/>
              </a:rPr>
              <a:t>Gram-Schmidt</a:t>
            </a:r>
            <a:endParaRPr lang="ja-JP" altLang="en-US" sz="825" i="1">
              <a:latin typeface="Times New Roman" panose="02020603050405020304" pitchFamily="18" charset="0"/>
              <a:cs typeface="Times New Roman" panose="02020603050405020304" pitchFamily="18" charset="0"/>
            </a:endParaRPr>
          </a:p>
        </p:txBody>
      </p:sp>
      <p:sp>
        <p:nvSpPr>
          <p:cNvPr id="80" name="テキスト ボックス 79">
            <a:extLst>
              <a:ext uri="{FF2B5EF4-FFF2-40B4-BE49-F238E27FC236}">
                <a16:creationId xmlns:a16="http://schemas.microsoft.com/office/drawing/2014/main" id="{E6BDCA52-A21C-F545-B7AA-902914986243}"/>
              </a:ext>
            </a:extLst>
          </p:cNvPr>
          <p:cNvSpPr txBox="1"/>
          <p:nvPr/>
        </p:nvSpPr>
        <p:spPr>
          <a:xfrm>
            <a:off x="94284" y="4965650"/>
            <a:ext cx="2135521" cy="415242"/>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(v1.4.2) 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endParaRPr lang="ja-JP" altLang="en-US" sz="1049" i="1">
              <a:solidFill>
                <a:schemeClr val="bg2">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C3D0F016-4A5C-C94E-815C-4EA14B7BB5D8}"/>
                  </a:ext>
                </a:extLst>
              </p:cNvPr>
              <p:cNvSpPr txBox="1"/>
              <p:nvPr/>
            </p:nvSpPr>
            <p:spPr>
              <a:xfrm>
                <a:off x="4128141" y="3327975"/>
                <a:ext cx="151326" cy="1615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050" b="1" i="1">
                          <a:latin typeface="Cambria Math" panose="02040503050406030204" pitchFamily="18" charset="0"/>
                        </a:rPr>
                        <m:t>𝑰</m:t>
                      </m:r>
                    </m:oMath>
                  </m:oMathPara>
                </a14:m>
                <a:endParaRPr lang="ja-JP" altLang="en-US" sz="1050" b="1"/>
              </a:p>
            </p:txBody>
          </p:sp>
        </mc:Choice>
        <mc:Fallback xmlns="">
          <p:sp>
            <p:nvSpPr>
              <p:cNvPr id="81" name="テキスト ボックス 80">
                <a:extLst>
                  <a:ext uri="{FF2B5EF4-FFF2-40B4-BE49-F238E27FC236}">
                    <a16:creationId xmlns:a16="http://schemas.microsoft.com/office/drawing/2014/main" id="{C3D0F016-4A5C-C94E-815C-4EA14B7BB5D8}"/>
                  </a:ext>
                </a:extLst>
              </p:cNvPr>
              <p:cNvSpPr txBox="1">
                <a:spLocks noRot="1" noChangeAspect="1" noMove="1" noResize="1" noEditPoints="1" noAdjustHandles="1" noChangeArrowheads="1" noChangeShapeType="1" noTextEdit="1"/>
              </p:cNvSpPr>
              <p:nvPr/>
            </p:nvSpPr>
            <p:spPr>
              <a:xfrm>
                <a:off x="4128141" y="3327975"/>
                <a:ext cx="151326" cy="161583"/>
              </a:xfrm>
              <a:prstGeom prst="rect">
                <a:avLst/>
              </a:prstGeom>
              <a:blipFill>
                <a:blip r:embed="rId45"/>
                <a:stretch>
                  <a:fillRect b="-16667"/>
                </a:stretch>
              </a:blipFill>
            </p:spPr>
            <p:txBody>
              <a:bodyPr/>
              <a:lstStyle/>
              <a:p>
                <a:r>
                  <a:rPr lang="ja-JP" altLang="en-US">
                    <a:noFill/>
                  </a:rPr>
                  <a:t> </a:t>
                </a:r>
              </a:p>
            </p:txBody>
          </p:sp>
        </mc:Fallback>
      </mc:AlternateContent>
      <p:sp>
        <p:nvSpPr>
          <p:cNvPr id="82" name="テキスト ボックス 81">
            <a:extLst>
              <a:ext uri="{FF2B5EF4-FFF2-40B4-BE49-F238E27FC236}">
                <a16:creationId xmlns:a16="http://schemas.microsoft.com/office/drawing/2014/main" id="{3473CD5E-2824-5A4D-AB1D-8C7E55D7BF03}"/>
              </a:ext>
            </a:extLst>
          </p:cNvPr>
          <p:cNvSpPr txBox="1"/>
          <p:nvPr/>
        </p:nvSpPr>
        <p:spPr>
          <a:xfrm>
            <a:off x="5112502" y="3352386"/>
            <a:ext cx="151326" cy="161583"/>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dirty="0"/>
              <a:t>O</a:t>
            </a:r>
            <a:endParaRPr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D103B0D6-B15B-FB4C-9F9C-A21C9517CB53}"/>
                  </a:ext>
                </a:extLst>
              </p:cNvPr>
              <p:cNvSpPr txBox="1"/>
              <p:nvPr/>
            </p:nvSpPr>
            <p:spPr>
              <a:xfrm>
                <a:off x="6686850" y="2117701"/>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xmlns="">
          <p:sp>
            <p:nvSpPr>
              <p:cNvPr id="87" name="テキスト ボックス 86">
                <a:extLst>
                  <a:ext uri="{FF2B5EF4-FFF2-40B4-BE49-F238E27FC236}">
                    <a16:creationId xmlns:a16="http://schemas.microsoft.com/office/drawing/2014/main" id="{D103B0D6-B15B-FB4C-9F9C-A21C9517CB53}"/>
                  </a:ext>
                </a:extLst>
              </p:cNvPr>
              <p:cNvSpPr txBox="1">
                <a:spLocks noRot="1" noChangeAspect="1" noMove="1" noResize="1" noEditPoints="1" noAdjustHandles="1" noChangeArrowheads="1" noChangeShapeType="1" noTextEdit="1"/>
              </p:cNvSpPr>
              <p:nvPr/>
            </p:nvSpPr>
            <p:spPr>
              <a:xfrm>
                <a:off x="6686850" y="2117701"/>
                <a:ext cx="599208" cy="211725"/>
              </a:xfrm>
              <a:prstGeom prst="rect">
                <a:avLst/>
              </a:prstGeom>
              <a:blipFill>
                <a:blip r:embed="rId46"/>
                <a:stretch>
                  <a:fillRect b="-16667"/>
                </a:stretch>
              </a:blipFill>
            </p:spPr>
            <p:txBody>
              <a:bodyPr/>
              <a:lstStyle/>
              <a:p>
                <a:r>
                  <a:rPr lang="ja-JP" altLang="en-US">
                    <a:noFill/>
                  </a:rPr>
                  <a:t> </a:t>
                </a:r>
              </a:p>
            </p:txBody>
          </p:sp>
        </mc:Fallback>
      </mc:AlternateContent>
      <p:sp>
        <p:nvSpPr>
          <p:cNvPr id="89" name="円/楕円 88">
            <a:extLst>
              <a:ext uri="{FF2B5EF4-FFF2-40B4-BE49-F238E27FC236}">
                <a16:creationId xmlns:a16="http://schemas.microsoft.com/office/drawing/2014/main" id="{46F0E462-4BFF-4E49-8866-57D679CCD4DF}"/>
              </a:ext>
            </a:extLst>
          </p:cNvPr>
          <p:cNvSpPr/>
          <p:nvPr/>
        </p:nvSpPr>
        <p:spPr>
          <a:xfrm rot="16200000">
            <a:off x="3395951" y="2718627"/>
            <a:ext cx="410236" cy="1374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0" name="正方形/長方形 89">
            <a:extLst>
              <a:ext uri="{FF2B5EF4-FFF2-40B4-BE49-F238E27FC236}">
                <a16:creationId xmlns:a16="http://schemas.microsoft.com/office/drawing/2014/main" id="{0430819A-880A-454F-862D-E2DA36FCEBA7}"/>
              </a:ext>
            </a:extLst>
          </p:cNvPr>
          <p:cNvSpPr/>
          <p:nvPr/>
        </p:nvSpPr>
        <p:spPr>
          <a:xfrm>
            <a:off x="3618658" y="3352485"/>
            <a:ext cx="192676" cy="229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286477BA-93E1-9D4B-ACFB-02028F032B8C}"/>
                  </a:ext>
                </a:extLst>
              </p:cNvPr>
              <p:cNvSpPr txBox="1"/>
              <p:nvPr/>
            </p:nvSpPr>
            <p:spPr>
              <a:xfrm>
                <a:off x="3211488" y="3444567"/>
                <a:ext cx="661306" cy="126958"/>
              </a:xfrm>
              <a:prstGeom prst="rect">
                <a:avLst/>
              </a:prstGeom>
              <a:noFill/>
            </p:spPr>
            <p:txBody>
              <a:bodyPr wrap="square" lIns="0" tIns="0" rIns="0" bIns="0" rtlCol="0">
                <a:spAutoFit/>
              </a:bodyPr>
              <a:lstStyle/>
              <a:p>
                <a14:m>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は</m:t>
                    </m:r>
                    <m:r>
                      <a:rPr lang="en-US" altLang="ja-JP" sz="825" i="1">
                        <a:latin typeface="Cambria Math" panose="02040503050406030204" pitchFamily="18" charset="0"/>
                        <a:ea typeface="Cambria Math" panose="02040503050406030204" pitchFamily="18" charset="0"/>
                      </a:rPr>
                      <m:t>1</m:t>
                    </m:r>
                  </m:oMath>
                </a14:m>
                <a:r>
                  <a:rPr lang="ja-JP" altLang="en-US" sz="825"/>
                  <a:t>の根</a:t>
                </a:r>
              </a:p>
            </p:txBody>
          </p:sp>
        </mc:Choice>
        <mc:Fallback xmlns="">
          <p:sp>
            <p:nvSpPr>
              <p:cNvPr id="94" name="テキスト ボックス 93">
                <a:extLst>
                  <a:ext uri="{FF2B5EF4-FFF2-40B4-BE49-F238E27FC236}">
                    <a16:creationId xmlns:a16="http://schemas.microsoft.com/office/drawing/2014/main" id="{286477BA-93E1-9D4B-ACFB-02028F032B8C}"/>
                  </a:ext>
                </a:extLst>
              </p:cNvPr>
              <p:cNvSpPr txBox="1">
                <a:spLocks noRot="1" noChangeAspect="1" noMove="1" noResize="1" noEditPoints="1" noAdjustHandles="1" noChangeArrowheads="1" noChangeShapeType="1" noTextEdit="1"/>
              </p:cNvSpPr>
              <p:nvPr/>
            </p:nvSpPr>
            <p:spPr>
              <a:xfrm>
                <a:off x="3211488" y="3444567"/>
                <a:ext cx="661306" cy="126958"/>
              </a:xfrm>
              <a:prstGeom prst="rect">
                <a:avLst/>
              </a:prstGeom>
              <a:blipFill>
                <a:blip r:embed="rId47"/>
                <a:stretch>
                  <a:fillRect l="-3774" t="-27273" b="-45455"/>
                </a:stretch>
              </a:blipFill>
            </p:spPr>
            <p:txBody>
              <a:bodyPr/>
              <a:lstStyle/>
              <a:p>
                <a:r>
                  <a:rPr lang="ja-JP" altLang="en-US">
                    <a:noFill/>
                  </a:rPr>
                  <a:t> </a:t>
                </a:r>
              </a:p>
            </p:txBody>
          </p:sp>
        </mc:Fallback>
      </mc:AlternateContent>
      <p:sp>
        <p:nvSpPr>
          <p:cNvPr id="117" name="テキスト ボックス 116">
            <a:extLst>
              <a:ext uri="{FF2B5EF4-FFF2-40B4-BE49-F238E27FC236}">
                <a16:creationId xmlns:a16="http://schemas.microsoft.com/office/drawing/2014/main" id="{3626B5C8-6982-EA4C-A637-A46EEA3905B6}"/>
              </a:ext>
            </a:extLst>
          </p:cNvPr>
          <p:cNvSpPr txBox="1"/>
          <p:nvPr/>
        </p:nvSpPr>
        <p:spPr>
          <a:xfrm>
            <a:off x="3264480" y="3257897"/>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置換</a:t>
            </a:r>
          </a:p>
        </p:txBody>
      </p:sp>
      <p:grpSp>
        <p:nvGrpSpPr>
          <p:cNvPr id="18" name="グループ化 17">
            <a:extLst>
              <a:ext uri="{FF2B5EF4-FFF2-40B4-BE49-F238E27FC236}">
                <a16:creationId xmlns:a16="http://schemas.microsoft.com/office/drawing/2014/main" id="{FCB31E5C-319A-8842-BB41-23411E466251}"/>
              </a:ext>
            </a:extLst>
          </p:cNvPr>
          <p:cNvGrpSpPr/>
          <p:nvPr/>
        </p:nvGrpSpPr>
        <p:grpSpPr>
          <a:xfrm>
            <a:off x="-7678" y="303958"/>
            <a:ext cx="8991750" cy="4649685"/>
            <a:chOff x="-7678" y="303958"/>
            <a:chExt cx="8991750" cy="4649685"/>
          </a:xfrm>
        </p:grpSpPr>
        <p:sp>
          <p:nvSpPr>
            <p:cNvPr id="95" name="テキスト ボックス 94">
              <a:extLst>
                <a:ext uri="{FF2B5EF4-FFF2-40B4-BE49-F238E27FC236}">
                  <a16:creationId xmlns:a16="http://schemas.microsoft.com/office/drawing/2014/main" id="{D4BF2248-8BB5-D54D-8530-4467A0BCDC31}"/>
                </a:ext>
              </a:extLst>
            </p:cNvPr>
            <p:cNvSpPr txBox="1"/>
            <p:nvPr/>
          </p:nvSpPr>
          <p:spPr>
            <a:xfrm>
              <a:off x="7646390" y="303958"/>
              <a:ext cx="1337682"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en-US" altLang="ja-JP" sz="1049" dirty="0"/>
                <a:t>5</a:t>
              </a:r>
              <a:r>
                <a:rPr lang="ja-JP" altLang="en-US" sz="1049"/>
                <a:t>つの行列分解</a:t>
              </a:r>
            </a:p>
          </p:txBody>
        </p:sp>
        <p:grpSp>
          <p:nvGrpSpPr>
            <p:cNvPr id="17" name="グループ化 16">
              <a:extLst>
                <a:ext uri="{FF2B5EF4-FFF2-40B4-BE49-F238E27FC236}">
                  <a16:creationId xmlns:a16="http://schemas.microsoft.com/office/drawing/2014/main" id="{8D5BA589-62FA-BD42-87E0-484CFDDF63D4}"/>
                </a:ext>
              </a:extLst>
            </p:cNvPr>
            <p:cNvGrpSpPr/>
            <p:nvPr/>
          </p:nvGrpSpPr>
          <p:grpSpPr>
            <a:xfrm>
              <a:off x="-7678" y="473419"/>
              <a:ext cx="8991750" cy="4480224"/>
              <a:chOff x="-7678" y="473419"/>
              <a:chExt cx="8991750" cy="4480224"/>
            </a:xfrm>
          </p:grpSpPr>
          <p:sp>
            <p:nvSpPr>
              <p:cNvPr id="93" name="テキスト ボックス 92">
                <a:extLst>
                  <a:ext uri="{FF2B5EF4-FFF2-40B4-BE49-F238E27FC236}">
                    <a16:creationId xmlns:a16="http://schemas.microsoft.com/office/drawing/2014/main" id="{2723B559-8143-2A43-8A74-AB4EE2067AA2}"/>
                  </a:ext>
                </a:extLst>
              </p:cNvPr>
              <p:cNvSpPr txBox="1"/>
              <p:nvPr/>
            </p:nvSpPr>
            <p:spPr>
              <a:xfrm>
                <a:off x="3010049" y="327829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8" name="テキスト ボックス 97">
                <a:extLst>
                  <a:ext uri="{FF2B5EF4-FFF2-40B4-BE49-F238E27FC236}">
                    <a16:creationId xmlns:a16="http://schemas.microsoft.com/office/drawing/2014/main" id="{7559C861-ABBC-9849-82BB-F62B5F6DB5AB}"/>
                  </a:ext>
                </a:extLst>
              </p:cNvPr>
              <p:cNvSpPr txBox="1"/>
              <p:nvPr/>
            </p:nvSpPr>
            <p:spPr>
              <a:xfrm>
                <a:off x="7619366" y="517575"/>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ja-JP" altLang="en-US" sz="1050">
                    <a:solidFill>
                      <a:schemeClr val="bg1"/>
                    </a:solidFill>
                  </a:rPr>
                  <a:t>解説の節番号</a:t>
                </a:r>
                <a:endParaRPr kumimoji="1" lang="en-US" altLang="ja-JP" sz="1050" dirty="0">
                  <a:solidFill>
                    <a:schemeClr val="bg1"/>
                  </a:solidFill>
                </a:endParaRPr>
              </a:p>
            </p:txBody>
          </p:sp>
          <p:sp>
            <p:nvSpPr>
              <p:cNvPr id="99" name="テキスト ボックス 98">
                <a:extLst>
                  <a:ext uri="{FF2B5EF4-FFF2-40B4-BE49-F238E27FC236}">
                    <a16:creationId xmlns:a16="http://schemas.microsoft.com/office/drawing/2014/main" id="{FBB10063-7C34-944A-9FDA-FD836498F064}"/>
                  </a:ext>
                </a:extLst>
              </p:cNvPr>
              <p:cNvSpPr txBox="1"/>
              <p:nvPr/>
            </p:nvSpPr>
            <p:spPr>
              <a:xfrm>
                <a:off x="7600422" y="690008"/>
                <a:ext cx="1343638" cy="200055"/>
              </a:xfrm>
              <a:prstGeom prst="rect">
                <a:avLst/>
              </a:prstGeom>
              <a:noFill/>
            </p:spPr>
            <p:txBody>
              <a:bodyPr wrap="none" rtlCol="0">
                <a:spAutoFit/>
              </a:bodyPr>
              <a:lstStyle/>
              <a:p>
                <a:r>
                  <a:rPr kumimoji="1" lang="en-US" altLang="ja-JP" sz="700" dirty="0"/>
                  <a:t>(in Linear Algebra for Everyone)</a:t>
                </a:r>
                <a:endParaRPr kumimoji="1" lang="ja-JP" altLang="en-US" sz="700"/>
              </a:p>
            </p:txBody>
          </p:sp>
          <p:sp>
            <p:nvSpPr>
              <p:cNvPr id="101" name="テキスト ボックス 100">
                <a:extLst>
                  <a:ext uri="{FF2B5EF4-FFF2-40B4-BE49-F238E27FC236}">
                    <a16:creationId xmlns:a16="http://schemas.microsoft.com/office/drawing/2014/main" id="{25775942-0D9F-344F-922B-DB068D432A52}"/>
                  </a:ext>
                </a:extLst>
              </p:cNvPr>
              <p:cNvSpPr txBox="1"/>
              <p:nvPr/>
            </p:nvSpPr>
            <p:spPr>
              <a:xfrm>
                <a:off x="3050804" y="61476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102" name="テキスト ボックス 101">
                <a:extLst>
                  <a:ext uri="{FF2B5EF4-FFF2-40B4-BE49-F238E27FC236}">
                    <a16:creationId xmlns:a16="http://schemas.microsoft.com/office/drawing/2014/main" id="{AA5B466A-A7AD-344C-A5D5-0EEAED6F66E7}"/>
                  </a:ext>
                </a:extLst>
              </p:cNvPr>
              <p:cNvSpPr txBox="1"/>
              <p:nvPr/>
            </p:nvSpPr>
            <p:spPr>
              <a:xfrm>
                <a:off x="5275711" y="146938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104" name="テキスト ボックス 103">
                <a:extLst>
                  <a:ext uri="{FF2B5EF4-FFF2-40B4-BE49-F238E27FC236}">
                    <a16:creationId xmlns:a16="http://schemas.microsoft.com/office/drawing/2014/main" id="{53AC08BD-6E3E-8F40-84D4-D00C8D45706A}"/>
                  </a:ext>
                </a:extLst>
              </p:cNvPr>
              <p:cNvSpPr txBox="1"/>
              <p:nvPr/>
            </p:nvSpPr>
            <p:spPr>
              <a:xfrm>
                <a:off x="5202314" y="231264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105" name="テキスト ボックス 104">
                <a:extLst>
                  <a:ext uri="{FF2B5EF4-FFF2-40B4-BE49-F238E27FC236}">
                    <a16:creationId xmlns:a16="http://schemas.microsoft.com/office/drawing/2014/main" id="{7ABDA6B0-6D1B-3A44-8443-B3104B339CFA}"/>
                  </a:ext>
                </a:extLst>
              </p:cNvPr>
              <p:cNvSpPr txBox="1"/>
              <p:nvPr/>
            </p:nvSpPr>
            <p:spPr>
              <a:xfrm>
                <a:off x="4762619" y="299872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3D4A2103-DE4F-EB4C-87CD-A4BAB31F8334}"/>
                  </a:ext>
                </a:extLst>
              </p:cNvPr>
              <p:cNvSpPr txBox="1"/>
              <p:nvPr/>
            </p:nvSpPr>
            <p:spPr>
              <a:xfrm>
                <a:off x="2670884" y="147107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088A54CD-B102-BB45-976F-C9F62A466B4E}"/>
                  </a:ext>
                </a:extLst>
              </p:cNvPr>
              <p:cNvSpPr txBox="1"/>
              <p:nvPr/>
            </p:nvSpPr>
            <p:spPr>
              <a:xfrm>
                <a:off x="3072111" y="291931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108" name="テキスト ボックス 107">
                <a:extLst>
                  <a:ext uri="{FF2B5EF4-FFF2-40B4-BE49-F238E27FC236}">
                    <a16:creationId xmlns:a16="http://schemas.microsoft.com/office/drawing/2014/main" id="{250D3932-9B13-8143-858B-53B59D8C1960}"/>
                  </a:ext>
                </a:extLst>
              </p:cNvPr>
              <p:cNvSpPr txBox="1"/>
              <p:nvPr/>
            </p:nvSpPr>
            <p:spPr>
              <a:xfrm>
                <a:off x="4240006" y="188575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9" name="テキスト ボックス 108">
                <a:extLst>
                  <a:ext uri="{FF2B5EF4-FFF2-40B4-BE49-F238E27FC236}">
                    <a16:creationId xmlns:a16="http://schemas.microsoft.com/office/drawing/2014/main" id="{FB3D1293-26C8-1347-837C-AED84F6E61AE}"/>
                  </a:ext>
                </a:extLst>
              </p:cNvPr>
              <p:cNvSpPr txBox="1"/>
              <p:nvPr/>
            </p:nvSpPr>
            <p:spPr>
              <a:xfrm>
                <a:off x="3924720" y="386704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2" name="テキスト ボックス 111">
                <a:extLst>
                  <a:ext uri="{FF2B5EF4-FFF2-40B4-BE49-F238E27FC236}">
                    <a16:creationId xmlns:a16="http://schemas.microsoft.com/office/drawing/2014/main" id="{6A718F46-5A30-1341-A8C7-DC8D165F3FBF}"/>
                  </a:ext>
                </a:extLst>
              </p:cNvPr>
              <p:cNvSpPr txBox="1"/>
              <p:nvPr/>
            </p:nvSpPr>
            <p:spPr>
              <a:xfrm>
                <a:off x="3928701" y="266956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4" name="テキスト ボックス 113">
                <a:extLst>
                  <a:ext uri="{FF2B5EF4-FFF2-40B4-BE49-F238E27FC236}">
                    <a16:creationId xmlns:a16="http://schemas.microsoft.com/office/drawing/2014/main" id="{68C211EB-B55F-9A47-AEDB-540DDA73B3CB}"/>
                  </a:ext>
                </a:extLst>
              </p:cNvPr>
              <p:cNvSpPr txBox="1"/>
              <p:nvPr/>
            </p:nvSpPr>
            <p:spPr>
              <a:xfrm>
                <a:off x="5979760" y="2617922"/>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5" name="テキスト ボックス 114">
                <a:extLst>
                  <a:ext uri="{FF2B5EF4-FFF2-40B4-BE49-F238E27FC236}">
                    <a16:creationId xmlns:a16="http://schemas.microsoft.com/office/drawing/2014/main" id="{0C47A795-E31F-DE49-9122-882EBA88B83D}"/>
                  </a:ext>
                </a:extLst>
              </p:cNvPr>
              <p:cNvSpPr txBox="1"/>
              <p:nvPr/>
            </p:nvSpPr>
            <p:spPr>
              <a:xfrm>
                <a:off x="5215695" y="60629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16" name="テキスト ボックス 115">
                <a:extLst>
                  <a:ext uri="{FF2B5EF4-FFF2-40B4-BE49-F238E27FC236}">
                    <a16:creationId xmlns:a16="http://schemas.microsoft.com/office/drawing/2014/main" id="{F5532FC1-900B-6349-A562-BC527818353B}"/>
                  </a:ext>
                </a:extLst>
              </p:cNvPr>
              <p:cNvSpPr txBox="1"/>
              <p:nvPr/>
            </p:nvSpPr>
            <p:spPr>
              <a:xfrm>
                <a:off x="6030170" y="4789188"/>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3.5, 7.4</a:t>
                </a:r>
                <a:endParaRPr kumimoji="1" lang="ja-JP" altLang="en-US" sz="1050">
                  <a:solidFill>
                    <a:schemeClr val="bg1"/>
                  </a:solidFill>
                </a:endParaRPr>
              </a:p>
            </p:txBody>
          </p:sp>
          <p:sp>
            <p:nvSpPr>
              <p:cNvPr id="119" name="テキスト ボックス 118">
                <a:extLst>
                  <a:ext uri="{FF2B5EF4-FFF2-40B4-BE49-F238E27FC236}">
                    <a16:creationId xmlns:a16="http://schemas.microsoft.com/office/drawing/2014/main" id="{0EC84F15-F6F7-5C41-A4BF-880D4551A38B}"/>
                  </a:ext>
                </a:extLst>
              </p:cNvPr>
              <p:cNvSpPr txBox="1"/>
              <p:nvPr/>
            </p:nvSpPr>
            <p:spPr>
              <a:xfrm>
                <a:off x="-7678" y="473419"/>
                <a:ext cx="1888586" cy="553998"/>
              </a:xfrm>
              <a:prstGeom prst="rect">
                <a:avLst/>
              </a:prstGeom>
              <a:noFill/>
            </p:spPr>
            <p:txBody>
              <a:bodyPr wrap="square" rtlCol="0">
                <a:spAutoFit/>
              </a:bodyPr>
              <a:lstStyle/>
              <a:p>
                <a:pPr algn="ctr"/>
                <a:r>
                  <a:rPr lang="en-US" altLang="ja-JP" sz="1000" i="1" dirty="0">
                    <a:latin typeface="Arial Rounded MT Bold" panose="020F0704030504030204" pitchFamily="34" charset="0"/>
                  </a:rPr>
                  <a:t>in</a:t>
                </a:r>
              </a:p>
              <a:p>
                <a:pPr algn="ctr"/>
                <a:r>
                  <a:rPr lang="en-US" altLang="ja-JP" sz="1000" i="1" dirty="0">
                    <a:latin typeface="Arial Rounded MT Bold" panose="020F0704030504030204" pitchFamily="34" charset="0"/>
                  </a:rPr>
                  <a:t>Linear Algebra for Everyone</a:t>
                </a:r>
                <a:endParaRPr lang="ja-JP" altLang="en-US" sz="1000" i="1">
                  <a:latin typeface="Arial Rounded MT Bold" panose="020F0704030504030204" pitchFamily="34" charset="0"/>
                </a:endParaRPr>
              </a:p>
            </p:txBody>
          </p:sp>
        </p:grpSp>
      </p:grpSp>
      <p:sp>
        <p:nvSpPr>
          <p:cNvPr id="120" name="テキスト ボックス 119">
            <a:extLst>
              <a:ext uri="{FF2B5EF4-FFF2-40B4-BE49-F238E27FC236}">
                <a16:creationId xmlns:a16="http://schemas.microsoft.com/office/drawing/2014/main" id="{66B9250D-E15E-BE41-BC6E-EB4BD3956999}"/>
              </a:ext>
            </a:extLst>
          </p:cNvPr>
          <p:cNvSpPr txBox="1"/>
          <p:nvPr/>
        </p:nvSpPr>
        <p:spPr>
          <a:xfrm>
            <a:off x="94284" y="143083"/>
            <a:ext cx="1888586" cy="415498"/>
          </a:xfrm>
          <a:prstGeom prst="rect">
            <a:avLst/>
          </a:prstGeom>
          <a:noFill/>
        </p:spPr>
        <p:txBody>
          <a:bodyPr wrap="square" rtlCol="0">
            <a:spAutoFit/>
          </a:bodyPr>
          <a:lstStyle/>
          <a:p>
            <a:r>
              <a:rPr lang="en-US" altLang="ja-JP" sz="2100" dirty="0">
                <a:latin typeface="Arial Rounded MT Bold" panose="020F0704030504030204" pitchFamily="34" charset="0"/>
              </a:rPr>
              <a:t>Matrix World</a:t>
            </a:r>
          </a:p>
        </p:txBody>
      </p:sp>
      <p:pic>
        <p:nvPicPr>
          <p:cNvPr id="100" name="Picture 2" descr="クリエイティブ・コモンズ・ライセンス">
            <a:extLst>
              <a:ext uri="{FF2B5EF4-FFF2-40B4-BE49-F238E27FC236}">
                <a16:creationId xmlns:a16="http://schemas.microsoft.com/office/drawing/2014/main" id="{6596E735-3D29-8D4F-A711-32E589AF57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6171" y="5187106"/>
            <a:ext cx="567901" cy="200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36959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12201</TotalTime>
  <Words>757</Words>
  <Application>Microsoft Macintosh PowerPoint</Application>
  <PresentationFormat>画面に合わせる (16:10)</PresentationFormat>
  <Paragraphs>166</Paragraphs>
  <Slides>3</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vt:i4>
      </vt:variant>
    </vt:vector>
  </HeadingPairs>
  <TitlesOfParts>
    <vt:vector size="12" baseType="lpstr">
      <vt:lpstr>Meiryo</vt:lpstr>
      <vt:lpstr>Arial</vt:lpstr>
      <vt:lpstr>Arial Rounded MT Bold</vt:lpstr>
      <vt:lpstr>Calibri</vt:lpstr>
      <vt:lpstr>Calibri Light</vt:lpstr>
      <vt:lpstr>Cambria Math</vt:lpstr>
      <vt:lpstr>Times</vt:lpstr>
      <vt:lpstr>Times New Roman</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平鍋健児</dc:creator>
  <cp:lastModifiedBy>平鍋 健児</cp:lastModifiedBy>
  <cp:revision>158</cp:revision>
  <cp:lastPrinted>2022-01-08T06:23:33Z</cp:lastPrinted>
  <dcterms:created xsi:type="dcterms:W3CDTF">2020-09-23T08:55:37Z</dcterms:created>
  <dcterms:modified xsi:type="dcterms:W3CDTF">2022-01-08T23:38:15Z</dcterms:modified>
</cp:coreProperties>
</file>