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9"/>
  </p:notesMasterIdLst>
  <p:sldIdLst>
    <p:sldId id="257" r:id="rId2"/>
    <p:sldId id="409" r:id="rId3"/>
    <p:sldId id="410" r:id="rId4"/>
    <p:sldId id="415" r:id="rId5"/>
    <p:sldId id="413" r:id="rId6"/>
    <p:sldId id="269" r:id="rId7"/>
    <p:sldId id="498" r:id="rId8"/>
    <p:sldId id="282" r:id="rId9"/>
    <p:sldId id="288" r:id="rId10"/>
    <p:sldId id="284" r:id="rId11"/>
    <p:sldId id="414" r:id="rId12"/>
    <p:sldId id="365" r:id="rId13"/>
    <p:sldId id="366" r:id="rId14"/>
    <p:sldId id="272" r:id="rId15"/>
    <p:sldId id="273" r:id="rId16"/>
    <p:sldId id="274" r:id="rId17"/>
    <p:sldId id="275" r:id="rId18"/>
    <p:sldId id="397" r:id="rId19"/>
    <p:sldId id="285" r:id="rId20"/>
    <p:sldId id="327" r:id="rId21"/>
    <p:sldId id="372" r:id="rId22"/>
    <p:sldId id="417" r:id="rId23"/>
    <p:sldId id="291" r:id="rId24"/>
    <p:sldId id="296" r:id="rId25"/>
    <p:sldId id="297" r:id="rId26"/>
    <p:sldId id="329" r:id="rId27"/>
    <p:sldId id="298" r:id="rId28"/>
    <p:sldId id="299" r:id="rId29"/>
    <p:sldId id="300" r:id="rId30"/>
    <p:sldId id="301" r:id="rId31"/>
    <p:sldId id="419" r:id="rId32"/>
    <p:sldId id="294" r:id="rId33"/>
    <p:sldId id="389" r:id="rId34"/>
    <p:sldId id="305" r:id="rId35"/>
    <p:sldId id="391" r:id="rId36"/>
    <p:sldId id="304" r:id="rId37"/>
    <p:sldId id="306" r:id="rId38"/>
    <p:sldId id="310" r:id="rId39"/>
    <p:sldId id="311" r:id="rId40"/>
    <p:sldId id="501" r:id="rId41"/>
    <p:sldId id="293" r:id="rId42"/>
    <p:sldId id="303" r:id="rId43"/>
    <p:sldId id="500" r:id="rId44"/>
    <p:sldId id="319" r:id="rId45"/>
    <p:sldId id="317" r:id="rId46"/>
    <p:sldId id="316" r:id="rId47"/>
    <p:sldId id="331" r:id="rId48"/>
    <p:sldId id="385" r:id="rId49"/>
    <p:sldId id="335" r:id="rId50"/>
    <p:sldId id="337" r:id="rId51"/>
    <p:sldId id="338" r:id="rId52"/>
    <p:sldId id="339" r:id="rId53"/>
    <p:sldId id="406" r:id="rId54"/>
    <p:sldId id="386" r:id="rId55"/>
    <p:sldId id="384" r:id="rId56"/>
    <p:sldId id="387" r:id="rId57"/>
    <p:sldId id="388" r:id="rId58"/>
    <p:sldId id="325" r:id="rId59"/>
    <p:sldId id="349" r:id="rId60"/>
    <p:sldId id="324" r:id="rId61"/>
    <p:sldId id="341" r:id="rId62"/>
    <p:sldId id="342" r:id="rId63"/>
    <p:sldId id="343" r:id="rId64"/>
    <p:sldId id="400" r:id="rId65"/>
    <p:sldId id="401" r:id="rId66"/>
    <p:sldId id="402" r:id="rId67"/>
    <p:sldId id="403" r:id="rId68"/>
    <p:sldId id="404" r:id="rId69"/>
    <p:sldId id="405" r:id="rId70"/>
    <p:sldId id="350" r:id="rId71"/>
    <p:sldId id="375" r:id="rId72"/>
    <p:sldId id="374" r:id="rId73"/>
    <p:sldId id="379" r:id="rId74"/>
    <p:sldId id="380" r:id="rId75"/>
    <p:sldId id="382" r:id="rId76"/>
    <p:sldId id="390" r:id="rId77"/>
    <p:sldId id="302" r:id="rId7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FFE"/>
    <a:srgbClr val="0080FF"/>
    <a:srgbClr val="000000"/>
    <a:srgbClr val="AEDAF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79"/>
    <p:restoredTop sz="50000" autoAdjust="0"/>
  </p:normalViewPr>
  <p:slideViewPr>
    <p:cSldViewPr snapToGrid="0" snapToObjects="1">
      <p:cViewPr>
        <p:scale>
          <a:sx n="68" d="100"/>
          <a:sy n="68" d="100"/>
        </p:scale>
        <p:origin x="2320"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1F205E-831A-E54F-A049-F1EEDA2CD3A2}" type="datetimeFigureOut">
              <a:rPr kumimoji="1" lang="zh-CN" altLang="en-US" smtClean="0"/>
              <a:t>16/9/26</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D3E386-79BB-5444-866E-E03ABADB8B2F}" type="slidenum">
              <a:rPr kumimoji="1" lang="zh-CN" altLang="en-US" smtClean="0"/>
              <a:t>‹#›</a:t>
            </a:fld>
            <a:endParaRPr kumimoji="1" lang="zh-CN" altLang="en-US"/>
          </a:p>
        </p:txBody>
      </p:sp>
    </p:spTree>
    <p:extLst>
      <p:ext uri="{BB962C8B-B14F-4D97-AF65-F5344CB8AC3E}">
        <p14:creationId xmlns:p14="http://schemas.microsoft.com/office/powerpoint/2010/main" val="27855148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 Id="rId3" Type="http://schemas.openxmlformats.org/officeDocument/2006/relationships/hyperlink" Target="http://tools.ietf.org/html/rfc3655"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D3E386-79BB-5444-866E-E03ABADB8B2F}" type="slidenum">
              <a:rPr kumimoji="1" lang="zh-CN" altLang="en-US" smtClean="0"/>
              <a:t>1</a:t>
            </a:fld>
            <a:endParaRPr kumimoji="1" lang="zh-CN" altLang="en-US"/>
          </a:p>
        </p:txBody>
      </p:sp>
    </p:spTree>
    <p:extLst>
      <p:ext uri="{BB962C8B-B14F-4D97-AF65-F5344CB8AC3E}">
        <p14:creationId xmlns:p14="http://schemas.microsoft.com/office/powerpoint/2010/main" val="38075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4773484-948A-BE49-829C-DCE9675F012D}" type="slidenum">
              <a:rPr kumimoji="1" lang="zh-CN" altLang="en-US" smtClean="0"/>
              <a:t>5</a:t>
            </a:fld>
            <a:endParaRPr kumimoji="1" lang="zh-CN" altLang="en-US"/>
          </a:p>
        </p:txBody>
      </p:sp>
    </p:spTree>
    <p:extLst>
      <p:ext uri="{BB962C8B-B14F-4D97-AF65-F5344CB8AC3E}">
        <p14:creationId xmlns:p14="http://schemas.microsoft.com/office/powerpoint/2010/main" val="2391762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D3E386-79BB-5444-866E-E03ABADB8B2F}" type="slidenum">
              <a:rPr kumimoji="1" lang="zh-CN" altLang="en-US" smtClean="0"/>
              <a:t>29</a:t>
            </a:fld>
            <a:endParaRPr kumimoji="1" lang="zh-CN" altLang="en-US"/>
          </a:p>
        </p:txBody>
      </p:sp>
    </p:spTree>
    <p:extLst>
      <p:ext uri="{BB962C8B-B14F-4D97-AF65-F5344CB8AC3E}">
        <p14:creationId xmlns:p14="http://schemas.microsoft.com/office/powerpoint/2010/main" val="453728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问一个人电话号码，还要整个通讯录的差别</a:t>
            </a:r>
            <a:endParaRPr kumimoji="1" lang="zh-CN" altLang="en-US" dirty="0"/>
          </a:p>
        </p:txBody>
      </p:sp>
      <p:sp>
        <p:nvSpPr>
          <p:cNvPr id="4" name="幻灯片编号占位符 3"/>
          <p:cNvSpPr>
            <a:spLocks noGrp="1"/>
          </p:cNvSpPr>
          <p:nvPr>
            <p:ph type="sldNum" sz="quarter" idx="10"/>
          </p:nvPr>
        </p:nvSpPr>
        <p:spPr/>
        <p:txBody>
          <a:bodyPr/>
          <a:lstStyle/>
          <a:p>
            <a:fld id="{84D3E386-79BB-5444-866E-E03ABADB8B2F}" type="slidenum">
              <a:rPr kumimoji="1" lang="zh-CN" altLang="en-US" smtClean="0"/>
              <a:t>41</a:t>
            </a:fld>
            <a:endParaRPr kumimoji="1" lang="zh-CN" altLang="en-US"/>
          </a:p>
        </p:txBody>
      </p:sp>
    </p:spTree>
    <p:extLst>
      <p:ext uri="{BB962C8B-B14F-4D97-AF65-F5344CB8AC3E}">
        <p14:creationId xmlns:p14="http://schemas.microsoft.com/office/powerpoint/2010/main" val="4271677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1.  A name server is free to compute the answer and signature(s) on</a:t>
            </a:r>
          </a:p>
          <a:p>
            <a:r>
              <a:rPr lang="en-US" altLang="zh-CN" sz="1200" kern="1200" dirty="0" smtClean="0">
                <a:solidFill>
                  <a:schemeClr val="tx1"/>
                </a:solidFill>
                <a:latin typeface="+mn-lt"/>
                <a:ea typeface="+mn-ea"/>
                <a:cs typeface="+mn-cs"/>
              </a:rPr>
              <a:t>       the fly, but the protocol is written with a "first sign, then</a:t>
            </a:r>
          </a:p>
          <a:p>
            <a:r>
              <a:rPr lang="en-US" altLang="zh-CN" sz="1200" kern="1200" dirty="0" smtClean="0">
                <a:solidFill>
                  <a:schemeClr val="tx1"/>
                </a:solidFill>
                <a:latin typeface="+mn-lt"/>
                <a:ea typeface="+mn-ea"/>
                <a:cs typeface="+mn-cs"/>
              </a:rPr>
              <a:t>       load" attitude in mind.  It is rather asymmetrical, but a lot of</a:t>
            </a:r>
          </a:p>
          <a:p>
            <a:r>
              <a:rPr lang="en-US" altLang="zh-CN" sz="1200" kern="1200" dirty="0" smtClean="0">
                <a:solidFill>
                  <a:schemeClr val="tx1"/>
                </a:solidFill>
                <a:latin typeface="+mn-lt"/>
                <a:ea typeface="+mn-ea"/>
                <a:cs typeface="+mn-cs"/>
              </a:rPr>
              <a:t>       the design in DNSSEC stems from fact that you need to accommodate</a:t>
            </a:r>
          </a:p>
          <a:p>
            <a:r>
              <a:rPr lang="en-US" altLang="zh-CN" sz="1200" kern="1200" dirty="0" smtClean="0">
                <a:solidFill>
                  <a:schemeClr val="tx1"/>
                </a:solidFill>
                <a:latin typeface="+mn-lt"/>
                <a:ea typeface="+mn-ea"/>
                <a:cs typeface="+mn-cs"/>
              </a:rPr>
              <a:t>       authenticated denial of existence.  If the DNS did not have</a:t>
            </a:r>
          </a:p>
          <a:p>
            <a:r>
              <a:rPr lang="en-US" altLang="zh-CN" sz="1200" kern="1200" dirty="0" smtClean="0">
                <a:solidFill>
                  <a:schemeClr val="tx1"/>
                </a:solidFill>
                <a:latin typeface="+mn-lt"/>
                <a:ea typeface="+mn-ea"/>
                <a:cs typeface="+mn-cs"/>
              </a:rPr>
              <a:t>       NXDOMAIN, DNSSEC would be a lot simpler, but a lot less useful!</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2.  The DNS packet header is not signed.  This means that a "status:</a:t>
            </a:r>
          </a:p>
          <a:p>
            <a:r>
              <a:rPr lang="en-US" altLang="zh-CN" sz="1200" kern="1200" dirty="0" smtClean="0">
                <a:solidFill>
                  <a:schemeClr val="tx1"/>
                </a:solidFill>
                <a:latin typeface="+mn-lt"/>
                <a:ea typeface="+mn-ea"/>
                <a:cs typeface="+mn-cs"/>
              </a:rPr>
              <a:t>       NXDOMAIN" cannot be trusted.  In fact, the entire header may be</a:t>
            </a:r>
          </a:p>
          <a:p>
            <a:r>
              <a:rPr lang="en-US" altLang="zh-CN" sz="1200" kern="1200" dirty="0" smtClean="0">
                <a:solidFill>
                  <a:schemeClr val="tx1"/>
                </a:solidFill>
                <a:latin typeface="+mn-lt"/>
                <a:ea typeface="+mn-ea"/>
                <a:cs typeface="+mn-cs"/>
              </a:rPr>
              <a:t>       forged, including the AD bit (AD stands for Authentic Data; see</a:t>
            </a:r>
          </a:p>
          <a:p>
            <a:r>
              <a:rPr lang="en-US" altLang="zh-CN" sz="1200" kern="1200" dirty="0" smtClean="0">
                <a:solidFill>
                  <a:schemeClr val="tx1"/>
                </a:solidFill>
                <a:latin typeface="+mn-lt"/>
                <a:ea typeface="+mn-ea"/>
                <a:cs typeface="+mn-cs"/>
              </a:rPr>
              <a:t>       [</a:t>
            </a:r>
            <a:r>
              <a:rPr lang="en-US" altLang="zh-CN" sz="1200" u="sng" kern="1200" dirty="0" smtClean="0">
                <a:solidFill>
                  <a:schemeClr val="tx1"/>
                </a:solidFill>
                <a:latin typeface="+mn-lt"/>
                <a:ea typeface="+mn-ea"/>
                <a:cs typeface="+mn-cs"/>
                <a:hlinkClick r:id="rId3"/>
              </a:rPr>
              <a:t>RFC3655]), which may give some food for thought;</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3.  DNS wildcards and CNAME records complicate matters significantly.</a:t>
            </a:r>
          </a:p>
          <a:p>
            <a:r>
              <a:rPr lang="en-US" altLang="zh-CN" sz="1200" kern="1200" dirty="0" smtClean="0">
                <a:solidFill>
                  <a:schemeClr val="tx1"/>
                </a:solidFill>
                <a:latin typeface="+mn-lt"/>
                <a:ea typeface="+mn-ea"/>
                <a:cs typeface="+mn-cs"/>
              </a:rPr>
              <a:t>       See more about this later in Sections </a:t>
            </a:r>
            <a:r>
              <a:rPr lang="en-US" altLang="zh-CN" sz="1200" u="sng" kern="1200" dirty="0" smtClean="0">
                <a:solidFill>
                  <a:schemeClr val="tx1"/>
                </a:solidFill>
                <a:latin typeface="+mn-lt"/>
                <a:ea typeface="+mn-ea"/>
                <a:cs typeface="+mn-cs"/>
              </a:rPr>
              <a:t>5.3 and 5.4.</a:t>
            </a:r>
            <a:endParaRPr kumimoji="1" lang="zh-CN" altLang="en-US" dirty="0"/>
          </a:p>
        </p:txBody>
      </p:sp>
      <p:sp>
        <p:nvSpPr>
          <p:cNvPr id="4" name="幻灯片编号占位符 3"/>
          <p:cNvSpPr>
            <a:spLocks noGrp="1"/>
          </p:cNvSpPr>
          <p:nvPr>
            <p:ph type="sldNum" sz="quarter" idx="10"/>
          </p:nvPr>
        </p:nvSpPr>
        <p:spPr/>
        <p:txBody>
          <a:bodyPr/>
          <a:lstStyle/>
          <a:p>
            <a:fld id="{84D3E386-79BB-5444-866E-E03ABADB8B2F}" type="slidenum">
              <a:rPr kumimoji="1" lang="zh-CN" altLang="en-US" smtClean="0"/>
              <a:t>58</a:t>
            </a:fld>
            <a:endParaRPr kumimoji="1" lang="zh-CN" altLang="en-US"/>
          </a:p>
        </p:txBody>
      </p:sp>
    </p:spTree>
    <p:extLst>
      <p:ext uri="{BB962C8B-B14F-4D97-AF65-F5344CB8AC3E}">
        <p14:creationId xmlns:p14="http://schemas.microsoft.com/office/powerpoint/2010/main" val="4202014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u="none" kern="1200" dirty="0" smtClean="0">
                <a:solidFill>
                  <a:schemeClr val="tx1"/>
                </a:solidFill>
                <a:latin typeface="+mn-lt"/>
                <a:ea typeface="+mn-ea"/>
                <a:cs typeface="+mn-cs"/>
              </a:rPr>
              <a:t> Pre-Publish key rollover:  This rollover does not involve signing the</a:t>
            </a:r>
          </a:p>
          <a:p>
            <a:r>
              <a:rPr lang="en-US" altLang="zh-CN" sz="1100" u="none" kern="1200" dirty="0" smtClean="0">
                <a:solidFill>
                  <a:schemeClr val="tx1"/>
                </a:solidFill>
                <a:latin typeface="+mn-lt"/>
                <a:ea typeface="+mn-ea"/>
                <a:cs typeface="+mn-cs"/>
              </a:rPr>
              <a:t>      zone data twice.  Instead, before the actual rollover, the new key</a:t>
            </a:r>
          </a:p>
          <a:p>
            <a:r>
              <a:rPr lang="en-US" altLang="zh-CN" sz="1100" u="none" kern="1200" dirty="0" smtClean="0">
                <a:solidFill>
                  <a:schemeClr val="tx1"/>
                </a:solidFill>
                <a:latin typeface="+mn-lt"/>
                <a:ea typeface="+mn-ea"/>
                <a:cs typeface="+mn-cs"/>
              </a:rPr>
              <a:t>      is published in the key set and thus is available for</a:t>
            </a:r>
          </a:p>
          <a:p>
            <a:r>
              <a:rPr lang="en-US" altLang="zh-CN" sz="1100" u="none" kern="1200" dirty="0" smtClean="0">
                <a:solidFill>
                  <a:schemeClr val="tx1"/>
                </a:solidFill>
                <a:latin typeface="+mn-lt"/>
                <a:ea typeface="+mn-ea"/>
                <a:cs typeface="+mn-cs"/>
              </a:rPr>
              <a:t>      cryptanalysis attacks.  A small disadvantage is that this process</a:t>
            </a:r>
          </a:p>
          <a:p>
            <a:r>
              <a:rPr lang="en-US" altLang="zh-CN" sz="1100" u="none" kern="1200" dirty="0" smtClean="0">
                <a:solidFill>
                  <a:schemeClr val="tx1"/>
                </a:solidFill>
                <a:latin typeface="+mn-lt"/>
                <a:ea typeface="+mn-ea"/>
                <a:cs typeface="+mn-cs"/>
              </a:rPr>
              <a:t>      requires four stages.  Also, the Pre-Publish scheme involves more</a:t>
            </a:r>
          </a:p>
          <a:p>
            <a:r>
              <a:rPr lang="en-US" altLang="zh-CN" sz="1100" u="none" kern="1200" dirty="0" smtClean="0">
                <a:solidFill>
                  <a:schemeClr val="tx1"/>
                </a:solidFill>
                <a:latin typeface="+mn-lt"/>
                <a:ea typeface="+mn-ea"/>
                <a:cs typeface="+mn-cs"/>
              </a:rPr>
              <a:t>      parental work when used for KSK rollovers, as explained in</a:t>
            </a:r>
          </a:p>
          <a:p>
            <a:r>
              <a:rPr lang="en-US" altLang="zh-CN" sz="1100" u="none" kern="1200" dirty="0" smtClean="0">
                <a:solidFill>
                  <a:schemeClr val="tx1"/>
                </a:solidFill>
                <a:latin typeface="+mn-lt"/>
                <a:ea typeface="+mn-ea"/>
                <a:cs typeface="+mn-cs"/>
              </a:rPr>
              <a:t>      Section 4.1.2.</a:t>
            </a:r>
          </a:p>
          <a:p>
            <a:endParaRPr lang="en-US" altLang="zh-CN" sz="1100" u="none" kern="1200" dirty="0" smtClean="0">
              <a:solidFill>
                <a:schemeClr val="tx1"/>
              </a:solidFill>
              <a:latin typeface="+mn-lt"/>
              <a:ea typeface="+mn-ea"/>
              <a:cs typeface="+mn-cs"/>
            </a:endParaRPr>
          </a:p>
          <a:p>
            <a:r>
              <a:rPr lang="en-US" altLang="zh-CN" sz="1100" u="none" kern="1200" dirty="0" smtClean="0">
                <a:solidFill>
                  <a:schemeClr val="tx1"/>
                </a:solidFill>
                <a:latin typeface="+mn-lt"/>
                <a:ea typeface="+mn-ea"/>
                <a:cs typeface="+mn-cs"/>
              </a:rPr>
              <a:t>   Double-Signature ZSK rollover:  The drawback of this approach is that</a:t>
            </a:r>
          </a:p>
          <a:p>
            <a:r>
              <a:rPr lang="en-US" altLang="zh-CN" sz="1100" u="none" kern="1200" dirty="0" smtClean="0">
                <a:solidFill>
                  <a:schemeClr val="tx1"/>
                </a:solidFill>
                <a:latin typeface="+mn-lt"/>
                <a:ea typeface="+mn-ea"/>
                <a:cs typeface="+mn-cs"/>
              </a:rPr>
              <a:t>      during the rollover the number of signatures in your zone doubles;</a:t>
            </a:r>
          </a:p>
          <a:p>
            <a:r>
              <a:rPr lang="en-US" altLang="zh-CN" sz="1100" u="none" kern="1200" dirty="0" smtClean="0">
                <a:solidFill>
                  <a:schemeClr val="tx1"/>
                </a:solidFill>
                <a:latin typeface="+mn-lt"/>
                <a:ea typeface="+mn-ea"/>
                <a:cs typeface="+mn-cs"/>
              </a:rPr>
              <a:t>      this may be prohibitive if you have very big zones.  An advantage</a:t>
            </a:r>
          </a:p>
          <a:p>
            <a:r>
              <a:rPr lang="en-US" altLang="zh-CN" sz="1100" u="none" kern="1200" dirty="0" smtClean="0">
                <a:solidFill>
                  <a:schemeClr val="tx1"/>
                </a:solidFill>
                <a:latin typeface="+mn-lt"/>
                <a:ea typeface="+mn-ea"/>
                <a:cs typeface="+mn-cs"/>
              </a:rPr>
              <a:t>      is that it only requires three stages.</a:t>
            </a:r>
          </a:p>
          <a:p>
            <a:endParaRPr kumimoji="1" lang="en-US" altLang="zh-CN" sz="1100" u="none"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4.2.2.  Key Signing Key Rollovers</a:t>
            </a:r>
            <a:endParaRPr lang="en-US" altLang="zh-CN" sz="1200" b="0" kern="1200" dirty="0" smtClean="0">
              <a:solidFill>
                <a:schemeClr val="tx1"/>
              </a:solidFill>
              <a:latin typeface="+mn-lt"/>
              <a:ea typeface="+mn-ea"/>
              <a:cs typeface="+mn-cs"/>
            </a:endParaRPr>
          </a:p>
          <a:p>
            <a:endParaRPr lang="en-US" altLang="zh-CN" sz="1200" b="0" kern="1200" dirty="0" smtClean="0">
              <a:solidFill>
                <a:schemeClr val="tx1"/>
              </a:solidFill>
              <a:latin typeface="+mn-lt"/>
              <a:ea typeface="+mn-ea"/>
              <a:cs typeface="+mn-cs"/>
            </a:endParaRPr>
          </a:p>
          <a:p>
            <a:r>
              <a:rPr lang="en-US" altLang="zh-CN" sz="1200" b="0" kern="1200" dirty="0" smtClean="0">
                <a:solidFill>
                  <a:schemeClr val="tx1"/>
                </a:solidFill>
                <a:latin typeface="+mn-lt"/>
                <a:ea typeface="+mn-ea"/>
                <a:cs typeface="+mn-cs"/>
              </a:rPr>
              <a:t>   For the rollover of a Key Signing Key, the same considerations as for</a:t>
            </a:r>
          </a:p>
          <a:p>
            <a:r>
              <a:rPr lang="en-US" altLang="zh-CN" sz="1200" b="0" kern="1200" dirty="0" smtClean="0">
                <a:solidFill>
                  <a:schemeClr val="tx1"/>
                </a:solidFill>
                <a:latin typeface="+mn-lt"/>
                <a:ea typeface="+mn-ea"/>
                <a:cs typeface="+mn-cs"/>
              </a:rPr>
              <a:t>   the rollover of a Zone Signing Key apply.  However, we can use a</a:t>
            </a:r>
          </a:p>
          <a:p>
            <a:r>
              <a:rPr lang="en-US" altLang="zh-CN" sz="1200" b="0" kern="1200" dirty="0" smtClean="0">
                <a:solidFill>
                  <a:schemeClr val="tx1"/>
                </a:solidFill>
                <a:latin typeface="+mn-lt"/>
                <a:ea typeface="+mn-ea"/>
                <a:cs typeface="+mn-cs"/>
              </a:rPr>
              <a:t>   double signature scheme to guarantee that old data (only the apex key</a:t>
            </a:r>
          </a:p>
          <a:p>
            <a:r>
              <a:rPr lang="en-US" altLang="zh-CN" sz="1200" b="0" kern="1200" dirty="0" smtClean="0">
                <a:solidFill>
                  <a:schemeClr val="tx1"/>
                </a:solidFill>
                <a:latin typeface="+mn-lt"/>
                <a:ea typeface="+mn-ea"/>
                <a:cs typeface="+mn-cs"/>
              </a:rPr>
              <a:t>   set) in caches can be verified with a new key set and vice versa.</a:t>
            </a:r>
          </a:p>
          <a:p>
            <a:r>
              <a:rPr lang="en-US" altLang="zh-CN" sz="1200" b="0" kern="1200" dirty="0" smtClean="0">
                <a:solidFill>
                  <a:schemeClr val="tx1"/>
                </a:solidFill>
                <a:latin typeface="+mn-lt"/>
                <a:ea typeface="+mn-ea"/>
                <a:cs typeface="+mn-cs"/>
              </a:rPr>
              <a:t>   Since only the key set is signed with a KSK, zone size considerations</a:t>
            </a:r>
          </a:p>
          <a:p>
            <a:r>
              <a:rPr lang="en-US" altLang="zh-CN" sz="1200" b="0" kern="1200" dirty="0" smtClean="0">
                <a:solidFill>
                  <a:schemeClr val="tx1"/>
                </a:solidFill>
                <a:latin typeface="+mn-lt"/>
                <a:ea typeface="+mn-ea"/>
                <a:cs typeface="+mn-cs"/>
              </a:rPr>
              <a:t>   do not apply.</a:t>
            </a:r>
            <a:endParaRPr kumimoji="1" lang="zh-CN" altLang="en-US" sz="1100" u="none" dirty="0"/>
          </a:p>
        </p:txBody>
      </p:sp>
      <p:sp>
        <p:nvSpPr>
          <p:cNvPr id="4" name="幻灯片编号占位符 3"/>
          <p:cNvSpPr>
            <a:spLocks noGrp="1"/>
          </p:cNvSpPr>
          <p:nvPr>
            <p:ph type="sldNum" sz="quarter" idx="10"/>
          </p:nvPr>
        </p:nvSpPr>
        <p:spPr/>
        <p:txBody>
          <a:bodyPr/>
          <a:lstStyle/>
          <a:p>
            <a:fld id="{84D3E386-79BB-5444-866E-E03ABADB8B2F}" type="slidenum">
              <a:rPr kumimoji="1" lang="zh-CN" altLang="en-US" smtClean="0"/>
              <a:t>68</a:t>
            </a:fld>
            <a:endParaRPr kumimoji="1" lang="zh-CN" altLang="en-US"/>
          </a:p>
        </p:txBody>
      </p:sp>
    </p:spTree>
    <p:extLst>
      <p:ext uri="{BB962C8B-B14F-4D97-AF65-F5344CB8AC3E}">
        <p14:creationId xmlns:p14="http://schemas.microsoft.com/office/powerpoint/2010/main" val="2647660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微软雅黑"/>
                <a:ea typeface="微软雅黑"/>
                <a:cs typeface="微软雅黑"/>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lvl1pPr>
              <a:defRPr sz="2000"/>
            </a:lvl1pPr>
          </a:lstStyle>
          <a:p>
            <a:fld id="{C835BB53-2BF5-C745-A0E3-3E773430534C}" type="slidenum">
              <a:rPr kumimoji="1" lang="zh-CN" altLang="en-US" smtClean="0"/>
              <a:pPr/>
              <a:t>‹#›</a:t>
            </a:fld>
            <a:endParaRPr kumimoji="1" lang="zh-CN" altLang="en-US" dirty="0"/>
          </a:p>
        </p:txBody>
      </p:sp>
    </p:spTree>
    <p:extLst>
      <p:ext uri="{BB962C8B-B14F-4D97-AF65-F5344CB8AC3E}">
        <p14:creationId xmlns:p14="http://schemas.microsoft.com/office/powerpoint/2010/main" val="321903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2893648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132059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lvl1pPr>
              <a:defRPr sz="2000"/>
            </a:lvl1pPr>
          </a:lstStyle>
          <a:p>
            <a:fld id="{C835BB53-2BF5-C745-A0E3-3E773430534C}" type="slidenum">
              <a:rPr kumimoji="1" lang="zh-CN" altLang="en-US" smtClean="0"/>
              <a:pPr/>
              <a:t>‹#›</a:t>
            </a:fld>
            <a:endParaRPr kumimoji="1" lang="zh-CN" altLang="en-US" dirty="0"/>
          </a:p>
        </p:txBody>
      </p:sp>
    </p:spTree>
    <p:extLst>
      <p:ext uri="{BB962C8B-B14F-4D97-AF65-F5344CB8AC3E}">
        <p14:creationId xmlns:p14="http://schemas.microsoft.com/office/powerpoint/2010/main" val="425939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2241515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285205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223523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398789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165897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115168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835BB53-2BF5-C745-A0E3-3E773430534C}" type="slidenum">
              <a:rPr kumimoji="1" lang="zh-CN" altLang="en-US" smtClean="0"/>
              <a:t>‹#›</a:t>
            </a:fld>
            <a:endParaRPr kumimoji="1" lang="zh-CN" altLang="en-US"/>
          </a:p>
        </p:txBody>
      </p:sp>
    </p:spTree>
    <p:extLst>
      <p:ext uri="{BB962C8B-B14F-4D97-AF65-F5344CB8AC3E}">
        <p14:creationId xmlns:p14="http://schemas.microsoft.com/office/powerpoint/2010/main" val="6697105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38358"/>
            <a:ext cx="8229600" cy="1143000"/>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457200" y="1181358"/>
            <a:ext cx="8229600" cy="5398818"/>
          </a:xfrm>
          <a:prstGeom prst="rect">
            <a:avLst/>
          </a:prstGeom>
        </p:spPr>
        <p:txBody>
          <a:bodyPr vert="horz" lIns="91440" tIns="45720" rIns="91440" bIns="45720" rtlCol="0">
            <a:no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a:solidFill>
                  <a:schemeClr val="tx1">
                    <a:tint val="75000"/>
                  </a:schemeClr>
                </a:solidFill>
                <a:latin typeface="+mn-lt"/>
                <a:ea typeface="微软雅黑"/>
                <a:cs typeface="Arial Black"/>
              </a:defRPr>
            </a:lvl1pPr>
          </a:lstStyle>
          <a:p>
            <a:fld id="{C835BB53-2BF5-C745-A0E3-3E773430534C}" type="slidenum">
              <a:rPr kumimoji="1" lang="zh-CN" altLang="en-US" smtClean="0"/>
              <a:pPr/>
              <a:t>‹#›</a:t>
            </a:fld>
            <a:endParaRPr kumimoji="1" lang="zh-CN" altLang="en-US" dirty="0"/>
          </a:p>
        </p:txBody>
      </p:sp>
      <p:sp>
        <p:nvSpPr>
          <p:cNvPr id="9" name="日期占位符 8"/>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EA379-993E-574B-AC78-555753883A10}" type="datetimeFigureOut">
              <a:rPr kumimoji="1" lang="zh-CN" altLang="en-US" smtClean="0"/>
              <a:t>16/9/26</a:t>
            </a:fld>
            <a:endParaRPr kumimoji="1" lang="zh-CN" altLang="en-US"/>
          </a:p>
        </p:txBody>
      </p:sp>
    </p:spTree>
    <p:extLst>
      <p:ext uri="{BB962C8B-B14F-4D97-AF65-F5344CB8AC3E}">
        <p14:creationId xmlns:p14="http://schemas.microsoft.com/office/powerpoint/2010/main" val="964572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rgbClr val="3366FF"/>
          </a:solidFill>
          <a:latin typeface="微软雅黑"/>
          <a:ea typeface="微软雅黑"/>
          <a:cs typeface="微软雅黑"/>
        </a:defRPr>
      </a:lvl1pPr>
    </p:titleStyle>
    <p:body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42023" y="276013"/>
            <a:ext cx="6362074" cy="1470025"/>
          </a:xfrm>
        </p:spPr>
        <p:txBody>
          <a:bodyPr>
            <a:noAutofit/>
          </a:bodyPr>
          <a:lstStyle/>
          <a:p>
            <a:pPr algn="ctr"/>
            <a:r>
              <a:rPr kumimoji="1" lang="zh-CN" altLang="en-US" sz="2800" dirty="0" smtClean="0">
                <a:latin typeface="+mj-lt"/>
              </a:rPr>
              <a:t>网络与信息安全</a:t>
            </a:r>
            <a:endParaRPr kumimoji="1" lang="zh-CN" altLang="en-US" sz="2800" dirty="0">
              <a:latin typeface="+mj-lt"/>
            </a:endParaRPr>
          </a:p>
        </p:txBody>
      </p:sp>
      <p:sp>
        <p:nvSpPr>
          <p:cNvPr id="3" name="副标题 2"/>
          <p:cNvSpPr>
            <a:spLocks noGrp="1"/>
          </p:cNvSpPr>
          <p:nvPr>
            <p:ph type="subTitle" idx="1"/>
          </p:nvPr>
        </p:nvSpPr>
        <p:spPr>
          <a:xfrm>
            <a:off x="590550" y="2017643"/>
            <a:ext cx="7924800" cy="1752600"/>
          </a:xfrm>
        </p:spPr>
        <p:txBody>
          <a:bodyPr>
            <a:noAutofit/>
          </a:bodyPr>
          <a:lstStyle/>
          <a:p>
            <a:r>
              <a:rPr kumimoji="1" lang="en-US" altLang="zh-CN" sz="4800" dirty="0" smtClean="0">
                <a:solidFill>
                  <a:srgbClr val="3366FF"/>
                </a:solidFill>
              </a:rPr>
              <a:t> </a:t>
            </a:r>
            <a:r>
              <a:rPr kumimoji="1" lang="zh-CN" altLang="en-US" sz="4800" dirty="0" smtClean="0">
                <a:solidFill>
                  <a:srgbClr val="3366FF"/>
                </a:solidFill>
              </a:rPr>
              <a:t>关键互联网基础设施</a:t>
            </a:r>
            <a:r>
              <a:rPr kumimoji="1" lang="zh-CN" altLang="en-US" sz="4800" dirty="0" smtClean="0">
                <a:solidFill>
                  <a:srgbClr val="3366FF"/>
                </a:solidFill>
              </a:rPr>
              <a:t>安全</a:t>
            </a:r>
          </a:p>
          <a:p>
            <a:r>
              <a:rPr kumimoji="1" lang="en-US" altLang="zh-CN" sz="4800" dirty="0" smtClean="0">
                <a:solidFill>
                  <a:srgbClr val="3366FF"/>
                </a:solidFill>
              </a:rPr>
              <a:t>DNS</a:t>
            </a:r>
            <a:r>
              <a:rPr kumimoji="1" lang="zh-CN" altLang="en-US" sz="4800" dirty="0" smtClean="0">
                <a:solidFill>
                  <a:srgbClr val="3366FF"/>
                </a:solidFill>
              </a:rPr>
              <a:t>安全</a:t>
            </a:r>
            <a:endParaRPr kumimoji="1" lang="en-US" altLang="zh-CN" sz="4800" dirty="0" smtClean="0">
              <a:solidFill>
                <a:srgbClr val="3366FF"/>
              </a:solidFill>
            </a:endParaRPr>
          </a:p>
          <a:p>
            <a:endParaRPr kumimoji="1" lang="en-US" altLang="zh-CN" sz="1800" dirty="0" smtClean="0">
              <a:solidFill>
                <a:srgbClr val="3366FF"/>
              </a:solidFill>
            </a:endParaRPr>
          </a:p>
          <a:p>
            <a:pPr algn="r"/>
            <a:r>
              <a:rPr kumimoji="1" lang="zh-CN" altLang="en-US" sz="1800" dirty="0" smtClean="0">
                <a:solidFill>
                  <a:srgbClr val="3366FF"/>
                </a:solidFill>
              </a:rPr>
              <a:t>张宇 副教授</a:t>
            </a:r>
            <a:endParaRPr kumimoji="1" lang="en-US" altLang="zh-CN" sz="1800" dirty="0" smtClean="0">
              <a:solidFill>
                <a:srgbClr val="3366FF"/>
              </a:solidFill>
            </a:endParaRPr>
          </a:p>
          <a:p>
            <a:pPr algn="r"/>
            <a:r>
              <a:rPr kumimoji="1" lang="zh-CN" altLang="en-US" sz="1800" dirty="0" smtClean="0">
                <a:solidFill>
                  <a:srgbClr val="3366FF"/>
                </a:solidFill>
              </a:rPr>
              <a:t>网络与信息安全实验室</a:t>
            </a:r>
            <a:endParaRPr kumimoji="1" lang="en-US" altLang="zh-CN" sz="1800" dirty="0" smtClean="0">
              <a:solidFill>
                <a:srgbClr val="3366FF"/>
              </a:solidFill>
            </a:endParaRPr>
          </a:p>
          <a:p>
            <a:pPr algn="r"/>
            <a:r>
              <a:rPr kumimoji="1" lang="zh-CN" altLang="en-US" sz="1800" dirty="0" smtClean="0">
                <a:solidFill>
                  <a:srgbClr val="3366FF"/>
                </a:solidFill>
              </a:rPr>
              <a:t> 哈尔滨工业大学</a:t>
            </a:r>
            <a:endParaRPr kumimoji="1" lang="en-US" altLang="zh-CN" sz="1800" dirty="0" smtClean="0">
              <a:solidFill>
                <a:srgbClr val="3366FF"/>
              </a:solidFill>
            </a:endParaRPr>
          </a:p>
          <a:p>
            <a:pPr algn="r"/>
            <a:r>
              <a:rPr kumimoji="1" lang="en-US" altLang="zh-CN" sz="2800" dirty="0" err="1" smtClean="0">
                <a:solidFill>
                  <a:srgbClr val="3366FF"/>
                </a:solidFill>
              </a:rPr>
              <a:t>yuzhang@hit.edu.cn</a:t>
            </a:r>
            <a:endParaRPr kumimoji="1" lang="zh-CN" altLang="en-US" sz="2800" dirty="0">
              <a:solidFill>
                <a:srgbClr val="3366FF"/>
              </a:solidFill>
            </a:endParaRPr>
          </a:p>
        </p:txBody>
      </p:sp>
      <p:sp>
        <p:nvSpPr>
          <p:cNvPr id="4" name="Freeform 73"/>
          <p:cNvSpPr>
            <a:spLocks noEditPoints="1"/>
          </p:cNvSpPr>
          <p:nvPr/>
        </p:nvSpPr>
        <p:spPr bwMode="auto">
          <a:xfrm>
            <a:off x="2128534" y="661621"/>
            <a:ext cx="699934" cy="67586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2749FF"/>
          </a:solidFill>
          <a:ln>
            <a:noFill/>
          </a:ln>
        </p:spPr>
        <p:txBody>
          <a:bodyPr vert="horz" wrap="square" lIns="121871" tIns="60936" rIns="121871" bIns="60936" numCol="1" anchor="t" anchorCtr="0" compatLnSpc="1">
            <a:prstTxWarp prst="textNoShape">
              <a:avLst/>
            </a:prstTxWarp>
          </a:bodyPr>
          <a:lstStyle/>
          <a:p>
            <a:pPr defTabSz="914037"/>
            <a:endParaRPr lang="en-US" sz="1866">
              <a:solidFill>
                <a:schemeClr val="bg2"/>
              </a:solidFill>
            </a:endParaRPr>
          </a:p>
        </p:txBody>
      </p:sp>
    </p:spTree>
    <p:extLst>
      <p:ext uri="{BB962C8B-B14F-4D97-AF65-F5344CB8AC3E}">
        <p14:creationId xmlns:p14="http://schemas.microsoft.com/office/powerpoint/2010/main" val="2989607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Zone File</a:t>
            </a:r>
            <a:r>
              <a:rPr kumimoji="1" lang="zh-CN" altLang="en-US" dirty="0" smtClean="0"/>
              <a:t>例子：</a:t>
            </a:r>
            <a:r>
              <a:rPr kumimoji="1" lang="en-US" altLang="zh-CN" sz="1800" dirty="0" smtClean="0"/>
              <a:t>[</a:t>
            </a:r>
            <a:r>
              <a:rPr kumimoji="1" lang="en-US" altLang="zh-CN" sz="1800" dirty="0" err="1" smtClean="0"/>
              <a:t>wikipedia:zone</a:t>
            </a:r>
            <a:r>
              <a:rPr kumimoji="1" lang="en-US" altLang="zh-CN" sz="1800" dirty="0" smtClean="0"/>
              <a:t> file]</a:t>
            </a:r>
            <a:endParaRPr kumimoji="1" lang="zh-CN" altLang="en-US" dirty="0"/>
          </a:p>
        </p:txBody>
      </p:sp>
      <p:sp>
        <p:nvSpPr>
          <p:cNvPr id="3" name="内容占位符 2"/>
          <p:cNvSpPr>
            <a:spLocks noGrp="1"/>
          </p:cNvSpPr>
          <p:nvPr>
            <p:ph idx="1"/>
          </p:nvPr>
        </p:nvSpPr>
        <p:spPr>
          <a:xfrm>
            <a:off x="120952" y="878983"/>
            <a:ext cx="8926286" cy="5398818"/>
          </a:xfrm>
        </p:spPr>
        <p:txBody>
          <a:bodyPr/>
          <a:lstStyle/>
          <a:p>
            <a:pPr marL="0" indent="0">
              <a:buNone/>
            </a:pPr>
            <a:r>
              <a:rPr lang="en-US" altLang="zh-CN" sz="1400" dirty="0">
                <a:latin typeface="Courier"/>
                <a:cs typeface="Courier"/>
              </a:rPr>
              <a:t>$ORIGIN </a:t>
            </a:r>
            <a:r>
              <a:rPr lang="en-US" altLang="zh-CN" sz="1400" dirty="0" err="1">
                <a:latin typeface="Courier"/>
                <a:cs typeface="Courier"/>
              </a:rPr>
              <a:t>example.com</a:t>
            </a:r>
            <a:r>
              <a:rPr lang="en-US" altLang="zh-CN" sz="1400" dirty="0">
                <a:latin typeface="Courier"/>
                <a:cs typeface="Courier"/>
              </a:rPr>
              <a:t>.     ; </a:t>
            </a:r>
            <a:r>
              <a:rPr lang="en-US" altLang="zh-CN" sz="1400" dirty="0" smtClean="0">
                <a:solidFill>
                  <a:srgbClr val="3366FF"/>
                </a:solidFill>
                <a:latin typeface="Courier"/>
                <a:cs typeface="Courier"/>
              </a:rPr>
              <a:t>zone</a:t>
            </a:r>
            <a:r>
              <a:rPr lang="zh-CN" altLang="en-US" sz="1400" dirty="0" smtClean="0">
                <a:solidFill>
                  <a:srgbClr val="3366FF"/>
                </a:solidFill>
                <a:latin typeface="Courier"/>
                <a:cs typeface="Courier"/>
              </a:rPr>
              <a:t>起点，</a:t>
            </a:r>
            <a:r>
              <a:rPr lang="en-US" altLang="zh-CN" sz="1400" dirty="0">
                <a:solidFill>
                  <a:srgbClr val="3366FF"/>
                </a:solidFill>
                <a:latin typeface="Courier"/>
                <a:cs typeface="Courier"/>
              </a:rPr>
              <a:t> </a:t>
            </a:r>
            <a:r>
              <a:rPr lang="zh-CN" altLang="en-US" sz="1400" dirty="0" smtClean="0">
                <a:solidFill>
                  <a:srgbClr val="3366FF"/>
                </a:solidFill>
                <a:latin typeface="Courier"/>
                <a:cs typeface="Courier"/>
              </a:rPr>
              <a:t>以</a:t>
            </a:r>
            <a:r>
              <a:rPr lang="en-US" altLang="zh-CN" sz="1400" dirty="0" smtClean="0">
                <a:solidFill>
                  <a:srgbClr val="3366FF"/>
                </a:solidFill>
                <a:latin typeface="Courier"/>
                <a:cs typeface="Courier"/>
              </a:rPr>
              <a:t>`</a:t>
            </a:r>
            <a:r>
              <a:rPr lang="zh-CN" altLang="en-US" sz="1400" dirty="0">
                <a:solidFill>
                  <a:srgbClr val="3366FF"/>
                </a:solidFill>
                <a:latin typeface="Courier"/>
                <a:cs typeface="Courier"/>
              </a:rPr>
              <a:t>.</a:t>
            </a:r>
            <a:r>
              <a:rPr lang="en-US" altLang="zh-CN" sz="1400" dirty="0" smtClean="0">
                <a:solidFill>
                  <a:srgbClr val="3366FF"/>
                </a:solidFill>
                <a:latin typeface="Courier"/>
                <a:cs typeface="Courier"/>
              </a:rPr>
              <a:t>’</a:t>
            </a:r>
            <a:r>
              <a:rPr lang="zh-CN" altLang="en-US" sz="1400" dirty="0" smtClean="0">
                <a:solidFill>
                  <a:srgbClr val="3366FF"/>
                </a:solidFill>
                <a:latin typeface="Courier"/>
                <a:cs typeface="Courier"/>
              </a:rPr>
              <a:t>结尾，称作</a:t>
            </a:r>
            <a:r>
              <a:rPr lang="en-US" altLang="zh-CN" sz="1400" dirty="0" smtClean="0">
                <a:solidFill>
                  <a:srgbClr val="3366FF"/>
                </a:solidFill>
                <a:latin typeface="Courier"/>
                <a:cs typeface="Courier"/>
              </a:rPr>
              <a:t>fully </a:t>
            </a:r>
            <a:r>
              <a:rPr lang="en-US" altLang="zh-CN" sz="1400" dirty="0">
                <a:solidFill>
                  <a:srgbClr val="3366FF"/>
                </a:solidFill>
                <a:latin typeface="Courier"/>
                <a:cs typeface="Courier"/>
              </a:rPr>
              <a:t>qualified domain names</a:t>
            </a:r>
          </a:p>
          <a:p>
            <a:pPr marL="0" indent="0">
              <a:buNone/>
            </a:pPr>
            <a:r>
              <a:rPr lang="en-US" altLang="zh-CN" sz="1400" dirty="0">
                <a:latin typeface="Courier"/>
                <a:cs typeface="Courier"/>
              </a:rPr>
              <a:t>$TTL 1h                  ; </a:t>
            </a:r>
            <a:r>
              <a:rPr lang="zh-CN" altLang="en-US" sz="1400" dirty="0" smtClean="0">
                <a:solidFill>
                  <a:srgbClr val="3366FF"/>
                </a:solidFill>
                <a:latin typeface="Courier"/>
                <a:cs typeface="Courier"/>
              </a:rPr>
              <a:t>缺省超时时间</a:t>
            </a:r>
            <a:endParaRPr lang="en-US" altLang="zh-CN" sz="1400" dirty="0" smtClean="0">
              <a:solidFill>
                <a:srgbClr val="3366FF"/>
              </a:solidFill>
              <a:latin typeface="Courier"/>
              <a:cs typeface="Courier"/>
            </a:endParaRPr>
          </a:p>
          <a:p>
            <a:pPr marL="0" indent="0">
              <a:buNone/>
            </a:pPr>
            <a:r>
              <a:rPr lang="en-US" altLang="zh-CN" sz="1400" dirty="0" err="1" smtClean="0">
                <a:latin typeface="Courier"/>
                <a:cs typeface="Courier"/>
              </a:rPr>
              <a:t>example.com</a:t>
            </a:r>
            <a:r>
              <a:rPr lang="en-US" altLang="zh-CN" sz="1400" dirty="0">
                <a:latin typeface="Courier"/>
                <a:cs typeface="Courier"/>
              </a:rPr>
              <a:t>.  IN  SOA   </a:t>
            </a:r>
            <a:r>
              <a:rPr lang="en-US" altLang="zh-CN" sz="1400" dirty="0" err="1">
                <a:latin typeface="Courier"/>
                <a:cs typeface="Courier"/>
              </a:rPr>
              <a:t>ns.example.com</a:t>
            </a:r>
            <a:r>
              <a:rPr lang="en-US" altLang="zh-CN" sz="1400" dirty="0">
                <a:latin typeface="Courier"/>
                <a:cs typeface="Courier"/>
              </a:rPr>
              <a:t>. </a:t>
            </a:r>
            <a:r>
              <a:rPr lang="en-US" altLang="zh-CN" sz="1400" dirty="0" err="1">
                <a:latin typeface="Courier"/>
                <a:cs typeface="Courier"/>
              </a:rPr>
              <a:t>username.example.com</a:t>
            </a:r>
            <a:r>
              <a:rPr lang="en-US" altLang="zh-CN" sz="1400" dirty="0">
                <a:latin typeface="Courier"/>
                <a:cs typeface="Courier"/>
              </a:rPr>
              <a:t>. ( 2007120710 1d 2h 4w 1h </a:t>
            </a:r>
            <a:r>
              <a:rPr lang="en-US" altLang="zh-CN" sz="1400" dirty="0" smtClean="0">
                <a:latin typeface="Courier"/>
                <a:cs typeface="Courier"/>
              </a:rPr>
              <a:t>)</a:t>
            </a:r>
            <a:r>
              <a:rPr lang="zh-CN" altLang="en-US" sz="1400" dirty="0" smtClean="0">
                <a:latin typeface="Courier"/>
                <a:cs typeface="Courier"/>
              </a:rPr>
              <a:t>；</a:t>
            </a:r>
            <a:r>
              <a:rPr lang="en-US" altLang="zh-CN" sz="1400" dirty="0" smtClean="0">
                <a:solidFill>
                  <a:srgbClr val="3366FF"/>
                </a:solidFill>
                <a:latin typeface="Courier"/>
                <a:cs typeface="Courier"/>
              </a:rPr>
              <a:t>SOA</a:t>
            </a:r>
            <a:r>
              <a:rPr lang="zh-CN" altLang="en-US" sz="1400" dirty="0" smtClean="0">
                <a:solidFill>
                  <a:srgbClr val="3366FF"/>
                </a:solidFill>
                <a:latin typeface="Courier"/>
                <a:cs typeface="Courier"/>
              </a:rPr>
              <a:t> ，关于</a:t>
            </a:r>
            <a:r>
              <a:rPr lang="en-US" altLang="zh-CN" sz="1400" dirty="0" err="1" smtClean="0">
                <a:solidFill>
                  <a:srgbClr val="3366FF"/>
                </a:solidFill>
                <a:latin typeface="Courier"/>
                <a:cs typeface="Courier"/>
              </a:rPr>
              <a:t>zone</a:t>
            </a:r>
            <a:r>
              <a:rPr lang="en-US" altLang="en-US" sz="1400" dirty="0" err="1" smtClean="0">
                <a:solidFill>
                  <a:srgbClr val="3366FF"/>
                </a:solidFill>
                <a:latin typeface="Courier"/>
                <a:cs typeface="Courier"/>
              </a:rPr>
              <a:t>权威</a:t>
            </a:r>
            <a:r>
              <a:rPr lang="zh-CN" altLang="en-US" sz="1400" dirty="0" smtClean="0">
                <a:solidFill>
                  <a:srgbClr val="3366FF"/>
                </a:solidFill>
                <a:latin typeface="Courier"/>
                <a:cs typeface="Courier"/>
              </a:rPr>
              <a:t>的说明，包括域名服务器，管理员</a:t>
            </a:r>
            <a:r>
              <a:rPr lang="en-US" altLang="zh-CN" sz="1400" dirty="0" smtClean="0">
                <a:solidFill>
                  <a:srgbClr val="3366FF"/>
                </a:solidFill>
                <a:latin typeface="Courier"/>
                <a:cs typeface="Courier"/>
              </a:rPr>
              <a:t>email</a:t>
            </a:r>
            <a:r>
              <a:rPr lang="zh-CN" altLang="en-US" sz="1400" dirty="0" smtClean="0">
                <a:solidFill>
                  <a:srgbClr val="3366FF"/>
                </a:solidFill>
                <a:latin typeface="Courier"/>
                <a:cs typeface="Courier"/>
              </a:rPr>
              <a:t>地址</a:t>
            </a:r>
            <a:r>
              <a:rPr lang="en-US" altLang="zh-CN" sz="1400" dirty="0" smtClean="0">
                <a:solidFill>
                  <a:srgbClr val="3366FF"/>
                </a:solidFill>
                <a:latin typeface="Courier"/>
                <a:cs typeface="Courier"/>
              </a:rPr>
              <a:t>，(</a:t>
            </a:r>
            <a:r>
              <a:rPr lang="zh-CN" altLang="en-US" sz="1400" dirty="0" smtClean="0">
                <a:solidFill>
                  <a:srgbClr val="3366FF"/>
                </a:solidFill>
                <a:latin typeface="Courier"/>
                <a:cs typeface="Courier"/>
              </a:rPr>
              <a:t>序列号（</a:t>
            </a:r>
            <a:r>
              <a:rPr lang="en-US" altLang="zh-CN" sz="1400" dirty="0" smtClean="0">
                <a:solidFill>
                  <a:srgbClr val="3366FF"/>
                </a:solidFill>
                <a:latin typeface="Courier"/>
                <a:cs typeface="Courier"/>
              </a:rPr>
              <a:t>SN</a:t>
            </a:r>
            <a:r>
              <a:rPr lang="zh-CN" altLang="en-US" sz="1400" dirty="0" smtClean="0">
                <a:solidFill>
                  <a:srgbClr val="3366FF"/>
                </a:solidFill>
                <a:latin typeface="Courier"/>
                <a:cs typeface="Courier"/>
              </a:rPr>
              <a:t>），</a:t>
            </a:r>
            <a:r>
              <a:rPr lang="en-US" altLang="zh-CN" sz="1400" dirty="0" smtClean="0">
                <a:solidFill>
                  <a:srgbClr val="3366FF"/>
                </a:solidFill>
                <a:latin typeface="Courier"/>
                <a:cs typeface="Courier"/>
              </a:rPr>
              <a:t>refresh,</a:t>
            </a:r>
            <a:r>
              <a:rPr lang="zh-CN" altLang="en-US" sz="1400" dirty="0" smtClean="0">
                <a:solidFill>
                  <a:srgbClr val="3366FF"/>
                </a:solidFill>
                <a:latin typeface="Courier"/>
                <a:cs typeface="Courier"/>
              </a:rPr>
              <a:t> </a:t>
            </a:r>
            <a:r>
              <a:rPr lang="en-US" altLang="zh-CN" sz="1400" dirty="0" smtClean="0">
                <a:solidFill>
                  <a:srgbClr val="3366FF"/>
                </a:solidFill>
                <a:latin typeface="Courier"/>
                <a:cs typeface="Courier"/>
              </a:rPr>
              <a:t>retry,</a:t>
            </a:r>
            <a:r>
              <a:rPr lang="zh-CN" altLang="en-US" sz="1400" dirty="0" smtClean="0">
                <a:solidFill>
                  <a:srgbClr val="3366FF"/>
                </a:solidFill>
                <a:latin typeface="Courier"/>
                <a:cs typeface="Courier"/>
              </a:rPr>
              <a:t> </a:t>
            </a:r>
            <a:r>
              <a:rPr lang="en-US" altLang="zh-CN" sz="1400" dirty="0" smtClean="0">
                <a:solidFill>
                  <a:srgbClr val="3366FF"/>
                </a:solidFill>
                <a:latin typeface="Courier"/>
                <a:cs typeface="Courier"/>
              </a:rPr>
              <a:t>expire(</a:t>
            </a:r>
            <a:r>
              <a:rPr lang="zh-CN" altLang="en-US" sz="1400" dirty="0" smtClean="0">
                <a:solidFill>
                  <a:srgbClr val="3366FF"/>
                </a:solidFill>
                <a:latin typeface="Courier"/>
                <a:cs typeface="Courier"/>
              </a:rPr>
              <a:t>用于从服务器同步</a:t>
            </a:r>
            <a:r>
              <a:rPr lang="en-US" altLang="zh-CN" sz="1400" dirty="0" smtClean="0">
                <a:solidFill>
                  <a:srgbClr val="3366FF"/>
                </a:solidFill>
                <a:latin typeface="Courier"/>
                <a:cs typeface="Courier"/>
              </a:rPr>
              <a:t>),</a:t>
            </a:r>
            <a:r>
              <a:rPr lang="zh-CN" altLang="en-US" sz="1400" dirty="0" smtClean="0">
                <a:solidFill>
                  <a:srgbClr val="3366FF"/>
                </a:solidFill>
                <a:latin typeface="Courier"/>
                <a:cs typeface="Courier"/>
              </a:rPr>
              <a:t> </a:t>
            </a:r>
            <a:r>
              <a:rPr lang="en-US" altLang="zh-CN" sz="1400" dirty="0" smtClean="0">
                <a:solidFill>
                  <a:srgbClr val="3366FF"/>
                </a:solidFill>
                <a:latin typeface="Courier"/>
                <a:cs typeface="Courier"/>
              </a:rPr>
              <a:t>minimum(</a:t>
            </a:r>
            <a:r>
              <a:rPr lang="zh-CN" altLang="en-US" sz="1400" dirty="0" smtClean="0">
                <a:solidFill>
                  <a:srgbClr val="3366FF"/>
                </a:solidFill>
                <a:latin typeface="Courier"/>
                <a:cs typeface="Courier"/>
              </a:rPr>
              <a:t>作为否定缓存</a:t>
            </a:r>
            <a:r>
              <a:rPr lang="en-US" altLang="zh-CN" sz="1400" dirty="0" smtClean="0">
                <a:solidFill>
                  <a:srgbClr val="3366FF"/>
                </a:solidFill>
                <a:latin typeface="Courier"/>
                <a:cs typeface="Courier"/>
              </a:rPr>
              <a:t>(NXDOMAIN)TTL))</a:t>
            </a:r>
            <a:endParaRPr lang="en-US" altLang="zh-CN" sz="1400" dirty="0">
              <a:solidFill>
                <a:srgbClr val="3366FF"/>
              </a:solidFill>
              <a:latin typeface="Courier"/>
              <a:cs typeface="Courier"/>
            </a:endParaRPr>
          </a:p>
          <a:p>
            <a:pPr marL="0" indent="0">
              <a:buNone/>
            </a:pPr>
            <a:r>
              <a:rPr lang="en-US" altLang="zh-CN" sz="1400" dirty="0" err="1">
                <a:latin typeface="Courier"/>
                <a:cs typeface="Courier"/>
              </a:rPr>
              <a:t>example.com</a:t>
            </a:r>
            <a:r>
              <a:rPr lang="en-US" altLang="zh-CN" sz="1400" dirty="0">
                <a:latin typeface="Courier"/>
                <a:cs typeface="Courier"/>
              </a:rPr>
              <a:t>.  IN  NS    ns                    </a:t>
            </a:r>
            <a:r>
              <a:rPr lang="en-US" altLang="zh-CN" sz="1400" dirty="0" smtClean="0">
                <a:latin typeface="Courier"/>
                <a:cs typeface="Courier"/>
              </a:rPr>
              <a:t>;</a:t>
            </a:r>
            <a:r>
              <a:rPr lang="zh-CN" altLang="en-US" sz="1400" dirty="0" smtClean="0">
                <a:solidFill>
                  <a:srgbClr val="3366FF"/>
                </a:solidFill>
                <a:latin typeface="Courier"/>
                <a:cs typeface="Courier"/>
              </a:rPr>
              <a:t>域名服务器</a:t>
            </a:r>
            <a:r>
              <a:rPr lang="zh-CN" altLang="zh-CN" sz="1400" dirty="0" smtClean="0">
                <a:solidFill>
                  <a:srgbClr val="3366FF"/>
                </a:solidFill>
                <a:latin typeface="Courier"/>
                <a:cs typeface="Courier"/>
              </a:rPr>
              <a:t>，</a:t>
            </a:r>
            <a:r>
              <a:rPr lang="zh-CN" altLang="en-US" sz="1400" dirty="0" smtClean="0">
                <a:solidFill>
                  <a:srgbClr val="3366FF"/>
                </a:solidFill>
                <a:latin typeface="Courier"/>
                <a:cs typeface="Courier"/>
              </a:rPr>
              <a:t>相对主机名</a:t>
            </a:r>
            <a:r>
              <a:rPr lang="zh-CN" altLang="en-US" sz="1400" dirty="0" smtClean="0">
                <a:latin typeface="Courier"/>
                <a:cs typeface="Courier"/>
              </a:rPr>
              <a:t>，</a:t>
            </a:r>
            <a:r>
              <a:rPr lang="en-US" altLang="zh-CN" sz="1400" dirty="0" err="1" smtClean="0">
                <a:solidFill>
                  <a:srgbClr val="3366FF"/>
                </a:solidFill>
                <a:latin typeface="Courier"/>
                <a:cs typeface="Courier"/>
              </a:rPr>
              <a:t>ns.example.com</a:t>
            </a:r>
            <a:endParaRPr lang="en-US" altLang="zh-CN" sz="1400" dirty="0" smtClean="0">
              <a:solidFill>
                <a:srgbClr val="3366FF"/>
              </a:solidFill>
              <a:latin typeface="Courier"/>
              <a:cs typeface="Courier"/>
            </a:endParaRPr>
          </a:p>
          <a:p>
            <a:pPr marL="0" indent="0">
              <a:buNone/>
            </a:pPr>
            <a:r>
              <a:rPr lang="en-US" altLang="zh-CN" sz="1400" dirty="0" err="1" smtClean="0">
                <a:latin typeface="Courier"/>
                <a:cs typeface="Courier"/>
              </a:rPr>
              <a:t>example.com</a:t>
            </a:r>
            <a:r>
              <a:rPr lang="en-US" altLang="zh-CN" sz="1400" dirty="0">
                <a:latin typeface="Courier"/>
                <a:cs typeface="Courier"/>
              </a:rPr>
              <a:t>.  IN  NS    </a:t>
            </a:r>
            <a:r>
              <a:rPr lang="en-US" altLang="zh-CN" sz="1400" dirty="0" err="1">
                <a:latin typeface="Courier"/>
                <a:cs typeface="Courier"/>
              </a:rPr>
              <a:t>ns.somewhere.example</a:t>
            </a:r>
            <a:r>
              <a:rPr lang="en-US" altLang="zh-CN" sz="1400" dirty="0">
                <a:latin typeface="Courier"/>
                <a:cs typeface="Courier"/>
              </a:rPr>
              <a:t>. </a:t>
            </a:r>
            <a:r>
              <a:rPr lang="en-US" altLang="zh-CN" sz="1400" dirty="0" smtClean="0">
                <a:latin typeface="Courier"/>
                <a:cs typeface="Courier"/>
              </a:rPr>
              <a:t>;</a:t>
            </a:r>
            <a:r>
              <a:rPr lang="zh-CN" altLang="en-US" sz="1400" dirty="0" smtClean="0">
                <a:solidFill>
                  <a:srgbClr val="3366FF"/>
                </a:solidFill>
                <a:latin typeface="Courier"/>
                <a:cs typeface="Courier"/>
              </a:rPr>
              <a:t>域名服务器，绝对主机名</a:t>
            </a:r>
            <a:r>
              <a:rPr lang="zh-CN" altLang="en-US" sz="1400" dirty="0" smtClean="0">
                <a:latin typeface="Courier"/>
                <a:cs typeface="Courier"/>
              </a:rPr>
              <a:t>，</a:t>
            </a:r>
            <a:r>
              <a:rPr lang="zh-CN" altLang="en-US" sz="1400" dirty="0" smtClean="0">
                <a:solidFill>
                  <a:srgbClr val="3366FF"/>
                </a:solidFill>
                <a:latin typeface="Courier"/>
                <a:cs typeface="Courier"/>
              </a:rPr>
              <a:t>备份服务器</a:t>
            </a:r>
            <a:endParaRPr lang="en-US" altLang="zh-CN" sz="1400" dirty="0">
              <a:solidFill>
                <a:srgbClr val="3366FF"/>
              </a:solidFill>
              <a:latin typeface="Courier"/>
              <a:cs typeface="Courier"/>
            </a:endParaRPr>
          </a:p>
          <a:p>
            <a:pPr marL="0" indent="0">
              <a:buNone/>
            </a:pPr>
            <a:r>
              <a:rPr lang="en-US" altLang="zh-CN" sz="1400" dirty="0" err="1">
                <a:latin typeface="Courier"/>
                <a:cs typeface="Courier"/>
              </a:rPr>
              <a:t>example.com</a:t>
            </a:r>
            <a:r>
              <a:rPr lang="en-US" altLang="zh-CN" sz="1400" dirty="0">
                <a:latin typeface="Courier"/>
                <a:cs typeface="Courier"/>
              </a:rPr>
              <a:t>.  IN  MX    10 </a:t>
            </a:r>
            <a:r>
              <a:rPr lang="en-US" altLang="zh-CN" sz="1400" dirty="0" err="1">
                <a:latin typeface="Courier"/>
                <a:cs typeface="Courier"/>
              </a:rPr>
              <a:t>mail.example.com</a:t>
            </a:r>
            <a:r>
              <a:rPr lang="en-US" altLang="zh-CN" sz="1400" dirty="0">
                <a:latin typeface="Courier"/>
                <a:cs typeface="Courier"/>
              </a:rPr>
              <a:t>.  </a:t>
            </a:r>
            <a:r>
              <a:rPr lang="en-US" altLang="zh-CN" sz="1400" dirty="0" smtClean="0">
                <a:latin typeface="Courier"/>
                <a:cs typeface="Courier"/>
              </a:rPr>
              <a:t>;</a:t>
            </a:r>
            <a:r>
              <a:rPr lang="zh-CN" altLang="en-US" sz="1400" dirty="0" smtClean="0">
                <a:solidFill>
                  <a:srgbClr val="3366FF"/>
                </a:solidFill>
                <a:latin typeface="Courier"/>
                <a:cs typeface="Courier"/>
              </a:rPr>
              <a:t>邮件服务器，优先级高，</a:t>
            </a:r>
            <a:r>
              <a:rPr lang="en-US" altLang="zh-CN" sz="1400" dirty="0" err="1" smtClean="0">
                <a:solidFill>
                  <a:srgbClr val="3366FF"/>
                </a:solidFill>
                <a:latin typeface="Courier"/>
                <a:cs typeface="Courier"/>
              </a:rPr>
              <a:t>mail.example.com</a:t>
            </a:r>
            <a:endParaRPr lang="en-US" altLang="zh-CN" sz="1400" dirty="0">
              <a:solidFill>
                <a:srgbClr val="3366FF"/>
              </a:solidFill>
              <a:latin typeface="Courier"/>
              <a:cs typeface="Courier"/>
            </a:endParaRPr>
          </a:p>
          <a:p>
            <a:pPr marL="0" indent="0">
              <a:buNone/>
            </a:pPr>
            <a:r>
              <a:rPr lang="en-US" altLang="zh-CN" sz="1400" dirty="0">
                <a:latin typeface="Courier"/>
                <a:cs typeface="Courier"/>
              </a:rPr>
              <a:t>@             IN  MX    20 mail2.example.com. </a:t>
            </a:r>
            <a:r>
              <a:rPr lang="en-US" altLang="zh-CN" sz="1400" dirty="0" smtClean="0">
                <a:latin typeface="Courier"/>
                <a:cs typeface="Courier"/>
              </a:rPr>
              <a:t>;</a:t>
            </a:r>
            <a:r>
              <a:rPr lang="zh-CN" altLang="en-US" sz="1400" dirty="0">
                <a:solidFill>
                  <a:srgbClr val="3366FF"/>
                </a:solidFill>
                <a:latin typeface="Courier"/>
                <a:cs typeface="Courier"/>
              </a:rPr>
              <a:t>邮件服务器，</a:t>
            </a:r>
            <a:r>
              <a:rPr lang="zh-CN" altLang="en-US" sz="1400" dirty="0" smtClean="0">
                <a:solidFill>
                  <a:srgbClr val="3366FF"/>
                </a:solidFill>
                <a:latin typeface="Courier"/>
                <a:cs typeface="Courier"/>
              </a:rPr>
              <a:t>优先级中， </a:t>
            </a:r>
            <a:r>
              <a:rPr lang="en-US" altLang="zh-CN" sz="1400" dirty="0" smtClean="0">
                <a:solidFill>
                  <a:srgbClr val="3366FF"/>
                </a:solidFill>
                <a:latin typeface="Courier"/>
                <a:cs typeface="Courier"/>
              </a:rPr>
              <a:t>“@”</a:t>
            </a:r>
            <a:r>
              <a:rPr lang="en-US" altLang="en-US" sz="1400" dirty="0" smtClean="0">
                <a:solidFill>
                  <a:srgbClr val="3366FF"/>
                </a:solidFill>
                <a:latin typeface="Courier"/>
                <a:cs typeface="Courier"/>
              </a:rPr>
              <a:t>：</a:t>
            </a:r>
            <a:r>
              <a:rPr lang="en-US" altLang="zh-CN" sz="1400" dirty="0" smtClean="0">
                <a:solidFill>
                  <a:srgbClr val="3366FF"/>
                </a:solidFill>
                <a:latin typeface="Courier"/>
                <a:cs typeface="Courier"/>
              </a:rPr>
              <a:t>zone</a:t>
            </a:r>
            <a:r>
              <a:rPr lang="zh-CN" altLang="en-US" sz="1400" dirty="0" smtClean="0">
                <a:solidFill>
                  <a:srgbClr val="3366FF"/>
                </a:solidFill>
                <a:latin typeface="Courier"/>
                <a:cs typeface="Courier"/>
              </a:rPr>
              <a:t> </a:t>
            </a:r>
            <a:r>
              <a:rPr lang="en-US" altLang="zh-CN" sz="1400" dirty="0" smtClean="0">
                <a:solidFill>
                  <a:srgbClr val="3366FF"/>
                </a:solidFill>
                <a:latin typeface="Courier"/>
                <a:cs typeface="Courier"/>
              </a:rPr>
              <a:t>origin</a:t>
            </a:r>
            <a:endParaRPr lang="en-US" altLang="zh-CN" sz="1400" dirty="0">
              <a:solidFill>
                <a:srgbClr val="3366FF"/>
              </a:solidFill>
              <a:latin typeface="Courier"/>
              <a:cs typeface="Courier"/>
            </a:endParaRPr>
          </a:p>
          <a:p>
            <a:pPr marL="0" indent="0">
              <a:buNone/>
            </a:pPr>
            <a:r>
              <a:rPr lang="en-US" altLang="zh-CN" sz="1400" dirty="0">
                <a:latin typeface="Courier"/>
                <a:cs typeface="Courier"/>
              </a:rPr>
              <a:t>@             IN  MX    50 mail3              </a:t>
            </a:r>
            <a:r>
              <a:rPr lang="en-US" altLang="zh-CN" sz="1400" dirty="0" smtClean="0">
                <a:latin typeface="Courier"/>
                <a:cs typeface="Courier"/>
              </a:rPr>
              <a:t>;</a:t>
            </a:r>
            <a:r>
              <a:rPr lang="zh-CN" altLang="en-US" sz="1400" dirty="0" smtClean="0">
                <a:solidFill>
                  <a:srgbClr val="3366FF"/>
                </a:solidFill>
                <a:latin typeface="Courier"/>
                <a:cs typeface="Courier"/>
              </a:rPr>
              <a:t>邮件服务器</a:t>
            </a:r>
            <a:r>
              <a:rPr lang="zh-CN" altLang="en-US" sz="1400" dirty="0">
                <a:solidFill>
                  <a:srgbClr val="3366FF"/>
                </a:solidFill>
                <a:latin typeface="Courier"/>
                <a:cs typeface="Courier"/>
              </a:rPr>
              <a:t>，</a:t>
            </a:r>
            <a:r>
              <a:rPr lang="zh-CN" altLang="en-US" sz="1400" dirty="0" smtClean="0">
                <a:solidFill>
                  <a:srgbClr val="3366FF"/>
                </a:solidFill>
                <a:latin typeface="Courier"/>
                <a:cs typeface="Courier"/>
              </a:rPr>
              <a:t>优先级低，</a:t>
            </a:r>
            <a:r>
              <a:rPr lang="zh-CN" altLang="en-US" sz="1400" dirty="0">
                <a:solidFill>
                  <a:srgbClr val="3366FF"/>
                </a:solidFill>
                <a:latin typeface="Courier"/>
                <a:cs typeface="Courier"/>
              </a:rPr>
              <a:t>相对主</a:t>
            </a:r>
            <a:r>
              <a:rPr lang="zh-CN" altLang="en-US" sz="1400" dirty="0" smtClean="0">
                <a:solidFill>
                  <a:srgbClr val="3366FF"/>
                </a:solidFill>
                <a:latin typeface="Courier"/>
                <a:cs typeface="Courier"/>
              </a:rPr>
              <a:t>机名</a:t>
            </a:r>
            <a:endParaRPr lang="en-US" altLang="zh-CN" sz="1400" dirty="0">
              <a:solidFill>
                <a:srgbClr val="3366FF"/>
              </a:solidFill>
              <a:latin typeface="Courier"/>
              <a:cs typeface="Courier"/>
            </a:endParaRPr>
          </a:p>
          <a:p>
            <a:pPr marL="0" indent="0">
              <a:buNone/>
            </a:pPr>
            <a:r>
              <a:rPr lang="en-US" altLang="zh-CN" sz="1400" dirty="0" err="1">
                <a:latin typeface="Courier"/>
                <a:cs typeface="Courier"/>
              </a:rPr>
              <a:t>example.com</a:t>
            </a:r>
            <a:r>
              <a:rPr lang="en-US" altLang="zh-CN" sz="1400" dirty="0">
                <a:latin typeface="Courier"/>
                <a:cs typeface="Courier"/>
              </a:rPr>
              <a:t>.  IN  A     192.0.2.1             </a:t>
            </a:r>
            <a:r>
              <a:rPr lang="en-US" altLang="zh-CN" sz="1400" dirty="0" smtClean="0">
                <a:latin typeface="Courier"/>
                <a:cs typeface="Courier"/>
              </a:rPr>
              <a:t>;</a:t>
            </a:r>
            <a:r>
              <a:rPr lang="en-US" altLang="zh-CN" sz="1400" dirty="0" smtClean="0">
                <a:solidFill>
                  <a:srgbClr val="3366FF"/>
                </a:solidFill>
                <a:latin typeface="Courier"/>
                <a:cs typeface="Courier"/>
              </a:rPr>
              <a:t>IPv4</a:t>
            </a:r>
            <a:r>
              <a:rPr lang="zh-CN" altLang="en-US" sz="1400" dirty="0" smtClean="0">
                <a:solidFill>
                  <a:srgbClr val="3366FF"/>
                </a:solidFill>
                <a:latin typeface="Courier"/>
                <a:cs typeface="Courier"/>
              </a:rPr>
              <a:t>地址 </a:t>
            </a:r>
            <a:r>
              <a:rPr lang="en-US" altLang="zh-CN" sz="1400" dirty="0" err="1" smtClean="0">
                <a:solidFill>
                  <a:srgbClr val="3366FF"/>
                </a:solidFill>
                <a:latin typeface="Courier"/>
                <a:cs typeface="Courier"/>
              </a:rPr>
              <a:t>example.com</a:t>
            </a:r>
            <a:endParaRPr lang="en-US" altLang="zh-CN" sz="1400" dirty="0">
              <a:solidFill>
                <a:srgbClr val="3366FF"/>
              </a:solidFill>
              <a:latin typeface="Courier"/>
              <a:cs typeface="Courier"/>
            </a:endParaRPr>
          </a:p>
          <a:p>
            <a:pPr marL="0" indent="0">
              <a:buNone/>
            </a:pPr>
            <a:r>
              <a:rPr lang="en-US" altLang="zh-CN" sz="1400" dirty="0">
                <a:latin typeface="Courier"/>
                <a:cs typeface="Courier"/>
              </a:rPr>
              <a:t>              IN  AAAA  2001:db8:10::1        </a:t>
            </a:r>
            <a:r>
              <a:rPr lang="en-US" altLang="zh-CN" sz="1400" dirty="0" smtClean="0">
                <a:latin typeface="Courier"/>
                <a:cs typeface="Courier"/>
              </a:rPr>
              <a:t>;</a:t>
            </a:r>
            <a:r>
              <a:rPr lang="en-US" altLang="zh-CN" sz="1400" dirty="0" smtClean="0">
                <a:solidFill>
                  <a:srgbClr val="3366FF"/>
                </a:solidFill>
                <a:latin typeface="Courier"/>
                <a:cs typeface="Courier"/>
              </a:rPr>
              <a:t>IPv6</a:t>
            </a:r>
            <a:r>
              <a:rPr lang="zh-CN" altLang="en-US" sz="1400" dirty="0" smtClean="0">
                <a:solidFill>
                  <a:srgbClr val="3366FF"/>
                </a:solidFill>
                <a:latin typeface="Courier"/>
                <a:cs typeface="Courier"/>
              </a:rPr>
              <a:t>地址 </a:t>
            </a:r>
            <a:r>
              <a:rPr lang="en-US" altLang="zh-CN" sz="1400" dirty="0" err="1" smtClean="0">
                <a:solidFill>
                  <a:srgbClr val="3366FF"/>
                </a:solidFill>
                <a:latin typeface="Courier"/>
                <a:cs typeface="Courier"/>
              </a:rPr>
              <a:t>exampel.com</a:t>
            </a:r>
            <a:endParaRPr lang="en-US" altLang="zh-CN" sz="1400" dirty="0">
              <a:solidFill>
                <a:srgbClr val="3366FF"/>
              </a:solidFill>
              <a:latin typeface="Courier"/>
              <a:cs typeface="Courier"/>
            </a:endParaRPr>
          </a:p>
          <a:p>
            <a:pPr marL="0" indent="0">
              <a:buNone/>
            </a:pPr>
            <a:r>
              <a:rPr lang="en-US" altLang="zh-CN" sz="1400" dirty="0">
                <a:latin typeface="Courier"/>
                <a:cs typeface="Courier"/>
              </a:rPr>
              <a:t>ns            IN  A     192.0.2.2             </a:t>
            </a:r>
            <a:r>
              <a:rPr lang="en-US" altLang="zh-CN" sz="1400" dirty="0" smtClean="0">
                <a:latin typeface="Courier"/>
                <a:cs typeface="Courier"/>
              </a:rPr>
              <a:t>;</a:t>
            </a:r>
            <a:r>
              <a:rPr lang="en-US" altLang="zh-CN" sz="1400" dirty="0" smtClean="0">
                <a:solidFill>
                  <a:srgbClr val="3366FF"/>
                </a:solidFill>
                <a:latin typeface="Courier"/>
                <a:cs typeface="Courier"/>
              </a:rPr>
              <a:t>IPv4</a:t>
            </a:r>
            <a:r>
              <a:rPr lang="zh-CN" altLang="en-US" sz="1400" dirty="0">
                <a:solidFill>
                  <a:srgbClr val="3366FF"/>
                </a:solidFill>
                <a:latin typeface="Courier"/>
                <a:cs typeface="Courier"/>
              </a:rPr>
              <a:t>地</a:t>
            </a:r>
            <a:r>
              <a:rPr lang="zh-CN" altLang="en-US" sz="1400" dirty="0" smtClean="0">
                <a:solidFill>
                  <a:srgbClr val="3366FF"/>
                </a:solidFill>
                <a:latin typeface="Courier"/>
                <a:cs typeface="Courier"/>
              </a:rPr>
              <a:t>址 </a:t>
            </a:r>
            <a:r>
              <a:rPr lang="en-US" altLang="zh-CN" sz="1400" dirty="0" err="1" smtClean="0">
                <a:solidFill>
                  <a:srgbClr val="3366FF"/>
                </a:solidFill>
                <a:latin typeface="Courier"/>
                <a:cs typeface="Courier"/>
              </a:rPr>
              <a:t>ns.example.com</a:t>
            </a:r>
            <a:endParaRPr lang="en-US" altLang="zh-CN" sz="1400" dirty="0">
              <a:solidFill>
                <a:srgbClr val="3366FF"/>
              </a:solidFill>
              <a:latin typeface="Courier"/>
              <a:cs typeface="Courier"/>
            </a:endParaRPr>
          </a:p>
          <a:p>
            <a:pPr marL="0" indent="0">
              <a:buNone/>
            </a:pPr>
            <a:r>
              <a:rPr lang="en-US" altLang="zh-CN" sz="1400" dirty="0" smtClean="0">
                <a:latin typeface="Courier"/>
                <a:cs typeface="Courier"/>
              </a:rPr>
              <a:t>www           </a:t>
            </a:r>
            <a:r>
              <a:rPr lang="en-US" altLang="zh-CN" sz="1400" dirty="0">
                <a:latin typeface="Courier"/>
                <a:cs typeface="Courier"/>
              </a:rPr>
              <a:t>IN  CNAME </a:t>
            </a:r>
            <a:r>
              <a:rPr lang="en-US" altLang="zh-CN" sz="1400" dirty="0" err="1">
                <a:latin typeface="Courier"/>
                <a:cs typeface="Courier"/>
              </a:rPr>
              <a:t>example.com</a:t>
            </a:r>
            <a:r>
              <a:rPr lang="en-US" altLang="zh-CN" sz="1400" dirty="0">
                <a:latin typeface="Courier"/>
                <a:cs typeface="Courier"/>
              </a:rPr>
              <a:t>.          </a:t>
            </a:r>
            <a:r>
              <a:rPr lang="en-US" altLang="zh-CN" sz="1400" dirty="0" smtClean="0">
                <a:latin typeface="Courier"/>
                <a:cs typeface="Courier"/>
              </a:rPr>
              <a:t>;</a:t>
            </a:r>
            <a:r>
              <a:rPr lang="zh-CN" altLang="en-US" sz="1400" dirty="0" smtClean="0">
                <a:solidFill>
                  <a:srgbClr val="3366FF"/>
                </a:solidFill>
                <a:latin typeface="Courier"/>
                <a:cs typeface="Courier"/>
              </a:rPr>
              <a:t>正式域名，</a:t>
            </a:r>
            <a:r>
              <a:rPr lang="en-US" altLang="zh-CN" sz="1400" dirty="0" err="1" smtClean="0">
                <a:solidFill>
                  <a:srgbClr val="3366FF"/>
                </a:solidFill>
                <a:latin typeface="Courier"/>
                <a:cs typeface="Courier"/>
              </a:rPr>
              <a:t>www.example.com</a:t>
            </a:r>
            <a:r>
              <a:rPr lang="zh-CN" altLang="en-US" sz="1400" dirty="0" smtClean="0">
                <a:solidFill>
                  <a:srgbClr val="3366FF"/>
                </a:solidFill>
                <a:latin typeface="Courier"/>
                <a:cs typeface="Courier"/>
              </a:rPr>
              <a:t>是别名</a:t>
            </a:r>
            <a:endParaRPr lang="en-US" altLang="zh-CN" sz="1400" dirty="0" smtClean="0">
              <a:solidFill>
                <a:srgbClr val="3366FF"/>
              </a:solidFill>
              <a:latin typeface="Courier"/>
              <a:cs typeface="Courier"/>
            </a:endParaRPr>
          </a:p>
          <a:p>
            <a:pPr marL="0" indent="0">
              <a:buNone/>
            </a:pPr>
            <a:r>
              <a:rPr lang="en-US" altLang="zh-CN" sz="1400" dirty="0" err="1" smtClean="0">
                <a:latin typeface="Courier"/>
                <a:cs typeface="Courier"/>
              </a:rPr>
              <a:t>wwwtest</a:t>
            </a:r>
            <a:r>
              <a:rPr lang="en-US" altLang="zh-CN" sz="1400" dirty="0" smtClean="0">
                <a:latin typeface="Courier"/>
                <a:cs typeface="Courier"/>
              </a:rPr>
              <a:t>       </a:t>
            </a:r>
            <a:r>
              <a:rPr lang="en-US" altLang="zh-CN" sz="1400" dirty="0">
                <a:latin typeface="Courier"/>
                <a:cs typeface="Courier"/>
              </a:rPr>
              <a:t>IN  CNAME www                   </a:t>
            </a:r>
            <a:r>
              <a:rPr lang="en-US" altLang="zh-CN" sz="1400" dirty="0" smtClean="0">
                <a:latin typeface="Courier"/>
                <a:cs typeface="Courier"/>
              </a:rPr>
              <a:t>;</a:t>
            </a:r>
            <a:r>
              <a:rPr lang="zh-CN" altLang="en-US" sz="1400" dirty="0" smtClean="0">
                <a:solidFill>
                  <a:srgbClr val="3366FF"/>
                </a:solidFill>
                <a:latin typeface="Courier"/>
                <a:cs typeface="Courier"/>
              </a:rPr>
              <a:t>正式域名</a:t>
            </a:r>
            <a:r>
              <a:rPr lang="zh-CN" altLang="en-US" sz="1400" dirty="0" smtClean="0">
                <a:latin typeface="Courier"/>
                <a:cs typeface="Courier"/>
              </a:rPr>
              <a:t>，</a:t>
            </a:r>
            <a:r>
              <a:rPr lang="en-US" altLang="zh-CN" sz="1400" dirty="0" err="1" smtClean="0">
                <a:solidFill>
                  <a:srgbClr val="3366FF"/>
                </a:solidFill>
                <a:latin typeface="Courier"/>
                <a:cs typeface="Courier"/>
              </a:rPr>
              <a:t>wwwtest</a:t>
            </a:r>
            <a:r>
              <a:rPr lang="zh-CN" altLang="en-US" sz="1400" dirty="0" smtClean="0">
                <a:solidFill>
                  <a:srgbClr val="3366FF"/>
                </a:solidFill>
                <a:latin typeface="Courier"/>
                <a:cs typeface="Courier"/>
              </a:rPr>
              <a:t>是</a:t>
            </a:r>
            <a:r>
              <a:rPr lang="en-US" altLang="zh-CN" sz="1400" dirty="0" smtClean="0">
                <a:solidFill>
                  <a:srgbClr val="3366FF"/>
                </a:solidFill>
                <a:latin typeface="Courier"/>
                <a:cs typeface="Courier"/>
              </a:rPr>
              <a:t>www</a:t>
            </a:r>
            <a:r>
              <a:rPr lang="zh-CN" altLang="en-US" sz="1400" dirty="0" smtClean="0">
                <a:solidFill>
                  <a:srgbClr val="3366FF"/>
                </a:solidFill>
                <a:latin typeface="Courier"/>
                <a:cs typeface="Courier"/>
              </a:rPr>
              <a:t>的别名</a:t>
            </a:r>
            <a:endParaRPr lang="en-US" altLang="zh-CN" sz="1400" dirty="0">
              <a:solidFill>
                <a:srgbClr val="3366FF"/>
              </a:solidFill>
              <a:latin typeface="Courier"/>
              <a:cs typeface="Courier"/>
            </a:endParaRPr>
          </a:p>
          <a:p>
            <a:pPr marL="0" indent="0">
              <a:buNone/>
            </a:pPr>
            <a:r>
              <a:rPr lang="en-US" altLang="zh-CN" sz="1400" dirty="0">
                <a:latin typeface="Courier"/>
                <a:cs typeface="Courier"/>
              </a:rPr>
              <a:t>mail          IN  A     192.0.2.3             </a:t>
            </a:r>
            <a:r>
              <a:rPr lang="en-US" altLang="zh-CN" sz="1400" dirty="0" smtClean="0">
                <a:latin typeface="Courier"/>
                <a:cs typeface="Courier"/>
              </a:rPr>
              <a:t>;</a:t>
            </a:r>
            <a:r>
              <a:rPr lang="en-US" altLang="zh-CN" sz="1400" dirty="0" err="1" smtClean="0">
                <a:solidFill>
                  <a:srgbClr val="3366FF"/>
                </a:solidFill>
                <a:latin typeface="Courier"/>
                <a:cs typeface="Courier"/>
              </a:rPr>
              <a:t>mail.example.com</a:t>
            </a:r>
            <a:r>
              <a:rPr lang="zh-CN" altLang="en-US" sz="1400" dirty="0" smtClean="0">
                <a:solidFill>
                  <a:srgbClr val="3366FF"/>
                </a:solidFill>
                <a:latin typeface="Courier"/>
                <a:cs typeface="Courier"/>
              </a:rPr>
              <a:t>的</a:t>
            </a:r>
            <a:r>
              <a:rPr lang="en-US" altLang="zh-CN" sz="1400" dirty="0" smtClean="0">
                <a:solidFill>
                  <a:srgbClr val="3366FF"/>
                </a:solidFill>
                <a:latin typeface="Courier"/>
                <a:cs typeface="Courier"/>
              </a:rPr>
              <a:t>IPv4</a:t>
            </a:r>
            <a:r>
              <a:rPr lang="zh-CN" altLang="en-US" sz="1400" dirty="0" smtClean="0">
                <a:solidFill>
                  <a:srgbClr val="3366FF"/>
                </a:solidFill>
                <a:latin typeface="Courier"/>
                <a:cs typeface="Courier"/>
              </a:rPr>
              <a:t>地址</a:t>
            </a:r>
            <a:endParaRPr lang="en-US" altLang="zh-CN" sz="1400" dirty="0">
              <a:solidFill>
                <a:srgbClr val="3366FF"/>
              </a:solidFill>
              <a:latin typeface="Courier"/>
              <a:cs typeface="Courier"/>
            </a:endParaRPr>
          </a:p>
          <a:p>
            <a:pPr marL="0" indent="0">
              <a:buNone/>
            </a:pPr>
            <a:r>
              <a:rPr lang="en-US" altLang="zh-CN" sz="1400" dirty="0">
                <a:latin typeface="Courier"/>
                <a:cs typeface="Courier"/>
              </a:rPr>
              <a:t>mail2         IN  A     192.0.2.4             </a:t>
            </a:r>
            <a:r>
              <a:rPr lang="en-US" altLang="zh-CN" sz="1400" dirty="0" smtClean="0">
                <a:latin typeface="Courier"/>
                <a:cs typeface="Courier"/>
              </a:rPr>
              <a:t>;</a:t>
            </a:r>
            <a:r>
              <a:rPr lang="en-US" altLang="zh-CN" sz="1400" dirty="0" smtClean="0">
                <a:solidFill>
                  <a:srgbClr val="3366FF"/>
                </a:solidFill>
                <a:latin typeface="Courier"/>
                <a:cs typeface="Courier"/>
              </a:rPr>
              <a:t>mail2</a:t>
            </a:r>
            <a:r>
              <a:rPr lang="en-US" altLang="zh-CN" sz="1400" dirty="0">
                <a:solidFill>
                  <a:srgbClr val="3366FF"/>
                </a:solidFill>
                <a:latin typeface="Courier"/>
                <a:cs typeface="Courier"/>
              </a:rPr>
              <a:t>.</a:t>
            </a:r>
            <a:r>
              <a:rPr lang="en-US" altLang="zh-CN" sz="1400" dirty="0" smtClean="0">
                <a:solidFill>
                  <a:srgbClr val="3366FF"/>
                </a:solidFill>
                <a:latin typeface="Courier"/>
                <a:cs typeface="Courier"/>
              </a:rPr>
              <a:t>example.com</a:t>
            </a:r>
            <a:r>
              <a:rPr lang="zh-CN" altLang="en-US" sz="1400" dirty="0" smtClean="0">
                <a:solidFill>
                  <a:srgbClr val="3366FF"/>
                </a:solidFill>
                <a:latin typeface="Courier"/>
                <a:cs typeface="Courier"/>
              </a:rPr>
              <a:t>的</a:t>
            </a:r>
            <a:r>
              <a:rPr lang="en-US" altLang="zh-CN" sz="1400" dirty="0" smtClean="0">
                <a:solidFill>
                  <a:srgbClr val="3366FF"/>
                </a:solidFill>
                <a:latin typeface="Courier"/>
                <a:cs typeface="Courier"/>
              </a:rPr>
              <a:t>IPv4</a:t>
            </a:r>
            <a:r>
              <a:rPr lang="zh-CN" altLang="en-US" sz="1400" dirty="0" smtClean="0">
                <a:solidFill>
                  <a:srgbClr val="3366FF"/>
                </a:solidFill>
                <a:latin typeface="Courier"/>
                <a:cs typeface="Courier"/>
              </a:rPr>
              <a:t>地址</a:t>
            </a:r>
            <a:endParaRPr lang="en-US" altLang="zh-CN" sz="1400" dirty="0" smtClean="0">
              <a:solidFill>
                <a:srgbClr val="3366FF"/>
              </a:solidFill>
              <a:latin typeface="Courier"/>
              <a:cs typeface="Courier"/>
            </a:endParaRPr>
          </a:p>
          <a:p>
            <a:pPr marL="0" indent="0">
              <a:buNone/>
            </a:pPr>
            <a:r>
              <a:rPr lang="en-US" altLang="zh-CN" sz="1400" dirty="0" smtClean="0">
                <a:solidFill>
                  <a:srgbClr val="103154"/>
                </a:solidFill>
                <a:latin typeface="Courier"/>
                <a:cs typeface="Courier"/>
              </a:rPr>
              <a:t>subzone</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IN</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NS</a:t>
            </a:r>
            <a:r>
              <a:rPr lang="zh-CN" altLang="en-US" sz="1400" dirty="0" smtClean="0">
                <a:solidFill>
                  <a:srgbClr val="103154"/>
                </a:solidFill>
                <a:latin typeface="Courier"/>
                <a:cs typeface="Courier"/>
              </a:rPr>
              <a:t>    </a:t>
            </a:r>
            <a:r>
              <a:rPr lang="en-US" altLang="zh-CN" sz="1400" dirty="0" err="1" smtClean="0">
                <a:solidFill>
                  <a:srgbClr val="103154"/>
                </a:solidFill>
                <a:latin typeface="Courier"/>
                <a:cs typeface="Courier"/>
              </a:rPr>
              <a:t>ns.subzone</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a:t>
            </a:r>
            <a:r>
              <a:rPr lang="zh-CN" altLang="en-US" sz="1400" dirty="0" smtClean="0">
                <a:solidFill>
                  <a:srgbClr val="3366FF"/>
                </a:solidFill>
                <a:latin typeface="Courier"/>
                <a:cs typeface="Courier"/>
              </a:rPr>
              <a:t>授权</a:t>
            </a:r>
            <a:r>
              <a:rPr lang="en-US" altLang="zh-CN" sz="1400" dirty="0" smtClean="0">
                <a:solidFill>
                  <a:srgbClr val="3366FF"/>
                </a:solidFill>
                <a:latin typeface="Courier"/>
                <a:cs typeface="Courier"/>
              </a:rPr>
              <a:t>subzone</a:t>
            </a:r>
            <a:r>
              <a:rPr lang="zh-CN" altLang="en-US" sz="1400" dirty="0" smtClean="0">
                <a:solidFill>
                  <a:srgbClr val="3366FF"/>
                </a:solidFill>
                <a:latin typeface="Courier"/>
                <a:cs typeface="Courier"/>
              </a:rPr>
              <a:t>，域名服务器为</a:t>
            </a:r>
            <a:r>
              <a:rPr lang="en-US" altLang="zh-CN" sz="1400" dirty="0" err="1" smtClean="0">
                <a:solidFill>
                  <a:srgbClr val="3366FF"/>
                </a:solidFill>
                <a:latin typeface="Courier"/>
                <a:cs typeface="Courier"/>
              </a:rPr>
              <a:t>ns.subzone</a:t>
            </a:r>
            <a:endParaRPr lang="en-US" altLang="zh-CN" sz="1400" dirty="0" smtClean="0">
              <a:solidFill>
                <a:srgbClr val="3366FF"/>
              </a:solidFill>
              <a:latin typeface="Courier"/>
              <a:cs typeface="Courier"/>
            </a:endParaRPr>
          </a:p>
          <a:p>
            <a:pPr marL="0" indent="0">
              <a:buNone/>
            </a:pPr>
            <a:r>
              <a:rPr lang="en-US" altLang="zh-CN" sz="1400" dirty="0" err="1" smtClean="0">
                <a:solidFill>
                  <a:srgbClr val="103154"/>
                </a:solidFill>
                <a:latin typeface="Courier"/>
                <a:cs typeface="Courier"/>
              </a:rPr>
              <a:t>ns.subzone</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IN</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A</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192.0.3.1</a:t>
            </a:r>
            <a:r>
              <a:rPr lang="zh-CN" altLang="en-US" sz="1400" dirty="0" smtClean="0">
                <a:solidFill>
                  <a:srgbClr val="103154"/>
                </a:solidFill>
                <a:latin typeface="Courier"/>
                <a:cs typeface="Courier"/>
              </a:rPr>
              <a:t>             </a:t>
            </a:r>
            <a:r>
              <a:rPr lang="en-US" altLang="zh-CN" sz="1400" dirty="0" smtClean="0">
                <a:solidFill>
                  <a:srgbClr val="103154"/>
                </a:solidFill>
                <a:latin typeface="Courier"/>
                <a:cs typeface="Courier"/>
              </a:rPr>
              <a:t>;</a:t>
            </a:r>
            <a:r>
              <a:rPr lang="zh-CN" altLang="en-US" sz="1400" dirty="0" smtClean="0">
                <a:solidFill>
                  <a:srgbClr val="3366FF"/>
                </a:solidFill>
                <a:latin typeface="Courier"/>
                <a:cs typeface="Courier"/>
              </a:rPr>
              <a:t>胶水记录</a:t>
            </a:r>
            <a:r>
              <a:rPr lang="zh-CN" altLang="en-US" sz="1400" dirty="0" smtClean="0">
                <a:solidFill>
                  <a:srgbClr val="103154"/>
                </a:solidFill>
                <a:latin typeface="Courier"/>
                <a:cs typeface="Courier"/>
              </a:rPr>
              <a:t>，</a:t>
            </a:r>
            <a:r>
              <a:rPr lang="en-US" altLang="zh-CN" sz="1400" dirty="0" err="1" smtClean="0">
                <a:solidFill>
                  <a:srgbClr val="3366FF"/>
                </a:solidFill>
                <a:latin typeface="Courier"/>
                <a:cs typeface="Courier"/>
              </a:rPr>
              <a:t>ns.subzone</a:t>
            </a:r>
            <a:r>
              <a:rPr lang="zh-CN" altLang="en-US" sz="1400" dirty="0" smtClean="0">
                <a:solidFill>
                  <a:srgbClr val="3366FF"/>
                </a:solidFill>
                <a:latin typeface="Courier"/>
                <a:cs typeface="Courier"/>
              </a:rPr>
              <a:t>的</a:t>
            </a:r>
            <a:r>
              <a:rPr lang="en-US" altLang="zh-CN" sz="1400" dirty="0" smtClean="0">
                <a:solidFill>
                  <a:srgbClr val="3366FF"/>
                </a:solidFill>
                <a:latin typeface="Courier"/>
                <a:cs typeface="Courier"/>
              </a:rPr>
              <a:t>IP</a:t>
            </a:r>
            <a:r>
              <a:rPr lang="zh-CN" altLang="en-US" sz="1400" dirty="0" smtClean="0">
                <a:solidFill>
                  <a:srgbClr val="3366FF"/>
                </a:solidFill>
                <a:latin typeface="Courier"/>
                <a:cs typeface="Courier"/>
              </a:rPr>
              <a:t>地址</a:t>
            </a:r>
            <a:endParaRPr lang="en-US" altLang="zh-CN" sz="1400" dirty="0">
              <a:solidFill>
                <a:srgbClr val="103154"/>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10</a:t>
            </a:fld>
            <a:endParaRPr kumimoji="1" lang="zh-CN" altLang="en-US" dirty="0"/>
          </a:p>
        </p:txBody>
      </p:sp>
      <p:sp>
        <p:nvSpPr>
          <p:cNvPr id="5" name="圆角矩形 4"/>
          <p:cNvSpPr/>
          <p:nvPr/>
        </p:nvSpPr>
        <p:spPr>
          <a:xfrm>
            <a:off x="4995101" y="1294948"/>
            <a:ext cx="2691670" cy="25672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FFFFFF"/>
                </a:solidFill>
                <a:latin typeface="微软雅黑"/>
                <a:ea typeface="微软雅黑"/>
                <a:cs typeface="微软雅黑"/>
              </a:rPr>
              <a:t>email</a:t>
            </a:r>
            <a:r>
              <a:rPr kumimoji="1" lang="zh-CN" altLang="en-US" sz="1400" dirty="0" smtClean="0">
                <a:solidFill>
                  <a:srgbClr val="FFFFFF"/>
                </a:solidFill>
                <a:latin typeface="微软雅黑"/>
                <a:ea typeface="微软雅黑"/>
                <a:cs typeface="微软雅黑"/>
              </a:rPr>
              <a:t>地址中用 </a:t>
            </a:r>
            <a:r>
              <a:rPr kumimoji="1" lang="en-US" altLang="zh-CN" sz="1400" dirty="0" smtClean="0">
                <a:solidFill>
                  <a:srgbClr val="FFFFFF"/>
                </a:solidFill>
                <a:latin typeface="微软雅黑"/>
                <a:ea typeface="微软雅黑"/>
                <a:cs typeface="微软雅黑"/>
              </a:rPr>
              <a:t>.</a:t>
            </a:r>
            <a:r>
              <a:rPr kumimoji="1" lang="zh-CN" altLang="en-US" sz="1400" dirty="0" smtClean="0">
                <a:solidFill>
                  <a:srgbClr val="FFFFFF"/>
                </a:solidFill>
                <a:latin typeface="微软雅黑"/>
                <a:ea typeface="微软雅黑"/>
                <a:cs typeface="微软雅黑"/>
              </a:rPr>
              <a:t> 代替</a:t>
            </a:r>
            <a:r>
              <a:rPr kumimoji="1" lang="en-US" altLang="zh-CN" sz="1400" dirty="0" smtClean="0">
                <a:solidFill>
                  <a:srgbClr val="FFFFFF"/>
                </a:solidFill>
                <a:latin typeface="微软雅黑"/>
                <a:ea typeface="微软雅黑"/>
                <a:cs typeface="微软雅黑"/>
              </a:rPr>
              <a:t>@</a:t>
            </a:r>
            <a:endParaRPr kumimoji="1" lang="zh-CN" altLang="en-US" sz="1400" dirty="0">
              <a:solidFill>
                <a:srgbClr val="FFFFFF"/>
              </a:solidFill>
              <a:latin typeface="微软雅黑"/>
              <a:ea typeface="微软雅黑"/>
              <a:cs typeface="微软雅黑"/>
            </a:endParaRPr>
          </a:p>
        </p:txBody>
      </p:sp>
    </p:spTree>
    <p:extLst>
      <p:ext uri="{BB962C8B-B14F-4D97-AF65-F5344CB8AC3E}">
        <p14:creationId xmlns:p14="http://schemas.microsoft.com/office/powerpoint/2010/main" val="143307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FZ 粗倩简体"/>
                <a:ea typeface="FZ 粗倩简体"/>
                <a:cs typeface="FZ 粗倩简体"/>
              </a:rPr>
              <a:t>根区管理现状</a:t>
            </a:r>
            <a:endParaRPr kumimoji="1" lang="zh-CN" altLang="en-US" dirty="0">
              <a:latin typeface="FZ 粗倩简体"/>
              <a:ea typeface="FZ 粗倩简体"/>
              <a:cs typeface="FZ 粗倩简体"/>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11</a:t>
            </a:fld>
            <a:endParaRPr kumimoji="1" lang="zh-CN" altLang="en-US" dirty="0"/>
          </a:p>
        </p:txBody>
      </p:sp>
      <p:sp>
        <p:nvSpPr>
          <p:cNvPr id="6" name="圆角矩形 5"/>
          <p:cNvSpPr/>
          <p:nvPr/>
        </p:nvSpPr>
        <p:spPr>
          <a:xfrm>
            <a:off x="601557" y="3534738"/>
            <a:ext cx="1110806"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rgbClr val="000000"/>
                </a:solidFill>
                <a:latin typeface="微软雅黑"/>
                <a:ea typeface="微软雅黑"/>
                <a:cs typeface="微软雅黑"/>
              </a:rPr>
              <a:t>TLD</a:t>
            </a:r>
          </a:p>
          <a:p>
            <a:pPr algn="ctr"/>
            <a:r>
              <a:rPr kumimoji="1" lang="en-US" altLang="zh-CN" sz="1600" dirty="0" smtClean="0">
                <a:solidFill>
                  <a:srgbClr val="000000"/>
                </a:solidFill>
                <a:latin typeface="微软雅黑"/>
                <a:ea typeface="微软雅黑"/>
                <a:cs typeface="微软雅黑"/>
              </a:rPr>
              <a:t>operator</a:t>
            </a:r>
            <a:endParaRPr kumimoji="1" lang="zh-CN" altLang="en-US" sz="1600" dirty="0">
              <a:solidFill>
                <a:srgbClr val="000000"/>
              </a:solidFill>
              <a:latin typeface="微软雅黑"/>
              <a:ea typeface="微软雅黑"/>
              <a:cs typeface="微软雅黑"/>
            </a:endParaRPr>
          </a:p>
        </p:txBody>
      </p:sp>
      <p:pic>
        <p:nvPicPr>
          <p:cNvPr id="14" name="图片 13" descr="Unknow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5790" y="1542575"/>
            <a:ext cx="1851192" cy="719908"/>
          </a:xfrm>
          <a:prstGeom prst="rect">
            <a:avLst/>
          </a:prstGeom>
        </p:spPr>
      </p:pic>
      <p:pic>
        <p:nvPicPr>
          <p:cNvPr id="15" name="图片 14" descr="Unknown-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505" y="3266034"/>
            <a:ext cx="1320358" cy="1056286"/>
          </a:xfrm>
          <a:prstGeom prst="rect">
            <a:avLst/>
          </a:prstGeom>
        </p:spPr>
      </p:pic>
      <p:pic>
        <p:nvPicPr>
          <p:cNvPr id="16" name="图片 15"/>
          <p:cNvPicPr>
            <a:picLocks noChangeAspect="1"/>
          </p:cNvPicPr>
          <p:nvPr/>
        </p:nvPicPr>
        <p:blipFill>
          <a:blip r:embed="rId4"/>
          <a:stretch>
            <a:fillRect/>
          </a:stretch>
        </p:blipFill>
        <p:spPr>
          <a:xfrm>
            <a:off x="4026022" y="3237279"/>
            <a:ext cx="1080120" cy="1080120"/>
          </a:xfrm>
          <a:prstGeom prst="rect">
            <a:avLst/>
          </a:prstGeom>
        </p:spPr>
      </p:pic>
      <p:sp>
        <p:nvSpPr>
          <p:cNvPr id="18" name="Text Box 124"/>
          <p:cNvSpPr txBox="1"/>
          <p:nvPr/>
        </p:nvSpPr>
        <p:spPr>
          <a:xfrm>
            <a:off x="5661717" y="4544963"/>
            <a:ext cx="1214244"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91440" rIns="91440" rtlCol="0" anchor="t" anchorCtr="1">
            <a:spAutoFit/>
          </a:bodyPr>
          <a:lstStyle/>
          <a:p>
            <a:pPr marL="0" marR="0" algn="ctr">
              <a:spcBef>
                <a:spcPts val="0"/>
              </a:spcBef>
              <a:spcAft>
                <a:spcPts val="0"/>
              </a:spcAft>
            </a:pPr>
            <a:r>
              <a:rPr lang="en-US" sz="1400" dirty="0" smtClean="0">
                <a:solidFill>
                  <a:srgbClr val="000000"/>
                </a:solidFill>
                <a:effectLst/>
                <a:latin typeface="FZ 姚体简体"/>
                <a:ea typeface="FZ 姚体简体"/>
                <a:cs typeface="FZ 姚体简体"/>
              </a:rPr>
              <a:t>VeriSign</a:t>
            </a:r>
            <a:endParaRPr lang="en-US" altLang="zh-CN" sz="1400" dirty="0">
              <a:solidFill>
                <a:srgbClr val="000000"/>
              </a:solidFill>
              <a:latin typeface="FZ 姚体简体"/>
              <a:ea typeface="FZ 姚体简体"/>
              <a:cs typeface="FZ 姚体简体"/>
            </a:endParaRPr>
          </a:p>
          <a:p>
            <a:pPr marL="0" marR="0" algn="ctr">
              <a:spcBef>
                <a:spcPts val="0"/>
              </a:spcBef>
              <a:spcAft>
                <a:spcPts val="0"/>
              </a:spcAft>
            </a:pPr>
            <a:r>
              <a:rPr lang="zh-CN" altLang="en-US" sz="1400" dirty="0" smtClean="0">
                <a:solidFill>
                  <a:srgbClr val="000000"/>
                </a:solidFill>
                <a:latin typeface="FZ 姚体简体"/>
                <a:ea typeface="FZ 姚体简体"/>
                <a:cs typeface="FZ 姚体简体"/>
              </a:rPr>
              <a:t>(威瑞信</a:t>
            </a:r>
            <a:r>
              <a:rPr lang="en-US" altLang="zh-CN" sz="1400" dirty="0" smtClean="0">
                <a:solidFill>
                  <a:srgbClr val="000000"/>
                </a:solidFill>
                <a:latin typeface="FZ 姚体简体"/>
                <a:ea typeface="FZ 姚体简体"/>
                <a:cs typeface="FZ 姚体简体"/>
              </a:rPr>
              <a:t>)</a:t>
            </a:r>
            <a:endParaRPr lang="en-US" altLang="zh-CN" sz="1400" dirty="0" smtClean="0">
              <a:solidFill>
                <a:srgbClr val="000000"/>
              </a:solidFill>
              <a:effectLst/>
              <a:latin typeface="FZ 姚体简体"/>
              <a:ea typeface="FZ 姚体简体"/>
              <a:cs typeface="FZ 姚体简体"/>
            </a:endParaRPr>
          </a:p>
        </p:txBody>
      </p:sp>
      <p:sp>
        <p:nvSpPr>
          <p:cNvPr id="20" name="文本框 19"/>
          <p:cNvSpPr txBox="1"/>
          <p:nvPr/>
        </p:nvSpPr>
        <p:spPr>
          <a:xfrm>
            <a:off x="3702638" y="4544963"/>
            <a:ext cx="1728274"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zh-CN" altLang="en-US" sz="1400" dirty="0" smtClean="0">
                <a:solidFill>
                  <a:srgbClr val="000000"/>
                </a:solidFill>
                <a:latin typeface="FZ 姚体简体"/>
                <a:ea typeface="FZ 姚体简体"/>
                <a:cs typeface="FZ 姚体简体"/>
              </a:rPr>
              <a:t>美国商务部国家电</a:t>
            </a:r>
            <a:r>
              <a:rPr kumimoji="1" lang="zh-CN" altLang="en-US" sz="1400" dirty="0">
                <a:solidFill>
                  <a:srgbClr val="000000"/>
                </a:solidFill>
                <a:latin typeface="FZ 姚体简体"/>
                <a:ea typeface="FZ 姚体简体"/>
                <a:cs typeface="FZ 姚体简体"/>
              </a:rPr>
              <a:t>信和信</a:t>
            </a:r>
            <a:r>
              <a:rPr kumimoji="1" lang="zh-CN" altLang="en-US" sz="1400" dirty="0" smtClean="0">
                <a:solidFill>
                  <a:srgbClr val="000000"/>
                </a:solidFill>
                <a:latin typeface="FZ 姚体简体"/>
                <a:ea typeface="FZ 姚体简体"/>
                <a:cs typeface="FZ 姚体简体"/>
              </a:rPr>
              <a:t>息管理局</a:t>
            </a:r>
            <a:endParaRPr kumimoji="1" lang="en-US" altLang="zh-CN" sz="1400" dirty="0">
              <a:solidFill>
                <a:srgbClr val="000000"/>
              </a:solidFill>
              <a:latin typeface="FZ 姚体简体"/>
              <a:ea typeface="FZ 姚体简体"/>
              <a:cs typeface="FZ 姚体简体"/>
            </a:endParaRPr>
          </a:p>
        </p:txBody>
      </p:sp>
      <p:sp>
        <p:nvSpPr>
          <p:cNvPr id="21" name="Text Box 124"/>
          <p:cNvSpPr txBox="1"/>
          <p:nvPr/>
        </p:nvSpPr>
        <p:spPr>
          <a:xfrm>
            <a:off x="2106129" y="4544963"/>
            <a:ext cx="1576032"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91440" rIns="91440" rtlCol="0" anchor="t" anchorCtr="1">
            <a:spAutoFit/>
          </a:bodyPr>
          <a:lstStyle/>
          <a:p>
            <a:pPr marL="0" marR="0" algn="ctr">
              <a:spcBef>
                <a:spcPts val="0"/>
              </a:spcBef>
              <a:spcAft>
                <a:spcPts val="0"/>
              </a:spcAft>
            </a:pPr>
            <a:r>
              <a:rPr lang="zh-TW" altLang="en-US" sz="1400" dirty="0" smtClean="0">
                <a:solidFill>
                  <a:srgbClr val="000000"/>
                </a:solidFill>
                <a:latin typeface="FZ 姚体简体"/>
                <a:ea typeface="FZ 姚体简体"/>
                <a:cs typeface="FZ 姚体简体"/>
              </a:rPr>
              <a:t>互联网名称与数字地址分配机构</a:t>
            </a:r>
            <a:endParaRPr lang="en-US" sz="1400" dirty="0">
              <a:solidFill>
                <a:srgbClr val="000000"/>
              </a:solidFill>
              <a:effectLst/>
              <a:latin typeface="FZ 姚体简体"/>
              <a:ea typeface="FZ 姚体简体"/>
              <a:cs typeface="FZ 姚体简体"/>
            </a:endParaRPr>
          </a:p>
        </p:txBody>
      </p:sp>
      <p:sp>
        <p:nvSpPr>
          <p:cNvPr id="22" name="Text Box 124"/>
          <p:cNvSpPr txBox="1"/>
          <p:nvPr/>
        </p:nvSpPr>
        <p:spPr>
          <a:xfrm>
            <a:off x="353683" y="4652685"/>
            <a:ext cx="1576032"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91440" rIns="91440" rtlCol="0" anchor="t" anchorCtr="1">
            <a:spAutoFit/>
          </a:bodyPr>
          <a:lstStyle/>
          <a:p>
            <a:pPr marL="0" marR="0" algn="ctr">
              <a:spcBef>
                <a:spcPts val="0"/>
              </a:spcBef>
              <a:spcAft>
                <a:spcPts val="0"/>
              </a:spcAft>
            </a:pPr>
            <a:r>
              <a:rPr lang="zh-CN" altLang="en-US" sz="1400" dirty="0" smtClean="0">
                <a:solidFill>
                  <a:srgbClr val="000000"/>
                </a:solidFill>
                <a:latin typeface="FZ 姚体简体"/>
                <a:ea typeface="FZ 姚体简体"/>
                <a:cs typeface="FZ 姚体简体"/>
              </a:rPr>
              <a:t>顶级域名运营商</a:t>
            </a:r>
            <a:endParaRPr lang="en-US" sz="1400" dirty="0">
              <a:solidFill>
                <a:srgbClr val="000000"/>
              </a:solidFill>
              <a:effectLst/>
              <a:latin typeface="FZ 姚体简体"/>
              <a:ea typeface="FZ 姚体简体"/>
              <a:cs typeface="FZ 姚体简体"/>
            </a:endParaRPr>
          </a:p>
        </p:txBody>
      </p:sp>
      <p:sp>
        <p:nvSpPr>
          <p:cNvPr id="23" name="Text Box 124"/>
          <p:cNvSpPr txBox="1"/>
          <p:nvPr/>
        </p:nvSpPr>
        <p:spPr>
          <a:xfrm>
            <a:off x="7057560" y="4652685"/>
            <a:ext cx="1576032"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91440" rIns="91440" rtlCol="0" anchor="t" anchorCtr="1">
            <a:spAutoFit/>
          </a:bodyPr>
          <a:lstStyle/>
          <a:p>
            <a:pPr marL="0" marR="0" algn="ctr">
              <a:spcBef>
                <a:spcPts val="0"/>
              </a:spcBef>
              <a:spcAft>
                <a:spcPts val="0"/>
              </a:spcAft>
            </a:pPr>
            <a:r>
              <a:rPr lang="zh-CN" altLang="en-US" sz="1400" dirty="0" smtClean="0">
                <a:solidFill>
                  <a:srgbClr val="000000"/>
                </a:solidFill>
                <a:effectLst/>
                <a:latin typeface="FZ 姚体简体"/>
                <a:ea typeface="FZ 姚体简体"/>
                <a:cs typeface="FZ 姚体简体"/>
              </a:rPr>
              <a:t>根区数据库</a:t>
            </a:r>
            <a:endParaRPr lang="en-US" sz="1400" dirty="0">
              <a:solidFill>
                <a:srgbClr val="000000"/>
              </a:solidFill>
              <a:effectLst/>
              <a:latin typeface="FZ 姚体简体"/>
              <a:ea typeface="FZ 姚体简体"/>
              <a:cs typeface="FZ 姚体简体"/>
            </a:endParaRPr>
          </a:p>
        </p:txBody>
      </p:sp>
      <p:pic>
        <p:nvPicPr>
          <p:cNvPr id="24" name="图片 23"/>
          <p:cNvPicPr>
            <a:picLocks noChangeAspect="1"/>
          </p:cNvPicPr>
          <p:nvPr/>
        </p:nvPicPr>
        <p:blipFill>
          <a:blip r:embed="rId5"/>
          <a:stretch>
            <a:fillRect/>
          </a:stretch>
        </p:blipFill>
        <p:spPr>
          <a:xfrm>
            <a:off x="5587044" y="3079259"/>
            <a:ext cx="1396161" cy="1396161"/>
          </a:xfrm>
          <a:prstGeom prst="rect">
            <a:avLst/>
          </a:prstGeom>
        </p:spPr>
      </p:pic>
      <p:cxnSp>
        <p:nvCxnSpPr>
          <p:cNvPr id="10" name="直线连接符 9"/>
          <p:cNvCxnSpPr/>
          <p:nvPr/>
        </p:nvCxnSpPr>
        <p:spPr>
          <a:xfrm flipH="1">
            <a:off x="1712363" y="3782592"/>
            <a:ext cx="693234" cy="0"/>
          </a:xfrm>
          <a:prstGeom prst="line">
            <a:avLst/>
          </a:prstGeom>
          <a:ln w="57150" cmpd="sng">
            <a:solidFill>
              <a:srgbClr val="2749FF"/>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1" name="直线连接符 10"/>
          <p:cNvCxnSpPr/>
          <p:nvPr/>
        </p:nvCxnSpPr>
        <p:spPr>
          <a:xfrm flipH="1">
            <a:off x="3376918" y="3777340"/>
            <a:ext cx="693234" cy="5252"/>
          </a:xfrm>
          <a:prstGeom prst="line">
            <a:avLst/>
          </a:prstGeom>
          <a:ln w="57150" cmpd="sng">
            <a:solidFill>
              <a:srgbClr val="2749FF"/>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2" name="直线连接符 11"/>
          <p:cNvCxnSpPr/>
          <p:nvPr/>
        </p:nvCxnSpPr>
        <p:spPr>
          <a:xfrm flipH="1">
            <a:off x="5041473" y="3777340"/>
            <a:ext cx="693234" cy="0"/>
          </a:xfrm>
          <a:prstGeom prst="line">
            <a:avLst/>
          </a:prstGeom>
          <a:ln w="57150" cmpd="sng">
            <a:solidFill>
              <a:srgbClr val="2749FF"/>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3" name="直线连接符 12"/>
          <p:cNvCxnSpPr/>
          <p:nvPr/>
        </p:nvCxnSpPr>
        <p:spPr>
          <a:xfrm flipH="1">
            <a:off x="6802948" y="3777340"/>
            <a:ext cx="693233" cy="0"/>
          </a:xfrm>
          <a:prstGeom prst="line">
            <a:avLst/>
          </a:prstGeom>
          <a:ln w="57150" cmpd="sng">
            <a:solidFill>
              <a:srgbClr val="2749FF"/>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5" name="直线连接符 24"/>
          <p:cNvCxnSpPr>
            <a:stCxn id="28" idx="2"/>
          </p:cNvCxnSpPr>
          <p:nvPr/>
        </p:nvCxnSpPr>
        <p:spPr>
          <a:xfrm flipH="1">
            <a:off x="4574469" y="2486763"/>
            <a:ext cx="19444" cy="720372"/>
          </a:xfrm>
          <a:prstGeom prst="line">
            <a:avLst/>
          </a:prstGeom>
          <a:ln w="57150" cmpd="sng">
            <a:solidFill>
              <a:srgbClr val="FF0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7" name="直线连接符 26"/>
          <p:cNvCxnSpPr/>
          <p:nvPr/>
        </p:nvCxnSpPr>
        <p:spPr>
          <a:xfrm flipV="1">
            <a:off x="3041849" y="2261537"/>
            <a:ext cx="1166534" cy="817722"/>
          </a:xfrm>
          <a:prstGeom prst="line">
            <a:avLst/>
          </a:prstGeom>
          <a:ln w="57150" cmpd="sng">
            <a:solidFill>
              <a:srgbClr val="FF0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0" name="直线连接符 29"/>
          <p:cNvCxnSpPr/>
          <p:nvPr/>
        </p:nvCxnSpPr>
        <p:spPr>
          <a:xfrm flipH="1" flipV="1">
            <a:off x="4902395" y="2261538"/>
            <a:ext cx="1122234" cy="817721"/>
          </a:xfrm>
          <a:prstGeom prst="line">
            <a:avLst/>
          </a:prstGeom>
          <a:ln w="57150" cmpd="sng">
            <a:solidFill>
              <a:srgbClr val="FF0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39" name="折角形 38"/>
          <p:cNvSpPr/>
          <p:nvPr/>
        </p:nvSpPr>
        <p:spPr>
          <a:xfrm>
            <a:off x="7496181" y="3358436"/>
            <a:ext cx="702378" cy="833338"/>
          </a:xfrm>
          <a:prstGeom prst="foldedCorner">
            <a:avLst/>
          </a:prstGeom>
          <a:solidFill>
            <a:schemeClr val="tx1">
              <a:lumMod val="10000"/>
              <a:lumOff val="90000"/>
            </a:schemeClr>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000000"/>
                </a:solidFill>
                <a:latin typeface="Arial Black"/>
                <a:cs typeface="Arial Black"/>
              </a:rPr>
              <a:t>root</a:t>
            </a:r>
          </a:p>
          <a:p>
            <a:pPr algn="ctr"/>
            <a:r>
              <a:rPr kumimoji="1" lang="en-US" altLang="zh-CN" sz="1400" dirty="0" smtClean="0">
                <a:solidFill>
                  <a:srgbClr val="000000"/>
                </a:solidFill>
                <a:latin typeface="Arial Black"/>
                <a:cs typeface="Arial Black"/>
              </a:rPr>
              <a:t>zone</a:t>
            </a:r>
          </a:p>
          <a:p>
            <a:pPr algn="ctr"/>
            <a:r>
              <a:rPr kumimoji="1" lang="en-US" altLang="zh-CN" sz="1400" dirty="0" smtClean="0">
                <a:solidFill>
                  <a:srgbClr val="000000"/>
                </a:solidFill>
                <a:latin typeface="Arial Black"/>
                <a:cs typeface="Arial Black"/>
              </a:rPr>
              <a:t>file</a:t>
            </a:r>
            <a:endParaRPr kumimoji="1" lang="zh-CN" altLang="en-US" sz="1400" dirty="0" smtClean="0">
              <a:solidFill>
                <a:srgbClr val="000000"/>
              </a:solidFill>
              <a:latin typeface="Arial Black"/>
              <a:cs typeface="Arial Black"/>
            </a:endParaRPr>
          </a:p>
        </p:txBody>
      </p:sp>
      <p:cxnSp>
        <p:nvCxnSpPr>
          <p:cNvPr id="41" name="肘形连接符 40"/>
          <p:cNvCxnSpPr>
            <a:stCxn id="39" idx="3"/>
            <a:endCxn id="51" idx="0"/>
          </p:cNvCxnSpPr>
          <p:nvPr/>
        </p:nvCxnSpPr>
        <p:spPr>
          <a:xfrm flipH="1">
            <a:off x="4581845" y="3775105"/>
            <a:ext cx="3616714" cy="1770286"/>
          </a:xfrm>
          <a:prstGeom prst="bentConnector4">
            <a:avLst>
              <a:gd name="adj1" fmla="val -6321"/>
              <a:gd name="adj2" fmla="val 80543"/>
            </a:avLst>
          </a:prstGeom>
          <a:ln w="57150" cmpd="sng">
            <a:solidFill>
              <a:srgbClr val="2749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1" name="圆角矩形 50"/>
          <p:cNvSpPr/>
          <p:nvPr/>
        </p:nvSpPr>
        <p:spPr>
          <a:xfrm>
            <a:off x="2106129" y="5545391"/>
            <a:ext cx="4951431" cy="925223"/>
          </a:xfrm>
          <a:prstGeom prst="roundRect">
            <a:avLst/>
          </a:prstGeom>
          <a:noFill/>
          <a:ln w="38100" cmpd="sng">
            <a:solidFill>
              <a:srgbClr val="3366FF"/>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rgbClr val="0000FF"/>
                </a:solidFill>
                <a:latin typeface="华文中宋"/>
                <a:ea typeface="华文中宋"/>
                <a:cs typeface="华文中宋"/>
              </a:rPr>
              <a:t>12</a:t>
            </a:r>
            <a:r>
              <a:rPr lang="zh-CN" altLang="en-US" dirty="0" smtClean="0">
                <a:solidFill>
                  <a:srgbClr val="0000FF"/>
                </a:solidFill>
                <a:latin typeface="华文中宋"/>
                <a:ea typeface="华文中宋"/>
                <a:cs typeface="华文中宋"/>
              </a:rPr>
              <a:t>家根运营商</a:t>
            </a:r>
            <a:endParaRPr lang="en-US" altLang="zh-CN" dirty="0" smtClean="0">
              <a:solidFill>
                <a:srgbClr val="0000FF"/>
              </a:solidFill>
              <a:latin typeface="华文中宋"/>
              <a:ea typeface="华文中宋"/>
              <a:cs typeface="华文中宋"/>
            </a:endParaRPr>
          </a:p>
          <a:p>
            <a:pPr algn="ctr"/>
            <a:r>
              <a:rPr lang="en-US" altLang="zh-CN" dirty="0">
                <a:solidFill>
                  <a:srgbClr val="0000FF"/>
                </a:solidFill>
                <a:latin typeface="华文中宋"/>
                <a:ea typeface="华文中宋"/>
                <a:cs typeface="华文中宋"/>
              </a:rPr>
              <a:t>(</a:t>
            </a:r>
            <a:r>
              <a:rPr lang="zh-CN" altLang="en-US" dirty="0">
                <a:solidFill>
                  <a:srgbClr val="0000FF"/>
                </a:solidFill>
                <a:latin typeface="华文中宋"/>
                <a:ea typeface="华文中宋"/>
                <a:cs typeface="华文中宋"/>
              </a:rPr>
              <a:t>美国</a:t>
            </a:r>
            <a:r>
              <a:rPr lang="zh-CN" altLang="zh-CN" dirty="0">
                <a:solidFill>
                  <a:srgbClr val="0000FF"/>
                </a:solidFill>
                <a:latin typeface="华文中宋"/>
                <a:ea typeface="华文中宋"/>
                <a:cs typeface="华文中宋"/>
              </a:rPr>
              <a:t>9</a:t>
            </a:r>
            <a:r>
              <a:rPr lang="zh-CN" altLang="en-US" dirty="0">
                <a:solidFill>
                  <a:srgbClr val="0000FF"/>
                </a:solidFill>
                <a:latin typeface="华文中宋"/>
                <a:ea typeface="华文中宋"/>
                <a:cs typeface="华文中宋"/>
              </a:rPr>
              <a:t>家、欧洲</a:t>
            </a:r>
            <a:r>
              <a:rPr lang="zh-CN" altLang="zh-CN" dirty="0">
                <a:solidFill>
                  <a:srgbClr val="0000FF"/>
                </a:solidFill>
                <a:latin typeface="华文中宋"/>
                <a:ea typeface="华文中宋"/>
                <a:cs typeface="华文中宋"/>
              </a:rPr>
              <a:t>2</a:t>
            </a:r>
            <a:r>
              <a:rPr lang="zh-CN" altLang="en-US" dirty="0">
                <a:solidFill>
                  <a:srgbClr val="0000FF"/>
                </a:solidFill>
                <a:latin typeface="华文中宋"/>
                <a:ea typeface="华文中宋"/>
                <a:cs typeface="华文中宋"/>
              </a:rPr>
              <a:t>家、日本</a:t>
            </a:r>
            <a:r>
              <a:rPr lang="en-US" altLang="zh-CN" dirty="0">
                <a:solidFill>
                  <a:srgbClr val="0000FF"/>
                </a:solidFill>
                <a:latin typeface="华文中宋"/>
                <a:ea typeface="华文中宋"/>
                <a:cs typeface="华文中宋"/>
              </a:rPr>
              <a:t>1</a:t>
            </a:r>
            <a:r>
              <a:rPr lang="zh-CN" altLang="en-US" dirty="0">
                <a:solidFill>
                  <a:srgbClr val="0000FF"/>
                </a:solidFill>
                <a:latin typeface="华文中宋"/>
                <a:ea typeface="华文中宋"/>
                <a:cs typeface="华文中宋"/>
              </a:rPr>
              <a:t>家</a:t>
            </a:r>
            <a:r>
              <a:rPr lang="en-US" altLang="zh-CN" dirty="0" smtClean="0">
                <a:solidFill>
                  <a:srgbClr val="0000FF"/>
                </a:solidFill>
                <a:latin typeface="华文中宋"/>
                <a:ea typeface="华文中宋"/>
                <a:cs typeface="华文中宋"/>
              </a:rPr>
              <a:t>)</a:t>
            </a:r>
          </a:p>
          <a:p>
            <a:pPr algn="ctr"/>
            <a:r>
              <a:rPr lang="en-US" altLang="zh-CN" dirty="0" smtClean="0">
                <a:solidFill>
                  <a:srgbClr val="0000FF"/>
                </a:solidFill>
                <a:latin typeface="华文中宋"/>
                <a:ea typeface="华文中宋"/>
                <a:cs typeface="华文中宋"/>
              </a:rPr>
              <a:t>13</a:t>
            </a:r>
            <a:r>
              <a:rPr lang="zh-CN" altLang="en-US" dirty="0" smtClean="0">
                <a:solidFill>
                  <a:srgbClr val="0000FF"/>
                </a:solidFill>
                <a:latin typeface="华文中宋"/>
                <a:ea typeface="华文中宋"/>
                <a:cs typeface="华文中宋"/>
              </a:rPr>
              <a:t>个逻辑根服务器和数百个镜像</a:t>
            </a:r>
            <a:endParaRPr lang="en-US" altLang="zh-CN" dirty="0" smtClean="0">
              <a:solidFill>
                <a:srgbClr val="0000FF"/>
              </a:solidFill>
              <a:latin typeface="华文中宋"/>
              <a:ea typeface="华文中宋"/>
              <a:cs typeface="华文中宋"/>
            </a:endParaRPr>
          </a:p>
        </p:txBody>
      </p:sp>
      <p:sp>
        <p:nvSpPr>
          <p:cNvPr id="26" name="圆角矩形 25"/>
          <p:cNvSpPr/>
          <p:nvPr/>
        </p:nvSpPr>
        <p:spPr>
          <a:xfrm>
            <a:off x="1712363" y="1155637"/>
            <a:ext cx="5770927" cy="444625"/>
          </a:xfrm>
          <a:prstGeom prst="roundRect">
            <a:avLst/>
          </a:prstGeom>
          <a:noFill/>
          <a:ln w="38100" cmpd="sng">
            <a:solidFill>
              <a:srgbClr val="FF0000"/>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rgbClr val="FF0000"/>
                </a:solidFill>
                <a:latin typeface="华文中宋"/>
                <a:ea typeface="华文中宋"/>
                <a:cs typeface="华文中宋"/>
              </a:rPr>
              <a:t>NTIA</a:t>
            </a:r>
            <a:r>
              <a:rPr kumimoji="1" lang="zh-CN" altLang="en-US" dirty="0">
                <a:solidFill>
                  <a:srgbClr val="FF0000"/>
                </a:solidFill>
                <a:latin typeface="华文中宋"/>
                <a:ea typeface="华文中宋"/>
                <a:cs typeface="华文中宋"/>
              </a:rPr>
              <a:t>将</a:t>
            </a:r>
            <a:r>
              <a:rPr kumimoji="1" lang="en-US" altLang="zh-CN" dirty="0" smtClean="0">
                <a:solidFill>
                  <a:srgbClr val="FF0000"/>
                </a:solidFill>
                <a:latin typeface="华文中宋"/>
                <a:ea typeface="华文中宋"/>
                <a:cs typeface="华文中宋"/>
              </a:rPr>
              <a:t>IANA</a:t>
            </a:r>
            <a:r>
              <a:rPr kumimoji="1" lang="zh-CN" altLang="en-US" dirty="0" smtClean="0">
                <a:solidFill>
                  <a:srgbClr val="FF0000"/>
                </a:solidFill>
                <a:latin typeface="华文中宋"/>
                <a:ea typeface="华文中宋"/>
                <a:cs typeface="华文中宋"/>
              </a:rPr>
              <a:t>职能授权给</a:t>
            </a:r>
            <a:r>
              <a:rPr kumimoji="1" lang="en-US" altLang="zh-CN" dirty="0">
                <a:solidFill>
                  <a:srgbClr val="FF0000"/>
                </a:solidFill>
                <a:latin typeface="华文中宋"/>
                <a:ea typeface="华文中宋"/>
                <a:cs typeface="华文中宋"/>
              </a:rPr>
              <a:t>ICANN</a:t>
            </a:r>
            <a:r>
              <a:rPr kumimoji="1" lang="zh-CN" altLang="en-US" dirty="0">
                <a:solidFill>
                  <a:srgbClr val="FF0000"/>
                </a:solidFill>
                <a:latin typeface="华文中宋"/>
                <a:ea typeface="华文中宋"/>
                <a:cs typeface="华文中宋"/>
              </a:rPr>
              <a:t>与</a:t>
            </a:r>
            <a:r>
              <a:rPr kumimoji="1" lang="en-US" altLang="zh-CN" dirty="0">
                <a:solidFill>
                  <a:srgbClr val="FF0000"/>
                </a:solidFill>
                <a:latin typeface="华文中宋"/>
                <a:ea typeface="华文中宋"/>
                <a:cs typeface="华文中宋"/>
              </a:rPr>
              <a:t>VeriSign</a:t>
            </a:r>
          </a:p>
        </p:txBody>
      </p:sp>
      <p:sp>
        <p:nvSpPr>
          <p:cNvPr id="28" name="Text Box 124"/>
          <p:cNvSpPr txBox="1"/>
          <p:nvPr/>
        </p:nvSpPr>
        <p:spPr>
          <a:xfrm>
            <a:off x="3645790" y="2178986"/>
            <a:ext cx="1896246"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91440" rIns="91440" rtlCol="0" anchor="t" anchorCtr="1">
            <a:spAutoFit/>
          </a:bodyPr>
          <a:lstStyle/>
          <a:p>
            <a:pPr marL="0" marR="0" algn="ctr">
              <a:spcBef>
                <a:spcPts val="0"/>
              </a:spcBef>
              <a:spcAft>
                <a:spcPts val="0"/>
              </a:spcAft>
            </a:pPr>
            <a:r>
              <a:rPr lang="zh-TW" altLang="en-US" sz="1400" dirty="0" smtClean="0">
                <a:solidFill>
                  <a:srgbClr val="000000"/>
                </a:solidFill>
                <a:latin typeface="FZ 姚体简体"/>
                <a:ea typeface="FZ 姚体简体"/>
                <a:cs typeface="FZ 姚体简体"/>
              </a:rPr>
              <a:t>互联网数字分配机构</a:t>
            </a:r>
            <a:endParaRPr lang="en-US" sz="1400" dirty="0">
              <a:solidFill>
                <a:srgbClr val="000000"/>
              </a:solidFill>
              <a:effectLst/>
              <a:latin typeface="FZ 姚体简体"/>
              <a:ea typeface="FZ 姚体简体"/>
              <a:cs typeface="FZ 姚体简体"/>
            </a:endParaRPr>
          </a:p>
        </p:txBody>
      </p:sp>
    </p:spTree>
    <p:extLst>
      <p:ext uri="{BB962C8B-B14F-4D97-AF65-F5344CB8AC3E}">
        <p14:creationId xmlns:p14="http://schemas.microsoft.com/office/powerpoint/2010/main" val="3508654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根服务器</a:t>
            </a:r>
            <a:r>
              <a:rPr kumimoji="1" lang="en-US" altLang="zh-CN" sz="1800" dirty="0"/>
              <a:t>[http://</a:t>
            </a:r>
            <a:r>
              <a:rPr kumimoji="1" lang="en-US" altLang="zh-CN" sz="1800" dirty="0" err="1"/>
              <a:t>www.iana.org</a:t>
            </a:r>
            <a:r>
              <a:rPr kumimoji="1" lang="en-US" altLang="zh-CN" sz="1800" dirty="0"/>
              <a:t>/domains/root/servers]</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12</a:t>
            </a:fld>
            <a:endParaRPr kumimoji="1" lang="zh-CN" altLang="en-US" dirty="0"/>
          </a:p>
        </p:txBody>
      </p:sp>
      <p:sp>
        <p:nvSpPr>
          <p:cNvPr id="5" name="文本框 4"/>
          <p:cNvSpPr txBox="1"/>
          <p:nvPr/>
        </p:nvSpPr>
        <p:spPr>
          <a:xfrm>
            <a:off x="3886200" y="4762500"/>
            <a:ext cx="184666" cy="369332"/>
          </a:xfrm>
          <a:prstGeom prst="rect">
            <a:avLst/>
          </a:prstGeom>
          <a:noFill/>
        </p:spPr>
        <p:txBody>
          <a:bodyPr wrap="none" rtlCol="0">
            <a:spAutoFit/>
          </a:bodyPr>
          <a:lstStyle/>
          <a:p>
            <a:endParaRPr kumimoji="1"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803555653"/>
              </p:ext>
            </p:extLst>
          </p:nvPr>
        </p:nvGraphicFramePr>
        <p:xfrm>
          <a:off x="292100" y="1193800"/>
          <a:ext cx="8597900" cy="4932680"/>
        </p:xfrm>
        <a:graphic>
          <a:graphicData uri="http://schemas.openxmlformats.org/drawingml/2006/table">
            <a:tbl>
              <a:tblPr firstRow="1" bandRow="1">
                <a:tableStyleId>{616DA210-FB5B-4158-B5E0-FEB733F419BA}</a:tableStyleId>
              </a:tblPr>
              <a:tblGrid>
                <a:gridCol w="301567"/>
                <a:gridCol w="2060633"/>
                <a:gridCol w="723900"/>
                <a:gridCol w="2056408"/>
                <a:gridCol w="3455392"/>
              </a:tblGrid>
              <a:tr h="370840">
                <a:tc>
                  <a:txBody>
                    <a:bodyPr/>
                    <a:lstStyle/>
                    <a:p>
                      <a:pPr algn="l">
                        <a:spcAft>
                          <a:spcPts val="0"/>
                        </a:spcAft>
                      </a:pPr>
                      <a:r>
                        <a:rPr lang="zh-CN" sz="1400" kern="0" dirty="0" smtClean="0">
                          <a:solidFill>
                            <a:schemeClr val="tx1"/>
                          </a:solidFill>
                          <a:effectLst/>
                          <a:latin typeface="微软雅黑"/>
                          <a:ea typeface="微软雅黑"/>
                          <a:cs typeface="微软雅黑"/>
                        </a:rPr>
                        <a:t>编号</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dirty="0">
                          <a:solidFill>
                            <a:schemeClr val="tx1"/>
                          </a:solidFill>
                          <a:effectLst/>
                          <a:latin typeface="微软雅黑"/>
                          <a:ea typeface="微软雅黑"/>
                          <a:cs typeface="微软雅黑"/>
                        </a:rPr>
                        <a:t>根服务器运营商</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国家</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dirty="0">
                          <a:solidFill>
                            <a:schemeClr val="tx1"/>
                          </a:solidFill>
                          <a:effectLst/>
                          <a:latin typeface="微软雅黑"/>
                          <a:ea typeface="微软雅黑"/>
                          <a:cs typeface="微软雅黑"/>
                        </a:rPr>
                        <a:t>RSSAC</a:t>
                      </a:r>
                      <a:r>
                        <a:rPr lang="zh-CN" sz="1400" kern="0" dirty="0">
                          <a:solidFill>
                            <a:schemeClr val="tx1"/>
                          </a:solidFill>
                          <a:effectLst/>
                          <a:latin typeface="微软雅黑"/>
                          <a:ea typeface="微软雅黑"/>
                          <a:cs typeface="微软雅黑"/>
                        </a:rPr>
                        <a:t>代表</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b="1" kern="0" dirty="0" smtClean="0">
                          <a:solidFill>
                            <a:schemeClr val="tx1"/>
                          </a:solidFill>
                          <a:effectLst/>
                          <a:latin typeface="微软雅黑"/>
                          <a:ea typeface="微软雅黑"/>
                          <a:cs typeface="微软雅黑"/>
                        </a:rPr>
                        <a:t>IP</a:t>
                      </a:r>
                      <a:r>
                        <a:rPr lang="zh-CN" altLang="en-US" sz="1400" b="1" kern="0" dirty="0" smtClean="0">
                          <a:solidFill>
                            <a:schemeClr val="tx1"/>
                          </a:solidFill>
                          <a:effectLst/>
                          <a:latin typeface="微软雅黑"/>
                          <a:ea typeface="微软雅黑"/>
                          <a:cs typeface="微软雅黑"/>
                        </a:rPr>
                        <a:t>地址</a:t>
                      </a:r>
                      <a:endParaRPr lang="en-US" sz="1400" b="1" kern="0" dirty="0">
                        <a:solidFill>
                          <a:schemeClr val="tx1"/>
                        </a:solidFill>
                        <a:effectLst/>
                        <a:latin typeface="微软雅黑"/>
                        <a:ea typeface="微软雅黑"/>
                        <a:cs typeface="微软雅黑"/>
                      </a:endParaRP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A/J</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en-US" sz="1400" kern="0">
                          <a:solidFill>
                            <a:schemeClr val="tx1"/>
                          </a:solidFill>
                          <a:effectLst/>
                          <a:latin typeface="微软雅黑"/>
                          <a:ea typeface="微软雅黑"/>
                          <a:cs typeface="微软雅黑"/>
                        </a:rPr>
                        <a:t>Verisign</a:t>
                      </a:r>
                      <a:r>
                        <a:rPr lang="zh-CN" sz="1400" kern="0">
                          <a:solidFill>
                            <a:schemeClr val="tx1"/>
                          </a:solidFill>
                          <a:effectLst/>
                          <a:latin typeface="微软雅黑"/>
                          <a:ea typeface="微软雅黑"/>
                          <a:cs typeface="微软雅黑"/>
                        </a:rPr>
                        <a:t>公司</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smtClean="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Brad Verd</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198.41.0.4, 2001:503:ba3e::2:30</a:t>
                      </a:r>
                    </a:p>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192.58.128.30,2001:503:c27::2:30	</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B</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dirty="0">
                          <a:solidFill>
                            <a:schemeClr val="tx1"/>
                          </a:solidFill>
                          <a:effectLst/>
                          <a:latin typeface="微软雅黑"/>
                          <a:ea typeface="微软雅黑"/>
                          <a:cs typeface="微软雅黑"/>
                        </a:rPr>
                        <a:t>南加州</a:t>
                      </a:r>
                      <a:r>
                        <a:rPr lang="zh-CN" sz="1400" kern="0" dirty="0" smtClean="0">
                          <a:solidFill>
                            <a:schemeClr val="tx1"/>
                          </a:solidFill>
                          <a:effectLst/>
                          <a:latin typeface="微软雅黑"/>
                          <a:ea typeface="微软雅黑"/>
                          <a:cs typeface="微软雅黑"/>
                        </a:rPr>
                        <a:t>大学</a:t>
                      </a:r>
                      <a:r>
                        <a:rPr lang="en-US" altLang="zh-CN" sz="1400" kern="0" dirty="0" smtClean="0">
                          <a:solidFill>
                            <a:schemeClr val="tx1"/>
                          </a:solidFill>
                          <a:effectLst/>
                          <a:latin typeface="微软雅黑"/>
                          <a:ea typeface="微软雅黑"/>
                          <a:cs typeface="微软雅黑"/>
                        </a:rPr>
                        <a:t>(ISI)</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Bill Manning</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altLang="zh-CN" sz="1400" kern="1200" dirty="0" smtClean="0">
                          <a:solidFill>
                            <a:schemeClr val="tx1"/>
                          </a:solidFill>
                          <a:latin typeface="微软雅黑"/>
                          <a:ea typeface="微软雅黑"/>
                          <a:cs typeface="微软雅黑"/>
                        </a:rPr>
                        <a:t>192.228.79.201, 2001:500:84::b</a:t>
                      </a:r>
                      <a:endParaRPr lang="en-US" sz="1400" kern="100" dirty="0">
                        <a:solidFill>
                          <a:schemeClr val="tx1"/>
                        </a:solidFill>
                        <a:effectLst/>
                        <a:latin typeface="微软雅黑"/>
                        <a:ea typeface="微软雅黑"/>
                        <a:cs typeface="微软雅黑"/>
                      </a:endParaRP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C</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en-US" sz="1400" kern="0">
                          <a:solidFill>
                            <a:schemeClr val="tx1"/>
                          </a:solidFill>
                          <a:effectLst/>
                          <a:latin typeface="微软雅黑"/>
                          <a:ea typeface="微软雅黑"/>
                          <a:cs typeface="微软雅黑"/>
                        </a:rPr>
                        <a:t>Cogent</a:t>
                      </a:r>
                      <a:r>
                        <a:rPr lang="zh-CN" sz="1400" kern="0">
                          <a:solidFill>
                            <a:schemeClr val="tx1"/>
                          </a:solidFill>
                          <a:effectLst/>
                          <a:latin typeface="微软雅黑"/>
                          <a:ea typeface="微软雅黑"/>
                          <a:cs typeface="微软雅黑"/>
                        </a:rPr>
                        <a:t>公司</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Paul Vixie</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192.33.4.12, 2001:500:2::c		</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D</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dirty="0" smtClean="0">
                          <a:solidFill>
                            <a:schemeClr val="tx1"/>
                          </a:solidFill>
                          <a:effectLst/>
                          <a:latin typeface="微软雅黑"/>
                          <a:ea typeface="微软雅黑"/>
                          <a:cs typeface="微软雅黑"/>
                        </a:rPr>
                        <a:t>马里兰大学</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Tripti Sinha</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199.7.91.13, 2001:500:2d::d</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E</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a:solidFill>
                            <a:schemeClr val="tx1"/>
                          </a:solidFill>
                          <a:effectLst/>
                          <a:latin typeface="微软雅黑"/>
                          <a:ea typeface="微软雅黑"/>
                          <a:cs typeface="微软雅黑"/>
                        </a:rPr>
                        <a:t>美国航空航天局</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Kevin Jones</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altLang="zh-CN" sz="1400" kern="1200" dirty="0" smtClean="0">
                          <a:solidFill>
                            <a:schemeClr val="tx1"/>
                          </a:solidFill>
                          <a:latin typeface="微软雅黑"/>
                          <a:ea typeface="微软雅黑"/>
                          <a:cs typeface="微软雅黑"/>
                        </a:rPr>
                        <a:t>192.203.230.10</a:t>
                      </a:r>
                      <a:endParaRPr lang="en-US" sz="1400" kern="100" dirty="0">
                        <a:solidFill>
                          <a:schemeClr val="tx1"/>
                        </a:solidFill>
                        <a:effectLst/>
                        <a:latin typeface="微软雅黑"/>
                        <a:ea typeface="微软雅黑"/>
                        <a:cs typeface="微软雅黑"/>
                      </a:endParaRP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F</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en-US" sz="1400" kern="0">
                          <a:solidFill>
                            <a:schemeClr val="tx1"/>
                          </a:solidFill>
                          <a:effectLst/>
                          <a:latin typeface="微软雅黑"/>
                          <a:ea typeface="微软雅黑"/>
                          <a:cs typeface="微软雅黑"/>
                        </a:rPr>
                        <a:t>ISC</a:t>
                      </a:r>
                      <a:r>
                        <a:rPr lang="zh-CN" sz="1400" kern="0">
                          <a:solidFill>
                            <a:schemeClr val="tx1"/>
                          </a:solidFill>
                          <a:effectLst/>
                          <a:latin typeface="微软雅黑"/>
                          <a:ea typeface="微软雅黑"/>
                          <a:cs typeface="微软雅黑"/>
                        </a:rPr>
                        <a:t>公司</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dirty="0">
                          <a:solidFill>
                            <a:schemeClr val="tx1"/>
                          </a:solidFill>
                          <a:effectLst/>
                          <a:latin typeface="微软雅黑"/>
                          <a:ea typeface="微软雅黑"/>
                          <a:cs typeface="微软雅黑"/>
                        </a:rPr>
                        <a:t>Jim </a:t>
                      </a:r>
                      <a:r>
                        <a:rPr lang="en-US" sz="1400" kern="0" dirty="0" smtClean="0">
                          <a:solidFill>
                            <a:schemeClr val="tx1"/>
                          </a:solidFill>
                          <a:effectLst/>
                          <a:latin typeface="微软雅黑"/>
                          <a:ea typeface="微软雅黑"/>
                          <a:cs typeface="微软雅黑"/>
                        </a:rPr>
                        <a:t>Martin</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192.5.5.241, 2001:500:2f::f</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G</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a:solidFill>
                            <a:schemeClr val="tx1"/>
                          </a:solidFill>
                          <a:effectLst/>
                          <a:latin typeface="微软雅黑"/>
                          <a:ea typeface="微软雅黑"/>
                          <a:cs typeface="微软雅黑"/>
                        </a:rPr>
                        <a:t>美国国防部</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Jim Cassell</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altLang="zh-CN" sz="1400" kern="1200" dirty="0" smtClean="0">
                          <a:solidFill>
                            <a:schemeClr val="tx1"/>
                          </a:solidFill>
                          <a:latin typeface="微软雅黑"/>
                          <a:ea typeface="微软雅黑"/>
                          <a:cs typeface="微软雅黑"/>
                        </a:rPr>
                        <a:t>192.112.36.4</a:t>
                      </a:r>
                      <a:endParaRPr lang="en-US" sz="1400" kern="100" dirty="0">
                        <a:solidFill>
                          <a:schemeClr val="tx1"/>
                        </a:solidFill>
                        <a:effectLst/>
                        <a:latin typeface="微软雅黑"/>
                        <a:ea typeface="微软雅黑"/>
                        <a:cs typeface="微软雅黑"/>
                      </a:endParaRPr>
                    </a:p>
                  </a:txBody>
                  <a:tcPr marL="68580" marR="68580" marT="0" marB="0" anchor="ctr" anchorCtr="1"/>
                </a:tc>
              </a:tr>
              <a:tr h="370840">
                <a:tc>
                  <a:txBody>
                    <a:bodyPr/>
                    <a:lstStyle/>
                    <a:p>
                      <a:pPr algn="l">
                        <a:spcAft>
                          <a:spcPts val="0"/>
                        </a:spcAft>
                      </a:pPr>
                      <a:r>
                        <a:rPr lang="en-US" sz="1400" kern="0" dirty="0">
                          <a:solidFill>
                            <a:schemeClr val="tx1"/>
                          </a:solidFill>
                          <a:effectLst/>
                          <a:latin typeface="微软雅黑"/>
                          <a:ea typeface="微软雅黑"/>
                          <a:cs typeface="微软雅黑"/>
                        </a:rPr>
                        <a:t>H</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a:solidFill>
                            <a:schemeClr val="tx1"/>
                          </a:solidFill>
                          <a:effectLst/>
                          <a:latin typeface="微软雅黑"/>
                          <a:ea typeface="微软雅黑"/>
                          <a:cs typeface="微软雅黑"/>
                        </a:rPr>
                        <a:t>美国陆军研究实验室</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Howard Kash</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128.63.2.53, 2001:500:1::803f:235</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I</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en-US" sz="1400" kern="0">
                          <a:solidFill>
                            <a:schemeClr val="tx1"/>
                          </a:solidFill>
                          <a:effectLst/>
                          <a:latin typeface="微软雅黑"/>
                          <a:ea typeface="微软雅黑"/>
                          <a:cs typeface="微软雅黑"/>
                        </a:rPr>
                        <a:t>Netnod</a:t>
                      </a:r>
                      <a:r>
                        <a:rPr lang="zh-CN" sz="1400" kern="0">
                          <a:solidFill>
                            <a:schemeClr val="tx1"/>
                          </a:solidFill>
                          <a:effectLst/>
                          <a:latin typeface="微软雅黑"/>
                          <a:ea typeface="微软雅黑"/>
                          <a:cs typeface="微软雅黑"/>
                        </a:rPr>
                        <a:t>组织</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瑞典</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dirty="0">
                          <a:solidFill>
                            <a:schemeClr val="tx1"/>
                          </a:solidFill>
                          <a:effectLst/>
                          <a:latin typeface="微软雅黑"/>
                          <a:ea typeface="微软雅黑"/>
                          <a:cs typeface="微软雅黑"/>
                        </a:rPr>
                        <a:t>Lars-Johan </a:t>
                      </a:r>
                      <a:r>
                        <a:rPr lang="en-US" sz="1400" kern="0" dirty="0" err="1" smtClean="0">
                          <a:solidFill>
                            <a:schemeClr val="tx1"/>
                          </a:solidFill>
                          <a:effectLst/>
                          <a:latin typeface="微软雅黑"/>
                          <a:ea typeface="微软雅黑"/>
                          <a:cs typeface="微软雅黑"/>
                        </a:rPr>
                        <a:t>Liman</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192.36.148.17, 2001:7fe::53</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K</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zh-CN" sz="1400" kern="0" dirty="0" smtClean="0">
                          <a:solidFill>
                            <a:schemeClr val="tx1"/>
                          </a:solidFill>
                          <a:effectLst/>
                          <a:latin typeface="微软雅黑"/>
                          <a:ea typeface="微软雅黑"/>
                          <a:cs typeface="微软雅黑"/>
                        </a:rPr>
                        <a:t>欧洲</a:t>
                      </a:r>
                      <a:r>
                        <a:rPr lang="zh-CN" altLang="en-US" sz="1400" kern="0" dirty="0" smtClean="0">
                          <a:solidFill>
                            <a:schemeClr val="tx1"/>
                          </a:solidFill>
                          <a:effectLst/>
                          <a:latin typeface="微软雅黑"/>
                          <a:ea typeface="微软雅黑"/>
                          <a:cs typeface="微软雅黑"/>
                        </a:rPr>
                        <a:t> </a:t>
                      </a:r>
                      <a:r>
                        <a:rPr lang="en-US" altLang="zh-CN" sz="1400" kern="0" dirty="0" smtClean="0">
                          <a:solidFill>
                            <a:schemeClr val="tx1"/>
                          </a:solidFill>
                          <a:effectLst/>
                          <a:latin typeface="微软雅黑"/>
                          <a:ea typeface="微软雅黑"/>
                          <a:cs typeface="微软雅黑"/>
                        </a:rPr>
                        <a:t>RIPE</a:t>
                      </a:r>
                      <a:r>
                        <a:rPr lang="zh-CN" altLang="en-US" sz="1400" kern="0" dirty="0" smtClean="0">
                          <a:solidFill>
                            <a:schemeClr val="tx1"/>
                          </a:solidFill>
                          <a:effectLst/>
                          <a:latin typeface="微软雅黑"/>
                          <a:ea typeface="微软雅黑"/>
                          <a:cs typeface="微软雅黑"/>
                        </a:rPr>
                        <a:t> </a:t>
                      </a:r>
                      <a:r>
                        <a:rPr lang="en-US" altLang="zh-CN" sz="1400" kern="0" dirty="0" smtClean="0">
                          <a:solidFill>
                            <a:schemeClr val="tx1"/>
                          </a:solidFill>
                          <a:effectLst/>
                          <a:latin typeface="微软雅黑"/>
                          <a:ea typeface="微软雅黑"/>
                          <a:cs typeface="微软雅黑"/>
                        </a:rPr>
                        <a:t>NCC</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英国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Daniel Karrenberg</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nl-NL" altLang="zh-CN" sz="1400" kern="1200" dirty="0" smtClean="0">
                          <a:solidFill>
                            <a:schemeClr val="tx1"/>
                          </a:solidFill>
                          <a:latin typeface="微软雅黑"/>
                          <a:ea typeface="微软雅黑"/>
                          <a:cs typeface="微软雅黑"/>
                        </a:rPr>
                        <a:t>193.0.14.129, 2001:7fd::1</a:t>
                      </a:r>
                    </a:p>
                  </a:txBody>
                  <a:tcPr marL="68580" marR="68580" marT="0" marB="0" anchor="ctr" anchorCtr="1"/>
                </a:tc>
              </a:tr>
              <a:tr h="370840">
                <a:tc>
                  <a:txBody>
                    <a:bodyPr/>
                    <a:lstStyle/>
                    <a:p>
                      <a:pPr algn="l">
                        <a:spcAft>
                          <a:spcPts val="0"/>
                        </a:spcAft>
                      </a:pPr>
                      <a:r>
                        <a:rPr lang="en-US" sz="1400" kern="0">
                          <a:solidFill>
                            <a:schemeClr val="tx1"/>
                          </a:solidFill>
                          <a:effectLst/>
                          <a:latin typeface="微软雅黑"/>
                          <a:ea typeface="微软雅黑"/>
                          <a:cs typeface="微软雅黑"/>
                        </a:rPr>
                        <a:t>L</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en-US" sz="1400" kern="0">
                          <a:solidFill>
                            <a:schemeClr val="tx1"/>
                          </a:solidFill>
                          <a:effectLst/>
                          <a:latin typeface="微软雅黑"/>
                          <a:ea typeface="微软雅黑"/>
                          <a:cs typeface="微软雅黑"/>
                        </a:rPr>
                        <a:t>ICANN</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美国</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a:solidFill>
                            <a:schemeClr val="tx1"/>
                          </a:solidFill>
                          <a:effectLst/>
                          <a:latin typeface="微软雅黑"/>
                          <a:ea typeface="微软雅黑"/>
                          <a:cs typeface="微软雅黑"/>
                        </a:rPr>
                        <a:t>John Crain</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微软雅黑"/>
                          <a:ea typeface="微软雅黑"/>
                          <a:cs typeface="微软雅黑"/>
                        </a:rPr>
                        <a:t>199.7.83.42, 2001:500:3::42</a:t>
                      </a:r>
                    </a:p>
                  </a:txBody>
                  <a:tcPr marL="68580" marR="68580" marT="0" marB="0" anchor="ctr" anchorCtr="1"/>
                </a:tc>
              </a:tr>
              <a:tr h="370840">
                <a:tc>
                  <a:txBody>
                    <a:bodyPr/>
                    <a:lstStyle/>
                    <a:p>
                      <a:pPr algn="l">
                        <a:spcAft>
                          <a:spcPts val="0"/>
                        </a:spcAft>
                      </a:pPr>
                      <a:r>
                        <a:rPr lang="en-US" sz="1400" kern="0" dirty="0">
                          <a:solidFill>
                            <a:schemeClr val="tx1"/>
                          </a:solidFill>
                          <a:effectLst/>
                          <a:latin typeface="微软雅黑"/>
                          <a:ea typeface="微软雅黑"/>
                          <a:cs typeface="微软雅黑"/>
                        </a:rPr>
                        <a:t>M</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algn="l">
                        <a:spcAft>
                          <a:spcPts val="0"/>
                        </a:spcAft>
                      </a:pPr>
                      <a:r>
                        <a:rPr lang="en-US" sz="1400" kern="0">
                          <a:solidFill>
                            <a:schemeClr val="tx1"/>
                          </a:solidFill>
                          <a:effectLst/>
                          <a:latin typeface="微软雅黑"/>
                          <a:ea typeface="微软雅黑"/>
                          <a:cs typeface="微软雅黑"/>
                        </a:rPr>
                        <a:t>WIDE</a:t>
                      </a:r>
                      <a:r>
                        <a:rPr lang="zh-CN" sz="1400" kern="0">
                          <a:solidFill>
                            <a:schemeClr val="tx1"/>
                          </a:solidFill>
                          <a:effectLst/>
                          <a:latin typeface="微软雅黑"/>
                          <a:ea typeface="微软雅黑"/>
                          <a:cs typeface="微软雅黑"/>
                        </a:rPr>
                        <a:t>计划</a:t>
                      </a:r>
                      <a:endParaRPr lang="en-US" sz="1400" kern="10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zh-CN" sz="1400" kern="0" dirty="0">
                          <a:solidFill>
                            <a:schemeClr val="tx1"/>
                          </a:solidFill>
                          <a:effectLst/>
                          <a:latin typeface="微软雅黑"/>
                          <a:ea typeface="微软雅黑"/>
                          <a:cs typeface="微软雅黑"/>
                        </a:rPr>
                        <a:t>日本</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indent="-13970" algn="l">
                        <a:spcAft>
                          <a:spcPts val="0"/>
                        </a:spcAft>
                      </a:pPr>
                      <a:r>
                        <a:rPr lang="en-US" sz="1400" kern="0" dirty="0">
                          <a:solidFill>
                            <a:schemeClr val="tx1"/>
                          </a:solidFill>
                          <a:effectLst/>
                          <a:latin typeface="微软雅黑"/>
                          <a:ea typeface="微软雅黑"/>
                          <a:cs typeface="微软雅黑"/>
                        </a:rPr>
                        <a:t>Jun </a:t>
                      </a:r>
                      <a:r>
                        <a:rPr lang="en-US" sz="1400" kern="0" dirty="0" err="1" smtClean="0">
                          <a:solidFill>
                            <a:schemeClr val="tx1"/>
                          </a:solidFill>
                          <a:effectLst/>
                          <a:latin typeface="微软雅黑"/>
                          <a:ea typeface="微软雅黑"/>
                          <a:cs typeface="微软雅黑"/>
                        </a:rPr>
                        <a:t>Murai</a:t>
                      </a:r>
                      <a:endParaRPr lang="en-US" sz="1400" kern="100" dirty="0">
                        <a:solidFill>
                          <a:schemeClr val="tx1"/>
                        </a:solidFill>
                        <a:effectLst/>
                        <a:latin typeface="微软雅黑"/>
                        <a:ea typeface="微软雅黑"/>
                        <a:cs typeface="微软雅黑"/>
                      </a:endParaRPr>
                    </a:p>
                  </a:txBody>
                  <a:tcPr marL="68580" marR="68580" marT="0" marB="0" anchor="ctr" anchorCtr="1"/>
                </a:tc>
                <a:tc>
                  <a:txBody>
                    <a:bodyPr/>
                    <a:lstStyle/>
                    <a:p>
                      <a:pPr marL="177165" marR="0" indent="-13970" algn="l" defTabSz="457200" rtl="0" eaLnBrk="1" fontAlgn="auto" latinLnBrk="0" hangingPunct="1">
                        <a:lnSpc>
                          <a:spcPct val="100000"/>
                        </a:lnSpc>
                        <a:spcBef>
                          <a:spcPts val="0"/>
                        </a:spcBef>
                        <a:spcAft>
                          <a:spcPts val="0"/>
                        </a:spcAft>
                        <a:buClrTx/>
                        <a:buSzTx/>
                        <a:buFontTx/>
                        <a:buNone/>
                        <a:tabLst/>
                        <a:defRPr/>
                      </a:pPr>
                      <a:r>
                        <a:rPr lang="cs-CZ" altLang="zh-CN" sz="1400" kern="1200" dirty="0" smtClean="0">
                          <a:solidFill>
                            <a:schemeClr val="tx1"/>
                          </a:solidFill>
                          <a:latin typeface="微软雅黑"/>
                          <a:ea typeface="微软雅黑"/>
                          <a:cs typeface="微软雅黑"/>
                        </a:rPr>
                        <a:t>202.12.27.33, 2001:dc3::35</a:t>
                      </a:r>
                    </a:p>
                  </a:txBody>
                  <a:tcPr marL="68580" marR="68580" marT="0" marB="0" anchor="ctr" anchorCtr="1"/>
                </a:tc>
              </a:tr>
            </a:tbl>
          </a:graphicData>
        </a:graphic>
      </p:graphicFrame>
      <p:sp>
        <p:nvSpPr>
          <p:cNvPr id="7" name="文本框 6"/>
          <p:cNvSpPr txBox="1"/>
          <p:nvPr/>
        </p:nvSpPr>
        <p:spPr>
          <a:xfrm>
            <a:off x="2989338" y="6352143"/>
            <a:ext cx="2994555" cy="369332"/>
          </a:xfrm>
          <a:prstGeom prst="rect">
            <a:avLst/>
          </a:prstGeom>
          <a:noFill/>
        </p:spPr>
        <p:txBody>
          <a:bodyPr wrap="none" rtlCol="0">
            <a:spAutoFit/>
          </a:bodyPr>
          <a:lstStyle/>
          <a:p>
            <a:r>
              <a:rPr kumimoji="1" lang="zh-CN" altLang="en-US" dirty="0" smtClean="0">
                <a:solidFill>
                  <a:schemeClr val="accent1"/>
                </a:solidFill>
                <a:latin typeface="微软雅黑"/>
                <a:ea typeface="微软雅黑"/>
                <a:cs typeface="微软雅黑"/>
              </a:rPr>
              <a:t>为什么只有</a:t>
            </a:r>
            <a:r>
              <a:rPr kumimoji="1" lang="en-US" altLang="zh-CN" dirty="0" smtClean="0">
                <a:solidFill>
                  <a:schemeClr val="accent1"/>
                </a:solidFill>
                <a:latin typeface="微软雅黑"/>
                <a:ea typeface="微软雅黑"/>
                <a:cs typeface="微软雅黑"/>
              </a:rPr>
              <a:t>13</a:t>
            </a:r>
            <a:r>
              <a:rPr kumimoji="1" lang="zh-CN" altLang="en-US" dirty="0" smtClean="0">
                <a:solidFill>
                  <a:schemeClr val="accent1"/>
                </a:solidFill>
                <a:latin typeface="微软雅黑"/>
                <a:ea typeface="微软雅黑"/>
                <a:cs typeface="微软雅黑"/>
              </a:rPr>
              <a:t>个根服务器？</a:t>
            </a:r>
            <a:endParaRPr kumimoji="1" lang="zh-CN" altLang="en-US" dirty="0">
              <a:solidFill>
                <a:schemeClr val="accent1"/>
              </a:solidFill>
              <a:latin typeface="微软雅黑"/>
              <a:ea typeface="微软雅黑"/>
              <a:cs typeface="微软雅黑"/>
            </a:endParaRPr>
          </a:p>
        </p:txBody>
      </p:sp>
    </p:spTree>
    <p:extLst>
      <p:ext uri="{BB962C8B-B14F-4D97-AF65-F5344CB8AC3E}">
        <p14:creationId xmlns:p14="http://schemas.microsoft.com/office/powerpoint/2010/main" val="4226869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全球根服务器及镜像分布</a:t>
            </a:r>
            <a:br>
              <a:rPr kumimoji="1" lang="zh-CN" altLang="en-US" dirty="0"/>
            </a:br>
            <a:r>
              <a:rPr kumimoji="1" lang="en-US" altLang="zh-CN" sz="2000" dirty="0"/>
              <a:t>(</a:t>
            </a:r>
            <a:r>
              <a:rPr kumimoji="1" lang="zh-CN" altLang="en-US" sz="2000" dirty="0"/>
              <a:t>来自</a:t>
            </a:r>
            <a:r>
              <a:rPr kumimoji="1" lang="en-US" altLang="zh-CN" sz="2000" dirty="0"/>
              <a:t>root-</a:t>
            </a:r>
            <a:r>
              <a:rPr kumimoji="1" lang="en-US" altLang="zh-CN" sz="2000" dirty="0" err="1"/>
              <a:t>servers.org</a:t>
            </a:r>
            <a:r>
              <a:rPr kumimoji="1" lang="zh-CN" altLang="en-US" sz="2000" dirty="0"/>
              <a:t>，数字表示该地区根镜像数量，字符表示单个根</a:t>
            </a:r>
            <a:r>
              <a:rPr kumimoji="1" lang="en-US" altLang="zh-CN" sz="2000" dirty="0"/>
              <a:t>ID)</a:t>
            </a:r>
            <a:endParaRPr kumimoji="1" lang="zh-CN" altLang="en-US" sz="20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13</a:t>
            </a:fld>
            <a:endParaRPr kumimoji="1" lang="zh-CN" altLang="en-US" dirty="0"/>
          </a:p>
        </p:txBody>
      </p:sp>
      <p:pic>
        <p:nvPicPr>
          <p:cNvPr id="5" name="Content Placeholder 3" descr="Screen Shot 2014-10-20 at 10.03.00 PM.png"/>
          <p:cNvPicPr>
            <a:picLocks noGrp="1" noChangeAspect="1"/>
          </p:cNvPicPr>
          <p:nvPr>
            <p:ph idx="1"/>
          </p:nvPr>
        </p:nvPicPr>
        <p:blipFill>
          <a:blip r:embed="rId2">
            <a:extLst>
              <a:ext uri="{28A0092B-C50C-407E-A947-70E740481C1C}">
                <a14:useLocalDpi xmlns:a14="http://schemas.microsoft.com/office/drawing/2010/main" val="0"/>
              </a:ext>
            </a:extLst>
          </a:blip>
          <a:srcRect l="7762" r="7762"/>
          <a:stretch>
            <a:fillRect/>
          </a:stretch>
        </p:blipFill>
        <p:spPr>
          <a:xfrm>
            <a:off x="453131" y="2195860"/>
            <a:ext cx="8319331" cy="4154140"/>
          </a:xfrm>
        </p:spPr>
      </p:pic>
      <p:sp>
        <p:nvSpPr>
          <p:cNvPr id="3" name="文本框 2"/>
          <p:cNvSpPr txBox="1"/>
          <p:nvPr/>
        </p:nvSpPr>
        <p:spPr>
          <a:xfrm>
            <a:off x="482600" y="1459468"/>
            <a:ext cx="4087064" cy="369332"/>
          </a:xfrm>
          <a:prstGeom prst="rect">
            <a:avLst/>
          </a:prstGeom>
          <a:noFill/>
        </p:spPr>
        <p:txBody>
          <a:bodyPr wrap="none" rtlCol="0">
            <a:spAutoFit/>
          </a:bodyPr>
          <a:lstStyle/>
          <a:p>
            <a:r>
              <a:rPr kumimoji="1" lang="zh-CN" altLang="en-US" dirty="0" smtClean="0">
                <a:solidFill>
                  <a:srgbClr val="FF6600"/>
                </a:solidFill>
                <a:latin typeface="微软雅黑"/>
                <a:ea typeface="微软雅黑"/>
                <a:cs typeface="微软雅黑"/>
              </a:rPr>
              <a:t>这些镜像的</a:t>
            </a:r>
            <a:r>
              <a:rPr kumimoji="1" lang="en-US" altLang="zh-CN" dirty="0" smtClean="0">
                <a:solidFill>
                  <a:srgbClr val="FF6600"/>
                </a:solidFill>
                <a:latin typeface="微软雅黑"/>
                <a:ea typeface="微软雅黑"/>
                <a:cs typeface="微软雅黑"/>
              </a:rPr>
              <a:t>IP</a:t>
            </a:r>
            <a:r>
              <a:rPr kumimoji="1" lang="zh-CN" altLang="en-US" dirty="0" smtClean="0">
                <a:solidFill>
                  <a:srgbClr val="FF6600"/>
                </a:solidFill>
                <a:latin typeface="微软雅黑"/>
                <a:ea typeface="微软雅黑"/>
                <a:cs typeface="微软雅黑"/>
              </a:rPr>
              <a:t>地址是什么？如何访问？</a:t>
            </a:r>
            <a:endParaRPr kumimoji="1" lang="zh-CN" altLang="en-US" dirty="0">
              <a:solidFill>
                <a:srgbClr val="FF6600"/>
              </a:solidFill>
              <a:latin typeface="微软雅黑"/>
              <a:ea typeface="微软雅黑"/>
              <a:cs typeface="微软雅黑"/>
            </a:endParaRPr>
          </a:p>
        </p:txBody>
      </p:sp>
      <p:sp>
        <p:nvSpPr>
          <p:cNvPr id="6" name="圆角矩形标注 5"/>
          <p:cNvSpPr/>
          <p:nvPr/>
        </p:nvSpPr>
        <p:spPr>
          <a:xfrm>
            <a:off x="6437947" y="3050593"/>
            <a:ext cx="1566616" cy="642468"/>
          </a:xfrm>
          <a:prstGeom prst="wedgeRoundRectCallout">
            <a:avLst>
              <a:gd name="adj1" fmla="val -22570"/>
              <a:gd name="adj2" fmla="val 620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chemeClr val="tx1"/>
                </a:solidFill>
                <a:latin typeface="微软雅黑"/>
                <a:ea typeface="微软雅黑"/>
                <a:cs typeface="微软雅黑"/>
              </a:rPr>
              <a:t>中国目前有</a:t>
            </a:r>
            <a:endParaRPr kumimoji="1" lang="en-US" altLang="zh-CN" dirty="0" smtClean="0">
              <a:solidFill>
                <a:schemeClr val="tx1"/>
              </a:solidFill>
              <a:latin typeface="微软雅黑"/>
              <a:ea typeface="微软雅黑"/>
              <a:cs typeface="微软雅黑"/>
            </a:endParaRPr>
          </a:p>
          <a:p>
            <a:pPr algn="ctr"/>
            <a:r>
              <a:rPr kumimoji="1" lang="en-US" altLang="zh-CN" dirty="0" smtClean="0">
                <a:solidFill>
                  <a:schemeClr val="tx1"/>
                </a:solidFill>
                <a:latin typeface="微软雅黑"/>
                <a:ea typeface="微软雅黑"/>
                <a:cs typeface="微软雅黑"/>
              </a:rPr>
              <a:t>4</a:t>
            </a:r>
            <a:r>
              <a:rPr kumimoji="1" lang="zh-CN" altLang="en-US" dirty="0" smtClean="0">
                <a:solidFill>
                  <a:schemeClr val="tx1"/>
                </a:solidFill>
                <a:latin typeface="微软雅黑"/>
                <a:ea typeface="微软雅黑"/>
                <a:cs typeface="微软雅黑"/>
              </a:rPr>
              <a:t>个根镜像</a:t>
            </a:r>
            <a:endParaRPr kumimoji="1" lang="en-US" altLang="zh-CN" dirty="0" smtClean="0">
              <a:solidFill>
                <a:schemeClr val="tx1"/>
              </a:solidFill>
              <a:latin typeface="微软雅黑"/>
              <a:ea typeface="微软雅黑"/>
              <a:cs typeface="微软雅黑"/>
            </a:endParaRPr>
          </a:p>
        </p:txBody>
      </p:sp>
    </p:spTree>
    <p:extLst>
      <p:ext uri="{BB962C8B-B14F-4D97-AF65-F5344CB8AC3E}">
        <p14:creationId xmlns:p14="http://schemas.microsoft.com/office/powerpoint/2010/main" val="377198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358"/>
            <a:ext cx="8229600" cy="671295"/>
          </a:xfrm>
        </p:spPr>
        <p:txBody>
          <a:bodyPr>
            <a:normAutofit/>
          </a:bodyPr>
          <a:lstStyle/>
          <a:p>
            <a:r>
              <a:rPr kumimoji="1" lang="zh-CN" altLang="en-US" dirty="0" smtClean="0"/>
              <a:t>迭代查询示例</a:t>
            </a:r>
            <a:r>
              <a:rPr kumimoji="1" lang="en-US" altLang="zh-CN" dirty="0" smtClean="0"/>
              <a:t>:</a:t>
            </a:r>
            <a:r>
              <a:rPr kumimoji="1" lang="zh-CN" altLang="en-US" dirty="0" smtClean="0"/>
              <a:t>从哈工大查询新浪</a:t>
            </a:r>
            <a:endParaRPr kumimoji="1" lang="zh-CN" altLang="en-US" dirty="0"/>
          </a:p>
        </p:txBody>
      </p:sp>
      <p:sp>
        <p:nvSpPr>
          <p:cNvPr id="3" name="内容占位符 2"/>
          <p:cNvSpPr>
            <a:spLocks noGrp="1"/>
          </p:cNvSpPr>
          <p:nvPr>
            <p:ph idx="1"/>
          </p:nvPr>
        </p:nvSpPr>
        <p:spPr>
          <a:xfrm>
            <a:off x="457200" y="592073"/>
            <a:ext cx="8229600" cy="5398818"/>
          </a:xfrm>
        </p:spPr>
        <p:txBody>
          <a:bodyPr/>
          <a:lstStyle/>
          <a:p>
            <a:pPr marL="0" indent="0">
              <a:buNone/>
            </a:pPr>
            <a:r>
              <a:rPr kumimoji="1" lang="en-US" altLang="zh-CN" sz="1200" dirty="0" smtClean="0">
                <a:latin typeface="Courier"/>
                <a:cs typeface="Courier"/>
              </a:rPr>
              <a:t>; </a:t>
            </a:r>
            <a:r>
              <a:rPr kumimoji="1" lang="en-US" altLang="zh-CN" sz="1200" dirty="0">
                <a:latin typeface="Courier"/>
                <a:cs typeface="Courier"/>
              </a:rPr>
              <a:t>&lt;&lt;&gt;&gt; </a:t>
            </a:r>
            <a:r>
              <a:rPr kumimoji="1" lang="en-US" altLang="zh-CN" sz="1200" dirty="0" err="1">
                <a:latin typeface="Courier"/>
                <a:cs typeface="Courier"/>
              </a:rPr>
              <a:t>DiG</a:t>
            </a:r>
            <a:r>
              <a:rPr kumimoji="1" lang="en-US" altLang="zh-CN" sz="1200" dirty="0">
                <a:latin typeface="Courier"/>
                <a:cs typeface="Courier"/>
              </a:rPr>
              <a:t> 9.8.3-P1 &lt;&lt;&gt;&gt; </a:t>
            </a:r>
            <a:r>
              <a:rPr kumimoji="1" lang="en-US" altLang="zh-CN" sz="1200" dirty="0" err="1">
                <a:latin typeface="Courier"/>
                <a:cs typeface="Courier"/>
              </a:rPr>
              <a:t>www.sina.com.cn</a:t>
            </a:r>
            <a:r>
              <a:rPr kumimoji="1" lang="en-US" altLang="zh-CN" sz="1200" dirty="0">
                <a:latin typeface="Courier"/>
                <a:cs typeface="Courier"/>
              </a:rPr>
              <a:t> +trace +all</a:t>
            </a:r>
          </a:p>
          <a:p>
            <a:pPr marL="0" indent="0">
              <a:buNone/>
            </a:pPr>
            <a:r>
              <a:rPr kumimoji="1" lang="en-US" altLang="zh-CN" sz="1200" dirty="0">
                <a:latin typeface="Courier"/>
                <a:cs typeface="Courier"/>
              </a:rPr>
              <a:t>;; global options: +</a:t>
            </a:r>
            <a:r>
              <a:rPr kumimoji="1" lang="en-US" altLang="zh-CN" sz="1200" dirty="0" err="1">
                <a:latin typeface="Courier"/>
                <a:cs typeface="Courier"/>
              </a:rPr>
              <a:t>cmd</a:t>
            </a:r>
            <a:endParaRPr kumimoji="1" lang="en-US" altLang="zh-CN" sz="1200" dirty="0">
              <a:latin typeface="Courier"/>
              <a:cs typeface="Courier"/>
            </a:endParaRPr>
          </a:p>
          <a:p>
            <a:pPr marL="0" indent="0">
              <a:buNone/>
            </a:pP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NOERROR, id: 20315</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a:t>
            </a:r>
            <a:r>
              <a:rPr kumimoji="1" lang="en-US" altLang="zh-CN" sz="1200" dirty="0" err="1">
                <a:latin typeface="Courier"/>
                <a:cs typeface="Courier"/>
              </a:rPr>
              <a:t>ra</a:t>
            </a:r>
            <a:r>
              <a:rPr kumimoji="1" lang="en-US" altLang="zh-CN" sz="1200" dirty="0">
                <a:latin typeface="Courier"/>
                <a:cs typeface="Courier"/>
              </a:rPr>
              <a:t>; QUERY: 1, ANSWER: 13, AUTHORITY: 0, ADDITIONAL: 0</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				IN	</a:t>
            </a:r>
            <a:r>
              <a:rPr kumimoji="1" lang="en-US" altLang="zh-CN" sz="1200" dirty="0" smtClean="0">
                <a:latin typeface="Courier"/>
                <a:cs typeface="Courier"/>
              </a:rPr>
              <a:t>NS</a:t>
            </a:r>
            <a:endParaRPr kumimoji="1" lang="en-US" altLang="zh-CN" sz="1200" dirty="0">
              <a:latin typeface="Courier"/>
              <a:cs typeface="Courier"/>
            </a:endParaRPr>
          </a:p>
          <a:p>
            <a:pPr marL="0" indent="0">
              <a:buNone/>
            </a:pPr>
            <a:r>
              <a:rPr kumimoji="1" lang="en-US" altLang="zh-CN" sz="1200" dirty="0">
                <a:latin typeface="Courier"/>
                <a:cs typeface="Courier"/>
              </a:rPr>
              <a:t>;; ANSWER SECTION:</a:t>
            </a:r>
          </a:p>
          <a:p>
            <a:pPr marL="0" indent="0">
              <a:buNone/>
            </a:pPr>
            <a:r>
              <a:rPr kumimoji="1" lang="en-US" altLang="zh-CN" sz="1200" dirty="0">
                <a:latin typeface="Courier"/>
                <a:cs typeface="Courier"/>
              </a:rPr>
              <a:t>.			279824	IN	NS	</a:t>
            </a:r>
            <a:r>
              <a:rPr kumimoji="1" lang="en-US" altLang="zh-CN" sz="1200" dirty="0" err="1">
                <a:latin typeface="Courier"/>
                <a:cs typeface="Courier"/>
              </a:rPr>
              <a:t>i.root-servers.net</a:t>
            </a:r>
            <a:r>
              <a:rPr kumimoji="1" lang="en-US" altLang="zh-CN" sz="1200" dirty="0">
                <a:latin typeface="Courier"/>
                <a:cs typeface="Courier"/>
              </a:rPr>
              <a:t>.</a:t>
            </a:r>
          </a:p>
          <a:p>
            <a:pPr marL="0" indent="0">
              <a:buNone/>
            </a:pPr>
            <a:r>
              <a:rPr kumimoji="1" lang="en-US" altLang="zh-CN" sz="1200" dirty="0">
                <a:latin typeface="Courier"/>
                <a:cs typeface="Courier"/>
              </a:rPr>
              <a:t>.			279824	IN	NS	</a:t>
            </a:r>
            <a:r>
              <a:rPr kumimoji="1" lang="en-US" altLang="zh-CN" sz="1200" dirty="0" err="1">
                <a:latin typeface="Courier"/>
                <a:cs typeface="Courier"/>
              </a:rPr>
              <a:t>j.root-servers.net</a:t>
            </a:r>
            <a:r>
              <a:rPr kumimoji="1" lang="en-US" altLang="zh-CN" sz="1200" dirty="0">
                <a:latin typeface="Courier"/>
                <a:cs typeface="Courier"/>
              </a:rPr>
              <a:t>.</a:t>
            </a:r>
          </a:p>
          <a:p>
            <a:pPr marL="0" indent="0">
              <a:buNone/>
            </a:pPr>
            <a:r>
              <a:rPr kumimoji="1" lang="en-US" altLang="zh-CN" sz="1200" dirty="0">
                <a:latin typeface="Courier"/>
                <a:cs typeface="Courier"/>
              </a:rPr>
              <a:t>.			279824	IN	NS	</a:t>
            </a:r>
            <a:r>
              <a:rPr kumimoji="1" lang="en-US" altLang="zh-CN" sz="1200" dirty="0" err="1">
                <a:latin typeface="Courier"/>
                <a:cs typeface="Courier"/>
              </a:rPr>
              <a:t>a.root-servers.net</a:t>
            </a:r>
            <a:r>
              <a:rPr kumimoji="1" lang="en-US" altLang="zh-CN" sz="1200" dirty="0">
                <a:latin typeface="Courier"/>
                <a:cs typeface="Courier"/>
              </a:rPr>
              <a:t>.</a:t>
            </a:r>
          </a:p>
          <a:p>
            <a:pPr marL="0" indent="0">
              <a:buNone/>
            </a:pPr>
            <a:r>
              <a:rPr kumimoji="1" lang="en-US" altLang="zh-CN" sz="1200" dirty="0">
                <a:latin typeface="Courier"/>
                <a:cs typeface="Courier"/>
              </a:rPr>
              <a:t>.			279824	IN	NS	</a:t>
            </a:r>
            <a:r>
              <a:rPr kumimoji="1" lang="en-US" altLang="zh-CN" sz="1200" dirty="0" err="1">
                <a:latin typeface="Courier"/>
                <a:cs typeface="Courier"/>
              </a:rPr>
              <a:t>k.root-servers.net</a:t>
            </a:r>
            <a:r>
              <a:rPr kumimoji="1" lang="en-US" altLang="zh-CN" sz="1200" dirty="0">
                <a:latin typeface="Courier"/>
                <a:cs typeface="Courier"/>
              </a:rPr>
              <a:t>.</a:t>
            </a:r>
          </a:p>
          <a:p>
            <a:pPr marL="0" indent="0">
              <a:buNone/>
            </a:pPr>
            <a:r>
              <a:rPr kumimoji="1" lang="en-US" altLang="zh-CN" sz="1200" dirty="0">
                <a:latin typeface="Courier"/>
                <a:cs typeface="Courier"/>
              </a:rPr>
              <a:t>.			279824	IN	NS	</a:t>
            </a:r>
            <a:r>
              <a:rPr kumimoji="1" lang="en-US" altLang="zh-CN" sz="1200" dirty="0" err="1">
                <a:latin typeface="Courier"/>
                <a:cs typeface="Courier"/>
              </a:rPr>
              <a:t>m.root-servers.net</a:t>
            </a:r>
            <a:r>
              <a:rPr kumimoji="1" lang="en-US" altLang="zh-CN" sz="1200" dirty="0">
                <a:latin typeface="Courier"/>
                <a:cs typeface="Courier"/>
              </a:rPr>
              <a:t>.</a:t>
            </a:r>
          </a:p>
          <a:p>
            <a:pPr marL="0" indent="0">
              <a:buNone/>
            </a:pPr>
            <a:r>
              <a:rPr kumimoji="1" lang="en-US" altLang="zh-CN" sz="1200" dirty="0" smtClean="0">
                <a:latin typeface="Courier"/>
                <a:cs typeface="Courier"/>
              </a:rPr>
              <a:t>;;</a:t>
            </a:r>
            <a:r>
              <a:rPr kumimoji="1" lang="zh-CN" altLang="en-US" sz="1200" dirty="0" smtClean="0">
                <a:latin typeface="Courier"/>
                <a:cs typeface="Courier"/>
              </a:rPr>
              <a:t>省略若干记录</a:t>
            </a:r>
            <a:endParaRPr kumimoji="1" lang="en-US" altLang="zh-CN" sz="1200" dirty="0" smtClean="0">
              <a:latin typeface="Courier"/>
              <a:cs typeface="Courier"/>
            </a:endParaRPr>
          </a:p>
          <a:p>
            <a:pPr marL="0" indent="0">
              <a:buNone/>
            </a:pPr>
            <a:r>
              <a:rPr kumimoji="1" lang="en-US" altLang="zh-CN" sz="1200" dirty="0" smtClean="0">
                <a:latin typeface="Courier"/>
                <a:cs typeface="Courier"/>
              </a:rPr>
              <a:t>.			279824	IN	NS	</a:t>
            </a:r>
            <a:r>
              <a:rPr kumimoji="1" lang="en-US" altLang="zh-CN" sz="1200" dirty="0" err="1" smtClean="0">
                <a:latin typeface="Courier"/>
                <a:cs typeface="Courier"/>
              </a:rPr>
              <a:t>h.root-servers.net</a:t>
            </a:r>
            <a:r>
              <a:rPr kumimoji="1" lang="en-US" altLang="zh-CN" sz="1200" dirty="0" smtClean="0">
                <a:latin typeface="Courier"/>
                <a:cs typeface="Courier"/>
              </a:rPr>
              <a:t>.</a:t>
            </a:r>
          </a:p>
          <a:p>
            <a:pPr marL="0" indent="0">
              <a:buNone/>
            </a:pPr>
            <a:r>
              <a:rPr kumimoji="1" lang="en-US" altLang="zh-CN" sz="1200" dirty="0" smtClean="0">
                <a:latin typeface="Courier"/>
                <a:cs typeface="Courier"/>
              </a:rPr>
              <a:t>.</a:t>
            </a:r>
            <a:r>
              <a:rPr kumimoji="1" lang="en-US" altLang="zh-CN" sz="1200" dirty="0">
                <a:latin typeface="Courier"/>
                <a:cs typeface="Courier"/>
              </a:rPr>
              <a:t>			279824	IN	NS	</a:t>
            </a:r>
            <a:r>
              <a:rPr kumimoji="1" lang="en-US" altLang="zh-CN" sz="1200" dirty="0" err="1">
                <a:latin typeface="Courier"/>
                <a:cs typeface="Courier"/>
              </a:rPr>
              <a:t>c.root-servers.net</a:t>
            </a:r>
            <a:r>
              <a:rPr kumimoji="1" lang="en-US" altLang="zh-CN" sz="1200" dirty="0">
                <a:latin typeface="Courier"/>
                <a:cs typeface="Courier"/>
              </a:rPr>
              <a:t>.</a:t>
            </a:r>
          </a:p>
          <a:p>
            <a:pPr marL="0" indent="0">
              <a:buNone/>
            </a:pPr>
            <a:r>
              <a:rPr kumimoji="1" lang="en-US" altLang="zh-CN" sz="1200" dirty="0">
                <a:latin typeface="Courier"/>
                <a:cs typeface="Courier"/>
              </a:rPr>
              <a:t>.			279824	IN	NS	</a:t>
            </a:r>
            <a:r>
              <a:rPr kumimoji="1" lang="en-US" altLang="zh-CN" sz="1200" dirty="0" err="1">
                <a:latin typeface="Courier"/>
                <a:cs typeface="Courier"/>
              </a:rPr>
              <a:t>b.root-servers.net</a:t>
            </a:r>
            <a:r>
              <a:rPr kumimoji="1" lang="en-US" altLang="zh-CN" sz="1200" dirty="0">
                <a:latin typeface="Courier"/>
                <a:cs typeface="Courier"/>
              </a:rPr>
              <a:t>.</a:t>
            </a:r>
          </a:p>
          <a:p>
            <a:pPr marL="0" indent="0">
              <a:buNone/>
            </a:pPr>
            <a:r>
              <a:rPr kumimoji="1" lang="en-US" altLang="zh-CN" sz="1200" dirty="0">
                <a:latin typeface="Courier"/>
                <a:cs typeface="Courier"/>
              </a:rPr>
              <a:t>.			279824	IN	NS	</a:t>
            </a:r>
            <a:r>
              <a:rPr kumimoji="1" lang="en-US" altLang="zh-CN" sz="1200" dirty="0" err="1">
                <a:latin typeface="Courier"/>
                <a:cs typeface="Courier"/>
              </a:rPr>
              <a:t>f.root-servers.net</a:t>
            </a:r>
            <a:r>
              <a:rPr kumimoji="1" lang="en-US" altLang="zh-CN" sz="1200" dirty="0" smtClean="0">
                <a:latin typeface="Courier"/>
                <a:cs typeface="Courier"/>
              </a:rPr>
              <a:t>.</a:t>
            </a:r>
          </a:p>
          <a:p>
            <a:pPr marL="0" indent="0">
              <a:buNone/>
            </a:pPr>
            <a:r>
              <a:rPr kumimoji="1" lang="en-US" altLang="zh-CN" sz="1200" dirty="0">
                <a:latin typeface="Courier"/>
                <a:cs typeface="Courier"/>
              </a:rPr>
              <a:t>;; Query time: 15 </a:t>
            </a:r>
            <a:r>
              <a:rPr kumimoji="1" lang="en-US" altLang="zh-CN" sz="1200" dirty="0" err="1">
                <a:latin typeface="Courier"/>
                <a:cs typeface="Courier"/>
              </a:rPr>
              <a:t>msec</a:t>
            </a:r>
            <a:endParaRPr kumimoji="1" lang="en-US" altLang="zh-CN" sz="1200" dirty="0">
              <a:latin typeface="Courier"/>
              <a:cs typeface="Courier"/>
            </a:endParaRPr>
          </a:p>
          <a:p>
            <a:pPr marL="0" indent="0">
              <a:buNone/>
            </a:pPr>
            <a:r>
              <a:rPr kumimoji="1" lang="en-US" altLang="zh-CN" sz="1200" dirty="0">
                <a:latin typeface="Courier"/>
                <a:cs typeface="Courier"/>
              </a:rPr>
              <a:t>;; SERVER: 202.118.224.100#53(202.118.224.100)</a:t>
            </a:r>
          </a:p>
          <a:p>
            <a:pPr marL="0" indent="0">
              <a:buNone/>
            </a:pPr>
            <a:r>
              <a:rPr kumimoji="1" lang="en-US" altLang="zh-CN" sz="1200" dirty="0">
                <a:latin typeface="Courier"/>
                <a:cs typeface="Courier"/>
              </a:rPr>
              <a:t>;; WHEN: Tue Jan 27 11:43:27 2015</a:t>
            </a:r>
          </a:p>
          <a:p>
            <a:pPr marL="0" indent="0">
              <a:buNone/>
            </a:pPr>
            <a:r>
              <a:rPr kumimoji="1" lang="en-US" altLang="zh-CN" sz="1200" dirty="0">
                <a:latin typeface="Courier"/>
                <a:cs typeface="Courier"/>
              </a:rPr>
              <a:t>;; MSG SIZE  rcvd: 228</a:t>
            </a:r>
          </a:p>
          <a:p>
            <a:pPr marL="0" indent="0">
              <a:buNone/>
            </a:pPr>
            <a:endParaRPr kumimoji="1" lang="zh-CN" altLang="en-US"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14</a:t>
            </a:fld>
            <a:endParaRPr kumimoji="1" lang="zh-CN" altLang="en-US" dirty="0"/>
          </a:p>
        </p:txBody>
      </p:sp>
      <p:sp>
        <p:nvSpPr>
          <p:cNvPr id="5" name="圆角矩形标注 4"/>
          <p:cNvSpPr/>
          <p:nvPr/>
        </p:nvSpPr>
        <p:spPr>
          <a:xfrm>
            <a:off x="2582903" y="975192"/>
            <a:ext cx="2775356" cy="272468"/>
          </a:xfrm>
          <a:prstGeom prst="wedgeRoundRectCallout">
            <a:avLst>
              <a:gd name="adj1" fmla="val -76613"/>
              <a:gd name="adj2" fmla="val -4773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3366FF"/>
                </a:solidFill>
                <a:latin typeface="微软雅黑"/>
                <a:ea typeface="微软雅黑"/>
                <a:cs typeface="微软雅黑"/>
              </a:rPr>
              <a:t>dig</a:t>
            </a:r>
            <a:r>
              <a:rPr kumimoji="1" lang="en-US" altLang="en-US" sz="1400" dirty="0" smtClean="0">
                <a:solidFill>
                  <a:srgbClr val="3366FF"/>
                </a:solidFill>
                <a:latin typeface="微软雅黑"/>
                <a:ea typeface="微软雅黑"/>
                <a:cs typeface="微软雅黑"/>
              </a:rPr>
              <a:t>(</a:t>
            </a:r>
            <a:r>
              <a:rPr lang="en-US" altLang="zh-CN" sz="1400" dirty="0">
                <a:solidFill>
                  <a:srgbClr val="3366FF"/>
                </a:solidFill>
              </a:rPr>
              <a:t>domain information groper</a:t>
            </a:r>
            <a:r>
              <a:rPr kumimoji="1" lang="en-US" altLang="en-US" sz="1400" dirty="0" smtClean="0">
                <a:solidFill>
                  <a:srgbClr val="3366FF"/>
                </a:solidFill>
                <a:latin typeface="微软雅黑"/>
                <a:ea typeface="微软雅黑"/>
                <a:cs typeface="微软雅黑"/>
              </a:rPr>
              <a:t>)</a:t>
            </a:r>
            <a:endParaRPr kumimoji="1" lang="en-US" altLang="zh-CN" sz="1400" dirty="0" smtClean="0">
              <a:solidFill>
                <a:srgbClr val="3366FF"/>
              </a:solidFill>
              <a:latin typeface="微软雅黑"/>
              <a:ea typeface="微软雅黑"/>
              <a:cs typeface="微软雅黑"/>
            </a:endParaRPr>
          </a:p>
        </p:txBody>
      </p:sp>
      <p:sp>
        <p:nvSpPr>
          <p:cNvPr id="6" name="圆角矩形标注 5"/>
          <p:cNvSpPr/>
          <p:nvPr/>
        </p:nvSpPr>
        <p:spPr>
          <a:xfrm>
            <a:off x="5800223" y="816579"/>
            <a:ext cx="2775356" cy="1356743"/>
          </a:xfrm>
          <a:prstGeom prst="wedgeRoundRectCallout">
            <a:avLst>
              <a:gd name="adj1" fmla="val -74114"/>
              <a:gd name="adj2" fmla="val 281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a:buChar char="•"/>
            </a:pPr>
            <a:r>
              <a:rPr kumimoji="1" lang="en-US" altLang="zh-CN" sz="1200" dirty="0" err="1" smtClean="0">
                <a:solidFill>
                  <a:srgbClr val="3366FF"/>
                </a:solidFill>
                <a:latin typeface="微软雅黑"/>
                <a:ea typeface="微软雅黑"/>
                <a:cs typeface="微软雅黑"/>
              </a:rPr>
              <a:t>opcode</a:t>
            </a:r>
            <a:r>
              <a:rPr kumimoji="1" lang="en-US" altLang="zh-CN" sz="1200" dirty="0" smtClean="0">
                <a:solidFill>
                  <a:srgbClr val="3366FF"/>
                </a:solidFill>
                <a:latin typeface="微软雅黑"/>
                <a:ea typeface="微软雅黑"/>
                <a:cs typeface="微软雅黑"/>
              </a:rPr>
              <a:t>:</a:t>
            </a:r>
            <a:r>
              <a:rPr kumimoji="1" lang="zh-CN" altLang="en-US" sz="1200" dirty="0" smtClean="0">
                <a:solidFill>
                  <a:srgbClr val="3366FF"/>
                </a:solidFill>
                <a:latin typeface="微软雅黑"/>
                <a:ea typeface="微软雅黑"/>
                <a:cs typeface="微软雅黑"/>
              </a:rPr>
              <a:t>查询类型</a:t>
            </a:r>
            <a:endParaRPr kumimoji="1" lang="en-US" altLang="zh-CN" sz="1200" dirty="0" smtClean="0">
              <a:solidFill>
                <a:srgbClr val="3366FF"/>
              </a:solidFill>
              <a:latin typeface="微软雅黑"/>
              <a:ea typeface="微软雅黑"/>
              <a:cs typeface="微软雅黑"/>
            </a:endParaRPr>
          </a:p>
          <a:p>
            <a:pPr marL="628650" lvl="1" indent="-171450">
              <a:buFont typeface="Arial"/>
              <a:buChar char="•"/>
            </a:pPr>
            <a:r>
              <a:rPr kumimoji="1" lang="zh-CN" altLang="zh-CN" sz="1200" dirty="0" smtClean="0">
                <a:solidFill>
                  <a:srgbClr val="3366FF"/>
                </a:solidFill>
                <a:latin typeface="微软雅黑"/>
                <a:ea typeface="微软雅黑"/>
                <a:cs typeface="微软雅黑"/>
              </a:rPr>
              <a:t>0</a:t>
            </a:r>
            <a:r>
              <a:rPr kumimoji="1" lang="zh-CN" altLang="en-US" sz="1200" dirty="0" smtClean="0">
                <a:solidFill>
                  <a:srgbClr val="3366FF"/>
                </a:solidFill>
                <a:latin typeface="微软雅黑"/>
                <a:ea typeface="微软雅黑"/>
                <a:cs typeface="微软雅黑"/>
              </a:rPr>
              <a:t> </a:t>
            </a:r>
            <a:r>
              <a:rPr kumimoji="1" lang="en-US" altLang="zh-CN" sz="1200" dirty="0" smtClean="0">
                <a:solidFill>
                  <a:srgbClr val="3366FF"/>
                </a:solidFill>
                <a:latin typeface="微软雅黑"/>
                <a:ea typeface="微软雅黑"/>
                <a:cs typeface="微软雅黑"/>
              </a:rPr>
              <a:t>–</a:t>
            </a:r>
            <a:r>
              <a:rPr kumimoji="1" lang="zh-CN" altLang="en-US" sz="1200" dirty="0" smtClean="0">
                <a:solidFill>
                  <a:srgbClr val="3366FF"/>
                </a:solidFill>
                <a:latin typeface="微软雅黑"/>
                <a:ea typeface="微软雅黑"/>
                <a:cs typeface="微软雅黑"/>
              </a:rPr>
              <a:t> 标准查询</a:t>
            </a:r>
            <a:r>
              <a:rPr kumimoji="1" lang="en-US" altLang="zh-CN" sz="1200" dirty="0" smtClean="0">
                <a:solidFill>
                  <a:srgbClr val="3366FF"/>
                </a:solidFill>
                <a:latin typeface="微软雅黑"/>
                <a:ea typeface="微软雅黑"/>
                <a:cs typeface="微软雅黑"/>
              </a:rPr>
              <a:t>QUERY</a:t>
            </a:r>
          </a:p>
          <a:p>
            <a:pPr marL="171450" indent="-171450">
              <a:buFont typeface="Arial"/>
              <a:buChar char="•"/>
            </a:pPr>
            <a:r>
              <a:rPr kumimoji="1" lang="en-US" altLang="zh-CN" sz="1200" dirty="0">
                <a:solidFill>
                  <a:srgbClr val="3366FF"/>
                </a:solidFill>
                <a:latin typeface="微软雅黑"/>
                <a:ea typeface="微软雅黑"/>
                <a:cs typeface="微软雅黑"/>
              </a:rPr>
              <a:t>status:</a:t>
            </a:r>
            <a:r>
              <a:rPr kumimoji="1" lang="zh-CN" altLang="en-US" sz="1200" dirty="0">
                <a:solidFill>
                  <a:srgbClr val="3366FF"/>
                </a:solidFill>
                <a:latin typeface="微软雅黑"/>
                <a:ea typeface="微软雅黑"/>
                <a:cs typeface="微软雅黑"/>
              </a:rPr>
              <a:t> </a:t>
            </a:r>
            <a:r>
              <a:rPr kumimoji="1" lang="en-US" altLang="zh-CN" sz="1200" dirty="0">
                <a:solidFill>
                  <a:srgbClr val="3366FF"/>
                </a:solidFill>
                <a:latin typeface="微软雅黑"/>
                <a:ea typeface="微软雅黑"/>
                <a:cs typeface="微软雅黑"/>
              </a:rPr>
              <a:t>RCODE</a:t>
            </a:r>
          </a:p>
          <a:p>
            <a:pPr marL="628650" lvl="1" indent="-171450">
              <a:buFont typeface="Arial"/>
              <a:buChar char="•"/>
            </a:pPr>
            <a:r>
              <a:rPr kumimoji="1" lang="zh-CN" altLang="zh-CN" sz="1200" dirty="0">
                <a:solidFill>
                  <a:srgbClr val="3366FF"/>
                </a:solidFill>
                <a:latin typeface="微软雅黑"/>
                <a:ea typeface="微软雅黑"/>
                <a:cs typeface="微软雅黑"/>
              </a:rPr>
              <a:t>0</a:t>
            </a:r>
            <a:r>
              <a:rPr kumimoji="1" lang="zh-CN" altLang="en-US" sz="1200" dirty="0">
                <a:solidFill>
                  <a:srgbClr val="3366FF"/>
                </a:solidFill>
                <a:latin typeface="微软雅黑"/>
                <a:ea typeface="微软雅黑"/>
                <a:cs typeface="微软雅黑"/>
              </a:rPr>
              <a:t> </a:t>
            </a:r>
            <a:r>
              <a:rPr kumimoji="1" lang="en-US" altLang="zh-CN" sz="1200" dirty="0">
                <a:solidFill>
                  <a:srgbClr val="3366FF"/>
                </a:solidFill>
                <a:latin typeface="微软雅黑"/>
                <a:ea typeface="微软雅黑"/>
                <a:cs typeface="微软雅黑"/>
              </a:rPr>
              <a:t>–</a:t>
            </a:r>
            <a:r>
              <a:rPr kumimoji="1" lang="zh-CN" altLang="zh-CN" sz="1200" dirty="0">
                <a:solidFill>
                  <a:srgbClr val="3366FF"/>
                </a:solidFill>
                <a:latin typeface="微软雅黑"/>
                <a:ea typeface="微软雅黑"/>
                <a:cs typeface="微软雅黑"/>
              </a:rPr>
              <a:t> </a:t>
            </a:r>
            <a:r>
              <a:rPr kumimoji="1" lang="zh-CN" altLang="en-US" sz="1200" dirty="0" smtClean="0">
                <a:solidFill>
                  <a:srgbClr val="3366FF"/>
                </a:solidFill>
                <a:latin typeface="微软雅黑"/>
                <a:ea typeface="微软雅黑"/>
                <a:cs typeface="微软雅黑"/>
              </a:rPr>
              <a:t>无错误发生</a:t>
            </a:r>
            <a:endParaRPr kumimoji="1" lang="en-US" altLang="zh-CN" sz="1200" dirty="0">
              <a:solidFill>
                <a:srgbClr val="3366FF"/>
              </a:solidFill>
              <a:latin typeface="微软雅黑"/>
              <a:ea typeface="微软雅黑"/>
              <a:cs typeface="微软雅黑"/>
            </a:endParaRPr>
          </a:p>
          <a:p>
            <a:pPr marL="171450" indent="-171450">
              <a:buFont typeface="Arial"/>
              <a:buChar char="•"/>
            </a:pPr>
            <a:r>
              <a:rPr kumimoji="1" lang="en-US" altLang="zh-CN" sz="1200" dirty="0" smtClean="0">
                <a:solidFill>
                  <a:srgbClr val="3366FF"/>
                </a:solidFill>
                <a:latin typeface="微软雅黑"/>
                <a:ea typeface="微软雅黑"/>
                <a:cs typeface="微软雅黑"/>
              </a:rPr>
              <a:t>id:</a:t>
            </a:r>
            <a:r>
              <a:rPr kumimoji="1" lang="zh-CN" altLang="en-US" sz="1200" dirty="0" smtClean="0">
                <a:solidFill>
                  <a:srgbClr val="3366FF"/>
                </a:solidFill>
                <a:latin typeface="微软雅黑"/>
                <a:ea typeface="微软雅黑"/>
                <a:cs typeface="微软雅黑"/>
              </a:rPr>
              <a:t> </a:t>
            </a:r>
            <a:r>
              <a:rPr kumimoji="1" lang="en-US" altLang="zh-CN" sz="1200" dirty="0" smtClean="0">
                <a:solidFill>
                  <a:srgbClr val="3366FF"/>
                </a:solidFill>
                <a:latin typeface="微软雅黑"/>
                <a:ea typeface="微软雅黑"/>
                <a:cs typeface="微软雅黑"/>
              </a:rPr>
              <a:t>16</a:t>
            </a:r>
            <a:r>
              <a:rPr kumimoji="1" lang="zh-CN" altLang="en-US" sz="1200" dirty="0" smtClean="0">
                <a:solidFill>
                  <a:srgbClr val="3366FF"/>
                </a:solidFill>
                <a:latin typeface="微软雅黑"/>
                <a:ea typeface="微软雅黑"/>
                <a:cs typeface="微软雅黑"/>
              </a:rPr>
              <a:t>比特查询</a:t>
            </a:r>
            <a:r>
              <a:rPr kumimoji="1" lang="en-US" altLang="zh-CN" sz="1200" dirty="0" smtClean="0">
                <a:solidFill>
                  <a:srgbClr val="3366FF"/>
                </a:solidFill>
                <a:latin typeface="微软雅黑"/>
                <a:ea typeface="微软雅黑"/>
                <a:cs typeface="微软雅黑"/>
              </a:rPr>
              <a:t>ID</a:t>
            </a:r>
          </a:p>
          <a:p>
            <a:pPr marL="628650" lvl="1" indent="-171450">
              <a:buFont typeface="Arial"/>
              <a:buChar char="•"/>
            </a:pPr>
            <a:r>
              <a:rPr kumimoji="1" lang="zh-CN" altLang="en-US" sz="1200" dirty="0" smtClean="0">
                <a:solidFill>
                  <a:srgbClr val="3366FF"/>
                </a:solidFill>
                <a:latin typeface="微软雅黑"/>
                <a:ea typeface="微软雅黑"/>
                <a:cs typeface="微软雅黑"/>
              </a:rPr>
              <a:t>每次查询不同</a:t>
            </a:r>
            <a:endParaRPr kumimoji="1" lang="en-US" altLang="zh-CN" sz="1200" dirty="0">
              <a:solidFill>
                <a:srgbClr val="3366FF"/>
              </a:solidFill>
              <a:latin typeface="微软雅黑"/>
              <a:ea typeface="微软雅黑"/>
              <a:cs typeface="微软雅黑"/>
            </a:endParaRPr>
          </a:p>
        </p:txBody>
      </p:sp>
      <p:sp>
        <p:nvSpPr>
          <p:cNvPr id="7" name="圆角矩形标注 6"/>
          <p:cNvSpPr/>
          <p:nvPr/>
        </p:nvSpPr>
        <p:spPr>
          <a:xfrm>
            <a:off x="164770" y="1883256"/>
            <a:ext cx="1723277" cy="299715"/>
          </a:xfrm>
          <a:prstGeom prst="wedgeRoundRectCallout">
            <a:avLst>
              <a:gd name="adj1" fmla="val 21648"/>
              <a:gd name="adj2" fmla="val -6764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solidFill>
                  <a:srgbClr val="3366FF"/>
                </a:solidFill>
                <a:latin typeface="微软雅黑"/>
                <a:ea typeface="微软雅黑"/>
                <a:cs typeface="微软雅黑"/>
              </a:rPr>
              <a:t>QR:</a:t>
            </a:r>
            <a:r>
              <a:rPr kumimoji="1" lang="zh-CN" altLang="en-US" sz="1200" dirty="0" smtClean="0">
                <a:solidFill>
                  <a:srgbClr val="3366FF"/>
                </a:solidFill>
                <a:latin typeface="微软雅黑"/>
                <a:ea typeface="微软雅黑"/>
                <a:cs typeface="微软雅黑"/>
              </a:rPr>
              <a:t> 查询 </a:t>
            </a:r>
            <a:r>
              <a:rPr kumimoji="1" lang="en-US" altLang="zh-CN" sz="1200" dirty="0" smtClean="0">
                <a:solidFill>
                  <a:srgbClr val="3366FF"/>
                </a:solidFill>
                <a:latin typeface="微软雅黑"/>
                <a:ea typeface="微软雅黑"/>
                <a:cs typeface="微软雅黑"/>
              </a:rPr>
              <a:t>(</a:t>
            </a:r>
            <a:r>
              <a:rPr kumimoji="1" lang="zh-CN" altLang="en-US" sz="1200" dirty="0" smtClean="0">
                <a:solidFill>
                  <a:srgbClr val="3366FF"/>
                </a:solidFill>
                <a:latin typeface="微软雅黑"/>
                <a:ea typeface="微软雅黑"/>
                <a:cs typeface="微软雅黑"/>
              </a:rPr>
              <a:t>或回复</a:t>
            </a:r>
            <a:r>
              <a:rPr kumimoji="1" lang="en-US" altLang="zh-CN" sz="1200" dirty="0" smtClean="0">
                <a:solidFill>
                  <a:srgbClr val="3366FF"/>
                </a:solidFill>
                <a:latin typeface="微软雅黑"/>
                <a:ea typeface="微软雅黑"/>
                <a:cs typeface="微软雅黑"/>
              </a:rPr>
              <a:t>)</a:t>
            </a:r>
          </a:p>
        </p:txBody>
      </p:sp>
      <p:sp>
        <p:nvSpPr>
          <p:cNvPr id="9" name="圆角矩形标注 8"/>
          <p:cNvSpPr/>
          <p:nvPr/>
        </p:nvSpPr>
        <p:spPr>
          <a:xfrm>
            <a:off x="2016927" y="1849683"/>
            <a:ext cx="1566615" cy="329687"/>
          </a:xfrm>
          <a:prstGeom prst="wedgeRoundRectCallout">
            <a:avLst>
              <a:gd name="adj1" fmla="val -64516"/>
              <a:gd name="adj2" fmla="val -5992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solidFill>
                  <a:srgbClr val="3366FF"/>
                </a:solidFill>
                <a:latin typeface="微软雅黑"/>
                <a:ea typeface="微软雅黑"/>
                <a:cs typeface="微软雅黑"/>
              </a:rPr>
              <a:t>RA</a:t>
            </a:r>
            <a:r>
              <a:rPr kumimoji="1" lang="zh-CN" altLang="en-US" sz="1200" dirty="0" smtClean="0">
                <a:solidFill>
                  <a:srgbClr val="3366FF"/>
                </a:solidFill>
                <a:latin typeface="微软雅黑"/>
                <a:ea typeface="微软雅黑"/>
                <a:cs typeface="微软雅黑"/>
              </a:rPr>
              <a:t>：支持递归查询</a:t>
            </a:r>
            <a:endParaRPr kumimoji="1" lang="en-US" altLang="zh-CN" sz="1200" dirty="0" smtClean="0">
              <a:solidFill>
                <a:srgbClr val="3366FF"/>
              </a:solidFill>
              <a:latin typeface="微软雅黑"/>
              <a:ea typeface="微软雅黑"/>
              <a:cs typeface="微软雅黑"/>
            </a:endParaRPr>
          </a:p>
        </p:txBody>
      </p:sp>
      <p:sp>
        <p:nvSpPr>
          <p:cNvPr id="10" name="圆角矩形标注 9"/>
          <p:cNvSpPr/>
          <p:nvPr/>
        </p:nvSpPr>
        <p:spPr>
          <a:xfrm>
            <a:off x="3894942" y="1853284"/>
            <a:ext cx="1566615" cy="329687"/>
          </a:xfrm>
          <a:prstGeom prst="wedgeRoundRectCallout">
            <a:avLst>
              <a:gd name="adj1" fmla="val -69148"/>
              <a:gd name="adj2" fmla="val -7092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solidFill>
                  <a:srgbClr val="3366FF"/>
                </a:solidFill>
                <a:latin typeface="微软雅黑"/>
                <a:ea typeface="微软雅黑"/>
                <a:cs typeface="微软雅黑"/>
              </a:rPr>
              <a:t>RR</a:t>
            </a:r>
            <a:r>
              <a:rPr kumimoji="1" lang="zh-CN" altLang="en-US" sz="1200" dirty="0" smtClean="0">
                <a:solidFill>
                  <a:srgbClr val="3366FF"/>
                </a:solidFill>
                <a:latin typeface="微软雅黑"/>
                <a:ea typeface="微软雅黑"/>
                <a:cs typeface="微软雅黑"/>
              </a:rPr>
              <a:t>数量</a:t>
            </a:r>
            <a:endParaRPr kumimoji="1" lang="en-US" altLang="zh-CN" sz="1200" dirty="0" smtClean="0">
              <a:solidFill>
                <a:srgbClr val="3366FF"/>
              </a:solidFill>
              <a:latin typeface="微软雅黑"/>
              <a:ea typeface="微软雅黑"/>
              <a:cs typeface="微软雅黑"/>
            </a:endParaRPr>
          </a:p>
        </p:txBody>
      </p:sp>
      <p:sp>
        <p:nvSpPr>
          <p:cNvPr id="11" name="圆角矩形标注 10"/>
          <p:cNvSpPr/>
          <p:nvPr/>
        </p:nvSpPr>
        <p:spPr>
          <a:xfrm>
            <a:off x="3777066" y="2257553"/>
            <a:ext cx="3588934" cy="584062"/>
          </a:xfrm>
          <a:prstGeom prst="wedgeRoundRectCallout">
            <a:avLst>
              <a:gd name="adj1" fmla="val -67824"/>
              <a:gd name="adj2" fmla="val -2323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第一条问题：根服务器是什么？</a:t>
            </a:r>
            <a:endParaRPr kumimoji="1" lang="en-US" altLang="zh-CN" sz="1200" dirty="0" smtClean="0">
              <a:solidFill>
                <a:srgbClr val="3366FF"/>
              </a:solidFill>
              <a:latin typeface="微软雅黑"/>
              <a:ea typeface="微软雅黑"/>
              <a:cs typeface="微软雅黑"/>
            </a:endParaRPr>
          </a:p>
          <a:p>
            <a:pPr algn="ctr"/>
            <a:r>
              <a:rPr kumimoji="1" lang="zh-CN" altLang="en-US" sz="1200" dirty="0" smtClean="0">
                <a:solidFill>
                  <a:srgbClr val="3366FF"/>
                </a:solidFill>
                <a:latin typeface="微软雅黑"/>
                <a:ea typeface="微软雅黑"/>
                <a:cs typeface="微软雅黑"/>
              </a:rPr>
              <a:t>意味着本地解析器的</a:t>
            </a:r>
            <a:r>
              <a:rPr kumimoji="1" lang="en-US" altLang="zh-CN" sz="1200" dirty="0" smtClean="0">
                <a:solidFill>
                  <a:srgbClr val="3366FF"/>
                </a:solidFill>
                <a:latin typeface="微软雅黑"/>
                <a:ea typeface="微软雅黑"/>
                <a:cs typeface="微软雅黑"/>
              </a:rPr>
              <a:t>Safe</a:t>
            </a:r>
            <a:r>
              <a:rPr kumimoji="1" lang="zh-CN" altLang="en-US" sz="1200" dirty="0" smtClean="0">
                <a:solidFill>
                  <a:srgbClr val="3366FF"/>
                </a:solidFill>
                <a:latin typeface="微软雅黑"/>
                <a:ea typeface="微软雅黑"/>
                <a:cs typeface="微软雅黑"/>
              </a:rPr>
              <a:t> </a:t>
            </a:r>
            <a:r>
              <a:rPr kumimoji="1" lang="en-US" altLang="zh-CN" sz="1200" dirty="0" smtClean="0">
                <a:solidFill>
                  <a:srgbClr val="3366FF"/>
                </a:solidFill>
                <a:latin typeface="微软雅黑"/>
                <a:ea typeface="微软雅黑"/>
                <a:cs typeface="微软雅黑"/>
              </a:rPr>
              <a:t>Belt</a:t>
            </a:r>
            <a:r>
              <a:rPr kumimoji="1" lang="zh-CN" altLang="en-US" sz="1200" dirty="0" smtClean="0">
                <a:solidFill>
                  <a:srgbClr val="3366FF"/>
                </a:solidFill>
                <a:latin typeface="微软雅黑"/>
                <a:ea typeface="微软雅黑"/>
                <a:cs typeface="微软雅黑"/>
              </a:rPr>
              <a:t>是一台递归服务器</a:t>
            </a:r>
            <a:endParaRPr kumimoji="1" lang="en-US" altLang="zh-CN" sz="1200" dirty="0" smtClean="0">
              <a:solidFill>
                <a:srgbClr val="3366FF"/>
              </a:solidFill>
              <a:latin typeface="微软雅黑"/>
              <a:ea typeface="微软雅黑"/>
              <a:cs typeface="微软雅黑"/>
            </a:endParaRPr>
          </a:p>
        </p:txBody>
      </p:sp>
      <p:sp>
        <p:nvSpPr>
          <p:cNvPr id="12" name="圆角矩形标注 11"/>
          <p:cNvSpPr/>
          <p:nvPr/>
        </p:nvSpPr>
        <p:spPr>
          <a:xfrm>
            <a:off x="5872794" y="2884807"/>
            <a:ext cx="2536648" cy="940639"/>
          </a:xfrm>
          <a:prstGeom prst="wedgeRoundRectCallout">
            <a:avLst>
              <a:gd name="adj1" fmla="val -68513"/>
              <a:gd name="adj2" fmla="val -2323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1</a:t>
            </a:r>
            <a:r>
              <a:rPr kumimoji="1" lang="zh-CN" altLang="zh-CN" sz="1200" dirty="0" smtClean="0">
                <a:solidFill>
                  <a:srgbClr val="3366FF"/>
                </a:solidFill>
                <a:latin typeface="微软雅黑"/>
                <a:ea typeface="微软雅黑"/>
                <a:cs typeface="微软雅黑"/>
              </a:rPr>
              <a:t>3</a:t>
            </a:r>
            <a:r>
              <a:rPr kumimoji="1" lang="zh-CN" altLang="en-US" sz="1200" dirty="0" smtClean="0">
                <a:solidFill>
                  <a:srgbClr val="3366FF"/>
                </a:solidFill>
                <a:latin typeface="微软雅黑"/>
                <a:ea typeface="微软雅黑"/>
                <a:cs typeface="微软雅黑"/>
              </a:rPr>
              <a:t>个</a:t>
            </a:r>
            <a:r>
              <a:rPr kumimoji="1" lang="en-US" altLang="zh-CN" sz="1200" dirty="0" smtClean="0">
                <a:solidFill>
                  <a:srgbClr val="3366FF"/>
                </a:solidFill>
                <a:latin typeface="微软雅黑"/>
                <a:ea typeface="微软雅黑"/>
                <a:cs typeface="微软雅黑"/>
              </a:rPr>
              <a:t>RR</a:t>
            </a:r>
            <a:r>
              <a:rPr kumimoji="1" lang="zh-CN" altLang="en-US" sz="1200" dirty="0" smtClean="0">
                <a:solidFill>
                  <a:srgbClr val="3366FF"/>
                </a:solidFill>
                <a:latin typeface="微软雅黑"/>
                <a:ea typeface="微软雅黑"/>
                <a:cs typeface="微软雅黑"/>
              </a:rPr>
              <a:t>：根服务器域名</a:t>
            </a:r>
            <a:endParaRPr kumimoji="1" lang="en-US" altLang="zh-CN" sz="1200" dirty="0" smtClean="0">
              <a:solidFill>
                <a:srgbClr val="3366FF"/>
              </a:solidFill>
              <a:latin typeface="微软雅黑"/>
              <a:ea typeface="微软雅黑"/>
              <a:cs typeface="微软雅黑"/>
            </a:endParaRPr>
          </a:p>
          <a:p>
            <a:pPr algn="ctr"/>
            <a:endParaRPr kumimoji="1" lang="en-US" altLang="zh-CN" sz="1200" dirty="0" smtClean="0">
              <a:solidFill>
                <a:srgbClr val="3366FF"/>
              </a:solidFill>
              <a:latin typeface="微软雅黑"/>
              <a:ea typeface="微软雅黑"/>
              <a:cs typeface="微软雅黑"/>
            </a:endParaRPr>
          </a:p>
          <a:p>
            <a:pPr algn="ctr"/>
            <a:r>
              <a:rPr kumimoji="1" lang="zh-CN" altLang="en-US" sz="1200" dirty="0">
                <a:solidFill>
                  <a:srgbClr val="3366FF"/>
                </a:solidFill>
                <a:latin typeface="微软雅黑"/>
                <a:ea typeface="微软雅黑"/>
                <a:cs typeface="微软雅黑"/>
              </a:rPr>
              <a:t>操作系统自带</a:t>
            </a:r>
            <a:r>
              <a:rPr kumimoji="1" lang="zh-CN" altLang="en-US" sz="1200" dirty="0" smtClean="0">
                <a:solidFill>
                  <a:srgbClr val="3366FF"/>
                </a:solidFill>
                <a:latin typeface="微软雅黑"/>
                <a:ea typeface="微软雅黑"/>
                <a:cs typeface="微软雅黑"/>
              </a:rPr>
              <a:t>根域名服务器的</a:t>
            </a:r>
            <a:r>
              <a:rPr kumimoji="1" lang="en-US" altLang="zh-CN" sz="1200" dirty="0" smtClean="0">
                <a:solidFill>
                  <a:srgbClr val="3366FF"/>
                </a:solidFill>
                <a:latin typeface="微软雅黑"/>
                <a:ea typeface="微软雅黑"/>
                <a:cs typeface="微软雅黑"/>
              </a:rPr>
              <a:t>IP</a:t>
            </a:r>
            <a:r>
              <a:rPr kumimoji="1" lang="zh-CN" altLang="en-US" sz="1200" dirty="0" smtClean="0">
                <a:solidFill>
                  <a:srgbClr val="3366FF"/>
                </a:solidFill>
                <a:latin typeface="微软雅黑"/>
                <a:ea typeface="微软雅黑"/>
                <a:cs typeface="微软雅黑"/>
              </a:rPr>
              <a:t>地址</a:t>
            </a:r>
            <a:endParaRPr kumimoji="1" lang="en-US" altLang="zh-CN" sz="1200" dirty="0" smtClean="0">
              <a:solidFill>
                <a:srgbClr val="3366FF"/>
              </a:solidFill>
              <a:latin typeface="微软雅黑"/>
              <a:ea typeface="微软雅黑"/>
              <a:cs typeface="微软雅黑"/>
            </a:endParaRPr>
          </a:p>
        </p:txBody>
      </p:sp>
      <p:sp>
        <p:nvSpPr>
          <p:cNvPr id="13" name="圆角矩形标注 12"/>
          <p:cNvSpPr/>
          <p:nvPr/>
        </p:nvSpPr>
        <p:spPr>
          <a:xfrm>
            <a:off x="2902310" y="5507314"/>
            <a:ext cx="1183365" cy="329687"/>
          </a:xfrm>
          <a:prstGeom prst="wedgeRoundRectCallout">
            <a:avLst>
              <a:gd name="adj1" fmla="val -76834"/>
              <a:gd name="adj2" fmla="val 1529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本次查询耗时</a:t>
            </a:r>
            <a:endParaRPr kumimoji="1" lang="en-US" altLang="zh-CN" sz="1200" dirty="0" smtClean="0">
              <a:solidFill>
                <a:srgbClr val="3366FF"/>
              </a:solidFill>
              <a:latin typeface="微软雅黑"/>
              <a:ea typeface="微软雅黑"/>
              <a:cs typeface="微软雅黑"/>
            </a:endParaRPr>
          </a:p>
        </p:txBody>
      </p:sp>
      <p:sp>
        <p:nvSpPr>
          <p:cNvPr id="14" name="圆角矩形标注 13"/>
          <p:cNvSpPr/>
          <p:nvPr/>
        </p:nvSpPr>
        <p:spPr>
          <a:xfrm>
            <a:off x="5136918" y="5655884"/>
            <a:ext cx="3814087" cy="329687"/>
          </a:xfrm>
          <a:prstGeom prst="wedgeRoundRectCallout">
            <a:avLst>
              <a:gd name="adj1" fmla="val -59946"/>
              <a:gd name="adj2" fmla="val 171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域名服务器</a:t>
            </a:r>
            <a:r>
              <a:rPr kumimoji="1" lang="en-US" altLang="zh-CN" sz="1200" dirty="0" smtClean="0">
                <a:solidFill>
                  <a:srgbClr val="3366FF"/>
                </a:solidFill>
                <a:latin typeface="微软雅黑"/>
                <a:ea typeface="微软雅黑"/>
                <a:cs typeface="微软雅黑"/>
              </a:rPr>
              <a:t>IP</a:t>
            </a:r>
            <a:r>
              <a:rPr kumimoji="1" lang="zh-CN" altLang="en-US" sz="1200" dirty="0" smtClean="0">
                <a:solidFill>
                  <a:srgbClr val="3366FF"/>
                </a:solidFill>
                <a:latin typeface="微软雅黑"/>
                <a:ea typeface="微软雅黑"/>
                <a:cs typeface="微软雅黑"/>
              </a:rPr>
              <a:t>地址端口号，哈工大校园网</a:t>
            </a:r>
            <a:r>
              <a:rPr kumimoji="1" lang="en-US" altLang="zh-CN" sz="1200" dirty="0" smtClean="0">
                <a:solidFill>
                  <a:srgbClr val="3366FF"/>
                </a:solidFill>
                <a:latin typeface="微软雅黑"/>
                <a:ea typeface="微软雅黑"/>
                <a:cs typeface="微软雅黑"/>
              </a:rPr>
              <a:t>DNS</a:t>
            </a:r>
            <a:r>
              <a:rPr kumimoji="1" lang="zh-CN" altLang="en-US" sz="1200" dirty="0" smtClean="0">
                <a:solidFill>
                  <a:srgbClr val="3366FF"/>
                </a:solidFill>
                <a:latin typeface="微软雅黑"/>
                <a:ea typeface="微软雅黑"/>
                <a:cs typeface="微软雅黑"/>
              </a:rPr>
              <a:t>服务器</a:t>
            </a:r>
            <a:endParaRPr kumimoji="1" lang="en-US" altLang="zh-CN" sz="1200" dirty="0" smtClean="0">
              <a:solidFill>
                <a:srgbClr val="3366FF"/>
              </a:solidFill>
              <a:latin typeface="微软雅黑"/>
              <a:ea typeface="微软雅黑"/>
              <a:cs typeface="微软雅黑"/>
            </a:endParaRPr>
          </a:p>
        </p:txBody>
      </p:sp>
      <p:sp>
        <p:nvSpPr>
          <p:cNvPr id="16" name="圆角矩形标注 15"/>
          <p:cNvSpPr/>
          <p:nvPr/>
        </p:nvSpPr>
        <p:spPr>
          <a:xfrm>
            <a:off x="3170504" y="6191506"/>
            <a:ext cx="4195496" cy="329687"/>
          </a:xfrm>
          <a:prstGeom prst="wedgeRoundRectCallout">
            <a:avLst>
              <a:gd name="adj1" fmla="val -59946"/>
              <a:gd name="adj2" fmla="val 171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查询发起时间，消息大小</a:t>
            </a:r>
            <a:r>
              <a:rPr kumimoji="1" lang="en-US" altLang="zh-CN" sz="1200" dirty="0" smtClean="0">
                <a:solidFill>
                  <a:srgbClr val="3366FF"/>
                </a:solidFill>
                <a:latin typeface="微软雅黑"/>
                <a:ea typeface="微软雅黑"/>
                <a:cs typeface="微软雅黑"/>
              </a:rPr>
              <a:t>(</a:t>
            </a:r>
            <a:r>
              <a:rPr kumimoji="1" lang="zh-CN" altLang="en-US" sz="1200" dirty="0" smtClean="0">
                <a:solidFill>
                  <a:srgbClr val="3366FF"/>
                </a:solidFill>
                <a:latin typeface="微软雅黑"/>
                <a:ea typeface="微软雅黑"/>
                <a:cs typeface="微软雅黑"/>
              </a:rPr>
              <a:t>字节</a:t>
            </a:r>
            <a:r>
              <a:rPr kumimoji="1" lang="en-US" altLang="zh-CN" sz="1200" dirty="0" smtClean="0">
                <a:solidFill>
                  <a:srgbClr val="3366FF"/>
                </a:solidFill>
                <a:latin typeface="微软雅黑"/>
                <a:ea typeface="微软雅黑"/>
                <a:cs typeface="微软雅黑"/>
              </a:rPr>
              <a:t>)</a:t>
            </a:r>
          </a:p>
        </p:txBody>
      </p:sp>
    </p:spTree>
    <p:extLst>
      <p:ext uri="{BB962C8B-B14F-4D97-AF65-F5344CB8AC3E}">
        <p14:creationId xmlns:p14="http://schemas.microsoft.com/office/powerpoint/2010/main" val="238506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14"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579"/>
            <a:ext cx="8229600" cy="5398818"/>
          </a:xfrm>
        </p:spPr>
        <p:txBody>
          <a:bodyPr/>
          <a:lstStyle/>
          <a:p>
            <a:pPr marL="0" indent="0">
              <a:buNone/>
            </a:pPr>
            <a:r>
              <a:rPr kumimoji="1" lang="en-US" altLang="zh-CN" sz="1200" dirty="0" smtClean="0">
                <a:latin typeface="Courier"/>
                <a:cs typeface="Courier"/>
              </a:rPr>
              <a:t>;</a:t>
            </a: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NOERROR, id: 40251</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QUERY: 1, ANSWER: 0, AUTHORITY: 6, ADDITIONAL: </a:t>
            </a:r>
            <a:r>
              <a:rPr kumimoji="1" lang="en-US" altLang="zh-CN" sz="1200" dirty="0" smtClean="0">
                <a:latin typeface="Courier"/>
                <a:cs typeface="Courier"/>
              </a:rPr>
              <a:t>8</a:t>
            </a:r>
            <a:endParaRPr kumimoji="1" lang="en-US" altLang="zh-CN" sz="1200" dirty="0">
              <a:latin typeface="Courier"/>
              <a:cs typeface="Courier"/>
            </a:endParaRP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a:t>
            </a:r>
            <a:r>
              <a:rPr kumimoji="1" lang="en-US" altLang="zh-CN" sz="1200" dirty="0" err="1">
                <a:latin typeface="Courier"/>
                <a:cs typeface="Courier"/>
              </a:rPr>
              <a:t>www.sina.com.cn</a:t>
            </a:r>
            <a:r>
              <a:rPr kumimoji="1" lang="en-US" altLang="zh-CN" sz="1200" dirty="0">
                <a:latin typeface="Courier"/>
                <a:cs typeface="Courier"/>
              </a:rPr>
              <a:t>.		IN	</a:t>
            </a:r>
            <a:r>
              <a:rPr kumimoji="1" lang="en-US" altLang="zh-CN" sz="1200" dirty="0" smtClean="0">
                <a:latin typeface="Courier"/>
                <a:cs typeface="Courier"/>
              </a:rPr>
              <a:t>A</a:t>
            </a:r>
            <a:endParaRPr kumimoji="1" lang="en-US" altLang="zh-CN" sz="1200" dirty="0">
              <a:latin typeface="Courier"/>
              <a:cs typeface="Courier"/>
            </a:endParaRPr>
          </a:p>
          <a:p>
            <a:pPr marL="0" indent="0">
              <a:buNone/>
            </a:pPr>
            <a:r>
              <a:rPr kumimoji="1" lang="en-US" altLang="zh-CN" sz="1200" dirty="0">
                <a:latin typeface="Courier"/>
                <a:cs typeface="Courier"/>
              </a:rPr>
              <a:t>;; AUTHORITY SECTION:</a:t>
            </a:r>
          </a:p>
          <a:p>
            <a:pPr marL="0" indent="0">
              <a:buNone/>
            </a:pPr>
            <a:r>
              <a:rPr kumimoji="1" lang="en-US" altLang="zh-CN" sz="1200" dirty="0" err="1">
                <a:latin typeface="Courier"/>
                <a:cs typeface="Courier"/>
              </a:rPr>
              <a:t>cn</a:t>
            </a:r>
            <a:r>
              <a:rPr kumimoji="1" lang="en-US" altLang="zh-CN" sz="1200" dirty="0">
                <a:latin typeface="Courier"/>
                <a:cs typeface="Courier"/>
              </a:rPr>
              <a:t>.			172800	IN	NS	</a:t>
            </a:r>
            <a:r>
              <a:rPr kumimoji="1" lang="en-US" altLang="zh-CN" sz="1200" dirty="0" err="1">
                <a:latin typeface="Courier"/>
                <a:cs typeface="Courier"/>
              </a:rPr>
              <a:t>a.dns.cn</a:t>
            </a:r>
            <a:r>
              <a:rPr kumimoji="1" lang="en-US" altLang="zh-CN" sz="1200" dirty="0">
                <a:latin typeface="Courier"/>
                <a:cs typeface="Courier"/>
              </a:rPr>
              <a:t>.</a:t>
            </a:r>
          </a:p>
          <a:p>
            <a:pPr marL="0" indent="0">
              <a:buNone/>
            </a:pPr>
            <a:r>
              <a:rPr kumimoji="1" lang="en-US" altLang="zh-CN" sz="1200" dirty="0" err="1">
                <a:latin typeface="Courier"/>
                <a:cs typeface="Courier"/>
              </a:rPr>
              <a:t>cn</a:t>
            </a:r>
            <a:r>
              <a:rPr kumimoji="1" lang="en-US" altLang="zh-CN" sz="1200" dirty="0">
                <a:latin typeface="Courier"/>
                <a:cs typeface="Courier"/>
              </a:rPr>
              <a:t>.			172800	IN	NS	</a:t>
            </a:r>
            <a:r>
              <a:rPr kumimoji="1" lang="en-US" altLang="zh-CN" sz="1200" dirty="0" err="1">
                <a:latin typeface="Courier"/>
                <a:cs typeface="Courier"/>
              </a:rPr>
              <a:t>d.dns.cn</a:t>
            </a:r>
            <a:r>
              <a:rPr kumimoji="1" lang="en-US" altLang="zh-CN" sz="1200" dirty="0">
                <a:latin typeface="Courier"/>
                <a:cs typeface="Courier"/>
              </a:rPr>
              <a:t>.</a:t>
            </a:r>
          </a:p>
          <a:p>
            <a:pPr marL="0" indent="0">
              <a:buNone/>
            </a:pPr>
            <a:r>
              <a:rPr kumimoji="1" lang="en-US" altLang="zh-CN" sz="1200" dirty="0" err="1">
                <a:latin typeface="Courier"/>
                <a:cs typeface="Courier"/>
              </a:rPr>
              <a:t>cn</a:t>
            </a:r>
            <a:r>
              <a:rPr kumimoji="1" lang="en-US" altLang="zh-CN" sz="1200" dirty="0">
                <a:latin typeface="Courier"/>
                <a:cs typeface="Courier"/>
              </a:rPr>
              <a:t>.			172800	IN	NS	</a:t>
            </a:r>
            <a:r>
              <a:rPr kumimoji="1" lang="en-US" altLang="zh-CN" sz="1200" dirty="0" err="1">
                <a:latin typeface="Courier"/>
                <a:cs typeface="Courier"/>
              </a:rPr>
              <a:t>e.dns.cn</a:t>
            </a:r>
            <a:r>
              <a:rPr kumimoji="1" lang="en-US" altLang="zh-CN" sz="1200" dirty="0">
                <a:latin typeface="Courier"/>
                <a:cs typeface="Courier"/>
              </a:rPr>
              <a:t>.</a:t>
            </a:r>
          </a:p>
          <a:p>
            <a:pPr marL="0" indent="0">
              <a:buNone/>
            </a:pPr>
            <a:r>
              <a:rPr kumimoji="1" lang="en-US" altLang="zh-CN" sz="1200" dirty="0" err="1">
                <a:latin typeface="Courier"/>
                <a:cs typeface="Courier"/>
              </a:rPr>
              <a:t>cn</a:t>
            </a:r>
            <a:r>
              <a:rPr kumimoji="1" lang="en-US" altLang="zh-CN" sz="1200" dirty="0">
                <a:latin typeface="Courier"/>
                <a:cs typeface="Courier"/>
              </a:rPr>
              <a:t>.			172800	IN	NS	</a:t>
            </a:r>
            <a:r>
              <a:rPr kumimoji="1" lang="en-US" altLang="zh-CN" sz="1200" dirty="0" err="1">
                <a:latin typeface="Courier"/>
                <a:cs typeface="Courier"/>
              </a:rPr>
              <a:t>c.dns.cn</a:t>
            </a:r>
            <a:r>
              <a:rPr kumimoji="1" lang="en-US" altLang="zh-CN" sz="1200" dirty="0">
                <a:latin typeface="Courier"/>
                <a:cs typeface="Courier"/>
              </a:rPr>
              <a:t>.</a:t>
            </a:r>
          </a:p>
          <a:p>
            <a:pPr marL="0" indent="0">
              <a:buNone/>
            </a:pPr>
            <a:r>
              <a:rPr kumimoji="1" lang="en-US" altLang="zh-CN" sz="1200" dirty="0" err="1">
                <a:latin typeface="Courier"/>
                <a:cs typeface="Courier"/>
              </a:rPr>
              <a:t>cn</a:t>
            </a:r>
            <a:r>
              <a:rPr kumimoji="1" lang="en-US" altLang="zh-CN" sz="1200" dirty="0">
                <a:latin typeface="Courier"/>
                <a:cs typeface="Courier"/>
              </a:rPr>
              <a:t>.			172800	IN	NS	</a:t>
            </a:r>
            <a:r>
              <a:rPr kumimoji="1" lang="en-US" altLang="zh-CN" sz="1200" dirty="0" err="1">
                <a:latin typeface="Courier"/>
                <a:cs typeface="Courier"/>
              </a:rPr>
              <a:t>b.dns.cn</a:t>
            </a:r>
            <a:r>
              <a:rPr kumimoji="1" lang="en-US" altLang="zh-CN" sz="1200" dirty="0">
                <a:latin typeface="Courier"/>
                <a:cs typeface="Courier"/>
              </a:rPr>
              <a:t>.</a:t>
            </a:r>
          </a:p>
          <a:p>
            <a:pPr marL="0" indent="0">
              <a:buNone/>
            </a:pPr>
            <a:r>
              <a:rPr kumimoji="1" lang="en-US" altLang="zh-CN" sz="1200" dirty="0" err="1">
                <a:latin typeface="Courier"/>
                <a:cs typeface="Courier"/>
              </a:rPr>
              <a:t>cn</a:t>
            </a:r>
            <a:r>
              <a:rPr kumimoji="1" lang="en-US" altLang="zh-CN" sz="1200" dirty="0">
                <a:latin typeface="Courier"/>
                <a:cs typeface="Courier"/>
              </a:rPr>
              <a:t>.			172800	IN	NS	</a:t>
            </a:r>
            <a:r>
              <a:rPr kumimoji="1" lang="en-US" altLang="zh-CN" sz="1200" dirty="0" err="1">
                <a:latin typeface="Courier"/>
                <a:cs typeface="Courier"/>
              </a:rPr>
              <a:t>ns.cernet.net</a:t>
            </a:r>
            <a:r>
              <a:rPr kumimoji="1" lang="en-US" altLang="zh-CN" sz="1200" dirty="0" smtClean="0">
                <a:latin typeface="Courier"/>
                <a:cs typeface="Courier"/>
              </a:rPr>
              <a:t>.</a:t>
            </a:r>
            <a:endParaRPr kumimoji="1" lang="en-US" altLang="zh-CN" sz="1200" dirty="0">
              <a:latin typeface="Courier"/>
              <a:cs typeface="Courier"/>
            </a:endParaRPr>
          </a:p>
          <a:p>
            <a:pPr marL="0" indent="0">
              <a:buNone/>
            </a:pPr>
            <a:r>
              <a:rPr kumimoji="1" lang="en-US" altLang="zh-CN" sz="1200" dirty="0">
                <a:latin typeface="Courier"/>
                <a:cs typeface="Courier"/>
              </a:rPr>
              <a:t>;; ADDITIONAL SECTION:</a:t>
            </a:r>
          </a:p>
          <a:p>
            <a:pPr marL="0" indent="0">
              <a:buNone/>
            </a:pPr>
            <a:r>
              <a:rPr kumimoji="1" lang="en-US" altLang="zh-CN" sz="1200" dirty="0" err="1">
                <a:latin typeface="Courier"/>
                <a:cs typeface="Courier"/>
              </a:rPr>
              <a:t>a.dns.cn</a:t>
            </a:r>
            <a:r>
              <a:rPr kumimoji="1" lang="en-US" altLang="zh-CN" sz="1200" dirty="0">
                <a:latin typeface="Courier"/>
                <a:cs typeface="Courier"/>
              </a:rPr>
              <a:t>.		172800	IN	A	203.119.25.1</a:t>
            </a:r>
          </a:p>
          <a:p>
            <a:pPr marL="0" indent="0">
              <a:buNone/>
            </a:pPr>
            <a:r>
              <a:rPr kumimoji="1" lang="en-US" altLang="zh-CN" sz="1200" dirty="0" err="1">
                <a:latin typeface="Courier"/>
                <a:cs typeface="Courier"/>
              </a:rPr>
              <a:t>a.dns.cn</a:t>
            </a:r>
            <a:r>
              <a:rPr kumimoji="1" lang="en-US" altLang="zh-CN" sz="1200" dirty="0">
                <a:latin typeface="Courier"/>
                <a:cs typeface="Courier"/>
              </a:rPr>
              <a:t>.		172800	IN	AAAA	2001:dc7::1</a:t>
            </a:r>
          </a:p>
          <a:p>
            <a:pPr marL="0" indent="0">
              <a:buNone/>
            </a:pPr>
            <a:r>
              <a:rPr kumimoji="1" lang="en-US" altLang="zh-CN" sz="1200" dirty="0" err="1">
                <a:latin typeface="Courier"/>
                <a:cs typeface="Courier"/>
              </a:rPr>
              <a:t>b.dns.cn</a:t>
            </a:r>
            <a:r>
              <a:rPr kumimoji="1" lang="en-US" altLang="zh-CN" sz="1200" dirty="0">
                <a:latin typeface="Courier"/>
                <a:cs typeface="Courier"/>
              </a:rPr>
              <a:t>.		172800	IN	A	203.119.26.1</a:t>
            </a:r>
          </a:p>
          <a:p>
            <a:pPr marL="0" indent="0">
              <a:buNone/>
            </a:pPr>
            <a:r>
              <a:rPr kumimoji="1" lang="en-US" altLang="zh-CN" sz="1200" dirty="0" err="1">
                <a:latin typeface="Courier"/>
                <a:cs typeface="Courier"/>
              </a:rPr>
              <a:t>c.dns.cn</a:t>
            </a:r>
            <a:r>
              <a:rPr kumimoji="1" lang="en-US" altLang="zh-CN" sz="1200" dirty="0">
                <a:latin typeface="Courier"/>
                <a:cs typeface="Courier"/>
              </a:rPr>
              <a:t>.		172800	IN	A	203.119.27.1</a:t>
            </a:r>
          </a:p>
          <a:p>
            <a:pPr marL="0" indent="0">
              <a:buNone/>
            </a:pPr>
            <a:r>
              <a:rPr kumimoji="1" lang="en-US" altLang="zh-CN" sz="1200" dirty="0" err="1">
                <a:latin typeface="Courier"/>
                <a:cs typeface="Courier"/>
              </a:rPr>
              <a:t>d.dns.cn</a:t>
            </a:r>
            <a:r>
              <a:rPr kumimoji="1" lang="en-US" altLang="zh-CN" sz="1200" dirty="0">
                <a:latin typeface="Courier"/>
                <a:cs typeface="Courier"/>
              </a:rPr>
              <a:t>.		172800	IN	A	203.119.28.1</a:t>
            </a:r>
          </a:p>
          <a:p>
            <a:pPr marL="0" indent="0">
              <a:buNone/>
            </a:pPr>
            <a:r>
              <a:rPr kumimoji="1" lang="en-US" altLang="zh-CN" sz="1200" dirty="0" err="1">
                <a:latin typeface="Courier"/>
                <a:cs typeface="Courier"/>
              </a:rPr>
              <a:t>d.dns.cn</a:t>
            </a:r>
            <a:r>
              <a:rPr kumimoji="1" lang="en-US" altLang="zh-CN" sz="1200" dirty="0">
                <a:latin typeface="Courier"/>
                <a:cs typeface="Courier"/>
              </a:rPr>
              <a:t>.		172800	IN	AAAA	2001:dc7:1000::1</a:t>
            </a:r>
          </a:p>
          <a:p>
            <a:pPr marL="0" indent="0">
              <a:buNone/>
            </a:pPr>
            <a:r>
              <a:rPr kumimoji="1" lang="en-US" altLang="zh-CN" sz="1200" dirty="0" err="1">
                <a:latin typeface="Courier"/>
                <a:cs typeface="Courier"/>
              </a:rPr>
              <a:t>e.dns.cn</a:t>
            </a:r>
            <a:r>
              <a:rPr kumimoji="1" lang="en-US" altLang="zh-CN" sz="1200" dirty="0">
                <a:latin typeface="Courier"/>
                <a:cs typeface="Courier"/>
              </a:rPr>
              <a:t>.		172800	IN	A	203.119.29.1</a:t>
            </a:r>
          </a:p>
          <a:p>
            <a:pPr marL="0" indent="0">
              <a:buNone/>
            </a:pPr>
            <a:r>
              <a:rPr kumimoji="1" lang="en-US" altLang="zh-CN" sz="1200" dirty="0" err="1">
                <a:latin typeface="Courier"/>
                <a:cs typeface="Courier"/>
              </a:rPr>
              <a:t>ns.cernet.net</a:t>
            </a:r>
            <a:r>
              <a:rPr kumimoji="1" lang="en-US" altLang="zh-CN" sz="1200" dirty="0">
                <a:latin typeface="Courier"/>
                <a:cs typeface="Courier"/>
              </a:rPr>
              <a:t>.		172800	IN	A	</a:t>
            </a:r>
            <a:r>
              <a:rPr kumimoji="1" lang="en-US" altLang="zh-CN" sz="1200" dirty="0" smtClean="0">
                <a:latin typeface="Courier"/>
                <a:cs typeface="Courier"/>
              </a:rPr>
              <a:t>202.112.0.44</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Query time: 43 </a:t>
            </a:r>
            <a:r>
              <a:rPr kumimoji="1" lang="en-US" altLang="zh-CN" sz="1200" dirty="0" err="1">
                <a:latin typeface="Courier"/>
                <a:cs typeface="Courier"/>
              </a:rPr>
              <a:t>msec</a:t>
            </a:r>
            <a:endParaRPr kumimoji="1" lang="en-US" altLang="zh-CN" sz="1200" dirty="0">
              <a:latin typeface="Courier"/>
              <a:cs typeface="Courier"/>
            </a:endParaRPr>
          </a:p>
          <a:p>
            <a:pPr marL="0" indent="0">
              <a:buNone/>
            </a:pPr>
            <a:r>
              <a:rPr kumimoji="1" lang="en-US" altLang="zh-CN" sz="1200" dirty="0">
                <a:latin typeface="Courier"/>
                <a:cs typeface="Courier"/>
              </a:rPr>
              <a:t>;; SERVER: 202.12.27.33#53(202.12.27.33)</a:t>
            </a:r>
          </a:p>
          <a:p>
            <a:pPr marL="0" indent="0">
              <a:buNone/>
            </a:pPr>
            <a:r>
              <a:rPr kumimoji="1" lang="en-US" altLang="zh-CN" sz="1200" dirty="0">
                <a:latin typeface="Courier"/>
                <a:cs typeface="Courier"/>
              </a:rPr>
              <a:t>;; WHEN: Tue Jan 27 11:43:27 2015</a:t>
            </a:r>
          </a:p>
          <a:p>
            <a:pPr marL="0" indent="0">
              <a:buNone/>
            </a:pPr>
            <a:r>
              <a:rPr kumimoji="1" lang="en-US" altLang="zh-CN" sz="1200" dirty="0">
                <a:latin typeface="Courier"/>
                <a:cs typeface="Courier"/>
              </a:rPr>
              <a:t>;; MSG SIZE  rcvd: </a:t>
            </a:r>
            <a:r>
              <a:rPr kumimoji="1" lang="en-US" altLang="zh-CN" sz="1200" dirty="0" smtClean="0">
                <a:latin typeface="Courier"/>
                <a:cs typeface="Courier"/>
              </a:rPr>
              <a:t>296</a:t>
            </a:r>
            <a:endParaRPr kumimoji="1" lang="en-US" altLang="zh-CN"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15</a:t>
            </a:fld>
            <a:endParaRPr kumimoji="1" lang="zh-CN" altLang="en-US" dirty="0"/>
          </a:p>
        </p:txBody>
      </p:sp>
      <p:sp>
        <p:nvSpPr>
          <p:cNvPr id="5" name="圆角矩形标注 4"/>
          <p:cNvSpPr/>
          <p:nvPr/>
        </p:nvSpPr>
        <p:spPr>
          <a:xfrm>
            <a:off x="5961517" y="419874"/>
            <a:ext cx="1791531" cy="280647"/>
          </a:xfrm>
          <a:prstGeom prst="wedgeRoundRectCallout">
            <a:avLst>
              <a:gd name="adj1" fmla="val -97911"/>
              <a:gd name="adj2" fmla="val 1306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新查询</a:t>
            </a:r>
            <a:r>
              <a:rPr kumimoji="1" lang="en-US" altLang="zh-CN" sz="1200" dirty="0" smtClean="0">
                <a:solidFill>
                  <a:srgbClr val="3366FF"/>
                </a:solidFill>
                <a:latin typeface="微软雅黑"/>
                <a:ea typeface="微软雅黑"/>
                <a:cs typeface="微软雅黑"/>
              </a:rPr>
              <a:t>ID</a:t>
            </a:r>
            <a:r>
              <a:rPr kumimoji="1" lang="zh-CN" altLang="en-US" sz="1200" dirty="0" smtClean="0">
                <a:solidFill>
                  <a:srgbClr val="3366FF"/>
                </a:solidFill>
                <a:latin typeface="微软雅黑"/>
                <a:ea typeface="微软雅黑"/>
                <a:cs typeface="微软雅黑"/>
              </a:rPr>
              <a:t>，随机的</a:t>
            </a:r>
            <a:endParaRPr kumimoji="1" lang="en-US" altLang="zh-CN" sz="1200" dirty="0" smtClean="0">
              <a:solidFill>
                <a:srgbClr val="3366FF"/>
              </a:solidFill>
              <a:latin typeface="微软雅黑"/>
              <a:ea typeface="微软雅黑"/>
              <a:cs typeface="微软雅黑"/>
            </a:endParaRPr>
          </a:p>
        </p:txBody>
      </p:sp>
      <p:sp>
        <p:nvSpPr>
          <p:cNvPr id="6" name="圆角矩形标注 5"/>
          <p:cNvSpPr/>
          <p:nvPr/>
        </p:nvSpPr>
        <p:spPr>
          <a:xfrm>
            <a:off x="3107041" y="958319"/>
            <a:ext cx="5093530" cy="280647"/>
          </a:xfrm>
          <a:prstGeom prst="wedgeRoundRectCallout">
            <a:avLst>
              <a:gd name="adj1" fmla="val -41275"/>
              <a:gd name="adj2" fmla="val -9366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应答中</a:t>
            </a:r>
            <a:r>
              <a:rPr kumimoji="1" lang="en-US" altLang="zh-CN" sz="1200" dirty="0" smtClean="0">
                <a:solidFill>
                  <a:srgbClr val="3366FF"/>
                </a:solidFill>
                <a:latin typeface="微软雅黑"/>
                <a:ea typeface="微软雅黑"/>
                <a:cs typeface="微软雅黑"/>
              </a:rPr>
              <a:t>RR</a:t>
            </a:r>
            <a:r>
              <a:rPr kumimoji="1" lang="zh-CN" altLang="en-US" sz="1200" dirty="0" smtClean="0">
                <a:solidFill>
                  <a:srgbClr val="3366FF"/>
                </a:solidFill>
                <a:latin typeface="微软雅黑"/>
                <a:ea typeface="微软雅黑"/>
                <a:cs typeface="微软雅黑"/>
              </a:rPr>
              <a:t>数量，答案</a:t>
            </a:r>
            <a:r>
              <a:rPr kumimoji="1" lang="en-US" altLang="zh-CN" sz="1200" dirty="0" smtClean="0">
                <a:solidFill>
                  <a:srgbClr val="3366FF"/>
                </a:solidFill>
                <a:latin typeface="微软雅黑"/>
                <a:ea typeface="微软雅黑"/>
                <a:cs typeface="微软雅黑"/>
              </a:rPr>
              <a:t>0</a:t>
            </a:r>
            <a:r>
              <a:rPr kumimoji="1" lang="zh-CN" altLang="en-US" sz="1200" dirty="0" smtClean="0">
                <a:solidFill>
                  <a:srgbClr val="3366FF"/>
                </a:solidFill>
                <a:latin typeface="微软雅黑"/>
                <a:ea typeface="微软雅黑"/>
                <a:cs typeface="微软雅黑"/>
              </a:rPr>
              <a:t>条，权威</a:t>
            </a:r>
            <a:r>
              <a:rPr kumimoji="1" lang="en-US" altLang="zh-CN" sz="1200" dirty="0" smtClean="0">
                <a:solidFill>
                  <a:srgbClr val="3366FF"/>
                </a:solidFill>
                <a:latin typeface="微软雅黑"/>
                <a:ea typeface="微软雅黑"/>
                <a:cs typeface="微软雅黑"/>
              </a:rPr>
              <a:t>6</a:t>
            </a:r>
            <a:r>
              <a:rPr kumimoji="1" lang="zh-CN" altLang="en-US" sz="1200" dirty="0" smtClean="0">
                <a:solidFill>
                  <a:srgbClr val="3366FF"/>
                </a:solidFill>
                <a:latin typeface="微软雅黑"/>
                <a:ea typeface="微软雅黑"/>
                <a:cs typeface="微软雅黑"/>
              </a:rPr>
              <a:t>条，附加</a:t>
            </a:r>
            <a:r>
              <a:rPr kumimoji="1" lang="en-US" altLang="zh-CN" sz="1200" dirty="0" smtClean="0">
                <a:solidFill>
                  <a:srgbClr val="3366FF"/>
                </a:solidFill>
                <a:latin typeface="微软雅黑"/>
                <a:ea typeface="微软雅黑"/>
                <a:cs typeface="微软雅黑"/>
              </a:rPr>
              <a:t>8</a:t>
            </a:r>
            <a:r>
              <a:rPr kumimoji="1" lang="zh-CN" altLang="en-US" sz="1200" dirty="0" smtClean="0">
                <a:solidFill>
                  <a:srgbClr val="3366FF"/>
                </a:solidFill>
                <a:latin typeface="微软雅黑"/>
                <a:ea typeface="微软雅黑"/>
                <a:cs typeface="微软雅黑"/>
              </a:rPr>
              <a:t>条</a:t>
            </a:r>
            <a:endParaRPr kumimoji="1" lang="en-US" altLang="zh-CN" sz="1200" dirty="0" smtClean="0">
              <a:solidFill>
                <a:srgbClr val="3366FF"/>
              </a:solidFill>
              <a:latin typeface="微软雅黑"/>
              <a:ea typeface="微软雅黑"/>
              <a:cs typeface="微软雅黑"/>
            </a:endParaRPr>
          </a:p>
        </p:txBody>
      </p:sp>
      <p:sp>
        <p:nvSpPr>
          <p:cNvPr id="7" name="圆角矩形标注 6"/>
          <p:cNvSpPr/>
          <p:nvPr/>
        </p:nvSpPr>
        <p:spPr>
          <a:xfrm>
            <a:off x="3122839" y="1340944"/>
            <a:ext cx="4525621" cy="399277"/>
          </a:xfrm>
          <a:prstGeom prst="wedgeRoundRectCallout">
            <a:avLst>
              <a:gd name="adj1" fmla="val -54810"/>
              <a:gd name="adj2" fmla="val -1609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查询 </a:t>
            </a:r>
            <a:r>
              <a:rPr kumimoji="1" lang="en-US" altLang="zh-CN" sz="1200" dirty="0" err="1" smtClean="0">
                <a:solidFill>
                  <a:srgbClr val="3366FF"/>
                </a:solidFill>
                <a:latin typeface="微软雅黑"/>
                <a:ea typeface="微软雅黑"/>
                <a:cs typeface="微软雅黑"/>
              </a:rPr>
              <a:t>www.sina.com.cn</a:t>
            </a:r>
            <a:r>
              <a:rPr kumimoji="1" lang="zh-CN" altLang="en-US" sz="1200" dirty="0" smtClean="0">
                <a:solidFill>
                  <a:srgbClr val="3366FF"/>
                </a:solidFill>
                <a:latin typeface="微软雅黑"/>
                <a:ea typeface="微软雅黑"/>
                <a:cs typeface="微软雅黑"/>
              </a:rPr>
              <a:t>的</a:t>
            </a:r>
            <a:r>
              <a:rPr kumimoji="1" lang="en-US" altLang="zh-CN" sz="1200" dirty="0" smtClean="0">
                <a:solidFill>
                  <a:srgbClr val="3366FF"/>
                </a:solidFill>
                <a:latin typeface="微软雅黑"/>
                <a:ea typeface="微软雅黑"/>
                <a:cs typeface="微软雅黑"/>
              </a:rPr>
              <a:t>IPv4</a:t>
            </a:r>
            <a:r>
              <a:rPr kumimoji="1" lang="zh-CN" altLang="en-US" sz="1200" dirty="0" smtClean="0">
                <a:solidFill>
                  <a:srgbClr val="3366FF"/>
                </a:solidFill>
                <a:latin typeface="微软雅黑"/>
                <a:ea typeface="微软雅黑"/>
                <a:cs typeface="微软雅黑"/>
              </a:rPr>
              <a:t>地址</a:t>
            </a:r>
            <a:endParaRPr kumimoji="1" lang="en-US" altLang="zh-CN" sz="1200" dirty="0" smtClean="0">
              <a:solidFill>
                <a:srgbClr val="3366FF"/>
              </a:solidFill>
              <a:latin typeface="微软雅黑"/>
              <a:ea typeface="微软雅黑"/>
              <a:cs typeface="微软雅黑"/>
            </a:endParaRPr>
          </a:p>
          <a:p>
            <a:pPr algn="ctr"/>
            <a:r>
              <a:rPr kumimoji="1" lang="zh-CN" altLang="en-US" sz="1200" dirty="0" smtClean="0">
                <a:solidFill>
                  <a:srgbClr val="3366FF"/>
                </a:solidFill>
                <a:latin typeface="微软雅黑"/>
                <a:ea typeface="微软雅黑"/>
                <a:cs typeface="微软雅黑"/>
              </a:rPr>
              <a:t>答案</a:t>
            </a:r>
            <a:r>
              <a:rPr kumimoji="1" lang="en-US" altLang="zh-CN" sz="1200" dirty="0" smtClean="0">
                <a:solidFill>
                  <a:srgbClr val="3366FF"/>
                </a:solidFill>
                <a:latin typeface="微软雅黑"/>
                <a:ea typeface="微软雅黑"/>
                <a:cs typeface="微软雅黑"/>
              </a:rPr>
              <a:t>0</a:t>
            </a:r>
            <a:r>
              <a:rPr kumimoji="1" lang="zh-CN" altLang="en-US" sz="1200" dirty="0" smtClean="0">
                <a:solidFill>
                  <a:srgbClr val="3366FF"/>
                </a:solidFill>
                <a:latin typeface="微软雅黑"/>
                <a:ea typeface="微软雅黑"/>
                <a:cs typeface="微软雅黑"/>
              </a:rPr>
              <a:t>条，意味着不知道</a:t>
            </a:r>
            <a:endParaRPr kumimoji="1" lang="en-US" altLang="zh-CN" sz="1200" dirty="0" smtClean="0">
              <a:solidFill>
                <a:srgbClr val="3366FF"/>
              </a:solidFill>
              <a:latin typeface="微软雅黑"/>
              <a:ea typeface="微软雅黑"/>
              <a:cs typeface="微软雅黑"/>
            </a:endParaRPr>
          </a:p>
        </p:txBody>
      </p:sp>
      <p:sp>
        <p:nvSpPr>
          <p:cNvPr id="8" name="圆角矩形标注 7"/>
          <p:cNvSpPr/>
          <p:nvPr/>
        </p:nvSpPr>
        <p:spPr>
          <a:xfrm>
            <a:off x="4709035" y="2006972"/>
            <a:ext cx="3104051" cy="280647"/>
          </a:xfrm>
          <a:prstGeom prst="wedgeRoundRectCallout">
            <a:avLst>
              <a:gd name="adj1" fmla="val -54810"/>
              <a:gd name="adj2" fmla="val -1609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其他权威服务器的信息</a:t>
            </a:r>
            <a:r>
              <a:rPr kumimoji="1" lang="zh-CN" altLang="zh-CN" sz="1200" dirty="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a:t>
            </a:r>
            <a:r>
              <a:rPr kumimoji="1" lang="en-US" altLang="zh-CN" sz="1200" dirty="0" err="1" smtClean="0">
                <a:solidFill>
                  <a:srgbClr val="3366FF"/>
                </a:solidFill>
                <a:latin typeface="微软雅黑"/>
                <a:ea typeface="微软雅黑"/>
                <a:cs typeface="微软雅黑"/>
              </a:rPr>
              <a:t>cn</a:t>
            </a:r>
            <a:r>
              <a:rPr kumimoji="1" lang="zh-CN" altLang="en-US" sz="1200" dirty="0" smtClean="0">
                <a:solidFill>
                  <a:srgbClr val="3366FF"/>
                </a:solidFill>
                <a:latin typeface="微软雅黑"/>
                <a:ea typeface="微软雅黑"/>
                <a:cs typeface="微软雅黑"/>
              </a:rPr>
              <a:t>域名服务器</a:t>
            </a:r>
            <a:endParaRPr kumimoji="1" lang="en-US" altLang="zh-CN" sz="1200" dirty="0" smtClean="0">
              <a:solidFill>
                <a:srgbClr val="3366FF"/>
              </a:solidFill>
              <a:latin typeface="微软雅黑"/>
              <a:ea typeface="微软雅黑"/>
              <a:cs typeface="微软雅黑"/>
            </a:endParaRPr>
          </a:p>
        </p:txBody>
      </p:sp>
      <p:sp>
        <p:nvSpPr>
          <p:cNvPr id="9" name="圆角矩形标注 8"/>
          <p:cNvSpPr/>
          <p:nvPr/>
        </p:nvSpPr>
        <p:spPr>
          <a:xfrm>
            <a:off x="5220138" y="3765004"/>
            <a:ext cx="2875165" cy="280647"/>
          </a:xfrm>
          <a:prstGeom prst="wedgeRoundRectCallout">
            <a:avLst>
              <a:gd name="adj1" fmla="val -54810"/>
              <a:gd name="adj2" fmla="val -1609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附加信息：域名服务器</a:t>
            </a:r>
            <a:r>
              <a:rPr kumimoji="1" lang="en-US" altLang="zh-CN" sz="1200" dirty="0" smtClean="0">
                <a:solidFill>
                  <a:srgbClr val="3366FF"/>
                </a:solidFill>
                <a:latin typeface="微软雅黑"/>
                <a:ea typeface="微软雅黑"/>
                <a:cs typeface="微软雅黑"/>
              </a:rPr>
              <a:t>IP</a:t>
            </a:r>
            <a:r>
              <a:rPr kumimoji="1" lang="zh-CN" altLang="en-US" sz="1200" dirty="0" smtClean="0">
                <a:solidFill>
                  <a:srgbClr val="3366FF"/>
                </a:solidFill>
                <a:latin typeface="微软雅黑"/>
                <a:ea typeface="微软雅黑"/>
                <a:cs typeface="微软雅黑"/>
              </a:rPr>
              <a:t>地址</a:t>
            </a:r>
            <a:endParaRPr kumimoji="1" lang="en-US" altLang="zh-CN" sz="1200" dirty="0" smtClean="0">
              <a:solidFill>
                <a:srgbClr val="3366FF"/>
              </a:solidFill>
              <a:latin typeface="微软雅黑"/>
              <a:ea typeface="微软雅黑"/>
              <a:cs typeface="微软雅黑"/>
            </a:endParaRPr>
          </a:p>
        </p:txBody>
      </p:sp>
      <p:sp>
        <p:nvSpPr>
          <p:cNvPr id="10" name="圆角矩形标注 9"/>
          <p:cNvSpPr/>
          <p:nvPr/>
        </p:nvSpPr>
        <p:spPr>
          <a:xfrm>
            <a:off x="4368633" y="5866972"/>
            <a:ext cx="2875165" cy="546902"/>
          </a:xfrm>
          <a:prstGeom prst="wedgeRoundRectCallout">
            <a:avLst>
              <a:gd name="adj1" fmla="val -55231"/>
              <a:gd name="adj2" fmla="val 1433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本次查询服务器，</a:t>
            </a:r>
            <a:r>
              <a:rPr kumimoji="1" lang="en-US" altLang="zh-CN" sz="1200" dirty="0" smtClean="0">
                <a:solidFill>
                  <a:srgbClr val="3366FF"/>
                </a:solidFill>
                <a:latin typeface="微软雅黑"/>
                <a:ea typeface="微软雅黑"/>
                <a:cs typeface="微软雅黑"/>
              </a:rPr>
              <a:t>M</a:t>
            </a:r>
            <a:r>
              <a:rPr kumimoji="1" lang="zh-CN" altLang="en-US" sz="1200" dirty="0" smtClean="0">
                <a:solidFill>
                  <a:srgbClr val="3366FF"/>
                </a:solidFill>
                <a:latin typeface="微软雅黑"/>
                <a:ea typeface="微软雅黑"/>
                <a:cs typeface="微软雅黑"/>
              </a:rPr>
              <a:t>根</a:t>
            </a:r>
            <a:r>
              <a:rPr kumimoji="1" lang="en-US" altLang="zh-CN" sz="1200" dirty="0" smtClean="0">
                <a:solidFill>
                  <a:srgbClr val="3366FF"/>
                </a:solidFill>
                <a:latin typeface="微软雅黑"/>
                <a:ea typeface="微软雅黑"/>
                <a:cs typeface="微软雅黑"/>
              </a:rPr>
              <a:t>(</a:t>
            </a:r>
            <a:r>
              <a:rPr kumimoji="1" lang="zh-CN" altLang="en-US" sz="1200" dirty="0" smtClean="0">
                <a:solidFill>
                  <a:srgbClr val="3366FF"/>
                </a:solidFill>
                <a:latin typeface="微软雅黑"/>
                <a:ea typeface="微软雅黑"/>
                <a:cs typeface="微软雅黑"/>
              </a:rPr>
              <a:t>镜像</a:t>
            </a:r>
            <a:r>
              <a:rPr kumimoji="1" lang="en-US" altLang="zh-CN" sz="1200" dirty="0" smtClean="0">
                <a:solidFill>
                  <a:srgbClr val="3366FF"/>
                </a:solidFill>
                <a:latin typeface="微软雅黑"/>
                <a:ea typeface="微软雅黑"/>
                <a:cs typeface="微软雅黑"/>
              </a:rPr>
              <a:t>)</a:t>
            </a:r>
          </a:p>
          <a:p>
            <a:pPr algn="ctr"/>
            <a:r>
              <a:rPr kumimoji="1" lang="zh-CN" altLang="en-US" sz="1200" dirty="0" smtClean="0">
                <a:solidFill>
                  <a:srgbClr val="3366FF"/>
                </a:solidFill>
                <a:latin typeface="微软雅黑"/>
                <a:ea typeface="微软雅黑"/>
                <a:cs typeface="微软雅黑"/>
              </a:rPr>
              <a:t>根服务器的选择通常根据</a:t>
            </a:r>
            <a:r>
              <a:rPr kumimoji="1" lang="en-US" altLang="zh-CN" sz="1200" dirty="0" smtClean="0">
                <a:solidFill>
                  <a:srgbClr val="3366FF"/>
                </a:solidFill>
                <a:latin typeface="微软雅黑"/>
                <a:ea typeface="微软雅黑"/>
                <a:cs typeface="微软雅黑"/>
              </a:rPr>
              <a:t>RTT</a:t>
            </a:r>
          </a:p>
        </p:txBody>
      </p:sp>
      <p:sp>
        <p:nvSpPr>
          <p:cNvPr id="11" name="圆角矩形标注 10"/>
          <p:cNvSpPr/>
          <p:nvPr/>
        </p:nvSpPr>
        <p:spPr>
          <a:xfrm>
            <a:off x="921098" y="913698"/>
            <a:ext cx="1895605" cy="272468"/>
          </a:xfrm>
          <a:prstGeom prst="wedgeRoundRectCallout">
            <a:avLst>
              <a:gd name="adj1" fmla="val -31943"/>
              <a:gd name="adj2" fmla="val -8193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无</a:t>
            </a:r>
            <a:r>
              <a:rPr kumimoji="1" lang="en-US" altLang="zh-CN" sz="1200" dirty="0" smtClean="0">
                <a:solidFill>
                  <a:srgbClr val="3366FF"/>
                </a:solidFill>
                <a:latin typeface="微软雅黑"/>
                <a:ea typeface="微软雅黑"/>
                <a:cs typeface="微软雅黑"/>
              </a:rPr>
              <a:t>RA</a:t>
            </a:r>
            <a:r>
              <a:rPr kumimoji="1" lang="zh-CN" altLang="en-US" sz="1200" dirty="0" smtClean="0">
                <a:solidFill>
                  <a:srgbClr val="3366FF"/>
                </a:solidFill>
                <a:latin typeface="微软雅黑"/>
                <a:ea typeface="微软雅黑"/>
                <a:cs typeface="微软雅黑"/>
              </a:rPr>
              <a:t>：不支持递归查询</a:t>
            </a:r>
            <a:endParaRPr kumimoji="1" lang="en-US" altLang="zh-CN" sz="12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10012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1643"/>
            <a:ext cx="8229600" cy="5398818"/>
          </a:xfrm>
        </p:spPr>
        <p:txBody>
          <a:bodyPr/>
          <a:lstStyle/>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NOERROR, id: 11614</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QUERY: 1, ANSWER: 0, AUTHORITY: 4, ADDITIONAL: 4</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a:t>
            </a:r>
            <a:r>
              <a:rPr kumimoji="1" lang="en-US" altLang="zh-CN" sz="1200" dirty="0" err="1">
                <a:latin typeface="Courier"/>
                <a:cs typeface="Courier"/>
              </a:rPr>
              <a:t>www.sina.com.cn</a:t>
            </a:r>
            <a:r>
              <a:rPr kumimoji="1" lang="en-US" altLang="zh-CN" sz="1200" dirty="0">
                <a:latin typeface="Courier"/>
                <a:cs typeface="Courier"/>
              </a:rPr>
              <a:t>.		IN	A</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AUTHORITY SECTION: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ns1.sina.com.cn.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ns2.sina.com.cn.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ns3.sina.com.cn.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ns4.sina.com.cn.</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ADDITIONAL SECTION:</a:t>
            </a:r>
          </a:p>
          <a:p>
            <a:pPr marL="0" indent="0">
              <a:buNone/>
            </a:pPr>
            <a:r>
              <a:rPr kumimoji="1" lang="en-US" altLang="zh-CN" sz="1200" dirty="0">
                <a:latin typeface="Courier"/>
                <a:cs typeface="Courier"/>
              </a:rPr>
              <a:t>ns1.sina.com.cn.	86400	IN	A	202.106.184.166</a:t>
            </a:r>
          </a:p>
          <a:p>
            <a:pPr marL="0" indent="0">
              <a:buNone/>
            </a:pPr>
            <a:r>
              <a:rPr kumimoji="1" lang="en-US" altLang="zh-CN" sz="1200" dirty="0">
                <a:latin typeface="Courier"/>
                <a:cs typeface="Courier"/>
              </a:rPr>
              <a:t>ns2.sina.com.cn.	86400	IN	A	61.172.201.254</a:t>
            </a:r>
          </a:p>
          <a:p>
            <a:pPr marL="0" indent="0">
              <a:buNone/>
            </a:pPr>
            <a:r>
              <a:rPr kumimoji="1" lang="en-US" altLang="zh-CN" sz="1200" dirty="0">
                <a:latin typeface="Courier"/>
                <a:cs typeface="Courier"/>
              </a:rPr>
              <a:t>ns3.sina.com.cn.	86400	IN	A	123.125.29.99</a:t>
            </a:r>
          </a:p>
          <a:p>
            <a:pPr marL="0" indent="0">
              <a:buNone/>
            </a:pPr>
            <a:r>
              <a:rPr kumimoji="1" lang="en-US" altLang="zh-CN" sz="1200" dirty="0">
                <a:latin typeface="Courier"/>
                <a:cs typeface="Courier"/>
              </a:rPr>
              <a:t>ns4.sina.com.cn.	86400	IN	A	</a:t>
            </a:r>
            <a:r>
              <a:rPr kumimoji="1" lang="en-US" altLang="zh-CN" sz="1200" dirty="0" smtClean="0">
                <a:latin typeface="Courier"/>
                <a:cs typeface="Courier"/>
              </a:rPr>
              <a:t>121.14.1.22</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Query time: 99 </a:t>
            </a:r>
            <a:r>
              <a:rPr kumimoji="1" lang="en-US" altLang="zh-CN" sz="1200" dirty="0" err="1">
                <a:latin typeface="Courier"/>
                <a:cs typeface="Courier"/>
              </a:rPr>
              <a:t>msec</a:t>
            </a:r>
            <a:endParaRPr kumimoji="1" lang="en-US" altLang="zh-CN" sz="1200" dirty="0">
              <a:latin typeface="Courier"/>
              <a:cs typeface="Courier"/>
            </a:endParaRPr>
          </a:p>
          <a:p>
            <a:pPr marL="0" indent="0">
              <a:buNone/>
            </a:pPr>
            <a:r>
              <a:rPr kumimoji="1" lang="en-US" altLang="zh-CN" sz="1200" dirty="0">
                <a:latin typeface="Courier"/>
                <a:cs typeface="Courier"/>
              </a:rPr>
              <a:t>;; SERVER: 203.119.28.1#53(203.119.28.1)</a:t>
            </a:r>
          </a:p>
          <a:p>
            <a:pPr marL="0" indent="0">
              <a:buNone/>
            </a:pPr>
            <a:r>
              <a:rPr kumimoji="1" lang="en-US" altLang="zh-CN" sz="1200" dirty="0">
                <a:latin typeface="Courier"/>
                <a:cs typeface="Courier"/>
              </a:rPr>
              <a:t>;; WHEN: Tue Jan 27 11:43:27 2015</a:t>
            </a:r>
          </a:p>
          <a:p>
            <a:pPr marL="0" indent="0">
              <a:buNone/>
            </a:pPr>
            <a:r>
              <a:rPr kumimoji="1" lang="en-US" altLang="zh-CN" sz="1200" dirty="0">
                <a:latin typeface="Courier"/>
                <a:cs typeface="Courier"/>
              </a:rPr>
              <a:t>;; MSG SIZE  rcvd: 169</a:t>
            </a:r>
            <a:endParaRPr kumimoji="1" lang="zh-CN" altLang="en-US"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16</a:t>
            </a:fld>
            <a:endParaRPr kumimoji="1" lang="zh-CN" altLang="en-US" dirty="0"/>
          </a:p>
        </p:txBody>
      </p:sp>
      <p:sp>
        <p:nvSpPr>
          <p:cNvPr id="5" name="圆角矩形标注 4"/>
          <p:cNvSpPr/>
          <p:nvPr/>
        </p:nvSpPr>
        <p:spPr>
          <a:xfrm>
            <a:off x="4439182" y="5473151"/>
            <a:ext cx="2875165" cy="546902"/>
          </a:xfrm>
          <a:prstGeom prst="wedgeRoundRectCallout">
            <a:avLst>
              <a:gd name="adj1" fmla="val -55231"/>
              <a:gd name="adj2" fmla="val 1433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本次查询服务器，</a:t>
            </a:r>
            <a:r>
              <a:rPr kumimoji="1" lang="en-US" altLang="zh-CN" sz="1200" dirty="0" err="1" smtClean="0">
                <a:solidFill>
                  <a:srgbClr val="3366FF"/>
                </a:solidFill>
                <a:latin typeface="微软雅黑"/>
                <a:ea typeface="微软雅黑"/>
                <a:cs typeface="微软雅黑"/>
              </a:rPr>
              <a:t>d.dns.cn</a:t>
            </a:r>
            <a:endParaRPr kumimoji="1" lang="en-US" altLang="zh-CN" sz="1200" dirty="0" smtClean="0">
              <a:solidFill>
                <a:srgbClr val="3366FF"/>
              </a:solidFill>
              <a:latin typeface="微软雅黑"/>
              <a:ea typeface="微软雅黑"/>
              <a:cs typeface="微软雅黑"/>
            </a:endParaRPr>
          </a:p>
        </p:txBody>
      </p:sp>
      <p:sp>
        <p:nvSpPr>
          <p:cNvPr id="6" name="圆角矩形标注 5"/>
          <p:cNvSpPr/>
          <p:nvPr/>
        </p:nvSpPr>
        <p:spPr>
          <a:xfrm>
            <a:off x="3122839" y="1340944"/>
            <a:ext cx="3385347" cy="521723"/>
          </a:xfrm>
          <a:prstGeom prst="wedgeRoundRectCallout">
            <a:avLst>
              <a:gd name="adj1" fmla="val -37790"/>
              <a:gd name="adj2" fmla="val -724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查询 </a:t>
            </a:r>
            <a:r>
              <a:rPr kumimoji="1" lang="en-US" altLang="zh-CN" sz="1200" dirty="0" err="1" smtClean="0">
                <a:solidFill>
                  <a:srgbClr val="3366FF"/>
                </a:solidFill>
                <a:latin typeface="微软雅黑"/>
                <a:ea typeface="微软雅黑"/>
                <a:cs typeface="微软雅黑"/>
              </a:rPr>
              <a:t>www.sina.com.cn</a:t>
            </a:r>
            <a:r>
              <a:rPr kumimoji="1" lang="zh-CN" altLang="en-US" sz="1200" dirty="0" smtClean="0">
                <a:solidFill>
                  <a:srgbClr val="3366FF"/>
                </a:solidFill>
                <a:latin typeface="微软雅黑"/>
                <a:ea typeface="微软雅黑"/>
                <a:cs typeface="微软雅黑"/>
              </a:rPr>
              <a:t>的</a:t>
            </a:r>
            <a:r>
              <a:rPr kumimoji="1" lang="en-US" altLang="zh-CN" sz="1200" dirty="0" smtClean="0">
                <a:solidFill>
                  <a:srgbClr val="3366FF"/>
                </a:solidFill>
                <a:latin typeface="微软雅黑"/>
                <a:ea typeface="微软雅黑"/>
                <a:cs typeface="微软雅黑"/>
              </a:rPr>
              <a:t>IPv4</a:t>
            </a:r>
            <a:r>
              <a:rPr kumimoji="1" lang="zh-CN" altLang="en-US" sz="1200" dirty="0" smtClean="0">
                <a:solidFill>
                  <a:srgbClr val="3366FF"/>
                </a:solidFill>
                <a:latin typeface="微软雅黑"/>
                <a:ea typeface="微软雅黑"/>
                <a:cs typeface="微软雅黑"/>
              </a:rPr>
              <a:t>地址</a:t>
            </a:r>
            <a:endParaRPr kumimoji="1" lang="en-US" altLang="zh-CN" sz="1200" dirty="0" smtClean="0">
              <a:solidFill>
                <a:srgbClr val="3366FF"/>
              </a:solidFill>
              <a:latin typeface="微软雅黑"/>
              <a:ea typeface="微软雅黑"/>
              <a:cs typeface="微软雅黑"/>
            </a:endParaRPr>
          </a:p>
          <a:p>
            <a:pPr algn="ctr"/>
            <a:r>
              <a:rPr kumimoji="1" lang="zh-CN" altLang="en-US" sz="1200" dirty="0" smtClean="0">
                <a:solidFill>
                  <a:srgbClr val="3366FF"/>
                </a:solidFill>
                <a:latin typeface="微软雅黑"/>
                <a:ea typeface="微软雅黑"/>
                <a:cs typeface="微软雅黑"/>
              </a:rPr>
              <a:t>答案</a:t>
            </a:r>
            <a:r>
              <a:rPr kumimoji="1" lang="en-US" altLang="zh-CN" sz="1200" dirty="0" smtClean="0">
                <a:solidFill>
                  <a:srgbClr val="3366FF"/>
                </a:solidFill>
                <a:latin typeface="微软雅黑"/>
                <a:ea typeface="微软雅黑"/>
                <a:cs typeface="微软雅黑"/>
              </a:rPr>
              <a:t>0</a:t>
            </a:r>
            <a:r>
              <a:rPr kumimoji="1" lang="zh-CN" altLang="en-US" sz="1200" dirty="0" smtClean="0">
                <a:solidFill>
                  <a:srgbClr val="3366FF"/>
                </a:solidFill>
                <a:latin typeface="微软雅黑"/>
                <a:ea typeface="微软雅黑"/>
                <a:cs typeface="微软雅黑"/>
              </a:rPr>
              <a:t>条，意味着还是不知道</a:t>
            </a:r>
            <a:endParaRPr kumimoji="1" lang="en-US" altLang="zh-CN" sz="1200" dirty="0" smtClean="0">
              <a:solidFill>
                <a:srgbClr val="3366FF"/>
              </a:solidFill>
              <a:latin typeface="微软雅黑"/>
              <a:ea typeface="微软雅黑"/>
              <a:cs typeface="微软雅黑"/>
            </a:endParaRPr>
          </a:p>
        </p:txBody>
      </p:sp>
      <p:sp>
        <p:nvSpPr>
          <p:cNvPr id="7" name="圆角矩形标注 6"/>
          <p:cNvSpPr/>
          <p:nvPr/>
        </p:nvSpPr>
        <p:spPr>
          <a:xfrm>
            <a:off x="4725267" y="2054958"/>
            <a:ext cx="3385347" cy="521723"/>
          </a:xfrm>
          <a:prstGeom prst="wedgeRoundRectCallout">
            <a:avLst>
              <a:gd name="adj1" fmla="val -132616"/>
              <a:gd name="adj2" fmla="val 560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但是知道</a:t>
            </a:r>
            <a:r>
              <a:rPr kumimoji="1" lang="en-US" altLang="zh-CN" sz="1200" dirty="0" err="1" smtClean="0">
                <a:solidFill>
                  <a:srgbClr val="3366FF"/>
                </a:solidFill>
                <a:latin typeface="微软雅黑"/>
                <a:ea typeface="微软雅黑"/>
                <a:cs typeface="微软雅黑"/>
              </a:rPr>
              <a:t>sina.com.cn</a:t>
            </a:r>
            <a:r>
              <a:rPr kumimoji="1" lang="zh-CN" altLang="en-US" sz="1200" dirty="0" smtClean="0">
                <a:solidFill>
                  <a:srgbClr val="3366FF"/>
                </a:solidFill>
                <a:latin typeface="微软雅黑"/>
                <a:ea typeface="微软雅黑"/>
                <a:cs typeface="微软雅黑"/>
              </a:rPr>
              <a:t>的域名服务器信息</a:t>
            </a:r>
            <a:endParaRPr kumimoji="1" lang="en-US" altLang="zh-CN" sz="1200" dirty="0" smtClean="0">
              <a:solidFill>
                <a:srgbClr val="3366FF"/>
              </a:solidFill>
              <a:latin typeface="微软雅黑"/>
              <a:ea typeface="微软雅黑"/>
              <a:cs typeface="微软雅黑"/>
            </a:endParaRPr>
          </a:p>
          <a:p>
            <a:pPr algn="ctr"/>
            <a:r>
              <a:rPr kumimoji="1" lang="zh-CN" altLang="en-US" sz="1200" dirty="0" smtClean="0">
                <a:solidFill>
                  <a:srgbClr val="3366FF"/>
                </a:solidFill>
                <a:latin typeface="微软雅黑"/>
                <a:ea typeface="微软雅黑"/>
                <a:cs typeface="微软雅黑"/>
              </a:rPr>
              <a:t>意味着</a:t>
            </a:r>
            <a:r>
              <a:rPr kumimoji="1" lang="en-US" altLang="zh-CN" sz="1200" dirty="0" smtClean="0">
                <a:solidFill>
                  <a:srgbClr val="3366FF"/>
                </a:solidFill>
                <a:latin typeface="微软雅黑"/>
                <a:ea typeface="微软雅黑"/>
                <a:cs typeface="微软雅黑"/>
              </a:rPr>
              <a:t>.</a:t>
            </a:r>
            <a:r>
              <a:rPr kumimoji="1" lang="en-US" altLang="zh-CN" sz="1200" dirty="0" err="1" smtClean="0">
                <a:solidFill>
                  <a:srgbClr val="3366FF"/>
                </a:solidFill>
                <a:latin typeface="微软雅黑"/>
                <a:ea typeface="微软雅黑"/>
                <a:cs typeface="微软雅黑"/>
              </a:rPr>
              <a:t>com.cn</a:t>
            </a:r>
            <a:r>
              <a:rPr kumimoji="1" lang="zh-CN" altLang="en-US" sz="1200" dirty="0" smtClean="0">
                <a:solidFill>
                  <a:srgbClr val="3366FF"/>
                </a:solidFill>
                <a:latin typeface="微软雅黑"/>
                <a:ea typeface="微软雅黑"/>
                <a:cs typeface="微软雅黑"/>
              </a:rPr>
              <a:t>在</a:t>
            </a:r>
            <a:r>
              <a:rPr kumimoji="1" lang="en-US" altLang="zh-CN" sz="1200" dirty="0" smtClean="0">
                <a:solidFill>
                  <a:srgbClr val="3366FF"/>
                </a:solidFill>
                <a:latin typeface="微软雅黑"/>
                <a:ea typeface="微软雅黑"/>
                <a:cs typeface="微软雅黑"/>
              </a:rPr>
              <a:t>.</a:t>
            </a:r>
            <a:r>
              <a:rPr kumimoji="1" lang="en-US" altLang="zh-CN" sz="1200" dirty="0" err="1" smtClean="0">
                <a:solidFill>
                  <a:srgbClr val="3366FF"/>
                </a:solidFill>
                <a:latin typeface="微软雅黑"/>
                <a:ea typeface="微软雅黑"/>
                <a:cs typeface="微软雅黑"/>
              </a:rPr>
              <a:t>cn</a:t>
            </a:r>
            <a:r>
              <a:rPr kumimoji="1" lang="zh-CN" altLang="en-US" sz="1200" dirty="0" smtClean="0">
                <a:solidFill>
                  <a:srgbClr val="3366FF"/>
                </a:solidFill>
                <a:latin typeface="微软雅黑"/>
                <a:ea typeface="微软雅黑"/>
                <a:cs typeface="微软雅黑"/>
              </a:rPr>
              <a:t>的</a:t>
            </a:r>
            <a:r>
              <a:rPr kumimoji="1" lang="en-US" altLang="zh-CN" sz="1200" dirty="0" smtClean="0">
                <a:solidFill>
                  <a:srgbClr val="3366FF"/>
                </a:solidFill>
                <a:latin typeface="微软雅黑"/>
                <a:ea typeface="微软雅黑"/>
                <a:cs typeface="微软雅黑"/>
              </a:rPr>
              <a:t>zone</a:t>
            </a:r>
            <a:r>
              <a:rPr kumimoji="1" lang="zh-CN" altLang="en-US" sz="1200" dirty="0" smtClean="0">
                <a:solidFill>
                  <a:srgbClr val="3366FF"/>
                </a:solidFill>
                <a:latin typeface="微软雅黑"/>
                <a:ea typeface="微软雅黑"/>
                <a:cs typeface="微软雅黑"/>
              </a:rPr>
              <a:t>里</a:t>
            </a:r>
            <a:endParaRPr kumimoji="1" lang="en-US" altLang="zh-CN" sz="12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301181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6503"/>
            <a:ext cx="8229600" cy="5398818"/>
          </a:xfrm>
        </p:spPr>
        <p:txBody>
          <a:bodyPr/>
          <a:lstStyle/>
          <a:p>
            <a:pPr marL="0" indent="0">
              <a:buNone/>
            </a:pP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NOERROR, id: 37215</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a:t>
            </a:r>
            <a:r>
              <a:rPr kumimoji="1" lang="en-US" altLang="zh-CN" sz="1200" dirty="0" err="1">
                <a:latin typeface="Courier"/>
                <a:cs typeface="Courier"/>
              </a:rPr>
              <a:t>aa</a:t>
            </a:r>
            <a:r>
              <a:rPr kumimoji="1" lang="en-US" altLang="zh-CN" sz="1200" dirty="0">
                <a:latin typeface="Courier"/>
                <a:cs typeface="Courier"/>
              </a:rPr>
              <a:t> cd; QUERY: 1, ANSWER: 3, AUTHORITY: 4, ADDITIONAL: </a:t>
            </a:r>
            <a:r>
              <a:rPr kumimoji="1" lang="en-US" altLang="zh-CN" sz="1200" dirty="0" smtClean="0">
                <a:latin typeface="Courier"/>
                <a:cs typeface="Courier"/>
              </a:rPr>
              <a:t>5</a:t>
            </a:r>
            <a:endParaRPr kumimoji="1" lang="en-US" altLang="zh-CN" sz="1200" dirty="0">
              <a:latin typeface="Courier"/>
              <a:cs typeface="Courier"/>
            </a:endParaRPr>
          </a:p>
          <a:p>
            <a:pPr marL="0" indent="0">
              <a:buNone/>
            </a:pPr>
            <a:r>
              <a:rPr kumimoji="1" lang="en-US" altLang="zh-CN" sz="1200" dirty="0">
                <a:latin typeface="Courier"/>
                <a:cs typeface="Courier"/>
              </a:rPr>
              <a:t>;; OPT PSEUDOSECTION:</a:t>
            </a:r>
          </a:p>
          <a:p>
            <a:pPr marL="0" indent="0">
              <a:buNone/>
            </a:pPr>
            <a:r>
              <a:rPr kumimoji="1" lang="en-US" altLang="zh-CN" sz="1200" dirty="0">
                <a:latin typeface="Courier"/>
                <a:cs typeface="Courier"/>
              </a:rPr>
              <a:t>; EDNS: version: 0, flags: do; </a:t>
            </a:r>
            <a:r>
              <a:rPr kumimoji="1" lang="en-US" altLang="zh-CN" sz="1200" dirty="0" err="1">
                <a:latin typeface="Courier"/>
                <a:cs typeface="Courier"/>
              </a:rPr>
              <a:t>udp</a:t>
            </a:r>
            <a:r>
              <a:rPr kumimoji="1" lang="en-US" altLang="zh-CN" sz="1200" dirty="0">
                <a:latin typeface="Courier"/>
                <a:cs typeface="Courier"/>
              </a:rPr>
              <a:t>: 4096</a:t>
            </a: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a:t>
            </a:r>
            <a:r>
              <a:rPr kumimoji="1" lang="en-US" altLang="zh-CN" sz="1200" dirty="0" err="1">
                <a:latin typeface="Courier"/>
                <a:cs typeface="Courier"/>
              </a:rPr>
              <a:t>www.sina.com.cn</a:t>
            </a:r>
            <a:r>
              <a:rPr kumimoji="1" lang="en-US" altLang="zh-CN" sz="1200" dirty="0">
                <a:latin typeface="Courier"/>
                <a:cs typeface="Courier"/>
              </a:rPr>
              <a:t>.		IN	</a:t>
            </a:r>
            <a:r>
              <a:rPr kumimoji="1" lang="en-US" altLang="zh-CN" sz="1200" dirty="0" smtClean="0">
                <a:latin typeface="Courier"/>
                <a:cs typeface="Courier"/>
              </a:rPr>
              <a:t>A</a:t>
            </a:r>
            <a:endParaRPr kumimoji="1" lang="en-US" altLang="zh-CN" sz="1200" dirty="0">
              <a:latin typeface="Courier"/>
              <a:cs typeface="Courier"/>
            </a:endParaRPr>
          </a:p>
          <a:p>
            <a:pPr marL="0" indent="0">
              <a:buNone/>
            </a:pPr>
            <a:r>
              <a:rPr kumimoji="1" lang="en-US" altLang="zh-CN" sz="1200" dirty="0">
                <a:latin typeface="Courier"/>
                <a:cs typeface="Courier"/>
              </a:rPr>
              <a:t>;; ANSWER SECTION:</a:t>
            </a:r>
          </a:p>
          <a:p>
            <a:pPr marL="0" indent="0">
              <a:buNone/>
            </a:pPr>
            <a:r>
              <a:rPr kumimoji="1" lang="en-US" altLang="zh-CN" sz="1200" dirty="0" err="1">
                <a:latin typeface="Courier"/>
                <a:cs typeface="Courier"/>
              </a:rPr>
              <a:t>www.sina.com.cn</a:t>
            </a:r>
            <a:r>
              <a:rPr kumimoji="1" lang="en-US" altLang="zh-CN" sz="1200" dirty="0">
                <a:latin typeface="Courier"/>
                <a:cs typeface="Courier"/>
              </a:rPr>
              <a:t>.	3600	IN	CNAME	</a:t>
            </a:r>
            <a:r>
              <a:rPr kumimoji="1" lang="en-US" altLang="zh-CN" sz="1200" dirty="0" err="1">
                <a:latin typeface="Courier"/>
                <a:cs typeface="Courier"/>
              </a:rPr>
              <a:t>jupiter.sina.com.cn</a:t>
            </a:r>
            <a:r>
              <a:rPr kumimoji="1" lang="en-US" altLang="zh-CN" sz="1200" dirty="0">
                <a:latin typeface="Courier"/>
                <a:cs typeface="Courier"/>
              </a:rPr>
              <a:t>.</a:t>
            </a:r>
          </a:p>
          <a:p>
            <a:pPr marL="0" indent="0">
              <a:buNone/>
            </a:pPr>
            <a:r>
              <a:rPr kumimoji="1" lang="en-US" altLang="zh-CN" sz="1200" dirty="0" err="1">
                <a:latin typeface="Courier"/>
                <a:cs typeface="Courier"/>
              </a:rPr>
              <a:t>jupiter.sina.com.cn</a:t>
            </a:r>
            <a:r>
              <a:rPr kumimoji="1" lang="en-US" altLang="zh-CN" sz="1200" dirty="0">
                <a:latin typeface="Courier"/>
                <a:cs typeface="Courier"/>
              </a:rPr>
              <a:t>.	3600	IN	CNAME	</a:t>
            </a:r>
            <a:r>
              <a:rPr kumimoji="1" lang="en-US" altLang="zh-CN" sz="1200" dirty="0" err="1">
                <a:latin typeface="Courier"/>
                <a:cs typeface="Courier"/>
              </a:rPr>
              <a:t>synews.sina.com.cn</a:t>
            </a:r>
            <a:r>
              <a:rPr kumimoji="1" lang="en-US" altLang="zh-CN" sz="1200" dirty="0">
                <a:latin typeface="Courier"/>
                <a:cs typeface="Courier"/>
              </a:rPr>
              <a:t>.</a:t>
            </a:r>
          </a:p>
          <a:p>
            <a:pPr marL="0" indent="0">
              <a:buNone/>
            </a:pPr>
            <a:r>
              <a:rPr kumimoji="1" lang="en-US" altLang="zh-CN" sz="1200" dirty="0" err="1">
                <a:latin typeface="Courier"/>
                <a:cs typeface="Courier"/>
              </a:rPr>
              <a:t>synews.sina.com.cn</a:t>
            </a:r>
            <a:r>
              <a:rPr kumimoji="1" lang="en-US" altLang="zh-CN" sz="1200" dirty="0">
                <a:latin typeface="Courier"/>
                <a:cs typeface="Courier"/>
              </a:rPr>
              <a:t>.	60	IN	A	</a:t>
            </a:r>
            <a:r>
              <a:rPr kumimoji="1" lang="en-US" altLang="zh-CN" sz="1200" dirty="0" smtClean="0">
                <a:latin typeface="Courier"/>
                <a:cs typeface="Courier"/>
              </a:rPr>
              <a:t>202.108.33.60</a:t>
            </a:r>
            <a:endParaRPr kumimoji="1" lang="en-US" altLang="zh-CN" sz="1200" dirty="0">
              <a:latin typeface="Courier"/>
              <a:cs typeface="Courier"/>
            </a:endParaRPr>
          </a:p>
          <a:p>
            <a:pPr marL="0" indent="0">
              <a:buNone/>
            </a:pPr>
            <a:r>
              <a:rPr kumimoji="1" lang="en-US" altLang="zh-CN" sz="1200" dirty="0">
                <a:latin typeface="Courier"/>
                <a:cs typeface="Courier"/>
              </a:rPr>
              <a:t>;; AUTHORITY SECTION: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ns2.sina.com.cn.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ns3.sina.com.cn.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ns4.sina.com.cn.</a:t>
            </a:r>
          </a:p>
          <a:p>
            <a:pPr marL="0" indent="0">
              <a:buNone/>
            </a:pPr>
            <a:r>
              <a:rPr kumimoji="1" lang="en-US" altLang="zh-CN" sz="1200" dirty="0" err="1">
                <a:latin typeface="Courier"/>
                <a:cs typeface="Courier"/>
              </a:rPr>
              <a:t>sina.com.cn</a:t>
            </a:r>
            <a:r>
              <a:rPr kumimoji="1" lang="en-US" altLang="zh-CN" sz="1200" dirty="0">
                <a:latin typeface="Courier"/>
                <a:cs typeface="Courier"/>
              </a:rPr>
              <a:t>.		86400	IN	NS	ns1.sina.com.cn</a:t>
            </a:r>
            <a:r>
              <a:rPr kumimoji="1" lang="en-US" altLang="zh-CN" sz="1200" dirty="0" smtClean="0">
                <a:latin typeface="Courier"/>
                <a:cs typeface="Courier"/>
              </a:rPr>
              <a:t>.</a:t>
            </a:r>
            <a:endParaRPr kumimoji="1" lang="en-US" altLang="zh-CN" sz="1200" dirty="0">
              <a:latin typeface="Courier"/>
              <a:cs typeface="Courier"/>
            </a:endParaRPr>
          </a:p>
          <a:p>
            <a:pPr marL="0" indent="0">
              <a:buNone/>
            </a:pPr>
            <a:r>
              <a:rPr kumimoji="1" lang="en-US" altLang="zh-CN" sz="1200" dirty="0">
                <a:latin typeface="Courier"/>
                <a:cs typeface="Courier"/>
              </a:rPr>
              <a:t>;; ADDITIONAL SECTION:</a:t>
            </a:r>
          </a:p>
          <a:p>
            <a:pPr marL="0" indent="0">
              <a:buNone/>
            </a:pPr>
            <a:r>
              <a:rPr kumimoji="1" lang="en-US" altLang="zh-CN" sz="1200" dirty="0">
                <a:latin typeface="Courier"/>
                <a:cs typeface="Courier"/>
              </a:rPr>
              <a:t>ns1.sina.com.cn.	86400	IN	A	202.106.184.166</a:t>
            </a:r>
          </a:p>
          <a:p>
            <a:pPr marL="0" indent="0">
              <a:buNone/>
            </a:pPr>
            <a:r>
              <a:rPr kumimoji="1" lang="en-US" altLang="zh-CN" sz="1200" dirty="0">
                <a:latin typeface="Courier"/>
                <a:cs typeface="Courier"/>
              </a:rPr>
              <a:t>ns2.sina.com.cn.	86400	IN	A	61.172.201.254</a:t>
            </a:r>
          </a:p>
          <a:p>
            <a:pPr marL="0" indent="0">
              <a:buNone/>
            </a:pPr>
            <a:r>
              <a:rPr kumimoji="1" lang="en-US" altLang="zh-CN" sz="1200" dirty="0">
                <a:latin typeface="Courier"/>
                <a:cs typeface="Courier"/>
              </a:rPr>
              <a:t>ns3.sina.com.cn.	86400	IN	A	123.125.29.99</a:t>
            </a:r>
          </a:p>
          <a:p>
            <a:pPr marL="0" indent="0">
              <a:buNone/>
            </a:pPr>
            <a:r>
              <a:rPr kumimoji="1" lang="en-US" altLang="zh-CN" sz="1200" dirty="0">
                <a:latin typeface="Courier"/>
                <a:cs typeface="Courier"/>
              </a:rPr>
              <a:t>ns4.sina.com.cn.	86400	IN	A	121.14.1.22</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Query time: 52 </a:t>
            </a:r>
            <a:r>
              <a:rPr kumimoji="1" lang="en-US" altLang="zh-CN" sz="1200" dirty="0" err="1">
                <a:latin typeface="Courier"/>
                <a:cs typeface="Courier"/>
              </a:rPr>
              <a:t>msec</a:t>
            </a:r>
            <a:endParaRPr kumimoji="1" lang="en-US" altLang="zh-CN" sz="1200" dirty="0">
              <a:latin typeface="Courier"/>
              <a:cs typeface="Courier"/>
            </a:endParaRPr>
          </a:p>
          <a:p>
            <a:pPr marL="0" indent="0">
              <a:buNone/>
            </a:pPr>
            <a:r>
              <a:rPr kumimoji="1" lang="en-US" altLang="zh-CN" sz="1200" dirty="0">
                <a:latin typeface="Courier"/>
                <a:cs typeface="Courier"/>
              </a:rPr>
              <a:t>;; SERVER: 202.106.184.166#53(202.106.184.166)</a:t>
            </a:r>
          </a:p>
          <a:p>
            <a:pPr marL="0" indent="0">
              <a:buNone/>
            </a:pPr>
            <a:r>
              <a:rPr kumimoji="1" lang="en-US" altLang="zh-CN" sz="1200" dirty="0">
                <a:latin typeface="Courier"/>
                <a:cs typeface="Courier"/>
              </a:rPr>
              <a:t>;; WHEN: Tue Jan 27 11:43:27 2015</a:t>
            </a:r>
          </a:p>
          <a:p>
            <a:pPr marL="0" indent="0">
              <a:buNone/>
            </a:pPr>
            <a:r>
              <a:rPr kumimoji="1" lang="en-US" altLang="zh-CN" sz="1200" dirty="0">
                <a:latin typeface="Courier"/>
                <a:cs typeface="Courier"/>
              </a:rPr>
              <a:t>;; MSG SIZE  rcvd: 239</a:t>
            </a:r>
            <a:endParaRPr kumimoji="1" lang="zh-CN" altLang="en-US"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17</a:t>
            </a:fld>
            <a:endParaRPr kumimoji="1" lang="zh-CN" altLang="en-US" dirty="0"/>
          </a:p>
        </p:txBody>
      </p:sp>
      <p:sp>
        <p:nvSpPr>
          <p:cNvPr id="5" name="圆角矩形标注 4"/>
          <p:cNvSpPr/>
          <p:nvPr/>
        </p:nvSpPr>
        <p:spPr>
          <a:xfrm>
            <a:off x="4982795" y="5790256"/>
            <a:ext cx="2875165" cy="546902"/>
          </a:xfrm>
          <a:prstGeom prst="wedgeRoundRectCallout">
            <a:avLst>
              <a:gd name="adj1" fmla="val -55231"/>
              <a:gd name="adj2" fmla="val 1433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本次查询服务器，</a:t>
            </a:r>
            <a:r>
              <a:rPr kumimoji="1" lang="en-US" altLang="zh-CN" sz="1200" dirty="0" smtClean="0">
                <a:solidFill>
                  <a:srgbClr val="3366FF"/>
                </a:solidFill>
                <a:latin typeface="微软雅黑"/>
                <a:ea typeface="微软雅黑"/>
                <a:cs typeface="微软雅黑"/>
              </a:rPr>
              <a:t>ns</a:t>
            </a:r>
            <a:r>
              <a:rPr kumimoji="1" lang="zh-CN" altLang="zh-CN" sz="1200" dirty="0" smtClean="0">
                <a:solidFill>
                  <a:srgbClr val="3366FF"/>
                </a:solidFill>
                <a:latin typeface="微软雅黑"/>
                <a:ea typeface="微软雅黑"/>
                <a:cs typeface="微软雅黑"/>
              </a:rPr>
              <a:t>1</a:t>
            </a:r>
            <a:r>
              <a:rPr kumimoji="1" lang="en-US" altLang="zh-CN" sz="1200" dirty="0" smtClean="0">
                <a:solidFill>
                  <a:srgbClr val="3366FF"/>
                </a:solidFill>
                <a:latin typeface="微软雅黑"/>
                <a:ea typeface="微软雅黑"/>
                <a:cs typeface="微软雅黑"/>
              </a:rPr>
              <a:t>.</a:t>
            </a:r>
            <a:r>
              <a:rPr kumimoji="1" lang="en-US" altLang="zh-CN" sz="1200" dirty="0" err="1" smtClean="0">
                <a:solidFill>
                  <a:srgbClr val="3366FF"/>
                </a:solidFill>
                <a:latin typeface="微软雅黑"/>
                <a:ea typeface="微软雅黑"/>
                <a:cs typeface="微软雅黑"/>
              </a:rPr>
              <a:t>sina.com.cn</a:t>
            </a:r>
            <a:endParaRPr kumimoji="1" lang="en-US" altLang="zh-CN" sz="1200" dirty="0" smtClean="0">
              <a:solidFill>
                <a:srgbClr val="3366FF"/>
              </a:solidFill>
              <a:latin typeface="微软雅黑"/>
              <a:ea typeface="微软雅黑"/>
              <a:cs typeface="微软雅黑"/>
            </a:endParaRPr>
          </a:p>
        </p:txBody>
      </p:sp>
      <p:sp>
        <p:nvSpPr>
          <p:cNvPr id="6" name="圆角矩形标注 5"/>
          <p:cNvSpPr/>
          <p:nvPr/>
        </p:nvSpPr>
        <p:spPr>
          <a:xfrm>
            <a:off x="4860526" y="811083"/>
            <a:ext cx="3385347" cy="521723"/>
          </a:xfrm>
          <a:prstGeom prst="wedgeRoundRectCallout">
            <a:avLst>
              <a:gd name="adj1" fmla="val -86251"/>
              <a:gd name="adj2" fmla="val -5318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查询 </a:t>
            </a:r>
            <a:r>
              <a:rPr kumimoji="1" lang="en-US" altLang="zh-CN" sz="1200" dirty="0" err="1" smtClean="0">
                <a:solidFill>
                  <a:srgbClr val="3366FF"/>
                </a:solidFill>
                <a:latin typeface="微软雅黑"/>
                <a:ea typeface="微软雅黑"/>
                <a:cs typeface="微软雅黑"/>
              </a:rPr>
              <a:t>www.sina.com.cn</a:t>
            </a:r>
            <a:r>
              <a:rPr kumimoji="1" lang="zh-CN" altLang="en-US" sz="1200" dirty="0" smtClean="0">
                <a:solidFill>
                  <a:srgbClr val="3366FF"/>
                </a:solidFill>
                <a:latin typeface="微软雅黑"/>
                <a:ea typeface="微软雅黑"/>
                <a:cs typeface="微软雅黑"/>
              </a:rPr>
              <a:t>的</a:t>
            </a:r>
            <a:r>
              <a:rPr kumimoji="1" lang="en-US" altLang="zh-CN" sz="1200" dirty="0" smtClean="0">
                <a:solidFill>
                  <a:srgbClr val="3366FF"/>
                </a:solidFill>
                <a:latin typeface="微软雅黑"/>
                <a:ea typeface="微软雅黑"/>
                <a:cs typeface="微软雅黑"/>
              </a:rPr>
              <a:t>IPv4</a:t>
            </a:r>
            <a:r>
              <a:rPr kumimoji="1" lang="zh-CN" altLang="en-US" sz="1200" dirty="0" smtClean="0">
                <a:solidFill>
                  <a:srgbClr val="3366FF"/>
                </a:solidFill>
                <a:latin typeface="微软雅黑"/>
                <a:ea typeface="微软雅黑"/>
                <a:cs typeface="微软雅黑"/>
              </a:rPr>
              <a:t>地址</a:t>
            </a:r>
            <a:endParaRPr kumimoji="1" lang="en-US" altLang="zh-CN" sz="1200" dirty="0" smtClean="0">
              <a:solidFill>
                <a:srgbClr val="3366FF"/>
              </a:solidFill>
              <a:latin typeface="微软雅黑"/>
              <a:ea typeface="微软雅黑"/>
              <a:cs typeface="微软雅黑"/>
            </a:endParaRPr>
          </a:p>
          <a:p>
            <a:pPr algn="ctr"/>
            <a:r>
              <a:rPr kumimoji="1" lang="zh-CN" altLang="en-US" sz="1200" dirty="0" smtClean="0">
                <a:solidFill>
                  <a:srgbClr val="3366FF"/>
                </a:solidFill>
                <a:latin typeface="微软雅黑"/>
                <a:ea typeface="微软雅黑"/>
                <a:cs typeface="微软雅黑"/>
              </a:rPr>
              <a:t>答案</a:t>
            </a:r>
            <a:r>
              <a:rPr kumimoji="1" lang="zh-CN" altLang="zh-CN" sz="1200" dirty="0" smtClean="0">
                <a:solidFill>
                  <a:srgbClr val="3366FF"/>
                </a:solidFill>
                <a:latin typeface="微软雅黑"/>
                <a:ea typeface="微软雅黑"/>
                <a:cs typeface="微软雅黑"/>
              </a:rPr>
              <a:t>3</a:t>
            </a:r>
            <a:r>
              <a:rPr kumimoji="1" lang="zh-CN" altLang="en-US" sz="1200" dirty="0" smtClean="0">
                <a:solidFill>
                  <a:srgbClr val="3366FF"/>
                </a:solidFill>
                <a:latin typeface="微软雅黑"/>
                <a:ea typeface="微软雅黑"/>
                <a:cs typeface="微软雅黑"/>
              </a:rPr>
              <a:t>条</a:t>
            </a:r>
            <a:endParaRPr kumimoji="1" lang="en-US" altLang="zh-CN" sz="1200" dirty="0" smtClean="0">
              <a:solidFill>
                <a:srgbClr val="3366FF"/>
              </a:solidFill>
              <a:latin typeface="微软雅黑"/>
              <a:ea typeface="微软雅黑"/>
              <a:cs typeface="微软雅黑"/>
            </a:endParaRPr>
          </a:p>
        </p:txBody>
      </p:sp>
      <p:sp>
        <p:nvSpPr>
          <p:cNvPr id="7" name="圆角矩形标注 6"/>
          <p:cNvSpPr/>
          <p:nvPr/>
        </p:nvSpPr>
        <p:spPr>
          <a:xfrm>
            <a:off x="4441886" y="1493165"/>
            <a:ext cx="4403290" cy="733070"/>
          </a:xfrm>
          <a:prstGeom prst="wedgeRoundRectCallout">
            <a:avLst>
              <a:gd name="adj1" fmla="val -90338"/>
              <a:gd name="adj2" fmla="val -7780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solidFill>
                  <a:srgbClr val="3366FF"/>
                </a:solidFill>
                <a:latin typeface="微软雅黑"/>
                <a:ea typeface="微软雅黑"/>
                <a:cs typeface="微软雅黑"/>
              </a:rPr>
              <a:t>可选伪</a:t>
            </a:r>
            <a:r>
              <a:rPr kumimoji="1" lang="en-US" altLang="zh-CN" sz="1200" dirty="0" smtClean="0">
                <a:solidFill>
                  <a:srgbClr val="3366FF"/>
                </a:solidFill>
                <a:latin typeface="微软雅黑"/>
                <a:ea typeface="微软雅黑"/>
                <a:cs typeface="微软雅黑"/>
              </a:rPr>
              <a:t>SECTION</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EDNS</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DNS</a:t>
            </a:r>
            <a:r>
              <a:rPr kumimoji="1" lang="zh-CN" altLang="en-US" sz="1200" dirty="0" smtClean="0">
                <a:solidFill>
                  <a:srgbClr val="3366FF"/>
                </a:solidFill>
                <a:latin typeface="微软雅黑"/>
                <a:ea typeface="微软雅黑"/>
                <a:cs typeface="微软雅黑"/>
              </a:rPr>
              <a:t>扩展机制）版本号</a:t>
            </a:r>
            <a:r>
              <a:rPr kumimoji="1" lang="en-US" altLang="zh-CN" sz="1200" dirty="0" smtClean="0">
                <a:solidFill>
                  <a:srgbClr val="3366FF"/>
                </a:solidFill>
                <a:latin typeface="微软雅黑"/>
                <a:ea typeface="微软雅黑"/>
                <a:cs typeface="微软雅黑"/>
              </a:rPr>
              <a:t>0</a:t>
            </a:r>
            <a:r>
              <a:rPr kumimoji="1" lang="zh-CN" altLang="en-US" sz="1200" dirty="0" smtClean="0">
                <a:solidFill>
                  <a:srgbClr val="3366FF"/>
                </a:solidFill>
                <a:latin typeface="微软雅黑"/>
                <a:ea typeface="微软雅黑"/>
                <a:cs typeface="微软雅黑"/>
              </a:rPr>
              <a:t>；</a:t>
            </a:r>
            <a:endParaRPr kumimoji="1" lang="en-US" altLang="zh-CN" sz="1200" dirty="0" smtClean="0">
              <a:solidFill>
                <a:srgbClr val="3366FF"/>
              </a:solidFill>
              <a:latin typeface="微软雅黑"/>
              <a:ea typeface="微软雅黑"/>
              <a:cs typeface="微软雅黑"/>
            </a:endParaRPr>
          </a:p>
          <a:p>
            <a:pPr algn="ctr"/>
            <a:r>
              <a:rPr kumimoji="1" lang="en-US" altLang="zh-CN" sz="1200" dirty="0" smtClean="0">
                <a:solidFill>
                  <a:srgbClr val="3366FF"/>
                </a:solidFill>
                <a:latin typeface="微软雅黑"/>
                <a:ea typeface="微软雅黑"/>
                <a:cs typeface="微软雅黑"/>
              </a:rPr>
              <a:t>do</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DNSSEC</a:t>
            </a:r>
            <a:r>
              <a:rPr kumimoji="1" lang="zh-CN" altLang="en-US" sz="1200" dirty="0" smtClean="0">
                <a:solidFill>
                  <a:srgbClr val="3366FF"/>
                </a:solidFill>
                <a:latin typeface="微软雅黑"/>
                <a:ea typeface="微软雅黑"/>
                <a:cs typeface="微软雅黑"/>
              </a:rPr>
              <a:t> </a:t>
            </a:r>
            <a:r>
              <a:rPr kumimoji="1" lang="en-US" altLang="zh-CN" sz="1200" dirty="0" smtClean="0">
                <a:solidFill>
                  <a:srgbClr val="3366FF"/>
                </a:solidFill>
                <a:latin typeface="微软雅黑"/>
                <a:ea typeface="微软雅黑"/>
                <a:cs typeface="微软雅黑"/>
              </a:rPr>
              <a:t>OK</a:t>
            </a:r>
            <a:r>
              <a:rPr kumimoji="1" lang="zh-CN" altLang="en-US" sz="1200" dirty="0">
                <a:solidFill>
                  <a:srgbClr val="3366FF"/>
                </a:solidFill>
                <a:latin typeface="微软雅黑"/>
                <a:ea typeface="微软雅黑"/>
                <a:cs typeface="微软雅黑"/>
              </a:rPr>
              <a:t> </a:t>
            </a:r>
            <a:r>
              <a:rPr kumimoji="1" lang="zh-CN" altLang="en-US" sz="1200" dirty="0" smtClean="0">
                <a:solidFill>
                  <a:srgbClr val="3366FF"/>
                </a:solidFill>
                <a:latin typeface="微软雅黑"/>
                <a:ea typeface="微软雅黑"/>
                <a:cs typeface="微软雅黑"/>
              </a:rPr>
              <a:t>解析器支持</a:t>
            </a:r>
            <a:r>
              <a:rPr kumimoji="1" lang="en-US" altLang="zh-CN" sz="1200" dirty="0" smtClean="0">
                <a:solidFill>
                  <a:srgbClr val="3366FF"/>
                </a:solidFill>
                <a:latin typeface="微软雅黑"/>
                <a:ea typeface="微软雅黑"/>
                <a:cs typeface="微软雅黑"/>
              </a:rPr>
              <a:t>DNSSEC</a:t>
            </a:r>
          </a:p>
          <a:p>
            <a:pPr algn="ctr"/>
            <a:r>
              <a:rPr kumimoji="1" lang="en-US" altLang="zh-CN" sz="1200" dirty="0" smtClean="0">
                <a:solidFill>
                  <a:srgbClr val="3366FF"/>
                </a:solidFill>
                <a:latin typeface="微软雅黑"/>
                <a:ea typeface="微软雅黑"/>
                <a:cs typeface="微软雅黑"/>
              </a:rPr>
              <a:t>UDP</a:t>
            </a:r>
            <a:r>
              <a:rPr kumimoji="1" lang="zh-CN" altLang="en-US" sz="1200" dirty="0" smtClean="0">
                <a:solidFill>
                  <a:srgbClr val="3366FF"/>
                </a:solidFill>
                <a:latin typeface="微软雅黑"/>
                <a:ea typeface="微软雅黑"/>
                <a:cs typeface="微软雅黑"/>
              </a:rPr>
              <a:t>最大尺寸（</a:t>
            </a:r>
            <a:r>
              <a:rPr kumimoji="1" lang="en-US" altLang="zh-CN" sz="1200" dirty="0" smtClean="0">
                <a:solidFill>
                  <a:srgbClr val="3366FF"/>
                </a:solidFill>
                <a:latin typeface="微软雅黑"/>
                <a:ea typeface="微软雅黑"/>
                <a:cs typeface="微软雅黑"/>
              </a:rPr>
              <a:t>&gt;512</a:t>
            </a:r>
            <a:r>
              <a:rPr kumimoji="1" lang="zh-CN" altLang="en-US" sz="1200" dirty="0" smtClean="0">
                <a:solidFill>
                  <a:srgbClr val="3366FF"/>
                </a:solidFill>
                <a:latin typeface="微软雅黑"/>
                <a:ea typeface="微软雅黑"/>
                <a:cs typeface="微软雅黑"/>
              </a:rPr>
              <a:t>）</a:t>
            </a:r>
            <a:endParaRPr kumimoji="1" lang="en-US" altLang="zh-CN" sz="1200" dirty="0" smtClean="0">
              <a:solidFill>
                <a:srgbClr val="3366FF"/>
              </a:solidFill>
              <a:latin typeface="微软雅黑"/>
              <a:ea typeface="微软雅黑"/>
              <a:cs typeface="微软雅黑"/>
            </a:endParaRPr>
          </a:p>
        </p:txBody>
      </p:sp>
      <p:sp>
        <p:nvSpPr>
          <p:cNvPr id="8" name="圆角矩形标注 7"/>
          <p:cNvSpPr/>
          <p:nvPr/>
        </p:nvSpPr>
        <p:spPr>
          <a:xfrm>
            <a:off x="2002914" y="1751978"/>
            <a:ext cx="2326504" cy="333161"/>
          </a:xfrm>
          <a:prstGeom prst="wedgeRoundRectCallout">
            <a:avLst>
              <a:gd name="adj1" fmla="val 5560"/>
              <a:gd name="adj2" fmla="val 9545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solidFill>
                  <a:srgbClr val="3366FF"/>
                </a:solidFill>
                <a:latin typeface="微软雅黑"/>
                <a:ea typeface="微软雅黑"/>
                <a:cs typeface="微软雅黑"/>
              </a:rPr>
              <a:t>CNAME</a:t>
            </a:r>
            <a:r>
              <a:rPr kumimoji="1" lang="zh-CN" altLang="en-US" sz="1200" dirty="0" smtClean="0">
                <a:solidFill>
                  <a:srgbClr val="3366FF"/>
                </a:solidFill>
                <a:latin typeface="微软雅黑"/>
                <a:ea typeface="微软雅黑"/>
                <a:cs typeface="微软雅黑"/>
              </a:rPr>
              <a:t>：正式名称，或别名</a:t>
            </a:r>
            <a:endParaRPr kumimoji="1" lang="en-US" altLang="zh-CN" sz="1200" dirty="0" smtClean="0">
              <a:solidFill>
                <a:srgbClr val="3366FF"/>
              </a:solidFill>
              <a:latin typeface="微软雅黑"/>
              <a:ea typeface="微软雅黑"/>
              <a:cs typeface="微软雅黑"/>
            </a:endParaRPr>
          </a:p>
        </p:txBody>
      </p:sp>
      <p:sp>
        <p:nvSpPr>
          <p:cNvPr id="9" name="圆角矩形标注 8"/>
          <p:cNvSpPr/>
          <p:nvPr/>
        </p:nvSpPr>
        <p:spPr>
          <a:xfrm>
            <a:off x="1873305" y="91085"/>
            <a:ext cx="1313353" cy="285180"/>
          </a:xfrm>
          <a:prstGeom prst="wedgeRoundRectCallout">
            <a:avLst>
              <a:gd name="adj1" fmla="val -52582"/>
              <a:gd name="adj2" fmla="val 16708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solidFill>
                  <a:srgbClr val="3366FF"/>
                </a:solidFill>
                <a:latin typeface="微软雅黑"/>
                <a:ea typeface="微软雅黑"/>
                <a:cs typeface="微软雅黑"/>
              </a:rPr>
              <a:t>AA</a:t>
            </a:r>
            <a:r>
              <a:rPr kumimoji="1" lang="zh-CN" altLang="en-US" sz="1200" dirty="0" smtClean="0">
                <a:solidFill>
                  <a:srgbClr val="3366FF"/>
                </a:solidFill>
                <a:latin typeface="微软雅黑"/>
                <a:ea typeface="微软雅黑"/>
                <a:cs typeface="微软雅黑"/>
              </a:rPr>
              <a:t>：权威答案</a:t>
            </a:r>
            <a:endParaRPr kumimoji="1" lang="en-US" altLang="zh-CN" sz="1200" dirty="0" smtClean="0">
              <a:solidFill>
                <a:srgbClr val="3366FF"/>
              </a:solidFill>
              <a:latin typeface="微软雅黑"/>
              <a:ea typeface="微软雅黑"/>
              <a:cs typeface="微软雅黑"/>
            </a:endParaRPr>
          </a:p>
        </p:txBody>
      </p:sp>
      <p:sp>
        <p:nvSpPr>
          <p:cNvPr id="10" name="圆角矩形标注 9"/>
          <p:cNvSpPr/>
          <p:nvPr/>
        </p:nvSpPr>
        <p:spPr>
          <a:xfrm>
            <a:off x="3339058" y="91085"/>
            <a:ext cx="2528624" cy="285180"/>
          </a:xfrm>
          <a:prstGeom prst="wedgeRoundRectCallout">
            <a:avLst>
              <a:gd name="adj1" fmla="val -96389"/>
              <a:gd name="adj2" fmla="val 15884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smtClean="0">
                <a:solidFill>
                  <a:srgbClr val="3366FF"/>
                </a:solidFill>
                <a:latin typeface="微软雅黑"/>
                <a:ea typeface="微软雅黑"/>
                <a:cs typeface="微软雅黑"/>
              </a:rPr>
              <a:t>CD</a:t>
            </a:r>
            <a:r>
              <a:rPr kumimoji="1" lang="zh-CN" altLang="en-US" sz="1200" dirty="0" smtClean="0">
                <a:solidFill>
                  <a:srgbClr val="3366FF"/>
                </a:solidFill>
                <a:latin typeface="微软雅黑"/>
                <a:ea typeface="微软雅黑"/>
                <a:cs typeface="微软雅黑"/>
              </a:rPr>
              <a:t>：禁止检查，用于</a:t>
            </a:r>
            <a:r>
              <a:rPr kumimoji="1" lang="en-US" altLang="zh-CN" sz="1200" dirty="0" smtClean="0">
                <a:solidFill>
                  <a:srgbClr val="3366FF"/>
                </a:solidFill>
                <a:latin typeface="微软雅黑"/>
                <a:ea typeface="微软雅黑"/>
                <a:cs typeface="微软雅黑"/>
              </a:rPr>
              <a:t>DNSSEC</a:t>
            </a:r>
          </a:p>
        </p:txBody>
      </p:sp>
    </p:spTree>
    <p:extLst>
      <p:ext uri="{BB962C8B-B14F-4D97-AF65-F5344CB8AC3E}">
        <p14:creationId xmlns:p14="http://schemas.microsoft.com/office/powerpoint/2010/main" val="428239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a:t>
            </a:r>
            <a:r>
              <a:rPr kumimoji="1" lang="zh-CN" altLang="en-US" dirty="0" smtClean="0"/>
              <a:t>消息</a:t>
            </a:r>
            <a:r>
              <a:rPr kumimoji="1" lang="en-US" altLang="en-US" dirty="0" smtClean="0"/>
              <a:t>传输</a:t>
            </a:r>
            <a:endParaRPr kumimoji="1" lang="zh-CN" altLang="en-US" dirty="0"/>
          </a:p>
        </p:txBody>
      </p:sp>
      <p:sp>
        <p:nvSpPr>
          <p:cNvPr id="3" name="内容占位符 2"/>
          <p:cNvSpPr>
            <a:spLocks noGrp="1"/>
          </p:cNvSpPr>
          <p:nvPr>
            <p:ph idx="1"/>
          </p:nvPr>
        </p:nvSpPr>
        <p:spPr/>
        <p:txBody>
          <a:bodyPr/>
          <a:lstStyle/>
          <a:p>
            <a:r>
              <a:rPr kumimoji="1" lang="en-US" altLang="zh-CN" sz="2000" dirty="0" smtClean="0"/>
              <a:t>UDP</a:t>
            </a:r>
            <a:r>
              <a:rPr kumimoji="1" lang="zh-CN" altLang="en-US" sz="2000" dirty="0" smtClean="0"/>
              <a:t>，</a:t>
            </a:r>
            <a:r>
              <a:rPr kumimoji="1" lang="en-US" altLang="zh-CN" sz="2000" dirty="0" smtClean="0"/>
              <a:t>TCP</a:t>
            </a:r>
            <a:r>
              <a:rPr kumimoji="1" lang="zh-CN" altLang="en-US" sz="2000" dirty="0" smtClean="0"/>
              <a:t>，端口</a:t>
            </a:r>
            <a:r>
              <a:rPr kumimoji="1" lang="en-US" altLang="zh-CN" sz="2000" dirty="0" smtClean="0"/>
              <a:t>53</a:t>
            </a:r>
          </a:p>
          <a:p>
            <a:r>
              <a:rPr lang="zh-CN" altLang="en-US" sz="1800" dirty="0" smtClean="0">
                <a:solidFill>
                  <a:srgbClr val="FF6600"/>
                </a:solidFill>
              </a:rPr>
              <a:t>实践中，多采用</a:t>
            </a:r>
            <a:r>
              <a:rPr lang="en-US" altLang="zh-CN" sz="1800" dirty="0" smtClean="0">
                <a:solidFill>
                  <a:srgbClr val="FF6600"/>
                </a:solidFill>
              </a:rPr>
              <a:t>UDP</a:t>
            </a:r>
          </a:p>
          <a:p>
            <a:pPr marL="0" indent="0">
              <a:buNone/>
            </a:pPr>
            <a:endParaRPr lang="en-US" altLang="zh-CN" sz="1800" dirty="0" smtClean="0"/>
          </a:p>
          <a:p>
            <a:r>
              <a:rPr lang="en-US" altLang="zh-CN" sz="1800" dirty="0"/>
              <a:t> “The retransmission interval should be based on prior statistics if possible. Too aggressive retransmission can easily slow responses for the community at large. Depending on how well connected the client is to its expected servers, the minimum retransmission interval should be 2-5 seconds.” </a:t>
            </a:r>
          </a:p>
          <a:p>
            <a:r>
              <a:rPr lang="en-US" altLang="zh-CN" sz="1800" dirty="0"/>
              <a:t> “The client should try other servers and server addresses before repeating a query to a specific address of a server.” </a:t>
            </a:r>
            <a:endParaRPr lang="en-US" altLang="zh-CN" sz="1800" dirty="0" smtClean="0"/>
          </a:p>
          <a:p>
            <a:endParaRPr lang="en-US" altLang="zh-CN" sz="1800" dirty="0"/>
          </a:p>
          <a:p>
            <a:r>
              <a:rPr lang="zh-CN" altLang="en-US" sz="1800" dirty="0" smtClean="0"/>
              <a:t>除</a:t>
            </a:r>
            <a:r>
              <a:rPr lang="en-US" altLang="zh-CN" sz="1800" dirty="0" err="1" smtClean="0"/>
              <a:t>IP</a:t>
            </a:r>
            <a:r>
              <a:rPr lang="en-US" altLang="en-US" sz="1800" dirty="0" err="1" smtClean="0"/>
              <a:t>头部和UDP头部外，最大</a:t>
            </a:r>
            <a:r>
              <a:rPr lang="en-US" altLang="zh-CN" sz="1800" dirty="0" err="1" smtClean="0"/>
              <a:t>UDP</a:t>
            </a:r>
            <a:r>
              <a:rPr lang="zh-CN" altLang="en-US" sz="1800" dirty="0" smtClean="0"/>
              <a:t>消息</a:t>
            </a:r>
            <a:r>
              <a:rPr lang="en-US" altLang="en-US" sz="1800" dirty="0" smtClean="0"/>
              <a:t>512字节</a:t>
            </a:r>
            <a:endParaRPr lang="en-US" altLang="zh-CN" sz="1800" dirty="0"/>
          </a:p>
          <a:p>
            <a:endParaRPr kumimoji="1" lang="en-US" altLang="zh-CN" sz="2000" dirty="0" smtClean="0">
              <a:solidFill>
                <a:srgbClr val="3366FF"/>
              </a:solidFill>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18</a:t>
            </a:fld>
            <a:endParaRPr kumimoji="1" lang="zh-CN" altLang="en-US" dirty="0"/>
          </a:p>
        </p:txBody>
      </p:sp>
    </p:spTree>
    <p:extLst>
      <p:ext uri="{BB962C8B-B14F-4D97-AF65-F5344CB8AC3E}">
        <p14:creationId xmlns:p14="http://schemas.microsoft.com/office/powerpoint/2010/main" val="290458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358"/>
            <a:ext cx="8229600" cy="1143000"/>
          </a:xfrm>
        </p:spPr>
        <p:txBody>
          <a:bodyPr>
            <a:normAutofit/>
          </a:bodyPr>
          <a:lstStyle/>
          <a:p>
            <a:r>
              <a:rPr kumimoji="1" lang="en-US" altLang="zh-CN" dirty="0" smtClean="0"/>
              <a:t>DNS</a:t>
            </a:r>
            <a:r>
              <a:rPr kumimoji="1" lang="zh-CN" altLang="en-US" dirty="0" smtClean="0"/>
              <a:t>消息格式</a:t>
            </a:r>
            <a:r>
              <a:rPr kumimoji="1" lang="en-US" altLang="zh-CN" dirty="0" smtClean="0"/>
              <a:t/>
            </a:r>
            <a:br>
              <a:rPr kumimoji="1" lang="en-US" altLang="zh-CN" dirty="0" smtClean="0"/>
            </a:br>
            <a:r>
              <a:rPr kumimoji="1" lang="zh-CN" altLang="zh-CN" sz="2000" dirty="0" smtClean="0"/>
              <a:t>[</a:t>
            </a:r>
            <a:r>
              <a:rPr kumimoji="1" lang="en-US" altLang="zh-CN" sz="1600" dirty="0" smtClean="0"/>
              <a:t>RFC1035</a:t>
            </a:r>
            <a:r>
              <a:rPr kumimoji="1" lang="en-US" altLang="zh-CN" sz="2000" dirty="0" smtClean="0"/>
              <a:t>]</a:t>
            </a:r>
            <a:endParaRPr kumimoji="1" lang="zh-CN" altLang="en-US" sz="20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19</a:t>
            </a:fld>
            <a:endParaRPr kumimoji="1" lang="zh-CN" altLang="en-US" dirty="0"/>
          </a:p>
        </p:txBody>
      </p:sp>
      <p:sp>
        <p:nvSpPr>
          <p:cNvPr id="5" name="圆角矩形 4"/>
          <p:cNvSpPr/>
          <p:nvPr/>
        </p:nvSpPr>
        <p:spPr>
          <a:xfrm>
            <a:off x="2798702" y="2536401"/>
            <a:ext cx="1400625" cy="526207"/>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b="1" dirty="0" smtClean="0">
                <a:solidFill>
                  <a:schemeClr val="tx1"/>
                </a:solidFill>
                <a:latin typeface="Arial Black"/>
                <a:ea typeface="黑体"/>
                <a:cs typeface="Arial Black"/>
              </a:rPr>
              <a:t>Header</a:t>
            </a:r>
            <a:endParaRPr kumimoji="1" lang="zh-CN" altLang="en-US" sz="1600" b="1" dirty="0">
              <a:solidFill>
                <a:schemeClr val="tx1"/>
              </a:solidFill>
              <a:latin typeface="Arial Black"/>
              <a:ea typeface="黑体"/>
              <a:cs typeface="Arial Black"/>
            </a:endParaRPr>
          </a:p>
        </p:txBody>
      </p:sp>
      <p:sp>
        <p:nvSpPr>
          <p:cNvPr id="7" name="圆角矩形 6"/>
          <p:cNvSpPr/>
          <p:nvPr/>
        </p:nvSpPr>
        <p:spPr>
          <a:xfrm>
            <a:off x="2798702" y="3064793"/>
            <a:ext cx="1400625" cy="526207"/>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b="1" dirty="0" smtClean="0">
                <a:solidFill>
                  <a:schemeClr val="tx1"/>
                </a:solidFill>
                <a:latin typeface="Arial Black"/>
                <a:ea typeface="黑体"/>
                <a:cs typeface="Arial Black"/>
              </a:rPr>
              <a:t>Question</a:t>
            </a:r>
            <a:endParaRPr kumimoji="1" lang="zh-CN" altLang="en-US" sz="1600" b="1" dirty="0">
              <a:solidFill>
                <a:schemeClr val="tx1"/>
              </a:solidFill>
              <a:latin typeface="Arial Black"/>
              <a:ea typeface="黑体"/>
              <a:cs typeface="Arial Black"/>
            </a:endParaRPr>
          </a:p>
        </p:txBody>
      </p:sp>
      <p:sp>
        <p:nvSpPr>
          <p:cNvPr id="8" name="圆角矩形 7"/>
          <p:cNvSpPr/>
          <p:nvPr/>
        </p:nvSpPr>
        <p:spPr>
          <a:xfrm>
            <a:off x="2798702" y="3593293"/>
            <a:ext cx="1400625" cy="526207"/>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b="1" dirty="0" smtClean="0">
                <a:solidFill>
                  <a:schemeClr val="tx1"/>
                </a:solidFill>
                <a:latin typeface="Arial Black"/>
                <a:ea typeface="黑体"/>
                <a:cs typeface="Arial Black"/>
              </a:rPr>
              <a:t>Answer</a:t>
            </a:r>
            <a:endParaRPr kumimoji="1" lang="zh-CN" altLang="en-US" sz="1600" b="1" dirty="0">
              <a:solidFill>
                <a:schemeClr val="tx1"/>
              </a:solidFill>
              <a:latin typeface="Arial Black"/>
              <a:ea typeface="黑体"/>
              <a:cs typeface="Arial Black"/>
            </a:endParaRPr>
          </a:p>
        </p:txBody>
      </p:sp>
      <p:sp>
        <p:nvSpPr>
          <p:cNvPr id="9" name="圆角矩形 8"/>
          <p:cNvSpPr/>
          <p:nvPr/>
        </p:nvSpPr>
        <p:spPr>
          <a:xfrm>
            <a:off x="2798702" y="4119500"/>
            <a:ext cx="1400625" cy="526207"/>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b="1" dirty="0" smtClean="0">
                <a:solidFill>
                  <a:schemeClr val="tx1"/>
                </a:solidFill>
                <a:latin typeface="Arial Black"/>
                <a:ea typeface="黑体"/>
                <a:cs typeface="Arial Black"/>
              </a:rPr>
              <a:t>Authority</a:t>
            </a:r>
            <a:endParaRPr kumimoji="1" lang="zh-CN" altLang="en-US" sz="1600" b="1" dirty="0">
              <a:solidFill>
                <a:schemeClr val="tx1"/>
              </a:solidFill>
              <a:latin typeface="Arial Black"/>
              <a:ea typeface="黑体"/>
              <a:cs typeface="Arial Black"/>
            </a:endParaRPr>
          </a:p>
        </p:txBody>
      </p:sp>
      <p:sp>
        <p:nvSpPr>
          <p:cNvPr id="10" name="圆角矩形 9"/>
          <p:cNvSpPr/>
          <p:nvPr/>
        </p:nvSpPr>
        <p:spPr>
          <a:xfrm>
            <a:off x="2798702" y="4645707"/>
            <a:ext cx="1400625" cy="526207"/>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b="1" dirty="0" smtClean="0">
                <a:solidFill>
                  <a:schemeClr val="tx1"/>
                </a:solidFill>
                <a:latin typeface="Arial Black"/>
                <a:ea typeface="黑体"/>
                <a:cs typeface="Arial Black"/>
              </a:rPr>
              <a:t>Additional</a:t>
            </a:r>
            <a:endParaRPr kumimoji="1" lang="zh-CN" altLang="en-US" sz="1600" b="1" dirty="0">
              <a:solidFill>
                <a:schemeClr val="tx1"/>
              </a:solidFill>
              <a:latin typeface="Arial Black"/>
              <a:ea typeface="黑体"/>
              <a:cs typeface="Arial Black"/>
            </a:endParaRPr>
          </a:p>
        </p:txBody>
      </p:sp>
      <p:grpSp>
        <p:nvGrpSpPr>
          <p:cNvPr id="36" name="组 35"/>
          <p:cNvGrpSpPr/>
          <p:nvPr/>
        </p:nvGrpSpPr>
        <p:grpSpPr>
          <a:xfrm>
            <a:off x="4483099" y="601377"/>
            <a:ext cx="1882812" cy="2886887"/>
            <a:chOff x="5493569" y="341932"/>
            <a:chExt cx="1882812" cy="2886887"/>
          </a:xfrm>
        </p:grpSpPr>
        <p:sp>
          <p:nvSpPr>
            <p:cNvPr id="16" name="圆角矩形 15"/>
            <p:cNvSpPr/>
            <p:nvPr/>
          </p:nvSpPr>
          <p:spPr>
            <a:xfrm>
              <a:off x="5610132" y="569926"/>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ID</a:t>
              </a:r>
              <a:endParaRPr kumimoji="1" lang="zh-CN" altLang="en-US" sz="1400" b="1" dirty="0">
                <a:solidFill>
                  <a:schemeClr val="tx1"/>
                </a:solidFill>
                <a:latin typeface="Arial Black"/>
                <a:ea typeface="黑体"/>
                <a:cs typeface="Arial Black"/>
              </a:endParaRPr>
            </a:p>
          </p:txBody>
        </p:sp>
        <p:sp>
          <p:nvSpPr>
            <p:cNvPr id="17" name="圆角矩形 16"/>
            <p:cNvSpPr/>
            <p:nvPr/>
          </p:nvSpPr>
          <p:spPr>
            <a:xfrm>
              <a:off x="5610132" y="970264"/>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Flag/Code</a:t>
              </a:r>
              <a:endParaRPr kumimoji="1" lang="zh-CN" altLang="en-US" sz="1400" b="1" dirty="0">
                <a:solidFill>
                  <a:schemeClr val="tx1"/>
                </a:solidFill>
                <a:latin typeface="Arial Black"/>
                <a:ea typeface="黑体"/>
                <a:cs typeface="Arial Black"/>
              </a:endParaRPr>
            </a:p>
          </p:txBody>
        </p:sp>
        <p:sp>
          <p:nvSpPr>
            <p:cNvPr id="18" name="圆角矩形 17"/>
            <p:cNvSpPr/>
            <p:nvPr/>
          </p:nvSpPr>
          <p:spPr>
            <a:xfrm>
              <a:off x="5610132" y="1376219"/>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QDCOUNT</a:t>
              </a:r>
              <a:endParaRPr kumimoji="1" lang="zh-CN" altLang="en-US" sz="1400" b="1" dirty="0">
                <a:solidFill>
                  <a:schemeClr val="tx1"/>
                </a:solidFill>
                <a:latin typeface="Arial Black"/>
                <a:ea typeface="黑体"/>
                <a:cs typeface="Arial Black"/>
              </a:endParaRPr>
            </a:p>
          </p:txBody>
        </p:sp>
        <p:sp>
          <p:nvSpPr>
            <p:cNvPr id="19" name="圆角矩形 18"/>
            <p:cNvSpPr/>
            <p:nvPr/>
          </p:nvSpPr>
          <p:spPr>
            <a:xfrm>
              <a:off x="5610132" y="1794568"/>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ANCOUNT</a:t>
              </a:r>
              <a:endParaRPr kumimoji="1" lang="zh-CN" altLang="en-US" sz="1400" b="1" dirty="0">
                <a:solidFill>
                  <a:schemeClr val="tx1"/>
                </a:solidFill>
                <a:latin typeface="Arial Black"/>
                <a:ea typeface="黑体"/>
                <a:cs typeface="Arial Black"/>
              </a:endParaRPr>
            </a:p>
          </p:txBody>
        </p:sp>
        <p:sp>
          <p:nvSpPr>
            <p:cNvPr id="20" name="圆角矩形 19"/>
            <p:cNvSpPr/>
            <p:nvPr/>
          </p:nvSpPr>
          <p:spPr>
            <a:xfrm>
              <a:off x="5610132" y="2200523"/>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NSCOUNT</a:t>
              </a:r>
              <a:endParaRPr kumimoji="1" lang="zh-CN" altLang="en-US" sz="1400" b="1" dirty="0">
                <a:solidFill>
                  <a:schemeClr val="tx1"/>
                </a:solidFill>
                <a:latin typeface="Arial Black"/>
                <a:ea typeface="黑体"/>
                <a:cs typeface="Arial Black"/>
              </a:endParaRPr>
            </a:p>
          </p:txBody>
        </p:sp>
        <p:sp>
          <p:nvSpPr>
            <p:cNvPr id="21" name="圆角矩形 20"/>
            <p:cNvSpPr/>
            <p:nvPr/>
          </p:nvSpPr>
          <p:spPr>
            <a:xfrm>
              <a:off x="5610132" y="2606478"/>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ARCOUNT</a:t>
              </a:r>
              <a:endParaRPr kumimoji="1" lang="zh-CN" altLang="en-US" sz="1400" b="1" dirty="0">
                <a:solidFill>
                  <a:schemeClr val="tx1"/>
                </a:solidFill>
                <a:latin typeface="Arial Black"/>
                <a:ea typeface="黑体"/>
                <a:cs typeface="Arial Black"/>
              </a:endParaRPr>
            </a:p>
          </p:txBody>
        </p:sp>
        <p:sp>
          <p:nvSpPr>
            <p:cNvPr id="22" name="圆角矩形标注 21"/>
            <p:cNvSpPr/>
            <p:nvPr/>
          </p:nvSpPr>
          <p:spPr>
            <a:xfrm>
              <a:off x="5493569" y="341932"/>
              <a:ext cx="1882812" cy="2886887"/>
            </a:xfrm>
            <a:prstGeom prst="wedgeRoundRectCallout">
              <a:avLst>
                <a:gd name="adj1" fmla="val -61394"/>
                <a:gd name="adj2" fmla="val 2040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400" dirty="0" smtClean="0">
                <a:solidFill>
                  <a:srgbClr val="3366FF"/>
                </a:solidFill>
                <a:latin typeface="微软雅黑"/>
                <a:ea typeface="微软雅黑"/>
                <a:cs typeface="微软雅黑"/>
              </a:endParaRPr>
            </a:p>
          </p:txBody>
        </p:sp>
      </p:grpSp>
      <p:grpSp>
        <p:nvGrpSpPr>
          <p:cNvPr id="37" name="组 36"/>
          <p:cNvGrpSpPr/>
          <p:nvPr/>
        </p:nvGrpSpPr>
        <p:grpSpPr>
          <a:xfrm>
            <a:off x="4483099" y="5118919"/>
            <a:ext cx="1882812" cy="1597583"/>
            <a:chOff x="5493569" y="4055417"/>
            <a:chExt cx="1882812" cy="1597583"/>
          </a:xfrm>
        </p:grpSpPr>
        <p:sp>
          <p:nvSpPr>
            <p:cNvPr id="24" name="圆角矩形 23"/>
            <p:cNvSpPr/>
            <p:nvPr/>
          </p:nvSpPr>
          <p:spPr>
            <a:xfrm>
              <a:off x="5610132" y="4649365"/>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QTYPE</a:t>
              </a:r>
              <a:endParaRPr kumimoji="1" lang="zh-CN" altLang="en-US" sz="1400" b="1" dirty="0">
                <a:solidFill>
                  <a:schemeClr val="tx1"/>
                </a:solidFill>
                <a:latin typeface="Arial Black"/>
                <a:ea typeface="黑体"/>
                <a:cs typeface="Arial Black"/>
              </a:endParaRPr>
            </a:p>
          </p:txBody>
        </p:sp>
        <p:sp>
          <p:nvSpPr>
            <p:cNvPr id="25" name="圆角矩形 24"/>
            <p:cNvSpPr/>
            <p:nvPr/>
          </p:nvSpPr>
          <p:spPr>
            <a:xfrm>
              <a:off x="5610132" y="4243410"/>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QNAME</a:t>
              </a:r>
              <a:endParaRPr kumimoji="1" lang="zh-CN" altLang="en-US" sz="1400" b="1" dirty="0">
                <a:solidFill>
                  <a:schemeClr val="tx1"/>
                </a:solidFill>
                <a:latin typeface="Arial Black"/>
                <a:ea typeface="黑体"/>
                <a:cs typeface="Arial Black"/>
              </a:endParaRPr>
            </a:p>
          </p:txBody>
        </p:sp>
        <p:sp>
          <p:nvSpPr>
            <p:cNvPr id="26" name="圆角矩形 25"/>
            <p:cNvSpPr/>
            <p:nvPr/>
          </p:nvSpPr>
          <p:spPr>
            <a:xfrm>
              <a:off x="5610132" y="5055320"/>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QCLASS</a:t>
              </a:r>
              <a:endParaRPr kumimoji="1" lang="zh-CN" altLang="en-US" sz="1400" b="1" dirty="0">
                <a:solidFill>
                  <a:schemeClr val="tx1"/>
                </a:solidFill>
                <a:latin typeface="Arial Black"/>
                <a:ea typeface="黑体"/>
                <a:cs typeface="Arial Black"/>
              </a:endParaRPr>
            </a:p>
          </p:txBody>
        </p:sp>
        <p:sp>
          <p:nvSpPr>
            <p:cNvPr id="27" name="圆角矩形标注 26"/>
            <p:cNvSpPr/>
            <p:nvPr/>
          </p:nvSpPr>
          <p:spPr>
            <a:xfrm>
              <a:off x="5493569" y="4055417"/>
              <a:ext cx="1882812" cy="1597583"/>
            </a:xfrm>
            <a:prstGeom prst="wedgeRoundRectCallout">
              <a:avLst>
                <a:gd name="adj1" fmla="val -103438"/>
                <a:gd name="adj2" fmla="val -15597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400" dirty="0" smtClean="0">
                <a:solidFill>
                  <a:srgbClr val="3366FF"/>
                </a:solidFill>
                <a:latin typeface="微软雅黑"/>
                <a:ea typeface="微软雅黑"/>
                <a:cs typeface="微软雅黑"/>
              </a:endParaRPr>
            </a:p>
          </p:txBody>
        </p:sp>
      </p:grpSp>
      <p:grpSp>
        <p:nvGrpSpPr>
          <p:cNvPr id="38" name="组 37"/>
          <p:cNvGrpSpPr/>
          <p:nvPr/>
        </p:nvGrpSpPr>
        <p:grpSpPr>
          <a:xfrm>
            <a:off x="612031" y="2445511"/>
            <a:ext cx="1882812" cy="2455196"/>
            <a:chOff x="1622501" y="2186066"/>
            <a:chExt cx="1882812" cy="2455196"/>
          </a:xfrm>
        </p:grpSpPr>
        <p:sp>
          <p:nvSpPr>
            <p:cNvPr id="28" name="圆角矩形 27"/>
            <p:cNvSpPr/>
            <p:nvPr/>
          </p:nvSpPr>
          <p:spPr>
            <a:xfrm>
              <a:off x="1739064" y="2414059"/>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NAME</a:t>
              </a:r>
              <a:endParaRPr kumimoji="1" lang="zh-CN" altLang="en-US" sz="1400" b="1" dirty="0">
                <a:solidFill>
                  <a:schemeClr val="tx1"/>
                </a:solidFill>
                <a:latin typeface="Arial Black"/>
                <a:ea typeface="黑体"/>
                <a:cs typeface="Arial Black"/>
              </a:endParaRPr>
            </a:p>
          </p:txBody>
        </p:sp>
        <p:sp>
          <p:nvSpPr>
            <p:cNvPr id="29" name="圆角矩形 28"/>
            <p:cNvSpPr/>
            <p:nvPr/>
          </p:nvSpPr>
          <p:spPr>
            <a:xfrm>
              <a:off x="1739064" y="2814397"/>
              <a:ext cx="813597"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TYPE</a:t>
              </a:r>
              <a:endParaRPr kumimoji="1" lang="zh-CN" altLang="en-US" sz="1400" b="1" dirty="0">
                <a:solidFill>
                  <a:schemeClr val="tx1"/>
                </a:solidFill>
                <a:latin typeface="Arial Black"/>
                <a:ea typeface="黑体"/>
                <a:cs typeface="Arial Black"/>
              </a:endParaRPr>
            </a:p>
          </p:txBody>
        </p:sp>
        <p:sp>
          <p:nvSpPr>
            <p:cNvPr id="30" name="圆角矩形 29"/>
            <p:cNvSpPr/>
            <p:nvPr/>
          </p:nvSpPr>
          <p:spPr>
            <a:xfrm>
              <a:off x="2552661" y="2826791"/>
              <a:ext cx="813597"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b="1" dirty="0" smtClean="0">
                  <a:solidFill>
                    <a:schemeClr val="tx1"/>
                  </a:solidFill>
                  <a:latin typeface="Arial Black"/>
                  <a:ea typeface="黑体"/>
                  <a:cs typeface="Arial Black"/>
                </a:rPr>
                <a:t>CLASS</a:t>
              </a:r>
              <a:endParaRPr kumimoji="1" lang="zh-CN" altLang="en-US" sz="1200" b="1" dirty="0">
                <a:solidFill>
                  <a:schemeClr val="tx1"/>
                </a:solidFill>
                <a:latin typeface="Arial Black"/>
                <a:ea typeface="黑体"/>
                <a:cs typeface="Arial Black"/>
              </a:endParaRPr>
            </a:p>
          </p:txBody>
        </p:sp>
        <p:sp>
          <p:nvSpPr>
            <p:cNvPr id="31" name="圆角矩形 30"/>
            <p:cNvSpPr/>
            <p:nvPr/>
          </p:nvSpPr>
          <p:spPr>
            <a:xfrm>
              <a:off x="1739064" y="3220352"/>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TTL</a:t>
              </a:r>
              <a:endParaRPr kumimoji="1" lang="zh-CN" altLang="en-US" sz="1400" b="1" dirty="0">
                <a:solidFill>
                  <a:schemeClr val="tx1"/>
                </a:solidFill>
                <a:latin typeface="Arial Black"/>
                <a:ea typeface="黑体"/>
                <a:cs typeface="Arial Black"/>
              </a:endParaRPr>
            </a:p>
          </p:txBody>
        </p:sp>
        <p:sp>
          <p:nvSpPr>
            <p:cNvPr id="32" name="圆角矩形 31"/>
            <p:cNvSpPr/>
            <p:nvPr/>
          </p:nvSpPr>
          <p:spPr>
            <a:xfrm>
              <a:off x="1739064" y="3656067"/>
              <a:ext cx="813597"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b="1" dirty="0" smtClean="0">
                  <a:solidFill>
                    <a:schemeClr val="tx1"/>
                  </a:solidFill>
                  <a:latin typeface="Arial Black"/>
                  <a:ea typeface="黑体"/>
                  <a:cs typeface="Arial Black"/>
                </a:rPr>
                <a:t>RD</a:t>
              </a:r>
            </a:p>
            <a:p>
              <a:pPr algn="ctr"/>
              <a:r>
                <a:rPr kumimoji="1" lang="en-US" altLang="zh-CN" sz="1200" b="1" dirty="0" smtClean="0">
                  <a:solidFill>
                    <a:schemeClr val="tx1"/>
                  </a:solidFill>
                  <a:latin typeface="Arial Black"/>
                  <a:ea typeface="黑体"/>
                  <a:cs typeface="Arial Black"/>
                </a:rPr>
                <a:t>LENTH</a:t>
              </a:r>
              <a:endParaRPr kumimoji="1" lang="zh-CN" altLang="en-US" sz="1200" b="1" dirty="0">
                <a:solidFill>
                  <a:schemeClr val="tx1"/>
                </a:solidFill>
                <a:latin typeface="Arial Black"/>
                <a:ea typeface="黑体"/>
                <a:cs typeface="Arial Black"/>
              </a:endParaRPr>
            </a:p>
          </p:txBody>
        </p:sp>
        <p:sp>
          <p:nvSpPr>
            <p:cNvPr id="33" name="圆角矩形 32"/>
            <p:cNvSpPr/>
            <p:nvPr/>
          </p:nvSpPr>
          <p:spPr>
            <a:xfrm>
              <a:off x="1739064" y="4062022"/>
              <a:ext cx="1644939" cy="405955"/>
            </a:xfrm>
            <a:prstGeom prst="roundRect">
              <a:avLst/>
            </a:prstGeom>
            <a:noFill/>
            <a:ln w="381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b="1" dirty="0" smtClean="0">
                  <a:solidFill>
                    <a:schemeClr val="tx1"/>
                  </a:solidFill>
                  <a:latin typeface="Arial Black"/>
                  <a:ea typeface="黑体"/>
                  <a:cs typeface="Arial Black"/>
                </a:rPr>
                <a:t>RDATA</a:t>
              </a:r>
              <a:endParaRPr kumimoji="1" lang="zh-CN" altLang="en-US" sz="1400" b="1" dirty="0">
                <a:solidFill>
                  <a:schemeClr val="tx1"/>
                </a:solidFill>
                <a:latin typeface="Arial Black"/>
                <a:ea typeface="黑体"/>
                <a:cs typeface="Arial Black"/>
              </a:endParaRPr>
            </a:p>
          </p:txBody>
        </p:sp>
        <p:sp>
          <p:nvSpPr>
            <p:cNvPr id="34" name="圆角矩形标注 33"/>
            <p:cNvSpPr/>
            <p:nvPr/>
          </p:nvSpPr>
          <p:spPr>
            <a:xfrm>
              <a:off x="1622501" y="2186066"/>
              <a:ext cx="1882812" cy="2455196"/>
            </a:xfrm>
            <a:prstGeom prst="wedgeRoundRectCallout">
              <a:avLst>
                <a:gd name="adj1" fmla="val 60867"/>
                <a:gd name="adj2" fmla="val 1425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400" dirty="0" smtClean="0">
                <a:solidFill>
                  <a:srgbClr val="3366FF"/>
                </a:solidFill>
                <a:latin typeface="微软雅黑"/>
                <a:ea typeface="微软雅黑"/>
                <a:cs typeface="微软雅黑"/>
              </a:endParaRPr>
            </a:p>
          </p:txBody>
        </p:sp>
      </p:grpSp>
      <p:sp>
        <p:nvSpPr>
          <p:cNvPr id="35" name="圆角矩形标注 34"/>
          <p:cNvSpPr/>
          <p:nvPr/>
        </p:nvSpPr>
        <p:spPr>
          <a:xfrm>
            <a:off x="2373533" y="963656"/>
            <a:ext cx="1988406" cy="1344015"/>
          </a:xfrm>
          <a:prstGeom prst="wedgeRoundRectCallout">
            <a:avLst>
              <a:gd name="adj1" fmla="val 3127"/>
              <a:gd name="adj2" fmla="val 6552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rgbClr val="3366FF"/>
                </a:solidFill>
                <a:latin typeface="微软雅黑"/>
                <a:ea typeface="微软雅黑"/>
                <a:cs typeface="微软雅黑"/>
              </a:rPr>
              <a:t>查询和应答采用统一消息格式，</a:t>
            </a:r>
            <a:endParaRPr kumimoji="1" lang="en-US" altLang="zh-CN" sz="1600" dirty="0" smtClean="0">
              <a:solidFill>
                <a:srgbClr val="3366FF"/>
              </a:solidFill>
              <a:latin typeface="微软雅黑"/>
              <a:ea typeface="微软雅黑"/>
              <a:cs typeface="微软雅黑"/>
            </a:endParaRPr>
          </a:p>
          <a:p>
            <a:pPr algn="ctr"/>
            <a:r>
              <a:rPr kumimoji="1" lang="zh-CN" altLang="en-US" sz="1600" dirty="0" smtClean="0">
                <a:solidFill>
                  <a:srgbClr val="3366FF"/>
                </a:solidFill>
                <a:latin typeface="微软雅黑"/>
                <a:ea typeface="微软雅黑"/>
                <a:cs typeface="微软雅黑"/>
              </a:rPr>
              <a:t>查询包括</a:t>
            </a:r>
            <a:r>
              <a:rPr kumimoji="1" lang="en-US" altLang="zh-CN" sz="1600" dirty="0" smtClean="0">
                <a:solidFill>
                  <a:srgbClr val="3366FF"/>
                </a:solidFill>
                <a:latin typeface="微软雅黑"/>
                <a:ea typeface="微软雅黑"/>
                <a:cs typeface="微软雅黑"/>
              </a:rPr>
              <a:t>Header</a:t>
            </a:r>
            <a:r>
              <a:rPr kumimoji="1" lang="zh-CN" altLang="en-US" sz="1600" dirty="0" smtClean="0">
                <a:solidFill>
                  <a:srgbClr val="3366FF"/>
                </a:solidFill>
                <a:latin typeface="微软雅黑"/>
                <a:ea typeface="微软雅黑"/>
                <a:cs typeface="微软雅黑"/>
              </a:rPr>
              <a:t>和</a:t>
            </a:r>
            <a:r>
              <a:rPr kumimoji="1" lang="en-US" altLang="zh-CN" sz="1600" dirty="0" smtClean="0">
                <a:solidFill>
                  <a:srgbClr val="3366FF"/>
                </a:solidFill>
                <a:latin typeface="微软雅黑"/>
                <a:ea typeface="微软雅黑"/>
                <a:cs typeface="微软雅黑"/>
              </a:rPr>
              <a:t>Question</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pPr algn="ctr"/>
            <a:r>
              <a:rPr kumimoji="1" lang="zh-CN" altLang="en-US" sz="1600" dirty="0" smtClean="0">
                <a:solidFill>
                  <a:srgbClr val="3366FF"/>
                </a:solidFill>
                <a:latin typeface="微软雅黑"/>
                <a:ea typeface="微软雅黑"/>
                <a:cs typeface="微软雅黑"/>
              </a:rPr>
              <a:t>应答包括所有字段</a:t>
            </a:r>
            <a:endParaRPr kumimoji="1" lang="en-US" altLang="zh-CN" sz="1600" dirty="0" smtClean="0">
              <a:solidFill>
                <a:srgbClr val="3366FF"/>
              </a:solidFill>
              <a:latin typeface="微软雅黑"/>
              <a:ea typeface="微软雅黑"/>
              <a:cs typeface="微软雅黑"/>
            </a:endParaRPr>
          </a:p>
        </p:txBody>
      </p:sp>
      <p:sp>
        <p:nvSpPr>
          <p:cNvPr id="39" name="圆角矩形标注 38"/>
          <p:cNvSpPr/>
          <p:nvPr/>
        </p:nvSpPr>
        <p:spPr>
          <a:xfrm>
            <a:off x="6434186" y="493084"/>
            <a:ext cx="1922940" cy="672575"/>
          </a:xfrm>
          <a:prstGeom prst="wedgeRoundRectCallout">
            <a:avLst>
              <a:gd name="adj1" fmla="val -61089"/>
              <a:gd name="adj2" fmla="val 5003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rgbClr val="3366FF"/>
                </a:solidFill>
                <a:latin typeface="微软雅黑"/>
                <a:ea typeface="微软雅黑"/>
                <a:cs typeface="微软雅黑"/>
              </a:rPr>
              <a:t>16bit</a:t>
            </a:r>
            <a:r>
              <a:rPr kumimoji="1" lang="zh-CN" altLang="en-US" sz="1600" dirty="0" smtClean="0">
                <a:solidFill>
                  <a:srgbClr val="3366FF"/>
                </a:solidFill>
                <a:latin typeface="微软雅黑"/>
                <a:ea typeface="微软雅黑"/>
                <a:cs typeface="微软雅黑"/>
              </a:rPr>
              <a:t>查询</a:t>
            </a:r>
            <a:r>
              <a:rPr kumimoji="1" lang="en-US" altLang="zh-CN" sz="1600" dirty="0" smtClean="0">
                <a:solidFill>
                  <a:srgbClr val="3366FF"/>
                </a:solidFill>
                <a:latin typeface="微软雅黑"/>
                <a:ea typeface="微软雅黑"/>
                <a:cs typeface="微软雅黑"/>
              </a:rPr>
              <a:t>ID</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pPr algn="ctr"/>
            <a:r>
              <a:rPr kumimoji="1" lang="zh-CN" altLang="en-US" sz="1600" dirty="0" smtClean="0">
                <a:solidFill>
                  <a:srgbClr val="3366FF"/>
                </a:solidFill>
                <a:latin typeface="微软雅黑"/>
                <a:ea typeface="微软雅黑"/>
                <a:cs typeface="微软雅黑"/>
              </a:rPr>
              <a:t>对应应答</a:t>
            </a:r>
            <a:r>
              <a:rPr kumimoji="1" lang="en-US" altLang="zh-CN" sz="1600" dirty="0" smtClean="0">
                <a:solidFill>
                  <a:srgbClr val="3366FF"/>
                </a:solidFill>
                <a:latin typeface="微软雅黑"/>
                <a:ea typeface="微软雅黑"/>
                <a:cs typeface="微软雅黑"/>
              </a:rPr>
              <a:t>ID</a:t>
            </a:r>
            <a:r>
              <a:rPr kumimoji="1" lang="zh-CN" altLang="en-US" sz="1600" dirty="0" smtClean="0">
                <a:solidFill>
                  <a:srgbClr val="3366FF"/>
                </a:solidFill>
                <a:latin typeface="微软雅黑"/>
                <a:ea typeface="微软雅黑"/>
                <a:cs typeface="微软雅黑"/>
              </a:rPr>
              <a:t>相同</a:t>
            </a:r>
            <a:endParaRPr kumimoji="1" lang="en-US" altLang="zh-CN" sz="1600" dirty="0" smtClean="0">
              <a:solidFill>
                <a:srgbClr val="3366FF"/>
              </a:solidFill>
              <a:latin typeface="微软雅黑"/>
              <a:ea typeface="微软雅黑"/>
              <a:cs typeface="微软雅黑"/>
            </a:endParaRPr>
          </a:p>
        </p:txBody>
      </p:sp>
      <p:sp>
        <p:nvSpPr>
          <p:cNvPr id="40" name="圆角矩形标注 39"/>
          <p:cNvSpPr/>
          <p:nvPr/>
        </p:nvSpPr>
        <p:spPr>
          <a:xfrm>
            <a:off x="6338038" y="1245007"/>
            <a:ext cx="2633563" cy="4469959"/>
          </a:xfrm>
          <a:prstGeom prst="wedgeRoundRectCallout">
            <a:avLst>
              <a:gd name="adj1" fmla="val -60963"/>
              <a:gd name="adj2" fmla="val -4222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QR:</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1bit</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query</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0</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response(1)</a:t>
            </a:r>
          </a:p>
          <a:p>
            <a:r>
              <a:rPr kumimoji="1" lang="en-US" altLang="zh-CN" sz="1600" dirty="0" smtClean="0">
                <a:solidFill>
                  <a:srgbClr val="3366FF"/>
                </a:solidFill>
                <a:latin typeface="微软雅黑"/>
                <a:ea typeface="微软雅黑"/>
                <a:cs typeface="微软雅黑"/>
              </a:rPr>
              <a:t>OPCODE:</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4bit</a:t>
            </a:r>
            <a:r>
              <a:rPr kumimoji="1" lang="zh-CN" altLang="en-US" sz="1600" dirty="0" smtClean="0">
                <a:solidFill>
                  <a:srgbClr val="3366FF"/>
                </a:solidFill>
                <a:latin typeface="微软雅黑"/>
                <a:ea typeface="微软雅黑"/>
                <a:cs typeface="微软雅黑"/>
              </a:rPr>
              <a:t> 查询类型，</a:t>
            </a:r>
            <a:r>
              <a:rPr kumimoji="1" lang="en-US" altLang="zh-CN" sz="1600" dirty="0" smtClean="0">
                <a:solidFill>
                  <a:srgbClr val="3366FF"/>
                </a:solidFill>
                <a:latin typeface="微软雅黑"/>
                <a:ea typeface="微软雅黑"/>
                <a:cs typeface="微软雅黑"/>
              </a:rPr>
              <a:t>0</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标准查询</a:t>
            </a:r>
            <a:endParaRPr kumimoji="1" lang="en-US" altLang="zh-CN" sz="1600" dirty="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AA:</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1bit</a:t>
            </a:r>
            <a:r>
              <a:rPr kumimoji="1" lang="zh-CN" altLang="en-US" sz="1600" dirty="0" smtClean="0">
                <a:solidFill>
                  <a:srgbClr val="3366FF"/>
                </a:solidFill>
                <a:latin typeface="微软雅黑"/>
                <a:ea typeface="微软雅黑"/>
                <a:cs typeface="微软雅黑"/>
              </a:rPr>
              <a:t>，权威答案</a:t>
            </a:r>
            <a:endParaRPr kumimoji="1" lang="en-US" altLang="zh-CN" sz="1600" dirty="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TC</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1bit,</a:t>
            </a:r>
            <a:r>
              <a:rPr kumimoji="1" lang="zh-CN" altLang="en-US" sz="1600" dirty="0" smtClean="0">
                <a:solidFill>
                  <a:srgbClr val="3366FF"/>
                </a:solidFill>
                <a:latin typeface="微软雅黑"/>
                <a:ea typeface="微软雅黑"/>
                <a:cs typeface="微软雅黑"/>
              </a:rPr>
              <a:t> 消息截断</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RD:</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1bit,</a:t>
            </a:r>
            <a:r>
              <a:rPr kumimoji="1" lang="zh-CN" altLang="en-US" sz="1600" dirty="0" smtClean="0">
                <a:solidFill>
                  <a:srgbClr val="3366FF"/>
                </a:solidFill>
                <a:latin typeface="微软雅黑"/>
                <a:ea typeface="微软雅黑"/>
                <a:cs typeface="微软雅黑"/>
              </a:rPr>
              <a:t> 要求递归查询</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RA</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1bit,</a:t>
            </a:r>
            <a:r>
              <a:rPr kumimoji="1" lang="zh-CN" altLang="en-US" sz="1600" dirty="0" smtClean="0">
                <a:solidFill>
                  <a:srgbClr val="3366FF"/>
                </a:solidFill>
                <a:latin typeface="微软雅黑"/>
                <a:ea typeface="微软雅黑"/>
                <a:cs typeface="微软雅黑"/>
              </a:rPr>
              <a:t> 可以递归查询</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Z:</a:t>
            </a:r>
            <a:r>
              <a:rPr kumimoji="1" lang="zh-CN" altLang="en-US" sz="1600" dirty="0" smtClean="0">
                <a:solidFill>
                  <a:srgbClr val="3366FF"/>
                </a:solidFill>
                <a:latin typeface="微软雅黑"/>
                <a:ea typeface="微软雅黑"/>
                <a:cs typeface="微软雅黑"/>
              </a:rPr>
              <a:t> </a:t>
            </a:r>
            <a:r>
              <a:rPr kumimoji="1" lang="zh-CN" altLang="zh-CN" sz="1600" dirty="0">
                <a:solidFill>
                  <a:srgbClr val="3366FF"/>
                </a:solidFill>
                <a:latin typeface="微软雅黑"/>
                <a:ea typeface="微软雅黑"/>
                <a:cs typeface="微软雅黑"/>
              </a:rPr>
              <a:t>3</a:t>
            </a:r>
            <a:r>
              <a:rPr kumimoji="1" lang="en-US" altLang="zh-CN" sz="1600" dirty="0" smtClean="0">
                <a:solidFill>
                  <a:srgbClr val="3366FF"/>
                </a:solidFill>
                <a:latin typeface="微软雅黑"/>
                <a:ea typeface="微软雅黑"/>
                <a:cs typeface="微软雅黑"/>
              </a:rPr>
              <a:t>bit,</a:t>
            </a:r>
            <a:r>
              <a:rPr kumimoji="1" lang="zh-CN" altLang="en-US" sz="1600" dirty="0" smtClean="0">
                <a:solidFill>
                  <a:srgbClr val="3366FF"/>
                </a:solidFill>
                <a:latin typeface="微软雅黑"/>
                <a:ea typeface="微软雅黑"/>
                <a:cs typeface="微软雅黑"/>
              </a:rPr>
              <a:t> 保留，全零</a:t>
            </a:r>
            <a:endParaRPr kumimoji="1" lang="en-US" altLang="zh-CN" sz="1600" dirty="0" smtClean="0">
              <a:solidFill>
                <a:srgbClr val="3366FF"/>
              </a:solidFill>
              <a:latin typeface="微软雅黑"/>
              <a:ea typeface="微软雅黑"/>
              <a:cs typeface="微软雅黑"/>
            </a:endParaRPr>
          </a:p>
          <a:p>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RCODE:</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4bit</a:t>
            </a:r>
            <a:r>
              <a:rPr kumimoji="1" lang="zh-CN" altLang="en-US" sz="1600" dirty="0" smtClean="0">
                <a:solidFill>
                  <a:srgbClr val="3366FF"/>
                </a:solidFill>
                <a:latin typeface="微软雅黑"/>
                <a:ea typeface="微软雅黑"/>
                <a:cs typeface="微软雅黑"/>
              </a:rPr>
              <a:t> 应答码</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0</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无错误</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1</a:t>
            </a:r>
            <a:r>
              <a:rPr kumimoji="1" lang="zh-CN" altLang="en-US" sz="1600" dirty="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格式错误</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2</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服务器错误</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3</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名字错误</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4</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未实现</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5</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 拒绝</a:t>
            </a:r>
            <a:endParaRPr kumimoji="1" lang="en-US" altLang="zh-CN" sz="1600" dirty="0" smtClean="0">
              <a:solidFill>
                <a:srgbClr val="3366FF"/>
              </a:solidFill>
              <a:latin typeface="微软雅黑"/>
              <a:ea typeface="微软雅黑"/>
              <a:cs typeface="微软雅黑"/>
            </a:endParaRPr>
          </a:p>
        </p:txBody>
      </p:sp>
      <p:sp>
        <p:nvSpPr>
          <p:cNvPr id="41" name="圆角矩形标注 40"/>
          <p:cNvSpPr/>
          <p:nvPr/>
        </p:nvSpPr>
        <p:spPr>
          <a:xfrm>
            <a:off x="4436378" y="3648892"/>
            <a:ext cx="1748127" cy="672575"/>
          </a:xfrm>
          <a:prstGeom prst="wedgeRoundRectCallout">
            <a:avLst>
              <a:gd name="adj1" fmla="val 7652"/>
              <a:gd name="adj2" fmla="val -18953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rgbClr val="3366FF"/>
                </a:solidFill>
                <a:latin typeface="微软雅黑"/>
                <a:ea typeface="微软雅黑"/>
                <a:cs typeface="微软雅黑"/>
              </a:rPr>
              <a:t>后四个部分</a:t>
            </a:r>
            <a:endParaRPr kumimoji="1" lang="en-US" altLang="zh-CN" sz="1600" dirty="0" smtClean="0">
              <a:solidFill>
                <a:srgbClr val="3366FF"/>
              </a:solidFill>
              <a:latin typeface="微软雅黑"/>
              <a:ea typeface="微软雅黑"/>
              <a:cs typeface="微软雅黑"/>
            </a:endParaRPr>
          </a:p>
          <a:p>
            <a:pPr algn="ctr"/>
            <a:r>
              <a:rPr kumimoji="1" lang="zh-CN" altLang="en-US" sz="1600" dirty="0" smtClean="0">
                <a:solidFill>
                  <a:srgbClr val="3366FF"/>
                </a:solidFill>
                <a:latin typeface="微软雅黑"/>
                <a:ea typeface="微软雅黑"/>
                <a:cs typeface="微软雅黑"/>
              </a:rPr>
              <a:t>分别包含记录数</a:t>
            </a:r>
            <a:endParaRPr kumimoji="1" lang="en-US" altLang="zh-CN" sz="1600" dirty="0" smtClean="0">
              <a:solidFill>
                <a:srgbClr val="3366FF"/>
              </a:solidFill>
              <a:latin typeface="微软雅黑"/>
              <a:ea typeface="微软雅黑"/>
              <a:cs typeface="微软雅黑"/>
            </a:endParaRPr>
          </a:p>
        </p:txBody>
      </p:sp>
      <p:sp>
        <p:nvSpPr>
          <p:cNvPr id="42" name="圆角矩形标注 41"/>
          <p:cNvSpPr/>
          <p:nvPr/>
        </p:nvSpPr>
        <p:spPr>
          <a:xfrm>
            <a:off x="6533854" y="5806106"/>
            <a:ext cx="1922940" cy="813816"/>
          </a:xfrm>
          <a:prstGeom prst="wedgeRoundRectCallout">
            <a:avLst>
              <a:gd name="adj1" fmla="val -64213"/>
              <a:gd name="adj2" fmla="val -275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rgbClr val="3366FF"/>
                </a:solidFill>
                <a:latin typeface="微软雅黑"/>
                <a:ea typeface="微软雅黑"/>
                <a:cs typeface="微软雅黑"/>
              </a:rPr>
              <a:t>查询：域名，类型，</a:t>
            </a:r>
            <a:r>
              <a:rPr kumimoji="1" lang="en-US" altLang="zh-CN" sz="1600" dirty="0" smtClean="0">
                <a:solidFill>
                  <a:srgbClr val="3366FF"/>
                </a:solidFill>
                <a:latin typeface="微软雅黑"/>
                <a:ea typeface="微软雅黑"/>
                <a:cs typeface="微软雅黑"/>
              </a:rPr>
              <a:t>CLASS=IN(1)</a:t>
            </a:r>
          </a:p>
        </p:txBody>
      </p:sp>
      <p:sp>
        <p:nvSpPr>
          <p:cNvPr id="43" name="圆角矩形标注 42"/>
          <p:cNvSpPr/>
          <p:nvPr/>
        </p:nvSpPr>
        <p:spPr>
          <a:xfrm>
            <a:off x="300998" y="5279297"/>
            <a:ext cx="3748061" cy="1245480"/>
          </a:xfrm>
          <a:prstGeom prst="wedgeRoundRectCallout">
            <a:avLst>
              <a:gd name="adj1" fmla="val -9533"/>
              <a:gd name="adj2" fmla="val -9817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rgbClr val="3366FF"/>
                </a:solidFill>
                <a:latin typeface="微软雅黑"/>
                <a:ea typeface="微软雅黑"/>
                <a:cs typeface="微软雅黑"/>
              </a:rPr>
              <a:t>RR</a:t>
            </a:r>
            <a:r>
              <a:rPr kumimoji="1" lang="zh-CN" altLang="en-US" sz="1600" dirty="0" smtClean="0">
                <a:solidFill>
                  <a:srgbClr val="3366FF"/>
                </a:solidFill>
                <a:latin typeface="微软雅黑"/>
                <a:ea typeface="微软雅黑"/>
                <a:cs typeface="微软雅黑"/>
              </a:rPr>
              <a:t>：域名(最大</a:t>
            </a:r>
            <a:r>
              <a:rPr kumimoji="1" lang="en-US" altLang="zh-CN" sz="1600" dirty="0" smtClean="0">
                <a:solidFill>
                  <a:srgbClr val="3366FF"/>
                </a:solidFill>
                <a:latin typeface="微软雅黑"/>
                <a:ea typeface="微软雅黑"/>
                <a:cs typeface="微软雅黑"/>
              </a:rPr>
              <a:t>255</a:t>
            </a:r>
            <a:r>
              <a:rPr kumimoji="1" lang="zh-CN" altLang="en-US" sz="1600" dirty="0" smtClean="0">
                <a:solidFill>
                  <a:srgbClr val="3366FF"/>
                </a:solidFill>
                <a:latin typeface="微软雅黑"/>
                <a:ea typeface="微软雅黑"/>
                <a:cs typeface="微软雅黑"/>
              </a:rPr>
              <a:t>字节</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，类型</a:t>
            </a:r>
            <a:r>
              <a:rPr kumimoji="1" lang="en-US" altLang="zh-CN" sz="1600" dirty="0" smtClean="0">
                <a:solidFill>
                  <a:srgbClr val="3366FF"/>
                </a:solidFill>
                <a:latin typeface="微软雅黑"/>
                <a:ea typeface="微软雅黑"/>
                <a:cs typeface="微软雅黑"/>
              </a:rPr>
              <a:t>(16bit)</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CLASS</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16bit)</a:t>
            </a:r>
            <a:r>
              <a:rPr kumimoji="1" lang="zh-CN" altLang="zh-CN"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TTL(32bit)</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pPr algn="ctr"/>
            <a:r>
              <a:rPr kumimoji="1" lang="zh-CN" altLang="en-US" sz="1600" dirty="0" smtClean="0">
                <a:solidFill>
                  <a:srgbClr val="3366FF"/>
                </a:solidFill>
                <a:latin typeface="微软雅黑"/>
                <a:ea typeface="微软雅黑"/>
                <a:cs typeface="微软雅黑"/>
              </a:rPr>
              <a:t>数据长度</a:t>
            </a:r>
            <a:r>
              <a:rPr kumimoji="1" lang="en-US" altLang="zh-CN" sz="1600" dirty="0" smtClean="0">
                <a:solidFill>
                  <a:srgbClr val="3366FF"/>
                </a:solidFill>
                <a:latin typeface="微软雅黑"/>
                <a:ea typeface="微软雅黑"/>
                <a:cs typeface="微软雅黑"/>
              </a:rPr>
              <a:t>(16bit)</a:t>
            </a:r>
            <a:r>
              <a:rPr kumimoji="1" lang="zh-CN" altLang="en-US" sz="1600" dirty="0" smtClean="0">
                <a:solidFill>
                  <a:srgbClr val="3366FF"/>
                </a:solidFill>
                <a:latin typeface="微软雅黑"/>
                <a:ea typeface="微软雅黑"/>
                <a:cs typeface="微软雅黑"/>
              </a:rPr>
              <a:t>，资源数据</a:t>
            </a:r>
            <a:endParaRPr kumimoji="1" lang="en-US" altLang="zh-CN" sz="16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290639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40" grpId="0" animBg="1"/>
      <p:bldP spid="41" grpId="0" animBg="1"/>
      <p:bldP spid="42"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大纲</a:t>
            </a:r>
            <a:endParaRPr kumimoji="1" lang="zh-CN" altLang="en-US" dirty="0"/>
          </a:p>
        </p:txBody>
      </p:sp>
      <p:sp>
        <p:nvSpPr>
          <p:cNvPr id="3" name="内容占位符 2"/>
          <p:cNvSpPr>
            <a:spLocks noGrp="1"/>
          </p:cNvSpPr>
          <p:nvPr>
            <p:ph idx="1"/>
          </p:nvPr>
        </p:nvSpPr>
        <p:spPr/>
        <p:txBody>
          <a:bodyPr/>
          <a:lstStyle/>
          <a:p>
            <a:pPr marL="457200" indent="-457200">
              <a:buFont typeface="+mj-lt"/>
              <a:buAutoNum type="arabicPeriod"/>
            </a:pPr>
            <a:endParaRPr kumimoji="1" lang="en-US" altLang="zh-CN" dirty="0" smtClean="0"/>
          </a:p>
          <a:p>
            <a:pPr marL="457200" indent="-457200">
              <a:buFont typeface="+mj-lt"/>
              <a:buAutoNum type="arabicPeriod"/>
            </a:pPr>
            <a:r>
              <a:rPr kumimoji="1" lang="en-US" altLang="zh-CN" dirty="0" smtClean="0"/>
              <a:t>DNS</a:t>
            </a:r>
            <a:r>
              <a:rPr kumimoji="1" lang="zh-CN" altLang="en-US" dirty="0" smtClean="0"/>
              <a:t>简介</a:t>
            </a:r>
            <a:endParaRPr kumimoji="1" lang="en-US" altLang="zh-CN" dirty="0"/>
          </a:p>
          <a:p>
            <a:pPr marL="457200" indent="-457200">
              <a:buFont typeface="+mj-lt"/>
              <a:buAutoNum type="arabicPeriod"/>
            </a:pPr>
            <a:r>
              <a:rPr kumimoji="1" lang="en-US" altLang="zh-CN" dirty="0" smtClean="0"/>
              <a:t>DNS</a:t>
            </a:r>
            <a:r>
              <a:rPr kumimoji="1" lang="zh-CN" altLang="en-US" dirty="0" smtClean="0"/>
              <a:t>中的安全问题</a:t>
            </a:r>
            <a:r>
              <a:rPr kumimoji="1" lang="en-US" altLang="zh-CN" dirty="0" smtClean="0"/>
              <a:t>—</a:t>
            </a:r>
            <a:r>
              <a:rPr kumimoji="1" lang="zh-CN" altLang="en-US" dirty="0" smtClean="0"/>
              <a:t>缓存下毒等</a:t>
            </a:r>
            <a:endParaRPr kumimoji="1" lang="en-US" altLang="zh-CN" dirty="0" smtClean="0"/>
          </a:p>
          <a:p>
            <a:pPr marL="457200" indent="-457200">
              <a:buFont typeface="+mj-lt"/>
              <a:buAutoNum type="arabicPeriod"/>
            </a:pPr>
            <a:r>
              <a:rPr kumimoji="1" lang="en-US" altLang="zh-CN" dirty="0" smtClean="0"/>
              <a:t>DNSSEC</a:t>
            </a:r>
            <a:r>
              <a:rPr kumimoji="1" lang="zh-CN" altLang="en-US" dirty="0" smtClean="0"/>
              <a:t>概念、机制与</a:t>
            </a:r>
            <a:r>
              <a:rPr kumimoji="1" lang="zh-CN" altLang="en-US" dirty="0" smtClean="0"/>
              <a:t>部署</a:t>
            </a:r>
            <a:endParaRPr kumimoji="1" lang="en-US" altLang="zh-CN"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a:t>
            </a:fld>
            <a:endParaRPr kumimoji="1" lang="zh-CN" altLang="en-US" dirty="0"/>
          </a:p>
        </p:txBody>
      </p:sp>
    </p:spTree>
    <p:extLst>
      <p:ext uri="{BB962C8B-B14F-4D97-AF65-F5344CB8AC3E}">
        <p14:creationId xmlns:p14="http://schemas.microsoft.com/office/powerpoint/2010/main" val="1271556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EDNS0</a:t>
            </a:r>
            <a:r>
              <a:rPr kumimoji="1" lang="zh-CN" altLang="en-US" dirty="0"/>
              <a:t>扩展</a:t>
            </a:r>
          </a:p>
        </p:txBody>
      </p:sp>
      <p:sp>
        <p:nvSpPr>
          <p:cNvPr id="3" name="内容占位符 2"/>
          <p:cNvSpPr>
            <a:spLocks noGrp="1"/>
          </p:cNvSpPr>
          <p:nvPr>
            <p:ph idx="1"/>
          </p:nvPr>
        </p:nvSpPr>
        <p:spPr/>
        <p:txBody>
          <a:bodyPr/>
          <a:lstStyle/>
          <a:p>
            <a:r>
              <a:rPr kumimoji="1" lang="en-US" altLang="zh-CN" sz="2000" dirty="0"/>
              <a:t>EDNS0</a:t>
            </a:r>
            <a:r>
              <a:rPr kumimoji="1" lang="zh-CN" altLang="en-US" sz="2000" dirty="0"/>
              <a:t> </a:t>
            </a:r>
            <a:r>
              <a:rPr kumimoji="1" lang="en-US" altLang="zh-CN" sz="2000" dirty="0"/>
              <a:t>[RFC2671]</a:t>
            </a:r>
            <a:r>
              <a:rPr kumimoji="1" lang="zh-CN" altLang="en-US" sz="2000" dirty="0"/>
              <a:t>：</a:t>
            </a:r>
            <a:r>
              <a:rPr kumimoji="1" lang="en-US" altLang="zh-CN" sz="2000" dirty="0"/>
              <a:t>DNS</a:t>
            </a:r>
            <a:r>
              <a:rPr kumimoji="1" lang="zh-CN" altLang="en-US" sz="2000" dirty="0"/>
              <a:t>扩展标准，扩展</a:t>
            </a:r>
            <a:r>
              <a:rPr kumimoji="1" lang="en-US" altLang="zh-CN" sz="2000" dirty="0"/>
              <a:t>DNS</a:t>
            </a:r>
            <a:r>
              <a:rPr kumimoji="1" lang="zh-CN" altLang="en-US" sz="2000" dirty="0"/>
              <a:t>消息格式</a:t>
            </a:r>
            <a:endParaRPr kumimoji="1" lang="en-US" altLang="zh-CN" sz="2000" dirty="0"/>
          </a:p>
          <a:p>
            <a:r>
              <a:rPr kumimoji="1" lang="zh-CN" altLang="en-US" sz="2000" dirty="0"/>
              <a:t>添加“</a:t>
            </a:r>
            <a:r>
              <a:rPr kumimoji="1" lang="en-US" altLang="zh-CN" sz="2000" dirty="0"/>
              <a:t>01</a:t>
            </a:r>
            <a:r>
              <a:rPr kumimoji="1" lang="zh-CN" altLang="en-US" sz="2000" dirty="0"/>
              <a:t>”</a:t>
            </a:r>
            <a:r>
              <a:rPr kumimoji="1" lang="en-US" altLang="zh-CN" sz="2000" dirty="0"/>
              <a:t>label</a:t>
            </a:r>
            <a:r>
              <a:rPr kumimoji="1" lang="zh-CN" altLang="en-US" sz="2000" dirty="0"/>
              <a:t>，表示扩展标签，后面</a:t>
            </a:r>
            <a:r>
              <a:rPr kumimoji="1" lang="en-US" altLang="zh-CN" sz="2000" dirty="0"/>
              <a:t>6</a:t>
            </a:r>
            <a:r>
              <a:rPr kumimoji="1" lang="zh-CN" altLang="en-US" sz="2000" dirty="0"/>
              <a:t>个</a:t>
            </a:r>
            <a:r>
              <a:rPr kumimoji="1" lang="en-US" altLang="zh-CN" sz="2000" dirty="0"/>
              <a:t>bit</a:t>
            </a:r>
            <a:r>
              <a:rPr kumimoji="1" lang="zh-CN" altLang="en-US" sz="2000" dirty="0"/>
              <a:t>为</a:t>
            </a:r>
            <a:r>
              <a:rPr kumimoji="1" lang="en-US" altLang="zh-CN" sz="2000" dirty="0"/>
              <a:t>value</a:t>
            </a:r>
          </a:p>
          <a:p>
            <a:pPr lvl="1"/>
            <a:r>
              <a:rPr kumimoji="1" lang="en-US" altLang="zh-CN" sz="1600" dirty="0"/>
              <a:t>DNS</a:t>
            </a:r>
            <a:r>
              <a:rPr kumimoji="1" lang="zh-CN" altLang="en-US" sz="1600" dirty="0"/>
              <a:t>原有</a:t>
            </a:r>
            <a:r>
              <a:rPr kumimoji="1" lang="en-US" altLang="zh-CN" sz="1600" dirty="0"/>
              <a:t>label</a:t>
            </a:r>
            <a:r>
              <a:rPr kumimoji="1" lang="zh-CN" altLang="en-US" sz="1600" dirty="0"/>
              <a:t>包括“</a:t>
            </a:r>
            <a:r>
              <a:rPr kumimoji="1" lang="en-US" altLang="zh-CN" sz="1600" dirty="0"/>
              <a:t>00</a:t>
            </a:r>
            <a:r>
              <a:rPr kumimoji="1" lang="zh-CN" altLang="en-US" sz="1600" dirty="0"/>
              <a:t>”普通</a:t>
            </a:r>
            <a:r>
              <a:rPr kumimoji="1" lang="en-US" altLang="zh-CN" sz="1600" dirty="0"/>
              <a:t>label</a:t>
            </a:r>
            <a:r>
              <a:rPr kumimoji="1" lang="zh-CN" altLang="en-US" sz="1600" dirty="0"/>
              <a:t>；“</a:t>
            </a:r>
            <a:r>
              <a:rPr kumimoji="1" lang="en-US" altLang="zh-CN" sz="1600" dirty="0"/>
              <a:t>11</a:t>
            </a:r>
            <a:r>
              <a:rPr kumimoji="1" lang="zh-CN" altLang="en-US" sz="1600" dirty="0"/>
              <a:t>”指针</a:t>
            </a:r>
            <a:endParaRPr kumimoji="1" lang="en-US" altLang="zh-CN" sz="1600" dirty="0"/>
          </a:p>
          <a:p>
            <a:r>
              <a:rPr kumimoji="1" lang="zh-CN" altLang="en-US" sz="2000" dirty="0"/>
              <a:t>添加</a:t>
            </a:r>
            <a:r>
              <a:rPr kumimoji="1" lang="en-US" altLang="zh-CN" sz="2000" dirty="0"/>
              <a:t>OPT</a:t>
            </a:r>
            <a:r>
              <a:rPr kumimoji="1" lang="zh-CN" altLang="en-US" sz="2000" dirty="0"/>
              <a:t> </a:t>
            </a:r>
            <a:r>
              <a:rPr kumimoji="1" lang="en-US" altLang="zh-CN" sz="2000" dirty="0"/>
              <a:t>pseudo-RR</a:t>
            </a:r>
            <a:r>
              <a:rPr kumimoji="1" lang="zh-CN" altLang="en-US" sz="2000" dirty="0"/>
              <a:t>：</a:t>
            </a:r>
            <a:endParaRPr kumimoji="1" lang="en-US" altLang="zh-CN" sz="2000" dirty="0"/>
          </a:p>
          <a:p>
            <a:pPr lvl="1"/>
            <a:r>
              <a:rPr kumimoji="1" lang="en-US" altLang="zh-CN" sz="1600" dirty="0"/>
              <a:t>NAME</a:t>
            </a:r>
            <a:r>
              <a:rPr kumimoji="1" lang="en-US" altLang="en-US" sz="1600" dirty="0"/>
              <a:t> </a:t>
            </a:r>
            <a:r>
              <a:rPr kumimoji="1" lang="en-US" altLang="en-US" sz="1600" dirty="0">
                <a:sym typeface="Wingdings"/>
              </a:rPr>
              <a:t> 空(root domain)</a:t>
            </a:r>
          </a:p>
          <a:p>
            <a:pPr lvl="1"/>
            <a:r>
              <a:rPr kumimoji="1" lang="en-US" altLang="en-US" sz="1600" dirty="0">
                <a:sym typeface="Wingdings"/>
              </a:rPr>
              <a:t>TYPE  OPT</a:t>
            </a:r>
          </a:p>
          <a:p>
            <a:pPr lvl="1"/>
            <a:r>
              <a:rPr kumimoji="1" lang="en-US" altLang="zh-CN" sz="1600" dirty="0">
                <a:sym typeface="Wingdings"/>
              </a:rPr>
              <a:t>CLASS  </a:t>
            </a:r>
            <a:r>
              <a:rPr kumimoji="1" lang="en-US" altLang="en-US" sz="1600" dirty="0" err="1">
                <a:sym typeface="Wingdings"/>
              </a:rPr>
              <a:t>发送者UDP的负载大小</a:t>
            </a:r>
            <a:r>
              <a:rPr kumimoji="1" lang="en-US" altLang="en-US" sz="1600" dirty="0">
                <a:sym typeface="Wingdings"/>
              </a:rPr>
              <a:t>；</a:t>
            </a:r>
            <a:r>
              <a:rPr kumimoji="1" lang="zh-CN" altLang="en-US" sz="1600" dirty="0">
                <a:sym typeface="Wingdings"/>
              </a:rPr>
              <a:t>扩大</a:t>
            </a:r>
            <a:r>
              <a:rPr kumimoji="1" lang="en-US" altLang="zh-CN" sz="1600" dirty="0">
                <a:sym typeface="Wingdings"/>
              </a:rPr>
              <a:t>UDP</a:t>
            </a:r>
            <a:r>
              <a:rPr kumimoji="1" lang="zh-CN" altLang="en-US" sz="1600" dirty="0">
                <a:sym typeface="Wingdings"/>
              </a:rPr>
              <a:t>消息最大</a:t>
            </a:r>
            <a:r>
              <a:rPr kumimoji="1" lang="en-US" altLang="zh-CN" sz="1600" dirty="0">
                <a:sym typeface="Wingdings"/>
              </a:rPr>
              <a:t>512</a:t>
            </a:r>
            <a:r>
              <a:rPr kumimoji="1" lang="zh-CN" altLang="en-US" sz="1600" dirty="0">
                <a:sym typeface="Wingdings"/>
              </a:rPr>
              <a:t>字节的限制</a:t>
            </a:r>
            <a:endParaRPr kumimoji="1" lang="en-US" altLang="en-US" sz="1600" dirty="0">
              <a:sym typeface="Wingdings"/>
            </a:endParaRPr>
          </a:p>
          <a:p>
            <a:pPr lvl="1"/>
            <a:r>
              <a:rPr kumimoji="1" lang="en-US" altLang="en-US" sz="1600" dirty="0">
                <a:sym typeface="Wingdings"/>
              </a:rPr>
              <a:t>TTL  </a:t>
            </a:r>
            <a:r>
              <a:rPr kumimoji="1" lang="en-US" altLang="en-US" sz="1600" dirty="0" err="1">
                <a:sym typeface="Wingdings"/>
              </a:rPr>
              <a:t>扩展RCODE和标记</a:t>
            </a:r>
            <a:endParaRPr kumimoji="1" lang="en-US" altLang="en-US" sz="1600" dirty="0">
              <a:sym typeface="Wingdings"/>
            </a:endParaRPr>
          </a:p>
          <a:p>
            <a:pPr lvl="1"/>
            <a:r>
              <a:rPr kumimoji="1" lang="en-US" altLang="en-US" sz="1600" dirty="0">
                <a:sym typeface="Wingdings"/>
              </a:rPr>
              <a:t>RDLEN  </a:t>
            </a:r>
            <a:r>
              <a:rPr kumimoji="1" lang="en-US" altLang="en-US" sz="1600" dirty="0" err="1">
                <a:sym typeface="Wingdings"/>
              </a:rPr>
              <a:t>描述</a:t>
            </a:r>
            <a:r>
              <a:rPr kumimoji="1" lang="en-US" altLang="en-US" sz="1600" dirty="0" err="1" smtClean="0">
                <a:sym typeface="Wingdings"/>
              </a:rPr>
              <a:t>RDATA</a:t>
            </a:r>
            <a:endParaRPr kumimoji="1" lang="en-US" altLang="en-US" sz="1600" dirty="0" smtClean="0">
              <a:sym typeface="Wingdings"/>
            </a:endParaRPr>
          </a:p>
          <a:p>
            <a:pPr lvl="1"/>
            <a:r>
              <a:rPr kumimoji="1" lang="en-US" altLang="en-US" sz="1600" dirty="0" smtClean="0">
                <a:sym typeface="Wingdings"/>
              </a:rPr>
              <a:t>RDATA </a:t>
            </a:r>
            <a:r>
              <a:rPr kumimoji="1" lang="en-US" altLang="en-US" sz="1600" dirty="0">
                <a:sym typeface="Wingdings"/>
              </a:rPr>
              <a:t> {attribute, value}对</a:t>
            </a:r>
            <a:endParaRPr kumimoji="1" lang="zh-CN" altLang="en-US" sz="1600" dirty="0"/>
          </a:p>
          <a:p>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20</a:t>
            </a:fld>
            <a:endParaRPr kumimoji="1" lang="zh-CN" altLang="en-US" dirty="0"/>
          </a:p>
        </p:txBody>
      </p:sp>
    </p:spTree>
    <p:extLst>
      <p:ext uri="{BB962C8B-B14F-4D97-AF65-F5344CB8AC3E}">
        <p14:creationId xmlns:p14="http://schemas.microsoft.com/office/powerpoint/2010/main" val="2906043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DNS for </a:t>
            </a:r>
            <a:r>
              <a:rPr kumimoji="1" lang="en-US" altLang="zh-CN" dirty="0" smtClean="0"/>
              <a:t>CDN</a:t>
            </a:r>
            <a:r>
              <a:rPr kumimoji="1" lang="zh-CN" altLang="zh-CN" dirty="0"/>
              <a:t> </a:t>
            </a:r>
            <a:r>
              <a:rPr kumimoji="1" lang="zh-CN" altLang="en-US" dirty="0" smtClean="0"/>
              <a:t>示例</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21</a:t>
            </a:fld>
            <a:endParaRPr kumimoji="1" lang="zh-CN" altLang="en-US" dirty="0"/>
          </a:p>
        </p:txBody>
      </p:sp>
      <p:sp>
        <p:nvSpPr>
          <p:cNvPr id="6" name="圆角矩形 5"/>
          <p:cNvSpPr/>
          <p:nvPr/>
        </p:nvSpPr>
        <p:spPr>
          <a:xfrm>
            <a:off x="3604146" y="5822245"/>
            <a:ext cx="1559361" cy="41345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递归服务器</a:t>
            </a:r>
            <a:endParaRPr kumimoji="1" lang="zh-CN" altLang="en-US" sz="1600" dirty="0">
              <a:latin typeface="微软雅黑"/>
              <a:ea typeface="微软雅黑"/>
              <a:cs typeface="微软雅黑"/>
            </a:endParaRPr>
          </a:p>
        </p:txBody>
      </p:sp>
      <p:sp>
        <p:nvSpPr>
          <p:cNvPr id="9" name="椭圆 8"/>
          <p:cNvSpPr/>
          <p:nvPr/>
        </p:nvSpPr>
        <p:spPr>
          <a:xfrm>
            <a:off x="3044718" y="1126486"/>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com</a:t>
            </a:r>
            <a:endParaRPr kumimoji="1" lang="zh-CN" altLang="en-US" sz="2000" dirty="0" smtClean="0">
              <a:solidFill>
                <a:schemeClr val="tx1"/>
              </a:solidFill>
              <a:latin typeface="Arial Black"/>
              <a:cs typeface="Arial Black"/>
            </a:endParaRPr>
          </a:p>
        </p:txBody>
      </p:sp>
      <p:grpSp>
        <p:nvGrpSpPr>
          <p:cNvPr id="77" name="组 76"/>
          <p:cNvGrpSpPr/>
          <p:nvPr/>
        </p:nvGrpSpPr>
        <p:grpSpPr>
          <a:xfrm>
            <a:off x="2674294" y="1073773"/>
            <a:ext cx="2937507" cy="1263032"/>
            <a:chOff x="3165736" y="1327768"/>
            <a:chExt cx="2937507" cy="1263032"/>
          </a:xfrm>
        </p:grpSpPr>
        <p:sp>
          <p:nvSpPr>
            <p:cNvPr id="12" name="圆角矩形 11"/>
            <p:cNvSpPr/>
            <p:nvPr/>
          </p:nvSpPr>
          <p:spPr>
            <a:xfrm>
              <a:off x="4076776" y="2104112"/>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13" name="椭圆 12"/>
            <p:cNvSpPr/>
            <p:nvPr/>
          </p:nvSpPr>
          <p:spPr>
            <a:xfrm>
              <a:off x="3165736" y="1327768"/>
              <a:ext cx="2937507" cy="1263032"/>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14" name="圆角矩形 13"/>
            <p:cNvSpPr/>
            <p:nvPr/>
          </p:nvSpPr>
          <p:spPr>
            <a:xfrm>
              <a:off x="4896260" y="2095758"/>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15" name="椭圆 14"/>
          <p:cNvSpPr/>
          <p:nvPr/>
        </p:nvSpPr>
        <p:spPr>
          <a:xfrm>
            <a:off x="361424" y="205552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dirty="0" smtClean="0">
                <a:solidFill>
                  <a:schemeClr val="tx1"/>
                </a:solidFill>
                <a:latin typeface="微软雅黑"/>
                <a:ea typeface="微软雅黑"/>
                <a:cs typeface="微软雅黑"/>
              </a:rPr>
              <a:t>目标站点</a:t>
            </a:r>
            <a:endParaRPr kumimoji="1" lang="en-US" altLang="zh-CN" sz="2000" dirty="0" smtClean="0">
              <a:solidFill>
                <a:schemeClr val="tx1"/>
              </a:solidFill>
              <a:latin typeface="微软雅黑"/>
              <a:ea typeface="微软雅黑"/>
              <a:cs typeface="微软雅黑"/>
            </a:endParaRPr>
          </a:p>
          <a:p>
            <a:pPr algn="ctr"/>
            <a:r>
              <a:rPr kumimoji="1" lang="en-US" altLang="zh-CN" sz="2000" dirty="0" smtClean="0">
                <a:solidFill>
                  <a:schemeClr val="tx1"/>
                </a:solidFill>
                <a:latin typeface="Arial Black"/>
                <a:ea typeface="微软雅黑"/>
                <a:cs typeface="Arial Black"/>
              </a:rPr>
              <a:t>xyz</a:t>
            </a:r>
            <a:endParaRPr kumimoji="1" lang="zh-CN" altLang="en-US" sz="2000" dirty="0" smtClean="0">
              <a:solidFill>
                <a:schemeClr val="tx1"/>
              </a:solidFill>
              <a:latin typeface="Arial Black"/>
              <a:ea typeface="微软雅黑"/>
              <a:cs typeface="Arial Black"/>
            </a:endParaRPr>
          </a:p>
        </p:txBody>
      </p:sp>
      <p:cxnSp>
        <p:nvCxnSpPr>
          <p:cNvPr id="19" name="直线连接符 18"/>
          <p:cNvCxnSpPr>
            <a:stCxn id="9" idx="4"/>
            <a:endCxn id="15" idx="0"/>
          </p:cNvCxnSpPr>
          <p:nvPr/>
        </p:nvCxnSpPr>
        <p:spPr>
          <a:xfrm flipH="1">
            <a:off x="1481333" y="1642641"/>
            <a:ext cx="2683294" cy="4128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81" name="组 80"/>
          <p:cNvGrpSpPr/>
          <p:nvPr/>
        </p:nvGrpSpPr>
        <p:grpSpPr>
          <a:xfrm>
            <a:off x="279451" y="2055525"/>
            <a:ext cx="2463800" cy="1386180"/>
            <a:chOff x="770893" y="2309520"/>
            <a:chExt cx="2463800" cy="1386180"/>
          </a:xfrm>
        </p:grpSpPr>
        <p:sp>
          <p:nvSpPr>
            <p:cNvPr id="11" name="椭圆 10"/>
            <p:cNvSpPr/>
            <p:nvPr/>
          </p:nvSpPr>
          <p:spPr>
            <a:xfrm>
              <a:off x="770893" y="2309520"/>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28" name="圆角矩形 27"/>
            <p:cNvSpPr/>
            <p:nvPr/>
          </p:nvSpPr>
          <p:spPr>
            <a:xfrm>
              <a:off x="1075072" y="2871605"/>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29" name="圆角矩形 28"/>
            <p:cNvSpPr/>
            <p:nvPr/>
          </p:nvSpPr>
          <p:spPr>
            <a:xfrm>
              <a:off x="1276231" y="3059541"/>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30" name="圆角矩形 29"/>
            <p:cNvSpPr/>
            <p:nvPr/>
          </p:nvSpPr>
          <p:spPr>
            <a:xfrm>
              <a:off x="2181164" y="301610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39" name="圆角矩形 38"/>
          <p:cNvSpPr/>
          <p:nvPr/>
        </p:nvSpPr>
        <p:spPr>
          <a:xfrm>
            <a:off x="6998294" y="5726301"/>
            <a:ext cx="1688506" cy="605347"/>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cxnSp>
        <p:nvCxnSpPr>
          <p:cNvPr id="60" name="直线连接符 59"/>
          <p:cNvCxnSpPr>
            <a:stCxn id="6" idx="3"/>
            <a:endCxn id="39" idx="1"/>
          </p:cNvCxnSpPr>
          <p:nvPr/>
        </p:nvCxnSpPr>
        <p:spPr>
          <a:xfrm>
            <a:off x="5163507" y="6028975"/>
            <a:ext cx="1834787" cy="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3" name="圆角矩形 62"/>
          <p:cNvSpPr/>
          <p:nvPr/>
        </p:nvSpPr>
        <p:spPr>
          <a:xfrm>
            <a:off x="5076090" y="5725537"/>
            <a:ext cx="1838447" cy="25672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1</a:t>
            </a:r>
            <a:r>
              <a:rPr kumimoji="1" lang="zh-CN" altLang="en-US" sz="1400" dirty="0" smtClean="0">
                <a:solidFill>
                  <a:schemeClr val="bg1"/>
                </a:solidFill>
                <a:latin typeface="微软雅黑"/>
                <a:ea typeface="微软雅黑"/>
                <a:cs typeface="微软雅黑"/>
              </a:rPr>
              <a:t> </a:t>
            </a:r>
            <a:r>
              <a:rPr kumimoji="1" lang="en-US" altLang="zh-CN" sz="1400" dirty="0" err="1" smtClean="0">
                <a:solidFill>
                  <a:schemeClr val="bg1"/>
                </a:solidFill>
                <a:latin typeface="微软雅黑"/>
                <a:ea typeface="微软雅黑"/>
                <a:cs typeface="微软雅黑"/>
              </a:rPr>
              <a:t>www.xyz.com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A</a:t>
            </a:r>
            <a:endParaRPr kumimoji="1" lang="zh-CN" altLang="en-US" sz="1400" dirty="0">
              <a:solidFill>
                <a:schemeClr val="bg1"/>
              </a:solidFill>
              <a:latin typeface="微软雅黑"/>
              <a:ea typeface="微软雅黑"/>
              <a:cs typeface="微软雅黑"/>
            </a:endParaRPr>
          </a:p>
        </p:txBody>
      </p:sp>
      <p:cxnSp>
        <p:nvCxnSpPr>
          <p:cNvPr id="64" name="直线连接符 63"/>
          <p:cNvCxnSpPr/>
          <p:nvPr/>
        </p:nvCxnSpPr>
        <p:spPr>
          <a:xfrm>
            <a:off x="3857279" y="2225989"/>
            <a:ext cx="0" cy="360461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7" name="圆角矩形 66"/>
          <p:cNvSpPr/>
          <p:nvPr/>
        </p:nvSpPr>
        <p:spPr>
          <a:xfrm rot="5400000">
            <a:off x="3113314" y="3702319"/>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2</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www.xyz.com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69" name="直线连接符 68"/>
          <p:cNvCxnSpPr/>
          <p:nvPr/>
        </p:nvCxnSpPr>
        <p:spPr>
          <a:xfrm flipV="1">
            <a:off x="3720133" y="2225989"/>
            <a:ext cx="0" cy="3604611"/>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6" name="圆角矩形 75"/>
          <p:cNvSpPr/>
          <p:nvPr/>
        </p:nvSpPr>
        <p:spPr>
          <a:xfrm rot="5400000">
            <a:off x="2620221" y="3693869"/>
            <a:ext cx="1838449" cy="273626"/>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FFFFFF"/>
                </a:solidFill>
                <a:latin typeface="微软雅黑"/>
                <a:ea typeface="微软雅黑"/>
                <a:cs typeface="微软雅黑"/>
              </a:rPr>
              <a:t>3</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xyz.com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NS</a:t>
            </a:r>
            <a:endParaRPr kumimoji="1" lang="zh-CN" altLang="en-US" sz="1400" dirty="0">
              <a:solidFill>
                <a:srgbClr val="FFFFFF"/>
              </a:solidFill>
              <a:latin typeface="微软雅黑"/>
              <a:ea typeface="微软雅黑"/>
              <a:cs typeface="微软雅黑"/>
            </a:endParaRPr>
          </a:p>
        </p:txBody>
      </p:sp>
      <p:cxnSp>
        <p:nvCxnSpPr>
          <p:cNvPr id="82" name="直线连接符 81"/>
          <p:cNvCxnSpPr/>
          <p:nvPr/>
        </p:nvCxnSpPr>
        <p:spPr>
          <a:xfrm>
            <a:off x="1933804" y="2993482"/>
            <a:ext cx="1681103" cy="2781773"/>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3" name="圆角矩形 82"/>
          <p:cNvSpPr/>
          <p:nvPr/>
        </p:nvSpPr>
        <p:spPr>
          <a:xfrm rot="3600000">
            <a:off x="1898757" y="3990572"/>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4</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www.xyz.com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85" name="直线连接符 84"/>
          <p:cNvCxnSpPr/>
          <p:nvPr/>
        </p:nvCxnSpPr>
        <p:spPr>
          <a:xfrm flipH="1" flipV="1">
            <a:off x="1916914" y="3156019"/>
            <a:ext cx="1536700" cy="2593836"/>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1" name="圆角矩形 90"/>
          <p:cNvSpPr/>
          <p:nvPr/>
        </p:nvSpPr>
        <p:spPr>
          <a:xfrm rot="3600000">
            <a:off x="1210405" y="4321175"/>
            <a:ext cx="2490104" cy="330727"/>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5</a:t>
            </a:r>
            <a:r>
              <a:rPr kumimoji="1" lang="zh-CN" altLang="en-US" sz="1400" dirty="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.CNAME</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x.akamai.com</a:t>
            </a:r>
            <a:endParaRPr kumimoji="1" lang="zh-CN" altLang="en-US" sz="1400" dirty="0">
              <a:solidFill>
                <a:srgbClr val="FFFFFF"/>
              </a:solidFill>
              <a:latin typeface="微软雅黑"/>
              <a:ea typeface="微软雅黑"/>
              <a:cs typeface="微软雅黑"/>
            </a:endParaRPr>
          </a:p>
        </p:txBody>
      </p:sp>
      <p:cxnSp>
        <p:nvCxnSpPr>
          <p:cNvPr id="92" name="直线连接符 91"/>
          <p:cNvCxnSpPr/>
          <p:nvPr/>
        </p:nvCxnSpPr>
        <p:spPr>
          <a:xfrm flipH="1">
            <a:off x="4933354" y="3156019"/>
            <a:ext cx="1169655" cy="2726071"/>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3" name="圆角矩形 92"/>
          <p:cNvSpPr/>
          <p:nvPr/>
        </p:nvSpPr>
        <p:spPr>
          <a:xfrm rot="17564536">
            <a:off x="4804917" y="4404259"/>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FFFFFF"/>
                </a:solidFill>
                <a:latin typeface="微软雅黑"/>
                <a:ea typeface="微软雅黑"/>
                <a:cs typeface="微软雅黑"/>
              </a:rPr>
              <a:t>8 </a:t>
            </a:r>
            <a:r>
              <a:rPr kumimoji="1" lang="en-US" altLang="zh-CN" sz="1400" dirty="0" err="1" smtClean="0">
                <a:solidFill>
                  <a:srgbClr val="FFFFFF"/>
                </a:solidFill>
                <a:latin typeface="微软雅黑"/>
                <a:ea typeface="微软雅黑"/>
                <a:cs typeface="微软雅黑"/>
              </a:rPr>
              <a:t>x.akamai.com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97" name="直线连接符 96"/>
          <p:cNvCxnSpPr/>
          <p:nvPr/>
        </p:nvCxnSpPr>
        <p:spPr>
          <a:xfrm flipV="1">
            <a:off x="4841060" y="3010209"/>
            <a:ext cx="1189348" cy="2765046"/>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8" name="圆角矩形 97"/>
          <p:cNvSpPr/>
          <p:nvPr/>
        </p:nvSpPr>
        <p:spPr>
          <a:xfrm rot="17544273">
            <a:off x="4177233" y="4143779"/>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9</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x.akamai.com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105" name="直线连接符 104"/>
          <p:cNvCxnSpPr/>
          <p:nvPr/>
        </p:nvCxnSpPr>
        <p:spPr>
          <a:xfrm flipH="1">
            <a:off x="5159656" y="6149980"/>
            <a:ext cx="1838638" cy="0"/>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09" name="圆角矩形 108"/>
          <p:cNvSpPr/>
          <p:nvPr/>
        </p:nvSpPr>
        <p:spPr>
          <a:xfrm>
            <a:off x="4878672" y="6211966"/>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1</a:t>
            </a:r>
            <a:r>
              <a:rPr kumimoji="1" lang="en-US" altLang="zh-CN" sz="1400" dirty="0" smtClean="0">
                <a:solidFill>
                  <a:srgbClr val="FFFFFF"/>
                </a:solidFill>
                <a:latin typeface="微软雅黑"/>
                <a:ea typeface="微软雅黑"/>
                <a:cs typeface="微软雅黑"/>
              </a:rPr>
              <a:t>0</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www.xyz.com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sp>
        <p:nvSpPr>
          <p:cNvPr id="75" name="圆角矩形标注 74"/>
          <p:cNvSpPr/>
          <p:nvPr/>
        </p:nvSpPr>
        <p:spPr>
          <a:xfrm>
            <a:off x="6030408" y="4749905"/>
            <a:ext cx="1072785" cy="872292"/>
          </a:xfrm>
          <a:prstGeom prst="wedgeRoundRectCallout">
            <a:avLst>
              <a:gd name="adj1" fmla="val -22570"/>
              <a:gd name="adj2" fmla="val 620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200" dirty="0" smtClean="0">
                <a:solidFill>
                  <a:srgbClr val="3366FF"/>
                </a:solidFill>
                <a:latin typeface="微软雅黑"/>
                <a:ea typeface="微软雅黑"/>
                <a:cs typeface="微软雅黑"/>
              </a:rPr>
              <a:t>1</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10</a:t>
            </a:r>
            <a:r>
              <a:rPr kumimoji="1" lang="zh-CN" altLang="en-US" sz="1200" dirty="0" smtClean="0">
                <a:solidFill>
                  <a:srgbClr val="3366FF"/>
                </a:solidFill>
                <a:latin typeface="微软雅黑"/>
                <a:ea typeface="微软雅黑"/>
                <a:cs typeface="微软雅黑"/>
              </a:rPr>
              <a:t>步</a:t>
            </a:r>
            <a:endParaRPr kumimoji="1" lang="en-US" altLang="zh-CN" sz="1200" dirty="0" smtClean="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递归解析：</a:t>
            </a:r>
            <a:r>
              <a:rPr kumimoji="1" lang="en-US" altLang="zh-CN" sz="1200" dirty="0" smtClean="0">
                <a:solidFill>
                  <a:srgbClr val="3366FF"/>
                </a:solidFill>
                <a:latin typeface="微软雅黑"/>
                <a:ea typeface="微软雅黑"/>
                <a:cs typeface="微软雅黑"/>
              </a:rPr>
              <a:t>CDN</a:t>
            </a:r>
            <a:r>
              <a:rPr kumimoji="1" lang="zh-CN" altLang="en-US" sz="1200" dirty="0" smtClean="0">
                <a:solidFill>
                  <a:srgbClr val="3366FF"/>
                </a:solidFill>
                <a:latin typeface="微软雅黑"/>
                <a:ea typeface="微软雅黑"/>
                <a:cs typeface="微软雅黑"/>
              </a:rPr>
              <a:t>对主机透明</a:t>
            </a:r>
            <a:endParaRPr kumimoji="1" lang="en-US" altLang="zh-CN" sz="1200" dirty="0" smtClean="0">
              <a:solidFill>
                <a:srgbClr val="3366FF"/>
              </a:solidFill>
              <a:latin typeface="微软雅黑"/>
              <a:ea typeface="微软雅黑"/>
              <a:cs typeface="微软雅黑"/>
            </a:endParaRPr>
          </a:p>
        </p:txBody>
      </p:sp>
      <p:sp>
        <p:nvSpPr>
          <p:cNvPr id="84" name="圆角矩形标注 83"/>
          <p:cNvSpPr/>
          <p:nvPr/>
        </p:nvSpPr>
        <p:spPr>
          <a:xfrm>
            <a:off x="361425" y="4979187"/>
            <a:ext cx="2248142" cy="1216339"/>
          </a:xfrm>
          <a:prstGeom prst="wedgeRoundRectCallout">
            <a:avLst>
              <a:gd name="adj1" fmla="val 77096"/>
              <a:gd name="adj2" fmla="val 43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200" dirty="0" smtClean="0">
                <a:solidFill>
                  <a:srgbClr val="3366FF"/>
                </a:solidFill>
                <a:latin typeface="微软雅黑"/>
                <a:ea typeface="微软雅黑"/>
                <a:cs typeface="微软雅黑"/>
              </a:rPr>
              <a:t>2</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7</a:t>
            </a:r>
            <a:r>
              <a:rPr kumimoji="1" lang="zh-CN" altLang="en-US" sz="1200" dirty="0" smtClean="0">
                <a:solidFill>
                  <a:srgbClr val="3366FF"/>
                </a:solidFill>
                <a:latin typeface="微软雅黑"/>
                <a:ea typeface="微软雅黑"/>
                <a:cs typeface="微软雅黑"/>
              </a:rPr>
              <a:t>步</a:t>
            </a:r>
            <a:endParaRPr kumimoji="1" lang="en-US" altLang="zh-CN" sz="1200" dirty="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迭代解析：通过</a:t>
            </a:r>
            <a:r>
              <a:rPr kumimoji="1" lang="en-US" altLang="zh-CN" sz="1200" dirty="0" smtClean="0">
                <a:solidFill>
                  <a:srgbClr val="3366FF"/>
                </a:solidFill>
                <a:latin typeface="微软雅黑"/>
                <a:ea typeface="微软雅黑"/>
                <a:cs typeface="微软雅黑"/>
              </a:rPr>
              <a:t>CNAME</a:t>
            </a:r>
            <a:r>
              <a:rPr kumimoji="1" lang="zh-CN" altLang="en-US" sz="1200" dirty="0" smtClean="0">
                <a:solidFill>
                  <a:srgbClr val="3366FF"/>
                </a:solidFill>
                <a:latin typeface="微软雅黑"/>
                <a:ea typeface="微软雅黑"/>
                <a:cs typeface="微软雅黑"/>
              </a:rPr>
              <a:t>指向</a:t>
            </a:r>
            <a:r>
              <a:rPr kumimoji="1" lang="en-US" altLang="zh-CN" sz="1200" dirty="0" smtClean="0">
                <a:solidFill>
                  <a:srgbClr val="3366FF"/>
                </a:solidFill>
                <a:latin typeface="微软雅黑"/>
                <a:ea typeface="微软雅黑"/>
                <a:cs typeface="微软雅黑"/>
              </a:rPr>
              <a:t>CDN</a:t>
            </a:r>
            <a:r>
              <a:rPr kumimoji="1" lang="zh-CN" altLang="en-US" sz="1200" dirty="0" smtClean="0">
                <a:solidFill>
                  <a:srgbClr val="3366FF"/>
                </a:solidFill>
                <a:latin typeface="微软雅黑"/>
                <a:ea typeface="微软雅黑"/>
                <a:cs typeface="微软雅黑"/>
              </a:rPr>
              <a:t>的</a:t>
            </a:r>
            <a:r>
              <a:rPr kumimoji="1" lang="en-US" altLang="zh-CN" sz="1200" dirty="0" smtClean="0">
                <a:solidFill>
                  <a:srgbClr val="3366FF"/>
                </a:solidFill>
                <a:latin typeface="微软雅黑"/>
                <a:ea typeface="微软雅黑"/>
                <a:cs typeface="微软雅黑"/>
              </a:rPr>
              <a:t>DNS</a:t>
            </a:r>
            <a:r>
              <a:rPr kumimoji="1" lang="zh-CN" altLang="en-US" sz="1200" dirty="0" smtClean="0">
                <a:solidFill>
                  <a:srgbClr val="3366FF"/>
                </a:solidFill>
                <a:latin typeface="微软雅黑"/>
                <a:ea typeface="微软雅黑"/>
                <a:cs typeface="微软雅黑"/>
              </a:rPr>
              <a:t>服务器</a:t>
            </a:r>
            <a:r>
              <a:rPr kumimoji="1" lang="zh-CN" altLang="zh-CN" sz="1200" dirty="0">
                <a:solidFill>
                  <a:srgbClr val="3366FF"/>
                </a:solidFill>
                <a:latin typeface="微软雅黑"/>
                <a:ea typeface="微软雅黑"/>
                <a:cs typeface="微软雅黑"/>
              </a:rPr>
              <a:t>；</a:t>
            </a:r>
            <a:endParaRPr kumimoji="1" lang="en-US" altLang="zh-CN" sz="1200" dirty="0" smtClean="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通常</a:t>
            </a:r>
            <a:r>
              <a:rPr kumimoji="1" lang="en-US" altLang="zh-CN" sz="1200" dirty="0" smtClean="0">
                <a:solidFill>
                  <a:srgbClr val="3366FF"/>
                </a:solidFill>
                <a:latin typeface="微软雅黑"/>
                <a:ea typeface="微软雅黑"/>
                <a:cs typeface="微软雅黑"/>
              </a:rPr>
              <a:t>xyz</a:t>
            </a:r>
            <a:r>
              <a:rPr kumimoji="1" lang="zh-CN" altLang="en-US" sz="1200" dirty="0" smtClean="0">
                <a:solidFill>
                  <a:srgbClr val="3366FF"/>
                </a:solidFill>
                <a:latin typeface="微软雅黑"/>
                <a:ea typeface="微软雅黑"/>
                <a:cs typeface="微软雅黑"/>
              </a:rPr>
              <a:t>租用</a:t>
            </a:r>
            <a:r>
              <a:rPr kumimoji="1" lang="en-US" altLang="zh-CN" sz="1200" dirty="0" smtClean="0">
                <a:solidFill>
                  <a:srgbClr val="3366FF"/>
                </a:solidFill>
                <a:latin typeface="微软雅黑"/>
                <a:ea typeface="微软雅黑"/>
                <a:cs typeface="微软雅黑"/>
              </a:rPr>
              <a:t>CDN</a:t>
            </a:r>
            <a:r>
              <a:rPr kumimoji="1" lang="zh-CN" altLang="en-US" sz="1200" dirty="0" smtClean="0">
                <a:solidFill>
                  <a:srgbClr val="3366FF"/>
                </a:solidFill>
                <a:latin typeface="微软雅黑"/>
                <a:ea typeface="微软雅黑"/>
                <a:cs typeface="微软雅黑"/>
              </a:rPr>
              <a:t>的</a:t>
            </a:r>
            <a:r>
              <a:rPr kumimoji="1" lang="en-US" altLang="zh-CN" sz="1200" dirty="0" smtClean="0">
                <a:solidFill>
                  <a:srgbClr val="3366FF"/>
                </a:solidFill>
                <a:latin typeface="微软雅黑"/>
                <a:ea typeface="微软雅黑"/>
                <a:cs typeface="微软雅黑"/>
              </a:rPr>
              <a:t>DNS</a:t>
            </a:r>
            <a:r>
              <a:rPr kumimoji="1" lang="zh-CN" altLang="en-US" sz="1200" dirty="0" smtClean="0">
                <a:solidFill>
                  <a:srgbClr val="3366FF"/>
                </a:solidFill>
                <a:latin typeface="微软雅黑"/>
                <a:ea typeface="微软雅黑"/>
                <a:cs typeface="微软雅黑"/>
              </a:rPr>
              <a:t>服务，因此</a:t>
            </a:r>
            <a:r>
              <a:rPr kumimoji="1" lang="en-US" altLang="zh-CN" sz="1200" dirty="0" smtClean="0">
                <a:solidFill>
                  <a:srgbClr val="3366FF"/>
                </a:solidFill>
                <a:latin typeface="微软雅黑"/>
                <a:ea typeface="微软雅黑"/>
                <a:cs typeface="微软雅黑"/>
              </a:rPr>
              <a:t>4~7</a:t>
            </a:r>
            <a:r>
              <a:rPr kumimoji="1" lang="zh-CN" altLang="en-US" sz="1200" dirty="0" smtClean="0">
                <a:solidFill>
                  <a:srgbClr val="3366FF"/>
                </a:solidFill>
                <a:latin typeface="微软雅黑"/>
                <a:ea typeface="微软雅黑"/>
                <a:cs typeface="微软雅黑"/>
              </a:rPr>
              <a:t>步可以省略</a:t>
            </a:r>
            <a:endParaRPr kumimoji="1" lang="en-US" altLang="zh-CN" sz="1200" dirty="0" smtClean="0">
              <a:solidFill>
                <a:srgbClr val="3366FF"/>
              </a:solidFill>
              <a:latin typeface="微软雅黑"/>
              <a:ea typeface="微软雅黑"/>
              <a:cs typeface="微软雅黑"/>
            </a:endParaRPr>
          </a:p>
        </p:txBody>
      </p:sp>
      <p:sp>
        <p:nvSpPr>
          <p:cNvPr id="65" name="椭圆 64"/>
          <p:cNvSpPr/>
          <p:nvPr/>
        </p:nvSpPr>
        <p:spPr>
          <a:xfrm>
            <a:off x="5485982" y="2055525"/>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CDN</a:t>
            </a:r>
            <a:r>
              <a:rPr kumimoji="1" lang="zh-CN" altLang="en-US" sz="2000" dirty="0" smtClean="0">
                <a:solidFill>
                  <a:schemeClr val="tx1"/>
                </a:solidFill>
                <a:latin typeface="微软雅黑"/>
                <a:ea typeface="微软雅黑"/>
                <a:cs typeface="微软雅黑"/>
              </a:rPr>
              <a:t>提供商</a:t>
            </a:r>
            <a:endParaRPr kumimoji="1" lang="en-US" altLang="zh-CN" sz="2000" dirty="0" smtClean="0">
              <a:solidFill>
                <a:schemeClr val="tx1"/>
              </a:solidFill>
              <a:latin typeface="微软雅黑"/>
              <a:ea typeface="微软雅黑"/>
              <a:cs typeface="微软雅黑"/>
            </a:endParaRPr>
          </a:p>
          <a:p>
            <a:pPr algn="ctr"/>
            <a:r>
              <a:rPr kumimoji="1" lang="en-US" altLang="zh-CN" sz="2000" dirty="0" err="1" smtClean="0">
                <a:solidFill>
                  <a:schemeClr val="tx1"/>
                </a:solidFill>
                <a:latin typeface="Arial Black"/>
                <a:ea typeface="微软雅黑"/>
                <a:cs typeface="Arial Black"/>
              </a:rPr>
              <a:t>akamai</a:t>
            </a:r>
            <a:endParaRPr kumimoji="1" lang="zh-CN" altLang="en-US" sz="2000" dirty="0" smtClean="0">
              <a:solidFill>
                <a:schemeClr val="tx1"/>
              </a:solidFill>
              <a:latin typeface="Arial Black"/>
              <a:ea typeface="微软雅黑"/>
              <a:cs typeface="Arial Black"/>
            </a:endParaRPr>
          </a:p>
        </p:txBody>
      </p:sp>
      <p:grpSp>
        <p:nvGrpSpPr>
          <p:cNvPr id="66" name="组 65"/>
          <p:cNvGrpSpPr/>
          <p:nvPr/>
        </p:nvGrpSpPr>
        <p:grpSpPr>
          <a:xfrm>
            <a:off x="5776052" y="2067854"/>
            <a:ext cx="2463800" cy="1386180"/>
            <a:chOff x="404901" y="4076323"/>
            <a:chExt cx="2463800" cy="1386180"/>
          </a:xfrm>
        </p:grpSpPr>
        <p:sp>
          <p:nvSpPr>
            <p:cNvPr id="73" name="椭圆 72"/>
            <p:cNvSpPr/>
            <p:nvPr/>
          </p:nvSpPr>
          <p:spPr>
            <a:xfrm>
              <a:off x="404901" y="4076323"/>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74" name="圆角矩形 73"/>
            <p:cNvSpPr/>
            <p:nvPr/>
          </p:nvSpPr>
          <p:spPr>
            <a:xfrm>
              <a:off x="811027" y="46424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87" name="圆角矩形 86"/>
            <p:cNvSpPr/>
            <p:nvPr/>
          </p:nvSpPr>
          <p:spPr>
            <a:xfrm>
              <a:off x="2207680" y="46424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88" name="圆角矩形 87"/>
            <p:cNvSpPr/>
            <p:nvPr/>
          </p:nvSpPr>
          <p:spPr>
            <a:xfrm>
              <a:off x="1559980" y="4699344"/>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cxnSp>
        <p:nvCxnSpPr>
          <p:cNvPr id="90" name="直线连接符 89"/>
          <p:cNvCxnSpPr>
            <a:stCxn id="9" idx="4"/>
            <a:endCxn id="65" idx="0"/>
          </p:cNvCxnSpPr>
          <p:nvPr/>
        </p:nvCxnSpPr>
        <p:spPr>
          <a:xfrm>
            <a:off x="4164627" y="1642641"/>
            <a:ext cx="2813352" cy="4128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直线连接符 93"/>
          <p:cNvCxnSpPr/>
          <p:nvPr/>
        </p:nvCxnSpPr>
        <p:spPr>
          <a:xfrm>
            <a:off x="4676761" y="2237141"/>
            <a:ext cx="0" cy="360461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5" name="圆角矩形 94"/>
          <p:cNvSpPr/>
          <p:nvPr/>
        </p:nvSpPr>
        <p:spPr>
          <a:xfrm rot="5400000">
            <a:off x="3932796" y="3713471"/>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6</a:t>
            </a:r>
            <a:r>
              <a:rPr kumimoji="1" lang="en-US" altLang="zh-CN" sz="1400" dirty="0" smtClean="0">
                <a:solidFill>
                  <a:srgbClr val="FFFFFF"/>
                </a:solidFill>
                <a:latin typeface="微软雅黑"/>
                <a:ea typeface="微软雅黑"/>
                <a:cs typeface="微软雅黑"/>
              </a:rPr>
              <a:t>.</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x.akamai.com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96" name="直线连接符 95"/>
          <p:cNvCxnSpPr/>
          <p:nvPr/>
        </p:nvCxnSpPr>
        <p:spPr>
          <a:xfrm flipV="1">
            <a:off x="4539615" y="2237141"/>
            <a:ext cx="0" cy="3604611"/>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9" name="圆角矩形 98"/>
          <p:cNvSpPr/>
          <p:nvPr/>
        </p:nvSpPr>
        <p:spPr>
          <a:xfrm rot="5400000">
            <a:off x="3439703" y="3705021"/>
            <a:ext cx="1838449" cy="273626"/>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7</a:t>
            </a:r>
            <a:r>
              <a:rPr kumimoji="1" lang="en-US" altLang="zh-CN" sz="1400" dirty="0" smtClean="0">
                <a:solidFill>
                  <a:srgbClr val="FFFFFF"/>
                </a:solidFill>
                <a:latin typeface="微软雅黑"/>
                <a:ea typeface="微软雅黑"/>
                <a:cs typeface="微软雅黑"/>
              </a:rPr>
              <a:t>.</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akamai.com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NS</a:t>
            </a:r>
            <a:endParaRPr kumimoji="1" lang="zh-CN" altLang="en-US" sz="1400" dirty="0">
              <a:solidFill>
                <a:srgbClr val="FFFFFF"/>
              </a:solidFill>
              <a:latin typeface="微软雅黑"/>
              <a:ea typeface="微软雅黑"/>
              <a:cs typeface="微软雅黑"/>
            </a:endParaRPr>
          </a:p>
        </p:txBody>
      </p:sp>
      <p:sp>
        <p:nvSpPr>
          <p:cNvPr id="100" name="圆角矩形标注 99"/>
          <p:cNvSpPr/>
          <p:nvPr/>
        </p:nvSpPr>
        <p:spPr>
          <a:xfrm>
            <a:off x="6257872" y="3635241"/>
            <a:ext cx="1723277" cy="891342"/>
          </a:xfrm>
          <a:prstGeom prst="wedgeRoundRectCallout">
            <a:avLst>
              <a:gd name="adj1" fmla="val -60276"/>
              <a:gd name="adj2" fmla="val 596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zh-CN" sz="1200" dirty="0" smtClean="0">
                <a:solidFill>
                  <a:srgbClr val="3366FF"/>
                </a:solidFill>
                <a:latin typeface="微软雅黑"/>
                <a:ea typeface="微软雅黑"/>
                <a:cs typeface="微软雅黑"/>
              </a:rPr>
              <a:t>8</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9</a:t>
            </a:r>
            <a:r>
              <a:rPr kumimoji="1" lang="zh-CN" altLang="en-US" sz="1200" dirty="0" smtClean="0">
                <a:solidFill>
                  <a:srgbClr val="3366FF"/>
                </a:solidFill>
                <a:latin typeface="微软雅黑"/>
                <a:ea typeface="微软雅黑"/>
                <a:cs typeface="微软雅黑"/>
              </a:rPr>
              <a:t>步</a:t>
            </a:r>
            <a:endParaRPr kumimoji="1" lang="en-US" altLang="zh-CN" sz="1200" dirty="0">
              <a:solidFill>
                <a:srgbClr val="3366FF"/>
              </a:solidFill>
              <a:latin typeface="微软雅黑"/>
              <a:ea typeface="微软雅黑"/>
              <a:cs typeface="微软雅黑"/>
            </a:endParaRPr>
          </a:p>
          <a:p>
            <a:r>
              <a:rPr kumimoji="1" lang="en-US" altLang="zh-CN" sz="1200" dirty="0" smtClean="0">
                <a:solidFill>
                  <a:srgbClr val="3366FF"/>
                </a:solidFill>
                <a:latin typeface="微软雅黑"/>
                <a:ea typeface="微软雅黑"/>
                <a:cs typeface="微软雅黑"/>
              </a:rPr>
              <a:t>CDN</a:t>
            </a:r>
            <a:r>
              <a:rPr kumimoji="1" lang="zh-CN" altLang="en-US" sz="1200" dirty="0" smtClean="0">
                <a:solidFill>
                  <a:srgbClr val="3366FF"/>
                </a:solidFill>
                <a:latin typeface="微软雅黑"/>
                <a:ea typeface="微软雅黑"/>
                <a:cs typeface="微软雅黑"/>
              </a:rPr>
              <a:t>根据递归服务器</a:t>
            </a:r>
            <a:r>
              <a:rPr kumimoji="1" lang="en-US" altLang="zh-CN" sz="1200" dirty="0" smtClean="0">
                <a:solidFill>
                  <a:srgbClr val="3366FF"/>
                </a:solidFill>
                <a:latin typeface="微软雅黑"/>
                <a:ea typeface="微软雅黑"/>
                <a:cs typeface="微软雅黑"/>
              </a:rPr>
              <a:t>IP</a:t>
            </a:r>
            <a:r>
              <a:rPr kumimoji="1" lang="zh-CN" altLang="en-US" sz="1200" dirty="0" smtClean="0">
                <a:solidFill>
                  <a:srgbClr val="3366FF"/>
                </a:solidFill>
                <a:latin typeface="微软雅黑"/>
                <a:ea typeface="微软雅黑"/>
                <a:cs typeface="微软雅黑"/>
              </a:rPr>
              <a:t>地址，回复最优的服务器</a:t>
            </a:r>
            <a:r>
              <a:rPr kumimoji="1" lang="en-US" altLang="zh-CN" sz="1200" dirty="0" smtClean="0">
                <a:solidFill>
                  <a:srgbClr val="3366FF"/>
                </a:solidFill>
                <a:latin typeface="微软雅黑"/>
                <a:ea typeface="微软雅黑"/>
                <a:cs typeface="微软雅黑"/>
              </a:rPr>
              <a:t>IP</a:t>
            </a:r>
            <a:r>
              <a:rPr kumimoji="1" lang="zh-CN" altLang="en-US" sz="1200" dirty="0" smtClean="0">
                <a:solidFill>
                  <a:srgbClr val="3366FF"/>
                </a:solidFill>
                <a:latin typeface="微软雅黑"/>
                <a:ea typeface="微软雅黑"/>
                <a:cs typeface="微软雅黑"/>
              </a:rPr>
              <a:t>地址</a:t>
            </a:r>
            <a:endParaRPr kumimoji="1" lang="en-US" altLang="zh-CN" sz="12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39711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7" grpId="0" animBg="1"/>
      <p:bldP spid="76" grpId="0" animBg="1"/>
      <p:bldP spid="83" grpId="0" animBg="1"/>
      <p:bldP spid="91" grpId="0" animBg="1"/>
      <p:bldP spid="93" grpId="0" animBg="1"/>
      <p:bldP spid="98" grpId="0" animBg="1"/>
      <p:bldP spid="109" grpId="0" animBg="1"/>
      <p:bldP spid="75" grpId="0" animBg="1"/>
      <p:bldP spid="84" grpId="0" animBg="1"/>
      <p:bldP spid="95" grpId="0" animBg="1"/>
      <p:bldP spid="99" grpId="0" animBg="1"/>
      <p:bldP spid="10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9832"/>
            <a:ext cx="8229600" cy="1143000"/>
          </a:xfrm>
        </p:spPr>
        <p:txBody>
          <a:bodyPr>
            <a:normAutofit/>
          </a:bodyPr>
          <a:lstStyle/>
          <a:p>
            <a:r>
              <a:rPr kumimoji="1" lang="en-US" altLang="zh-CN" dirty="0"/>
              <a:t>2</a:t>
            </a:r>
            <a:r>
              <a:rPr kumimoji="1" lang="en-US" altLang="zh-CN" dirty="0" smtClean="0"/>
              <a:t>.</a:t>
            </a:r>
            <a:r>
              <a:rPr kumimoji="1" lang="zh-CN" altLang="en-US" dirty="0" smtClean="0"/>
              <a:t> </a:t>
            </a:r>
            <a:r>
              <a:rPr kumimoji="1" lang="en-US" altLang="zh-CN" dirty="0" err="1" smtClean="0"/>
              <a:t>DNS</a:t>
            </a:r>
            <a:r>
              <a:rPr kumimoji="1" lang="en-US" altLang="en-US" dirty="0" err="1" smtClean="0"/>
              <a:t>安全问题</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22</a:t>
            </a:fld>
            <a:endParaRPr kumimoji="1" lang="zh-CN" altLang="en-US" dirty="0"/>
          </a:p>
        </p:txBody>
      </p:sp>
    </p:spTree>
    <p:extLst>
      <p:ext uri="{BB962C8B-B14F-4D97-AF65-F5344CB8AC3E}">
        <p14:creationId xmlns:p14="http://schemas.microsoft.com/office/powerpoint/2010/main" val="107063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a:t>
            </a:r>
            <a:r>
              <a:rPr kumimoji="1" lang="zh-CN" altLang="en-US" dirty="0" smtClean="0"/>
              <a:t>安全问题</a:t>
            </a:r>
            <a:endParaRPr kumimoji="1" lang="zh-CN" altLang="en-US" dirty="0"/>
          </a:p>
        </p:txBody>
      </p:sp>
      <p:sp>
        <p:nvSpPr>
          <p:cNvPr id="3" name="内容占位符 2"/>
          <p:cNvSpPr>
            <a:spLocks noGrp="1"/>
          </p:cNvSpPr>
          <p:nvPr>
            <p:ph idx="1"/>
          </p:nvPr>
        </p:nvSpPr>
        <p:spPr/>
        <p:txBody>
          <a:bodyPr/>
          <a:lstStyle/>
          <a:p>
            <a:r>
              <a:rPr kumimoji="1" lang="en-US" altLang="zh-CN" sz="1800" dirty="0" smtClean="0">
                <a:solidFill>
                  <a:srgbClr val="000000"/>
                </a:solidFill>
              </a:rPr>
              <a:t>1990</a:t>
            </a:r>
            <a:r>
              <a:rPr kumimoji="1" lang="zh-CN" altLang="en-US" sz="1800" dirty="0" smtClean="0">
                <a:solidFill>
                  <a:srgbClr val="000000"/>
                </a:solidFill>
              </a:rPr>
              <a:t>年</a:t>
            </a:r>
            <a:r>
              <a:rPr kumimoji="1" lang="en-US" altLang="zh-CN" sz="1800" dirty="0" err="1" smtClean="0">
                <a:solidFill>
                  <a:srgbClr val="000000"/>
                </a:solidFill>
              </a:rPr>
              <a:t>Bellovin</a:t>
            </a:r>
            <a:r>
              <a:rPr kumimoji="1" lang="zh-CN" altLang="en-US" sz="1800" dirty="0" smtClean="0">
                <a:solidFill>
                  <a:srgbClr val="000000"/>
                </a:solidFill>
              </a:rPr>
              <a:t>发现利用</a:t>
            </a:r>
            <a:r>
              <a:rPr kumimoji="1" lang="en-US" altLang="zh-CN" sz="1800" dirty="0" smtClean="0">
                <a:solidFill>
                  <a:srgbClr val="000000"/>
                </a:solidFill>
              </a:rPr>
              <a:t>DNS</a:t>
            </a:r>
            <a:r>
              <a:rPr kumimoji="1" lang="zh-CN" altLang="en-US" sz="1800" dirty="0" smtClean="0">
                <a:solidFill>
                  <a:srgbClr val="000000"/>
                </a:solidFill>
              </a:rPr>
              <a:t>入侵系统的漏洞，</a:t>
            </a:r>
            <a:r>
              <a:rPr kumimoji="1" lang="en-US" altLang="zh-CN" sz="1800" dirty="0" smtClean="0">
                <a:solidFill>
                  <a:srgbClr val="000000"/>
                </a:solidFill>
              </a:rPr>
              <a:t>5</a:t>
            </a:r>
            <a:r>
              <a:rPr kumimoji="1" lang="zh-CN" altLang="en-US" sz="1800" dirty="0" smtClean="0">
                <a:solidFill>
                  <a:srgbClr val="000000"/>
                </a:solidFill>
              </a:rPr>
              <a:t>年之后公开</a:t>
            </a:r>
            <a:endParaRPr kumimoji="1" lang="en-US" altLang="zh-CN" sz="1800" dirty="0" smtClean="0">
              <a:solidFill>
                <a:srgbClr val="000000"/>
              </a:solidFill>
            </a:endParaRPr>
          </a:p>
          <a:p>
            <a:pPr lvl="1"/>
            <a:r>
              <a:rPr kumimoji="1" lang="en-US" altLang="zh-CN" sz="1400" dirty="0" smtClean="0">
                <a:solidFill>
                  <a:srgbClr val="000000"/>
                </a:solidFill>
              </a:rPr>
              <a:t>This</a:t>
            </a:r>
            <a:r>
              <a:rPr kumimoji="1" lang="zh-CN" altLang="en-US" sz="1400" dirty="0" smtClean="0">
                <a:solidFill>
                  <a:srgbClr val="000000"/>
                </a:solidFill>
              </a:rPr>
              <a:t> </a:t>
            </a:r>
            <a:r>
              <a:rPr kumimoji="1" lang="en-US" altLang="zh-CN" sz="1400" dirty="0" smtClean="0">
                <a:solidFill>
                  <a:srgbClr val="000000"/>
                </a:solidFill>
              </a:rPr>
              <a:t>paper</a:t>
            </a:r>
            <a:r>
              <a:rPr kumimoji="1" lang="zh-CN" altLang="en-US" sz="1400" dirty="0" smtClean="0">
                <a:solidFill>
                  <a:srgbClr val="000000"/>
                </a:solidFill>
              </a:rPr>
              <a:t> </a:t>
            </a:r>
            <a:r>
              <a:rPr kumimoji="1" lang="en-US" altLang="zh-CN" sz="1400" dirty="0" smtClean="0">
                <a:solidFill>
                  <a:srgbClr val="000000"/>
                </a:solidFill>
              </a:rPr>
              <a:t>was</a:t>
            </a:r>
            <a:r>
              <a:rPr kumimoji="1" lang="zh-CN" altLang="en-US" sz="1400" dirty="0" smtClean="0">
                <a:solidFill>
                  <a:srgbClr val="000000"/>
                </a:solidFill>
              </a:rPr>
              <a:t> </a:t>
            </a:r>
            <a:r>
              <a:rPr kumimoji="1" lang="en-US" altLang="zh-CN" sz="1400" dirty="0" smtClean="0">
                <a:solidFill>
                  <a:srgbClr val="000000"/>
                </a:solidFill>
              </a:rPr>
              <a:t>written</a:t>
            </a:r>
            <a:r>
              <a:rPr kumimoji="1" lang="zh-CN" altLang="en-US" sz="1400" dirty="0" smtClean="0">
                <a:solidFill>
                  <a:srgbClr val="000000"/>
                </a:solidFill>
              </a:rPr>
              <a:t> </a:t>
            </a:r>
            <a:r>
              <a:rPr kumimoji="1" lang="en-US" altLang="zh-CN" sz="1400" dirty="0" smtClean="0">
                <a:solidFill>
                  <a:srgbClr val="000000"/>
                </a:solidFill>
              </a:rPr>
              <a:t>in</a:t>
            </a:r>
            <a:r>
              <a:rPr kumimoji="1" lang="zh-CN" altLang="en-US" sz="1400" dirty="0" smtClean="0">
                <a:solidFill>
                  <a:srgbClr val="000000"/>
                </a:solidFill>
              </a:rPr>
              <a:t> </a:t>
            </a:r>
            <a:r>
              <a:rPr kumimoji="1" lang="en-US" altLang="zh-CN" sz="1400" dirty="0" smtClean="0">
                <a:solidFill>
                  <a:srgbClr val="000000"/>
                </a:solidFill>
              </a:rPr>
              <a:t>1990,</a:t>
            </a:r>
            <a:r>
              <a:rPr kumimoji="1" lang="zh-CN" altLang="en-US" sz="1400" dirty="0" smtClean="0">
                <a:solidFill>
                  <a:srgbClr val="000000"/>
                </a:solidFill>
              </a:rPr>
              <a:t> </a:t>
            </a:r>
            <a:r>
              <a:rPr kumimoji="1" lang="en-US" altLang="zh-CN" sz="1400" dirty="0" smtClean="0">
                <a:solidFill>
                  <a:srgbClr val="000000"/>
                </a:solidFill>
              </a:rPr>
              <a:t>and</a:t>
            </a:r>
            <a:r>
              <a:rPr kumimoji="1" lang="zh-CN" altLang="en-US" sz="1400" dirty="0" smtClean="0">
                <a:solidFill>
                  <a:srgbClr val="000000"/>
                </a:solidFill>
              </a:rPr>
              <a:t> </a:t>
            </a:r>
            <a:r>
              <a:rPr kumimoji="1" lang="en-US" altLang="zh-CN" sz="1400" dirty="0" smtClean="0">
                <a:solidFill>
                  <a:srgbClr val="000000"/>
                </a:solidFill>
              </a:rPr>
              <a:t>was</a:t>
            </a:r>
            <a:r>
              <a:rPr kumimoji="1" lang="zh-CN" altLang="en-US" sz="1400" dirty="0" smtClean="0">
                <a:solidFill>
                  <a:srgbClr val="000000"/>
                </a:solidFill>
              </a:rPr>
              <a:t> </a:t>
            </a:r>
            <a:r>
              <a:rPr kumimoji="1" lang="en-US" altLang="zh-CN" sz="1400" dirty="0" smtClean="0">
                <a:solidFill>
                  <a:srgbClr val="000000"/>
                </a:solidFill>
              </a:rPr>
              <a:t>withheld</a:t>
            </a:r>
            <a:r>
              <a:rPr kumimoji="1" lang="zh-CN" altLang="en-US" sz="1400" dirty="0" smtClean="0">
                <a:solidFill>
                  <a:srgbClr val="000000"/>
                </a:solidFill>
              </a:rPr>
              <a:t> </a:t>
            </a:r>
            <a:r>
              <a:rPr kumimoji="1" lang="en-US" altLang="zh-CN" sz="1400" dirty="0" smtClean="0">
                <a:solidFill>
                  <a:srgbClr val="000000"/>
                </a:solidFill>
              </a:rPr>
              <a:t>from</a:t>
            </a:r>
            <a:r>
              <a:rPr kumimoji="1" lang="zh-CN" altLang="en-US" sz="1400" dirty="0" smtClean="0">
                <a:solidFill>
                  <a:srgbClr val="000000"/>
                </a:solidFill>
              </a:rPr>
              <a:t> </a:t>
            </a:r>
            <a:r>
              <a:rPr kumimoji="1" lang="en-US" altLang="zh-CN" sz="1400" dirty="0" smtClean="0">
                <a:solidFill>
                  <a:srgbClr val="000000"/>
                </a:solidFill>
              </a:rPr>
              <a:t>publication</a:t>
            </a:r>
            <a:r>
              <a:rPr kumimoji="1" lang="zh-CN" altLang="en-US" sz="1400" dirty="0" smtClean="0">
                <a:solidFill>
                  <a:srgbClr val="000000"/>
                </a:solidFill>
              </a:rPr>
              <a:t> </a:t>
            </a:r>
            <a:r>
              <a:rPr kumimoji="1" lang="en-US" altLang="zh-CN" sz="1400" dirty="0" smtClean="0">
                <a:solidFill>
                  <a:srgbClr val="000000"/>
                </a:solidFill>
              </a:rPr>
              <a:t>by</a:t>
            </a:r>
            <a:r>
              <a:rPr kumimoji="1" lang="zh-CN" altLang="en-US" sz="1400" dirty="0" smtClean="0">
                <a:solidFill>
                  <a:srgbClr val="000000"/>
                </a:solidFill>
              </a:rPr>
              <a:t> </a:t>
            </a:r>
            <a:r>
              <a:rPr kumimoji="1" lang="en-US" altLang="zh-CN" sz="1400" dirty="0" smtClean="0">
                <a:solidFill>
                  <a:srgbClr val="000000"/>
                </a:solidFill>
              </a:rPr>
              <a:t>the</a:t>
            </a:r>
            <a:r>
              <a:rPr kumimoji="1" lang="zh-CN" altLang="en-US" sz="1400" dirty="0" smtClean="0">
                <a:solidFill>
                  <a:srgbClr val="000000"/>
                </a:solidFill>
              </a:rPr>
              <a:t> </a:t>
            </a:r>
            <a:r>
              <a:rPr kumimoji="1" lang="en-US" altLang="zh-CN" sz="1400" dirty="0" smtClean="0">
                <a:solidFill>
                  <a:srgbClr val="000000"/>
                </a:solidFill>
              </a:rPr>
              <a:t>author.</a:t>
            </a:r>
            <a:r>
              <a:rPr kumimoji="1" lang="zh-CN" altLang="zh-CN" sz="1400" dirty="0" smtClean="0">
                <a:solidFill>
                  <a:srgbClr val="000000"/>
                </a:solidFill>
              </a:rPr>
              <a:t> </a:t>
            </a:r>
            <a:r>
              <a:rPr kumimoji="1" lang="en-US" altLang="zh-CN" sz="1400" dirty="0" smtClean="0">
                <a:solidFill>
                  <a:srgbClr val="000000"/>
                </a:solidFill>
              </a:rPr>
              <a:t>[Using</a:t>
            </a:r>
            <a:r>
              <a:rPr kumimoji="1" lang="zh-CN" altLang="en-US" sz="1400" dirty="0" smtClean="0">
                <a:solidFill>
                  <a:srgbClr val="000000"/>
                </a:solidFill>
              </a:rPr>
              <a:t> </a:t>
            </a:r>
            <a:r>
              <a:rPr kumimoji="1" lang="en-US" altLang="zh-CN" sz="1400" dirty="0" smtClean="0">
                <a:solidFill>
                  <a:srgbClr val="000000"/>
                </a:solidFill>
              </a:rPr>
              <a:t>the</a:t>
            </a:r>
            <a:r>
              <a:rPr kumimoji="1" lang="zh-CN" altLang="en-US" sz="1400" dirty="0" smtClean="0">
                <a:solidFill>
                  <a:srgbClr val="000000"/>
                </a:solidFill>
              </a:rPr>
              <a:t> </a:t>
            </a:r>
            <a:r>
              <a:rPr kumimoji="1" lang="en-US" altLang="zh-CN" sz="1400" dirty="0" smtClean="0">
                <a:solidFill>
                  <a:srgbClr val="000000"/>
                </a:solidFill>
              </a:rPr>
              <a:t>Domain</a:t>
            </a:r>
            <a:r>
              <a:rPr kumimoji="1" lang="zh-CN" altLang="en-US" sz="1400" dirty="0" smtClean="0">
                <a:solidFill>
                  <a:srgbClr val="000000"/>
                </a:solidFill>
              </a:rPr>
              <a:t> </a:t>
            </a:r>
            <a:r>
              <a:rPr kumimoji="1" lang="en-US" altLang="zh-CN" sz="1400" dirty="0" smtClean="0">
                <a:solidFill>
                  <a:srgbClr val="000000"/>
                </a:solidFill>
              </a:rPr>
              <a:t>Name</a:t>
            </a:r>
            <a:r>
              <a:rPr kumimoji="1" lang="zh-CN" altLang="en-US" sz="1400" dirty="0" smtClean="0">
                <a:solidFill>
                  <a:srgbClr val="000000"/>
                </a:solidFill>
              </a:rPr>
              <a:t> </a:t>
            </a:r>
            <a:r>
              <a:rPr kumimoji="1" lang="en-US" altLang="zh-CN" sz="1400" dirty="0" smtClean="0">
                <a:solidFill>
                  <a:srgbClr val="000000"/>
                </a:solidFill>
              </a:rPr>
              <a:t>System</a:t>
            </a:r>
            <a:r>
              <a:rPr kumimoji="1" lang="zh-CN" altLang="en-US" sz="1400" dirty="0" smtClean="0">
                <a:solidFill>
                  <a:srgbClr val="000000"/>
                </a:solidFill>
              </a:rPr>
              <a:t> </a:t>
            </a:r>
            <a:r>
              <a:rPr kumimoji="1" lang="en-US" altLang="zh-CN" sz="1400" dirty="0" smtClean="0">
                <a:solidFill>
                  <a:srgbClr val="000000"/>
                </a:solidFill>
              </a:rPr>
              <a:t>for</a:t>
            </a:r>
            <a:r>
              <a:rPr kumimoji="1" lang="zh-CN" altLang="en-US" sz="1400" dirty="0" smtClean="0">
                <a:solidFill>
                  <a:srgbClr val="000000"/>
                </a:solidFill>
              </a:rPr>
              <a:t> </a:t>
            </a:r>
            <a:r>
              <a:rPr kumimoji="1" lang="en-US" altLang="zh-CN" sz="1400" dirty="0" smtClean="0">
                <a:solidFill>
                  <a:srgbClr val="000000"/>
                </a:solidFill>
              </a:rPr>
              <a:t>System</a:t>
            </a:r>
            <a:r>
              <a:rPr kumimoji="1" lang="zh-CN" altLang="en-US" sz="1400" dirty="0" smtClean="0">
                <a:solidFill>
                  <a:srgbClr val="000000"/>
                </a:solidFill>
              </a:rPr>
              <a:t> </a:t>
            </a:r>
            <a:r>
              <a:rPr kumimoji="1" lang="en-US" altLang="zh-CN" sz="1400" dirty="0" smtClean="0">
                <a:solidFill>
                  <a:srgbClr val="000000"/>
                </a:solidFill>
              </a:rPr>
              <a:t>Break-ins,</a:t>
            </a:r>
            <a:r>
              <a:rPr kumimoji="1" lang="zh-CN" altLang="en-US" sz="1400" dirty="0" smtClean="0">
                <a:solidFill>
                  <a:srgbClr val="000000"/>
                </a:solidFill>
              </a:rPr>
              <a:t> </a:t>
            </a:r>
            <a:r>
              <a:rPr kumimoji="1" lang="en-US" altLang="zh-CN" sz="1400" dirty="0" smtClean="0">
                <a:solidFill>
                  <a:srgbClr val="000000"/>
                </a:solidFill>
              </a:rPr>
              <a:t>Steven</a:t>
            </a:r>
            <a:r>
              <a:rPr kumimoji="1" lang="zh-CN" altLang="en-US" sz="1400" dirty="0" smtClean="0">
                <a:solidFill>
                  <a:srgbClr val="000000"/>
                </a:solidFill>
              </a:rPr>
              <a:t> </a:t>
            </a:r>
            <a:r>
              <a:rPr kumimoji="1" lang="en-US" altLang="zh-CN" sz="1400" dirty="0" smtClean="0">
                <a:solidFill>
                  <a:srgbClr val="000000"/>
                </a:solidFill>
              </a:rPr>
              <a:t>M.</a:t>
            </a:r>
            <a:r>
              <a:rPr kumimoji="1" lang="zh-CN" altLang="en-US" sz="1400" dirty="0" smtClean="0">
                <a:solidFill>
                  <a:srgbClr val="000000"/>
                </a:solidFill>
              </a:rPr>
              <a:t> </a:t>
            </a:r>
            <a:r>
              <a:rPr kumimoji="1" lang="en-US" altLang="zh-CN" sz="1400" dirty="0" err="1" smtClean="0">
                <a:solidFill>
                  <a:srgbClr val="000000"/>
                </a:solidFill>
              </a:rPr>
              <a:t>Bellovin</a:t>
            </a:r>
            <a:r>
              <a:rPr kumimoji="1" lang="en-US" altLang="zh-CN" sz="1400" dirty="0" smtClean="0">
                <a:solidFill>
                  <a:srgbClr val="000000"/>
                </a:solidFill>
              </a:rPr>
              <a:t>,</a:t>
            </a:r>
            <a:r>
              <a:rPr kumimoji="1" lang="zh-CN" altLang="en-US" sz="1400" dirty="0" smtClean="0">
                <a:solidFill>
                  <a:srgbClr val="000000"/>
                </a:solidFill>
              </a:rPr>
              <a:t> </a:t>
            </a:r>
            <a:r>
              <a:rPr kumimoji="1" lang="en-US" altLang="zh-CN" sz="1400" dirty="0" err="1" smtClean="0">
                <a:solidFill>
                  <a:srgbClr val="000000"/>
                </a:solidFill>
              </a:rPr>
              <a:t>Usenix</a:t>
            </a:r>
            <a:r>
              <a:rPr kumimoji="1" lang="zh-CN" altLang="en-US" sz="1400" dirty="0" smtClean="0">
                <a:solidFill>
                  <a:srgbClr val="000000"/>
                </a:solidFill>
              </a:rPr>
              <a:t> </a:t>
            </a:r>
            <a:r>
              <a:rPr kumimoji="1" lang="en-US" altLang="zh-CN" sz="1400" dirty="0" smtClean="0">
                <a:solidFill>
                  <a:srgbClr val="000000"/>
                </a:solidFill>
              </a:rPr>
              <a:t>UNIX</a:t>
            </a:r>
            <a:r>
              <a:rPr kumimoji="1" lang="zh-CN" altLang="en-US" sz="1400" dirty="0" smtClean="0">
                <a:solidFill>
                  <a:srgbClr val="000000"/>
                </a:solidFill>
              </a:rPr>
              <a:t> </a:t>
            </a:r>
            <a:r>
              <a:rPr kumimoji="1" lang="en-US" altLang="zh-CN" sz="1400" dirty="0" smtClean="0">
                <a:solidFill>
                  <a:srgbClr val="000000"/>
                </a:solidFill>
              </a:rPr>
              <a:t>Security</a:t>
            </a:r>
            <a:r>
              <a:rPr kumimoji="1" lang="zh-CN" altLang="en-US" sz="1400" dirty="0" smtClean="0">
                <a:solidFill>
                  <a:srgbClr val="000000"/>
                </a:solidFill>
              </a:rPr>
              <a:t> </a:t>
            </a:r>
            <a:r>
              <a:rPr kumimoji="1" lang="en-US" altLang="zh-CN" sz="1400" dirty="0" smtClean="0">
                <a:solidFill>
                  <a:srgbClr val="000000"/>
                </a:solidFill>
              </a:rPr>
              <a:t>Symposium</a:t>
            </a:r>
            <a:r>
              <a:rPr kumimoji="1" lang="zh-CN" altLang="en-US" sz="1400" dirty="0" smtClean="0">
                <a:solidFill>
                  <a:srgbClr val="000000"/>
                </a:solidFill>
              </a:rPr>
              <a:t> </a:t>
            </a:r>
            <a:r>
              <a:rPr kumimoji="1" lang="en-US" altLang="zh-CN" sz="1400" dirty="0" smtClean="0">
                <a:solidFill>
                  <a:srgbClr val="000000"/>
                </a:solidFill>
              </a:rPr>
              <a:t>1995]</a:t>
            </a:r>
          </a:p>
          <a:p>
            <a:endParaRPr kumimoji="1" lang="en-US" altLang="zh-CN" sz="1800" dirty="0" smtClean="0">
              <a:solidFill>
                <a:srgbClr val="000000"/>
              </a:solidFill>
            </a:endParaRPr>
          </a:p>
          <a:p>
            <a:r>
              <a:rPr lang="en-US" altLang="zh-CN" sz="1800" dirty="0" smtClean="0">
                <a:solidFill>
                  <a:srgbClr val="000000"/>
                </a:solidFill>
              </a:rPr>
              <a:t>RFC3833: </a:t>
            </a:r>
            <a:r>
              <a:rPr lang="en-US" altLang="zh-CN" sz="1800" dirty="0">
                <a:solidFill>
                  <a:srgbClr val="000000"/>
                </a:solidFill>
              </a:rPr>
              <a:t>Threat Analysis of the Domain Name System (DNS</a:t>
            </a:r>
            <a:r>
              <a:rPr lang="en-US" altLang="zh-CN" sz="1800" dirty="0" smtClean="0">
                <a:solidFill>
                  <a:srgbClr val="000000"/>
                </a:solidFill>
              </a:rPr>
              <a:t>)</a:t>
            </a:r>
          </a:p>
          <a:p>
            <a:pPr lvl="1"/>
            <a:r>
              <a:rPr kumimoji="1" lang="en-US" altLang="zh-CN" sz="1400" dirty="0" smtClean="0">
                <a:solidFill>
                  <a:srgbClr val="000000"/>
                </a:solidFill>
              </a:rPr>
              <a:t>Packet</a:t>
            </a:r>
            <a:r>
              <a:rPr kumimoji="1" lang="zh-CN" altLang="en-US" sz="1400" dirty="0" smtClean="0">
                <a:solidFill>
                  <a:srgbClr val="000000"/>
                </a:solidFill>
              </a:rPr>
              <a:t> </a:t>
            </a:r>
            <a:r>
              <a:rPr kumimoji="1" lang="en-US" altLang="zh-CN" sz="1400" dirty="0" smtClean="0">
                <a:solidFill>
                  <a:srgbClr val="000000"/>
                </a:solidFill>
              </a:rPr>
              <a:t>Interception</a:t>
            </a:r>
            <a:r>
              <a:rPr kumimoji="1" lang="zh-CN" altLang="en-US" sz="1400" dirty="0" smtClean="0">
                <a:solidFill>
                  <a:srgbClr val="000000"/>
                </a:solidFill>
              </a:rPr>
              <a:t> （包窃听）：</a:t>
            </a:r>
            <a:r>
              <a:rPr kumimoji="1" lang="en-US" altLang="zh-CN" sz="1400" dirty="0" smtClean="0">
                <a:solidFill>
                  <a:srgbClr val="000000"/>
                </a:solidFill>
              </a:rPr>
              <a:t>monkey-in-the-middle,</a:t>
            </a:r>
            <a:r>
              <a:rPr kumimoji="1" lang="zh-CN" altLang="en-US" sz="1400" dirty="0" smtClean="0">
                <a:solidFill>
                  <a:srgbClr val="000000"/>
                </a:solidFill>
              </a:rPr>
              <a:t> </a:t>
            </a:r>
            <a:r>
              <a:rPr kumimoji="1" lang="en-US" altLang="zh-CN" sz="1400" dirty="0" smtClean="0">
                <a:solidFill>
                  <a:srgbClr val="000000"/>
                </a:solidFill>
              </a:rPr>
              <a:t>spoofed</a:t>
            </a:r>
            <a:r>
              <a:rPr kumimoji="1" lang="zh-CN" altLang="en-US" sz="1400" dirty="0" smtClean="0">
                <a:solidFill>
                  <a:srgbClr val="000000"/>
                </a:solidFill>
              </a:rPr>
              <a:t> </a:t>
            </a:r>
            <a:r>
              <a:rPr kumimoji="1" lang="en-US" altLang="zh-CN" sz="1400" dirty="0" smtClean="0">
                <a:solidFill>
                  <a:srgbClr val="000000"/>
                </a:solidFill>
              </a:rPr>
              <a:t>response</a:t>
            </a:r>
          </a:p>
          <a:p>
            <a:pPr lvl="1"/>
            <a:r>
              <a:rPr kumimoji="1" lang="en-US" altLang="zh-CN" sz="1400" dirty="0" smtClean="0">
                <a:solidFill>
                  <a:srgbClr val="000000"/>
                </a:solidFill>
              </a:rPr>
              <a:t>ID</a:t>
            </a:r>
            <a:r>
              <a:rPr kumimoji="1" lang="zh-CN" altLang="en-US" sz="1400" dirty="0" smtClean="0">
                <a:solidFill>
                  <a:srgbClr val="000000"/>
                </a:solidFill>
              </a:rPr>
              <a:t> </a:t>
            </a:r>
            <a:r>
              <a:rPr kumimoji="1" lang="en-US" altLang="zh-CN" sz="1400" dirty="0" smtClean="0">
                <a:solidFill>
                  <a:srgbClr val="000000"/>
                </a:solidFill>
              </a:rPr>
              <a:t>Guessing</a:t>
            </a:r>
            <a:r>
              <a:rPr kumimoji="1" lang="zh-CN" altLang="en-US" sz="1400" dirty="0" smtClean="0">
                <a:solidFill>
                  <a:srgbClr val="000000"/>
                </a:solidFill>
              </a:rPr>
              <a:t> </a:t>
            </a:r>
            <a:r>
              <a:rPr kumimoji="1" lang="en-US" altLang="zh-CN" sz="1400" dirty="0" smtClean="0">
                <a:solidFill>
                  <a:srgbClr val="000000"/>
                </a:solidFill>
              </a:rPr>
              <a:t>and</a:t>
            </a:r>
            <a:r>
              <a:rPr kumimoji="1" lang="zh-CN" altLang="en-US" sz="1400" dirty="0" smtClean="0">
                <a:solidFill>
                  <a:srgbClr val="000000"/>
                </a:solidFill>
              </a:rPr>
              <a:t> </a:t>
            </a:r>
            <a:r>
              <a:rPr kumimoji="1" lang="en-US" altLang="zh-CN" sz="1400" dirty="0" smtClean="0">
                <a:solidFill>
                  <a:srgbClr val="000000"/>
                </a:solidFill>
              </a:rPr>
              <a:t>Query</a:t>
            </a:r>
            <a:r>
              <a:rPr kumimoji="1" lang="zh-CN" altLang="en-US" sz="1400" dirty="0" smtClean="0">
                <a:solidFill>
                  <a:srgbClr val="000000"/>
                </a:solidFill>
              </a:rPr>
              <a:t> </a:t>
            </a:r>
            <a:r>
              <a:rPr kumimoji="1" lang="en-US" altLang="zh-CN" sz="1400" dirty="0" smtClean="0">
                <a:solidFill>
                  <a:srgbClr val="000000"/>
                </a:solidFill>
              </a:rPr>
              <a:t>Prediction</a:t>
            </a:r>
            <a:r>
              <a:rPr kumimoji="1" lang="zh-CN" altLang="en-US" sz="1400" dirty="0" smtClean="0">
                <a:solidFill>
                  <a:srgbClr val="000000"/>
                </a:solidFill>
              </a:rPr>
              <a:t> （</a:t>
            </a:r>
            <a:r>
              <a:rPr kumimoji="1" lang="en-US" altLang="zh-CN" sz="1400" dirty="0" smtClean="0">
                <a:solidFill>
                  <a:srgbClr val="000000"/>
                </a:solidFill>
              </a:rPr>
              <a:t>ID</a:t>
            </a:r>
            <a:r>
              <a:rPr kumimoji="1" lang="zh-CN" altLang="en-US" sz="1400" dirty="0" smtClean="0">
                <a:solidFill>
                  <a:srgbClr val="000000"/>
                </a:solidFill>
              </a:rPr>
              <a:t>猜测与查询预测）</a:t>
            </a:r>
            <a:endParaRPr kumimoji="1" lang="en-US" altLang="zh-CN" sz="1400" dirty="0" smtClean="0">
              <a:solidFill>
                <a:srgbClr val="000000"/>
              </a:solidFill>
            </a:endParaRPr>
          </a:p>
          <a:p>
            <a:pPr lvl="1"/>
            <a:r>
              <a:rPr kumimoji="1" lang="en-US" altLang="zh-CN" sz="1400" dirty="0" smtClean="0">
                <a:solidFill>
                  <a:srgbClr val="000000"/>
                </a:solidFill>
              </a:rPr>
              <a:t>Name</a:t>
            </a:r>
            <a:r>
              <a:rPr kumimoji="1" lang="zh-CN" altLang="en-US" sz="1400" dirty="0" smtClean="0">
                <a:solidFill>
                  <a:srgbClr val="000000"/>
                </a:solidFill>
              </a:rPr>
              <a:t> </a:t>
            </a:r>
            <a:r>
              <a:rPr kumimoji="1" lang="en-US" altLang="zh-CN" sz="1400" dirty="0" smtClean="0">
                <a:solidFill>
                  <a:srgbClr val="000000"/>
                </a:solidFill>
              </a:rPr>
              <a:t>Chaining</a:t>
            </a:r>
            <a:r>
              <a:rPr kumimoji="1" lang="zh-CN" altLang="en-US" sz="1400" dirty="0" smtClean="0">
                <a:solidFill>
                  <a:srgbClr val="000000"/>
                </a:solidFill>
              </a:rPr>
              <a:t> （名字链）</a:t>
            </a:r>
            <a:endParaRPr kumimoji="1" lang="en-US" altLang="zh-CN" sz="1400" dirty="0" smtClean="0">
              <a:solidFill>
                <a:srgbClr val="000000"/>
              </a:solidFill>
            </a:endParaRPr>
          </a:p>
          <a:p>
            <a:pPr lvl="1"/>
            <a:r>
              <a:rPr kumimoji="1" lang="en-US" altLang="zh-CN" sz="1400" dirty="0" smtClean="0">
                <a:solidFill>
                  <a:srgbClr val="000000"/>
                </a:solidFill>
              </a:rPr>
              <a:t>Betrayal</a:t>
            </a:r>
            <a:r>
              <a:rPr kumimoji="1" lang="zh-CN" altLang="en-US" sz="1400" dirty="0" smtClean="0">
                <a:solidFill>
                  <a:srgbClr val="000000"/>
                </a:solidFill>
              </a:rPr>
              <a:t> </a:t>
            </a:r>
            <a:r>
              <a:rPr kumimoji="1" lang="en-US" altLang="zh-CN" sz="1400" dirty="0" smtClean="0">
                <a:solidFill>
                  <a:srgbClr val="000000"/>
                </a:solidFill>
              </a:rPr>
              <a:t>By</a:t>
            </a:r>
            <a:r>
              <a:rPr kumimoji="1" lang="zh-CN" altLang="en-US" sz="1400" dirty="0" smtClean="0">
                <a:solidFill>
                  <a:srgbClr val="000000"/>
                </a:solidFill>
              </a:rPr>
              <a:t> </a:t>
            </a:r>
            <a:r>
              <a:rPr kumimoji="1" lang="en-US" altLang="zh-CN" sz="1400" dirty="0" smtClean="0">
                <a:solidFill>
                  <a:srgbClr val="000000"/>
                </a:solidFill>
              </a:rPr>
              <a:t>Trusted</a:t>
            </a:r>
            <a:r>
              <a:rPr kumimoji="1" lang="zh-CN" altLang="en-US" sz="1400" dirty="0" smtClean="0">
                <a:solidFill>
                  <a:srgbClr val="000000"/>
                </a:solidFill>
              </a:rPr>
              <a:t> </a:t>
            </a:r>
            <a:r>
              <a:rPr kumimoji="1" lang="en-US" altLang="zh-CN" sz="1400" dirty="0" smtClean="0">
                <a:solidFill>
                  <a:srgbClr val="000000"/>
                </a:solidFill>
              </a:rPr>
              <a:t>Server</a:t>
            </a:r>
            <a:r>
              <a:rPr kumimoji="1" lang="zh-CN" altLang="en-US" sz="1400" dirty="0" smtClean="0">
                <a:solidFill>
                  <a:srgbClr val="000000"/>
                </a:solidFill>
              </a:rPr>
              <a:t> （可信服务器背叛）</a:t>
            </a:r>
            <a:endParaRPr kumimoji="1" lang="en-US" altLang="zh-CN" sz="1400" dirty="0" smtClean="0">
              <a:solidFill>
                <a:srgbClr val="000000"/>
              </a:solidFill>
            </a:endParaRPr>
          </a:p>
          <a:p>
            <a:pPr lvl="1"/>
            <a:r>
              <a:rPr kumimoji="1" lang="en-US" altLang="zh-CN" sz="1400" dirty="0" smtClean="0">
                <a:solidFill>
                  <a:srgbClr val="000000"/>
                </a:solidFill>
              </a:rPr>
              <a:t>Denial</a:t>
            </a:r>
            <a:r>
              <a:rPr kumimoji="1" lang="zh-CN" altLang="en-US" sz="1400" dirty="0" smtClean="0">
                <a:solidFill>
                  <a:srgbClr val="000000"/>
                </a:solidFill>
              </a:rPr>
              <a:t> </a:t>
            </a:r>
            <a:r>
              <a:rPr kumimoji="1" lang="en-US" altLang="zh-CN" sz="1400" dirty="0" smtClean="0">
                <a:solidFill>
                  <a:srgbClr val="000000"/>
                </a:solidFill>
              </a:rPr>
              <a:t>of</a:t>
            </a:r>
            <a:r>
              <a:rPr kumimoji="1" lang="zh-CN" altLang="en-US" sz="1400" dirty="0" smtClean="0">
                <a:solidFill>
                  <a:srgbClr val="000000"/>
                </a:solidFill>
              </a:rPr>
              <a:t> </a:t>
            </a:r>
            <a:r>
              <a:rPr kumimoji="1" lang="en-US" altLang="zh-CN" sz="1400" dirty="0" smtClean="0">
                <a:solidFill>
                  <a:srgbClr val="000000"/>
                </a:solidFill>
              </a:rPr>
              <a:t>Service</a:t>
            </a:r>
            <a:r>
              <a:rPr kumimoji="1" lang="zh-CN" altLang="en-US" sz="1400" dirty="0" smtClean="0">
                <a:solidFill>
                  <a:srgbClr val="000000"/>
                </a:solidFill>
              </a:rPr>
              <a:t> （拒绝服务）</a:t>
            </a:r>
            <a:endParaRPr kumimoji="1" lang="en-US" altLang="zh-CN" sz="1400" dirty="0" smtClean="0">
              <a:solidFill>
                <a:srgbClr val="000000"/>
              </a:solidFill>
            </a:endParaRPr>
          </a:p>
          <a:p>
            <a:pPr lvl="1"/>
            <a:r>
              <a:rPr kumimoji="1" lang="en-US" altLang="zh-CN" sz="1400" dirty="0" smtClean="0">
                <a:solidFill>
                  <a:srgbClr val="000000"/>
                </a:solidFill>
              </a:rPr>
              <a:t>Authenticated</a:t>
            </a:r>
            <a:r>
              <a:rPr kumimoji="1" lang="zh-CN" altLang="en-US" sz="1400" dirty="0" smtClean="0">
                <a:solidFill>
                  <a:srgbClr val="000000"/>
                </a:solidFill>
              </a:rPr>
              <a:t> </a:t>
            </a:r>
            <a:r>
              <a:rPr kumimoji="1" lang="en-US" altLang="zh-CN" sz="1400" dirty="0" smtClean="0">
                <a:solidFill>
                  <a:srgbClr val="000000"/>
                </a:solidFill>
              </a:rPr>
              <a:t>Denial</a:t>
            </a:r>
            <a:r>
              <a:rPr kumimoji="1" lang="zh-CN" altLang="en-US" sz="1400" dirty="0" smtClean="0">
                <a:solidFill>
                  <a:srgbClr val="000000"/>
                </a:solidFill>
              </a:rPr>
              <a:t> </a:t>
            </a:r>
            <a:r>
              <a:rPr kumimoji="1" lang="en-US" altLang="zh-CN" sz="1400" dirty="0" smtClean="0">
                <a:solidFill>
                  <a:srgbClr val="000000"/>
                </a:solidFill>
              </a:rPr>
              <a:t>of</a:t>
            </a:r>
            <a:r>
              <a:rPr kumimoji="1" lang="zh-CN" altLang="en-US" sz="1400" dirty="0" smtClean="0">
                <a:solidFill>
                  <a:srgbClr val="000000"/>
                </a:solidFill>
              </a:rPr>
              <a:t> </a:t>
            </a:r>
            <a:r>
              <a:rPr kumimoji="1" lang="en-US" altLang="zh-CN" sz="1400" dirty="0" smtClean="0">
                <a:solidFill>
                  <a:srgbClr val="000000"/>
                </a:solidFill>
              </a:rPr>
              <a:t>Domain</a:t>
            </a:r>
            <a:r>
              <a:rPr kumimoji="1" lang="zh-CN" altLang="en-US" sz="1400" dirty="0" smtClean="0">
                <a:solidFill>
                  <a:srgbClr val="000000"/>
                </a:solidFill>
              </a:rPr>
              <a:t> </a:t>
            </a:r>
            <a:r>
              <a:rPr kumimoji="1" lang="en-US" altLang="zh-CN" sz="1400" dirty="0" smtClean="0">
                <a:solidFill>
                  <a:srgbClr val="000000"/>
                </a:solidFill>
              </a:rPr>
              <a:t>Names</a:t>
            </a:r>
            <a:r>
              <a:rPr kumimoji="1" lang="zh-CN" altLang="en-US" sz="1400" dirty="0" smtClean="0">
                <a:solidFill>
                  <a:srgbClr val="000000"/>
                </a:solidFill>
              </a:rPr>
              <a:t> （真实的域名否认）</a:t>
            </a:r>
            <a:r>
              <a:rPr kumimoji="1" lang="en-US" altLang="zh-CN" sz="1400" dirty="0">
                <a:solidFill>
                  <a:srgbClr val="000000"/>
                </a:solidFill>
              </a:rPr>
              <a:t>，</a:t>
            </a:r>
            <a:r>
              <a:rPr kumimoji="1" lang="en-US" altLang="zh-CN" sz="1400" dirty="0" smtClean="0">
                <a:solidFill>
                  <a:srgbClr val="000000"/>
                </a:solidFill>
              </a:rPr>
              <a:t>Wildcards</a:t>
            </a:r>
            <a:r>
              <a:rPr kumimoji="1" lang="zh-CN" altLang="en-US" sz="1400" dirty="0" smtClean="0">
                <a:solidFill>
                  <a:srgbClr val="000000"/>
                </a:solidFill>
              </a:rPr>
              <a:t>（通配符）</a:t>
            </a:r>
            <a:endParaRPr kumimoji="1" lang="en-US" altLang="zh-CN" sz="1400" dirty="0" smtClean="0">
              <a:solidFill>
                <a:srgbClr val="000000"/>
              </a:solidFill>
            </a:endParaRPr>
          </a:p>
          <a:p>
            <a:pPr lvl="1"/>
            <a:endParaRPr kumimoji="1" lang="en-US" altLang="zh-CN" sz="1400" dirty="0" smtClean="0">
              <a:solidFill>
                <a:srgbClr val="000000"/>
              </a:solidFill>
            </a:endParaRPr>
          </a:p>
          <a:p>
            <a:endParaRPr kumimoji="1" lang="zh-CN" altLang="en-US" sz="1800" dirty="0">
              <a:solidFill>
                <a:srgbClr val="000000"/>
              </a:solidFill>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23</a:t>
            </a:fld>
            <a:endParaRPr kumimoji="1" lang="zh-CN" altLang="en-US" dirty="0"/>
          </a:p>
        </p:txBody>
      </p:sp>
    </p:spTree>
    <p:extLst>
      <p:ext uri="{BB962C8B-B14F-4D97-AF65-F5344CB8AC3E}">
        <p14:creationId xmlns:p14="http://schemas.microsoft.com/office/powerpoint/2010/main" val="1817890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分组窃听与伪造应答</a:t>
            </a:r>
            <a:endParaRPr kumimoji="1" lang="zh-CN" altLang="en-US" dirty="0"/>
          </a:p>
        </p:txBody>
      </p:sp>
      <p:sp>
        <p:nvSpPr>
          <p:cNvPr id="3" name="内容占位符 2"/>
          <p:cNvSpPr>
            <a:spLocks noGrp="1"/>
          </p:cNvSpPr>
          <p:nvPr>
            <p:ph idx="1"/>
          </p:nvPr>
        </p:nvSpPr>
        <p:spPr>
          <a:xfrm>
            <a:off x="457200" y="1181358"/>
            <a:ext cx="8229600" cy="656407"/>
          </a:xfrm>
        </p:spPr>
        <p:txBody>
          <a:bodyPr/>
          <a:lstStyle/>
          <a:p>
            <a:r>
              <a:rPr kumimoji="1" lang="zh-CN" altLang="en-US" sz="2000" dirty="0" smtClean="0"/>
              <a:t>攻击者能够窃听查询请求，伪造应答</a:t>
            </a:r>
            <a:endParaRPr kumimoji="1" lang="en-US" altLang="zh-CN" sz="2000" dirty="0" smtClean="0"/>
          </a:p>
          <a:p>
            <a:r>
              <a:rPr kumimoji="1" lang="zh-CN" altLang="en-US" sz="2000" dirty="0" smtClean="0"/>
              <a:t>攻击效果依赖于哪一个应答先到达解析器</a:t>
            </a:r>
            <a:r>
              <a:rPr kumimoji="1" lang="en-US" altLang="zh-CN" sz="2000" dirty="0" smtClean="0"/>
              <a:t>：</a:t>
            </a:r>
            <a:r>
              <a:rPr kumimoji="1" lang="zh-CN" altLang="en-US" sz="2000" dirty="0" smtClean="0"/>
              <a:t>若攻击者伪造的应答先到达，则域名信息被篡改</a:t>
            </a:r>
            <a:endParaRPr kumimoji="1" lang="en-US" altLang="zh-CN" sz="2000" dirty="0" smtClean="0"/>
          </a:p>
          <a:p>
            <a:r>
              <a:rPr kumimoji="1" lang="zh-CN" altLang="en-US" sz="2000" dirty="0" smtClean="0"/>
              <a:t>若攻击者位于客户端和权威服务器之间，则为</a:t>
            </a:r>
            <a:r>
              <a:rPr kumimoji="1" lang="en-US" altLang="zh-CN" sz="2000" dirty="0" smtClean="0"/>
              <a:t>“</a:t>
            </a:r>
            <a:r>
              <a:rPr kumimoji="1" lang="zh-CN" altLang="en-US" sz="2000" dirty="0" smtClean="0"/>
              <a:t>中间人</a:t>
            </a:r>
            <a:r>
              <a:rPr kumimoji="1" lang="en-US" altLang="zh-CN" sz="2000" dirty="0" smtClean="0"/>
              <a:t>”</a:t>
            </a:r>
            <a:r>
              <a:rPr kumimoji="1" lang="zh-CN" altLang="en-US" sz="2000" dirty="0" smtClean="0"/>
              <a:t>攻击</a:t>
            </a:r>
            <a:endParaRPr kumimoji="1" lang="zh-CN" altLang="en-US" sz="20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24</a:t>
            </a:fld>
            <a:endParaRPr kumimoji="1" lang="zh-CN" altLang="en-US" dirty="0"/>
          </a:p>
        </p:txBody>
      </p:sp>
      <p:sp>
        <p:nvSpPr>
          <p:cNvPr id="5" name="圆角矩形 4"/>
          <p:cNvSpPr/>
          <p:nvPr/>
        </p:nvSpPr>
        <p:spPr>
          <a:xfrm>
            <a:off x="1305705" y="4775175"/>
            <a:ext cx="1018740" cy="71472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受害</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客户端</a:t>
            </a:r>
            <a:endParaRPr kumimoji="1" lang="en-US" altLang="zh-CN" sz="1600" dirty="0" smtClean="0">
              <a:latin typeface="微软雅黑"/>
              <a:ea typeface="微软雅黑"/>
              <a:cs typeface="微软雅黑"/>
            </a:endParaRPr>
          </a:p>
        </p:txBody>
      </p:sp>
      <p:grpSp>
        <p:nvGrpSpPr>
          <p:cNvPr id="33" name="组 32"/>
          <p:cNvGrpSpPr/>
          <p:nvPr/>
        </p:nvGrpSpPr>
        <p:grpSpPr>
          <a:xfrm>
            <a:off x="2704747" y="5319053"/>
            <a:ext cx="3087233" cy="341702"/>
            <a:chOff x="2704353" y="4647710"/>
            <a:chExt cx="3087233" cy="341702"/>
          </a:xfrm>
        </p:grpSpPr>
        <p:cxnSp>
          <p:nvCxnSpPr>
            <p:cNvPr id="7" name="直线连接符 6"/>
            <p:cNvCxnSpPr/>
            <p:nvPr/>
          </p:nvCxnSpPr>
          <p:spPr>
            <a:xfrm flipH="1">
              <a:off x="2704353" y="4812455"/>
              <a:ext cx="3087233"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圆角矩形 7"/>
            <p:cNvSpPr/>
            <p:nvPr/>
          </p:nvSpPr>
          <p:spPr>
            <a:xfrm>
              <a:off x="3229286" y="4647710"/>
              <a:ext cx="2022292" cy="34170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bg1"/>
                  </a:solidFill>
                  <a:latin typeface="微软雅黑"/>
                  <a:ea typeface="微软雅黑"/>
                  <a:cs typeface="微软雅黑"/>
                </a:rPr>
                <a:t>(1)</a:t>
              </a:r>
              <a:r>
                <a:rPr kumimoji="1" lang="zh-CN" altLang="en-US" dirty="0" smtClean="0">
                  <a:solidFill>
                    <a:schemeClr val="bg1"/>
                  </a:solidFill>
                  <a:latin typeface="微软雅黑"/>
                  <a:ea typeface="微软雅黑"/>
                  <a:cs typeface="微软雅黑"/>
                </a:rPr>
                <a:t> </a:t>
              </a:r>
              <a:r>
                <a:rPr kumimoji="1" lang="en-US" altLang="zh-CN" dirty="0" err="1" smtClean="0">
                  <a:solidFill>
                    <a:schemeClr val="bg1"/>
                  </a:solidFill>
                  <a:latin typeface="微软雅黑"/>
                  <a:ea typeface="微软雅黑"/>
                  <a:cs typeface="微软雅黑"/>
                </a:rPr>
                <a:t>hit.edu.cn</a:t>
              </a:r>
              <a:r>
                <a:rPr kumimoji="1" lang="en-US" altLang="zh-CN" dirty="0" smtClean="0">
                  <a:solidFill>
                    <a:schemeClr val="bg1"/>
                  </a:solidFill>
                  <a:latin typeface="微软雅黑"/>
                  <a:ea typeface="微软雅黑"/>
                  <a:cs typeface="微软雅黑"/>
                </a:rPr>
                <a:t> A</a:t>
              </a:r>
              <a:endParaRPr kumimoji="1" lang="zh-CN" altLang="en-US" dirty="0">
                <a:solidFill>
                  <a:schemeClr val="bg1"/>
                </a:solidFill>
                <a:latin typeface="微软雅黑"/>
                <a:ea typeface="微软雅黑"/>
                <a:cs typeface="微软雅黑"/>
              </a:endParaRPr>
            </a:p>
          </p:txBody>
        </p:sp>
      </p:grpSp>
      <p:grpSp>
        <p:nvGrpSpPr>
          <p:cNvPr id="34" name="组 33"/>
          <p:cNvGrpSpPr/>
          <p:nvPr/>
        </p:nvGrpSpPr>
        <p:grpSpPr>
          <a:xfrm>
            <a:off x="2521646" y="4323935"/>
            <a:ext cx="3087233" cy="605347"/>
            <a:chOff x="2704353" y="5810812"/>
            <a:chExt cx="3087233" cy="605347"/>
          </a:xfrm>
        </p:grpSpPr>
        <p:cxnSp>
          <p:nvCxnSpPr>
            <p:cNvPr id="9" name="直线连接符 8"/>
            <p:cNvCxnSpPr/>
            <p:nvPr/>
          </p:nvCxnSpPr>
          <p:spPr>
            <a:xfrm flipH="1">
              <a:off x="2704353" y="6114566"/>
              <a:ext cx="3087233" cy="0"/>
            </a:xfrm>
            <a:prstGeom prst="line">
              <a:avLst/>
            </a:prstGeom>
            <a:ln w="57150" cmpd="sng">
              <a:solidFill>
                <a:srgbClr val="0096FF"/>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3236233" y="5810812"/>
              <a:ext cx="2015346" cy="605347"/>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rgbClr val="FFFFFF"/>
                  </a:solidFill>
                  <a:latin typeface="微软雅黑"/>
                  <a:ea typeface="微软雅黑"/>
                  <a:cs typeface="微软雅黑"/>
                </a:rPr>
                <a:t>(3)</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endParaRPr kumimoji="1" lang="en-US" altLang="zh-CN" dirty="0" smtClean="0">
                <a:solidFill>
                  <a:srgbClr val="FFFFFF"/>
                </a:solidFill>
                <a:latin typeface="微软雅黑"/>
                <a:ea typeface="微软雅黑"/>
                <a:cs typeface="微软雅黑"/>
              </a:endParaRPr>
            </a:p>
            <a:p>
              <a:pPr algn="ctr"/>
              <a:r>
                <a:rPr kumimoji="1" lang="en-US" altLang="zh-CN" dirty="0">
                  <a:solidFill>
                    <a:srgbClr val="FFFFFF"/>
                  </a:solidFill>
                  <a:latin typeface="微软雅黑"/>
                  <a:ea typeface="微软雅黑"/>
                  <a:cs typeface="微软雅黑"/>
                </a:rPr>
                <a:t>219.217.227.180</a:t>
              </a:r>
              <a:endParaRPr kumimoji="1" lang="zh-CN" altLang="en-US" dirty="0">
                <a:solidFill>
                  <a:srgbClr val="FFFFFF"/>
                </a:solidFill>
                <a:latin typeface="微软雅黑"/>
                <a:ea typeface="微软雅黑"/>
                <a:cs typeface="微软雅黑"/>
              </a:endParaRPr>
            </a:p>
          </p:txBody>
        </p:sp>
      </p:grpSp>
      <p:sp>
        <p:nvSpPr>
          <p:cNvPr id="16" name="圆角矩形 15"/>
          <p:cNvSpPr/>
          <p:nvPr/>
        </p:nvSpPr>
        <p:spPr>
          <a:xfrm>
            <a:off x="6119122" y="3239591"/>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攻击者</a:t>
            </a:r>
            <a:endParaRPr kumimoji="1" lang="en-US" altLang="zh-CN" sz="1600" dirty="0" smtClean="0">
              <a:latin typeface="微软雅黑"/>
              <a:ea typeface="微软雅黑"/>
              <a:cs typeface="微软雅黑"/>
            </a:endParaRPr>
          </a:p>
        </p:txBody>
      </p:sp>
      <p:sp>
        <p:nvSpPr>
          <p:cNvPr id="17" name="圆角矩形 16"/>
          <p:cNvSpPr/>
          <p:nvPr/>
        </p:nvSpPr>
        <p:spPr>
          <a:xfrm>
            <a:off x="6119122" y="4775175"/>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权威</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14" name="直线连接符 13"/>
          <p:cNvCxnSpPr>
            <a:stCxn id="17" idx="1"/>
            <a:endCxn id="5" idx="3"/>
          </p:cNvCxnSpPr>
          <p:nvPr/>
        </p:nvCxnSpPr>
        <p:spPr>
          <a:xfrm flipH="1">
            <a:off x="2324445" y="5132540"/>
            <a:ext cx="3794677"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8" name="组 27"/>
          <p:cNvGrpSpPr/>
          <p:nvPr/>
        </p:nvGrpSpPr>
        <p:grpSpPr>
          <a:xfrm>
            <a:off x="2536587" y="3517702"/>
            <a:ext cx="3087233" cy="605347"/>
            <a:chOff x="1831798" y="2634244"/>
            <a:chExt cx="3087233" cy="605347"/>
          </a:xfrm>
        </p:grpSpPr>
        <p:cxnSp>
          <p:nvCxnSpPr>
            <p:cNvPr id="26" name="直线连接符 25"/>
            <p:cNvCxnSpPr/>
            <p:nvPr/>
          </p:nvCxnSpPr>
          <p:spPr>
            <a:xfrm flipH="1">
              <a:off x="1831798" y="2937998"/>
              <a:ext cx="3087233"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7" name="圆角矩形 26"/>
            <p:cNvSpPr/>
            <p:nvPr/>
          </p:nvSpPr>
          <p:spPr>
            <a:xfrm>
              <a:off x="2363678" y="2634244"/>
              <a:ext cx="2015346" cy="605347"/>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FFFF"/>
                  </a:solidFill>
                  <a:latin typeface="微软雅黑"/>
                  <a:ea typeface="微软雅黑"/>
                  <a:cs typeface="微软雅黑"/>
                </a:rPr>
                <a:t>(</a:t>
              </a:r>
              <a:r>
                <a:rPr kumimoji="1" lang="en-US" altLang="zh-CN" dirty="0" smtClean="0">
                  <a:solidFill>
                    <a:srgbClr val="FFFFFF"/>
                  </a:solidFill>
                  <a:latin typeface="微软雅黑"/>
                  <a:ea typeface="微软雅黑"/>
                  <a:cs typeface="微软雅黑"/>
                </a:rPr>
                <a:t>2)</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endParaRPr kumimoji="1" lang="en-US" altLang="zh-CN" dirty="0" smtClean="0">
                <a:solidFill>
                  <a:srgbClr val="FFFFFF"/>
                </a:solidFill>
                <a:latin typeface="微软雅黑"/>
                <a:ea typeface="微软雅黑"/>
                <a:cs typeface="微软雅黑"/>
              </a:endParaRPr>
            </a:p>
            <a:p>
              <a:pPr algn="ctr"/>
              <a:r>
                <a:rPr kumimoji="1" lang="zh-CN" altLang="zh-CN" dirty="0" smtClean="0">
                  <a:solidFill>
                    <a:srgbClr val="FFFFFF"/>
                  </a:solidFill>
                  <a:latin typeface="微软雅黑"/>
                  <a:ea typeface="微软雅黑"/>
                  <a:cs typeface="微软雅黑"/>
                </a:rPr>
                <a:t>1</a:t>
              </a:r>
              <a:r>
                <a:rPr kumimoji="1" lang="en-US" altLang="zh-CN" dirty="0" smtClean="0">
                  <a:solidFill>
                    <a:srgbClr val="FFFFFF"/>
                  </a:solidFill>
                  <a:latin typeface="微软雅黑"/>
                  <a:ea typeface="微软雅黑"/>
                  <a:cs typeface="微软雅黑"/>
                </a:rPr>
                <a:t>.2.3.4</a:t>
              </a:r>
              <a:endParaRPr kumimoji="1" lang="zh-CN" altLang="en-US" dirty="0">
                <a:solidFill>
                  <a:srgbClr val="FFFFFF"/>
                </a:solidFill>
                <a:latin typeface="微软雅黑"/>
                <a:ea typeface="微软雅黑"/>
                <a:cs typeface="微软雅黑"/>
              </a:endParaRPr>
            </a:p>
          </p:txBody>
        </p:sp>
      </p:grpSp>
      <p:cxnSp>
        <p:nvCxnSpPr>
          <p:cNvPr id="32" name="肘形连接符 31"/>
          <p:cNvCxnSpPr>
            <a:endCxn id="16" idx="1"/>
          </p:cNvCxnSpPr>
          <p:nvPr/>
        </p:nvCxnSpPr>
        <p:spPr>
          <a:xfrm flipV="1">
            <a:off x="4228353" y="3596956"/>
            <a:ext cx="1890769" cy="1535584"/>
          </a:xfrm>
          <a:prstGeom prst="bentConnector3">
            <a:avLst/>
          </a:prstGeom>
          <a:ln w="57150" cmpd="sng">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368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ID</a:t>
            </a:r>
            <a:r>
              <a:rPr kumimoji="1" lang="zh-CN" altLang="en-US" dirty="0" smtClean="0"/>
              <a:t>猜测与查询预测</a:t>
            </a:r>
            <a:endParaRPr kumimoji="1" lang="zh-CN" altLang="en-US" dirty="0"/>
          </a:p>
        </p:txBody>
      </p:sp>
      <p:sp>
        <p:nvSpPr>
          <p:cNvPr id="3" name="内容占位符 2"/>
          <p:cNvSpPr>
            <a:spLocks noGrp="1"/>
          </p:cNvSpPr>
          <p:nvPr>
            <p:ph idx="1"/>
          </p:nvPr>
        </p:nvSpPr>
        <p:spPr>
          <a:xfrm>
            <a:off x="457200" y="1181358"/>
            <a:ext cx="8229600" cy="2105701"/>
          </a:xfrm>
        </p:spPr>
        <p:txBody>
          <a:bodyPr/>
          <a:lstStyle/>
          <a:p>
            <a:r>
              <a:rPr kumimoji="1" lang="zh-CN" altLang="en-US" sz="2000" dirty="0" smtClean="0"/>
              <a:t>攻击者不能窃听到客户端发送请求，尝试猜测</a:t>
            </a:r>
            <a:r>
              <a:rPr kumimoji="1" lang="en-US" altLang="zh-CN" sz="2000" dirty="0" smtClean="0"/>
              <a:t>ID</a:t>
            </a:r>
            <a:r>
              <a:rPr kumimoji="1" lang="zh-CN" altLang="en-US" sz="2000" dirty="0"/>
              <a:t>和客户端</a:t>
            </a:r>
            <a:r>
              <a:rPr kumimoji="1" lang="en-US" altLang="zh-CN" sz="2000" dirty="0"/>
              <a:t>UDP</a:t>
            </a:r>
            <a:r>
              <a:rPr kumimoji="1" lang="zh-CN" altLang="en-US" sz="2000" dirty="0"/>
              <a:t>端</a:t>
            </a:r>
            <a:r>
              <a:rPr kumimoji="1" lang="zh-CN" altLang="en-US" sz="2000" dirty="0" smtClean="0"/>
              <a:t>口，共有</a:t>
            </a:r>
            <a:r>
              <a:rPr kumimoji="1" lang="en-US" altLang="zh-CN" sz="2000" dirty="0" smtClean="0"/>
              <a:t>2</a:t>
            </a:r>
            <a:r>
              <a:rPr kumimoji="1" lang="en-US" altLang="zh-CN" sz="2000" dirty="0"/>
              <a:t>*</a:t>
            </a:r>
            <a:r>
              <a:rPr kumimoji="1" lang="en-US" altLang="zh-CN" sz="2000" dirty="0" smtClean="0"/>
              <a:t>*32</a:t>
            </a:r>
            <a:r>
              <a:rPr kumimoji="1" lang="zh-CN" altLang="en-US" sz="2000" dirty="0" smtClean="0"/>
              <a:t>种可能</a:t>
            </a:r>
            <a:endParaRPr kumimoji="1" lang="en-US" altLang="zh-CN" sz="2000" dirty="0" smtClean="0"/>
          </a:p>
          <a:p>
            <a:pPr lvl="1"/>
            <a:r>
              <a:rPr kumimoji="1" lang="zh-CN" altLang="en-US" sz="1800" dirty="0" smtClean="0"/>
              <a:t>一些实现的</a:t>
            </a:r>
            <a:r>
              <a:rPr kumimoji="1" lang="en-US" altLang="zh-CN" sz="1800" dirty="0" smtClean="0"/>
              <a:t>UDP</a:t>
            </a:r>
            <a:r>
              <a:rPr kumimoji="1" lang="zh-CN" altLang="en-US" sz="1800" dirty="0" smtClean="0"/>
              <a:t>端口固定，可</a:t>
            </a:r>
            <a:r>
              <a:rPr kumimoji="1" lang="en-US" altLang="en-US" sz="1800" dirty="0" smtClean="0"/>
              <a:t>进一步减小到2**16</a:t>
            </a:r>
            <a:endParaRPr kumimoji="1" lang="en-US" altLang="en-US" sz="1800" dirty="0"/>
          </a:p>
          <a:p>
            <a:pPr lvl="2"/>
            <a:r>
              <a:rPr kumimoji="1" lang="en-US" altLang="zh-CN" sz="1600" dirty="0" smtClean="0"/>
              <a:t>[http</a:t>
            </a:r>
            <a:r>
              <a:rPr kumimoji="1" lang="en-US" altLang="zh-CN" sz="1600" dirty="0"/>
              <a:t>://</a:t>
            </a:r>
            <a:r>
              <a:rPr kumimoji="1" lang="en-US" altLang="zh-CN" sz="1600" dirty="0" err="1"/>
              <a:t>www.kb.cert.org</a:t>
            </a:r>
            <a:r>
              <a:rPr kumimoji="1" lang="en-US" altLang="zh-CN" sz="1600" dirty="0"/>
              <a:t>/</a:t>
            </a:r>
            <a:r>
              <a:rPr kumimoji="1" lang="en-US" altLang="zh-CN" sz="1600" dirty="0" err="1"/>
              <a:t>vuls</a:t>
            </a:r>
            <a:r>
              <a:rPr kumimoji="1" lang="en-US" altLang="zh-CN" sz="1600" dirty="0"/>
              <a:t>/id/</a:t>
            </a:r>
            <a:r>
              <a:rPr kumimoji="1" lang="en-US" altLang="zh-CN" sz="1600" dirty="0" smtClean="0"/>
              <a:t>800113]</a:t>
            </a:r>
            <a:endParaRPr kumimoji="1" lang="en-US" altLang="en-US" sz="1600" dirty="0" smtClean="0"/>
          </a:p>
          <a:p>
            <a:r>
              <a:rPr kumimoji="1" lang="en-US" altLang="en-US" sz="2000" dirty="0" err="1" smtClean="0"/>
              <a:t>攻击者需预测QNAME和QTYPE，可以</a:t>
            </a:r>
            <a:r>
              <a:rPr kumimoji="1" lang="zh-CN" altLang="en-US" sz="2000" dirty="0" smtClean="0"/>
              <a:t>通过影响受害者的行为来实现</a:t>
            </a:r>
            <a:endParaRPr kumimoji="1" lang="en-US" altLang="en-US" sz="2000" dirty="0" smtClean="0"/>
          </a:p>
          <a:p>
            <a:endParaRPr kumimoji="1" lang="zh-CN" altLang="en-US" sz="20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25</a:t>
            </a:fld>
            <a:endParaRPr kumimoji="1" lang="zh-CN" altLang="en-US" dirty="0"/>
          </a:p>
        </p:txBody>
      </p:sp>
      <p:sp>
        <p:nvSpPr>
          <p:cNvPr id="5" name="圆角矩形 4"/>
          <p:cNvSpPr/>
          <p:nvPr/>
        </p:nvSpPr>
        <p:spPr>
          <a:xfrm>
            <a:off x="1649348" y="5507284"/>
            <a:ext cx="1018740" cy="71472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受害</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客户端</a:t>
            </a:r>
            <a:endParaRPr kumimoji="1" lang="en-US" altLang="zh-CN" sz="1600" dirty="0" smtClean="0">
              <a:latin typeface="微软雅黑"/>
              <a:ea typeface="微软雅黑"/>
              <a:cs typeface="微软雅黑"/>
            </a:endParaRPr>
          </a:p>
        </p:txBody>
      </p:sp>
      <p:grpSp>
        <p:nvGrpSpPr>
          <p:cNvPr id="6" name="组 5"/>
          <p:cNvGrpSpPr/>
          <p:nvPr/>
        </p:nvGrpSpPr>
        <p:grpSpPr>
          <a:xfrm>
            <a:off x="3048390" y="6051162"/>
            <a:ext cx="3087233" cy="341702"/>
            <a:chOff x="2704353" y="4647710"/>
            <a:chExt cx="3087233" cy="341702"/>
          </a:xfrm>
        </p:grpSpPr>
        <p:cxnSp>
          <p:nvCxnSpPr>
            <p:cNvPr id="7" name="直线连接符 6"/>
            <p:cNvCxnSpPr/>
            <p:nvPr/>
          </p:nvCxnSpPr>
          <p:spPr>
            <a:xfrm flipH="1">
              <a:off x="2704353" y="4812455"/>
              <a:ext cx="3087233"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圆角矩形 7"/>
            <p:cNvSpPr/>
            <p:nvPr/>
          </p:nvSpPr>
          <p:spPr>
            <a:xfrm>
              <a:off x="3229286" y="4647710"/>
              <a:ext cx="2022292" cy="34170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bg1"/>
                  </a:solidFill>
                  <a:latin typeface="微软雅黑"/>
                  <a:ea typeface="微软雅黑"/>
                  <a:cs typeface="微软雅黑"/>
                </a:rPr>
                <a:t>(1)</a:t>
              </a:r>
              <a:r>
                <a:rPr kumimoji="1" lang="zh-CN" altLang="en-US" dirty="0" smtClean="0">
                  <a:solidFill>
                    <a:schemeClr val="bg1"/>
                  </a:solidFill>
                  <a:latin typeface="微软雅黑"/>
                  <a:ea typeface="微软雅黑"/>
                  <a:cs typeface="微软雅黑"/>
                </a:rPr>
                <a:t> </a:t>
              </a:r>
              <a:r>
                <a:rPr kumimoji="1" lang="en-US" altLang="zh-CN" dirty="0" err="1" smtClean="0">
                  <a:solidFill>
                    <a:schemeClr val="bg1"/>
                  </a:solidFill>
                  <a:latin typeface="微软雅黑"/>
                  <a:ea typeface="微软雅黑"/>
                  <a:cs typeface="微软雅黑"/>
                </a:rPr>
                <a:t>hit.edu.cn</a:t>
              </a:r>
              <a:r>
                <a:rPr kumimoji="1" lang="en-US" altLang="zh-CN" dirty="0" smtClean="0">
                  <a:solidFill>
                    <a:schemeClr val="bg1"/>
                  </a:solidFill>
                  <a:latin typeface="微软雅黑"/>
                  <a:ea typeface="微软雅黑"/>
                  <a:cs typeface="微软雅黑"/>
                </a:rPr>
                <a:t> A</a:t>
              </a:r>
              <a:endParaRPr kumimoji="1" lang="zh-CN" altLang="en-US" dirty="0">
                <a:solidFill>
                  <a:schemeClr val="bg1"/>
                </a:solidFill>
                <a:latin typeface="微软雅黑"/>
                <a:ea typeface="微软雅黑"/>
                <a:cs typeface="微软雅黑"/>
              </a:endParaRPr>
            </a:p>
          </p:txBody>
        </p:sp>
      </p:grpSp>
      <p:grpSp>
        <p:nvGrpSpPr>
          <p:cNvPr id="9" name="组 8"/>
          <p:cNvGrpSpPr/>
          <p:nvPr/>
        </p:nvGrpSpPr>
        <p:grpSpPr>
          <a:xfrm>
            <a:off x="2999758" y="5160631"/>
            <a:ext cx="3087233" cy="605347"/>
            <a:chOff x="2704353" y="5810812"/>
            <a:chExt cx="3087233" cy="605347"/>
          </a:xfrm>
        </p:grpSpPr>
        <p:cxnSp>
          <p:nvCxnSpPr>
            <p:cNvPr id="10" name="直线连接符 9"/>
            <p:cNvCxnSpPr/>
            <p:nvPr/>
          </p:nvCxnSpPr>
          <p:spPr>
            <a:xfrm flipH="1">
              <a:off x="2704353" y="6114566"/>
              <a:ext cx="3087233" cy="0"/>
            </a:xfrm>
            <a:prstGeom prst="line">
              <a:avLst/>
            </a:prstGeom>
            <a:ln w="57150" cmpd="sng">
              <a:solidFill>
                <a:srgbClr val="0096FF"/>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1" name="圆角矩形 10"/>
            <p:cNvSpPr/>
            <p:nvPr/>
          </p:nvSpPr>
          <p:spPr>
            <a:xfrm>
              <a:off x="3236233" y="5810812"/>
              <a:ext cx="2015346" cy="605347"/>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rgbClr val="FFFFFF"/>
                  </a:solidFill>
                  <a:latin typeface="微软雅黑"/>
                  <a:ea typeface="微软雅黑"/>
                  <a:cs typeface="微软雅黑"/>
                </a:rPr>
                <a:t>(3)</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endParaRPr kumimoji="1" lang="en-US" altLang="zh-CN" dirty="0" smtClean="0">
                <a:solidFill>
                  <a:srgbClr val="FFFFFF"/>
                </a:solidFill>
                <a:latin typeface="微软雅黑"/>
                <a:ea typeface="微软雅黑"/>
                <a:cs typeface="微软雅黑"/>
              </a:endParaRPr>
            </a:p>
            <a:p>
              <a:pPr algn="ctr"/>
              <a:r>
                <a:rPr kumimoji="1" lang="en-US" altLang="zh-CN" dirty="0">
                  <a:solidFill>
                    <a:srgbClr val="FFFFFF"/>
                  </a:solidFill>
                  <a:latin typeface="微软雅黑"/>
                  <a:ea typeface="微软雅黑"/>
                  <a:cs typeface="微软雅黑"/>
                </a:rPr>
                <a:t>219.217.227.180</a:t>
              </a:r>
              <a:endParaRPr kumimoji="1" lang="zh-CN" altLang="en-US" dirty="0">
                <a:solidFill>
                  <a:srgbClr val="FFFFFF"/>
                </a:solidFill>
                <a:latin typeface="微软雅黑"/>
                <a:ea typeface="微软雅黑"/>
                <a:cs typeface="微软雅黑"/>
              </a:endParaRPr>
            </a:p>
          </p:txBody>
        </p:sp>
      </p:grpSp>
      <p:sp>
        <p:nvSpPr>
          <p:cNvPr id="12" name="圆角矩形 11"/>
          <p:cNvSpPr/>
          <p:nvPr/>
        </p:nvSpPr>
        <p:spPr>
          <a:xfrm>
            <a:off x="6462765" y="3971700"/>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攻击者</a:t>
            </a:r>
            <a:endParaRPr kumimoji="1" lang="en-US" altLang="zh-CN" sz="1600" dirty="0" smtClean="0">
              <a:latin typeface="微软雅黑"/>
              <a:ea typeface="微软雅黑"/>
              <a:cs typeface="微软雅黑"/>
            </a:endParaRPr>
          </a:p>
        </p:txBody>
      </p:sp>
      <p:sp>
        <p:nvSpPr>
          <p:cNvPr id="13" name="圆角矩形 12"/>
          <p:cNvSpPr/>
          <p:nvPr/>
        </p:nvSpPr>
        <p:spPr>
          <a:xfrm>
            <a:off x="6462765" y="5507284"/>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权威</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14" name="直线连接符 13"/>
          <p:cNvCxnSpPr>
            <a:stCxn id="13" idx="1"/>
            <a:endCxn id="5" idx="3"/>
          </p:cNvCxnSpPr>
          <p:nvPr/>
        </p:nvCxnSpPr>
        <p:spPr>
          <a:xfrm flipH="1">
            <a:off x="2668088" y="5864649"/>
            <a:ext cx="3794677"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p:cNvGrpSpPr/>
          <p:nvPr/>
        </p:nvGrpSpPr>
        <p:grpSpPr>
          <a:xfrm>
            <a:off x="2999758" y="3592398"/>
            <a:ext cx="3087233" cy="605347"/>
            <a:chOff x="1831798" y="2634244"/>
            <a:chExt cx="3087233" cy="605347"/>
          </a:xfrm>
        </p:grpSpPr>
        <p:cxnSp>
          <p:nvCxnSpPr>
            <p:cNvPr id="16" name="直线连接符 15"/>
            <p:cNvCxnSpPr/>
            <p:nvPr/>
          </p:nvCxnSpPr>
          <p:spPr>
            <a:xfrm flipH="1">
              <a:off x="1831798" y="2937998"/>
              <a:ext cx="3087233"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圆角矩形 16"/>
            <p:cNvSpPr/>
            <p:nvPr/>
          </p:nvSpPr>
          <p:spPr>
            <a:xfrm>
              <a:off x="2363678" y="2634244"/>
              <a:ext cx="2015346" cy="605347"/>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FFFF"/>
                  </a:solidFill>
                  <a:latin typeface="微软雅黑"/>
                  <a:ea typeface="微软雅黑"/>
                  <a:cs typeface="微软雅黑"/>
                </a:rPr>
                <a:t>(</a:t>
              </a:r>
              <a:r>
                <a:rPr kumimoji="1" lang="en-US" altLang="zh-CN" dirty="0" smtClean="0">
                  <a:solidFill>
                    <a:srgbClr val="FFFFFF"/>
                  </a:solidFill>
                  <a:latin typeface="微软雅黑"/>
                  <a:ea typeface="微软雅黑"/>
                  <a:cs typeface="微软雅黑"/>
                </a:rPr>
                <a:t>2)</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endParaRPr kumimoji="1" lang="en-US" altLang="zh-CN" dirty="0" smtClean="0">
                <a:solidFill>
                  <a:srgbClr val="FFFFFF"/>
                </a:solidFill>
                <a:latin typeface="微软雅黑"/>
                <a:ea typeface="微软雅黑"/>
                <a:cs typeface="微软雅黑"/>
              </a:endParaRPr>
            </a:p>
            <a:p>
              <a:pPr algn="ctr"/>
              <a:r>
                <a:rPr kumimoji="1" lang="zh-CN" altLang="zh-CN" dirty="0" smtClean="0">
                  <a:solidFill>
                    <a:srgbClr val="FFFFFF"/>
                  </a:solidFill>
                  <a:latin typeface="微软雅黑"/>
                  <a:ea typeface="微软雅黑"/>
                  <a:cs typeface="微软雅黑"/>
                </a:rPr>
                <a:t>1</a:t>
              </a:r>
              <a:r>
                <a:rPr kumimoji="1" lang="en-US" altLang="zh-CN" dirty="0" smtClean="0">
                  <a:solidFill>
                    <a:srgbClr val="FFFFFF"/>
                  </a:solidFill>
                  <a:latin typeface="微软雅黑"/>
                  <a:ea typeface="微软雅黑"/>
                  <a:cs typeface="微软雅黑"/>
                </a:rPr>
                <a:t>.2.3.4</a:t>
              </a:r>
              <a:endParaRPr kumimoji="1" lang="zh-CN" altLang="en-US" dirty="0">
                <a:solidFill>
                  <a:srgbClr val="FFFFFF"/>
                </a:solidFill>
                <a:latin typeface="微软雅黑"/>
                <a:ea typeface="微软雅黑"/>
                <a:cs typeface="微软雅黑"/>
              </a:endParaRPr>
            </a:p>
          </p:txBody>
        </p:sp>
      </p:grpSp>
      <p:cxnSp>
        <p:nvCxnSpPr>
          <p:cNvPr id="18" name="肘形连接符 17"/>
          <p:cNvCxnSpPr>
            <a:stCxn id="5" idx="0"/>
            <a:endCxn id="12" idx="1"/>
          </p:cNvCxnSpPr>
          <p:nvPr/>
        </p:nvCxnSpPr>
        <p:spPr>
          <a:xfrm rot="5400000" flipH="1" flipV="1">
            <a:off x="3721632" y="2766152"/>
            <a:ext cx="1178219" cy="4304047"/>
          </a:xfrm>
          <a:prstGeom prst="bentConnector2">
            <a:avLst/>
          </a:prstGeom>
          <a:ln w="57150" cmpd="sng">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652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Kaminsky</a:t>
            </a:r>
            <a:r>
              <a:rPr kumimoji="1" lang="zh-CN" altLang="en-US" dirty="0" smtClean="0"/>
              <a:t>攻击</a:t>
            </a:r>
            <a:r>
              <a:rPr kumimoji="1" lang="zh-CN" altLang="zh-CN" sz="1600" dirty="0" smtClean="0"/>
              <a:t>[</a:t>
            </a:r>
            <a:r>
              <a:rPr kumimoji="1" lang="en-US" altLang="zh-CN" sz="1600" dirty="0" err="1" smtClean="0"/>
              <a:t>blackhat</a:t>
            </a:r>
            <a:r>
              <a:rPr kumimoji="1" lang="zh-CN" altLang="en-US" sz="1600" dirty="0" smtClean="0"/>
              <a:t> </a:t>
            </a:r>
            <a:r>
              <a:rPr kumimoji="1" lang="en-US" altLang="zh-CN" sz="1600" dirty="0" smtClean="0"/>
              <a:t>08]</a:t>
            </a:r>
            <a:endParaRPr kumimoji="1" lang="zh-CN" altLang="en-US" dirty="0"/>
          </a:p>
        </p:txBody>
      </p:sp>
      <p:sp>
        <p:nvSpPr>
          <p:cNvPr id="3" name="内容占位符 2"/>
          <p:cNvSpPr>
            <a:spLocks noGrp="1"/>
          </p:cNvSpPr>
          <p:nvPr>
            <p:ph idx="1"/>
          </p:nvPr>
        </p:nvSpPr>
        <p:spPr>
          <a:xfrm>
            <a:off x="470855" y="1140393"/>
            <a:ext cx="8229600" cy="1672444"/>
          </a:xfrm>
        </p:spPr>
        <p:txBody>
          <a:bodyPr/>
          <a:lstStyle/>
          <a:p>
            <a:r>
              <a:rPr kumimoji="1" lang="zh-CN" altLang="en-US" sz="2000" dirty="0" smtClean="0"/>
              <a:t>利用操控查询</a:t>
            </a:r>
            <a:r>
              <a:rPr kumimoji="1" lang="en-US" altLang="zh-CN" sz="2000" dirty="0" smtClean="0"/>
              <a:t>+ID</a:t>
            </a:r>
            <a:r>
              <a:rPr kumimoji="1" lang="zh-CN" altLang="en-US" sz="2000" dirty="0" smtClean="0"/>
              <a:t>猜测来对缓存下毒，从而劫持一个域</a:t>
            </a:r>
            <a:r>
              <a:rPr kumimoji="1" lang="en-US" altLang="zh-CN" sz="2000" dirty="0" err="1" smtClean="0"/>
              <a:t>hit.edu.cn</a:t>
            </a:r>
            <a:endParaRPr kumimoji="1" lang="en-US" altLang="zh-CN" sz="2000" dirty="0" smtClean="0"/>
          </a:p>
          <a:p>
            <a:pPr lvl="1"/>
            <a:r>
              <a:rPr kumimoji="1" lang="en-US" altLang="zh-CN" sz="1600" dirty="0" smtClean="0"/>
              <a:t>(1)</a:t>
            </a:r>
            <a:r>
              <a:rPr kumimoji="1" lang="zh-CN" altLang="en-US" sz="1600" dirty="0" smtClean="0"/>
              <a:t> 攻击者利用受操纵客户端查询一个</a:t>
            </a:r>
            <a:r>
              <a:rPr kumimoji="1" lang="en-US" altLang="zh-CN" sz="1600" dirty="0" err="1" smtClean="0"/>
              <a:t>hit.edu.cn</a:t>
            </a:r>
            <a:r>
              <a:rPr kumimoji="1" lang="zh-CN" altLang="en-US" sz="1600" dirty="0" smtClean="0"/>
              <a:t>中不存在的域名</a:t>
            </a:r>
            <a:r>
              <a:rPr kumimoji="1" lang="en-US" altLang="zh-CN" sz="1600" dirty="0" err="1" smtClean="0"/>
              <a:t>randomxx</a:t>
            </a:r>
            <a:endParaRPr kumimoji="1" lang="en-US" altLang="zh-CN" sz="1600" dirty="0"/>
          </a:p>
          <a:p>
            <a:pPr lvl="1"/>
            <a:r>
              <a:rPr kumimoji="1" lang="zh-CN" altLang="en-US" sz="1600" dirty="0" smtClean="0"/>
              <a:t>(</a:t>
            </a:r>
            <a:r>
              <a:rPr kumimoji="1" lang="en-US" altLang="zh-CN" sz="1600" dirty="0" smtClean="0"/>
              <a:t>2)</a:t>
            </a:r>
            <a:r>
              <a:rPr kumimoji="1" lang="zh-CN" altLang="en-US" sz="1600" dirty="0" smtClean="0"/>
              <a:t> 受害递归服务器中缓存没有命中，于是发出查询</a:t>
            </a:r>
            <a:endParaRPr kumimoji="1" lang="en-US" altLang="zh-CN" sz="1600" dirty="0" smtClean="0"/>
          </a:p>
          <a:p>
            <a:pPr lvl="1"/>
            <a:r>
              <a:rPr kumimoji="1" lang="zh-CN" altLang="zh-CN" sz="1600" dirty="0" smtClean="0"/>
              <a:t>(</a:t>
            </a:r>
            <a:r>
              <a:rPr kumimoji="1" lang="en-US" altLang="zh-CN" sz="1600" dirty="0" smtClean="0"/>
              <a:t>3)</a:t>
            </a:r>
            <a:r>
              <a:rPr kumimoji="1" lang="zh-CN" altLang="en-US" sz="1600" dirty="0" smtClean="0"/>
              <a:t> 利用</a:t>
            </a:r>
            <a:r>
              <a:rPr kumimoji="1" lang="en-US" altLang="zh-CN" sz="1600" dirty="0" smtClean="0"/>
              <a:t>ID</a:t>
            </a:r>
            <a:r>
              <a:rPr kumimoji="1" lang="zh-CN" altLang="en-US" sz="1600" dirty="0" smtClean="0"/>
              <a:t>猜测，攻击者服务器发出大量应答，对缓存下毒，将</a:t>
            </a:r>
            <a:r>
              <a:rPr kumimoji="1" lang="en-US" altLang="zh-CN" sz="1600" dirty="0" err="1" smtClean="0"/>
              <a:t>hit.edu.cn</a:t>
            </a:r>
            <a:r>
              <a:rPr kumimoji="1" lang="zh-CN" altLang="en-US" sz="1600" dirty="0" smtClean="0"/>
              <a:t>的域名服务器定向到攻击者服务器</a:t>
            </a:r>
            <a:endParaRPr kumimoji="1" lang="zh-CN" altLang="en-US" sz="16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26</a:t>
            </a:fld>
            <a:endParaRPr kumimoji="1" lang="zh-CN" altLang="en-US" dirty="0"/>
          </a:p>
        </p:txBody>
      </p:sp>
      <p:sp>
        <p:nvSpPr>
          <p:cNvPr id="5" name="圆角矩形 4"/>
          <p:cNvSpPr/>
          <p:nvPr/>
        </p:nvSpPr>
        <p:spPr>
          <a:xfrm>
            <a:off x="1649348" y="5370734"/>
            <a:ext cx="1018740" cy="71472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受害</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递归服务器</a:t>
            </a:r>
            <a:endParaRPr kumimoji="1" lang="en-US" altLang="zh-CN" sz="1600" dirty="0" smtClean="0">
              <a:latin typeface="微软雅黑"/>
              <a:ea typeface="微软雅黑"/>
              <a:cs typeface="微软雅黑"/>
            </a:endParaRPr>
          </a:p>
        </p:txBody>
      </p:sp>
      <p:grpSp>
        <p:nvGrpSpPr>
          <p:cNvPr id="6" name="组 5"/>
          <p:cNvGrpSpPr/>
          <p:nvPr/>
        </p:nvGrpSpPr>
        <p:grpSpPr>
          <a:xfrm>
            <a:off x="3007425" y="5819027"/>
            <a:ext cx="3455340" cy="341702"/>
            <a:chOff x="2704353" y="4647710"/>
            <a:chExt cx="3087233" cy="341702"/>
          </a:xfrm>
        </p:grpSpPr>
        <p:cxnSp>
          <p:nvCxnSpPr>
            <p:cNvPr id="7" name="直线连接符 6"/>
            <p:cNvCxnSpPr/>
            <p:nvPr/>
          </p:nvCxnSpPr>
          <p:spPr>
            <a:xfrm flipH="1">
              <a:off x="2704353" y="4812455"/>
              <a:ext cx="3087233"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圆角矩形 7"/>
            <p:cNvSpPr/>
            <p:nvPr/>
          </p:nvSpPr>
          <p:spPr>
            <a:xfrm>
              <a:off x="2704353" y="4647710"/>
              <a:ext cx="2812899" cy="34170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bg1"/>
                  </a:solidFill>
                  <a:latin typeface="微软雅黑"/>
                  <a:ea typeface="微软雅黑"/>
                  <a:cs typeface="微软雅黑"/>
                </a:rPr>
                <a:t>(2)</a:t>
              </a:r>
              <a:r>
                <a:rPr kumimoji="1" lang="zh-CN" altLang="en-US" dirty="0" smtClean="0">
                  <a:solidFill>
                    <a:schemeClr val="bg1"/>
                  </a:solidFill>
                  <a:latin typeface="微软雅黑"/>
                  <a:ea typeface="微软雅黑"/>
                  <a:cs typeface="微软雅黑"/>
                </a:rPr>
                <a:t> </a:t>
              </a:r>
              <a:r>
                <a:rPr kumimoji="1" lang="en-US" altLang="zh-CN" dirty="0" err="1" smtClean="0">
                  <a:solidFill>
                    <a:schemeClr val="bg1"/>
                  </a:solidFill>
                  <a:latin typeface="微软雅黑"/>
                  <a:ea typeface="微软雅黑"/>
                  <a:cs typeface="微软雅黑"/>
                </a:rPr>
                <a:t>randomxx.hit.edu.cn</a:t>
              </a:r>
              <a:r>
                <a:rPr kumimoji="1" lang="en-US" altLang="zh-CN" dirty="0" smtClean="0">
                  <a:solidFill>
                    <a:schemeClr val="bg1"/>
                  </a:solidFill>
                  <a:latin typeface="微软雅黑"/>
                  <a:ea typeface="微软雅黑"/>
                  <a:cs typeface="微软雅黑"/>
                </a:rPr>
                <a:t> A</a:t>
              </a:r>
              <a:endParaRPr kumimoji="1" lang="zh-CN" altLang="en-US" dirty="0">
                <a:solidFill>
                  <a:schemeClr val="bg1"/>
                </a:solidFill>
                <a:latin typeface="微软雅黑"/>
                <a:ea typeface="微软雅黑"/>
                <a:cs typeface="微软雅黑"/>
              </a:endParaRPr>
            </a:p>
          </p:txBody>
        </p:sp>
      </p:grpSp>
      <p:grpSp>
        <p:nvGrpSpPr>
          <p:cNvPr id="9" name="组 8"/>
          <p:cNvGrpSpPr/>
          <p:nvPr/>
        </p:nvGrpSpPr>
        <p:grpSpPr>
          <a:xfrm>
            <a:off x="2999758" y="5220664"/>
            <a:ext cx="3087233" cy="408764"/>
            <a:chOff x="2704353" y="5810812"/>
            <a:chExt cx="3087233" cy="605347"/>
          </a:xfrm>
        </p:grpSpPr>
        <p:cxnSp>
          <p:nvCxnSpPr>
            <p:cNvPr id="10" name="直线连接符 9"/>
            <p:cNvCxnSpPr/>
            <p:nvPr/>
          </p:nvCxnSpPr>
          <p:spPr>
            <a:xfrm flipH="1">
              <a:off x="2704353" y="6114566"/>
              <a:ext cx="3087233" cy="0"/>
            </a:xfrm>
            <a:prstGeom prst="line">
              <a:avLst/>
            </a:prstGeom>
            <a:ln w="57150" cmpd="sng">
              <a:solidFill>
                <a:srgbClr val="0096FF"/>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1" name="圆角矩形 10"/>
            <p:cNvSpPr/>
            <p:nvPr/>
          </p:nvSpPr>
          <p:spPr>
            <a:xfrm>
              <a:off x="3236233" y="5810812"/>
              <a:ext cx="2015346" cy="605347"/>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rgbClr val="FFFFFF"/>
                  </a:solidFill>
                  <a:latin typeface="微软雅黑"/>
                  <a:ea typeface="微软雅黑"/>
                  <a:cs typeface="微软雅黑"/>
                </a:rPr>
                <a:t>(4)</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NXDOMAIN</a:t>
              </a:r>
              <a:endParaRPr kumimoji="1" lang="zh-CN" altLang="en-US" dirty="0">
                <a:solidFill>
                  <a:srgbClr val="FFFFFF"/>
                </a:solidFill>
                <a:latin typeface="微软雅黑"/>
                <a:ea typeface="微软雅黑"/>
                <a:cs typeface="微软雅黑"/>
              </a:endParaRPr>
            </a:p>
          </p:txBody>
        </p:sp>
      </p:grpSp>
      <p:sp>
        <p:nvSpPr>
          <p:cNvPr id="12" name="圆角矩形 11"/>
          <p:cNvSpPr/>
          <p:nvPr/>
        </p:nvSpPr>
        <p:spPr>
          <a:xfrm>
            <a:off x="6462765" y="3835150"/>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攻击者</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sp>
        <p:nvSpPr>
          <p:cNvPr id="13" name="圆角矩形 12"/>
          <p:cNvSpPr/>
          <p:nvPr/>
        </p:nvSpPr>
        <p:spPr>
          <a:xfrm>
            <a:off x="6462765" y="5370734"/>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权威</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14" name="直线连接符 13"/>
          <p:cNvCxnSpPr>
            <a:stCxn id="13" idx="1"/>
            <a:endCxn id="5" idx="3"/>
          </p:cNvCxnSpPr>
          <p:nvPr/>
        </p:nvCxnSpPr>
        <p:spPr>
          <a:xfrm flipH="1">
            <a:off x="2668088" y="5728099"/>
            <a:ext cx="3794677"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p:cNvGrpSpPr/>
          <p:nvPr/>
        </p:nvGrpSpPr>
        <p:grpSpPr>
          <a:xfrm>
            <a:off x="2280452" y="4247205"/>
            <a:ext cx="4182313" cy="605347"/>
            <a:chOff x="1831798" y="2634244"/>
            <a:chExt cx="3087233" cy="605347"/>
          </a:xfrm>
        </p:grpSpPr>
        <p:cxnSp>
          <p:nvCxnSpPr>
            <p:cNvPr id="16" name="直线连接符 15"/>
            <p:cNvCxnSpPr/>
            <p:nvPr/>
          </p:nvCxnSpPr>
          <p:spPr>
            <a:xfrm flipH="1">
              <a:off x="1831798" y="2937998"/>
              <a:ext cx="3087233"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圆角矩形 16"/>
            <p:cNvSpPr/>
            <p:nvPr/>
          </p:nvSpPr>
          <p:spPr>
            <a:xfrm>
              <a:off x="2136649" y="2634244"/>
              <a:ext cx="2635492" cy="605347"/>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FFFF"/>
                  </a:solidFill>
                  <a:latin typeface="微软雅黑"/>
                  <a:ea typeface="微软雅黑"/>
                  <a:cs typeface="微软雅黑"/>
                </a:rPr>
                <a:t>(</a:t>
              </a:r>
              <a:r>
                <a:rPr kumimoji="1" lang="zh-CN" altLang="zh-CN" dirty="0">
                  <a:solidFill>
                    <a:srgbClr val="FFFFFF"/>
                  </a:solidFill>
                  <a:latin typeface="微软雅黑"/>
                  <a:ea typeface="微软雅黑"/>
                  <a:cs typeface="微软雅黑"/>
                </a:rPr>
                <a:t>3</a:t>
              </a:r>
              <a:r>
                <a:rPr kumimoji="1" lang="en-US" altLang="zh-CN" dirty="0" smtClean="0">
                  <a:solidFill>
                    <a:srgbClr val="FFFFFF"/>
                  </a:solidFill>
                  <a:latin typeface="微软雅黑"/>
                  <a:ea typeface="微软雅黑"/>
                  <a:cs typeface="微软雅黑"/>
                </a:rPr>
                <a:t>)</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NS</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attacker.com</a:t>
              </a:r>
              <a:endParaRPr kumimoji="1" lang="en-US" altLang="zh-CN" dirty="0" smtClean="0">
                <a:solidFill>
                  <a:srgbClr val="FFFFFF"/>
                </a:solidFill>
                <a:latin typeface="微软雅黑"/>
                <a:ea typeface="微软雅黑"/>
                <a:cs typeface="微软雅黑"/>
              </a:endParaRPr>
            </a:p>
            <a:p>
              <a:pPr algn="ctr"/>
              <a:r>
                <a:rPr kumimoji="1" lang="en-US" altLang="zh-CN" dirty="0" err="1" smtClean="0">
                  <a:solidFill>
                    <a:srgbClr val="FFFFFF"/>
                  </a:solidFill>
                  <a:latin typeface="微软雅黑"/>
                  <a:ea typeface="微软雅黑"/>
                  <a:cs typeface="微软雅黑"/>
                </a:rPr>
                <a:t>attacker.com</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A</a:t>
              </a:r>
              <a:r>
                <a:rPr kumimoji="1" lang="zh-CN" altLang="en-US" dirty="0" smtClean="0">
                  <a:solidFill>
                    <a:srgbClr val="FFFFFF"/>
                  </a:solidFill>
                  <a:latin typeface="微软雅黑"/>
                  <a:ea typeface="微软雅黑"/>
                  <a:cs typeface="微软雅黑"/>
                </a:rPr>
                <a:t> </a:t>
              </a:r>
              <a:r>
                <a:rPr kumimoji="1" lang="zh-CN" altLang="zh-CN" dirty="0" smtClean="0">
                  <a:solidFill>
                    <a:srgbClr val="FFFFFF"/>
                  </a:solidFill>
                  <a:latin typeface="微软雅黑"/>
                  <a:ea typeface="微软雅黑"/>
                  <a:cs typeface="微软雅黑"/>
                </a:rPr>
                <a:t>1</a:t>
              </a:r>
              <a:r>
                <a:rPr kumimoji="1" lang="en-US" altLang="zh-CN" dirty="0" smtClean="0">
                  <a:solidFill>
                    <a:srgbClr val="FFFFFF"/>
                  </a:solidFill>
                  <a:latin typeface="微软雅黑"/>
                  <a:ea typeface="微软雅黑"/>
                  <a:cs typeface="微软雅黑"/>
                </a:rPr>
                <a:t>.2.3.4</a:t>
              </a:r>
              <a:endParaRPr kumimoji="1" lang="zh-CN" altLang="en-US" dirty="0">
                <a:solidFill>
                  <a:srgbClr val="FFFFFF"/>
                </a:solidFill>
                <a:latin typeface="微软雅黑"/>
                <a:ea typeface="微软雅黑"/>
                <a:cs typeface="微软雅黑"/>
              </a:endParaRPr>
            </a:p>
          </p:txBody>
        </p:sp>
      </p:grpSp>
      <p:cxnSp>
        <p:nvCxnSpPr>
          <p:cNvPr id="18" name="肘形连接符 17"/>
          <p:cNvCxnSpPr>
            <a:stCxn id="5" idx="0"/>
            <a:endCxn id="12" idx="1"/>
          </p:cNvCxnSpPr>
          <p:nvPr/>
        </p:nvCxnSpPr>
        <p:spPr>
          <a:xfrm rot="5400000" flipH="1" flipV="1">
            <a:off x="3721632" y="2629602"/>
            <a:ext cx="1178219" cy="4304047"/>
          </a:xfrm>
          <a:prstGeom prst="bentConnector2">
            <a:avLst/>
          </a:prstGeom>
          <a:ln w="5715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0" name="圆角矩形 19"/>
          <p:cNvSpPr/>
          <p:nvPr/>
        </p:nvSpPr>
        <p:spPr>
          <a:xfrm>
            <a:off x="6462765" y="2865676"/>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sz="1600" dirty="0" smtClean="0">
                <a:latin typeface="微软雅黑"/>
                <a:ea typeface="微软雅黑"/>
                <a:cs typeface="微软雅黑"/>
              </a:rPr>
              <a:t>受操纵</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客户端</a:t>
            </a:r>
            <a:endParaRPr kumimoji="1" lang="en-US" altLang="zh-CN" sz="1600" dirty="0" smtClean="0">
              <a:latin typeface="微软雅黑"/>
              <a:ea typeface="微软雅黑"/>
              <a:cs typeface="微软雅黑"/>
            </a:endParaRPr>
          </a:p>
        </p:txBody>
      </p:sp>
      <p:cxnSp>
        <p:nvCxnSpPr>
          <p:cNvPr id="21" name="肘形连接符 20"/>
          <p:cNvCxnSpPr>
            <a:stCxn id="5" idx="0"/>
            <a:endCxn id="20" idx="1"/>
          </p:cNvCxnSpPr>
          <p:nvPr/>
        </p:nvCxnSpPr>
        <p:spPr>
          <a:xfrm rot="5400000" flipH="1" flipV="1">
            <a:off x="3236895" y="2144865"/>
            <a:ext cx="2147693" cy="4304047"/>
          </a:xfrm>
          <a:prstGeom prst="bentConnector2">
            <a:avLst/>
          </a:prstGeom>
          <a:ln w="5715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nvGrpSpPr>
          <p:cNvPr id="35" name="组 34"/>
          <p:cNvGrpSpPr/>
          <p:nvPr/>
        </p:nvGrpSpPr>
        <p:grpSpPr>
          <a:xfrm>
            <a:off x="2498939" y="3288012"/>
            <a:ext cx="3809857" cy="448235"/>
            <a:chOff x="1487183" y="2759200"/>
            <a:chExt cx="3431848" cy="448235"/>
          </a:xfrm>
        </p:grpSpPr>
        <p:cxnSp>
          <p:nvCxnSpPr>
            <p:cNvPr id="36" name="直线连接符 35"/>
            <p:cNvCxnSpPr/>
            <p:nvPr/>
          </p:nvCxnSpPr>
          <p:spPr>
            <a:xfrm flipH="1">
              <a:off x="1487183" y="2997762"/>
              <a:ext cx="3431848"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7" name="圆角矩形 36"/>
            <p:cNvSpPr/>
            <p:nvPr/>
          </p:nvSpPr>
          <p:spPr>
            <a:xfrm>
              <a:off x="1938312" y="2759200"/>
              <a:ext cx="2842832" cy="44823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AutoNum type="arabicParenBoth"/>
              </a:pPr>
              <a:r>
                <a:rPr kumimoji="1" lang="en-US" altLang="zh-CN" dirty="0" err="1" smtClean="0">
                  <a:solidFill>
                    <a:srgbClr val="FFFFFF"/>
                  </a:solidFill>
                  <a:latin typeface="微软雅黑"/>
                  <a:ea typeface="微软雅黑"/>
                  <a:cs typeface="微软雅黑"/>
                </a:rPr>
                <a:t>randomxx.hit.edu.cn</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A</a:t>
              </a:r>
            </a:p>
          </p:txBody>
        </p:sp>
      </p:grpSp>
      <p:sp>
        <p:nvSpPr>
          <p:cNvPr id="39" name="圆角矩形 38"/>
          <p:cNvSpPr/>
          <p:nvPr/>
        </p:nvSpPr>
        <p:spPr>
          <a:xfrm>
            <a:off x="1683085" y="6085463"/>
            <a:ext cx="985003" cy="589243"/>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FFFF"/>
                </a:solidFill>
                <a:latin typeface="微软雅黑"/>
                <a:ea typeface="微软雅黑"/>
                <a:cs typeface="微软雅黑"/>
              </a:rPr>
              <a:t>缓存</a:t>
            </a:r>
            <a:endParaRPr kumimoji="1" lang="en-US" altLang="zh-CN" dirty="0" smtClean="0">
              <a:solidFill>
                <a:srgbClr val="FFFFFF"/>
              </a:solidFill>
              <a:latin typeface="微软雅黑"/>
              <a:ea typeface="微软雅黑"/>
              <a:cs typeface="微软雅黑"/>
            </a:endParaRPr>
          </a:p>
          <a:p>
            <a:pPr algn="ctr"/>
            <a:r>
              <a:rPr kumimoji="1" lang="zh-CN" altLang="en-US" dirty="0" smtClean="0">
                <a:solidFill>
                  <a:srgbClr val="FFFFFF"/>
                </a:solidFill>
                <a:latin typeface="微软雅黑"/>
                <a:ea typeface="微软雅黑"/>
                <a:cs typeface="微软雅黑"/>
              </a:rPr>
              <a:t>被下毒</a:t>
            </a:r>
            <a:endParaRPr kumimoji="1" lang="en-US" altLang="zh-CN" dirty="0" smtClean="0">
              <a:solidFill>
                <a:srgbClr val="FFFFFF"/>
              </a:solidFill>
              <a:latin typeface="微软雅黑"/>
              <a:ea typeface="微软雅黑"/>
              <a:cs typeface="微软雅黑"/>
            </a:endParaRPr>
          </a:p>
        </p:txBody>
      </p:sp>
    </p:spTree>
    <p:extLst>
      <p:ext uri="{BB962C8B-B14F-4D97-AF65-F5344CB8AC3E}">
        <p14:creationId xmlns:p14="http://schemas.microsoft.com/office/powerpoint/2010/main" val="288147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名字链</a:t>
            </a:r>
            <a:endParaRPr kumimoji="1" lang="zh-CN" altLang="en-US" dirty="0"/>
          </a:p>
        </p:txBody>
      </p:sp>
      <p:sp>
        <p:nvSpPr>
          <p:cNvPr id="3" name="内容占位符 2"/>
          <p:cNvSpPr>
            <a:spLocks noGrp="1"/>
          </p:cNvSpPr>
          <p:nvPr>
            <p:ph idx="1"/>
          </p:nvPr>
        </p:nvSpPr>
        <p:spPr>
          <a:xfrm>
            <a:off x="457200" y="1181358"/>
            <a:ext cx="8229600" cy="1582760"/>
          </a:xfrm>
        </p:spPr>
        <p:txBody>
          <a:bodyPr/>
          <a:lstStyle/>
          <a:p>
            <a:r>
              <a:rPr kumimoji="1" lang="zh-CN" altLang="en-US" sz="2000" dirty="0" smtClean="0"/>
              <a:t>攻击者操纵一台客户端和一台服务器，实施“缓存下毒”攻击</a:t>
            </a:r>
            <a:endParaRPr kumimoji="1" lang="en-US" altLang="zh-CN" sz="2000" dirty="0" smtClean="0"/>
          </a:p>
          <a:p>
            <a:pPr lvl="1"/>
            <a:r>
              <a:rPr kumimoji="1" lang="en-US" altLang="zh-CN" sz="1600" dirty="0" smtClean="0"/>
              <a:t>(1)</a:t>
            </a:r>
            <a:r>
              <a:rPr kumimoji="1" lang="zh-CN" altLang="en-US" sz="1600" dirty="0" smtClean="0"/>
              <a:t>受操纵客户端向受害递归服务器发送针对攻击服务器的请求</a:t>
            </a:r>
            <a:endParaRPr kumimoji="1" lang="en-US" altLang="zh-CN" sz="1600" dirty="0" smtClean="0"/>
          </a:p>
          <a:p>
            <a:pPr lvl="1"/>
            <a:r>
              <a:rPr kumimoji="1" lang="zh-CN" altLang="zh-CN" sz="1600" dirty="0" smtClean="0"/>
              <a:t>(</a:t>
            </a:r>
            <a:r>
              <a:rPr kumimoji="1" lang="en-US" altLang="zh-CN" sz="1600" dirty="0" smtClean="0"/>
              <a:t>2)</a:t>
            </a:r>
            <a:r>
              <a:rPr kumimoji="1" lang="zh-CN" altLang="en-US" sz="1600" dirty="0" smtClean="0"/>
              <a:t>受害递归服务器向攻击服务器发送请求</a:t>
            </a:r>
            <a:endParaRPr kumimoji="1" lang="en-US" altLang="zh-CN" sz="1600" dirty="0" smtClean="0"/>
          </a:p>
          <a:p>
            <a:pPr lvl="1"/>
            <a:r>
              <a:rPr kumimoji="1" lang="zh-CN" altLang="zh-CN" sz="1600" dirty="0" smtClean="0"/>
              <a:t>(</a:t>
            </a:r>
            <a:r>
              <a:rPr kumimoji="1" lang="en-US" altLang="zh-CN" sz="1600" dirty="0" smtClean="0"/>
              <a:t>3)</a:t>
            </a:r>
            <a:r>
              <a:rPr kumimoji="1" lang="zh-CN" altLang="en-US" sz="1600" dirty="0" smtClean="0"/>
              <a:t>攻击者伪造应答：攻击者控制域名</a:t>
            </a:r>
            <a:r>
              <a:rPr kumimoji="1" lang="en-US" altLang="zh-CN" sz="1600" dirty="0" smtClean="0"/>
              <a:t>-&gt;</a:t>
            </a:r>
            <a:r>
              <a:rPr kumimoji="1" lang="zh-CN" altLang="en-US" sz="1600" dirty="0" smtClean="0"/>
              <a:t>受害域名</a:t>
            </a:r>
            <a:r>
              <a:rPr kumimoji="1" lang="en-US" altLang="zh-CN" sz="1600" dirty="0" smtClean="0"/>
              <a:t>-&gt;</a:t>
            </a:r>
            <a:r>
              <a:rPr kumimoji="1" lang="zh-CN" altLang="en-US" sz="1600" dirty="0" smtClean="0"/>
              <a:t>攻击者指定</a:t>
            </a:r>
            <a:r>
              <a:rPr kumimoji="1" lang="en-US" altLang="zh-CN" sz="1600" dirty="0" smtClean="0"/>
              <a:t>IP</a:t>
            </a:r>
            <a:r>
              <a:rPr kumimoji="1" lang="zh-CN" altLang="en-US" sz="1600" dirty="0" smtClean="0"/>
              <a:t>地址</a:t>
            </a:r>
            <a:endParaRPr kumimoji="1" lang="en-US" altLang="zh-CN" sz="1600" dirty="0" smtClean="0"/>
          </a:p>
          <a:p>
            <a:endParaRPr kumimoji="1" lang="zh-CN" altLang="en-US" sz="20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27</a:t>
            </a:fld>
            <a:endParaRPr kumimoji="1" lang="zh-CN" altLang="en-US" dirty="0"/>
          </a:p>
        </p:txBody>
      </p:sp>
      <p:sp>
        <p:nvSpPr>
          <p:cNvPr id="5" name="圆角矩形 4"/>
          <p:cNvSpPr/>
          <p:nvPr/>
        </p:nvSpPr>
        <p:spPr>
          <a:xfrm>
            <a:off x="1305705" y="5327992"/>
            <a:ext cx="1018740" cy="71472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受害</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递归</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grpSp>
        <p:nvGrpSpPr>
          <p:cNvPr id="6" name="组 5"/>
          <p:cNvGrpSpPr/>
          <p:nvPr/>
        </p:nvGrpSpPr>
        <p:grpSpPr>
          <a:xfrm>
            <a:off x="2939993" y="3047925"/>
            <a:ext cx="3087233" cy="383332"/>
            <a:chOff x="2704353" y="4647710"/>
            <a:chExt cx="3087233" cy="383332"/>
          </a:xfrm>
        </p:grpSpPr>
        <p:cxnSp>
          <p:nvCxnSpPr>
            <p:cNvPr id="7" name="直线连接符 6"/>
            <p:cNvCxnSpPr/>
            <p:nvPr/>
          </p:nvCxnSpPr>
          <p:spPr>
            <a:xfrm flipH="1">
              <a:off x="2704353" y="4812455"/>
              <a:ext cx="3087233"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圆角矩形 7"/>
            <p:cNvSpPr/>
            <p:nvPr/>
          </p:nvSpPr>
          <p:spPr>
            <a:xfrm>
              <a:off x="2982239" y="4647710"/>
              <a:ext cx="2441014" cy="38333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bg1"/>
                  </a:solidFill>
                  <a:latin typeface="微软雅黑"/>
                  <a:ea typeface="微软雅黑"/>
                  <a:cs typeface="微软雅黑"/>
                </a:rPr>
                <a:t>(2)</a:t>
              </a:r>
              <a:r>
                <a:rPr kumimoji="1" lang="zh-CN" altLang="en-US" dirty="0" smtClean="0">
                  <a:solidFill>
                    <a:schemeClr val="bg1"/>
                  </a:solidFill>
                  <a:latin typeface="微软雅黑"/>
                  <a:ea typeface="微软雅黑"/>
                  <a:cs typeface="微软雅黑"/>
                </a:rPr>
                <a:t> </a:t>
              </a:r>
              <a:r>
                <a:rPr kumimoji="1" lang="en-US" altLang="zh-CN" dirty="0" err="1" smtClean="0">
                  <a:solidFill>
                    <a:schemeClr val="bg1"/>
                  </a:solidFill>
                  <a:latin typeface="微软雅黑"/>
                  <a:ea typeface="微软雅黑"/>
                  <a:cs typeface="微软雅黑"/>
                </a:rPr>
                <a:t>attacker.com</a:t>
              </a:r>
              <a:r>
                <a:rPr kumimoji="1" lang="en-US" altLang="zh-CN" dirty="0" smtClean="0">
                  <a:solidFill>
                    <a:schemeClr val="bg1"/>
                  </a:solidFill>
                  <a:latin typeface="微软雅黑"/>
                  <a:ea typeface="微软雅黑"/>
                  <a:cs typeface="微软雅黑"/>
                </a:rPr>
                <a:t> A</a:t>
              </a:r>
              <a:endParaRPr kumimoji="1" lang="zh-CN" altLang="en-US" dirty="0">
                <a:solidFill>
                  <a:schemeClr val="bg1"/>
                </a:solidFill>
                <a:latin typeface="微软雅黑"/>
                <a:ea typeface="微软雅黑"/>
                <a:cs typeface="微软雅黑"/>
              </a:endParaRPr>
            </a:p>
          </p:txBody>
        </p:sp>
      </p:grpSp>
      <p:sp>
        <p:nvSpPr>
          <p:cNvPr id="12" name="圆角矩形 11"/>
          <p:cNvSpPr/>
          <p:nvPr/>
        </p:nvSpPr>
        <p:spPr>
          <a:xfrm>
            <a:off x="7105228" y="3239591"/>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攻击者</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14" name="直线连接符 13"/>
          <p:cNvCxnSpPr>
            <a:stCxn id="19" idx="1"/>
            <a:endCxn id="5" idx="3"/>
          </p:cNvCxnSpPr>
          <p:nvPr/>
        </p:nvCxnSpPr>
        <p:spPr>
          <a:xfrm flipH="1" flipV="1">
            <a:off x="2324445" y="5685357"/>
            <a:ext cx="4780783" cy="1444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p:cNvGrpSpPr/>
          <p:nvPr/>
        </p:nvGrpSpPr>
        <p:grpSpPr>
          <a:xfrm>
            <a:off x="1815075" y="3859581"/>
            <a:ext cx="5177399" cy="1184709"/>
            <a:chOff x="1481465" y="2811772"/>
            <a:chExt cx="4349014" cy="1372691"/>
          </a:xfrm>
        </p:grpSpPr>
        <p:cxnSp>
          <p:nvCxnSpPr>
            <p:cNvPr id="16" name="直线连接符 15"/>
            <p:cNvCxnSpPr/>
            <p:nvPr/>
          </p:nvCxnSpPr>
          <p:spPr>
            <a:xfrm flipH="1">
              <a:off x="1481465" y="3296582"/>
              <a:ext cx="4349014"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圆角矩形 16"/>
            <p:cNvSpPr/>
            <p:nvPr/>
          </p:nvSpPr>
          <p:spPr>
            <a:xfrm>
              <a:off x="1820466" y="2811772"/>
              <a:ext cx="3841834" cy="1372691"/>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dirty="0" smtClean="0">
                  <a:solidFill>
                    <a:srgbClr val="FFFFFF"/>
                  </a:solidFill>
                  <a:latin typeface="微软雅黑"/>
                  <a:ea typeface="微软雅黑"/>
                  <a:cs typeface="微软雅黑"/>
                </a:rPr>
                <a:t>(</a:t>
              </a:r>
              <a:r>
                <a:rPr kumimoji="1" lang="zh-CN" altLang="zh-CN" dirty="0">
                  <a:solidFill>
                    <a:srgbClr val="FFFFFF"/>
                  </a:solidFill>
                  <a:latin typeface="微软雅黑"/>
                  <a:ea typeface="微软雅黑"/>
                  <a:cs typeface="微软雅黑"/>
                </a:rPr>
                <a:t>3</a:t>
              </a:r>
              <a:r>
                <a:rPr kumimoji="1" lang="en-US" altLang="zh-CN" dirty="0" smtClean="0">
                  <a:solidFill>
                    <a:srgbClr val="FFFFFF"/>
                  </a:solidFill>
                  <a:latin typeface="微软雅黑"/>
                  <a:ea typeface="微软雅黑"/>
                  <a:cs typeface="微软雅黑"/>
                </a:rPr>
                <a:t>)</a:t>
              </a:r>
            </a:p>
            <a:p>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attacker.com</a:t>
              </a:r>
              <a:r>
                <a:rPr kumimoji="1" lang="en-US" altLang="zh-CN" dirty="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CNAME</a:t>
              </a:r>
              <a:r>
                <a:rPr kumimoji="1" lang="en-US" altLang="zh-CN" dirty="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r>
                <a:rPr kumimoji="1" lang="zh-CN" altLang="en-US" dirty="0" smtClean="0">
                  <a:solidFill>
                    <a:srgbClr val="FFFFFF"/>
                  </a:solidFill>
                  <a:latin typeface="微软雅黑"/>
                  <a:ea typeface="微软雅黑"/>
                  <a:cs typeface="微软雅黑"/>
                </a:rPr>
                <a:t> </a:t>
              </a:r>
              <a:endParaRPr kumimoji="1" lang="en-US" altLang="zh-CN" dirty="0" smtClean="0">
                <a:solidFill>
                  <a:srgbClr val="FFFFFF"/>
                </a:solidFill>
                <a:latin typeface="微软雅黑"/>
                <a:ea typeface="微软雅黑"/>
                <a:cs typeface="微软雅黑"/>
              </a:endParaRPr>
            </a:p>
            <a:p>
              <a:r>
                <a:rPr kumimoji="1" lang="en-US" altLang="zh-CN" dirty="0" err="1" smtClean="0">
                  <a:solidFill>
                    <a:srgbClr val="FFFFFF"/>
                  </a:solidFill>
                  <a:latin typeface="微软雅黑"/>
                  <a:ea typeface="微软雅黑"/>
                  <a:cs typeface="微软雅黑"/>
                </a:rPr>
                <a:t>hit.edu.cn</a:t>
              </a:r>
              <a:r>
                <a:rPr kumimoji="1" lang="en-US" altLang="zh-CN" dirty="0" smtClean="0">
                  <a:solidFill>
                    <a:srgbClr val="FFFFFF"/>
                  </a:solidFill>
                  <a:latin typeface="微软雅黑"/>
                  <a:ea typeface="微软雅黑"/>
                  <a:cs typeface="微软雅黑"/>
                </a:rPr>
                <a:t>	</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A</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	</a:t>
              </a:r>
              <a:r>
                <a:rPr kumimoji="1" lang="zh-CN" altLang="en-US" dirty="0" smtClean="0">
                  <a:solidFill>
                    <a:srgbClr val="FFFFFF"/>
                  </a:solidFill>
                  <a:latin typeface="微软雅黑"/>
                  <a:ea typeface="微软雅黑"/>
                  <a:cs typeface="微软雅黑"/>
                </a:rPr>
                <a:t>      </a:t>
              </a:r>
              <a:r>
                <a:rPr kumimoji="1" lang="zh-CN" altLang="zh-CN" dirty="0" smtClean="0">
                  <a:solidFill>
                    <a:srgbClr val="FFFFFF"/>
                  </a:solidFill>
                  <a:latin typeface="微软雅黑"/>
                  <a:ea typeface="微软雅黑"/>
                  <a:cs typeface="微软雅黑"/>
                </a:rPr>
                <a:t>1</a:t>
              </a:r>
              <a:r>
                <a:rPr kumimoji="1" lang="en-US" altLang="zh-CN" dirty="0" smtClean="0">
                  <a:solidFill>
                    <a:srgbClr val="FFFFFF"/>
                  </a:solidFill>
                  <a:latin typeface="微软雅黑"/>
                  <a:ea typeface="微软雅黑"/>
                  <a:cs typeface="微软雅黑"/>
                </a:rPr>
                <a:t>.2.3.4</a:t>
              </a:r>
              <a:endParaRPr kumimoji="1" lang="zh-CN" altLang="en-US" dirty="0">
                <a:solidFill>
                  <a:srgbClr val="FFFFFF"/>
                </a:solidFill>
                <a:latin typeface="微软雅黑"/>
                <a:ea typeface="微软雅黑"/>
                <a:cs typeface="微软雅黑"/>
              </a:endParaRPr>
            </a:p>
          </p:txBody>
        </p:sp>
      </p:grpSp>
      <p:cxnSp>
        <p:nvCxnSpPr>
          <p:cNvPr id="18" name="肘形连接符 17"/>
          <p:cNvCxnSpPr>
            <a:stCxn id="5" idx="0"/>
            <a:endCxn id="12" idx="1"/>
          </p:cNvCxnSpPr>
          <p:nvPr/>
        </p:nvCxnSpPr>
        <p:spPr>
          <a:xfrm rot="5400000" flipH="1" flipV="1">
            <a:off x="3594633" y="1817398"/>
            <a:ext cx="1731036" cy="5290153"/>
          </a:xfrm>
          <a:prstGeom prst="bentConnector2">
            <a:avLst/>
          </a:prstGeom>
          <a:ln w="5715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9" name="圆角矩形 18"/>
          <p:cNvSpPr/>
          <p:nvPr/>
        </p:nvSpPr>
        <p:spPr>
          <a:xfrm>
            <a:off x="7105228" y="5342436"/>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sz="1600" dirty="0" smtClean="0">
                <a:latin typeface="微软雅黑"/>
                <a:ea typeface="微软雅黑"/>
                <a:cs typeface="微软雅黑"/>
              </a:rPr>
              <a:t>受操纵</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客户端</a:t>
            </a:r>
            <a:endParaRPr kumimoji="1" lang="en-US" altLang="zh-CN" sz="1600" dirty="0" smtClean="0">
              <a:latin typeface="微软雅黑"/>
              <a:ea typeface="微软雅黑"/>
              <a:cs typeface="微软雅黑"/>
            </a:endParaRPr>
          </a:p>
        </p:txBody>
      </p:sp>
      <p:grpSp>
        <p:nvGrpSpPr>
          <p:cNvPr id="22" name="组 21"/>
          <p:cNvGrpSpPr/>
          <p:nvPr/>
        </p:nvGrpSpPr>
        <p:grpSpPr>
          <a:xfrm>
            <a:off x="3104344" y="5818603"/>
            <a:ext cx="3087233" cy="448235"/>
            <a:chOff x="1831798" y="2759200"/>
            <a:chExt cx="3087233" cy="448235"/>
          </a:xfrm>
        </p:grpSpPr>
        <p:cxnSp>
          <p:nvCxnSpPr>
            <p:cNvPr id="23" name="直线连接符 22"/>
            <p:cNvCxnSpPr/>
            <p:nvPr/>
          </p:nvCxnSpPr>
          <p:spPr>
            <a:xfrm flipH="1">
              <a:off x="1831798" y="2997762"/>
              <a:ext cx="3087233"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4" name="圆角矩形 23"/>
            <p:cNvSpPr/>
            <p:nvPr/>
          </p:nvSpPr>
          <p:spPr>
            <a:xfrm>
              <a:off x="2363678" y="2759200"/>
              <a:ext cx="2250592" cy="44823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AutoNum type="arabicParenBoth"/>
              </a:pPr>
              <a:r>
                <a:rPr kumimoji="1" lang="en-US" altLang="zh-CN" dirty="0" err="1" smtClean="0">
                  <a:solidFill>
                    <a:srgbClr val="FFFFFF"/>
                  </a:solidFill>
                  <a:latin typeface="微软雅黑"/>
                  <a:ea typeface="微软雅黑"/>
                  <a:cs typeface="微软雅黑"/>
                </a:rPr>
                <a:t>attacker.com</a:t>
              </a:r>
              <a:r>
                <a:rPr kumimoji="1" lang="zh-CN" altLang="en-US" dirty="0" smtClean="0">
                  <a:solidFill>
                    <a:srgbClr val="FFFFFF"/>
                  </a:solidFill>
                  <a:latin typeface="微软雅黑"/>
                  <a:ea typeface="微软雅黑"/>
                  <a:cs typeface="微软雅黑"/>
                </a:rPr>
                <a:t> </a:t>
              </a:r>
              <a:r>
                <a:rPr kumimoji="1" lang="en-US" altLang="zh-CN" dirty="0" smtClean="0">
                  <a:solidFill>
                    <a:srgbClr val="FFFFFF"/>
                  </a:solidFill>
                  <a:latin typeface="微软雅黑"/>
                  <a:ea typeface="微软雅黑"/>
                  <a:cs typeface="微软雅黑"/>
                </a:rPr>
                <a:t>A</a:t>
              </a:r>
            </a:p>
          </p:txBody>
        </p:sp>
      </p:grpSp>
      <p:sp>
        <p:nvSpPr>
          <p:cNvPr id="34" name="圆角矩形 33"/>
          <p:cNvSpPr/>
          <p:nvPr/>
        </p:nvSpPr>
        <p:spPr>
          <a:xfrm>
            <a:off x="1322573" y="6108700"/>
            <a:ext cx="985003" cy="589243"/>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FFFF"/>
                </a:solidFill>
                <a:latin typeface="微软雅黑"/>
                <a:ea typeface="微软雅黑"/>
                <a:cs typeface="微软雅黑"/>
              </a:rPr>
              <a:t>缓存</a:t>
            </a:r>
            <a:endParaRPr kumimoji="1" lang="en-US" altLang="zh-CN" dirty="0" smtClean="0">
              <a:solidFill>
                <a:srgbClr val="FFFFFF"/>
              </a:solidFill>
              <a:latin typeface="微软雅黑"/>
              <a:ea typeface="微软雅黑"/>
              <a:cs typeface="微软雅黑"/>
            </a:endParaRPr>
          </a:p>
          <a:p>
            <a:pPr algn="ctr"/>
            <a:r>
              <a:rPr kumimoji="1" lang="zh-CN" altLang="en-US" dirty="0" smtClean="0">
                <a:solidFill>
                  <a:srgbClr val="FFFFFF"/>
                </a:solidFill>
                <a:latin typeface="微软雅黑"/>
                <a:ea typeface="微软雅黑"/>
                <a:cs typeface="微软雅黑"/>
              </a:rPr>
              <a:t>被下毒</a:t>
            </a:r>
            <a:endParaRPr kumimoji="1" lang="en-US" altLang="zh-CN" dirty="0" smtClean="0">
              <a:solidFill>
                <a:srgbClr val="FFFFFF"/>
              </a:solidFill>
              <a:latin typeface="微软雅黑"/>
              <a:ea typeface="微软雅黑"/>
              <a:cs typeface="微软雅黑"/>
            </a:endParaRPr>
          </a:p>
        </p:txBody>
      </p:sp>
    </p:spTree>
    <p:extLst>
      <p:ext uri="{BB962C8B-B14F-4D97-AF65-F5344CB8AC3E}">
        <p14:creationId xmlns:p14="http://schemas.microsoft.com/office/powerpoint/2010/main" val="23202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可信服务器欺骗</a:t>
            </a:r>
            <a:endParaRPr kumimoji="1" lang="zh-CN" altLang="en-US" dirty="0"/>
          </a:p>
        </p:txBody>
      </p:sp>
      <p:sp>
        <p:nvSpPr>
          <p:cNvPr id="3" name="内容占位符 2"/>
          <p:cNvSpPr>
            <a:spLocks noGrp="1"/>
          </p:cNvSpPr>
          <p:nvPr>
            <p:ph idx="1"/>
          </p:nvPr>
        </p:nvSpPr>
        <p:spPr>
          <a:xfrm>
            <a:off x="457200" y="1181358"/>
            <a:ext cx="8229600" cy="1209230"/>
          </a:xfrm>
        </p:spPr>
        <p:txBody>
          <a:bodyPr/>
          <a:lstStyle/>
          <a:p>
            <a:r>
              <a:rPr kumimoji="1" lang="zh-CN" altLang="en-US" sz="2000" dirty="0" smtClean="0"/>
              <a:t>域名服务器被攻击或有意篡改数据</a:t>
            </a:r>
            <a:r>
              <a:rPr kumimoji="1" lang="zh-CN" altLang="zh-CN" sz="2000" dirty="0"/>
              <a:t>，</a:t>
            </a:r>
            <a:r>
              <a:rPr kumimoji="1" lang="zh-CN" altLang="en-US" sz="2000" dirty="0" smtClean="0"/>
              <a:t>例如用手机接入一个公共</a:t>
            </a:r>
            <a:r>
              <a:rPr kumimoji="1" lang="en-US" altLang="zh-CN" sz="2000" dirty="0" err="1" smtClean="0"/>
              <a:t>wifi</a:t>
            </a:r>
            <a:r>
              <a:rPr kumimoji="1" lang="zh-CN" altLang="en-US" sz="2000" dirty="0" smtClean="0"/>
              <a:t>热点，该热点</a:t>
            </a:r>
            <a:r>
              <a:rPr kumimoji="1" lang="zh-CN" altLang="en-US" sz="2000" dirty="0"/>
              <a:t>可能</a:t>
            </a:r>
            <a:r>
              <a:rPr kumimoji="1" lang="zh-CN" altLang="en-US" sz="2000" dirty="0" smtClean="0"/>
              <a:t>受攻击者控制来伪造数据</a:t>
            </a:r>
            <a:endParaRPr kumimoji="1" lang="zh-CN" altLang="en-US" sz="20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28</a:t>
            </a:fld>
            <a:endParaRPr kumimoji="1" lang="zh-CN" altLang="en-US" dirty="0"/>
          </a:p>
        </p:txBody>
      </p:sp>
      <p:sp>
        <p:nvSpPr>
          <p:cNvPr id="5" name="圆角矩形 4"/>
          <p:cNvSpPr/>
          <p:nvPr/>
        </p:nvSpPr>
        <p:spPr>
          <a:xfrm>
            <a:off x="1305705" y="3893639"/>
            <a:ext cx="1018740" cy="71472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受害</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客户端</a:t>
            </a:r>
            <a:endParaRPr kumimoji="1" lang="en-US" altLang="zh-CN" sz="1600" dirty="0" smtClean="0">
              <a:latin typeface="微软雅黑"/>
              <a:ea typeface="微软雅黑"/>
              <a:cs typeface="微软雅黑"/>
            </a:endParaRPr>
          </a:p>
        </p:txBody>
      </p:sp>
      <p:grpSp>
        <p:nvGrpSpPr>
          <p:cNvPr id="6" name="组 5"/>
          <p:cNvGrpSpPr/>
          <p:nvPr/>
        </p:nvGrpSpPr>
        <p:grpSpPr>
          <a:xfrm>
            <a:off x="3217879" y="3701973"/>
            <a:ext cx="3087233" cy="383332"/>
            <a:chOff x="2704353" y="4647710"/>
            <a:chExt cx="3087233" cy="383332"/>
          </a:xfrm>
        </p:grpSpPr>
        <p:cxnSp>
          <p:nvCxnSpPr>
            <p:cNvPr id="7" name="直线连接符 6"/>
            <p:cNvCxnSpPr/>
            <p:nvPr/>
          </p:nvCxnSpPr>
          <p:spPr>
            <a:xfrm flipH="1">
              <a:off x="2704353" y="4812455"/>
              <a:ext cx="3087233"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圆角矩形 7"/>
            <p:cNvSpPr/>
            <p:nvPr/>
          </p:nvSpPr>
          <p:spPr>
            <a:xfrm>
              <a:off x="2982239" y="4647710"/>
              <a:ext cx="2441014" cy="38333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bg1"/>
                  </a:solidFill>
                  <a:latin typeface="微软雅黑"/>
                  <a:ea typeface="微软雅黑"/>
                  <a:cs typeface="微软雅黑"/>
                </a:rPr>
                <a:t>(1)</a:t>
              </a:r>
              <a:r>
                <a:rPr kumimoji="1" lang="zh-CN" altLang="en-US" dirty="0" smtClean="0">
                  <a:solidFill>
                    <a:schemeClr val="bg1"/>
                  </a:solidFill>
                  <a:latin typeface="微软雅黑"/>
                  <a:ea typeface="微软雅黑"/>
                  <a:cs typeface="微软雅黑"/>
                </a:rPr>
                <a:t> </a:t>
              </a:r>
              <a:r>
                <a:rPr kumimoji="1" lang="en-US" altLang="zh-CN" dirty="0" err="1" smtClean="0">
                  <a:solidFill>
                    <a:schemeClr val="bg1"/>
                  </a:solidFill>
                  <a:latin typeface="微软雅黑"/>
                  <a:ea typeface="微软雅黑"/>
                  <a:cs typeface="微软雅黑"/>
                </a:rPr>
                <a:t>hit.edu.cn</a:t>
              </a:r>
              <a:r>
                <a:rPr kumimoji="1" lang="zh-CN" altLang="en-US" dirty="0" smtClean="0">
                  <a:solidFill>
                    <a:schemeClr val="bg1"/>
                  </a:solidFill>
                  <a:latin typeface="微软雅黑"/>
                  <a:ea typeface="微软雅黑"/>
                  <a:cs typeface="微软雅黑"/>
                </a:rPr>
                <a:t> </a:t>
              </a:r>
              <a:r>
                <a:rPr kumimoji="1" lang="en-US" altLang="zh-CN" dirty="0" smtClean="0">
                  <a:solidFill>
                    <a:schemeClr val="bg1"/>
                  </a:solidFill>
                  <a:latin typeface="微软雅黑"/>
                  <a:ea typeface="微软雅黑"/>
                  <a:cs typeface="微软雅黑"/>
                </a:rPr>
                <a:t>A</a:t>
              </a:r>
              <a:endParaRPr kumimoji="1" lang="zh-CN" altLang="en-US" dirty="0">
                <a:solidFill>
                  <a:schemeClr val="bg1"/>
                </a:solidFill>
                <a:latin typeface="微软雅黑"/>
                <a:ea typeface="微软雅黑"/>
                <a:cs typeface="微软雅黑"/>
              </a:endParaRPr>
            </a:p>
          </p:txBody>
        </p:sp>
      </p:grpSp>
      <p:cxnSp>
        <p:nvCxnSpPr>
          <p:cNvPr id="10" name="直线连接符 9"/>
          <p:cNvCxnSpPr>
            <a:stCxn id="15" idx="1"/>
            <a:endCxn id="5" idx="3"/>
          </p:cNvCxnSpPr>
          <p:nvPr/>
        </p:nvCxnSpPr>
        <p:spPr>
          <a:xfrm flipH="1" flipV="1">
            <a:off x="2324445" y="4251004"/>
            <a:ext cx="4780783" cy="1444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圆角矩形 14"/>
          <p:cNvSpPr/>
          <p:nvPr/>
        </p:nvSpPr>
        <p:spPr>
          <a:xfrm>
            <a:off x="7105228" y="3908083"/>
            <a:ext cx="1018740" cy="714729"/>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攻击者服务器</a:t>
            </a:r>
            <a:endParaRPr kumimoji="1" lang="en-US" altLang="zh-CN" sz="1600" dirty="0" smtClean="0">
              <a:latin typeface="微软雅黑"/>
              <a:ea typeface="微软雅黑"/>
              <a:cs typeface="微软雅黑"/>
            </a:endParaRPr>
          </a:p>
        </p:txBody>
      </p:sp>
      <p:grpSp>
        <p:nvGrpSpPr>
          <p:cNvPr id="20" name="组 19"/>
          <p:cNvGrpSpPr/>
          <p:nvPr/>
        </p:nvGrpSpPr>
        <p:grpSpPr>
          <a:xfrm>
            <a:off x="3217879" y="4371673"/>
            <a:ext cx="3087233" cy="605347"/>
            <a:chOff x="1831798" y="2634244"/>
            <a:chExt cx="3087233" cy="605347"/>
          </a:xfrm>
        </p:grpSpPr>
        <p:cxnSp>
          <p:nvCxnSpPr>
            <p:cNvPr id="21" name="直线连接符 20"/>
            <p:cNvCxnSpPr/>
            <p:nvPr/>
          </p:nvCxnSpPr>
          <p:spPr>
            <a:xfrm flipH="1">
              <a:off x="1831798" y="2937998"/>
              <a:ext cx="3087233" cy="0"/>
            </a:xfrm>
            <a:prstGeom prst="line">
              <a:avLst/>
            </a:prstGeom>
            <a:ln w="57150" cmpd="sng">
              <a:solidFill>
                <a:srgbClr val="FF0000"/>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 name="圆角矩形 21"/>
            <p:cNvSpPr/>
            <p:nvPr/>
          </p:nvSpPr>
          <p:spPr>
            <a:xfrm>
              <a:off x="2363678" y="2634244"/>
              <a:ext cx="2015346" cy="605347"/>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FFFF"/>
                  </a:solidFill>
                  <a:latin typeface="微软雅黑"/>
                  <a:ea typeface="微软雅黑"/>
                  <a:cs typeface="微软雅黑"/>
                </a:rPr>
                <a:t>(</a:t>
              </a:r>
              <a:r>
                <a:rPr kumimoji="1" lang="en-US" altLang="zh-CN" dirty="0" smtClean="0">
                  <a:solidFill>
                    <a:srgbClr val="FFFFFF"/>
                  </a:solidFill>
                  <a:latin typeface="微软雅黑"/>
                  <a:ea typeface="微软雅黑"/>
                  <a:cs typeface="微软雅黑"/>
                </a:rPr>
                <a:t>2)</a:t>
              </a:r>
              <a:r>
                <a:rPr kumimoji="1" lang="zh-CN" altLang="en-US" dirty="0" smtClean="0">
                  <a:solidFill>
                    <a:srgbClr val="FFFFFF"/>
                  </a:solidFill>
                  <a:latin typeface="微软雅黑"/>
                  <a:ea typeface="微软雅黑"/>
                  <a:cs typeface="微软雅黑"/>
                </a:rPr>
                <a:t> </a:t>
              </a:r>
              <a:r>
                <a:rPr kumimoji="1" lang="en-US" altLang="zh-CN" dirty="0" err="1" smtClean="0">
                  <a:solidFill>
                    <a:srgbClr val="FFFFFF"/>
                  </a:solidFill>
                  <a:latin typeface="微软雅黑"/>
                  <a:ea typeface="微软雅黑"/>
                  <a:cs typeface="微软雅黑"/>
                </a:rPr>
                <a:t>hit.edu.cn</a:t>
              </a:r>
              <a:endParaRPr kumimoji="1" lang="en-US" altLang="zh-CN" dirty="0" smtClean="0">
                <a:solidFill>
                  <a:srgbClr val="FFFFFF"/>
                </a:solidFill>
                <a:latin typeface="微软雅黑"/>
                <a:ea typeface="微软雅黑"/>
                <a:cs typeface="微软雅黑"/>
              </a:endParaRPr>
            </a:p>
            <a:p>
              <a:pPr algn="ctr"/>
              <a:r>
                <a:rPr kumimoji="1" lang="zh-CN" altLang="zh-CN" dirty="0" smtClean="0">
                  <a:solidFill>
                    <a:srgbClr val="FFFFFF"/>
                  </a:solidFill>
                  <a:latin typeface="微软雅黑"/>
                  <a:ea typeface="微软雅黑"/>
                  <a:cs typeface="微软雅黑"/>
                </a:rPr>
                <a:t>1</a:t>
              </a:r>
              <a:r>
                <a:rPr kumimoji="1" lang="en-US" altLang="zh-CN" dirty="0" smtClean="0">
                  <a:solidFill>
                    <a:srgbClr val="FFFFFF"/>
                  </a:solidFill>
                  <a:latin typeface="微软雅黑"/>
                  <a:ea typeface="微软雅黑"/>
                  <a:cs typeface="微软雅黑"/>
                </a:rPr>
                <a:t>.2.3.4</a:t>
              </a:r>
              <a:endParaRPr kumimoji="1" lang="zh-CN" altLang="en-US" dirty="0">
                <a:solidFill>
                  <a:srgbClr val="FFFFFF"/>
                </a:solidFill>
                <a:latin typeface="微软雅黑"/>
                <a:ea typeface="微软雅黑"/>
                <a:cs typeface="微软雅黑"/>
              </a:endParaRPr>
            </a:p>
          </p:txBody>
        </p:sp>
      </p:grpSp>
    </p:spTree>
    <p:extLst>
      <p:ext uri="{BB962C8B-B14F-4D97-AF65-F5344CB8AC3E}">
        <p14:creationId xmlns:p14="http://schemas.microsoft.com/office/powerpoint/2010/main" val="394581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反射</a:t>
            </a:r>
            <a:r>
              <a:rPr kumimoji="1" lang="en-US" altLang="zh-CN" dirty="0" smtClean="0"/>
              <a:t>/</a:t>
            </a:r>
            <a:r>
              <a:rPr kumimoji="1" lang="zh-CN" altLang="en-US" dirty="0" smtClean="0"/>
              <a:t>放大攻击</a:t>
            </a:r>
            <a:r>
              <a:rPr kumimoji="1" lang="en-US" altLang="zh-CN" dirty="0" err="1" smtClean="0"/>
              <a:t>DoS</a:t>
            </a:r>
            <a:endParaRPr kumimoji="1" lang="zh-CN" altLang="en-US" dirty="0"/>
          </a:p>
        </p:txBody>
      </p:sp>
      <p:sp>
        <p:nvSpPr>
          <p:cNvPr id="3" name="内容占位符 2"/>
          <p:cNvSpPr>
            <a:spLocks noGrp="1"/>
          </p:cNvSpPr>
          <p:nvPr>
            <p:ph idx="1"/>
          </p:nvPr>
        </p:nvSpPr>
        <p:spPr>
          <a:xfrm>
            <a:off x="457200" y="1181358"/>
            <a:ext cx="8229600" cy="1373583"/>
          </a:xfrm>
        </p:spPr>
        <p:txBody>
          <a:bodyPr/>
          <a:lstStyle/>
          <a:p>
            <a:r>
              <a:rPr kumimoji="1" lang="en-US" altLang="zh-CN" sz="2000" dirty="0" smtClean="0"/>
              <a:t>DNS</a:t>
            </a:r>
            <a:r>
              <a:rPr kumimoji="1" lang="zh-CN" altLang="en-US" sz="2000" dirty="0" smtClean="0"/>
              <a:t>本身可能遭受</a:t>
            </a:r>
            <a:r>
              <a:rPr kumimoji="1" lang="en-US" altLang="zh-CN" sz="2000" dirty="0" err="1" smtClean="0"/>
              <a:t>DoS</a:t>
            </a:r>
            <a:r>
              <a:rPr kumimoji="1" lang="zh-CN" altLang="en-US" sz="2000" dirty="0" smtClean="0"/>
              <a:t>攻击，也可能被用于</a:t>
            </a:r>
            <a:r>
              <a:rPr kumimoji="1" lang="en-US" altLang="zh-CN" sz="2000" dirty="0" err="1" smtClean="0"/>
              <a:t>DoS</a:t>
            </a:r>
            <a:r>
              <a:rPr kumimoji="1" lang="zh-CN" altLang="en-US" sz="2000" dirty="0" smtClean="0"/>
              <a:t>攻击</a:t>
            </a:r>
            <a:endParaRPr kumimoji="1" lang="en-US" altLang="zh-CN" sz="2000" dirty="0" smtClean="0"/>
          </a:p>
          <a:p>
            <a:r>
              <a:rPr kumimoji="1" lang="zh-CN" altLang="en-US" sz="2000" dirty="0" smtClean="0">
                <a:solidFill>
                  <a:srgbClr val="0000FF"/>
                </a:solidFill>
              </a:rPr>
              <a:t>反射</a:t>
            </a:r>
            <a:r>
              <a:rPr kumimoji="1" lang="en-US" altLang="zh-CN" sz="2000" dirty="0" smtClean="0">
                <a:solidFill>
                  <a:srgbClr val="0000FF"/>
                </a:solidFill>
              </a:rPr>
              <a:t>(reflection)</a:t>
            </a:r>
            <a:r>
              <a:rPr kumimoji="1" lang="zh-CN" altLang="en-US" sz="2000" dirty="0" smtClean="0">
                <a:solidFill>
                  <a:srgbClr val="0000FF"/>
                </a:solidFill>
              </a:rPr>
              <a:t>攻击</a:t>
            </a:r>
            <a:r>
              <a:rPr kumimoji="1" lang="zh-CN" altLang="en-US" sz="2000" dirty="0" smtClean="0"/>
              <a:t>：攻击者</a:t>
            </a:r>
            <a:r>
              <a:rPr kumimoji="1" lang="zh-CN" altLang="en-US" sz="2000" dirty="0"/>
              <a:t>伪造</a:t>
            </a:r>
            <a:r>
              <a:rPr kumimoji="1" lang="zh-CN" altLang="en-US" sz="2000" dirty="0" smtClean="0"/>
              <a:t>源</a:t>
            </a:r>
            <a:r>
              <a:rPr kumimoji="1" lang="en-US" altLang="zh-CN" sz="2000" dirty="0"/>
              <a:t>IP</a:t>
            </a:r>
            <a:r>
              <a:rPr kumimoji="1" lang="zh-CN" altLang="en-US" sz="2000" dirty="0" smtClean="0"/>
              <a:t>地址为受害者，向域名服务器发送</a:t>
            </a:r>
            <a:r>
              <a:rPr kumimoji="1" lang="en-US" altLang="zh-CN" sz="2000" dirty="0" smtClean="0"/>
              <a:t>UDP</a:t>
            </a:r>
            <a:r>
              <a:rPr kumimoji="1" lang="zh-CN" altLang="en-US" sz="2000" dirty="0" smtClean="0"/>
              <a:t>请求，域名服务器将应答发送给受害者</a:t>
            </a:r>
            <a:endParaRPr kumimoji="1" lang="en-US" altLang="zh-CN" sz="2000" dirty="0" smtClean="0"/>
          </a:p>
          <a:p>
            <a:r>
              <a:rPr kumimoji="1" lang="zh-CN" altLang="en-US" sz="2000" dirty="0" smtClean="0">
                <a:solidFill>
                  <a:srgbClr val="0000FF"/>
                </a:solidFill>
              </a:rPr>
              <a:t>放大</a:t>
            </a:r>
            <a:r>
              <a:rPr kumimoji="1" lang="en-US" altLang="zh-CN" sz="2000" dirty="0">
                <a:solidFill>
                  <a:srgbClr val="0000FF"/>
                </a:solidFill>
              </a:rPr>
              <a:t>(amplification)</a:t>
            </a:r>
            <a:r>
              <a:rPr kumimoji="1" lang="zh-CN" altLang="en-US" sz="2000" dirty="0" smtClean="0">
                <a:solidFill>
                  <a:srgbClr val="0000FF"/>
                </a:solidFill>
              </a:rPr>
              <a:t>攻击</a:t>
            </a:r>
            <a:r>
              <a:rPr kumimoji="1" lang="zh-CN" altLang="en-US" sz="2000" dirty="0" smtClean="0"/>
              <a:t>：攻击者发送一个</a:t>
            </a:r>
            <a:r>
              <a:rPr kumimoji="1" lang="zh-CN" altLang="zh-CN" sz="2000" dirty="0" smtClean="0"/>
              <a:t>6</a:t>
            </a:r>
            <a:r>
              <a:rPr kumimoji="1" lang="en-US" altLang="zh-CN" sz="2000" dirty="0" smtClean="0"/>
              <a:t>0Byte</a:t>
            </a:r>
            <a:r>
              <a:rPr kumimoji="1" lang="zh-CN" altLang="en-US" sz="2000" dirty="0" smtClean="0"/>
              <a:t>的</a:t>
            </a:r>
            <a:r>
              <a:rPr kumimoji="1" lang="en-US" altLang="zh-CN" sz="2000" dirty="0" smtClean="0"/>
              <a:t>UDP</a:t>
            </a:r>
            <a:r>
              <a:rPr kumimoji="1" lang="zh-CN" altLang="en-US" sz="2000" dirty="0" smtClean="0"/>
              <a:t>查询，域名服务器最大产生一个</a:t>
            </a:r>
            <a:r>
              <a:rPr kumimoji="1" lang="en-US" altLang="zh-CN" sz="2000" dirty="0" smtClean="0"/>
              <a:t>4KByte</a:t>
            </a:r>
            <a:r>
              <a:rPr kumimoji="1" lang="zh-CN" altLang="en-US" sz="2000" dirty="0" smtClean="0"/>
              <a:t>的应答，流量放大比</a:t>
            </a:r>
            <a:r>
              <a:rPr kumimoji="1" lang="en-US" altLang="zh-CN" sz="2000" dirty="0" smtClean="0"/>
              <a:t>4/0.06=67</a:t>
            </a:r>
          </a:p>
          <a:p>
            <a:endParaRPr kumimoji="1" lang="en-US" altLang="zh-CN" sz="20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29</a:t>
            </a:fld>
            <a:endParaRPr kumimoji="1" lang="zh-CN" altLang="en-US" dirty="0"/>
          </a:p>
        </p:txBody>
      </p:sp>
      <p:sp>
        <p:nvSpPr>
          <p:cNvPr id="5" name="圆角矩形 4"/>
          <p:cNvSpPr/>
          <p:nvPr/>
        </p:nvSpPr>
        <p:spPr>
          <a:xfrm>
            <a:off x="349465" y="4657542"/>
            <a:ext cx="1018740" cy="4638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受害者</a:t>
            </a:r>
            <a:endParaRPr kumimoji="1" lang="en-US" altLang="zh-CN" sz="1600" dirty="0" smtClean="0">
              <a:latin typeface="微软雅黑"/>
              <a:ea typeface="微软雅黑"/>
              <a:cs typeface="微软雅黑"/>
            </a:endParaRPr>
          </a:p>
        </p:txBody>
      </p:sp>
      <p:sp>
        <p:nvSpPr>
          <p:cNvPr id="12" name="圆角矩形 11"/>
          <p:cNvSpPr/>
          <p:nvPr/>
        </p:nvSpPr>
        <p:spPr>
          <a:xfrm>
            <a:off x="8003853" y="4995961"/>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13" name="圆角矩形 12"/>
          <p:cNvSpPr/>
          <p:nvPr/>
        </p:nvSpPr>
        <p:spPr>
          <a:xfrm>
            <a:off x="4161822" y="3749515"/>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域名</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14" name="直线连接符 13"/>
          <p:cNvCxnSpPr>
            <a:stCxn id="13" idx="1"/>
            <a:endCxn id="5" idx="3"/>
          </p:cNvCxnSpPr>
          <p:nvPr/>
        </p:nvCxnSpPr>
        <p:spPr>
          <a:xfrm flipH="1">
            <a:off x="1368205" y="4106880"/>
            <a:ext cx="2793617" cy="782585"/>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1" name="直线连接符 20"/>
          <p:cNvCxnSpPr>
            <a:stCxn id="32" idx="1"/>
            <a:endCxn id="13" idx="3"/>
          </p:cNvCxnSpPr>
          <p:nvPr/>
        </p:nvCxnSpPr>
        <p:spPr>
          <a:xfrm flipH="1" flipV="1">
            <a:off x="5180562" y="4106880"/>
            <a:ext cx="2823291" cy="692944"/>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0" name="圆角矩形 29"/>
          <p:cNvSpPr/>
          <p:nvPr/>
        </p:nvSpPr>
        <p:spPr>
          <a:xfrm>
            <a:off x="8003853" y="5338374"/>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1" name="圆角矩形 30"/>
          <p:cNvSpPr/>
          <p:nvPr/>
        </p:nvSpPr>
        <p:spPr>
          <a:xfrm>
            <a:off x="8003853" y="4314149"/>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2" name="圆角矩形 31"/>
          <p:cNvSpPr/>
          <p:nvPr/>
        </p:nvSpPr>
        <p:spPr>
          <a:xfrm>
            <a:off x="8003853" y="4653836"/>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3" name="圆角矩形 32"/>
          <p:cNvSpPr/>
          <p:nvPr/>
        </p:nvSpPr>
        <p:spPr>
          <a:xfrm>
            <a:off x="8003853" y="3259206"/>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4" name="圆角矩形 33"/>
          <p:cNvSpPr/>
          <p:nvPr/>
        </p:nvSpPr>
        <p:spPr>
          <a:xfrm>
            <a:off x="8003853" y="3960892"/>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5" name="圆角矩形 34"/>
          <p:cNvSpPr/>
          <p:nvPr/>
        </p:nvSpPr>
        <p:spPr>
          <a:xfrm>
            <a:off x="8003853" y="3603527"/>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6" name="圆角矩形 35"/>
          <p:cNvSpPr/>
          <p:nvPr/>
        </p:nvSpPr>
        <p:spPr>
          <a:xfrm>
            <a:off x="8003853" y="5682393"/>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
        <p:nvSpPr>
          <p:cNvPr id="38" name="圆角矩形 37"/>
          <p:cNvSpPr/>
          <p:nvPr/>
        </p:nvSpPr>
        <p:spPr>
          <a:xfrm>
            <a:off x="4161822" y="5263669"/>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域名</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39" name="直线连接符 38"/>
          <p:cNvCxnSpPr>
            <a:stCxn id="32" idx="1"/>
            <a:endCxn id="38" idx="3"/>
          </p:cNvCxnSpPr>
          <p:nvPr/>
        </p:nvCxnSpPr>
        <p:spPr>
          <a:xfrm flipH="1">
            <a:off x="5180562" y="4799824"/>
            <a:ext cx="2823291" cy="821210"/>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直线连接符 41"/>
          <p:cNvCxnSpPr>
            <a:stCxn id="5" idx="3"/>
            <a:endCxn id="38" idx="1"/>
          </p:cNvCxnSpPr>
          <p:nvPr/>
        </p:nvCxnSpPr>
        <p:spPr>
          <a:xfrm>
            <a:off x="1368205" y="4889465"/>
            <a:ext cx="2793617" cy="731569"/>
          </a:xfrm>
          <a:prstGeom prst="line">
            <a:avLst/>
          </a:prstGeom>
          <a:ln w="57150" cmpd="sng">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5" name="圆角矩形 44"/>
          <p:cNvSpPr/>
          <p:nvPr/>
        </p:nvSpPr>
        <p:spPr>
          <a:xfrm>
            <a:off x="4173831" y="4491654"/>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域名</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p:txBody>
      </p:sp>
      <p:cxnSp>
        <p:nvCxnSpPr>
          <p:cNvPr id="49" name="直线连接符 48"/>
          <p:cNvCxnSpPr>
            <a:stCxn id="45" idx="1"/>
            <a:endCxn id="5" idx="3"/>
          </p:cNvCxnSpPr>
          <p:nvPr/>
        </p:nvCxnSpPr>
        <p:spPr>
          <a:xfrm flipH="1">
            <a:off x="1368205" y="4849019"/>
            <a:ext cx="2805626" cy="40446"/>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直线连接符 51"/>
          <p:cNvCxnSpPr>
            <a:stCxn id="32" idx="1"/>
            <a:endCxn id="45" idx="3"/>
          </p:cNvCxnSpPr>
          <p:nvPr/>
        </p:nvCxnSpPr>
        <p:spPr>
          <a:xfrm flipH="1">
            <a:off x="5192571" y="4799824"/>
            <a:ext cx="2811282" cy="49195"/>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圆角矩形 16"/>
          <p:cNvSpPr/>
          <p:nvPr/>
        </p:nvSpPr>
        <p:spPr>
          <a:xfrm>
            <a:off x="5885334" y="4543295"/>
            <a:ext cx="957723" cy="596346"/>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FFFFFF"/>
                </a:solidFill>
                <a:latin typeface="微软雅黑"/>
                <a:ea typeface="微软雅黑"/>
                <a:cs typeface="微软雅黑"/>
              </a:rPr>
              <a:t>源地址伪造为受害者的请求</a:t>
            </a:r>
            <a:endParaRPr kumimoji="1" lang="zh-CN" altLang="en-US" sz="1400" dirty="0">
              <a:solidFill>
                <a:srgbClr val="FFFFFF"/>
              </a:solidFill>
              <a:latin typeface="微软雅黑"/>
              <a:ea typeface="微软雅黑"/>
              <a:cs typeface="微软雅黑"/>
            </a:endParaRPr>
          </a:p>
        </p:txBody>
      </p:sp>
      <p:sp>
        <p:nvSpPr>
          <p:cNvPr id="11" name="圆角矩形 10"/>
          <p:cNvSpPr/>
          <p:nvPr/>
        </p:nvSpPr>
        <p:spPr>
          <a:xfrm>
            <a:off x="1893456" y="3977308"/>
            <a:ext cx="2015346" cy="1763083"/>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800" dirty="0" smtClean="0">
                <a:solidFill>
                  <a:srgbClr val="FFFFFF"/>
                </a:solidFill>
                <a:latin typeface="微软雅黑"/>
                <a:ea typeface="微软雅黑"/>
                <a:cs typeface="微软雅黑"/>
              </a:rPr>
              <a:t>应答流量放大</a:t>
            </a:r>
            <a:r>
              <a:rPr kumimoji="1" lang="zh-CN" altLang="zh-CN" sz="2800" dirty="0">
                <a:solidFill>
                  <a:srgbClr val="FFFFFF"/>
                </a:solidFill>
                <a:latin typeface="微软雅黑"/>
                <a:ea typeface="微软雅黑"/>
                <a:cs typeface="微软雅黑"/>
              </a:rPr>
              <a:t>6</a:t>
            </a:r>
            <a:r>
              <a:rPr kumimoji="1" lang="en-US" altLang="zh-CN" sz="2800" dirty="0">
                <a:solidFill>
                  <a:srgbClr val="FFFFFF"/>
                </a:solidFill>
                <a:latin typeface="微软雅黑"/>
                <a:ea typeface="微软雅黑"/>
                <a:cs typeface="微软雅黑"/>
              </a:rPr>
              <a:t>7</a:t>
            </a:r>
            <a:r>
              <a:rPr kumimoji="1" lang="zh-CN" altLang="en-US" sz="2800" dirty="0">
                <a:solidFill>
                  <a:srgbClr val="FFFFFF"/>
                </a:solidFill>
                <a:latin typeface="微软雅黑"/>
                <a:ea typeface="微软雅黑"/>
                <a:cs typeface="微软雅黑"/>
              </a:rPr>
              <a:t>倍</a:t>
            </a:r>
          </a:p>
        </p:txBody>
      </p:sp>
      <p:sp>
        <p:nvSpPr>
          <p:cNvPr id="66" name="圆角矩形 65"/>
          <p:cNvSpPr/>
          <p:nvPr/>
        </p:nvSpPr>
        <p:spPr>
          <a:xfrm>
            <a:off x="8003853" y="6009166"/>
            <a:ext cx="728881" cy="291975"/>
          </a:xfrm>
          <a:prstGeom prst="round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200" dirty="0" smtClean="0">
                <a:latin typeface="微软雅黑"/>
                <a:ea typeface="微软雅黑"/>
                <a:cs typeface="微软雅黑"/>
              </a:rPr>
              <a:t>攻击者</a:t>
            </a:r>
            <a:endParaRPr kumimoji="1" lang="en-US" altLang="zh-CN" sz="1200" dirty="0" smtClean="0">
              <a:latin typeface="微软雅黑"/>
              <a:ea typeface="微软雅黑"/>
              <a:cs typeface="微软雅黑"/>
            </a:endParaRPr>
          </a:p>
        </p:txBody>
      </p:sp>
    </p:spTree>
    <p:extLst>
      <p:ext uri="{BB962C8B-B14F-4D97-AF65-F5344CB8AC3E}">
        <p14:creationId xmlns:p14="http://schemas.microsoft.com/office/powerpoint/2010/main" val="251502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0" grpId="0" animBg="1"/>
      <p:bldP spid="31" grpId="0" animBg="1"/>
      <p:bldP spid="32" grpId="0" animBg="1"/>
      <p:bldP spid="33" grpId="0" animBg="1"/>
      <p:bldP spid="34" grpId="0" animBg="1"/>
      <p:bldP spid="35" grpId="0" animBg="1"/>
      <p:bldP spid="36" grpId="0" animBg="1"/>
      <p:bldP spid="6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9832"/>
            <a:ext cx="8229600" cy="1143000"/>
          </a:xfrm>
        </p:spPr>
        <p:txBody>
          <a:bodyPr>
            <a:normAutofit/>
          </a:bodyPr>
          <a:lstStyle/>
          <a:p>
            <a:r>
              <a:rPr kumimoji="1" lang="en-US" altLang="zh-CN" dirty="0" smtClean="0"/>
              <a:t>1.</a:t>
            </a:r>
            <a:r>
              <a:rPr kumimoji="1" lang="zh-CN" altLang="en-US" dirty="0" smtClean="0"/>
              <a:t> </a:t>
            </a:r>
            <a:r>
              <a:rPr kumimoji="1" lang="en-US" altLang="zh-CN" dirty="0" smtClean="0"/>
              <a:t>DNS</a:t>
            </a:r>
            <a:r>
              <a:rPr kumimoji="1" lang="zh-CN" altLang="en-US" dirty="0"/>
              <a:t>简</a:t>
            </a:r>
            <a:r>
              <a:rPr kumimoji="1" lang="zh-CN" altLang="en-US" dirty="0" smtClean="0"/>
              <a:t>介</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a:t>
            </a:fld>
            <a:endParaRPr kumimoji="1" lang="zh-CN" altLang="en-US" dirty="0"/>
          </a:p>
        </p:txBody>
      </p:sp>
    </p:spTree>
    <p:extLst>
      <p:ext uri="{BB962C8B-B14F-4D97-AF65-F5344CB8AC3E}">
        <p14:creationId xmlns:p14="http://schemas.microsoft.com/office/powerpoint/2010/main" val="66458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域名的真实否定</a:t>
            </a:r>
            <a:r>
              <a:rPr kumimoji="1" lang="en-US" altLang="zh-CN" dirty="0" smtClean="0"/>
              <a:t> </a:t>
            </a:r>
            <a:r>
              <a:rPr kumimoji="1" lang="zh-CN" altLang="zh-CN" dirty="0" smtClean="0"/>
              <a:t>&amp;</a:t>
            </a:r>
            <a:r>
              <a:rPr kumimoji="1" lang="zh-CN" altLang="en-US" dirty="0" smtClean="0"/>
              <a:t> 通配符</a:t>
            </a:r>
            <a:endParaRPr kumimoji="1" lang="zh-CN" altLang="en-US" dirty="0"/>
          </a:p>
        </p:txBody>
      </p:sp>
      <p:sp>
        <p:nvSpPr>
          <p:cNvPr id="3" name="内容占位符 2"/>
          <p:cNvSpPr>
            <a:spLocks noGrp="1"/>
          </p:cNvSpPr>
          <p:nvPr>
            <p:ph idx="1"/>
          </p:nvPr>
        </p:nvSpPr>
        <p:spPr/>
        <p:txBody>
          <a:bodyPr/>
          <a:lstStyle/>
          <a:p>
            <a:r>
              <a:rPr kumimoji="1" lang="zh-CN" altLang="en-US" sz="2000" dirty="0" smtClean="0"/>
              <a:t>真实否定</a:t>
            </a:r>
            <a:r>
              <a:rPr kumimoji="1" lang="en-US" altLang="zh-CN" sz="2000" dirty="0" smtClean="0"/>
              <a:t>(Authenticated Denial)</a:t>
            </a:r>
            <a:r>
              <a:rPr kumimoji="1" lang="zh-CN" altLang="en-US" sz="2000" dirty="0" smtClean="0"/>
              <a:t>：证明一个域名不存在</a:t>
            </a:r>
            <a:endParaRPr kumimoji="1" lang="en-US" altLang="zh-CN" sz="2000" dirty="0" smtClean="0"/>
          </a:p>
          <a:p>
            <a:pPr lvl="1"/>
            <a:r>
              <a:rPr kumimoji="1" lang="zh-CN" altLang="en-US" sz="1600" dirty="0" smtClean="0"/>
              <a:t>如何利用密码学证明一个域名不存在？</a:t>
            </a:r>
            <a:endParaRPr kumimoji="1" lang="en-US" altLang="zh-CN" sz="1600" dirty="0" smtClean="0"/>
          </a:p>
          <a:p>
            <a:r>
              <a:rPr kumimoji="1" lang="zh-CN" altLang="en-US" sz="2000" dirty="0" smtClean="0"/>
              <a:t>通配符</a:t>
            </a:r>
            <a:r>
              <a:rPr kumimoji="1" lang="en-US" altLang="zh-CN" sz="2000" dirty="0" smtClean="0"/>
              <a:t>(Wildcards)</a:t>
            </a:r>
            <a:r>
              <a:rPr kumimoji="1" lang="zh-CN" altLang="en-US" sz="2000" dirty="0" smtClean="0"/>
              <a:t>：用‘</a:t>
            </a:r>
            <a:r>
              <a:rPr kumimoji="1" lang="en-US" altLang="zh-CN" sz="2000" dirty="0" smtClean="0"/>
              <a:t>*</a:t>
            </a:r>
            <a:r>
              <a:rPr kumimoji="1" lang="zh-CN" altLang="en-US" sz="2000" dirty="0" smtClean="0"/>
              <a:t>’表示，匹配所有</a:t>
            </a:r>
            <a:r>
              <a:rPr kumimoji="1" lang="en-US" altLang="zh-CN" sz="2000" dirty="0" smtClean="0"/>
              <a:t>”</a:t>
            </a:r>
            <a:r>
              <a:rPr kumimoji="1" lang="zh-CN" altLang="en-US" sz="2000" dirty="0" smtClean="0"/>
              <a:t>未说明</a:t>
            </a:r>
            <a:r>
              <a:rPr kumimoji="1" lang="en-US" altLang="zh-CN" sz="2000" dirty="0" smtClean="0"/>
              <a:t>”</a:t>
            </a:r>
            <a:r>
              <a:rPr kumimoji="1" lang="zh-CN" altLang="en-US" sz="2000" dirty="0" smtClean="0"/>
              <a:t>的域名</a:t>
            </a:r>
            <a:endParaRPr kumimoji="1" lang="en-US" altLang="zh-CN" sz="2000" dirty="0" smtClean="0"/>
          </a:p>
          <a:p>
            <a:pPr lvl="1"/>
            <a:r>
              <a:rPr kumimoji="1" lang="zh-CN" altLang="zh-CN" sz="1600" dirty="0" smtClean="0"/>
              <a:t>[</a:t>
            </a:r>
            <a:r>
              <a:rPr kumimoji="1" lang="en-US" altLang="zh-CN" sz="1600" dirty="0" smtClean="0"/>
              <a:t>RFC4592] </a:t>
            </a:r>
            <a:r>
              <a:rPr kumimoji="1" lang="en-US" altLang="zh-CN" sz="1600" dirty="0"/>
              <a:t>The Role of </a:t>
            </a:r>
            <a:r>
              <a:rPr kumimoji="1" lang="en-US" altLang="zh-CN" sz="1600" dirty="0" smtClean="0"/>
              <a:t>Wildcards </a:t>
            </a:r>
            <a:r>
              <a:rPr kumimoji="1" lang="en-US" altLang="zh-CN" sz="1600" dirty="0"/>
              <a:t>in the Domain Name System</a:t>
            </a:r>
            <a:endParaRPr kumimoji="1" lang="en-US" altLang="zh-CN" sz="1600" dirty="0" smtClean="0"/>
          </a:p>
          <a:p>
            <a:pPr lvl="1"/>
            <a:r>
              <a:rPr kumimoji="1" lang="zh-CN" altLang="en-US" sz="1600" dirty="0" smtClean="0"/>
              <a:t>例如： </a:t>
            </a:r>
            <a:r>
              <a:rPr kumimoji="1" lang="en-US" altLang="zh-CN" sz="1600" dirty="0" err="1" smtClean="0"/>
              <a:t>abc.example.com</a:t>
            </a:r>
            <a:r>
              <a:rPr kumimoji="1" lang="zh-CN" altLang="en-US" sz="1600" dirty="0" smtClean="0"/>
              <a:t>    </a:t>
            </a:r>
            <a:r>
              <a:rPr kumimoji="1" lang="en-US" altLang="zh-CN" sz="1600" dirty="0" smtClean="0"/>
              <a:t>A</a:t>
            </a:r>
            <a:r>
              <a:rPr kumimoji="1" lang="zh-CN" altLang="en-US" sz="1600" dirty="0" smtClean="0"/>
              <a:t>     </a:t>
            </a:r>
            <a:r>
              <a:rPr kumimoji="1" lang="en-US" altLang="zh-CN" sz="1600" dirty="0" smtClean="0"/>
              <a:t>1.2.3.4</a:t>
            </a:r>
          </a:p>
          <a:p>
            <a:pPr lvl="1"/>
            <a:r>
              <a:rPr kumimoji="1" lang="zh-CN" altLang="zh-CN" sz="1600" dirty="0"/>
              <a:t> </a:t>
            </a:r>
            <a:r>
              <a:rPr kumimoji="1" lang="zh-CN" altLang="en-US" sz="1600" dirty="0" smtClean="0"/>
              <a:t>          *</a:t>
            </a:r>
            <a:r>
              <a:rPr kumimoji="1" lang="en-US" altLang="zh-CN" sz="1600" dirty="0" smtClean="0"/>
              <a:t>.</a:t>
            </a:r>
            <a:r>
              <a:rPr kumimoji="1" lang="en-US" altLang="zh-CN" sz="1600" dirty="0" err="1" smtClean="0"/>
              <a:t>example.com</a:t>
            </a:r>
            <a:r>
              <a:rPr kumimoji="1" lang="zh-CN" altLang="en-US" sz="1600" dirty="0" smtClean="0"/>
              <a:t>        </a:t>
            </a:r>
            <a:r>
              <a:rPr kumimoji="1" lang="en-US" altLang="zh-CN" sz="1600" dirty="0" smtClean="0"/>
              <a:t>A</a:t>
            </a:r>
            <a:r>
              <a:rPr kumimoji="1" lang="zh-CN" altLang="en-US" sz="1600" dirty="0" smtClean="0"/>
              <a:t>      </a:t>
            </a:r>
            <a:r>
              <a:rPr kumimoji="1" lang="en-US" altLang="zh-CN" sz="1600" dirty="0" smtClean="0"/>
              <a:t>1.2.3.5</a:t>
            </a:r>
            <a:r>
              <a:rPr kumimoji="1" lang="zh-CN" altLang="en-US" sz="1600" dirty="0" smtClean="0"/>
              <a:t> </a:t>
            </a:r>
            <a:r>
              <a:rPr kumimoji="1" lang="zh-CN" altLang="zh-CN" sz="1600" dirty="0" smtClean="0"/>
              <a:t>;</a:t>
            </a:r>
            <a:r>
              <a:rPr kumimoji="1" lang="zh-CN" altLang="en-US" sz="1600" dirty="0" smtClean="0"/>
              <a:t> 匹配除</a:t>
            </a:r>
            <a:r>
              <a:rPr kumimoji="1" lang="en-US" altLang="zh-CN" sz="1600" dirty="0" err="1" smtClean="0"/>
              <a:t>abc</a:t>
            </a:r>
            <a:r>
              <a:rPr kumimoji="1" lang="zh-CN" altLang="en-US" sz="1600" dirty="0" smtClean="0"/>
              <a:t>之外的</a:t>
            </a:r>
            <a:r>
              <a:rPr kumimoji="1" lang="en-US" altLang="zh-CN" sz="1600" dirty="0" smtClean="0"/>
              <a:t>3</a:t>
            </a:r>
            <a:r>
              <a:rPr kumimoji="1" lang="zh-CN" altLang="en-US" sz="1600" dirty="0" smtClean="0"/>
              <a:t>个</a:t>
            </a:r>
            <a:r>
              <a:rPr kumimoji="1" lang="en-US" altLang="zh-CN" sz="1600" dirty="0" smtClean="0"/>
              <a:t>Label</a:t>
            </a:r>
            <a:r>
              <a:rPr kumimoji="1" lang="zh-CN" altLang="en-US" sz="1600" dirty="0" smtClean="0"/>
              <a:t>域名</a:t>
            </a:r>
            <a:r>
              <a:rPr kumimoji="1" lang="en-US" altLang="zh-CN" sz="1600" dirty="0" smtClean="0"/>
              <a:t/>
            </a:r>
            <a:br>
              <a:rPr kumimoji="1" lang="en-US" altLang="zh-CN" sz="1600" dirty="0" smtClean="0"/>
            </a:br>
            <a:r>
              <a:rPr kumimoji="1" lang="zh-CN" altLang="en-US" sz="1600" dirty="0" smtClean="0"/>
              <a:t>                                                                 不匹配</a:t>
            </a:r>
            <a:r>
              <a:rPr kumimoji="1" lang="en-US" altLang="zh-CN" sz="1600" dirty="0" smtClean="0"/>
              <a:t>1.2.example.com</a:t>
            </a:r>
          </a:p>
          <a:p>
            <a:pPr lvl="1"/>
            <a:endParaRPr kumimoji="1" lang="en-US" altLang="zh-CN" sz="1600" dirty="0" smtClean="0"/>
          </a:p>
          <a:p>
            <a:pPr lvl="1"/>
            <a:r>
              <a:rPr kumimoji="1" lang="zh-CN" altLang="en-US" sz="1600" dirty="0" smtClean="0"/>
              <a:t>通常被用来指向广告网站，或主页</a:t>
            </a:r>
            <a:endParaRPr kumimoji="1" lang="en-US" altLang="zh-CN" sz="1600" dirty="0" smtClean="0"/>
          </a:p>
          <a:p>
            <a:pPr lvl="1"/>
            <a:r>
              <a:rPr kumimoji="1" lang="en-US" altLang="en-US" sz="1600" dirty="0" smtClean="0"/>
              <a:t>对于*.</a:t>
            </a:r>
            <a:r>
              <a:rPr kumimoji="1" lang="en-US" altLang="en-US" sz="1600" dirty="0" err="1" smtClean="0"/>
              <a:t>exmaple.com的Query，只由</a:t>
            </a:r>
            <a:r>
              <a:rPr kumimoji="1" lang="en-US" altLang="en-US" sz="1600" dirty="0" smtClean="0"/>
              <a:t>*.</a:t>
            </a:r>
            <a:r>
              <a:rPr kumimoji="1" lang="en-US" altLang="en-US" sz="1600" dirty="0" err="1" smtClean="0"/>
              <a:t>example.com来匹配</a:t>
            </a:r>
            <a:endParaRPr kumimoji="1" lang="en-US" altLang="zh-CN" sz="1600" dirty="0" smtClean="0"/>
          </a:p>
          <a:p>
            <a:pPr lvl="1"/>
            <a:r>
              <a:rPr kumimoji="1" lang="zh-CN" altLang="en-US" sz="1600" dirty="0" smtClean="0"/>
              <a:t>如何利用密码学证明通配符的真实性？</a:t>
            </a:r>
            <a:endParaRPr kumimoji="1" lang="en-US" altLang="zh-CN" dirty="0" smtClean="0"/>
          </a:p>
          <a:p>
            <a:pPr lvl="1"/>
            <a:endParaRPr kumimoji="1" lang="en-US" altLang="zh-CN" sz="1600" dirty="0"/>
          </a:p>
          <a:p>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30</a:t>
            </a:fld>
            <a:endParaRPr kumimoji="1" lang="zh-CN" altLang="en-US" dirty="0"/>
          </a:p>
        </p:txBody>
      </p:sp>
    </p:spTree>
    <p:extLst>
      <p:ext uri="{BB962C8B-B14F-4D97-AF65-F5344CB8AC3E}">
        <p14:creationId xmlns:p14="http://schemas.microsoft.com/office/powerpoint/2010/main" val="36472962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9832"/>
            <a:ext cx="8229600" cy="1143000"/>
          </a:xfrm>
        </p:spPr>
        <p:txBody>
          <a:bodyPr>
            <a:normAutofit/>
          </a:bodyPr>
          <a:lstStyle/>
          <a:p>
            <a:r>
              <a:rPr kumimoji="1" lang="en-US" altLang="zh-CN" dirty="0" smtClean="0"/>
              <a:t>3.</a:t>
            </a:r>
            <a:r>
              <a:rPr kumimoji="1" lang="zh-CN" altLang="en-US" dirty="0" smtClean="0"/>
              <a:t> </a:t>
            </a:r>
            <a:r>
              <a:rPr kumimoji="1" lang="en-US" altLang="zh-CN" dirty="0" err="1" smtClean="0"/>
              <a:t>DNS</a:t>
            </a:r>
            <a:r>
              <a:rPr kumimoji="1" lang="en-US" altLang="en-US" dirty="0" err="1" smtClean="0"/>
              <a:t>SEC概念、机制与部署</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31</a:t>
            </a:fld>
            <a:endParaRPr kumimoji="1" lang="zh-CN" altLang="en-US" dirty="0"/>
          </a:p>
        </p:txBody>
      </p:sp>
    </p:spTree>
    <p:extLst>
      <p:ext uri="{BB962C8B-B14F-4D97-AF65-F5344CB8AC3E}">
        <p14:creationId xmlns:p14="http://schemas.microsoft.com/office/powerpoint/2010/main" val="5263684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DNSSEC</a:t>
            </a:r>
            <a:r>
              <a:rPr kumimoji="1" lang="en-US" altLang="en-US" dirty="0" err="1" smtClean="0"/>
              <a:t>概要</a:t>
            </a:r>
            <a:endParaRPr kumimoji="1" lang="zh-CN" altLang="en-US" dirty="0"/>
          </a:p>
        </p:txBody>
      </p:sp>
      <p:sp>
        <p:nvSpPr>
          <p:cNvPr id="3" name="内容占位符 2"/>
          <p:cNvSpPr>
            <a:spLocks noGrp="1"/>
          </p:cNvSpPr>
          <p:nvPr>
            <p:ph idx="1"/>
          </p:nvPr>
        </p:nvSpPr>
        <p:spPr>
          <a:xfrm>
            <a:off x="457199" y="940734"/>
            <a:ext cx="8471361" cy="5398818"/>
          </a:xfrm>
        </p:spPr>
        <p:txBody>
          <a:bodyPr/>
          <a:lstStyle/>
          <a:p>
            <a:r>
              <a:rPr lang="en-US" altLang="zh-CN" sz="1800" dirty="0"/>
              <a:t>“The DNS security extensions provide </a:t>
            </a:r>
            <a:r>
              <a:rPr lang="en-US" altLang="zh-CN" sz="1800" dirty="0">
                <a:solidFill>
                  <a:srgbClr val="0000FF"/>
                </a:solidFill>
              </a:rPr>
              <a:t>origin authentication</a:t>
            </a:r>
            <a:r>
              <a:rPr lang="en-US" altLang="zh-CN" sz="1800" dirty="0"/>
              <a:t> and</a:t>
            </a:r>
            <a:r>
              <a:rPr lang="zh-CN" altLang="en-US" sz="1800" dirty="0"/>
              <a:t> </a:t>
            </a:r>
            <a:r>
              <a:rPr lang="en-US" altLang="zh-CN" sz="1800" dirty="0">
                <a:solidFill>
                  <a:srgbClr val="0000FF"/>
                </a:solidFill>
              </a:rPr>
              <a:t>integrity protection</a:t>
            </a:r>
            <a:r>
              <a:rPr lang="en-US" altLang="zh-CN" sz="1800" dirty="0"/>
              <a:t> for DNS data, as well as a </a:t>
            </a:r>
            <a:r>
              <a:rPr lang="en-US" altLang="zh-CN" sz="1800" dirty="0">
                <a:solidFill>
                  <a:srgbClr val="0000FF"/>
                </a:solidFill>
              </a:rPr>
              <a:t>means of public key</a:t>
            </a:r>
            <a:r>
              <a:rPr lang="zh-CN" altLang="en-US" sz="1800" dirty="0">
                <a:solidFill>
                  <a:srgbClr val="0000FF"/>
                </a:solidFill>
              </a:rPr>
              <a:t> </a:t>
            </a:r>
            <a:r>
              <a:rPr lang="en-US" altLang="zh-CN" sz="1800" dirty="0">
                <a:solidFill>
                  <a:srgbClr val="0000FF"/>
                </a:solidFill>
              </a:rPr>
              <a:t>distribution</a:t>
            </a:r>
            <a:r>
              <a:rPr lang="en-US" altLang="zh-CN" sz="1800" dirty="0"/>
              <a:t>.  These extensions do </a:t>
            </a:r>
            <a:r>
              <a:rPr lang="en-US" altLang="zh-CN" sz="1800" dirty="0">
                <a:solidFill>
                  <a:srgbClr val="0000FF"/>
                </a:solidFill>
              </a:rPr>
              <a:t>not </a:t>
            </a:r>
            <a:r>
              <a:rPr lang="en-US" altLang="zh-CN" sz="1800" dirty="0" smtClean="0">
                <a:solidFill>
                  <a:srgbClr val="0000FF"/>
                </a:solidFill>
              </a:rPr>
              <a:t>provide</a:t>
            </a:r>
            <a:r>
              <a:rPr lang="zh-CN" altLang="en-US" sz="1800" dirty="0" smtClean="0">
                <a:solidFill>
                  <a:srgbClr val="0000FF"/>
                </a:solidFill>
              </a:rPr>
              <a:t> </a:t>
            </a:r>
            <a:r>
              <a:rPr lang="en-US" altLang="zh-CN" sz="1800" dirty="0" smtClean="0">
                <a:solidFill>
                  <a:srgbClr val="0000FF"/>
                </a:solidFill>
              </a:rPr>
              <a:t>confidentiality</a:t>
            </a:r>
            <a:r>
              <a:rPr lang="en-US" altLang="zh-CN" sz="1800" dirty="0">
                <a:solidFill>
                  <a:srgbClr val="0000FF"/>
                </a:solidFill>
              </a:rPr>
              <a:t>.</a:t>
            </a:r>
            <a:r>
              <a:rPr lang="zh-CN" altLang="en-US" sz="1800" dirty="0">
                <a:solidFill>
                  <a:srgbClr val="0000FF"/>
                </a:solidFill>
              </a:rPr>
              <a:t> </a:t>
            </a:r>
            <a:r>
              <a:rPr lang="en-US" altLang="zh-CN" sz="1800" dirty="0"/>
              <a:t>”</a:t>
            </a:r>
            <a:r>
              <a:rPr lang="zh-CN" altLang="en-US" sz="1800" dirty="0"/>
              <a:t> </a:t>
            </a:r>
            <a:r>
              <a:rPr lang="zh-CN" altLang="zh-CN" sz="1800" dirty="0"/>
              <a:t>[</a:t>
            </a:r>
            <a:r>
              <a:rPr lang="en-US" altLang="zh-CN" sz="1800" dirty="0"/>
              <a:t>RFC4033</a:t>
            </a:r>
            <a:r>
              <a:rPr lang="en-US" altLang="zh-CN" sz="1800" dirty="0" smtClean="0"/>
              <a:t>]</a:t>
            </a:r>
          </a:p>
          <a:p>
            <a:r>
              <a:rPr lang="zh-CN" altLang="en-US" sz="1800" dirty="0" smtClean="0"/>
              <a:t>将</a:t>
            </a:r>
            <a:r>
              <a:rPr lang="en-US" altLang="zh-CN" sz="1800" dirty="0"/>
              <a:t>DNS</a:t>
            </a:r>
            <a:r>
              <a:rPr lang="zh-CN" altLang="en-US" sz="1800" dirty="0"/>
              <a:t>层次化命名与公钥密码学结合</a:t>
            </a:r>
            <a:endParaRPr lang="en-US" altLang="zh-CN" sz="1800" dirty="0"/>
          </a:p>
          <a:p>
            <a:pPr lvl="1"/>
            <a:r>
              <a:rPr lang="zh-CN" altLang="en-US" sz="1600" dirty="0" smtClean="0"/>
              <a:t>用密码学（数字签名）来保护</a:t>
            </a:r>
            <a:r>
              <a:rPr lang="zh-CN" altLang="en-US" sz="1600" dirty="0"/>
              <a:t>名字到地址映射</a:t>
            </a:r>
            <a:endParaRPr lang="en-US" altLang="zh-CN" sz="1600" dirty="0"/>
          </a:p>
          <a:p>
            <a:pPr lvl="1"/>
            <a:r>
              <a:rPr lang="zh-CN" altLang="en-US" sz="1600" dirty="0"/>
              <a:t>利用</a:t>
            </a:r>
            <a:r>
              <a:rPr lang="en-US" altLang="zh-CN" sz="1600" dirty="0"/>
              <a:t>DNS</a:t>
            </a:r>
            <a:r>
              <a:rPr lang="zh-CN" altLang="en-US" sz="1600" dirty="0"/>
              <a:t>命名层次来形成</a:t>
            </a:r>
            <a:r>
              <a:rPr lang="en-US" altLang="zh-CN" sz="1600" dirty="0" err="1" smtClean="0"/>
              <a:t>PKI，</a:t>
            </a:r>
            <a:r>
              <a:rPr lang="en-US" altLang="en-US" sz="1600" dirty="0" err="1" smtClean="0"/>
              <a:t>形成从根到域名的信任链</a:t>
            </a:r>
            <a:endParaRPr lang="en-US" altLang="zh-CN" sz="1600" dirty="0"/>
          </a:p>
          <a:p>
            <a:r>
              <a:rPr lang="zh-CN" altLang="en-US" sz="1800" dirty="0"/>
              <a:t>目标包括：</a:t>
            </a:r>
            <a:r>
              <a:rPr lang="en-US" altLang="zh-CN" sz="1800" dirty="0"/>
              <a:t> </a:t>
            </a:r>
          </a:p>
          <a:p>
            <a:pPr lvl="1"/>
            <a:r>
              <a:rPr lang="zh-CN" altLang="en-US" sz="1600" dirty="0"/>
              <a:t>数据起源真实性（</a:t>
            </a:r>
            <a:r>
              <a:rPr lang="en-US" altLang="zh-CN" sz="1600" dirty="0"/>
              <a:t>Data origin authentication</a:t>
            </a:r>
            <a:r>
              <a:rPr lang="zh-CN" altLang="en-US" sz="1600" dirty="0"/>
              <a:t>）</a:t>
            </a:r>
            <a:endParaRPr lang="en-US" altLang="zh-CN" sz="1600" dirty="0"/>
          </a:p>
          <a:p>
            <a:pPr lvl="1"/>
            <a:r>
              <a:rPr lang="zh-CN" altLang="en-US" sz="1600" dirty="0"/>
              <a:t>数据完整性（</a:t>
            </a:r>
            <a:r>
              <a:rPr lang="en-US" altLang="zh-CN" sz="1600" dirty="0"/>
              <a:t>Data integrity </a:t>
            </a:r>
            <a:r>
              <a:rPr lang="zh-CN" altLang="en-US" sz="1600" dirty="0" smtClean="0"/>
              <a:t>）</a:t>
            </a:r>
            <a:endParaRPr lang="en-US" altLang="zh-CN" sz="1600" dirty="0" smtClean="0"/>
          </a:p>
          <a:p>
            <a:pPr lvl="1"/>
            <a:r>
              <a:rPr lang="zh-CN" altLang="en-US" sz="1600" dirty="0" smtClean="0"/>
              <a:t>不提供机密性</a:t>
            </a:r>
            <a:endParaRPr lang="en-US" altLang="zh-CN" dirty="0" smtClean="0"/>
          </a:p>
          <a:p>
            <a:r>
              <a:rPr lang="zh-CN" altLang="en-US" sz="1800" dirty="0" smtClean="0"/>
              <a:t>主要标准：</a:t>
            </a:r>
            <a:endParaRPr lang="en-US" altLang="zh-CN" sz="1800" dirty="0" smtClean="0"/>
          </a:p>
          <a:p>
            <a:pPr lvl="1"/>
            <a:r>
              <a:rPr lang="en-US" altLang="zh-CN" sz="1400" dirty="0" smtClean="0"/>
              <a:t>RFC4033:</a:t>
            </a:r>
            <a:r>
              <a:rPr lang="zh-CN" altLang="en-US" sz="1400" dirty="0" smtClean="0"/>
              <a:t> </a:t>
            </a:r>
            <a:r>
              <a:rPr lang="en-US" altLang="zh-CN" sz="1400" dirty="0"/>
              <a:t>DNS Security Introduction and Requirements</a:t>
            </a:r>
            <a:endParaRPr lang="en-US" altLang="zh-CN" sz="1400" dirty="0" smtClean="0"/>
          </a:p>
          <a:p>
            <a:pPr lvl="1"/>
            <a:r>
              <a:rPr lang="en-US" altLang="zh-CN" sz="1400" dirty="0" smtClean="0"/>
              <a:t>RFC4034:</a:t>
            </a:r>
            <a:r>
              <a:rPr lang="zh-CN" altLang="en-US" sz="1400" dirty="0" smtClean="0"/>
              <a:t> </a:t>
            </a:r>
            <a:r>
              <a:rPr lang="en-US" altLang="zh-CN" sz="1400" dirty="0"/>
              <a:t>Resource Records for the DNS Security Extensions </a:t>
            </a:r>
            <a:endParaRPr lang="en-US" altLang="zh-CN" sz="1400" dirty="0" smtClean="0"/>
          </a:p>
          <a:p>
            <a:pPr lvl="1"/>
            <a:r>
              <a:rPr lang="en-US" altLang="zh-CN" sz="1400" dirty="0" smtClean="0"/>
              <a:t>RFC4035:</a:t>
            </a:r>
            <a:r>
              <a:rPr lang="zh-CN" altLang="en-US" sz="1400" dirty="0" smtClean="0"/>
              <a:t> </a:t>
            </a:r>
            <a:r>
              <a:rPr lang="en-US" altLang="zh-CN" sz="1400" dirty="0"/>
              <a:t>Protocol Modifications for the DNS Security </a:t>
            </a:r>
            <a:r>
              <a:rPr lang="en-US" altLang="zh-CN" sz="1400" dirty="0" smtClean="0"/>
              <a:t>Extensions</a:t>
            </a:r>
          </a:p>
          <a:p>
            <a:pPr lvl="1"/>
            <a:r>
              <a:rPr lang="en-US" altLang="zh-CN" sz="1400" dirty="0" smtClean="0"/>
              <a:t>RFC6840:</a:t>
            </a:r>
            <a:r>
              <a:rPr lang="zh-CN" altLang="en-US" sz="1400" dirty="0" smtClean="0"/>
              <a:t> </a:t>
            </a:r>
            <a:r>
              <a:rPr lang="en-US" altLang="zh-CN" sz="1400" b="1" dirty="0"/>
              <a:t>Clarifications and Implementation Notes for DNS </a:t>
            </a:r>
            <a:r>
              <a:rPr lang="en-US" altLang="zh-CN" sz="1400" b="1" dirty="0" smtClean="0"/>
              <a:t>Security</a:t>
            </a:r>
          </a:p>
          <a:p>
            <a:r>
              <a:rPr lang="en-US" altLang="zh-CN" sz="1200" b="1" dirty="0" smtClean="0"/>
              <a:t>[BIND</a:t>
            </a:r>
            <a:r>
              <a:rPr lang="zh-CN" altLang="en-US" sz="1200" b="1" dirty="0" smtClean="0"/>
              <a:t> </a:t>
            </a:r>
            <a:r>
              <a:rPr lang="en-US" altLang="zh-CN" sz="1200" b="1" dirty="0" smtClean="0"/>
              <a:t>DNSSEC</a:t>
            </a:r>
            <a:r>
              <a:rPr lang="zh-CN" altLang="en-US" sz="1200" b="1" dirty="0" smtClean="0"/>
              <a:t>参考资料</a:t>
            </a:r>
            <a:r>
              <a:rPr lang="en-US" altLang="zh-CN" sz="1200" b="1" dirty="0"/>
              <a:t>:http://</a:t>
            </a:r>
            <a:r>
              <a:rPr lang="en-US" altLang="zh-CN" sz="1200" b="1" dirty="0" err="1"/>
              <a:t>users.isc.org</a:t>
            </a:r>
            <a:r>
              <a:rPr lang="en-US" altLang="zh-CN" sz="1200" b="1" dirty="0"/>
              <a:t>/~</a:t>
            </a:r>
            <a:r>
              <a:rPr lang="en-US" altLang="zh-CN" sz="1200" b="1" dirty="0" err="1"/>
              <a:t>jreed</a:t>
            </a:r>
            <a:r>
              <a:rPr lang="en-US" altLang="zh-CN" sz="1200" b="1" dirty="0"/>
              <a:t>/</a:t>
            </a:r>
            <a:r>
              <a:rPr lang="en-US" altLang="zh-CN" sz="1200" b="1" dirty="0" err="1"/>
              <a:t>dnssec</a:t>
            </a:r>
            <a:r>
              <a:rPr lang="en-US" altLang="zh-CN" sz="1200" b="1" dirty="0"/>
              <a:t>-guide/</a:t>
            </a:r>
            <a:r>
              <a:rPr lang="en-US" altLang="zh-CN" sz="1200" b="1" dirty="0" err="1"/>
              <a:t>dnssec-</a:t>
            </a:r>
            <a:r>
              <a:rPr lang="en-US" altLang="zh-CN" sz="1200" b="1" dirty="0" err="1" smtClean="0"/>
              <a:t>guide.html</a:t>
            </a:r>
            <a:r>
              <a:rPr lang="en-US" altLang="zh-CN" sz="1200" b="1" dirty="0" smtClean="0"/>
              <a:t>]</a:t>
            </a:r>
            <a:endParaRPr lang="en-US" altLang="zh-CN" sz="1200" dirty="0" smtClean="0"/>
          </a:p>
          <a:p>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32</a:t>
            </a:fld>
            <a:endParaRPr kumimoji="1" lang="zh-CN" altLang="en-US" dirty="0"/>
          </a:p>
        </p:txBody>
      </p:sp>
    </p:spTree>
    <p:extLst>
      <p:ext uri="{BB962C8B-B14F-4D97-AF65-F5344CB8AC3E}">
        <p14:creationId xmlns:p14="http://schemas.microsoft.com/office/powerpoint/2010/main" val="2317900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DNSSEC</a:t>
            </a:r>
            <a:r>
              <a:rPr kumimoji="1" lang="zh-CN" altLang="en-US" dirty="0" smtClean="0"/>
              <a:t>不保护整个</a:t>
            </a:r>
            <a:r>
              <a:rPr kumimoji="1" lang="en-US" altLang="zh-CN" dirty="0" smtClean="0"/>
              <a:t>DNS</a:t>
            </a:r>
            <a:r>
              <a:rPr kumimoji="1" lang="zh-CN" altLang="en-US" dirty="0" smtClean="0"/>
              <a:t>系统</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33</a:t>
            </a:fld>
            <a:endParaRPr kumimoji="1" lang="zh-CN" altLang="en-US" dirty="0"/>
          </a:p>
        </p:txBody>
      </p:sp>
      <p:sp>
        <p:nvSpPr>
          <p:cNvPr id="6" name="圆角矩形 5"/>
          <p:cNvSpPr/>
          <p:nvPr/>
        </p:nvSpPr>
        <p:spPr>
          <a:xfrm>
            <a:off x="5132434" y="2854456"/>
            <a:ext cx="1559361" cy="875334"/>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递归解析器</a:t>
            </a:r>
            <a:endParaRPr kumimoji="1" lang="en-US" altLang="zh-CN" sz="1600" dirty="0" smtClean="0">
              <a:latin typeface="微软雅黑"/>
              <a:ea typeface="微软雅黑"/>
              <a:cs typeface="微软雅黑"/>
            </a:endParaRPr>
          </a:p>
          <a:p>
            <a:pPr algn="ctr"/>
            <a:r>
              <a:rPr kumimoji="1" lang="en-US" altLang="zh-CN" sz="1600" dirty="0" smtClean="0">
                <a:latin typeface="微软雅黑"/>
                <a:ea typeface="微软雅黑"/>
                <a:cs typeface="微软雅黑"/>
              </a:rPr>
              <a:t>Recursive</a:t>
            </a:r>
          </a:p>
          <a:p>
            <a:pPr algn="ctr"/>
            <a:r>
              <a:rPr kumimoji="1" lang="en-US" altLang="zh-CN" sz="1600" dirty="0" smtClean="0">
                <a:latin typeface="微软雅黑"/>
                <a:ea typeface="微软雅黑"/>
                <a:cs typeface="微软雅黑"/>
              </a:rPr>
              <a:t>resolver</a:t>
            </a:r>
            <a:endParaRPr kumimoji="1" lang="zh-CN" altLang="en-US" sz="1600" dirty="0">
              <a:latin typeface="微软雅黑"/>
              <a:ea typeface="微软雅黑"/>
              <a:cs typeface="微软雅黑"/>
            </a:endParaRPr>
          </a:p>
        </p:txBody>
      </p:sp>
      <p:sp>
        <p:nvSpPr>
          <p:cNvPr id="39" name="圆角矩形 38"/>
          <p:cNvSpPr/>
          <p:nvPr/>
        </p:nvSpPr>
        <p:spPr>
          <a:xfrm>
            <a:off x="7369936" y="2886181"/>
            <a:ext cx="1316864" cy="823855"/>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sp>
        <p:nvSpPr>
          <p:cNvPr id="84" name="圆角矩形标注 83"/>
          <p:cNvSpPr/>
          <p:nvPr/>
        </p:nvSpPr>
        <p:spPr>
          <a:xfrm>
            <a:off x="3909340" y="4325889"/>
            <a:ext cx="3088954" cy="1235374"/>
          </a:xfrm>
          <a:prstGeom prst="wedgeRoundRectCallout">
            <a:avLst>
              <a:gd name="adj1" fmla="val -30271"/>
              <a:gd name="adj2" fmla="val -134158"/>
              <a:gd name="adj3" fmla="val 16667"/>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bg1"/>
                </a:solidFill>
                <a:latin typeface="微软雅黑"/>
                <a:ea typeface="微软雅黑"/>
                <a:cs typeface="微软雅黑"/>
              </a:rPr>
              <a:t>DNSSEC</a:t>
            </a:r>
          </a:p>
          <a:p>
            <a:pPr algn="ctr"/>
            <a:r>
              <a:rPr kumimoji="1" lang="zh-CN" altLang="en-US" dirty="0" smtClean="0">
                <a:solidFill>
                  <a:schemeClr val="bg1"/>
                </a:solidFill>
                <a:latin typeface="微软雅黑"/>
                <a:ea typeface="微软雅黑"/>
                <a:cs typeface="微软雅黑"/>
              </a:rPr>
              <a:t>保护递归解析器与权威服务器间通信的真实性</a:t>
            </a:r>
            <a:endParaRPr kumimoji="1" lang="en-US" altLang="zh-CN" dirty="0" smtClean="0">
              <a:solidFill>
                <a:schemeClr val="bg1"/>
              </a:solidFill>
              <a:latin typeface="微软雅黑"/>
              <a:ea typeface="微软雅黑"/>
              <a:cs typeface="微软雅黑"/>
            </a:endParaRPr>
          </a:p>
        </p:txBody>
      </p:sp>
      <p:sp>
        <p:nvSpPr>
          <p:cNvPr id="66" name="圆角矩形 65"/>
          <p:cNvSpPr/>
          <p:nvPr/>
        </p:nvSpPr>
        <p:spPr>
          <a:xfrm>
            <a:off x="350256" y="2065730"/>
            <a:ext cx="3499853" cy="2452790"/>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rgbClr val="000000"/>
                </a:solidFill>
                <a:latin typeface="微软雅黑"/>
                <a:ea typeface="微软雅黑"/>
                <a:cs typeface="微软雅黑"/>
              </a:rPr>
              <a:t>权威服务器</a:t>
            </a:r>
            <a:endParaRPr kumimoji="1" lang="en-US" altLang="zh-CN" sz="1600" dirty="0" smtClean="0">
              <a:solidFill>
                <a:srgbClr val="000000"/>
              </a:solidFill>
              <a:latin typeface="微软雅黑"/>
              <a:ea typeface="微软雅黑"/>
              <a:cs typeface="微软雅黑"/>
            </a:endParaRPr>
          </a:p>
          <a:p>
            <a:pPr algn="ctr"/>
            <a:r>
              <a:rPr kumimoji="1" lang="en-US" altLang="zh-CN" sz="1600" dirty="0" smtClean="0">
                <a:solidFill>
                  <a:srgbClr val="000000"/>
                </a:solidFill>
                <a:latin typeface="微软雅黑"/>
                <a:ea typeface="微软雅黑"/>
                <a:cs typeface="微软雅黑"/>
              </a:rPr>
              <a:t>Authoritative</a:t>
            </a:r>
            <a:r>
              <a:rPr kumimoji="1" lang="zh-CN" altLang="en-US" sz="1600" dirty="0" smtClean="0">
                <a:solidFill>
                  <a:srgbClr val="000000"/>
                </a:solidFill>
                <a:latin typeface="微软雅黑"/>
                <a:ea typeface="微软雅黑"/>
                <a:cs typeface="微软雅黑"/>
              </a:rPr>
              <a:t> </a:t>
            </a:r>
            <a:r>
              <a:rPr kumimoji="1" lang="en-US" altLang="zh-CN" sz="1600" dirty="0" smtClean="0">
                <a:solidFill>
                  <a:srgbClr val="000000"/>
                </a:solidFill>
                <a:latin typeface="微软雅黑"/>
                <a:ea typeface="微软雅黑"/>
                <a:cs typeface="微软雅黑"/>
              </a:rPr>
              <a:t>server</a:t>
            </a:r>
          </a:p>
          <a:p>
            <a:pPr algn="ctr"/>
            <a:endParaRPr kumimoji="1" lang="en-US" altLang="zh-CN" sz="1600" dirty="0">
              <a:solidFill>
                <a:srgbClr val="000000"/>
              </a:solidFill>
              <a:latin typeface="微软雅黑"/>
              <a:ea typeface="微软雅黑"/>
              <a:cs typeface="微软雅黑"/>
            </a:endParaRPr>
          </a:p>
          <a:p>
            <a:pPr algn="ctr"/>
            <a:endParaRPr kumimoji="1" lang="en-US" altLang="zh-CN" sz="1600" dirty="0" smtClean="0">
              <a:solidFill>
                <a:srgbClr val="000000"/>
              </a:solidFill>
              <a:latin typeface="微软雅黑"/>
              <a:ea typeface="微软雅黑"/>
              <a:cs typeface="微软雅黑"/>
            </a:endParaRPr>
          </a:p>
          <a:p>
            <a:pPr algn="ctr"/>
            <a:endParaRPr kumimoji="1" lang="en-US" altLang="zh-CN" sz="1600" dirty="0">
              <a:solidFill>
                <a:srgbClr val="000000"/>
              </a:solidFill>
              <a:latin typeface="微软雅黑"/>
              <a:ea typeface="微软雅黑"/>
              <a:cs typeface="微软雅黑"/>
            </a:endParaRPr>
          </a:p>
          <a:p>
            <a:pPr algn="ctr"/>
            <a:endParaRPr kumimoji="1" lang="en-US" altLang="zh-CN" sz="1600" dirty="0" smtClean="0">
              <a:solidFill>
                <a:srgbClr val="000000"/>
              </a:solidFill>
              <a:latin typeface="微软雅黑"/>
              <a:ea typeface="微软雅黑"/>
              <a:cs typeface="微软雅黑"/>
            </a:endParaRPr>
          </a:p>
          <a:p>
            <a:pPr algn="ctr"/>
            <a:endParaRPr kumimoji="1" lang="en-US" altLang="zh-CN" sz="1600" dirty="0">
              <a:solidFill>
                <a:srgbClr val="000000"/>
              </a:solidFill>
              <a:latin typeface="微软雅黑"/>
              <a:ea typeface="微软雅黑"/>
              <a:cs typeface="微软雅黑"/>
            </a:endParaRPr>
          </a:p>
          <a:p>
            <a:pPr algn="ctr"/>
            <a:endParaRPr kumimoji="1" lang="en-US" altLang="zh-CN" sz="1600" dirty="0" smtClean="0">
              <a:solidFill>
                <a:srgbClr val="000000"/>
              </a:solidFill>
              <a:latin typeface="微软雅黑"/>
              <a:ea typeface="微软雅黑"/>
              <a:cs typeface="微软雅黑"/>
            </a:endParaRPr>
          </a:p>
        </p:txBody>
      </p:sp>
      <p:sp>
        <p:nvSpPr>
          <p:cNvPr id="73" name="圆角矩形 72"/>
          <p:cNvSpPr/>
          <p:nvPr/>
        </p:nvSpPr>
        <p:spPr>
          <a:xfrm>
            <a:off x="541940" y="3240644"/>
            <a:ext cx="1203158" cy="875334"/>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主服务器</a:t>
            </a:r>
            <a:endParaRPr kumimoji="1" lang="en-US" altLang="zh-CN" sz="1600" dirty="0" smtClean="0">
              <a:latin typeface="微软雅黑"/>
              <a:ea typeface="微软雅黑"/>
              <a:cs typeface="微软雅黑"/>
            </a:endParaRPr>
          </a:p>
          <a:p>
            <a:pPr algn="ctr"/>
            <a:r>
              <a:rPr kumimoji="1" lang="en-US" altLang="zh-CN" sz="1600" dirty="0" smtClean="0">
                <a:latin typeface="微软雅黑"/>
                <a:ea typeface="微软雅黑"/>
                <a:cs typeface="微软雅黑"/>
              </a:rPr>
              <a:t>master</a:t>
            </a:r>
          </a:p>
          <a:p>
            <a:pPr algn="ctr"/>
            <a:r>
              <a:rPr kumimoji="1" lang="en-US" altLang="zh-CN" sz="1600" dirty="0" smtClean="0">
                <a:latin typeface="微软雅黑"/>
                <a:ea typeface="微软雅黑"/>
                <a:cs typeface="微软雅黑"/>
              </a:rPr>
              <a:t>server</a:t>
            </a:r>
          </a:p>
        </p:txBody>
      </p:sp>
      <p:sp>
        <p:nvSpPr>
          <p:cNvPr id="74" name="圆角矩形 73"/>
          <p:cNvSpPr/>
          <p:nvPr/>
        </p:nvSpPr>
        <p:spPr>
          <a:xfrm>
            <a:off x="2409614" y="3240644"/>
            <a:ext cx="1239968" cy="875334"/>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从服务器</a:t>
            </a:r>
            <a:endParaRPr kumimoji="1" lang="en-US" altLang="zh-CN" sz="1600" dirty="0" smtClean="0">
              <a:latin typeface="微软雅黑"/>
              <a:ea typeface="微软雅黑"/>
              <a:cs typeface="微软雅黑"/>
            </a:endParaRPr>
          </a:p>
          <a:p>
            <a:pPr algn="ctr"/>
            <a:r>
              <a:rPr kumimoji="1" lang="en-US" altLang="zh-CN" sz="1600" dirty="0" smtClean="0">
                <a:latin typeface="微软雅黑"/>
                <a:ea typeface="微软雅黑"/>
                <a:cs typeface="微软雅黑"/>
              </a:rPr>
              <a:t>slave</a:t>
            </a:r>
          </a:p>
          <a:p>
            <a:pPr algn="ctr"/>
            <a:r>
              <a:rPr kumimoji="1" lang="en-US" altLang="zh-CN" sz="1600" dirty="0" smtClean="0">
                <a:latin typeface="微软雅黑"/>
                <a:ea typeface="微软雅黑"/>
                <a:cs typeface="微软雅黑"/>
              </a:rPr>
              <a:t>server</a:t>
            </a:r>
          </a:p>
        </p:txBody>
      </p:sp>
      <p:cxnSp>
        <p:nvCxnSpPr>
          <p:cNvPr id="8" name="直线连接符 7"/>
          <p:cNvCxnSpPr>
            <a:stCxn id="6" idx="3"/>
            <a:endCxn id="39" idx="1"/>
          </p:cNvCxnSpPr>
          <p:nvPr/>
        </p:nvCxnSpPr>
        <p:spPr>
          <a:xfrm>
            <a:off x="6691795" y="3292123"/>
            <a:ext cx="678141" cy="5986"/>
          </a:xfrm>
          <a:prstGeom prst="line">
            <a:avLst/>
          </a:prstGeom>
          <a:ln w="57150" cmpd="sng">
            <a:solidFill>
              <a:srgbClr val="0080FF"/>
            </a:solidFill>
          </a:ln>
          <a:effectLst/>
        </p:spPr>
        <p:style>
          <a:lnRef idx="2">
            <a:schemeClr val="accent1"/>
          </a:lnRef>
          <a:fillRef idx="0">
            <a:schemeClr val="accent1"/>
          </a:fillRef>
          <a:effectRef idx="1">
            <a:schemeClr val="accent1"/>
          </a:effectRef>
          <a:fontRef idx="minor">
            <a:schemeClr val="tx1"/>
          </a:fontRef>
        </p:style>
      </p:cxnSp>
      <p:cxnSp>
        <p:nvCxnSpPr>
          <p:cNvPr id="87" name="直线连接符 86"/>
          <p:cNvCxnSpPr>
            <a:stCxn id="6" idx="1"/>
            <a:endCxn id="66" idx="3"/>
          </p:cNvCxnSpPr>
          <p:nvPr/>
        </p:nvCxnSpPr>
        <p:spPr>
          <a:xfrm flipH="1">
            <a:off x="3850109" y="3292123"/>
            <a:ext cx="1282325" cy="2"/>
          </a:xfrm>
          <a:prstGeom prst="line">
            <a:avLst/>
          </a:prstGeom>
          <a:ln w="76200" cmpd="sng">
            <a:solidFill>
              <a:srgbClr val="0080FF"/>
            </a:solidFill>
          </a:ln>
          <a:effectLst/>
        </p:spPr>
        <p:style>
          <a:lnRef idx="2">
            <a:schemeClr val="accent1"/>
          </a:lnRef>
          <a:fillRef idx="0">
            <a:schemeClr val="accent1"/>
          </a:fillRef>
          <a:effectRef idx="1">
            <a:schemeClr val="accent1"/>
          </a:effectRef>
          <a:fontRef idx="minor">
            <a:schemeClr val="tx1"/>
          </a:fontRef>
        </p:style>
      </p:cxnSp>
      <p:cxnSp>
        <p:nvCxnSpPr>
          <p:cNvPr id="88" name="直线连接符 87"/>
          <p:cNvCxnSpPr>
            <a:stCxn id="74" idx="1"/>
            <a:endCxn id="73" idx="3"/>
          </p:cNvCxnSpPr>
          <p:nvPr/>
        </p:nvCxnSpPr>
        <p:spPr>
          <a:xfrm flipH="1">
            <a:off x="1745098" y="3678311"/>
            <a:ext cx="664516" cy="0"/>
          </a:xfrm>
          <a:prstGeom prst="line">
            <a:avLst/>
          </a:prstGeom>
          <a:ln w="57150" cmpd="sng">
            <a:solidFill>
              <a:srgbClr val="0080FF"/>
            </a:solidFill>
          </a:ln>
          <a:effectLst/>
        </p:spPr>
        <p:style>
          <a:lnRef idx="2">
            <a:schemeClr val="accent1"/>
          </a:lnRef>
          <a:fillRef idx="0">
            <a:schemeClr val="accent1"/>
          </a:fillRef>
          <a:effectRef idx="1">
            <a:schemeClr val="accent1"/>
          </a:effectRef>
          <a:fontRef idx="minor">
            <a:schemeClr val="tx1"/>
          </a:fontRef>
        </p:style>
      </p:cxnSp>
      <p:sp>
        <p:nvSpPr>
          <p:cNvPr id="89" name="圆角矩形 88"/>
          <p:cNvSpPr/>
          <p:nvPr/>
        </p:nvSpPr>
        <p:spPr>
          <a:xfrm>
            <a:off x="403728" y="5252093"/>
            <a:ext cx="1474957" cy="1104257"/>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rgbClr val="000000"/>
                </a:solidFill>
                <a:latin typeface="微软雅黑"/>
                <a:ea typeface="微软雅黑"/>
                <a:cs typeface="微软雅黑"/>
              </a:rPr>
              <a:t>动态更新</a:t>
            </a:r>
            <a:endParaRPr kumimoji="1" lang="en-US" altLang="zh-CN" sz="1600" dirty="0" smtClean="0">
              <a:solidFill>
                <a:srgbClr val="000000"/>
              </a:solidFill>
              <a:latin typeface="微软雅黑"/>
              <a:ea typeface="微软雅黑"/>
              <a:cs typeface="微软雅黑"/>
            </a:endParaRPr>
          </a:p>
          <a:p>
            <a:pPr algn="ctr"/>
            <a:r>
              <a:rPr kumimoji="1" lang="en-US" altLang="zh-CN" sz="1600" dirty="0" smtClean="0">
                <a:solidFill>
                  <a:srgbClr val="000000"/>
                </a:solidFill>
                <a:latin typeface="微软雅黑"/>
                <a:ea typeface="微软雅黑"/>
                <a:cs typeface="微软雅黑"/>
              </a:rPr>
              <a:t>Dynamic</a:t>
            </a:r>
            <a:r>
              <a:rPr kumimoji="1" lang="zh-CN" altLang="en-US" sz="1600" dirty="0" smtClean="0">
                <a:solidFill>
                  <a:srgbClr val="000000"/>
                </a:solidFill>
                <a:latin typeface="微软雅黑"/>
                <a:ea typeface="微软雅黑"/>
                <a:cs typeface="微软雅黑"/>
              </a:rPr>
              <a:t> </a:t>
            </a:r>
            <a:r>
              <a:rPr kumimoji="1" lang="en-US" altLang="zh-CN" sz="1600" dirty="0" smtClean="0">
                <a:solidFill>
                  <a:srgbClr val="000000"/>
                </a:solidFill>
                <a:latin typeface="微软雅黑"/>
                <a:ea typeface="微软雅黑"/>
                <a:cs typeface="微软雅黑"/>
              </a:rPr>
              <a:t>updates</a:t>
            </a:r>
            <a:endParaRPr kumimoji="1" lang="en-US" altLang="zh-CN" sz="1600" dirty="0">
              <a:solidFill>
                <a:srgbClr val="000000"/>
              </a:solidFill>
              <a:latin typeface="微软雅黑"/>
              <a:ea typeface="微软雅黑"/>
              <a:cs typeface="微软雅黑"/>
            </a:endParaRPr>
          </a:p>
        </p:txBody>
      </p:sp>
      <p:sp>
        <p:nvSpPr>
          <p:cNvPr id="90" name="圆角矩形 89"/>
          <p:cNvSpPr/>
          <p:nvPr/>
        </p:nvSpPr>
        <p:spPr>
          <a:xfrm>
            <a:off x="2294944" y="5252093"/>
            <a:ext cx="1474957" cy="1104257"/>
          </a:xfrm>
          <a:prstGeom prst="round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rgbClr val="000000"/>
                </a:solidFill>
                <a:latin typeface="微软雅黑"/>
                <a:ea typeface="微软雅黑"/>
                <a:cs typeface="微软雅黑"/>
              </a:rPr>
              <a:t>区文件</a:t>
            </a:r>
            <a:endParaRPr kumimoji="1" lang="en-US" altLang="zh-CN" sz="1600" dirty="0" smtClean="0">
              <a:solidFill>
                <a:srgbClr val="000000"/>
              </a:solidFill>
              <a:latin typeface="微软雅黑"/>
              <a:ea typeface="微软雅黑"/>
              <a:cs typeface="微软雅黑"/>
            </a:endParaRPr>
          </a:p>
          <a:p>
            <a:pPr algn="ctr"/>
            <a:r>
              <a:rPr kumimoji="1" lang="en-US" altLang="zh-CN" sz="1600" dirty="0" smtClean="0">
                <a:solidFill>
                  <a:srgbClr val="000000"/>
                </a:solidFill>
                <a:latin typeface="微软雅黑"/>
                <a:ea typeface="微软雅黑"/>
                <a:cs typeface="微软雅黑"/>
              </a:rPr>
              <a:t>Zone</a:t>
            </a:r>
          </a:p>
          <a:p>
            <a:pPr algn="ctr"/>
            <a:r>
              <a:rPr kumimoji="1" lang="en-US" altLang="zh-CN" sz="1600" dirty="0" smtClean="0">
                <a:solidFill>
                  <a:srgbClr val="000000"/>
                </a:solidFill>
                <a:latin typeface="微软雅黑"/>
                <a:ea typeface="微软雅黑"/>
                <a:cs typeface="微软雅黑"/>
              </a:rPr>
              <a:t>File</a:t>
            </a:r>
          </a:p>
        </p:txBody>
      </p:sp>
      <p:cxnSp>
        <p:nvCxnSpPr>
          <p:cNvPr id="94" name="直线连接符 93"/>
          <p:cNvCxnSpPr>
            <a:endCxn id="90" idx="0"/>
          </p:cNvCxnSpPr>
          <p:nvPr/>
        </p:nvCxnSpPr>
        <p:spPr>
          <a:xfrm>
            <a:off x="1143519" y="4115978"/>
            <a:ext cx="1888904" cy="1136115"/>
          </a:xfrm>
          <a:prstGeom prst="line">
            <a:avLst/>
          </a:prstGeom>
          <a:ln w="57150" cmpd="sng">
            <a:solidFill>
              <a:srgbClr val="0080FF"/>
            </a:solidFill>
          </a:ln>
          <a:effectLst/>
        </p:spPr>
        <p:style>
          <a:lnRef idx="2">
            <a:schemeClr val="accent1"/>
          </a:lnRef>
          <a:fillRef idx="0">
            <a:schemeClr val="accent1"/>
          </a:fillRef>
          <a:effectRef idx="1">
            <a:schemeClr val="accent1"/>
          </a:effectRef>
          <a:fontRef idx="minor">
            <a:schemeClr val="tx1"/>
          </a:fontRef>
        </p:style>
      </p:cxnSp>
      <p:cxnSp>
        <p:nvCxnSpPr>
          <p:cNvPr id="95" name="直线连接符 94"/>
          <p:cNvCxnSpPr>
            <a:stCxn id="73" idx="2"/>
            <a:endCxn id="89" idx="0"/>
          </p:cNvCxnSpPr>
          <p:nvPr/>
        </p:nvCxnSpPr>
        <p:spPr>
          <a:xfrm flipH="1">
            <a:off x="1141207" y="4115978"/>
            <a:ext cx="2312" cy="1136115"/>
          </a:xfrm>
          <a:prstGeom prst="line">
            <a:avLst/>
          </a:prstGeom>
          <a:ln w="57150" cmpd="sng">
            <a:solidFill>
              <a:srgbClr val="0080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19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密码学哈希函数</a:t>
            </a:r>
            <a:endParaRPr kumimoji="1" lang="zh-CN" altLang="en-US" dirty="0"/>
          </a:p>
        </p:txBody>
      </p:sp>
      <p:sp>
        <p:nvSpPr>
          <p:cNvPr id="3" name="内容占位符 2"/>
          <p:cNvSpPr>
            <a:spLocks noGrp="1"/>
          </p:cNvSpPr>
          <p:nvPr>
            <p:ph idx="1"/>
          </p:nvPr>
        </p:nvSpPr>
        <p:spPr>
          <a:xfrm>
            <a:off x="457200" y="3092823"/>
            <a:ext cx="8229600" cy="3487351"/>
          </a:xfrm>
        </p:spPr>
        <p:txBody>
          <a:bodyPr/>
          <a:lstStyle/>
          <a:p>
            <a:r>
              <a:rPr kumimoji="1" lang="zh-CN" altLang="en-US" sz="2000" dirty="0" smtClean="0"/>
              <a:t>哈希函数：输入任意长度数据，压缩输出固定长度数据</a:t>
            </a:r>
            <a:endParaRPr kumimoji="1" lang="en-US" altLang="zh-CN" sz="2000" dirty="0" smtClean="0"/>
          </a:p>
          <a:p>
            <a:r>
              <a:rPr kumimoji="1" lang="zh-CN" altLang="en-US" sz="2000" dirty="0" smtClean="0"/>
              <a:t>抗冲撞</a:t>
            </a:r>
            <a:r>
              <a:rPr kumimoji="1" lang="en-US" altLang="zh-CN" sz="2000" dirty="0" smtClean="0"/>
              <a:t>(</a:t>
            </a:r>
            <a:r>
              <a:rPr lang="en-US" altLang="zh-CN" sz="2000" b="1" dirty="0" smtClean="0"/>
              <a:t>Collision resistance)</a:t>
            </a:r>
            <a:r>
              <a:rPr lang="en-US" altLang="zh-CN" sz="2000" dirty="0" smtClean="0"/>
              <a:t>: </a:t>
            </a:r>
            <a:r>
              <a:rPr lang="en-US" altLang="zh-CN" sz="2000" dirty="0"/>
              <a:t>It is hard to find (</a:t>
            </a:r>
            <a:r>
              <a:rPr lang="en-US" altLang="zh-CN" sz="2000" i="1" dirty="0"/>
              <a:t>x</a:t>
            </a:r>
            <a:r>
              <a:rPr lang="en-US" altLang="zh-CN" sz="2000" dirty="0"/>
              <a:t>, </a:t>
            </a:r>
            <a:r>
              <a:rPr lang="en-US" altLang="zh-CN" sz="2000" i="1" dirty="0"/>
              <a:t>x</a:t>
            </a:r>
            <a:r>
              <a:rPr lang="en-US" altLang="zh-CN" sz="2000" dirty="0"/>
              <a:t>′), </a:t>
            </a:r>
            <a:r>
              <a:rPr lang="en-US" altLang="zh-CN" sz="2000" i="1" dirty="0"/>
              <a:t>x</a:t>
            </a:r>
            <a:r>
              <a:rPr lang="en-US" altLang="zh-CN" sz="2000" dirty="0"/>
              <a:t>′ </a:t>
            </a:r>
            <a:r>
              <a:rPr lang="en-US" altLang="zh-CN" sz="2000" dirty="0" smtClean="0"/>
              <a:t>≠ </a:t>
            </a:r>
            <a:r>
              <a:rPr lang="en-US" altLang="zh-CN" sz="2000" i="1" dirty="0"/>
              <a:t>x </a:t>
            </a:r>
            <a:r>
              <a:rPr lang="en-US" altLang="zh-CN" sz="2000" dirty="0"/>
              <a:t>such that </a:t>
            </a:r>
            <a:r>
              <a:rPr lang="en-US" altLang="zh-CN" sz="2000" i="1" dirty="0"/>
              <a:t>H</a:t>
            </a:r>
            <a:r>
              <a:rPr lang="en-US" altLang="zh-CN" sz="2000" dirty="0"/>
              <a:t>(</a:t>
            </a:r>
            <a:r>
              <a:rPr lang="en-US" altLang="zh-CN" sz="2000" i="1" dirty="0"/>
              <a:t>x</a:t>
            </a:r>
            <a:r>
              <a:rPr lang="en-US" altLang="zh-CN" sz="2000" dirty="0"/>
              <a:t>) = </a:t>
            </a:r>
            <a:r>
              <a:rPr lang="en-US" altLang="zh-CN" sz="2000" i="1" dirty="0"/>
              <a:t>H</a:t>
            </a:r>
            <a:r>
              <a:rPr lang="en-US" altLang="zh-CN" sz="2000" dirty="0"/>
              <a:t>(</a:t>
            </a:r>
            <a:r>
              <a:rPr lang="en-US" altLang="zh-CN" sz="2000" i="1" dirty="0"/>
              <a:t>x</a:t>
            </a:r>
            <a:r>
              <a:rPr lang="en-US" altLang="zh-CN" sz="2000" dirty="0"/>
              <a:t>′</a:t>
            </a:r>
            <a:r>
              <a:rPr lang="en-US" altLang="zh-CN" sz="2000" dirty="0" smtClean="0"/>
              <a:t>)</a:t>
            </a:r>
          </a:p>
          <a:p>
            <a:r>
              <a:rPr lang="zh-CN" altLang="en-US" sz="2000" dirty="0" smtClean="0"/>
              <a:t>单项函数</a:t>
            </a:r>
            <a:r>
              <a:rPr lang="en-US" altLang="zh-CN" sz="2000" dirty="0" smtClean="0"/>
              <a:t>(one-way)</a:t>
            </a:r>
            <a:r>
              <a:rPr lang="zh-CN" altLang="en-US" sz="2000" dirty="0" smtClean="0"/>
              <a:t>：给定</a:t>
            </a:r>
            <a:r>
              <a:rPr lang="en-US" altLang="zh-CN" sz="2000" i="1" dirty="0"/>
              <a:t>H</a:t>
            </a:r>
            <a:r>
              <a:rPr lang="en-US" altLang="zh-CN" sz="2000" dirty="0"/>
              <a:t>(</a:t>
            </a:r>
            <a:r>
              <a:rPr lang="en-US" altLang="zh-CN" sz="2000" i="1" dirty="0"/>
              <a:t>x</a:t>
            </a:r>
            <a:r>
              <a:rPr lang="en-US" altLang="zh-CN" sz="2000" dirty="0"/>
              <a:t>) </a:t>
            </a:r>
            <a:r>
              <a:rPr lang="en-US" altLang="zh-CN" sz="2000" dirty="0" smtClean="0"/>
              <a:t>,</a:t>
            </a:r>
            <a:r>
              <a:rPr lang="zh-CN" altLang="en-US" sz="2000" dirty="0" smtClean="0"/>
              <a:t> 难以获得</a:t>
            </a:r>
            <a:r>
              <a:rPr lang="en-US" altLang="zh-CN" sz="2000" i="1" dirty="0" smtClean="0"/>
              <a:t>x</a:t>
            </a:r>
            <a:endParaRPr lang="en-US" altLang="zh-CN" sz="2000" dirty="0" smtClean="0"/>
          </a:p>
          <a:p>
            <a:r>
              <a:rPr kumimoji="1" lang="zh-CN" altLang="en-US" sz="2000" dirty="0" smtClean="0"/>
              <a:t>应用：</a:t>
            </a:r>
            <a:endParaRPr kumimoji="1" lang="en-US" altLang="zh-CN" sz="2000" dirty="0" smtClean="0"/>
          </a:p>
          <a:p>
            <a:pPr lvl="1"/>
            <a:r>
              <a:rPr lang="zh-CN" altLang="en-US" sz="1600" dirty="0" smtClean="0"/>
              <a:t>消息摘要</a:t>
            </a:r>
            <a:r>
              <a:rPr lang="en-US" altLang="zh-CN" sz="1600" dirty="0" smtClean="0"/>
              <a:t>(digest)</a:t>
            </a:r>
            <a:r>
              <a:rPr lang="zh-CN" altLang="zh-CN" sz="1600" dirty="0" smtClean="0"/>
              <a:t>：</a:t>
            </a:r>
            <a:r>
              <a:rPr lang="zh-CN" altLang="en-US" sz="1600" dirty="0" smtClean="0"/>
              <a:t>哈希函数将消息与哈希值绑定在一起，已知消息的哈希值，可检测获得消息是否被改动</a:t>
            </a:r>
            <a:endParaRPr kumimoji="1" lang="en-US" altLang="zh-CN" sz="1600" dirty="0" smtClean="0"/>
          </a:p>
          <a:p>
            <a:pPr lvl="1"/>
            <a:r>
              <a:rPr kumimoji="1" lang="zh-CN" altLang="en-US" sz="1600" dirty="0" smtClean="0"/>
              <a:t>可先隐藏消息，之后验证</a:t>
            </a:r>
            <a:r>
              <a:rPr kumimoji="1" lang="zh-CN" altLang="zh-CN" sz="1600" dirty="0" smtClean="0"/>
              <a:t>（</a:t>
            </a:r>
            <a:r>
              <a:rPr kumimoji="1" lang="zh-CN" altLang="en-US" sz="1600" dirty="0" smtClean="0"/>
              <a:t>承诺协议）</a:t>
            </a:r>
          </a:p>
          <a:p>
            <a:pPr lvl="1"/>
            <a:r>
              <a:rPr kumimoji="1" lang="zh-CN" altLang="en-US" sz="1600" dirty="0" smtClean="0"/>
              <a:t>将消息压缩（减小），提高后续处理性能</a:t>
            </a:r>
            <a:endParaRPr kumimoji="1" lang="zh-CN" altLang="en-US" sz="16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34</a:t>
            </a:fld>
            <a:endParaRPr kumimoji="1" lang="zh-CN" altLang="en-US" dirty="0"/>
          </a:p>
        </p:txBody>
      </p:sp>
      <p:cxnSp>
        <p:nvCxnSpPr>
          <p:cNvPr id="6" name="直线连接符 5"/>
          <p:cNvCxnSpPr/>
          <p:nvPr/>
        </p:nvCxnSpPr>
        <p:spPr>
          <a:xfrm>
            <a:off x="3941217" y="2064848"/>
            <a:ext cx="2604061" cy="0"/>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梯形 8"/>
          <p:cNvSpPr/>
          <p:nvPr/>
        </p:nvSpPr>
        <p:spPr>
          <a:xfrm rot="5400000">
            <a:off x="4718356" y="1456772"/>
            <a:ext cx="914400" cy="1216152"/>
          </a:xfrm>
          <a:prstGeom prst="trapezoid">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kumimoji="1" lang="zh-CN" altLang="en-US" dirty="0" smtClean="0">
                <a:latin typeface="微软雅黑"/>
                <a:ea typeface="微软雅黑"/>
                <a:cs typeface="微软雅黑"/>
              </a:rPr>
              <a:t>哈希函数</a:t>
            </a:r>
          </a:p>
        </p:txBody>
      </p:sp>
      <p:sp>
        <p:nvSpPr>
          <p:cNvPr id="10" name="折角形 9"/>
          <p:cNvSpPr/>
          <p:nvPr/>
        </p:nvSpPr>
        <p:spPr>
          <a:xfrm>
            <a:off x="1367366" y="1236088"/>
            <a:ext cx="2573851" cy="1657519"/>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800" dirty="0">
                <a:solidFill>
                  <a:srgbClr val="103154"/>
                </a:solidFill>
                <a:latin typeface="微软雅黑"/>
                <a:ea typeface="微软雅黑"/>
                <a:cs typeface="微软雅黑"/>
              </a:rPr>
              <a:t>消息</a:t>
            </a:r>
            <a:r>
              <a:rPr kumimoji="1" lang="zh-CN" altLang="en-US" sz="2000" dirty="0" smtClean="0">
                <a:solidFill>
                  <a:srgbClr val="103154"/>
                </a:solidFill>
                <a:latin typeface="微软雅黑"/>
                <a:ea typeface="微软雅黑"/>
                <a:cs typeface="微软雅黑"/>
              </a:rPr>
              <a:t>0</a:t>
            </a:r>
            <a:r>
              <a:rPr kumimoji="1" lang="en-US" altLang="zh-CN" sz="2000" dirty="0" smtClean="0">
                <a:solidFill>
                  <a:srgbClr val="103154"/>
                </a:solidFill>
                <a:latin typeface="微软雅黑"/>
                <a:ea typeface="微软雅黑"/>
                <a:cs typeface="微软雅黑"/>
              </a:rPr>
              <a:t>01001010101010100101</a:t>
            </a:r>
            <a:r>
              <a:rPr kumimoji="1" lang="zh-CN" altLang="en-US" sz="2000" dirty="0" smtClean="0">
                <a:solidFill>
                  <a:srgbClr val="103154"/>
                </a:solidFill>
                <a:latin typeface="微软雅黑"/>
                <a:ea typeface="微软雅黑"/>
                <a:cs typeface="微软雅黑"/>
              </a:rPr>
              <a:t>0</a:t>
            </a:r>
            <a:r>
              <a:rPr kumimoji="1" lang="en-US" altLang="zh-CN" sz="2000" dirty="0" smtClean="0">
                <a:solidFill>
                  <a:srgbClr val="103154"/>
                </a:solidFill>
                <a:latin typeface="微软雅黑"/>
                <a:ea typeface="微软雅黑"/>
                <a:cs typeface="微软雅黑"/>
              </a:rPr>
              <a:t>01001010100101101010010100</a:t>
            </a:r>
            <a:endParaRPr kumimoji="1" lang="en-US" altLang="zh-CN" sz="2000" dirty="0">
              <a:solidFill>
                <a:srgbClr val="103154"/>
              </a:solidFill>
              <a:latin typeface="微软雅黑"/>
              <a:ea typeface="微软雅黑"/>
              <a:cs typeface="微软雅黑"/>
            </a:endParaRPr>
          </a:p>
        </p:txBody>
      </p:sp>
      <p:sp>
        <p:nvSpPr>
          <p:cNvPr id="11" name="折角形 10"/>
          <p:cNvSpPr/>
          <p:nvPr/>
        </p:nvSpPr>
        <p:spPr>
          <a:xfrm>
            <a:off x="6545278" y="1519495"/>
            <a:ext cx="1199529" cy="1090706"/>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dirty="0">
                <a:solidFill>
                  <a:srgbClr val="103154"/>
                </a:solidFill>
                <a:latin typeface="微软雅黑"/>
                <a:ea typeface="微软雅黑"/>
                <a:cs typeface="微软雅黑"/>
              </a:rPr>
              <a:t>哈希值</a:t>
            </a:r>
            <a:endParaRPr kumimoji="1" lang="en-US" altLang="zh-CN" sz="2000" dirty="0">
              <a:solidFill>
                <a:srgbClr val="103154"/>
              </a:solidFill>
              <a:latin typeface="微软雅黑"/>
              <a:ea typeface="微软雅黑"/>
              <a:cs typeface="微软雅黑"/>
            </a:endParaRPr>
          </a:p>
          <a:p>
            <a:pPr algn="ctr"/>
            <a:r>
              <a:rPr kumimoji="1" lang="zh-CN" altLang="zh-CN" sz="2000" dirty="0">
                <a:solidFill>
                  <a:srgbClr val="103154"/>
                </a:solidFill>
                <a:latin typeface="微软雅黑"/>
                <a:ea typeface="微软雅黑"/>
                <a:cs typeface="微软雅黑"/>
              </a:rPr>
              <a:t>0</a:t>
            </a:r>
            <a:r>
              <a:rPr kumimoji="1" lang="en-US" altLang="zh-CN" sz="2000" dirty="0">
                <a:solidFill>
                  <a:srgbClr val="103154"/>
                </a:solidFill>
                <a:latin typeface="微软雅黑"/>
                <a:ea typeface="微软雅黑"/>
                <a:cs typeface="微软雅黑"/>
              </a:rPr>
              <a:t>01101010001</a:t>
            </a:r>
            <a:endParaRPr kumimoji="1" lang="zh-CN" altLang="en-US" sz="2000" dirty="0">
              <a:solidFill>
                <a:srgbClr val="103154"/>
              </a:solidFill>
              <a:latin typeface="微软雅黑"/>
              <a:ea typeface="微软雅黑"/>
              <a:cs typeface="微软雅黑"/>
            </a:endParaRPr>
          </a:p>
        </p:txBody>
      </p:sp>
    </p:spTree>
    <p:extLst>
      <p:ext uri="{BB962C8B-B14F-4D97-AF65-F5344CB8AC3E}">
        <p14:creationId xmlns:p14="http://schemas.microsoft.com/office/powerpoint/2010/main" val="68993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加盐</a:t>
            </a:r>
            <a:r>
              <a:rPr kumimoji="1" lang="en-US" altLang="zh-CN" dirty="0" smtClean="0"/>
              <a:t>(Salted)</a:t>
            </a:r>
            <a:r>
              <a:rPr kumimoji="1" lang="zh-CN" altLang="en-US" dirty="0" smtClean="0"/>
              <a:t>哈希函数</a:t>
            </a:r>
            <a:endParaRPr kumimoji="1" lang="zh-CN" altLang="en-US" dirty="0"/>
          </a:p>
        </p:txBody>
      </p:sp>
      <p:sp>
        <p:nvSpPr>
          <p:cNvPr id="3" name="内容占位符 2"/>
          <p:cNvSpPr>
            <a:spLocks noGrp="1"/>
          </p:cNvSpPr>
          <p:nvPr>
            <p:ph idx="1"/>
          </p:nvPr>
        </p:nvSpPr>
        <p:spPr>
          <a:xfrm>
            <a:off x="457200" y="3092823"/>
            <a:ext cx="8229600" cy="3487351"/>
          </a:xfrm>
        </p:spPr>
        <p:txBody>
          <a:bodyPr/>
          <a:lstStyle/>
          <a:p>
            <a:r>
              <a:rPr lang="zh-CN" altLang="en-US" sz="2000" dirty="0" smtClean="0"/>
              <a:t>通常情况下，有意义的消息都是有规律的</a:t>
            </a:r>
            <a:r>
              <a:rPr lang="zh-CN" altLang="zh-CN" sz="2000" dirty="0" smtClean="0"/>
              <a:t>（</a:t>
            </a:r>
            <a:r>
              <a:rPr lang="zh-CN" altLang="en-US" sz="2000" dirty="0" smtClean="0"/>
              <a:t>随机性不足）</a:t>
            </a:r>
            <a:endParaRPr lang="en-US" altLang="zh-CN" sz="2000" dirty="0" smtClean="0"/>
          </a:p>
          <a:p>
            <a:r>
              <a:rPr lang="zh-CN" altLang="en-US" sz="2000" dirty="0" smtClean="0"/>
              <a:t>字典攻击：攻击者构造一个包含常见消息的字典，预先计算字典中消息的哈希值。当获得一个未知消息的哈希值时，在字典中查询该哈希值，从而得到对对应消息</a:t>
            </a:r>
            <a:endParaRPr lang="en-US" altLang="zh-CN" sz="2000" dirty="0" smtClean="0"/>
          </a:p>
          <a:p>
            <a:r>
              <a:rPr lang="zh-CN" altLang="en-US" sz="2000" dirty="0" smtClean="0"/>
              <a:t>盐</a:t>
            </a:r>
            <a:r>
              <a:rPr lang="en-US" altLang="zh-CN" sz="2000" dirty="0" smtClean="0"/>
              <a:t>(salt)</a:t>
            </a:r>
            <a:r>
              <a:rPr lang="zh-CN" altLang="en-US" sz="2000" dirty="0" smtClean="0"/>
              <a:t>：一个非保密的随机串，用于增加消息的随机性</a:t>
            </a:r>
            <a:endParaRPr lang="en-US" altLang="zh-CN" sz="2000" dirty="0" smtClean="0"/>
          </a:p>
          <a:p>
            <a:r>
              <a:rPr lang="zh-CN" altLang="en-US" sz="2000" dirty="0" smtClean="0"/>
              <a:t>加盐哈希函数：在消息中加入</a:t>
            </a:r>
            <a:r>
              <a:rPr lang="en-US" altLang="zh-CN" sz="2000" dirty="0" smtClean="0"/>
              <a:t>salt</a:t>
            </a:r>
            <a:r>
              <a:rPr lang="zh-CN" altLang="en-US" sz="2000" dirty="0" smtClean="0"/>
              <a:t>，增加消息随机性</a:t>
            </a:r>
            <a:endParaRPr lang="en-US" altLang="zh-CN" sz="2000" dirty="0" smtClean="0"/>
          </a:p>
          <a:p>
            <a:r>
              <a:rPr lang="zh-CN" altLang="en-US" sz="2000" dirty="0" smtClean="0"/>
              <a:t>对抗字典攻击：预先构造的字典无效，攻击者需重新根据</a:t>
            </a:r>
            <a:r>
              <a:rPr lang="en-US" altLang="zh-CN" sz="2000" dirty="0" smtClean="0"/>
              <a:t>salt</a:t>
            </a:r>
            <a:r>
              <a:rPr lang="zh-CN" altLang="en-US" sz="2000" dirty="0" smtClean="0"/>
              <a:t>计算整个字典</a:t>
            </a:r>
            <a:endParaRPr lang="en-US" altLang="zh-CN" sz="2000" dirty="0" smtClean="0"/>
          </a:p>
          <a:p>
            <a:pPr marL="0" lvl="1" indent="0">
              <a:buNone/>
            </a:pPr>
            <a:endParaRPr lang="en-US" altLang="zh-CN"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35</a:t>
            </a:fld>
            <a:endParaRPr kumimoji="1" lang="zh-CN" altLang="en-US" dirty="0"/>
          </a:p>
        </p:txBody>
      </p:sp>
      <p:cxnSp>
        <p:nvCxnSpPr>
          <p:cNvPr id="6" name="直线连接符 5"/>
          <p:cNvCxnSpPr/>
          <p:nvPr/>
        </p:nvCxnSpPr>
        <p:spPr>
          <a:xfrm>
            <a:off x="3941217" y="2064848"/>
            <a:ext cx="2604061" cy="0"/>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梯形 8"/>
          <p:cNvSpPr/>
          <p:nvPr/>
        </p:nvSpPr>
        <p:spPr>
          <a:xfrm rot="5400000">
            <a:off x="4718356" y="1456772"/>
            <a:ext cx="914400" cy="1216152"/>
          </a:xfrm>
          <a:prstGeom prst="trapezoid">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kumimoji="1" lang="zh-CN" altLang="en-US" dirty="0" smtClean="0">
                <a:latin typeface="微软雅黑"/>
                <a:ea typeface="微软雅黑"/>
                <a:cs typeface="微软雅黑"/>
              </a:rPr>
              <a:t>哈希函数</a:t>
            </a:r>
          </a:p>
        </p:txBody>
      </p:sp>
      <p:sp>
        <p:nvSpPr>
          <p:cNvPr id="10" name="折角形 9"/>
          <p:cNvSpPr/>
          <p:nvPr/>
        </p:nvSpPr>
        <p:spPr>
          <a:xfrm>
            <a:off x="1367366" y="1236088"/>
            <a:ext cx="2573851" cy="1657519"/>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800" dirty="0">
                <a:solidFill>
                  <a:srgbClr val="103154"/>
                </a:solidFill>
                <a:latin typeface="微软雅黑"/>
                <a:ea typeface="微软雅黑"/>
                <a:cs typeface="微软雅黑"/>
              </a:rPr>
              <a:t>消息</a:t>
            </a:r>
            <a:r>
              <a:rPr kumimoji="1" lang="zh-CN" altLang="en-US" sz="2000" dirty="0" smtClean="0">
                <a:solidFill>
                  <a:srgbClr val="103154"/>
                </a:solidFill>
                <a:latin typeface="微软雅黑"/>
                <a:ea typeface="微软雅黑"/>
                <a:cs typeface="微软雅黑"/>
              </a:rPr>
              <a:t>0</a:t>
            </a:r>
            <a:r>
              <a:rPr kumimoji="1" lang="en-US" altLang="zh-CN" sz="2000" dirty="0" smtClean="0">
                <a:solidFill>
                  <a:srgbClr val="103154"/>
                </a:solidFill>
                <a:latin typeface="微软雅黑"/>
                <a:ea typeface="微软雅黑"/>
                <a:cs typeface="微软雅黑"/>
              </a:rPr>
              <a:t>01001010101010100101</a:t>
            </a:r>
            <a:r>
              <a:rPr kumimoji="1" lang="zh-CN" altLang="en-US" sz="2000" dirty="0" smtClean="0">
                <a:solidFill>
                  <a:srgbClr val="103154"/>
                </a:solidFill>
                <a:latin typeface="微软雅黑"/>
                <a:ea typeface="微软雅黑"/>
                <a:cs typeface="微软雅黑"/>
              </a:rPr>
              <a:t>0</a:t>
            </a:r>
            <a:r>
              <a:rPr kumimoji="1" lang="en-US" altLang="zh-CN" sz="2000" dirty="0" smtClean="0">
                <a:solidFill>
                  <a:srgbClr val="103154"/>
                </a:solidFill>
                <a:latin typeface="微软雅黑"/>
                <a:ea typeface="微软雅黑"/>
                <a:cs typeface="微软雅黑"/>
              </a:rPr>
              <a:t>01001010100101101010010100</a:t>
            </a:r>
            <a:endParaRPr kumimoji="1" lang="en-US" altLang="zh-CN" sz="2000" dirty="0">
              <a:solidFill>
                <a:srgbClr val="103154"/>
              </a:solidFill>
              <a:latin typeface="微软雅黑"/>
              <a:ea typeface="微软雅黑"/>
              <a:cs typeface="微软雅黑"/>
            </a:endParaRPr>
          </a:p>
        </p:txBody>
      </p:sp>
      <p:sp>
        <p:nvSpPr>
          <p:cNvPr id="11" name="折角形 10"/>
          <p:cNvSpPr/>
          <p:nvPr/>
        </p:nvSpPr>
        <p:spPr>
          <a:xfrm>
            <a:off x="6545278" y="1519495"/>
            <a:ext cx="1199529" cy="1090706"/>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dirty="0">
                <a:solidFill>
                  <a:srgbClr val="103154"/>
                </a:solidFill>
                <a:latin typeface="微软雅黑"/>
                <a:ea typeface="微软雅黑"/>
                <a:cs typeface="微软雅黑"/>
              </a:rPr>
              <a:t>哈希值</a:t>
            </a:r>
            <a:endParaRPr kumimoji="1" lang="en-US" altLang="zh-CN" sz="2000" dirty="0">
              <a:solidFill>
                <a:srgbClr val="103154"/>
              </a:solidFill>
              <a:latin typeface="微软雅黑"/>
              <a:ea typeface="微软雅黑"/>
              <a:cs typeface="微软雅黑"/>
            </a:endParaRPr>
          </a:p>
          <a:p>
            <a:pPr algn="ctr"/>
            <a:r>
              <a:rPr kumimoji="1" lang="zh-CN" altLang="zh-CN" sz="2000" dirty="0">
                <a:solidFill>
                  <a:srgbClr val="103154"/>
                </a:solidFill>
                <a:latin typeface="微软雅黑"/>
                <a:ea typeface="微软雅黑"/>
                <a:cs typeface="微软雅黑"/>
              </a:rPr>
              <a:t>0</a:t>
            </a:r>
            <a:r>
              <a:rPr kumimoji="1" lang="en-US" altLang="zh-CN" sz="2000" dirty="0">
                <a:solidFill>
                  <a:srgbClr val="103154"/>
                </a:solidFill>
                <a:latin typeface="微软雅黑"/>
                <a:ea typeface="微软雅黑"/>
                <a:cs typeface="微软雅黑"/>
              </a:rPr>
              <a:t>01101010001</a:t>
            </a:r>
            <a:endParaRPr kumimoji="1" lang="zh-CN" altLang="en-US" sz="2000" dirty="0">
              <a:solidFill>
                <a:srgbClr val="103154"/>
              </a:solidFill>
              <a:latin typeface="微软雅黑"/>
              <a:ea typeface="微软雅黑"/>
              <a:cs typeface="微软雅黑"/>
            </a:endParaRPr>
          </a:p>
        </p:txBody>
      </p:sp>
      <p:sp>
        <p:nvSpPr>
          <p:cNvPr id="5" name="矩形 4"/>
          <p:cNvSpPr/>
          <p:nvPr/>
        </p:nvSpPr>
        <p:spPr>
          <a:xfrm>
            <a:off x="1516895" y="2522047"/>
            <a:ext cx="964228" cy="31743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latin typeface="Arial Black"/>
                <a:cs typeface="Arial Black"/>
              </a:rPr>
              <a:t>Salt</a:t>
            </a:r>
            <a:endParaRPr kumimoji="1" lang="zh-CN" altLang="en-US" sz="2000" dirty="0" smtClean="0">
              <a:latin typeface="Arial Black"/>
              <a:cs typeface="Arial Black"/>
            </a:endParaRPr>
          </a:p>
        </p:txBody>
      </p:sp>
    </p:spTree>
    <p:extLst>
      <p:ext uri="{BB962C8B-B14F-4D97-AF65-F5344CB8AC3E}">
        <p14:creationId xmlns:p14="http://schemas.microsoft.com/office/powerpoint/2010/main" val="34461394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数字签名</a:t>
            </a:r>
            <a:r>
              <a:rPr kumimoji="1" lang="en-US" altLang="zh-CN" dirty="0" smtClean="0"/>
              <a:t>(Digital</a:t>
            </a:r>
            <a:r>
              <a:rPr kumimoji="1" lang="zh-CN" altLang="en-US" dirty="0" smtClean="0"/>
              <a:t> </a:t>
            </a:r>
            <a:r>
              <a:rPr kumimoji="1" lang="en-US" altLang="zh-CN" dirty="0" smtClean="0"/>
              <a:t>Signature)</a:t>
            </a:r>
            <a:endParaRPr kumimoji="1" lang="zh-CN" altLang="en-US" dirty="0"/>
          </a:p>
        </p:txBody>
      </p:sp>
      <p:sp>
        <p:nvSpPr>
          <p:cNvPr id="3" name="内容占位符 2"/>
          <p:cNvSpPr>
            <a:spLocks noGrp="1"/>
          </p:cNvSpPr>
          <p:nvPr>
            <p:ph idx="1"/>
          </p:nvPr>
        </p:nvSpPr>
        <p:spPr>
          <a:xfrm>
            <a:off x="457200" y="2958646"/>
            <a:ext cx="8229600" cy="3233352"/>
          </a:xfrm>
        </p:spPr>
        <p:txBody>
          <a:bodyPr/>
          <a:lstStyle/>
          <a:p>
            <a:r>
              <a:rPr kumimoji="1" lang="zh-CN" altLang="en-US" sz="2000" dirty="0" smtClean="0"/>
              <a:t>数字签名</a:t>
            </a:r>
            <a:r>
              <a:rPr kumimoji="1" lang="en-US" altLang="zh-CN" sz="2000" dirty="0" smtClean="0"/>
              <a:t>:</a:t>
            </a:r>
            <a:endParaRPr kumimoji="1" lang="en-US" altLang="zh-CN" sz="2000" dirty="0"/>
          </a:p>
          <a:p>
            <a:pPr lvl="1"/>
            <a:r>
              <a:rPr kumimoji="1" lang="zh-CN" altLang="en-US" sz="1600" dirty="0" smtClean="0"/>
              <a:t>秘钥生成：签名者生成一对公钥和私钥，私钥需要保密</a:t>
            </a:r>
            <a:endParaRPr kumimoji="1" lang="en-US" altLang="zh-CN" sz="1600" dirty="0" smtClean="0"/>
          </a:p>
          <a:p>
            <a:pPr lvl="1"/>
            <a:r>
              <a:rPr kumimoji="1" lang="zh-CN" altLang="en-US" sz="1600" dirty="0" smtClean="0"/>
              <a:t>签名：签名者以消息和私钥为输入，输出签名</a:t>
            </a:r>
            <a:endParaRPr kumimoji="1" lang="en-US" altLang="zh-CN" sz="1600" dirty="0" smtClean="0"/>
          </a:p>
          <a:p>
            <a:pPr lvl="1"/>
            <a:r>
              <a:rPr kumimoji="1" lang="zh-CN" altLang="en-US" sz="1600" dirty="0" smtClean="0"/>
              <a:t>验证：任何人用消息、签名和公钥为输入，可验证签名是否由消息和私钥产生</a:t>
            </a:r>
            <a:endParaRPr kumimoji="1" lang="en-US" altLang="zh-CN" sz="1600" dirty="0" smtClean="0"/>
          </a:p>
          <a:p>
            <a:r>
              <a:rPr kumimoji="1" lang="zh-CN" altLang="en-US" sz="2000" dirty="0" smtClean="0"/>
              <a:t>数字签名实现了信息真实性、完整性、不可抵赖性：</a:t>
            </a:r>
            <a:endParaRPr kumimoji="1" lang="en-US" altLang="zh-CN" sz="2000" dirty="0" smtClean="0"/>
          </a:p>
          <a:p>
            <a:pPr lvl="1"/>
            <a:r>
              <a:rPr kumimoji="1" lang="zh-CN" altLang="en-US" sz="1600" dirty="0" smtClean="0"/>
              <a:t>真实性</a:t>
            </a:r>
            <a:r>
              <a:rPr kumimoji="1" lang="en-US" altLang="zh-CN" sz="1600" dirty="0" smtClean="0"/>
              <a:t>(Authentication)</a:t>
            </a:r>
            <a:r>
              <a:rPr kumimoji="1" lang="zh-CN" altLang="en-US" sz="1600" dirty="0" smtClean="0"/>
              <a:t>：证明消息源是私钥的拥有者</a:t>
            </a:r>
            <a:endParaRPr kumimoji="1" lang="en-US" altLang="zh-CN" sz="1600" dirty="0" smtClean="0"/>
          </a:p>
          <a:p>
            <a:pPr lvl="1"/>
            <a:r>
              <a:rPr kumimoji="1" lang="zh-CN" altLang="en-US" sz="1600" dirty="0" smtClean="0"/>
              <a:t>完整性</a:t>
            </a:r>
            <a:r>
              <a:rPr kumimoji="1" lang="en-US" altLang="zh-CN" sz="1600" dirty="0" smtClean="0"/>
              <a:t>(Integrity)</a:t>
            </a:r>
            <a:r>
              <a:rPr kumimoji="1" lang="zh-CN" altLang="en-US" sz="1600" dirty="0" smtClean="0"/>
              <a:t>：证明消息未被篡改</a:t>
            </a:r>
            <a:endParaRPr kumimoji="1" lang="en-US" altLang="zh-CN" sz="1600" dirty="0" smtClean="0"/>
          </a:p>
          <a:p>
            <a:pPr lvl="1"/>
            <a:r>
              <a:rPr kumimoji="1" lang="zh-CN" altLang="en-US" sz="1600" dirty="0" smtClean="0"/>
              <a:t>不可抵赖</a:t>
            </a:r>
            <a:r>
              <a:rPr kumimoji="1" lang="en-US" altLang="zh-CN" sz="1600" dirty="0" smtClean="0"/>
              <a:t>(Non-repudiation)</a:t>
            </a:r>
            <a:r>
              <a:rPr kumimoji="1" lang="zh-CN" altLang="en-US" sz="1600" dirty="0" smtClean="0"/>
              <a:t>：消息源不能否认发送过消息</a:t>
            </a:r>
            <a:endParaRPr kumimoji="1" lang="en-US" altLang="zh-CN" sz="1600" dirty="0"/>
          </a:p>
          <a:p>
            <a:r>
              <a:rPr kumimoji="1" lang="zh-CN" altLang="en-US" sz="2000" dirty="0" smtClean="0"/>
              <a:t>为提高签名和验证效率，先将消息经过哈希函数压缩</a:t>
            </a:r>
            <a:endParaRPr kumimoji="1" lang="en-US" altLang="zh-CN" sz="2000" dirty="0" smtClean="0"/>
          </a:p>
          <a:p>
            <a:r>
              <a:rPr kumimoji="1" lang="zh-CN" altLang="en-US" sz="2000" dirty="0" smtClean="0">
                <a:solidFill>
                  <a:srgbClr val="FF6600"/>
                </a:solidFill>
              </a:rPr>
              <a:t>问题：如何安全地获得公钥？</a:t>
            </a:r>
            <a:endParaRPr kumimoji="1" lang="zh-CN" altLang="en-US" sz="2000" dirty="0">
              <a:solidFill>
                <a:srgbClr val="FF6600"/>
              </a:solidFill>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36</a:t>
            </a:fld>
            <a:endParaRPr kumimoji="1" lang="zh-CN" altLang="en-US" dirty="0"/>
          </a:p>
        </p:txBody>
      </p:sp>
      <p:sp>
        <p:nvSpPr>
          <p:cNvPr id="16" name="文本框 15"/>
          <p:cNvSpPr txBox="1"/>
          <p:nvPr/>
        </p:nvSpPr>
        <p:spPr>
          <a:xfrm>
            <a:off x="2385129" y="1183485"/>
            <a:ext cx="646331" cy="369332"/>
          </a:xfrm>
          <a:prstGeom prst="rect">
            <a:avLst/>
          </a:prstGeom>
          <a:noFill/>
        </p:spPr>
        <p:txBody>
          <a:bodyPr wrap="none" rtlCol="0">
            <a:spAutoFit/>
          </a:bodyPr>
          <a:lstStyle/>
          <a:p>
            <a:r>
              <a:rPr kumimoji="1" lang="zh-CN" altLang="en-US" dirty="0" smtClean="0">
                <a:latin typeface="微软雅黑"/>
                <a:ea typeface="微软雅黑"/>
                <a:cs typeface="微软雅黑"/>
              </a:rPr>
              <a:t>私钥</a:t>
            </a:r>
            <a:endParaRPr kumimoji="1" lang="zh-CN" altLang="en-US" dirty="0">
              <a:latin typeface="微软雅黑"/>
              <a:ea typeface="微软雅黑"/>
              <a:cs typeface="微软雅黑"/>
            </a:endParaRPr>
          </a:p>
        </p:txBody>
      </p:sp>
      <p:cxnSp>
        <p:nvCxnSpPr>
          <p:cNvPr id="18" name="直线连接符 17"/>
          <p:cNvCxnSpPr/>
          <p:nvPr/>
        </p:nvCxnSpPr>
        <p:spPr>
          <a:xfrm>
            <a:off x="1545496" y="1935349"/>
            <a:ext cx="2676902" cy="0"/>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 name="圆角矩形 18"/>
          <p:cNvSpPr/>
          <p:nvPr/>
        </p:nvSpPr>
        <p:spPr>
          <a:xfrm>
            <a:off x="2336732" y="1600753"/>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签名</a:t>
            </a:r>
            <a:endParaRPr kumimoji="1" lang="en-US" altLang="zh-CN" sz="1600" dirty="0" smtClean="0">
              <a:latin typeface="微软雅黑"/>
              <a:ea typeface="微软雅黑"/>
              <a:cs typeface="微软雅黑"/>
            </a:endParaRPr>
          </a:p>
          <a:p>
            <a:pPr algn="ctr"/>
            <a:r>
              <a:rPr kumimoji="1" lang="en-US" altLang="en-US" sz="1600" dirty="0" smtClean="0">
                <a:latin typeface="微软雅黑"/>
                <a:ea typeface="微软雅黑"/>
                <a:cs typeface="微软雅黑"/>
              </a:rPr>
              <a:t>算法</a:t>
            </a:r>
            <a:endParaRPr kumimoji="1" lang="en-US" altLang="zh-CN" sz="1600" dirty="0" smtClean="0">
              <a:latin typeface="微软雅黑"/>
              <a:ea typeface="微软雅黑"/>
              <a:cs typeface="微软雅黑"/>
            </a:endParaRPr>
          </a:p>
        </p:txBody>
      </p:sp>
      <p:grpSp>
        <p:nvGrpSpPr>
          <p:cNvPr id="10" name="组 9"/>
          <p:cNvGrpSpPr/>
          <p:nvPr/>
        </p:nvGrpSpPr>
        <p:grpSpPr>
          <a:xfrm>
            <a:off x="3031460" y="1241099"/>
            <a:ext cx="330012" cy="616603"/>
            <a:chOff x="4049059" y="1703294"/>
            <a:chExt cx="567765" cy="1060824"/>
          </a:xfrm>
          <a:solidFill>
            <a:srgbClr val="FF0000"/>
          </a:solidFill>
        </p:grpSpPr>
        <p:sp>
          <p:nvSpPr>
            <p:cNvPr id="11" name="椭圆 10"/>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 name="矩形 11"/>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 name="矩形 12"/>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4" name="矩形 13"/>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cxnSp>
        <p:nvCxnSpPr>
          <p:cNvPr id="25" name="直线连接符 24"/>
          <p:cNvCxnSpPr/>
          <p:nvPr/>
        </p:nvCxnSpPr>
        <p:spPr>
          <a:xfrm>
            <a:off x="5180121" y="1935349"/>
            <a:ext cx="2676902" cy="10801"/>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6" name="圆角矩形 25"/>
          <p:cNvSpPr/>
          <p:nvPr/>
        </p:nvSpPr>
        <p:spPr>
          <a:xfrm>
            <a:off x="5971357" y="1611554"/>
            <a:ext cx="1018740" cy="714729"/>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验证</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算法</a:t>
            </a:r>
            <a:endParaRPr kumimoji="1" lang="en-US" altLang="zh-CN" sz="1600" dirty="0" smtClean="0">
              <a:latin typeface="微软雅黑"/>
              <a:ea typeface="微软雅黑"/>
              <a:cs typeface="微软雅黑"/>
            </a:endParaRPr>
          </a:p>
        </p:txBody>
      </p:sp>
      <p:sp>
        <p:nvSpPr>
          <p:cNvPr id="27" name="文本框 26"/>
          <p:cNvSpPr txBox="1"/>
          <p:nvPr/>
        </p:nvSpPr>
        <p:spPr>
          <a:xfrm>
            <a:off x="6013754" y="1201860"/>
            <a:ext cx="646331" cy="369332"/>
          </a:xfrm>
          <a:prstGeom prst="rect">
            <a:avLst/>
          </a:prstGeom>
          <a:noFill/>
        </p:spPr>
        <p:txBody>
          <a:bodyPr wrap="none" rtlCol="0">
            <a:spAutoFit/>
          </a:bodyPr>
          <a:lstStyle/>
          <a:p>
            <a:r>
              <a:rPr kumimoji="1" lang="zh-CN" altLang="en-US" dirty="0" smtClean="0">
                <a:latin typeface="微软雅黑"/>
                <a:ea typeface="微软雅黑"/>
                <a:cs typeface="微软雅黑"/>
              </a:rPr>
              <a:t>公钥</a:t>
            </a:r>
            <a:endParaRPr kumimoji="1" lang="zh-CN" altLang="en-US" dirty="0">
              <a:latin typeface="微软雅黑"/>
              <a:ea typeface="微软雅黑"/>
              <a:cs typeface="微软雅黑"/>
            </a:endParaRPr>
          </a:p>
        </p:txBody>
      </p:sp>
      <p:grpSp>
        <p:nvGrpSpPr>
          <p:cNvPr id="9" name="组 8"/>
          <p:cNvGrpSpPr/>
          <p:nvPr/>
        </p:nvGrpSpPr>
        <p:grpSpPr>
          <a:xfrm>
            <a:off x="6660085" y="1262890"/>
            <a:ext cx="330012" cy="616603"/>
            <a:chOff x="4049059" y="1703294"/>
            <a:chExt cx="567765" cy="1060824"/>
          </a:xfrm>
          <a:solidFill>
            <a:schemeClr val="accent1"/>
          </a:solidFill>
        </p:grpSpPr>
        <p:sp>
          <p:nvSpPr>
            <p:cNvPr id="5" name="椭圆 4"/>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 name="矩形 5"/>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 name="矩形 6"/>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 name="矩形 7"/>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cxnSp>
        <p:nvCxnSpPr>
          <p:cNvPr id="30" name="肘形连接符 29"/>
          <p:cNvCxnSpPr>
            <a:endCxn id="26" idx="2"/>
          </p:cNvCxnSpPr>
          <p:nvPr/>
        </p:nvCxnSpPr>
        <p:spPr>
          <a:xfrm rot="16200000" flipH="1">
            <a:off x="3727301" y="-427144"/>
            <a:ext cx="92761" cy="5414092"/>
          </a:xfrm>
          <a:prstGeom prst="bentConnector3">
            <a:avLst>
              <a:gd name="adj1" fmla="val 668583"/>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3" name="圆角矩形 32"/>
          <p:cNvSpPr/>
          <p:nvPr/>
        </p:nvSpPr>
        <p:spPr>
          <a:xfrm>
            <a:off x="7703144" y="1220406"/>
            <a:ext cx="1201797" cy="145148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0000FF"/>
                </a:solidFill>
                <a:latin typeface="微软雅黑"/>
                <a:ea typeface="微软雅黑"/>
                <a:cs typeface="微软雅黑"/>
              </a:rPr>
              <a:t>消息是否真实？</a:t>
            </a:r>
            <a:endParaRPr kumimoji="1" lang="en-US" altLang="zh-CN" dirty="0" smtClean="0">
              <a:solidFill>
                <a:srgbClr val="0000FF"/>
              </a:solidFill>
              <a:latin typeface="微软雅黑"/>
              <a:ea typeface="微软雅黑"/>
              <a:cs typeface="微软雅黑"/>
            </a:endParaRPr>
          </a:p>
        </p:txBody>
      </p:sp>
      <p:sp>
        <p:nvSpPr>
          <p:cNvPr id="29" name="折角形 28"/>
          <p:cNvSpPr/>
          <p:nvPr/>
        </p:nvSpPr>
        <p:spPr>
          <a:xfrm>
            <a:off x="4169188" y="1393499"/>
            <a:ext cx="1199529" cy="1183747"/>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103154"/>
                </a:solidFill>
                <a:latin typeface="微软雅黑"/>
                <a:ea typeface="微软雅黑"/>
                <a:cs typeface="微软雅黑"/>
              </a:rPr>
              <a:t>签名</a:t>
            </a:r>
            <a:endParaRPr kumimoji="1" lang="en-US" altLang="zh-CN" dirty="0">
              <a:solidFill>
                <a:srgbClr val="103154"/>
              </a:solidFill>
              <a:latin typeface="微软雅黑"/>
              <a:ea typeface="微软雅黑"/>
              <a:cs typeface="微软雅黑"/>
            </a:endParaRPr>
          </a:p>
        </p:txBody>
      </p:sp>
      <p:sp>
        <p:nvSpPr>
          <p:cNvPr id="31" name="折角形 30"/>
          <p:cNvSpPr/>
          <p:nvPr/>
        </p:nvSpPr>
        <p:spPr>
          <a:xfrm>
            <a:off x="619270" y="1393499"/>
            <a:ext cx="1199529" cy="1183747"/>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103154"/>
                </a:solidFill>
                <a:latin typeface="微软雅黑"/>
                <a:ea typeface="微软雅黑"/>
                <a:cs typeface="微软雅黑"/>
              </a:rPr>
              <a:t>消息</a:t>
            </a:r>
            <a:endParaRPr kumimoji="1" lang="en-US" altLang="zh-CN" dirty="0">
              <a:solidFill>
                <a:srgbClr val="103154"/>
              </a:solidFill>
              <a:latin typeface="微软雅黑"/>
              <a:ea typeface="微软雅黑"/>
              <a:cs typeface="微软雅黑"/>
            </a:endParaRPr>
          </a:p>
          <a:p>
            <a:pPr algn="ctr"/>
            <a:r>
              <a:rPr kumimoji="1" lang="zh-CN" altLang="zh-CN" dirty="0" smtClean="0">
                <a:solidFill>
                  <a:srgbClr val="103154"/>
                </a:solidFill>
                <a:latin typeface="微软雅黑"/>
                <a:ea typeface="微软雅黑"/>
                <a:cs typeface="微软雅黑"/>
              </a:rPr>
              <a:t>0</a:t>
            </a:r>
            <a:r>
              <a:rPr kumimoji="1" lang="en-US" altLang="zh-CN" dirty="0" smtClean="0">
                <a:solidFill>
                  <a:srgbClr val="103154"/>
                </a:solidFill>
                <a:latin typeface="微软雅黑"/>
                <a:ea typeface="微软雅黑"/>
                <a:cs typeface="微软雅黑"/>
              </a:rPr>
              <a:t>0110101010001</a:t>
            </a:r>
            <a:endParaRPr kumimoji="1" lang="zh-CN" altLang="en-US" dirty="0">
              <a:solidFill>
                <a:srgbClr val="103154"/>
              </a:solidFill>
              <a:latin typeface="微软雅黑"/>
              <a:ea typeface="微软雅黑"/>
              <a:cs typeface="微软雅黑"/>
            </a:endParaRPr>
          </a:p>
        </p:txBody>
      </p:sp>
    </p:spTree>
    <p:extLst>
      <p:ext uri="{BB962C8B-B14F-4D97-AF65-F5344CB8AC3E}">
        <p14:creationId xmlns:p14="http://schemas.microsoft.com/office/powerpoint/2010/main" val="2232671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168"/>
            <a:ext cx="8229600" cy="1143000"/>
          </a:xfrm>
        </p:spPr>
        <p:txBody>
          <a:bodyPr/>
          <a:lstStyle/>
          <a:p>
            <a:r>
              <a:rPr kumimoji="1" lang="en-US" altLang="en-US" dirty="0" smtClean="0"/>
              <a:t>数字</a:t>
            </a:r>
            <a:r>
              <a:rPr kumimoji="1" lang="zh-CN" altLang="en-US" dirty="0" smtClean="0"/>
              <a:t>证书</a:t>
            </a:r>
            <a:r>
              <a:rPr kumimoji="1" lang="en-US" altLang="zh-CN" dirty="0" smtClean="0"/>
              <a:t>(certificate)</a:t>
            </a:r>
            <a:endParaRPr kumimoji="1" lang="zh-CN" altLang="en-US" dirty="0"/>
          </a:p>
        </p:txBody>
      </p:sp>
      <p:sp>
        <p:nvSpPr>
          <p:cNvPr id="3" name="内容占位符 2"/>
          <p:cNvSpPr>
            <a:spLocks noGrp="1"/>
          </p:cNvSpPr>
          <p:nvPr>
            <p:ph idx="1"/>
          </p:nvPr>
        </p:nvSpPr>
        <p:spPr>
          <a:xfrm>
            <a:off x="457200" y="4019176"/>
            <a:ext cx="8229600" cy="2561000"/>
          </a:xfrm>
        </p:spPr>
        <p:txBody>
          <a:bodyPr/>
          <a:lstStyle/>
          <a:p>
            <a:r>
              <a:rPr kumimoji="1" lang="zh-CN" altLang="en-US" dirty="0" smtClean="0"/>
              <a:t>数字证书：证明一个公钥所有权：</a:t>
            </a:r>
            <a:r>
              <a:rPr kumimoji="1" lang="en-US" altLang="zh-CN" dirty="0"/>
              <a:t>Alice’s</a:t>
            </a:r>
            <a:r>
              <a:rPr kumimoji="1" lang="zh-CN" altLang="en-US" dirty="0"/>
              <a:t> </a:t>
            </a:r>
            <a:r>
              <a:rPr kumimoji="1" lang="en-US" altLang="zh-CN" dirty="0"/>
              <a:t>PK</a:t>
            </a:r>
            <a:r>
              <a:rPr kumimoji="1" lang="zh-CN" altLang="en-US" dirty="0"/>
              <a:t> </a:t>
            </a:r>
            <a:r>
              <a:rPr kumimoji="1" lang="en-US" altLang="zh-CN" dirty="0"/>
              <a:t>is</a:t>
            </a:r>
            <a:r>
              <a:rPr kumimoji="1" lang="zh-CN" altLang="en-US" dirty="0"/>
              <a:t> </a:t>
            </a:r>
            <a:r>
              <a:rPr kumimoji="1" lang="en-US" altLang="zh-CN" dirty="0" err="1"/>
              <a:t>PK</a:t>
            </a:r>
            <a:r>
              <a:rPr kumimoji="1" lang="en-US" altLang="zh-CN" baseline="-25000" dirty="0" err="1"/>
              <a:t>Alice</a:t>
            </a:r>
            <a:r>
              <a:rPr kumimoji="1" lang="zh-CN" altLang="en-US" dirty="0"/>
              <a:t> </a:t>
            </a:r>
            <a:endParaRPr kumimoji="1" lang="en-US" altLang="zh-CN" dirty="0" smtClean="0"/>
          </a:p>
          <a:p>
            <a:pPr lvl="1"/>
            <a:r>
              <a:rPr kumimoji="1" lang="zh-CN" altLang="en-US" dirty="0" smtClean="0"/>
              <a:t>证书权威</a:t>
            </a:r>
            <a:r>
              <a:rPr kumimoji="1" lang="en-US" altLang="zh-CN" dirty="0" smtClean="0"/>
              <a:t>(CA)</a:t>
            </a:r>
            <a:r>
              <a:rPr kumimoji="1" lang="zh-CN" altLang="en-US" dirty="0" smtClean="0"/>
              <a:t>：</a:t>
            </a:r>
            <a:r>
              <a:rPr kumimoji="1" lang="en-US" altLang="zh-CN" dirty="0"/>
              <a:t>Alice</a:t>
            </a:r>
            <a:r>
              <a:rPr kumimoji="1" lang="zh-CN" altLang="en-US" dirty="0"/>
              <a:t>和</a:t>
            </a:r>
            <a:r>
              <a:rPr kumimoji="1" lang="en-US" altLang="zh-CN" dirty="0"/>
              <a:t>Bob</a:t>
            </a:r>
            <a:r>
              <a:rPr kumimoji="1" lang="zh-CN" altLang="en-US" dirty="0"/>
              <a:t>都相</a:t>
            </a:r>
            <a:r>
              <a:rPr kumimoji="1" lang="zh-CN" altLang="en-US" dirty="0" smtClean="0"/>
              <a:t>信的可信第三方</a:t>
            </a:r>
            <a:endParaRPr kumimoji="1" lang="en-US" altLang="zh-CN" dirty="0" smtClean="0"/>
          </a:p>
          <a:p>
            <a:pPr lvl="1"/>
            <a:r>
              <a:rPr kumimoji="1" lang="en-US" altLang="zh-CN" dirty="0" smtClean="0"/>
              <a:t>Alice</a:t>
            </a:r>
            <a:r>
              <a:rPr kumimoji="1" lang="zh-CN" altLang="zh-CN" dirty="0" smtClean="0"/>
              <a:t>：</a:t>
            </a:r>
            <a:r>
              <a:rPr kumimoji="1" lang="zh-CN" altLang="en-US" dirty="0" smtClean="0"/>
              <a:t>将</a:t>
            </a:r>
            <a:r>
              <a:rPr kumimoji="1" lang="en-US" altLang="zh-CN" dirty="0" err="1" smtClean="0"/>
              <a:t>PK</a:t>
            </a:r>
            <a:r>
              <a:rPr kumimoji="1" lang="en-US" altLang="zh-CN" baseline="-25000" dirty="0" err="1" smtClean="0"/>
              <a:t>Alice</a:t>
            </a:r>
            <a:r>
              <a:rPr kumimoji="1" lang="zh-CN" altLang="en-US" dirty="0" smtClean="0"/>
              <a:t>发送给</a:t>
            </a:r>
            <a:r>
              <a:rPr kumimoji="1" lang="en-US" altLang="zh-CN" dirty="0" smtClean="0"/>
              <a:t>CA</a:t>
            </a:r>
            <a:r>
              <a:rPr kumimoji="1" lang="zh-CN" altLang="en-US" dirty="0" smtClean="0"/>
              <a:t>，获得</a:t>
            </a:r>
            <a:r>
              <a:rPr kumimoji="1" lang="en-US" altLang="zh-CN" dirty="0" smtClean="0"/>
              <a:t>CA</a:t>
            </a:r>
            <a:r>
              <a:rPr kumimoji="1" lang="zh-CN" altLang="en-US" dirty="0" smtClean="0"/>
              <a:t>签名的证书</a:t>
            </a:r>
            <a:endParaRPr kumimoji="1" lang="en-US" altLang="zh-CN" dirty="0" smtClean="0"/>
          </a:p>
          <a:p>
            <a:pPr lvl="1"/>
            <a:r>
              <a:rPr kumimoji="1" lang="en-US" altLang="zh-CN" dirty="0" smtClean="0"/>
              <a:t>Bob</a:t>
            </a:r>
            <a:r>
              <a:rPr kumimoji="1" lang="zh-CN" altLang="en-US" dirty="0" smtClean="0"/>
              <a:t>：收到证书后，用</a:t>
            </a:r>
            <a:r>
              <a:rPr kumimoji="1" lang="en-US" altLang="zh-CN" dirty="0" smtClean="0"/>
              <a:t>PK</a:t>
            </a:r>
            <a:r>
              <a:rPr kumimoji="1" lang="en-US" altLang="zh-CN" baseline="-25000" dirty="0" smtClean="0"/>
              <a:t>CA</a:t>
            </a:r>
            <a:r>
              <a:rPr kumimoji="1" lang="zh-CN" altLang="en-US" dirty="0" smtClean="0"/>
              <a:t>验证证书，确认</a:t>
            </a:r>
            <a:r>
              <a:rPr kumimoji="1" lang="en-US" altLang="zh-CN" dirty="0" err="1" smtClean="0"/>
              <a:t>PK</a:t>
            </a:r>
            <a:r>
              <a:rPr kumimoji="1" lang="en-US" altLang="zh-CN" baseline="-25000" dirty="0" err="1" smtClean="0"/>
              <a:t>Alice</a:t>
            </a:r>
            <a:r>
              <a:rPr kumimoji="1" lang="zh-CN" altLang="en-US" dirty="0" smtClean="0"/>
              <a:t>的真实性</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37</a:t>
            </a:fld>
            <a:endParaRPr kumimoji="1" lang="zh-CN" altLang="en-US" dirty="0"/>
          </a:p>
        </p:txBody>
      </p:sp>
      <p:grpSp>
        <p:nvGrpSpPr>
          <p:cNvPr id="13" name="组 12"/>
          <p:cNvGrpSpPr/>
          <p:nvPr/>
        </p:nvGrpSpPr>
        <p:grpSpPr>
          <a:xfrm>
            <a:off x="4137337" y="1171168"/>
            <a:ext cx="328708" cy="634506"/>
            <a:chOff x="7336117" y="1996734"/>
            <a:chExt cx="478118" cy="922912"/>
          </a:xfrm>
        </p:grpSpPr>
        <p:sp>
          <p:nvSpPr>
            <p:cNvPr id="11" name="椭圆 10"/>
            <p:cNvSpPr/>
            <p:nvPr/>
          </p:nvSpPr>
          <p:spPr>
            <a:xfrm>
              <a:off x="7358529" y="1996734"/>
              <a:ext cx="433294" cy="425543"/>
            </a:xfrm>
            <a:prstGeom prst="ellipse">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 name="等腰三角形 11"/>
            <p:cNvSpPr/>
            <p:nvPr/>
          </p:nvSpPr>
          <p:spPr>
            <a:xfrm>
              <a:off x="7336117" y="2109633"/>
              <a:ext cx="478118" cy="810013"/>
            </a:xfrm>
            <a:prstGeom prst="triangle">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4" name="组 13"/>
          <p:cNvGrpSpPr/>
          <p:nvPr/>
        </p:nvGrpSpPr>
        <p:grpSpPr>
          <a:xfrm>
            <a:off x="1885576" y="2422277"/>
            <a:ext cx="328708" cy="634506"/>
            <a:chOff x="7336117" y="1996734"/>
            <a:chExt cx="478118" cy="922912"/>
          </a:xfrm>
          <a:solidFill>
            <a:schemeClr val="accent1"/>
          </a:solidFill>
        </p:grpSpPr>
        <p:sp>
          <p:nvSpPr>
            <p:cNvPr id="15" name="椭圆 14"/>
            <p:cNvSpPr/>
            <p:nvPr/>
          </p:nvSpPr>
          <p:spPr>
            <a:xfrm>
              <a:off x="7358529" y="1996734"/>
              <a:ext cx="433294" cy="42554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6" name="等腰三角形 15"/>
            <p:cNvSpPr/>
            <p:nvPr/>
          </p:nvSpPr>
          <p:spPr>
            <a:xfrm>
              <a:off x="7336117" y="2109633"/>
              <a:ext cx="478118" cy="81001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7" name="组 16"/>
          <p:cNvGrpSpPr/>
          <p:nvPr/>
        </p:nvGrpSpPr>
        <p:grpSpPr>
          <a:xfrm>
            <a:off x="6530822" y="2422277"/>
            <a:ext cx="328708" cy="634506"/>
            <a:chOff x="7336117" y="1996734"/>
            <a:chExt cx="478118" cy="922912"/>
          </a:xfrm>
          <a:solidFill>
            <a:srgbClr val="008000"/>
          </a:solidFill>
        </p:grpSpPr>
        <p:sp>
          <p:nvSpPr>
            <p:cNvPr id="18" name="椭圆 17"/>
            <p:cNvSpPr/>
            <p:nvPr/>
          </p:nvSpPr>
          <p:spPr>
            <a:xfrm>
              <a:off x="7358529" y="1996734"/>
              <a:ext cx="433294" cy="42554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9" name="等腰三角形 18"/>
            <p:cNvSpPr/>
            <p:nvPr/>
          </p:nvSpPr>
          <p:spPr>
            <a:xfrm>
              <a:off x="7336117" y="2109633"/>
              <a:ext cx="478118" cy="81001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20" name="文本框 19"/>
          <p:cNvSpPr txBox="1"/>
          <p:nvPr/>
        </p:nvSpPr>
        <p:spPr>
          <a:xfrm>
            <a:off x="4049058" y="1883596"/>
            <a:ext cx="505267" cy="369332"/>
          </a:xfrm>
          <a:prstGeom prst="rect">
            <a:avLst/>
          </a:prstGeom>
          <a:noFill/>
        </p:spPr>
        <p:txBody>
          <a:bodyPr wrap="none" rtlCol="0">
            <a:spAutoFit/>
          </a:bodyPr>
          <a:lstStyle/>
          <a:p>
            <a:r>
              <a:rPr kumimoji="1" lang="en-US" altLang="zh-CN" dirty="0" smtClean="0">
                <a:latin typeface="微软雅黑"/>
                <a:ea typeface="微软雅黑"/>
                <a:cs typeface="微软雅黑"/>
              </a:rPr>
              <a:t>CA</a:t>
            </a:r>
            <a:endParaRPr kumimoji="1" lang="zh-CN" altLang="en-US" dirty="0">
              <a:latin typeface="微软雅黑"/>
              <a:ea typeface="微软雅黑"/>
              <a:cs typeface="微软雅黑"/>
            </a:endParaRPr>
          </a:p>
        </p:txBody>
      </p:sp>
      <p:sp>
        <p:nvSpPr>
          <p:cNvPr id="21" name="文本框 20"/>
          <p:cNvSpPr txBox="1"/>
          <p:nvPr/>
        </p:nvSpPr>
        <p:spPr>
          <a:xfrm>
            <a:off x="1695262" y="3080507"/>
            <a:ext cx="716663" cy="369332"/>
          </a:xfrm>
          <a:prstGeom prst="rect">
            <a:avLst/>
          </a:prstGeom>
          <a:noFill/>
        </p:spPr>
        <p:txBody>
          <a:bodyPr wrap="none" rtlCol="0">
            <a:spAutoFit/>
          </a:bodyPr>
          <a:lstStyle/>
          <a:p>
            <a:r>
              <a:rPr kumimoji="1" lang="en-US" altLang="zh-CN" dirty="0" smtClean="0">
                <a:latin typeface="微软雅黑"/>
                <a:ea typeface="微软雅黑"/>
                <a:cs typeface="微软雅黑"/>
              </a:rPr>
              <a:t>Alice</a:t>
            </a:r>
          </a:p>
        </p:txBody>
      </p:sp>
      <p:sp>
        <p:nvSpPr>
          <p:cNvPr id="22" name="文本框 21"/>
          <p:cNvSpPr txBox="1"/>
          <p:nvPr/>
        </p:nvSpPr>
        <p:spPr>
          <a:xfrm>
            <a:off x="6383338" y="3080507"/>
            <a:ext cx="623676" cy="369332"/>
          </a:xfrm>
          <a:prstGeom prst="rect">
            <a:avLst/>
          </a:prstGeom>
          <a:noFill/>
        </p:spPr>
        <p:txBody>
          <a:bodyPr wrap="none" rtlCol="0">
            <a:spAutoFit/>
          </a:bodyPr>
          <a:lstStyle/>
          <a:p>
            <a:r>
              <a:rPr kumimoji="1" lang="en-US" altLang="zh-CN" dirty="0" smtClean="0">
                <a:latin typeface="微软雅黑"/>
                <a:ea typeface="微软雅黑"/>
                <a:cs typeface="微软雅黑"/>
              </a:rPr>
              <a:t>Bob</a:t>
            </a:r>
          </a:p>
        </p:txBody>
      </p:sp>
      <p:cxnSp>
        <p:nvCxnSpPr>
          <p:cNvPr id="23" name="直线连接符 22"/>
          <p:cNvCxnSpPr/>
          <p:nvPr/>
        </p:nvCxnSpPr>
        <p:spPr>
          <a:xfrm>
            <a:off x="2411925" y="3056783"/>
            <a:ext cx="3971413" cy="0"/>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5" name="组 54"/>
          <p:cNvGrpSpPr/>
          <p:nvPr/>
        </p:nvGrpSpPr>
        <p:grpSpPr>
          <a:xfrm>
            <a:off x="7007014" y="2432773"/>
            <a:ext cx="683638" cy="1018401"/>
            <a:chOff x="6323376" y="1385356"/>
            <a:chExt cx="683638" cy="1018401"/>
          </a:xfrm>
        </p:grpSpPr>
        <p:grpSp>
          <p:nvGrpSpPr>
            <p:cNvPr id="6" name="组 5"/>
            <p:cNvGrpSpPr/>
            <p:nvPr/>
          </p:nvGrpSpPr>
          <p:grpSpPr>
            <a:xfrm>
              <a:off x="6507184" y="1385356"/>
              <a:ext cx="330012" cy="616603"/>
              <a:chOff x="4049059" y="1703294"/>
              <a:chExt cx="567765" cy="1060824"/>
            </a:xfrm>
            <a:solidFill>
              <a:srgbClr val="0080FF"/>
            </a:solidFill>
          </p:grpSpPr>
          <p:sp>
            <p:nvSpPr>
              <p:cNvPr id="7" name="椭圆 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 name="矩形 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 name="矩形 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 name="矩形 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25" name="文本框 24"/>
            <p:cNvSpPr txBox="1"/>
            <p:nvPr/>
          </p:nvSpPr>
          <p:spPr>
            <a:xfrm>
              <a:off x="6323376" y="2034425"/>
              <a:ext cx="683638" cy="369332"/>
            </a:xfrm>
            <a:prstGeom prst="rect">
              <a:avLst/>
            </a:prstGeom>
            <a:noFill/>
          </p:spPr>
          <p:txBody>
            <a:bodyPr wrap="none" rtlCol="0">
              <a:spAutoFit/>
            </a:bodyPr>
            <a:lstStyle/>
            <a:p>
              <a:r>
                <a:rPr kumimoji="1" lang="en-US" altLang="zh-CN" dirty="0" smtClean="0">
                  <a:latin typeface="微软雅黑"/>
                  <a:ea typeface="微软雅黑"/>
                  <a:cs typeface="微软雅黑"/>
                </a:rPr>
                <a:t>PK</a:t>
              </a:r>
              <a:r>
                <a:rPr kumimoji="1" lang="en-US" altLang="zh-CN" baseline="-25000" dirty="0" smtClean="0">
                  <a:latin typeface="微软雅黑"/>
                  <a:ea typeface="微软雅黑"/>
                  <a:cs typeface="微软雅黑"/>
                </a:rPr>
                <a:t>CA</a:t>
              </a:r>
              <a:endParaRPr kumimoji="1" lang="zh-CN" altLang="en-US" baseline="-25000" dirty="0">
                <a:latin typeface="微软雅黑"/>
                <a:ea typeface="微软雅黑"/>
                <a:cs typeface="微软雅黑"/>
              </a:endParaRPr>
            </a:p>
          </p:txBody>
        </p:sp>
      </p:grpSp>
      <p:cxnSp>
        <p:nvCxnSpPr>
          <p:cNvPr id="34" name="直线连接符 33"/>
          <p:cNvCxnSpPr>
            <a:stCxn id="20" idx="1"/>
          </p:cNvCxnSpPr>
          <p:nvPr/>
        </p:nvCxnSpPr>
        <p:spPr>
          <a:xfrm flipH="1">
            <a:off x="2411925" y="2068262"/>
            <a:ext cx="1637133" cy="764974"/>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直线连接符 43"/>
          <p:cNvCxnSpPr/>
          <p:nvPr/>
        </p:nvCxnSpPr>
        <p:spPr>
          <a:xfrm flipV="1">
            <a:off x="2411925" y="1689315"/>
            <a:ext cx="1637133" cy="732962"/>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4" name="组 53"/>
          <p:cNvGrpSpPr/>
          <p:nvPr/>
        </p:nvGrpSpPr>
        <p:grpSpPr>
          <a:xfrm>
            <a:off x="2579977" y="1065654"/>
            <a:ext cx="827082" cy="1021523"/>
            <a:chOff x="2126368" y="1181358"/>
            <a:chExt cx="827082" cy="1021523"/>
          </a:xfrm>
        </p:grpSpPr>
        <p:grpSp>
          <p:nvGrpSpPr>
            <p:cNvPr id="48" name="组 47"/>
            <p:cNvGrpSpPr/>
            <p:nvPr/>
          </p:nvGrpSpPr>
          <p:grpSpPr>
            <a:xfrm>
              <a:off x="2299180" y="1181358"/>
              <a:ext cx="330012" cy="616603"/>
              <a:chOff x="4049059" y="1703294"/>
              <a:chExt cx="567765" cy="1060824"/>
            </a:xfrm>
            <a:solidFill>
              <a:schemeClr val="accent1"/>
            </a:solidFill>
          </p:grpSpPr>
          <p:sp>
            <p:nvSpPr>
              <p:cNvPr id="50" name="椭圆 49"/>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1" name="矩形 50"/>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2" name="矩形 51"/>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3" name="矩形 52"/>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49" name="文本框 48"/>
            <p:cNvSpPr txBox="1"/>
            <p:nvPr/>
          </p:nvSpPr>
          <p:spPr>
            <a:xfrm>
              <a:off x="2126368" y="1833549"/>
              <a:ext cx="827082" cy="369332"/>
            </a:xfrm>
            <a:prstGeom prst="rect">
              <a:avLst/>
            </a:prstGeom>
            <a:noFill/>
          </p:spPr>
          <p:txBody>
            <a:bodyPr wrap="none" rtlCol="0">
              <a:spAutoFit/>
            </a:bodyPr>
            <a:lstStyle/>
            <a:p>
              <a:r>
                <a:rPr kumimoji="1" lang="en-US" altLang="zh-CN" dirty="0" err="1" smtClean="0">
                  <a:latin typeface="微软雅黑"/>
                  <a:ea typeface="微软雅黑"/>
                  <a:cs typeface="微软雅黑"/>
                </a:rPr>
                <a:t>PK</a:t>
              </a:r>
              <a:r>
                <a:rPr kumimoji="1" lang="en-US" altLang="zh-CN" baseline="-25000" dirty="0" err="1" smtClean="0">
                  <a:latin typeface="微软雅黑"/>
                  <a:ea typeface="微软雅黑"/>
                  <a:cs typeface="微软雅黑"/>
                </a:rPr>
                <a:t>Alice</a:t>
              </a:r>
              <a:endParaRPr kumimoji="1" lang="zh-CN" altLang="en-US" dirty="0">
                <a:latin typeface="微软雅黑"/>
                <a:ea typeface="微软雅黑"/>
                <a:cs typeface="微软雅黑"/>
              </a:endParaRPr>
            </a:p>
          </p:txBody>
        </p:sp>
      </p:grpSp>
      <p:sp>
        <p:nvSpPr>
          <p:cNvPr id="56" name="圆角矩形标注 55"/>
          <p:cNvSpPr/>
          <p:nvPr/>
        </p:nvSpPr>
        <p:spPr>
          <a:xfrm>
            <a:off x="7250912" y="2614790"/>
            <a:ext cx="1698851" cy="521723"/>
          </a:xfrm>
          <a:prstGeom prst="wedgeRoundRectCallout">
            <a:avLst>
              <a:gd name="adj1" fmla="val -59770"/>
              <a:gd name="adj2" fmla="val 1554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微软雅黑"/>
                <a:ea typeface="微软雅黑"/>
                <a:cs typeface="微软雅黑"/>
              </a:rPr>
              <a:t>PK</a:t>
            </a:r>
            <a:r>
              <a:rPr kumimoji="1" lang="en-US" altLang="zh-CN" baseline="-25000" dirty="0" err="1" smtClean="0">
                <a:solidFill>
                  <a:schemeClr val="tx1"/>
                </a:solidFill>
                <a:latin typeface="微软雅黑"/>
                <a:ea typeface="微软雅黑"/>
                <a:cs typeface="微软雅黑"/>
              </a:rPr>
              <a:t>Alice</a:t>
            </a:r>
            <a:r>
              <a:rPr kumimoji="1" lang="zh-CN" altLang="en-US" dirty="0" smtClean="0">
                <a:solidFill>
                  <a:schemeClr val="tx1"/>
                </a:solidFill>
                <a:latin typeface="微软雅黑"/>
                <a:ea typeface="微软雅黑"/>
                <a:cs typeface="微软雅黑"/>
              </a:rPr>
              <a:t>的</a:t>
            </a:r>
            <a:endParaRPr kumimoji="1" lang="en-US" altLang="zh-CN" dirty="0" smtClean="0">
              <a:solidFill>
                <a:schemeClr val="tx1"/>
              </a:solidFill>
              <a:latin typeface="微软雅黑"/>
              <a:ea typeface="微软雅黑"/>
              <a:cs typeface="微软雅黑"/>
            </a:endParaRPr>
          </a:p>
          <a:p>
            <a:pPr algn="ctr"/>
            <a:r>
              <a:rPr kumimoji="1" lang="zh-CN" altLang="en-US" dirty="0" smtClean="0">
                <a:solidFill>
                  <a:schemeClr val="tx1"/>
                </a:solidFill>
                <a:latin typeface="微软雅黑"/>
                <a:ea typeface="微软雅黑"/>
                <a:cs typeface="微软雅黑"/>
              </a:rPr>
              <a:t>真实性？</a:t>
            </a:r>
            <a:endParaRPr kumimoji="1" lang="en-US" altLang="zh-CN" dirty="0" smtClean="0">
              <a:solidFill>
                <a:schemeClr val="tx1"/>
              </a:solidFill>
              <a:latin typeface="微软雅黑"/>
              <a:ea typeface="微软雅黑"/>
              <a:cs typeface="微软雅黑"/>
            </a:endParaRPr>
          </a:p>
        </p:txBody>
      </p:sp>
      <p:grpSp>
        <p:nvGrpSpPr>
          <p:cNvPr id="63" name="组 62"/>
          <p:cNvGrpSpPr/>
          <p:nvPr/>
        </p:nvGrpSpPr>
        <p:grpSpPr>
          <a:xfrm>
            <a:off x="3860550" y="2510050"/>
            <a:ext cx="1446137" cy="1302333"/>
            <a:chOff x="3860550" y="2510050"/>
            <a:chExt cx="1446137" cy="1302333"/>
          </a:xfrm>
        </p:grpSpPr>
        <p:sp>
          <p:nvSpPr>
            <p:cNvPr id="57" name="折角形 56"/>
            <p:cNvSpPr/>
            <p:nvPr/>
          </p:nvSpPr>
          <p:spPr>
            <a:xfrm>
              <a:off x="3860550" y="2510050"/>
              <a:ext cx="1100573" cy="1074379"/>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103154"/>
                  </a:solidFill>
                  <a:latin typeface="微软雅黑"/>
                  <a:ea typeface="微软雅黑"/>
                  <a:cs typeface="微软雅黑"/>
                </a:rPr>
                <a:t> </a:t>
              </a:r>
              <a:endParaRPr kumimoji="1" lang="zh-CN" altLang="en-US" dirty="0" smtClean="0">
                <a:solidFill>
                  <a:srgbClr val="103154"/>
                </a:solidFill>
                <a:latin typeface="Arial Black"/>
                <a:cs typeface="Arial Black"/>
              </a:endParaRPr>
            </a:p>
          </p:txBody>
        </p:sp>
        <p:grpSp>
          <p:nvGrpSpPr>
            <p:cNvPr id="33" name="组 32"/>
            <p:cNvGrpSpPr/>
            <p:nvPr/>
          </p:nvGrpSpPr>
          <p:grpSpPr>
            <a:xfrm>
              <a:off x="4631051" y="2790860"/>
              <a:ext cx="675636" cy="1021523"/>
              <a:chOff x="2698590" y="2833236"/>
              <a:chExt cx="675636" cy="1021523"/>
            </a:xfrm>
          </p:grpSpPr>
          <p:grpSp>
            <p:nvGrpSpPr>
              <p:cNvPr id="26" name="组 25"/>
              <p:cNvGrpSpPr/>
              <p:nvPr/>
            </p:nvGrpSpPr>
            <p:grpSpPr>
              <a:xfrm>
                <a:off x="2871402" y="2833236"/>
                <a:ext cx="330012" cy="616603"/>
                <a:chOff x="4049059" y="1703294"/>
                <a:chExt cx="567765" cy="1060824"/>
              </a:xfrm>
              <a:solidFill>
                <a:srgbClr val="FF0000"/>
              </a:solidFill>
            </p:grpSpPr>
            <p:sp>
              <p:nvSpPr>
                <p:cNvPr id="27" name="椭圆 2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8" name="矩形 2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9" name="矩形 2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0" name="矩形 2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31" name="文本框 30"/>
              <p:cNvSpPr txBox="1"/>
              <p:nvPr/>
            </p:nvSpPr>
            <p:spPr>
              <a:xfrm>
                <a:off x="2698590" y="3485427"/>
                <a:ext cx="675636" cy="369332"/>
              </a:xfrm>
              <a:prstGeom prst="rect">
                <a:avLst/>
              </a:prstGeom>
              <a:noFill/>
            </p:spPr>
            <p:txBody>
              <a:bodyPr wrap="none" rtlCol="0">
                <a:spAutoFit/>
              </a:bodyPr>
              <a:lstStyle/>
              <a:p>
                <a:r>
                  <a:rPr kumimoji="1" lang="en-US" altLang="zh-CN" dirty="0" smtClean="0">
                    <a:latin typeface="微软雅黑"/>
                    <a:ea typeface="微软雅黑"/>
                    <a:cs typeface="微软雅黑"/>
                  </a:rPr>
                  <a:t>SK</a:t>
                </a:r>
                <a:r>
                  <a:rPr kumimoji="1" lang="en-US" altLang="zh-CN" baseline="-25000" dirty="0" smtClean="0">
                    <a:latin typeface="微软雅黑"/>
                    <a:ea typeface="微软雅黑"/>
                    <a:cs typeface="微软雅黑"/>
                  </a:rPr>
                  <a:t>CA</a:t>
                </a:r>
                <a:endParaRPr kumimoji="1" lang="zh-CN" altLang="en-US" dirty="0">
                  <a:latin typeface="微软雅黑"/>
                  <a:ea typeface="微软雅黑"/>
                  <a:cs typeface="微软雅黑"/>
                </a:endParaRPr>
              </a:p>
            </p:txBody>
          </p:sp>
        </p:grpSp>
        <p:grpSp>
          <p:nvGrpSpPr>
            <p:cNvPr id="58" name="组 57"/>
            <p:cNvGrpSpPr/>
            <p:nvPr/>
          </p:nvGrpSpPr>
          <p:grpSpPr>
            <a:xfrm>
              <a:off x="4152745" y="2729277"/>
              <a:ext cx="330012" cy="616603"/>
              <a:chOff x="4049059" y="1703294"/>
              <a:chExt cx="567765" cy="1060824"/>
            </a:xfrm>
            <a:solidFill>
              <a:schemeClr val="accent1"/>
            </a:solidFill>
          </p:grpSpPr>
          <p:sp>
            <p:nvSpPr>
              <p:cNvPr id="59" name="椭圆 58"/>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0" name="矩形 59"/>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1" name="矩形 60"/>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2" name="矩形 61"/>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spTree>
    <p:extLst>
      <p:ext uri="{BB962C8B-B14F-4D97-AF65-F5344CB8AC3E}">
        <p14:creationId xmlns:p14="http://schemas.microsoft.com/office/powerpoint/2010/main" val="224676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线连接符 22"/>
          <p:cNvCxnSpPr>
            <a:endCxn id="61" idx="1"/>
          </p:cNvCxnSpPr>
          <p:nvPr/>
        </p:nvCxnSpPr>
        <p:spPr>
          <a:xfrm>
            <a:off x="2217868" y="2057647"/>
            <a:ext cx="4448173" cy="38371"/>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5" name="折角形 34"/>
          <p:cNvSpPr/>
          <p:nvPr/>
        </p:nvSpPr>
        <p:spPr>
          <a:xfrm>
            <a:off x="3237884" y="1538940"/>
            <a:ext cx="914400" cy="1065553"/>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0" name="折角形 59"/>
          <p:cNvSpPr/>
          <p:nvPr/>
        </p:nvSpPr>
        <p:spPr>
          <a:xfrm>
            <a:off x="4976624" y="1563241"/>
            <a:ext cx="914400" cy="1065553"/>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1" name="折角形 60"/>
          <p:cNvSpPr/>
          <p:nvPr/>
        </p:nvSpPr>
        <p:spPr>
          <a:xfrm>
            <a:off x="6666041" y="1563241"/>
            <a:ext cx="914400" cy="1065553"/>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 name="标题 1"/>
          <p:cNvSpPr>
            <a:spLocks noGrp="1"/>
          </p:cNvSpPr>
          <p:nvPr>
            <p:ph type="title"/>
          </p:nvPr>
        </p:nvSpPr>
        <p:spPr>
          <a:xfrm>
            <a:off x="457200" y="28168"/>
            <a:ext cx="8229600" cy="1143000"/>
          </a:xfrm>
        </p:spPr>
        <p:txBody>
          <a:bodyPr/>
          <a:lstStyle/>
          <a:p>
            <a:r>
              <a:rPr kumimoji="1" lang="zh-CN" altLang="en-US" dirty="0" smtClean="0"/>
              <a:t>公钥基础设施</a:t>
            </a:r>
            <a:r>
              <a:rPr kumimoji="1" lang="en-US" altLang="zh-CN" dirty="0" smtClean="0"/>
              <a:t>(PKI)</a:t>
            </a:r>
            <a:r>
              <a:rPr kumimoji="1" lang="zh-CN" altLang="en-US" dirty="0" smtClean="0"/>
              <a:t>提供认证链</a:t>
            </a:r>
            <a:endParaRPr kumimoji="1" lang="zh-CN" altLang="en-US" dirty="0"/>
          </a:p>
        </p:txBody>
      </p:sp>
      <p:sp>
        <p:nvSpPr>
          <p:cNvPr id="3" name="内容占位符 2"/>
          <p:cNvSpPr>
            <a:spLocks noGrp="1"/>
          </p:cNvSpPr>
          <p:nvPr>
            <p:ph idx="1"/>
          </p:nvPr>
        </p:nvSpPr>
        <p:spPr>
          <a:xfrm>
            <a:off x="457200" y="4019176"/>
            <a:ext cx="8229600" cy="2561000"/>
          </a:xfrm>
        </p:spPr>
        <p:txBody>
          <a:bodyPr/>
          <a:lstStyle/>
          <a:p>
            <a:r>
              <a:rPr kumimoji="1" lang="en-US" altLang="zh-CN" sz="2000" dirty="0" smtClean="0"/>
              <a:t>PKI</a:t>
            </a:r>
            <a:r>
              <a:rPr kumimoji="1" lang="zh-CN" altLang="en-US" sz="2000" dirty="0" smtClean="0"/>
              <a:t>：一套提供基于数字签名的公钥认证的软硬件集合</a:t>
            </a:r>
            <a:endParaRPr kumimoji="1" lang="en-US" altLang="zh-CN" sz="2000" dirty="0" smtClean="0"/>
          </a:p>
          <a:p>
            <a:r>
              <a:rPr kumimoji="1" lang="zh-CN" altLang="en-US" sz="2000" dirty="0" smtClean="0"/>
              <a:t>认证链：以一个公钥为起点</a:t>
            </a:r>
            <a:r>
              <a:rPr kumimoji="1" lang="en-US" altLang="zh-CN" sz="2000" dirty="0" smtClean="0"/>
              <a:t>(</a:t>
            </a:r>
            <a:r>
              <a:rPr kumimoji="1" lang="zh-CN" altLang="en-US" sz="2000" dirty="0" smtClean="0"/>
              <a:t>信任锚，</a:t>
            </a:r>
            <a:r>
              <a:rPr kumimoji="1" lang="en-US" altLang="zh-CN" sz="2000" dirty="0" smtClean="0"/>
              <a:t>Trust Anchor)</a:t>
            </a:r>
            <a:r>
              <a:rPr kumimoji="1" lang="zh-CN" altLang="en-US" sz="2000" dirty="0" smtClean="0"/>
              <a:t>，对下一个公钥证书进行认证，被认证的公钥用来对再下一个证书进行认证，如此认证下去</a:t>
            </a:r>
            <a:endParaRPr kumimoji="1" lang="en-US" altLang="zh-CN" sz="2000" dirty="0" smtClean="0"/>
          </a:p>
          <a:p>
            <a:r>
              <a:rPr kumimoji="1" lang="en-US" altLang="zh-CN" sz="2000" dirty="0" smtClean="0"/>
              <a:t>PKI</a:t>
            </a:r>
            <a:r>
              <a:rPr kumimoji="1" lang="zh-CN" altLang="en-US" sz="2000" dirty="0" smtClean="0"/>
              <a:t>中只需要安全发布</a:t>
            </a:r>
            <a:r>
              <a:rPr kumimoji="1" lang="zh-CN" altLang="en-US" sz="2000" dirty="0"/>
              <a:t>信任锚</a:t>
            </a:r>
            <a:r>
              <a:rPr kumimoji="1" lang="zh-CN" altLang="en-US" sz="2000" dirty="0" smtClean="0"/>
              <a:t>，就可以实现所有其他公钥的安全发布</a:t>
            </a:r>
            <a:endParaRPr kumimoji="1" lang="en-US" altLang="zh-CN" sz="2000" dirty="0"/>
          </a:p>
          <a:p>
            <a:endParaRPr kumimoji="1" lang="en-US" altLang="zh-CN" sz="20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38</a:t>
            </a:fld>
            <a:endParaRPr kumimoji="1" lang="zh-CN" altLang="en-US" dirty="0"/>
          </a:p>
        </p:txBody>
      </p:sp>
      <p:grpSp>
        <p:nvGrpSpPr>
          <p:cNvPr id="6" name="组 5"/>
          <p:cNvGrpSpPr/>
          <p:nvPr/>
        </p:nvGrpSpPr>
        <p:grpSpPr>
          <a:xfrm>
            <a:off x="3501526" y="1577927"/>
            <a:ext cx="330012" cy="616603"/>
            <a:chOff x="4049059" y="1703294"/>
            <a:chExt cx="567765" cy="1060824"/>
          </a:xfrm>
          <a:solidFill>
            <a:srgbClr val="0080FF"/>
          </a:solidFill>
        </p:grpSpPr>
        <p:sp>
          <p:nvSpPr>
            <p:cNvPr id="7" name="椭圆 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 name="矩形 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 name="矩形 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 name="矩形 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25" name="文本框 24"/>
          <p:cNvSpPr txBox="1"/>
          <p:nvPr/>
        </p:nvSpPr>
        <p:spPr>
          <a:xfrm>
            <a:off x="3317718" y="2226996"/>
            <a:ext cx="568973" cy="369332"/>
          </a:xfrm>
          <a:prstGeom prst="rect">
            <a:avLst/>
          </a:prstGeom>
          <a:noFill/>
        </p:spPr>
        <p:txBody>
          <a:bodyPr wrap="none" rtlCol="0">
            <a:spAutoFit/>
          </a:bodyPr>
          <a:lstStyle/>
          <a:p>
            <a:r>
              <a:rPr kumimoji="1" lang="en-US" altLang="zh-CN" dirty="0" smtClean="0">
                <a:latin typeface="微软雅黑"/>
                <a:ea typeface="微软雅黑"/>
                <a:cs typeface="微软雅黑"/>
              </a:rPr>
              <a:t>PK</a:t>
            </a:r>
            <a:r>
              <a:rPr kumimoji="1" lang="en-US" altLang="zh-CN" baseline="-25000" dirty="0" smtClean="0">
                <a:latin typeface="微软雅黑"/>
                <a:ea typeface="微软雅黑"/>
                <a:cs typeface="微软雅黑"/>
              </a:rPr>
              <a:t>B</a:t>
            </a:r>
            <a:endParaRPr kumimoji="1" lang="zh-CN" altLang="en-US" baseline="-25000" dirty="0">
              <a:latin typeface="微软雅黑"/>
              <a:ea typeface="微软雅黑"/>
              <a:cs typeface="微软雅黑"/>
            </a:endParaRPr>
          </a:p>
        </p:txBody>
      </p:sp>
      <p:grpSp>
        <p:nvGrpSpPr>
          <p:cNvPr id="26" name="组 25"/>
          <p:cNvGrpSpPr/>
          <p:nvPr/>
        </p:nvGrpSpPr>
        <p:grpSpPr>
          <a:xfrm>
            <a:off x="6958235" y="1610393"/>
            <a:ext cx="330012" cy="616603"/>
            <a:chOff x="4049059" y="1703294"/>
            <a:chExt cx="567765" cy="1060824"/>
          </a:xfrm>
          <a:solidFill>
            <a:srgbClr val="FF0000"/>
          </a:solidFill>
        </p:grpSpPr>
        <p:sp>
          <p:nvSpPr>
            <p:cNvPr id="27" name="椭圆 2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8" name="矩形 2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9" name="矩形 2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0" name="矩形 2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31" name="文本框 30"/>
          <p:cNvSpPr txBox="1"/>
          <p:nvPr/>
        </p:nvSpPr>
        <p:spPr>
          <a:xfrm>
            <a:off x="6785423" y="2262584"/>
            <a:ext cx="589637" cy="369332"/>
          </a:xfrm>
          <a:prstGeom prst="rect">
            <a:avLst/>
          </a:prstGeom>
          <a:noFill/>
        </p:spPr>
        <p:txBody>
          <a:bodyPr wrap="none" rtlCol="0">
            <a:spAutoFit/>
          </a:bodyPr>
          <a:lstStyle/>
          <a:p>
            <a:r>
              <a:rPr kumimoji="1" lang="en-US" altLang="zh-CN" dirty="0" smtClean="0">
                <a:latin typeface="微软雅黑"/>
                <a:ea typeface="微软雅黑"/>
                <a:cs typeface="微软雅黑"/>
              </a:rPr>
              <a:t>PK</a:t>
            </a:r>
            <a:r>
              <a:rPr kumimoji="1" lang="en-US" altLang="zh-CN" baseline="-25000" dirty="0" smtClean="0">
                <a:latin typeface="微软雅黑"/>
                <a:ea typeface="微软雅黑"/>
                <a:cs typeface="微软雅黑"/>
              </a:rPr>
              <a:t>D</a:t>
            </a:r>
            <a:endParaRPr kumimoji="1" lang="zh-CN" altLang="en-US" dirty="0">
              <a:latin typeface="微软雅黑"/>
              <a:ea typeface="微软雅黑"/>
              <a:cs typeface="微软雅黑"/>
            </a:endParaRPr>
          </a:p>
        </p:txBody>
      </p:sp>
      <p:grpSp>
        <p:nvGrpSpPr>
          <p:cNvPr id="48" name="组 47"/>
          <p:cNvGrpSpPr/>
          <p:nvPr/>
        </p:nvGrpSpPr>
        <p:grpSpPr>
          <a:xfrm>
            <a:off x="1809985" y="1577927"/>
            <a:ext cx="330012" cy="616603"/>
            <a:chOff x="4049059" y="1703294"/>
            <a:chExt cx="567765" cy="1060824"/>
          </a:xfrm>
          <a:solidFill>
            <a:schemeClr val="accent1"/>
          </a:solidFill>
        </p:grpSpPr>
        <p:sp>
          <p:nvSpPr>
            <p:cNvPr id="50" name="椭圆 49"/>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1" name="矩形 50"/>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2" name="矩形 51"/>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3" name="矩形 52"/>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49" name="文本框 48"/>
          <p:cNvSpPr txBox="1"/>
          <p:nvPr/>
        </p:nvSpPr>
        <p:spPr>
          <a:xfrm>
            <a:off x="1637173" y="2230118"/>
            <a:ext cx="580695" cy="369332"/>
          </a:xfrm>
          <a:prstGeom prst="rect">
            <a:avLst/>
          </a:prstGeom>
          <a:noFill/>
        </p:spPr>
        <p:txBody>
          <a:bodyPr wrap="none" rtlCol="0">
            <a:spAutoFit/>
          </a:bodyPr>
          <a:lstStyle/>
          <a:p>
            <a:r>
              <a:rPr kumimoji="1" lang="en-US" altLang="zh-CN" dirty="0" smtClean="0">
                <a:latin typeface="微软雅黑"/>
                <a:ea typeface="微软雅黑"/>
                <a:cs typeface="微软雅黑"/>
              </a:rPr>
              <a:t>PK</a:t>
            </a:r>
            <a:r>
              <a:rPr kumimoji="1" lang="en-US" altLang="zh-CN" baseline="-25000" dirty="0" smtClean="0">
                <a:latin typeface="微软雅黑"/>
                <a:ea typeface="微软雅黑"/>
                <a:cs typeface="微软雅黑"/>
              </a:rPr>
              <a:t>A</a:t>
            </a:r>
            <a:endParaRPr kumimoji="1" lang="zh-CN" altLang="en-US" dirty="0">
              <a:latin typeface="微软雅黑"/>
              <a:ea typeface="微软雅黑"/>
              <a:cs typeface="微软雅黑"/>
            </a:endParaRPr>
          </a:p>
        </p:txBody>
      </p:sp>
      <p:grpSp>
        <p:nvGrpSpPr>
          <p:cNvPr id="45" name="组 44"/>
          <p:cNvGrpSpPr/>
          <p:nvPr/>
        </p:nvGrpSpPr>
        <p:grpSpPr>
          <a:xfrm>
            <a:off x="5212369" y="1610393"/>
            <a:ext cx="330012" cy="616603"/>
            <a:chOff x="4049059" y="1703294"/>
            <a:chExt cx="567765" cy="1060824"/>
          </a:xfrm>
          <a:solidFill>
            <a:srgbClr val="008000"/>
          </a:solidFill>
        </p:grpSpPr>
        <p:sp>
          <p:nvSpPr>
            <p:cNvPr id="47" name="椭圆 4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7" name="矩形 56"/>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8" name="矩形 57"/>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9" name="矩形 58"/>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46" name="文本框 45"/>
          <p:cNvSpPr txBox="1"/>
          <p:nvPr/>
        </p:nvSpPr>
        <p:spPr>
          <a:xfrm>
            <a:off x="5028561" y="2259462"/>
            <a:ext cx="575360" cy="369332"/>
          </a:xfrm>
          <a:prstGeom prst="rect">
            <a:avLst/>
          </a:prstGeom>
          <a:noFill/>
        </p:spPr>
        <p:txBody>
          <a:bodyPr wrap="none" rtlCol="0">
            <a:spAutoFit/>
          </a:bodyPr>
          <a:lstStyle/>
          <a:p>
            <a:r>
              <a:rPr kumimoji="1" lang="en-US" altLang="zh-CN" dirty="0" smtClean="0">
                <a:latin typeface="微软雅黑"/>
                <a:ea typeface="微软雅黑"/>
                <a:cs typeface="微软雅黑"/>
              </a:rPr>
              <a:t>PK</a:t>
            </a:r>
            <a:r>
              <a:rPr kumimoji="1" lang="en-US" altLang="zh-CN" baseline="-25000" dirty="0" smtClean="0">
                <a:latin typeface="微软雅黑"/>
                <a:ea typeface="微软雅黑"/>
                <a:cs typeface="微软雅黑"/>
              </a:rPr>
              <a:t>C</a:t>
            </a:r>
            <a:endParaRPr kumimoji="1" lang="zh-CN" altLang="en-US" baseline="-25000" dirty="0">
              <a:latin typeface="微软雅黑"/>
              <a:ea typeface="微软雅黑"/>
              <a:cs typeface="微软雅黑"/>
            </a:endParaRPr>
          </a:p>
        </p:txBody>
      </p:sp>
      <p:grpSp>
        <p:nvGrpSpPr>
          <p:cNvPr id="62" name="组 61"/>
          <p:cNvGrpSpPr/>
          <p:nvPr/>
        </p:nvGrpSpPr>
        <p:grpSpPr>
          <a:xfrm>
            <a:off x="4015193" y="1417005"/>
            <a:ext cx="274181" cy="512288"/>
            <a:chOff x="4049059" y="1703294"/>
            <a:chExt cx="567765" cy="1060824"/>
          </a:xfrm>
          <a:solidFill>
            <a:schemeClr val="accent1"/>
          </a:solidFill>
        </p:grpSpPr>
        <p:sp>
          <p:nvSpPr>
            <p:cNvPr id="63" name="椭圆 62"/>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4" name="矩形 63"/>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5" name="矩形 64"/>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6" name="矩形 65"/>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67" name="组 66"/>
          <p:cNvGrpSpPr/>
          <p:nvPr/>
        </p:nvGrpSpPr>
        <p:grpSpPr>
          <a:xfrm>
            <a:off x="5753933" y="1447780"/>
            <a:ext cx="274181" cy="512288"/>
            <a:chOff x="4049059" y="1703294"/>
            <a:chExt cx="567765" cy="1060824"/>
          </a:xfrm>
          <a:solidFill>
            <a:srgbClr val="0080FF"/>
          </a:solidFill>
        </p:grpSpPr>
        <p:sp>
          <p:nvSpPr>
            <p:cNvPr id="68" name="椭圆 67"/>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9" name="矩形 68"/>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0" name="矩形 69"/>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1" name="矩形 70"/>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72" name="组 71"/>
          <p:cNvGrpSpPr/>
          <p:nvPr/>
        </p:nvGrpSpPr>
        <p:grpSpPr>
          <a:xfrm>
            <a:off x="7443350" y="1444540"/>
            <a:ext cx="274181" cy="512288"/>
            <a:chOff x="4049059" y="1703294"/>
            <a:chExt cx="567765" cy="1060824"/>
          </a:xfrm>
          <a:solidFill>
            <a:srgbClr val="008000"/>
          </a:solidFill>
        </p:grpSpPr>
        <p:sp>
          <p:nvSpPr>
            <p:cNvPr id="73" name="椭圆 72"/>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4" name="矩形 73"/>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5" name="矩形 74"/>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6" name="矩形 75"/>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77" name="文本框 76"/>
          <p:cNvSpPr txBox="1"/>
          <p:nvPr/>
        </p:nvSpPr>
        <p:spPr>
          <a:xfrm>
            <a:off x="3865936" y="1115202"/>
            <a:ext cx="572693" cy="369332"/>
          </a:xfrm>
          <a:prstGeom prst="rect">
            <a:avLst/>
          </a:prstGeom>
          <a:noFill/>
        </p:spPr>
        <p:txBody>
          <a:bodyPr wrap="none" rtlCol="0">
            <a:spAutoFit/>
          </a:bodyPr>
          <a:lstStyle/>
          <a:p>
            <a:r>
              <a:rPr kumimoji="1" lang="en-US" altLang="zh-CN" dirty="0" smtClean="0">
                <a:latin typeface="微软雅黑"/>
                <a:ea typeface="微软雅黑"/>
                <a:cs typeface="微软雅黑"/>
              </a:rPr>
              <a:t>SK</a:t>
            </a:r>
            <a:r>
              <a:rPr kumimoji="1" lang="en-US" altLang="zh-CN" baseline="-25000" dirty="0" smtClean="0">
                <a:latin typeface="微软雅黑"/>
                <a:ea typeface="微软雅黑"/>
                <a:cs typeface="微软雅黑"/>
              </a:rPr>
              <a:t>A</a:t>
            </a:r>
            <a:endParaRPr kumimoji="1" lang="zh-CN" altLang="en-US" dirty="0">
              <a:latin typeface="微软雅黑"/>
              <a:ea typeface="微软雅黑"/>
              <a:cs typeface="微软雅黑"/>
            </a:endParaRPr>
          </a:p>
        </p:txBody>
      </p:sp>
      <p:sp>
        <p:nvSpPr>
          <p:cNvPr id="78" name="文本框 77"/>
          <p:cNvSpPr txBox="1"/>
          <p:nvPr/>
        </p:nvSpPr>
        <p:spPr>
          <a:xfrm>
            <a:off x="5605021" y="1132101"/>
            <a:ext cx="560971" cy="369332"/>
          </a:xfrm>
          <a:prstGeom prst="rect">
            <a:avLst/>
          </a:prstGeom>
          <a:noFill/>
        </p:spPr>
        <p:txBody>
          <a:bodyPr wrap="none" rtlCol="0">
            <a:spAutoFit/>
          </a:bodyPr>
          <a:lstStyle/>
          <a:p>
            <a:r>
              <a:rPr kumimoji="1" lang="en-US" altLang="zh-CN" dirty="0" smtClean="0">
                <a:latin typeface="微软雅黑"/>
                <a:ea typeface="微软雅黑"/>
                <a:cs typeface="微软雅黑"/>
              </a:rPr>
              <a:t>SK</a:t>
            </a:r>
            <a:r>
              <a:rPr kumimoji="1" lang="en-US" altLang="zh-CN" baseline="-25000" dirty="0" smtClean="0">
                <a:latin typeface="微软雅黑"/>
                <a:ea typeface="微软雅黑"/>
                <a:cs typeface="微软雅黑"/>
              </a:rPr>
              <a:t>B</a:t>
            </a:r>
            <a:endParaRPr kumimoji="1" lang="zh-CN" altLang="en-US" dirty="0">
              <a:latin typeface="微软雅黑"/>
              <a:ea typeface="微软雅黑"/>
              <a:cs typeface="微软雅黑"/>
            </a:endParaRPr>
          </a:p>
        </p:txBody>
      </p:sp>
      <p:sp>
        <p:nvSpPr>
          <p:cNvPr id="79" name="文本框 78"/>
          <p:cNvSpPr txBox="1"/>
          <p:nvPr/>
        </p:nvSpPr>
        <p:spPr>
          <a:xfrm>
            <a:off x="7274405" y="1159585"/>
            <a:ext cx="567358" cy="369332"/>
          </a:xfrm>
          <a:prstGeom prst="rect">
            <a:avLst/>
          </a:prstGeom>
          <a:noFill/>
        </p:spPr>
        <p:txBody>
          <a:bodyPr wrap="none" rtlCol="0">
            <a:spAutoFit/>
          </a:bodyPr>
          <a:lstStyle/>
          <a:p>
            <a:r>
              <a:rPr kumimoji="1" lang="en-US" altLang="zh-CN" dirty="0" smtClean="0">
                <a:latin typeface="微软雅黑"/>
                <a:ea typeface="微软雅黑"/>
                <a:cs typeface="微软雅黑"/>
              </a:rPr>
              <a:t>SK</a:t>
            </a:r>
            <a:r>
              <a:rPr kumimoji="1" lang="en-US" altLang="zh-CN" baseline="-25000" dirty="0" smtClean="0">
                <a:latin typeface="微软雅黑"/>
                <a:ea typeface="微软雅黑"/>
                <a:cs typeface="微软雅黑"/>
              </a:rPr>
              <a:t>C</a:t>
            </a:r>
            <a:endParaRPr kumimoji="1" lang="zh-CN" altLang="en-US" dirty="0">
              <a:latin typeface="微软雅黑"/>
              <a:ea typeface="微软雅黑"/>
              <a:cs typeface="微软雅黑"/>
            </a:endParaRPr>
          </a:p>
        </p:txBody>
      </p:sp>
      <p:sp>
        <p:nvSpPr>
          <p:cNvPr id="54" name="文本框 53"/>
          <p:cNvSpPr txBox="1"/>
          <p:nvPr/>
        </p:nvSpPr>
        <p:spPr>
          <a:xfrm>
            <a:off x="1337846" y="1105742"/>
            <a:ext cx="1394620" cy="369332"/>
          </a:xfrm>
          <a:prstGeom prst="rect">
            <a:avLst/>
          </a:prstGeom>
          <a:noFill/>
        </p:spPr>
        <p:txBody>
          <a:bodyPr wrap="none" rtlCol="0">
            <a:spAutoFit/>
          </a:bodyPr>
          <a:lstStyle/>
          <a:p>
            <a:r>
              <a:rPr kumimoji="1" lang="en-US" altLang="zh-CN" dirty="0"/>
              <a:t>Trust Anchor</a:t>
            </a:r>
            <a:endParaRPr kumimoji="1" lang="zh-CN" altLang="en-US" dirty="0">
              <a:latin typeface="微软雅黑"/>
              <a:ea typeface="微软雅黑"/>
              <a:cs typeface="微软雅黑"/>
            </a:endParaRPr>
          </a:p>
        </p:txBody>
      </p:sp>
    </p:spTree>
    <p:extLst>
      <p:ext uri="{BB962C8B-B14F-4D97-AF65-F5344CB8AC3E}">
        <p14:creationId xmlns:p14="http://schemas.microsoft.com/office/powerpoint/2010/main" val="966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DNSSEC</a:t>
            </a:r>
            <a:r>
              <a:rPr kumimoji="1" lang="zh-CN" altLang="en-US" dirty="0"/>
              <a:t>=</a:t>
            </a:r>
            <a:r>
              <a:rPr kumimoji="1" lang="en-US" altLang="zh-CN" dirty="0" smtClean="0"/>
              <a:t>DNS+PKI</a:t>
            </a:r>
            <a:r>
              <a:rPr kumimoji="1" lang="zh-CN" altLang="en-US" dirty="0" smtClean="0"/>
              <a:t>？</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39</a:t>
            </a:fld>
            <a:endParaRPr kumimoji="1" lang="zh-CN" altLang="en-US" dirty="0"/>
          </a:p>
        </p:txBody>
      </p:sp>
      <p:grpSp>
        <p:nvGrpSpPr>
          <p:cNvPr id="5" name="组 4"/>
          <p:cNvGrpSpPr/>
          <p:nvPr/>
        </p:nvGrpSpPr>
        <p:grpSpPr>
          <a:xfrm>
            <a:off x="120687" y="1281357"/>
            <a:ext cx="8528013" cy="5475204"/>
            <a:chOff x="120687" y="1039457"/>
            <a:chExt cx="8528013" cy="5475204"/>
          </a:xfrm>
        </p:grpSpPr>
        <p:sp>
          <p:nvSpPr>
            <p:cNvPr id="6" name="椭圆 5"/>
            <p:cNvSpPr/>
            <p:nvPr/>
          </p:nvSpPr>
          <p:spPr>
            <a:xfrm>
              <a:off x="120687" y="3007808"/>
              <a:ext cx="3080847" cy="1686063"/>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 name="椭圆 6"/>
            <p:cNvSpPr/>
            <p:nvPr/>
          </p:nvSpPr>
          <p:spPr>
            <a:xfrm>
              <a:off x="6603148" y="5498139"/>
              <a:ext cx="2045552"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 name="椭圆 8"/>
            <p:cNvSpPr/>
            <p:nvPr/>
          </p:nvSpPr>
          <p:spPr>
            <a:xfrm>
              <a:off x="3367617" y="1039457"/>
              <a:ext cx="2045552"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 name="椭圆 9"/>
            <p:cNvSpPr/>
            <p:nvPr/>
          </p:nvSpPr>
          <p:spPr>
            <a:xfrm>
              <a:off x="3514040" y="4981876"/>
              <a:ext cx="2733257" cy="1532785"/>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 name="椭圆 93"/>
            <p:cNvSpPr/>
            <p:nvPr/>
          </p:nvSpPr>
          <p:spPr>
            <a:xfrm rot="20046645">
              <a:off x="770325" y="4025706"/>
              <a:ext cx="5219709" cy="1754487"/>
            </a:xfrm>
            <a:custGeom>
              <a:avLst/>
              <a:gdLst/>
              <a:ahLst/>
              <a:cxnLst/>
              <a:rect l="l" t="t" r="r" b="b"/>
              <a:pathLst>
                <a:path w="5219709" h="1754487">
                  <a:moveTo>
                    <a:pt x="4387269" y="747565"/>
                  </a:moveTo>
                  <a:cubicBezTo>
                    <a:pt x="4943667" y="1068801"/>
                    <a:pt x="5308023" y="1479374"/>
                    <a:pt x="5201080" y="1664606"/>
                  </a:cubicBezTo>
                  <a:cubicBezTo>
                    <a:pt x="5094136" y="1849837"/>
                    <a:pt x="4556391" y="1739583"/>
                    <a:pt x="3999993" y="1418346"/>
                  </a:cubicBezTo>
                  <a:cubicBezTo>
                    <a:pt x="3791344" y="1297882"/>
                    <a:pt x="3609701" y="1164856"/>
                    <a:pt x="3469790" y="1035861"/>
                  </a:cubicBezTo>
                  <a:lnTo>
                    <a:pt x="3416455" y="984393"/>
                  </a:lnTo>
                  <a:lnTo>
                    <a:pt x="3369537" y="1005280"/>
                  </a:lnTo>
                  <a:cubicBezTo>
                    <a:pt x="3156171" y="1091351"/>
                    <a:pt x="2833269" y="1146212"/>
                    <a:pt x="2471878" y="1146212"/>
                  </a:cubicBezTo>
                  <a:cubicBezTo>
                    <a:pt x="2391569" y="1146212"/>
                    <a:pt x="2313161" y="1143503"/>
                    <a:pt x="2237432" y="1138344"/>
                  </a:cubicBezTo>
                  <a:lnTo>
                    <a:pt x="2063672" y="1120387"/>
                  </a:lnTo>
                  <a:lnTo>
                    <a:pt x="2069067" y="1146558"/>
                  </a:lnTo>
                  <a:cubicBezTo>
                    <a:pt x="2076017" y="1202499"/>
                    <a:pt x="2067966" y="1253064"/>
                    <a:pt x="2043178" y="1295997"/>
                  </a:cubicBezTo>
                  <a:cubicBezTo>
                    <a:pt x="1910978" y="1524975"/>
                    <a:pt x="1352758" y="1450184"/>
                    <a:pt x="796360" y="1128948"/>
                  </a:cubicBezTo>
                  <a:cubicBezTo>
                    <a:pt x="239962" y="807711"/>
                    <a:pt x="-103919" y="361674"/>
                    <a:pt x="28282" y="132696"/>
                  </a:cubicBezTo>
                  <a:cubicBezTo>
                    <a:pt x="160482" y="-96282"/>
                    <a:pt x="718702" y="-21491"/>
                    <a:pt x="1275100" y="299746"/>
                  </a:cubicBezTo>
                  <a:cubicBezTo>
                    <a:pt x="1344650" y="339900"/>
                    <a:pt x="1410879" y="382005"/>
                    <a:pt x="1473273" y="425392"/>
                  </a:cubicBezTo>
                  <a:lnTo>
                    <a:pt x="1583404" y="509228"/>
                  </a:lnTo>
                  <a:lnTo>
                    <a:pt x="1649300" y="485090"/>
                  </a:lnTo>
                  <a:cubicBezTo>
                    <a:pt x="1859816" y="415008"/>
                    <a:pt x="2150642" y="371660"/>
                    <a:pt x="2471878" y="371660"/>
                  </a:cubicBezTo>
                  <a:cubicBezTo>
                    <a:pt x="2712805" y="371660"/>
                    <a:pt x="2936627" y="396043"/>
                    <a:pt x="3122291" y="437801"/>
                  </a:cubicBezTo>
                  <a:lnTo>
                    <a:pt x="3219104" y="464393"/>
                  </a:lnTo>
                  <a:lnTo>
                    <a:pt x="3245676" y="445529"/>
                  </a:lnTo>
                  <a:cubicBezTo>
                    <a:pt x="3427854" y="346934"/>
                    <a:pt x="3900421" y="466483"/>
                    <a:pt x="4387269" y="747565"/>
                  </a:cubicBezTo>
                  <a:close/>
                </a:path>
              </a:pathLst>
            </a:cu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 name="椭圆 11"/>
            <p:cNvSpPr/>
            <p:nvPr/>
          </p:nvSpPr>
          <p:spPr>
            <a:xfrm>
              <a:off x="1230345" y="1708876"/>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 name="椭圆 12"/>
            <p:cNvSpPr/>
            <p:nvPr/>
          </p:nvSpPr>
          <p:spPr>
            <a:xfrm>
              <a:off x="2805051" y="1773020"/>
              <a:ext cx="1060056"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4" name="椭圆 13"/>
            <p:cNvSpPr/>
            <p:nvPr/>
          </p:nvSpPr>
          <p:spPr>
            <a:xfrm>
              <a:off x="4040313" y="1849220"/>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5" name="椭圆 14"/>
            <p:cNvSpPr/>
            <p:nvPr/>
          </p:nvSpPr>
          <p:spPr>
            <a:xfrm>
              <a:off x="5825376" y="1773020"/>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6" name="椭圆 15"/>
            <p:cNvSpPr/>
            <p:nvPr/>
          </p:nvSpPr>
          <p:spPr>
            <a:xfrm>
              <a:off x="7214639" y="1633976"/>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7" name="椭圆 16"/>
            <p:cNvSpPr/>
            <p:nvPr/>
          </p:nvSpPr>
          <p:spPr>
            <a:xfrm>
              <a:off x="4681231" y="2913796"/>
              <a:ext cx="1536854"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8" name="椭圆 17"/>
            <p:cNvSpPr/>
            <p:nvPr/>
          </p:nvSpPr>
          <p:spPr>
            <a:xfrm>
              <a:off x="6980037" y="2838307"/>
              <a:ext cx="1536854"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19" name="幻灯片编号占位符 3"/>
          <p:cNvSpPr txBox="1">
            <a:spLocks/>
          </p:cNvSpPr>
          <p:nvPr/>
        </p:nvSpPr>
        <p:spPr>
          <a:xfrm>
            <a:off x="6553200" y="6356350"/>
            <a:ext cx="2133600" cy="365125"/>
          </a:xfrm>
          <a:prstGeom prst="rect">
            <a:avLst/>
          </a:prstGeom>
        </p:spPr>
        <p:txBody>
          <a:bodyPr vert="horz" lIns="91440" tIns="45720" rIns="91440" bIns="45720" rtlCol="0" anchor="ctr"/>
          <a:lstStyle>
            <a:defPPr>
              <a:defRPr lang="zh-CN"/>
            </a:defPPr>
            <a:lvl1pPr marL="0" algn="r" defTabSz="457200" rtl="0" eaLnBrk="1" latinLnBrk="0" hangingPunct="1">
              <a:defRPr sz="2000" kern="1200">
                <a:solidFill>
                  <a:schemeClr val="tx1">
                    <a:tint val="75000"/>
                  </a:schemeClr>
                </a:solidFill>
                <a:latin typeface="+mn-lt"/>
                <a:ea typeface="微软雅黑"/>
                <a:cs typeface="Arial Black"/>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835BB53-2BF5-C745-A0E3-3E773430534C}" type="slidenum">
              <a:rPr kumimoji="1" lang="zh-CN" altLang="en-US" smtClean="0"/>
              <a:pPr/>
              <a:t>39</a:t>
            </a:fld>
            <a:endParaRPr kumimoji="1" lang="zh-CN" altLang="en-US" dirty="0"/>
          </a:p>
        </p:txBody>
      </p:sp>
      <p:sp>
        <p:nvSpPr>
          <p:cNvPr id="20" name="椭圆 19"/>
          <p:cNvSpPr/>
          <p:nvPr/>
        </p:nvSpPr>
        <p:spPr>
          <a:xfrm>
            <a:off x="3232384" y="1240776"/>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(root)</a:t>
            </a:r>
            <a:endParaRPr kumimoji="1" lang="zh-CN" altLang="en-US" dirty="0" smtClean="0">
              <a:solidFill>
                <a:schemeClr val="tx1"/>
              </a:solidFill>
              <a:latin typeface="Arial Black"/>
              <a:cs typeface="Arial Black"/>
            </a:endParaRPr>
          </a:p>
        </p:txBody>
      </p:sp>
      <p:sp>
        <p:nvSpPr>
          <p:cNvPr id="21" name="椭圆 20"/>
          <p:cNvSpPr/>
          <p:nvPr/>
        </p:nvSpPr>
        <p:spPr>
          <a:xfrm>
            <a:off x="675066" y="216981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com</a:t>
            </a:r>
            <a:endParaRPr kumimoji="1" lang="zh-CN" altLang="en-US" dirty="0" smtClean="0">
              <a:solidFill>
                <a:schemeClr val="tx1"/>
              </a:solidFill>
              <a:latin typeface="Arial Black"/>
              <a:cs typeface="Arial Black"/>
            </a:endParaRPr>
          </a:p>
        </p:txBody>
      </p:sp>
      <p:sp>
        <p:nvSpPr>
          <p:cNvPr id="22" name="椭圆 21"/>
          <p:cNvSpPr/>
          <p:nvPr/>
        </p:nvSpPr>
        <p:spPr>
          <a:xfrm>
            <a:off x="5855722" y="2119015"/>
            <a:ext cx="114938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cn</a:t>
            </a:r>
            <a:endParaRPr kumimoji="1" lang="zh-CN" altLang="en-US" dirty="0" smtClean="0">
              <a:solidFill>
                <a:schemeClr val="tx1"/>
              </a:solidFill>
              <a:latin typeface="Arial Black"/>
              <a:cs typeface="Arial Black"/>
            </a:endParaRPr>
          </a:p>
        </p:txBody>
      </p:sp>
      <p:cxnSp>
        <p:nvCxnSpPr>
          <p:cNvPr id="23" name="直线连接符 22"/>
          <p:cNvCxnSpPr>
            <a:stCxn id="20" idx="4"/>
            <a:endCxn id="21" idx="0"/>
          </p:cNvCxnSpPr>
          <p:nvPr/>
        </p:nvCxnSpPr>
        <p:spPr>
          <a:xfrm flipH="1">
            <a:off x="1794975" y="1756931"/>
            <a:ext cx="2557318" cy="4128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直线连接符 23"/>
          <p:cNvCxnSpPr>
            <a:stCxn id="20" idx="4"/>
            <a:endCxn id="22" idx="1"/>
          </p:cNvCxnSpPr>
          <p:nvPr/>
        </p:nvCxnSpPr>
        <p:spPr>
          <a:xfrm>
            <a:off x="4352293" y="1756931"/>
            <a:ext cx="1671752" cy="437673"/>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椭圆 24"/>
          <p:cNvSpPr/>
          <p:nvPr/>
        </p:nvSpPr>
        <p:spPr>
          <a:xfrm>
            <a:off x="6477000" y="3111118"/>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com</a:t>
            </a:r>
            <a:endParaRPr kumimoji="1" lang="zh-CN" altLang="en-US" dirty="0" smtClean="0">
              <a:solidFill>
                <a:schemeClr val="tx1"/>
              </a:solidFill>
              <a:latin typeface="Arial Black"/>
              <a:cs typeface="Arial Black"/>
            </a:endParaRPr>
          </a:p>
        </p:txBody>
      </p:sp>
      <p:cxnSp>
        <p:nvCxnSpPr>
          <p:cNvPr id="26" name="直线连接符 25"/>
          <p:cNvCxnSpPr>
            <a:stCxn id="22" idx="4"/>
            <a:endCxn id="25" idx="0"/>
          </p:cNvCxnSpPr>
          <p:nvPr/>
        </p:nvCxnSpPr>
        <p:spPr>
          <a:xfrm>
            <a:off x="6430412" y="2635170"/>
            <a:ext cx="1279643" cy="4759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直线连接符 26"/>
          <p:cNvCxnSpPr>
            <a:stCxn id="21" idx="4"/>
            <a:endCxn id="28" idx="0"/>
          </p:cNvCxnSpPr>
          <p:nvPr/>
        </p:nvCxnSpPr>
        <p:spPr>
          <a:xfrm flipH="1">
            <a:off x="1709538" y="2685970"/>
            <a:ext cx="85437" cy="5394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 name="椭圆 27"/>
          <p:cNvSpPr/>
          <p:nvPr/>
        </p:nvSpPr>
        <p:spPr>
          <a:xfrm>
            <a:off x="217541" y="3225418"/>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VeriSign</a:t>
            </a:r>
            <a:endParaRPr kumimoji="1" lang="zh-CN" altLang="en-US" dirty="0" smtClean="0">
              <a:solidFill>
                <a:schemeClr val="tx1"/>
              </a:solidFill>
              <a:latin typeface="Arial Black"/>
              <a:cs typeface="Arial Black"/>
            </a:endParaRPr>
          </a:p>
        </p:txBody>
      </p:sp>
      <p:cxnSp>
        <p:nvCxnSpPr>
          <p:cNvPr id="29" name="直线连接符 28"/>
          <p:cNvCxnSpPr>
            <a:stCxn id="20" idx="4"/>
          </p:cNvCxnSpPr>
          <p:nvPr/>
        </p:nvCxnSpPr>
        <p:spPr>
          <a:xfrm flipH="1">
            <a:off x="3721100" y="1756931"/>
            <a:ext cx="631193" cy="43640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0" name="椭圆 29"/>
          <p:cNvSpPr/>
          <p:nvPr/>
        </p:nvSpPr>
        <p:spPr>
          <a:xfrm>
            <a:off x="2194791" y="219333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net</a:t>
            </a:r>
            <a:endParaRPr kumimoji="1" lang="zh-CN" altLang="en-US" dirty="0" smtClean="0">
              <a:solidFill>
                <a:schemeClr val="tx1"/>
              </a:solidFill>
              <a:latin typeface="Arial Black"/>
              <a:cs typeface="Arial Black"/>
            </a:endParaRPr>
          </a:p>
        </p:txBody>
      </p:sp>
      <p:sp>
        <p:nvSpPr>
          <p:cNvPr id="31" name="椭圆 30"/>
          <p:cNvSpPr/>
          <p:nvPr/>
        </p:nvSpPr>
        <p:spPr>
          <a:xfrm>
            <a:off x="7219920" y="2117135"/>
            <a:ext cx="114938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hk</a:t>
            </a:r>
            <a:endParaRPr kumimoji="1" lang="zh-CN" altLang="en-US" dirty="0" smtClean="0">
              <a:solidFill>
                <a:schemeClr val="tx1"/>
              </a:solidFill>
              <a:latin typeface="Arial Black"/>
              <a:cs typeface="Arial Black"/>
            </a:endParaRPr>
          </a:p>
        </p:txBody>
      </p:sp>
      <p:sp>
        <p:nvSpPr>
          <p:cNvPr id="32" name="椭圆 31"/>
          <p:cNvSpPr/>
          <p:nvPr/>
        </p:nvSpPr>
        <p:spPr>
          <a:xfrm>
            <a:off x="4198970" y="3178032"/>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edu</a:t>
            </a:r>
            <a:endParaRPr kumimoji="1" lang="zh-CN" altLang="en-US" dirty="0" smtClean="0">
              <a:solidFill>
                <a:schemeClr val="tx1"/>
              </a:solidFill>
              <a:latin typeface="Arial Black"/>
              <a:cs typeface="Arial Black"/>
            </a:endParaRPr>
          </a:p>
        </p:txBody>
      </p:sp>
      <p:sp>
        <p:nvSpPr>
          <p:cNvPr id="33" name="椭圆 32"/>
          <p:cNvSpPr/>
          <p:nvPr/>
        </p:nvSpPr>
        <p:spPr>
          <a:xfrm>
            <a:off x="3403600" y="217687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edu</a:t>
            </a:r>
            <a:endParaRPr kumimoji="1" lang="zh-CN" altLang="en-US" dirty="0" smtClean="0">
              <a:solidFill>
                <a:schemeClr val="tx1"/>
              </a:solidFill>
              <a:latin typeface="Arial Black"/>
              <a:cs typeface="Arial Black"/>
            </a:endParaRPr>
          </a:p>
        </p:txBody>
      </p:sp>
      <p:cxnSp>
        <p:nvCxnSpPr>
          <p:cNvPr id="34" name="直线连接符 33"/>
          <p:cNvCxnSpPr>
            <a:stCxn id="20" idx="4"/>
            <a:endCxn id="33" idx="0"/>
          </p:cNvCxnSpPr>
          <p:nvPr/>
        </p:nvCxnSpPr>
        <p:spPr>
          <a:xfrm>
            <a:off x="4352293" y="1756931"/>
            <a:ext cx="171216" cy="41994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直线连接符 34"/>
          <p:cNvCxnSpPr>
            <a:stCxn id="20" idx="4"/>
            <a:endCxn id="31" idx="0"/>
          </p:cNvCxnSpPr>
          <p:nvPr/>
        </p:nvCxnSpPr>
        <p:spPr>
          <a:xfrm>
            <a:off x="4352293" y="1756931"/>
            <a:ext cx="3442317" cy="36020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直线连接符 35"/>
          <p:cNvCxnSpPr>
            <a:endCxn id="32" idx="0"/>
          </p:cNvCxnSpPr>
          <p:nvPr/>
        </p:nvCxnSpPr>
        <p:spPr>
          <a:xfrm flipH="1">
            <a:off x="5432025" y="2588634"/>
            <a:ext cx="998387" cy="58939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椭圆 36"/>
          <p:cNvSpPr/>
          <p:nvPr/>
        </p:nvSpPr>
        <p:spPr>
          <a:xfrm>
            <a:off x="4459912" y="4219432"/>
            <a:ext cx="9507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hit</a:t>
            </a:r>
            <a:endParaRPr kumimoji="1" lang="zh-CN" altLang="en-US" dirty="0" smtClean="0">
              <a:solidFill>
                <a:schemeClr val="tx1"/>
              </a:solidFill>
              <a:latin typeface="Arial Black"/>
              <a:cs typeface="Arial Black"/>
            </a:endParaRPr>
          </a:p>
        </p:txBody>
      </p:sp>
      <p:cxnSp>
        <p:nvCxnSpPr>
          <p:cNvPr id="38" name="直线连接符 37"/>
          <p:cNvCxnSpPr>
            <a:stCxn id="32" idx="4"/>
            <a:endCxn id="37" idx="0"/>
          </p:cNvCxnSpPr>
          <p:nvPr/>
        </p:nvCxnSpPr>
        <p:spPr>
          <a:xfrm flipH="1">
            <a:off x="4935309" y="3694187"/>
            <a:ext cx="496716" cy="5252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椭圆 38"/>
          <p:cNvSpPr/>
          <p:nvPr/>
        </p:nvSpPr>
        <p:spPr>
          <a:xfrm>
            <a:off x="2906743" y="5184632"/>
            <a:ext cx="3971694"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cs</a:t>
            </a:r>
            <a:endParaRPr kumimoji="1" lang="zh-CN" altLang="en-US" dirty="0" smtClean="0">
              <a:solidFill>
                <a:schemeClr val="tx1"/>
              </a:solidFill>
              <a:latin typeface="Arial Black"/>
              <a:cs typeface="Arial Black"/>
            </a:endParaRPr>
          </a:p>
        </p:txBody>
      </p:sp>
      <p:sp>
        <p:nvSpPr>
          <p:cNvPr id="40" name="椭圆 39"/>
          <p:cNvSpPr/>
          <p:nvPr/>
        </p:nvSpPr>
        <p:spPr>
          <a:xfrm>
            <a:off x="3066838" y="5913215"/>
            <a:ext cx="3610631"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test</a:t>
            </a:r>
            <a:endParaRPr kumimoji="1" lang="zh-CN" altLang="en-US" dirty="0" smtClean="0">
              <a:solidFill>
                <a:schemeClr val="tx1"/>
              </a:solidFill>
              <a:latin typeface="Arial Black"/>
              <a:cs typeface="Arial Black"/>
            </a:endParaRPr>
          </a:p>
        </p:txBody>
      </p:sp>
      <p:sp>
        <p:nvSpPr>
          <p:cNvPr id="41" name="椭圆 40"/>
          <p:cNvSpPr/>
          <p:nvPr/>
        </p:nvSpPr>
        <p:spPr>
          <a:xfrm>
            <a:off x="-491056" y="4151545"/>
            <a:ext cx="436886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www</a:t>
            </a:r>
            <a:endParaRPr kumimoji="1" lang="zh-CN" altLang="en-US" dirty="0" smtClean="0">
              <a:solidFill>
                <a:schemeClr val="tx1"/>
              </a:solidFill>
              <a:latin typeface="Arial Black"/>
              <a:cs typeface="Arial Black"/>
            </a:endParaRPr>
          </a:p>
        </p:txBody>
      </p:sp>
      <p:cxnSp>
        <p:nvCxnSpPr>
          <p:cNvPr id="42" name="直线连接符 41"/>
          <p:cNvCxnSpPr>
            <a:stCxn id="28" idx="4"/>
          </p:cNvCxnSpPr>
          <p:nvPr/>
        </p:nvCxnSpPr>
        <p:spPr>
          <a:xfrm flipH="1">
            <a:off x="1693376" y="3741573"/>
            <a:ext cx="16162"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直线连接符 42"/>
          <p:cNvCxnSpPr>
            <a:stCxn id="37" idx="4"/>
            <a:endCxn id="39" idx="0"/>
          </p:cNvCxnSpPr>
          <p:nvPr/>
        </p:nvCxnSpPr>
        <p:spPr>
          <a:xfrm flipH="1">
            <a:off x="4892590" y="4735587"/>
            <a:ext cx="42719" cy="4490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4" name="直线连接符 43"/>
          <p:cNvCxnSpPr>
            <a:stCxn id="39" idx="4"/>
          </p:cNvCxnSpPr>
          <p:nvPr/>
        </p:nvCxnSpPr>
        <p:spPr>
          <a:xfrm flipH="1">
            <a:off x="4770554" y="5700787"/>
            <a:ext cx="122036" cy="3394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直线连接符 44"/>
          <p:cNvCxnSpPr/>
          <p:nvPr/>
        </p:nvCxnSpPr>
        <p:spPr>
          <a:xfrm flipH="1">
            <a:off x="3298388" y="2709490"/>
            <a:ext cx="16162"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直线连接符 45"/>
          <p:cNvCxnSpPr>
            <a:stCxn id="25" idx="4"/>
          </p:cNvCxnSpPr>
          <p:nvPr/>
        </p:nvCxnSpPr>
        <p:spPr>
          <a:xfrm flipH="1">
            <a:off x="7350215" y="3627273"/>
            <a:ext cx="359840"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直线连接符 46"/>
          <p:cNvCxnSpPr>
            <a:stCxn id="32" idx="4"/>
          </p:cNvCxnSpPr>
          <p:nvPr/>
        </p:nvCxnSpPr>
        <p:spPr>
          <a:xfrm>
            <a:off x="5432025" y="3694187"/>
            <a:ext cx="1121175" cy="4156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直线连接符 47"/>
          <p:cNvCxnSpPr>
            <a:stCxn id="32" idx="4"/>
          </p:cNvCxnSpPr>
          <p:nvPr/>
        </p:nvCxnSpPr>
        <p:spPr>
          <a:xfrm flipH="1">
            <a:off x="4518842" y="3694187"/>
            <a:ext cx="913183" cy="4156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直线连接符 48"/>
          <p:cNvCxnSpPr>
            <a:stCxn id="25" idx="4"/>
          </p:cNvCxnSpPr>
          <p:nvPr/>
        </p:nvCxnSpPr>
        <p:spPr>
          <a:xfrm>
            <a:off x="7710055" y="3627273"/>
            <a:ext cx="843005" cy="104892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直线连接符 49"/>
          <p:cNvCxnSpPr>
            <a:stCxn id="37" idx="4"/>
          </p:cNvCxnSpPr>
          <p:nvPr/>
        </p:nvCxnSpPr>
        <p:spPr>
          <a:xfrm>
            <a:off x="4935309" y="4735587"/>
            <a:ext cx="1770291" cy="3220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直线连接符 50"/>
          <p:cNvCxnSpPr>
            <a:stCxn id="37" idx="4"/>
            <a:endCxn id="55" idx="0"/>
          </p:cNvCxnSpPr>
          <p:nvPr/>
        </p:nvCxnSpPr>
        <p:spPr>
          <a:xfrm flipH="1">
            <a:off x="1999329" y="4735587"/>
            <a:ext cx="2935980" cy="733069"/>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直线连接符 51"/>
          <p:cNvCxnSpPr>
            <a:stCxn id="39" idx="4"/>
          </p:cNvCxnSpPr>
          <p:nvPr/>
        </p:nvCxnSpPr>
        <p:spPr>
          <a:xfrm>
            <a:off x="4892590" y="5700787"/>
            <a:ext cx="2715865" cy="3394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直线连接符 52"/>
          <p:cNvCxnSpPr>
            <a:stCxn id="31" idx="4"/>
          </p:cNvCxnSpPr>
          <p:nvPr/>
        </p:nvCxnSpPr>
        <p:spPr>
          <a:xfrm>
            <a:off x="7794610" y="2633290"/>
            <a:ext cx="758450" cy="35120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4" name="椭圆 53"/>
          <p:cNvSpPr/>
          <p:nvPr/>
        </p:nvSpPr>
        <p:spPr>
          <a:xfrm>
            <a:off x="6158771" y="5920409"/>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nis</a:t>
            </a:r>
            <a:endParaRPr kumimoji="1" lang="zh-CN" altLang="en-US" dirty="0" smtClean="0">
              <a:solidFill>
                <a:schemeClr val="tx1"/>
              </a:solidFill>
              <a:latin typeface="Arial Black"/>
              <a:cs typeface="Arial Black"/>
            </a:endParaRPr>
          </a:p>
        </p:txBody>
      </p:sp>
      <p:sp>
        <p:nvSpPr>
          <p:cNvPr id="55" name="椭圆 54"/>
          <p:cNvSpPr/>
          <p:nvPr/>
        </p:nvSpPr>
        <p:spPr>
          <a:xfrm>
            <a:off x="358133" y="5468656"/>
            <a:ext cx="3282392"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today</a:t>
            </a:r>
            <a:endParaRPr kumimoji="1" lang="zh-CN" altLang="en-US" dirty="0" smtClean="0">
              <a:solidFill>
                <a:schemeClr val="tx1"/>
              </a:solidFill>
              <a:latin typeface="Arial Black"/>
              <a:cs typeface="Arial Black"/>
            </a:endParaRPr>
          </a:p>
        </p:txBody>
      </p:sp>
      <p:cxnSp>
        <p:nvCxnSpPr>
          <p:cNvPr id="56" name="直线连接符 55"/>
          <p:cNvCxnSpPr/>
          <p:nvPr/>
        </p:nvCxnSpPr>
        <p:spPr>
          <a:xfrm flipH="1">
            <a:off x="7219920" y="6369074"/>
            <a:ext cx="354559" cy="24127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直线连接符 56"/>
          <p:cNvCxnSpPr/>
          <p:nvPr/>
        </p:nvCxnSpPr>
        <p:spPr>
          <a:xfrm>
            <a:off x="7574479" y="6369074"/>
            <a:ext cx="350321" cy="24127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直线连接符 57"/>
          <p:cNvCxnSpPr/>
          <p:nvPr/>
        </p:nvCxnSpPr>
        <p:spPr>
          <a:xfrm>
            <a:off x="7608455" y="6369074"/>
            <a:ext cx="587618" cy="6749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8" name="文本框 67"/>
          <p:cNvSpPr txBox="1"/>
          <p:nvPr/>
        </p:nvSpPr>
        <p:spPr>
          <a:xfrm>
            <a:off x="3788587" y="1022665"/>
            <a:ext cx="1257510" cy="369332"/>
          </a:xfrm>
          <a:prstGeom prst="rect">
            <a:avLst/>
          </a:prstGeom>
          <a:solidFill>
            <a:srgbClr val="AEDAFE"/>
          </a:solidFill>
        </p:spPr>
        <p:txBody>
          <a:bodyPr wrap="square" rtlCol="0">
            <a:spAutoFit/>
          </a:bodyPr>
          <a:lstStyle/>
          <a:p>
            <a:r>
              <a:rPr kumimoji="1" lang="en-US" altLang="zh-CN" dirty="0" smtClean="0">
                <a:latin typeface="微软雅黑"/>
                <a:ea typeface="微软雅黑"/>
                <a:cs typeface="微软雅黑"/>
              </a:rPr>
              <a:t>root</a:t>
            </a:r>
            <a:r>
              <a:rPr kumimoji="1" lang="zh-CN" altLang="en-US" dirty="0" smtClean="0">
                <a:latin typeface="微软雅黑"/>
                <a:ea typeface="微软雅黑"/>
                <a:cs typeface="微软雅黑"/>
              </a:rPr>
              <a:t> </a:t>
            </a:r>
            <a:r>
              <a:rPr kumimoji="1" lang="en-US" altLang="zh-CN" dirty="0" smtClean="0">
                <a:latin typeface="微软雅黑"/>
                <a:ea typeface="微软雅黑"/>
                <a:cs typeface="微软雅黑"/>
              </a:rPr>
              <a:t>zone</a:t>
            </a:r>
          </a:p>
        </p:txBody>
      </p:sp>
      <p:sp>
        <p:nvSpPr>
          <p:cNvPr id="71" name="椭圆 70"/>
          <p:cNvSpPr/>
          <p:nvPr/>
        </p:nvSpPr>
        <p:spPr>
          <a:xfrm>
            <a:off x="358133" y="1184301"/>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in-</a:t>
            </a:r>
            <a:r>
              <a:rPr kumimoji="1" lang="en-US" altLang="zh-CN" dirty="0" err="1" smtClean="0">
                <a:solidFill>
                  <a:schemeClr val="tx1"/>
                </a:solidFill>
                <a:latin typeface="Arial Black"/>
                <a:cs typeface="Arial Black"/>
              </a:rPr>
              <a:t>addr.arpa</a:t>
            </a:r>
            <a:endParaRPr kumimoji="1" lang="zh-CN" altLang="en-US" dirty="0" smtClean="0">
              <a:solidFill>
                <a:schemeClr val="tx1"/>
              </a:solidFill>
              <a:latin typeface="Arial Black"/>
              <a:cs typeface="Arial Black"/>
            </a:endParaRPr>
          </a:p>
        </p:txBody>
      </p:sp>
      <p:cxnSp>
        <p:nvCxnSpPr>
          <p:cNvPr id="72" name="直线连接符 71"/>
          <p:cNvCxnSpPr>
            <a:endCxn id="71" idx="5"/>
          </p:cNvCxnSpPr>
          <p:nvPr/>
        </p:nvCxnSpPr>
        <p:spPr>
          <a:xfrm flipH="1" flipV="1">
            <a:off x="2463090" y="1624867"/>
            <a:ext cx="1857357" cy="13206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3" name="椭圆 72"/>
          <p:cNvSpPr/>
          <p:nvPr/>
        </p:nvSpPr>
        <p:spPr>
          <a:xfrm>
            <a:off x="731146" y="1211611"/>
            <a:ext cx="1813873" cy="5522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cxnSp>
        <p:nvCxnSpPr>
          <p:cNvPr id="74" name="直线连接符 73"/>
          <p:cNvCxnSpPr/>
          <p:nvPr/>
        </p:nvCxnSpPr>
        <p:spPr>
          <a:xfrm flipH="1">
            <a:off x="731146" y="1700456"/>
            <a:ext cx="743638" cy="17542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直线连接符 74"/>
          <p:cNvCxnSpPr>
            <a:endCxn id="73" idx="4"/>
          </p:cNvCxnSpPr>
          <p:nvPr/>
        </p:nvCxnSpPr>
        <p:spPr>
          <a:xfrm flipV="1">
            <a:off x="1230345" y="1763891"/>
            <a:ext cx="407738" cy="17343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6" name="组 75"/>
          <p:cNvGrpSpPr/>
          <p:nvPr/>
        </p:nvGrpSpPr>
        <p:grpSpPr>
          <a:xfrm>
            <a:off x="4892590" y="1334700"/>
            <a:ext cx="239375" cy="447254"/>
            <a:chOff x="4049059" y="1703294"/>
            <a:chExt cx="567765" cy="1060824"/>
          </a:xfrm>
          <a:solidFill>
            <a:schemeClr val="accent1"/>
          </a:solidFill>
        </p:grpSpPr>
        <p:sp>
          <p:nvSpPr>
            <p:cNvPr id="77" name="椭圆 7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8" name="矩形 7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9" name="矩形 7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0" name="矩形 7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81" name="组 80"/>
          <p:cNvGrpSpPr/>
          <p:nvPr/>
        </p:nvGrpSpPr>
        <p:grpSpPr>
          <a:xfrm>
            <a:off x="2075103" y="2213769"/>
            <a:ext cx="239375" cy="447254"/>
            <a:chOff x="4049059" y="1703294"/>
            <a:chExt cx="567765" cy="1060824"/>
          </a:xfrm>
          <a:solidFill>
            <a:schemeClr val="accent1"/>
          </a:solidFill>
        </p:grpSpPr>
        <p:sp>
          <p:nvSpPr>
            <p:cNvPr id="82" name="椭圆 8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3" name="矩形 8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4" name="矩形 8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5" name="矩形 8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86" name="组 85"/>
          <p:cNvGrpSpPr/>
          <p:nvPr/>
        </p:nvGrpSpPr>
        <p:grpSpPr>
          <a:xfrm>
            <a:off x="3549212" y="2262236"/>
            <a:ext cx="239375" cy="447254"/>
            <a:chOff x="4049059" y="1703294"/>
            <a:chExt cx="567765" cy="1060824"/>
          </a:xfrm>
          <a:solidFill>
            <a:schemeClr val="accent1"/>
          </a:solidFill>
        </p:grpSpPr>
        <p:sp>
          <p:nvSpPr>
            <p:cNvPr id="87" name="椭圆 8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8" name="矩形 8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9" name="矩形 8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0" name="矩形 8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91" name="组 90"/>
          <p:cNvGrpSpPr/>
          <p:nvPr/>
        </p:nvGrpSpPr>
        <p:grpSpPr>
          <a:xfrm>
            <a:off x="4772902" y="2314558"/>
            <a:ext cx="239375" cy="447254"/>
            <a:chOff x="4049059" y="1703294"/>
            <a:chExt cx="567765" cy="1060824"/>
          </a:xfrm>
          <a:solidFill>
            <a:schemeClr val="accent1"/>
          </a:solidFill>
        </p:grpSpPr>
        <p:sp>
          <p:nvSpPr>
            <p:cNvPr id="92" name="椭圆 9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3" name="矩形 9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4" name="矩形 9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5" name="矩形 9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96" name="组 95"/>
          <p:cNvGrpSpPr/>
          <p:nvPr/>
        </p:nvGrpSpPr>
        <p:grpSpPr>
          <a:xfrm>
            <a:off x="6672499" y="2235770"/>
            <a:ext cx="239375" cy="447254"/>
            <a:chOff x="4049059" y="1703294"/>
            <a:chExt cx="567765" cy="1060824"/>
          </a:xfrm>
          <a:solidFill>
            <a:schemeClr val="accent1"/>
          </a:solidFill>
        </p:grpSpPr>
        <p:sp>
          <p:nvSpPr>
            <p:cNvPr id="97" name="椭圆 9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8" name="矩形 9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9" name="矩形 9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0" name="矩形 9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01" name="组 100"/>
          <p:cNvGrpSpPr/>
          <p:nvPr/>
        </p:nvGrpSpPr>
        <p:grpSpPr>
          <a:xfrm>
            <a:off x="8076385" y="2187916"/>
            <a:ext cx="239375" cy="447254"/>
            <a:chOff x="4049059" y="1703294"/>
            <a:chExt cx="567765" cy="1060824"/>
          </a:xfrm>
          <a:solidFill>
            <a:schemeClr val="accent1"/>
          </a:solidFill>
        </p:grpSpPr>
        <p:sp>
          <p:nvSpPr>
            <p:cNvPr id="102" name="椭圆 10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3" name="矩形 10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4" name="矩形 10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5" name="矩形 10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06" name="组 105"/>
          <p:cNvGrpSpPr/>
          <p:nvPr/>
        </p:nvGrpSpPr>
        <p:grpSpPr>
          <a:xfrm>
            <a:off x="2294096" y="3850900"/>
            <a:ext cx="239375" cy="447254"/>
            <a:chOff x="4049059" y="1703294"/>
            <a:chExt cx="567765" cy="1060824"/>
          </a:xfrm>
          <a:solidFill>
            <a:schemeClr val="accent1"/>
          </a:solidFill>
        </p:grpSpPr>
        <p:sp>
          <p:nvSpPr>
            <p:cNvPr id="107" name="椭圆 10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8" name="矩形 10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9" name="矩形 10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0" name="矩形 10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11" name="组 110"/>
          <p:cNvGrpSpPr/>
          <p:nvPr/>
        </p:nvGrpSpPr>
        <p:grpSpPr>
          <a:xfrm>
            <a:off x="5643418" y="3199895"/>
            <a:ext cx="239375" cy="447254"/>
            <a:chOff x="4049059" y="1703294"/>
            <a:chExt cx="567765" cy="1060824"/>
          </a:xfrm>
          <a:solidFill>
            <a:schemeClr val="accent1"/>
          </a:solidFill>
        </p:grpSpPr>
        <p:sp>
          <p:nvSpPr>
            <p:cNvPr id="112" name="椭圆 11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3" name="矩形 11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4" name="矩形 11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5" name="矩形 11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16" name="组 115"/>
          <p:cNvGrpSpPr/>
          <p:nvPr/>
        </p:nvGrpSpPr>
        <p:grpSpPr>
          <a:xfrm>
            <a:off x="7997643" y="3114854"/>
            <a:ext cx="239375" cy="447254"/>
            <a:chOff x="4049059" y="1703294"/>
            <a:chExt cx="567765" cy="1060824"/>
          </a:xfrm>
          <a:solidFill>
            <a:schemeClr val="accent1"/>
          </a:solidFill>
        </p:grpSpPr>
        <p:sp>
          <p:nvSpPr>
            <p:cNvPr id="117" name="椭圆 11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8" name="矩形 11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9" name="矩形 11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0" name="矩形 11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21" name="组 120"/>
          <p:cNvGrpSpPr/>
          <p:nvPr/>
        </p:nvGrpSpPr>
        <p:grpSpPr>
          <a:xfrm>
            <a:off x="5164677" y="4444073"/>
            <a:ext cx="239375" cy="447254"/>
            <a:chOff x="4049059" y="1703294"/>
            <a:chExt cx="567765" cy="1060824"/>
          </a:xfrm>
          <a:solidFill>
            <a:schemeClr val="accent1"/>
          </a:solidFill>
        </p:grpSpPr>
        <p:sp>
          <p:nvSpPr>
            <p:cNvPr id="122" name="椭圆 12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3" name="矩形 12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4" name="矩形 12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5" name="矩形 12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26" name="组 125"/>
          <p:cNvGrpSpPr/>
          <p:nvPr/>
        </p:nvGrpSpPr>
        <p:grpSpPr>
          <a:xfrm>
            <a:off x="4314921" y="5477160"/>
            <a:ext cx="239375" cy="447254"/>
            <a:chOff x="4049059" y="1703294"/>
            <a:chExt cx="567765" cy="1060824"/>
          </a:xfrm>
          <a:solidFill>
            <a:schemeClr val="accent1"/>
          </a:solidFill>
        </p:grpSpPr>
        <p:sp>
          <p:nvSpPr>
            <p:cNvPr id="127" name="椭圆 12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8" name="矩形 12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9" name="矩形 12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0" name="矩形 12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31" name="组 130"/>
          <p:cNvGrpSpPr/>
          <p:nvPr/>
        </p:nvGrpSpPr>
        <p:grpSpPr>
          <a:xfrm>
            <a:off x="7877955" y="5816588"/>
            <a:ext cx="239375" cy="447254"/>
            <a:chOff x="4049059" y="1703294"/>
            <a:chExt cx="567765" cy="1060824"/>
          </a:xfrm>
          <a:solidFill>
            <a:schemeClr val="accent1"/>
          </a:solidFill>
        </p:grpSpPr>
        <p:sp>
          <p:nvSpPr>
            <p:cNvPr id="132" name="椭圆 13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3" name="矩形 13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4" name="矩形 13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5" name="矩形 13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36" name="组 135"/>
          <p:cNvGrpSpPr/>
          <p:nvPr/>
        </p:nvGrpSpPr>
        <p:grpSpPr>
          <a:xfrm>
            <a:off x="2075103" y="1281155"/>
            <a:ext cx="239375" cy="447254"/>
            <a:chOff x="4049059" y="1703294"/>
            <a:chExt cx="567765" cy="1060824"/>
          </a:xfrm>
          <a:solidFill>
            <a:schemeClr val="accent1"/>
          </a:solidFill>
        </p:grpSpPr>
        <p:sp>
          <p:nvSpPr>
            <p:cNvPr id="137" name="椭圆 13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8" name="矩形 13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9" name="矩形 13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40" name="矩形 13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Tree>
    <p:extLst>
      <p:ext uri="{BB962C8B-B14F-4D97-AF65-F5344CB8AC3E}">
        <p14:creationId xmlns:p14="http://schemas.microsoft.com/office/powerpoint/2010/main" val="3677421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Google</a:t>
            </a:r>
            <a:r>
              <a:rPr lang="zh-CN" altLang="en-US" dirty="0"/>
              <a:t> </a:t>
            </a:r>
            <a:r>
              <a:rPr lang="en-US" altLang="zh-CN" dirty="0" smtClean="0"/>
              <a:t>Public</a:t>
            </a:r>
            <a:r>
              <a:rPr lang="zh-CN" altLang="en-US" dirty="0" smtClean="0"/>
              <a:t> </a:t>
            </a:r>
            <a:r>
              <a:rPr lang="en-US" altLang="zh-CN" dirty="0" smtClean="0"/>
              <a:t>DNS</a:t>
            </a:r>
            <a:r>
              <a:rPr lang="zh-CN" altLang="en-US" dirty="0" smtClean="0"/>
              <a:t>用户占整个互联网</a:t>
            </a:r>
            <a:r>
              <a:rPr lang="en-US" altLang="zh-CN" dirty="0" smtClean="0"/>
              <a:t>16%</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082" y="1065481"/>
            <a:ext cx="5906815" cy="5105662"/>
          </a:xfrm>
        </p:spPr>
      </p:pic>
      <p:sp>
        <p:nvSpPr>
          <p:cNvPr id="4" name="Slide Number Placeholder 3"/>
          <p:cNvSpPr>
            <a:spLocks noGrp="1"/>
          </p:cNvSpPr>
          <p:nvPr>
            <p:ph type="sldNum" sz="quarter" idx="12"/>
          </p:nvPr>
        </p:nvSpPr>
        <p:spPr/>
        <p:txBody>
          <a:bodyPr/>
          <a:lstStyle/>
          <a:p>
            <a:fld id="{C835BB53-2BF5-C745-A0E3-3E773430534C}" type="slidenum">
              <a:rPr kumimoji="1" lang="zh-CN" altLang="en-US" smtClean="0"/>
              <a:pPr/>
              <a:t>4</a:t>
            </a:fld>
            <a:endParaRPr kumimoji="1" lang="zh-CN" altLang="en-US" dirty="0"/>
          </a:p>
        </p:txBody>
      </p:sp>
      <p:sp>
        <p:nvSpPr>
          <p:cNvPr id="6" name="TextBox 5"/>
          <p:cNvSpPr txBox="1"/>
          <p:nvPr/>
        </p:nvSpPr>
        <p:spPr>
          <a:xfrm>
            <a:off x="457200" y="6171143"/>
            <a:ext cx="4749249" cy="646331"/>
          </a:xfrm>
          <a:prstGeom prst="rect">
            <a:avLst/>
          </a:prstGeom>
          <a:noFill/>
        </p:spPr>
        <p:txBody>
          <a:bodyPr wrap="none" rtlCol="0">
            <a:spAutoFit/>
          </a:bodyPr>
          <a:lstStyle/>
          <a:p>
            <a:r>
              <a:rPr lang="en-US" dirty="0"/>
              <a:t>$ dig +short TXT </a:t>
            </a:r>
            <a:r>
              <a:rPr lang="en-US" dirty="0" smtClean="0"/>
              <a:t>google-public-</a:t>
            </a:r>
            <a:r>
              <a:rPr lang="en-US" dirty="0" err="1" smtClean="0"/>
              <a:t>dns</a:t>
            </a:r>
            <a:r>
              <a:rPr lang="en-US" dirty="0" smtClean="0"/>
              <a:t>-</a:t>
            </a:r>
            <a:r>
              <a:rPr lang="en-US" dirty="0" err="1" smtClean="0"/>
              <a:t>a.google.com</a:t>
            </a:r>
            <a:endParaRPr lang="zh-CN" altLang="en-US" dirty="0" smtClean="0"/>
          </a:p>
          <a:p>
            <a:r>
              <a:rPr lang="en-US" dirty="0" smtClean="0"/>
              <a:t>"</a:t>
            </a:r>
            <a:r>
              <a:rPr lang="en-US" dirty="0"/>
              <a:t>http://</a:t>
            </a:r>
            <a:r>
              <a:rPr lang="en-US" dirty="0" err="1"/>
              <a:t>xkcd.com</a:t>
            </a:r>
            <a:r>
              <a:rPr lang="en-US" dirty="0"/>
              <a:t>/1361/"</a:t>
            </a:r>
          </a:p>
        </p:txBody>
      </p:sp>
    </p:spTree>
    <p:extLst>
      <p:ext uri="{BB962C8B-B14F-4D97-AF65-F5344CB8AC3E}">
        <p14:creationId xmlns:p14="http://schemas.microsoft.com/office/powerpoint/2010/main" val="2339144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 4"/>
          <p:cNvGrpSpPr/>
          <p:nvPr/>
        </p:nvGrpSpPr>
        <p:grpSpPr>
          <a:xfrm>
            <a:off x="120687" y="1281357"/>
            <a:ext cx="8528013" cy="5475204"/>
            <a:chOff x="120687" y="1039457"/>
            <a:chExt cx="8528013" cy="5475204"/>
          </a:xfrm>
        </p:grpSpPr>
        <p:sp>
          <p:nvSpPr>
            <p:cNvPr id="6" name="椭圆 5"/>
            <p:cNvSpPr/>
            <p:nvPr/>
          </p:nvSpPr>
          <p:spPr>
            <a:xfrm>
              <a:off x="120687" y="3007808"/>
              <a:ext cx="3080847" cy="1686063"/>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 name="椭圆 6"/>
            <p:cNvSpPr/>
            <p:nvPr/>
          </p:nvSpPr>
          <p:spPr>
            <a:xfrm>
              <a:off x="6603148" y="5498139"/>
              <a:ext cx="2045552"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 name="椭圆 8"/>
            <p:cNvSpPr/>
            <p:nvPr/>
          </p:nvSpPr>
          <p:spPr>
            <a:xfrm>
              <a:off x="3367617" y="1039457"/>
              <a:ext cx="2045552"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 name="椭圆 9"/>
            <p:cNvSpPr/>
            <p:nvPr/>
          </p:nvSpPr>
          <p:spPr>
            <a:xfrm>
              <a:off x="3514040" y="4981876"/>
              <a:ext cx="2733257" cy="1532785"/>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 name="椭圆 93"/>
            <p:cNvSpPr/>
            <p:nvPr/>
          </p:nvSpPr>
          <p:spPr>
            <a:xfrm rot="20046645">
              <a:off x="770325" y="4025706"/>
              <a:ext cx="5219709" cy="1754487"/>
            </a:xfrm>
            <a:custGeom>
              <a:avLst/>
              <a:gdLst/>
              <a:ahLst/>
              <a:cxnLst/>
              <a:rect l="l" t="t" r="r" b="b"/>
              <a:pathLst>
                <a:path w="5219709" h="1754487">
                  <a:moveTo>
                    <a:pt x="4387269" y="747565"/>
                  </a:moveTo>
                  <a:cubicBezTo>
                    <a:pt x="4943667" y="1068801"/>
                    <a:pt x="5308023" y="1479374"/>
                    <a:pt x="5201080" y="1664606"/>
                  </a:cubicBezTo>
                  <a:cubicBezTo>
                    <a:pt x="5094136" y="1849837"/>
                    <a:pt x="4556391" y="1739583"/>
                    <a:pt x="3999993" y="1418346"/>
                  </a:cubicBezTo>
                  <a:cubicBezTo>
                    <a:pt x="3791344" y="1297882"/>
                    <a:pt x="3609701" y="1164856"/>
                    <a:pt x="3469790" y="1035861"/>
                  </a:cubicBezTo>
                  <a:lnTo>
                    <a:pt x="3416455" y="984393"/>
                  </a:lnTo>
                  <a:lnTo>
                    <a:pt x="3369537" y="1005280"/>
                  </a:lnTo>
                  <a:cubicBezTo>
                    <a:pt x="3156171" y="1091351"/>
                    <a:pt x="2833269" y="1146212"/>
                    <a:pt x="2471878" y="1146212"/>
                  </a:cubicBezTo>
                  <a:cubicBezTo>
                    <a:pt x="2391569" y="1146212"/>
                    <a:pt x="2313161" y="1143503"/>
                    <a:pt x="2237432" y="1138344"/>
                  </a:cubicBezTo>
                  <a:lnTo>
                    <a:pt x="2063672" y="1120387"/>
                  </a:lnTo>
                  <a:lnTo>
                    <a:pt x="2069067" y="1146558"/>
                  </a:lnTo>
                  <a:cubicBezTo>
                    <a:pt x="2076017" y="1202499"/>
                    <a:pt x="2067966" y="1253064"/>
                    <a:pt x="2043178" y="1295997"/>
                  </a:cubicBezTo>
                  <a:cubicBezTo>
                    <a:pt x="1910978" y="1524975"/>
                    <a:pt x="1352758" y="1450184"/>
                    <a:pt x="796360" y="1128948"/>
                  </a:cubicBezTo>
                  <a:cubicBezTo>
                    <a:pt x="239962" y="807711"/>
                    <a:pt x="-103919" y="361674"/>
                    <a:pt x="28282" y="132696"/>
                  </a:cubicBezTo>
                  <a:cubicBezTo>
                    <a:pt x="160482" y="-96282"/>
                    <a:pt x="718702" y="-21491"/>
                    <a:pt x="1275100" y="299746"/>
                  </a:cubicBezTo>
                  <a:cubicBezTo>
                    <a:pt x="1344650" y="339900"/>
                    <a:pt x="1410879" y="382005"/>
                    <a:pt x="1473273" y="425392"/>
                  </a:cubicBezTo>
                  <a:lnTo>
                    <a:pt x="1583404" y="509228"/>
                  </a:lnTo>
                  <a:lnTo>
                    <a:pt x="1649300" y="485090"/>
                  </a:lnTo>
                  <a:cubicBezTo>
                    <a:pt x="1859816" y="415008"/>
                    <a:pt x="2150642" y="371660"/>
                    <a:pt x="2471878" y="371660"/>
                  </a:cubicBezTo>
                  <a:cubicBezTo>
                    <a:pt x="2712805" y="371660"/>
                    <a:pt x="2936627" y="396043"/>
                    <a:pt x="3122291" y="437801"/>
                  </a:cubicBezTo>
                  <a:lnTo>
                    <a:pt x="3219104" y="464393"/>
                  </a:lnTo>
                  <a:lnTo>
                    <a:pt x="3245676" y="445529"/>
                  </a:lnTo>
                  <a:cubicBezTo>
                    <a:pt x="3427854" y="346934"/>
                    <a:pt x="3900421" y="466483"/>
                    <a:pt x="4387269" y="747565"/>
                  </a:cubicBezTo>
                  <a:close/>
                </a:path>
              </a:pathLst>
            </a:cu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 name="椭圆 11"/>
            <p:cNvSpPr/>
            <p:nvPr/>
          </p:nvSpPr>
          <p:spPr>
            <a:xfrm>
              <a:off x="1230345" y="1708876"/>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 name="椭圆 12"/>
            <p:cNvSpPr/>
            <p:nvPr/>
          </p:nvSpPr>
          <p:spPr>
            <a:xfrm>
              <a:off x="2805051" y="1773020"/>
              <a:ext cx="1060056"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4" name="椭圆 13"/>
            <p:cNvSpPr/>
            <p:nvPr/>
          </p:nvSpPr>
          <p:spPr>
            <a:xfrm>
              <a:off x="4040313" y="1849220"/>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5" name="椭圆 14"/>
            <p:cNvSpPr/>
            <p:nvPr/>
          </p:nvSpPr>
          <p:spPr>
            <a:xfrm>
              <a:off x="5825376" y="1773020"/>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7" name="椭圆 16"/>
            <p:cNvSpPr/>
            <p:nvPr/>
          </p:nvSpPr>
          <p:spPr>
            <a:xfrm>
              <a:off x="4681231" y="2913796"/>
              <a:ext cx="1536854"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8" name="椭圆 17"/>
            <p:cNvSpPr/>
            <p:nvPr/>
          </p:nvSpPr>
          <p:spPr>
            <a:xfrm>
              <a:off x="6980037" y="2838307"/>
              <a:ext cx="1536854"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20" name="椭圆 19"/>
          <p:cNvSpPr/>
          <p:nvPr/>
        </p:nvSpPr>
        <p:spPr>
          <a:xfrm>
            <a:off x="3232384" y="1240776"/>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(root)</a:t>
            </a:r>
            <a:endParaRPr kumimoji="1" lang="zh-CN" altLang="en-US" dirty="0" smtClean="0">
              <a:solidFill>
                <a:schemeClr val="tx1"/>
              </a:solidFill>
              <a:latin typeface="Arial Black"/>
              <a:cs typeface="Arial Black"/>
            </a:endParaRPr>
          </a:p>
        </p:txBody>
      </p:sp>
      <p:sp>
        <p:nvSpPr>
          <p:cNvPr id="21" name="椭圆 20"/>
          <p:cNvSpPr/>
          <p:nvPr/>
        </p:nvSpPr>
        <p:spPr>
          <a:xfrm>
            <a:off x="675066" y="216981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com</a:t>
            </a:r>
            <a:endParaRPr kumimoji="1" lang="zh-CN" altLang="en-US" dirty="0" smtClean="0">
              <a:solidFill>
                <a:schemeClr val="tx1"/>
              </a:solidFill>
              <a:latin typeface="Arial Black"/>
              <a:cs typeface="Arial Black"/>
            </a:endParaRPr>
          </a:p>
        </p:txBody>
      </p:sp>
      <p:sp>
        <p:nvSpPr>
          <p:cNvPr id="22" name="椭圆 21"/>
          <p:cNvSpPr/>
          <p:nvPr/>
        </p:nvSpPr>
        <p:spPr>
          <a:xfrm>
            <a:off x="5855722" y="2119015"/>
            <a:ext cx="114938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cn</a:t>
            </a:r>
            <a:endParaRPr kumimoji="1" lang="zh-CN" altLang="en-US" dirty="0" smtClean="0">
              <a:solidFill>
                <a:schemeClr val="tx1"/>
              </a:solidFill>
              <a:latin typeface="Arial Black"/>
              <a:cs typeface="Arial Black"/>
            </a:endParaRPr>
          </a:p>
        </p:txBody>
      </p:sp>
      <p:cxnSp>
        <p:nvCxnSpPr>
          <p:cNvPr id="23" name="直线连接符 22"/>
          <p:cNvCxnSpPr>
            <a:stCxn id="20" idx="4"/>
            <a:endCxn id="21" idx="0"/>
          </p:cNvCxnSpPr>
          <p:nvPr/>
        </p:nvCxnSpPr>
        <p:spPr>
          <a:xfrm flipH="1">
            <a:off x="1794975" y="1756931"/>
            <a:ext cx="2557318" cy="4128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直线连接符 23"/>
          <p:cNvCxnSpPr>
            <a:stCxn id="20" idx="4"/>
            <a:endCxn id="22" idx="1"/>
          </p:cNvCxnSpPr>
          <p:nvPr/>
        </p:nvCxnSpPr>
        <p:spPr>
          <a:xfrm>
            <a:off x="4352293" y="1756931"/>
            <a:ext cx="1671752" cy="437673"/>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椭圆 24"/>
          <p:cNvSpPr/>
          <p:nvPr/>
        </p:nvSpPr>
        <p:spPr>
          <a:xfrm>
            <a:off x="6477000" y="3111118"/>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com</a:t>
            </a:r>
            <a:endParaRPr kumimoji="1" lang="zh-CN" altLang="en-US" dirty="0" smtClean="0">
              <a:solidFill>
                <a:schemeClr val="tx1"/>
              </a:solidFill>
              <a:latin typeface="Arial Black"/>
              <a:cs typeface="Arial Black"/>
            </a:endParaRPr>
          </a:p>
        </p:txBody>
      </p:sp>
      <p:cxnSp>
        <p:nvCxnSpPr>
          <p:cNvPr id="26" name="直线连接符 25"/>
          <p:cNvCxnSpPr>
            <a:stCxn id="22" idx="4"/>
            <a:endCxn id="25" idx="0"/>
          </p:cNvCxnSpPr>
          <p:nvPr/>
        </p:nvCxnSpPr>
        <p:spPr>
          <a:xfrm>
            <a:off x="6430412" y="2635170"/>
            <a:ext cx="1279643" cy="4759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直线连接符 26"/>
          <p:cNvCxnSpPr>
            <a:stCxn id="21" idx="4"/>
            <a:endCxn id="28" idx="0"/>
          </p:cNvCxnSpPr>
          <p:nvPr/>
        </p:nvCxnSpPr>
        <p:spPr>
          <a:xfrm flipH="1">
            <a:off x="1709538" y="2685970"/>
            <a:ext cx="85437" cy="5394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8" name="椭圆 27"/>
          <p:cNvSpPr/>
          <p:nvPr/>
        </p:nvSpPr>
        <p:spPr>
          <a:xfrm>
            <a:off x="217541" y="3225418"/>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VeriSign</a:t>
            </a:r>
            <a:endParaRPr kumimoji="1" lang="zh-CN" altLang="en-US" dirty="0" smtClean="0">
              <a:solidFill>
                <a:schemeClr val="tx1"/>
              </a:solidFill>
              <a:latin typeface="Arial Black"/>
              <a:cs typeface="Arial Black"/>
            </a:endParaRPr>
          </a:p>
        </p:txBody>
      </p:sp>
      <p:cxnSp>
        <p:nvCxnSpPr>
          <p:cNvPr id="29" name="直线连接符 28"/>
          <p:cNvCxnSpPr>
            <a:stCxn id="20" idx="4"/>
          </p:cNvCxnSpPr>
          <p:nvPr/>
        </p:nvCxnSpPr>
        <p:spPr>
          <a:xfrm flipH="1">
            <a:off x="3721100" y="1756931"/>
            <a:ext cx="631193" cy="43640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0" name="椭圆 29"/>
          <p:cNvSpPr/>
          <p:nvPr/>
        </p:nvSpPr>
        <p:spPr>
          <a:xfrm>
            <a:off x="2194791" y="219333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net</a:t>
            </a:r>
            <a:endParaRPr kumimoji="1" lang="zh-CN" altLang="en-US" dirty="0" smtClean="0">
              <a:solidFill>
                <a:schemeClr val="tx1"/>
              </a:solidFill>
              <a:latin typeface="Arial Black"/>
              <a:cs typeface="Arial Black"/>
            </a:endParaRPr>
          </a:p>
        </p:txBody>
      </p:sp>
      <p:sp>
        <p:nvSpPr>
          <p:cNvPr id="32" name="椭圆 31"/>
          <p:cNvSpPr/>
          <p:nvPr/>
        </p:nvSpPr>
        <p:spPr>
          <a:xfrm>
            <a:off x="4198970" y="3178032"/>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edu</a:t>
            </a:r>
            <a:endParaRPr kumimoji="1" lang="zh-CN" altLang="en-US" dirty="0" smtClean="0">
              <a:solidFill>
                <a:schemeClr val="tx1"/>
              </a:solidFill>
              <a:latin typeface="Arial Black"/>
              <a:cs typeface="Arial Black"/>
            </a:endParaRPr>
          </a:p>
        </p:txBody>
      </p:sp>
      <p:sp>
        <p:nvSpPr>
          <p:cNvPr id="33" name="椭圆 32"/>
          <p:cNvSpPr/>
          <p:nvPr/>
        </p:nvSpPr>
        <p:spPr>
          <a:xfrm>
            <a:off x="3403600" y="217687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edu</a:t>
            </a:r>
            <a:endParaRPr kumimoji="1" lang="zh-CN" altLang="en-US" dirty="0" smtClean="0">
              <a:solidFill>
                <a:schemeClr val="tx1"/>
              </a:solidFill>
              <a:latin typeface="Arial Black"/>
              <a:cs typeface="Arial Black"/>
            </a:endParaRPr>
          </a:p>
        </p:txBody>
      </p:sp>
      <p:cxnSp>
        <p:nvCxnSpPr>
          <p:cNvPr id="34" name="直线连接符 33"/>
          <p:cNvCxnSpPr>
            <a:stCxn id="20" idx="4"/>
            <a:endCxn id="33" idx="0"/>
          </p:cNvCxnSpPr>
          <p:nvPr/>
        </p:nvCxnSpPr>
        <p:spPr>
          <a:xfrm>
            <a:off x="4352293" y="1756931"/>
            <a:ext cx="171216" cy="41994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直线连接符 35"/>
          <p:cNvCxnSpPr>
            <a:endCxn id="32" idx="0"/>
          </p:cNvCxnSpPr>
          <p:nvPr/>
        </p:nvCxnSpPr>
        <p:spPr>
          <a:xfrm flipH="1">
            <a:off x="5432025" y="2588634"/>
            <a:ext cx="998387" cy="58939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椭圆 36"/>
          <p:cNvSpPr/>
          <p:nvPr/>
        </p:nvSpPr>
        <p:spPr>
          <a:xfrm>
            <a:off x="4459912" y="4219432"/>
            <a:ext cx="9507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hit</a:t>
            </a:r>
            <a:endParaRPr kumimoji="1" lang="zh-CN" altLang="en-US" dirty="0" smtClean="0">
              <a:solidFill>
                <a:schemeClr val="tx1"/>
              </a:solidFill>
              <a:latin typeface="Arial Black"/>
              <a:cs typeface="Arial Black"/>
            </a:endParaRPr>
          </a:p>
        </p:txBody>
      </p:sp>
      <p:cxnSp>
        <p:nvCxnSpPr>
          <p:cNvPr id="38" name="直线连接符 37"/>
          <p:cNvCxnSpPr>
            <a:stCxn id="32" idx="4"/>
            <a:endCxn id="37" idx="0"/>
          </p:cNvCxnSpPr>
          <p:nvPr/>
        </p:nvCxnSpPr>
        <p:spPr>
          <a:xfrm flipH="1">
            <a:off x="4935309" y="3694187"/>
            <a:ext cx="496716" cy="5252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椭圆 38"/>
          <p:cNvSpPr/>
          <p:nvPr/>
        </p:nvSpPr>
        <p:spPr>
          <a:xfrm>
            <a:off x="2906743" y="5184632"/>
            <a:ext cx="3971694"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cs</a:t>
            </a:r>
            <a:endParaRPr kumimoji="1" lang="zh-CN" altLang="en-US" dirty="0" smtClean="0">
              <a:solidFill>
                <a:schemeClr val="tx1"/>
              </a:solidFill>
              <a:latin typeface="Arial Black"/>
              <a:cs typeface="Arial Black"/>
            </a:endParaRPr>
          </a:p>
        </p:txBody>
      </p:sp>
      <p:sp>
        <p:nvSpPr>
          <p:cNvPr id="40" name="椭圆 39"/>
          <p:cNvSpPr/>
          <p:nvPr/>
        </p:nvSpPr>
        <p:spPr>
          <a:xfrm>
            <a:off x="3066838" y="5913215"/>
            <a:ext cx="3610631"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test</a:t>
            </a:r>
            <a:endParaRPr kumimoji="1" lang="zh-CN" altLang="en-US" dirty="0" smtClean="0">
              <a:solidFill>
                <a:schemeClr val="tx1"/>
              </a:solidFill>
              <a:latin typeface="Arial Black"/>
              <a:cs typeface="Arial Black"/>
            </a:endParaRPr>
          </a:p>
        </p:txBody>
      </p:sp>
      <p:sp>
        <p:nvSpPr>
          <p:cNvPr id="41" name="椭圆 40"/>
          <p:cNvSpPr/>
          <p:nvPr/>
        </p:nvSpPr>
        <p:spPr>
          <a:xfrm>
            <a:off x="-491056" y="4151545"/>
            <a:ext cx="436886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www</a:t>
            </a:r>
            <a:endParaRPr kumimoji="1" lang="zh-CN" altLang="en-US" dirty="0" smtClean="0">
              <a:solidFill>
                <a:schemeClr val="tx1"/>
              </a:solidFill>
              <a:latin typeface="Arial Black"/>
              <a:cs typeface="Arial Black"/>
            </a:endParaRPr>
          </a:p>
        </p:txBody>
      </p:sp>
      <p:cxnSp>
        <p:nvCxnSpPr>
          <p:cNvPr id="42" name="直线连接符 41"/>
          <p:cNvCxnSpPr>
            <a:stCxn id="28" idx="4"/>
          </p:cNvCxnSpPr>
          <p:nvPr/>
        </p:nvCxnSpPr>
        <p:spPr>
          <a:xfrm flipH="1">
            <a:off x="1693376" y="3741573"/>
            <a:ext cx="16162"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直线连接符 42"/>
          <p:cNvCxnSpPr>
            <a:stCxn id="37" idx="4"/>
            <a:endCxn id="39" idx="0"/>
          </p:cNvCxnSpPr>
          <p:nvPr/>
        </p:nvCxnSpPr>
        <p:spPr>
          <a:xfrm flipH="1">
            <a:off x="4892590" y="4735587"/>
            <a:ext cx="42719" cy="4490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4" name="直线连接符 43"/>
          <p:cNvCxnSpPr>
            <a:stCxn id="39" idx="4"/>
          </p:cNvCxnSpPr>
          <p:nvPr/>
        </p:nvCxnSpPr>
        <p:spPr>
          <a:xfrm flipH="1">
            <a:off x="4770554" y="5700787"/>
            <a:ext cx="122036" cy="3394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直线连接符 44"/>
          <p:cNvCxnSpPr/>
          <p:nvPr/>
        </p:nvCxnSpPr>
        <p:spPr>
          <a:xfrm flipH="1">
            <a:off x="3298388" y="2709490"/>
            <a:ext cx="16162"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直线连接符 45"/>
          <p:cNvCxnSpPr>
            <a:stCxn id="25" idx="4"/>
          </p:cNvCxnSpPr>
          <p:nvPr/>
        </p:nvCxnSpPr>
        <p:spPr>
          <a:xfrm flipH="1">
            <a:off x="7350215" y="3627273"/>
            <a:ext cx="359840"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直线连接符 46"/>
          <p:cNvCxnSpPr>
            <a:stCxn id="32" idx="4"/>
          </p:cNvCxnSpPr>
          <p:nvPr/>
        </p:nvCxnSpPr>
        <p:spPr>
          <a:xfrm>
            <a:off x="5432025" y="3694187"/>
            <a:ext cx="1121175" cy="4156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直线连接符 47"/>
          <p:cNvCxnSpPr>
            <a:stCxn id="32" idx="4"/>
          </p:cNvCxnSpPr>
          <p:nvPr/>
        </p:nvCxnSpPr>
        <p:spPr>
          <a:xfrm flipH="1">
            <a:off x="4518842" y="3694187"/>
            <a:ext cx="913183" cy="4156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直线连接符 48"/>
          <p:cNvCxnSpPr>
            <a:stCxn id="25" idx="4"/>
          </p:cNvCxnSpPr>
          <p:nvPr/>
        </p:nvCxnSpPr>
        <p:spPr>
          <a:xfrm>
            <a:off x="7710055" y="3627273"/>
            <a:ext cx="843005" cy="104892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直线连接符 49"/>
          <p:cNvCxnSpPr>
            <a:stCxn id="37" idx="4"/>
          </p:cNvCxnSpPr>
          <p:nvPr/>
        </p:nvCxnSpPr>
        <p:spPr>
          <a:xfrm>
            <a:off x="4935309" y="4735587"/>
            <a:ext cx="1770291" cy="3220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直线连接符 50"/>
          <p:cNvCxnSpPr>
            <a:stCxn id="37" idx="4"/>
            <a:endCxn id="55" idx="0"/>
          </p:cNvCxnSpPr>
          <p:nvPr/>
        </p:nvCxnSpPr>
        <p:spPr>
          <a:xfrm flipH="1">
            <a:off x="1999329" y="4735587"/>
            <a:ext cx="2935980" cy="733069"/>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直线连接符 51"/>
          <p:cNvCxnSpPr>
            <a:stCxn id="39" idx="4"/>
          </p:cNvCxnSpPr>
          <p:nvPr/>
        </p:nvCxnSpPr>
        <p:spPr>
          <a:xfrm>
            <a:off x="4892590" y="5700787"/>
            <a:ext cx="2715865" cy="3394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4" name="椭圆 53"/>
          <p:cNvSpPr/>
          <p:nvPr/>
        </p:nvSpPr>
        <p:spPr>
          <a:xfrm>
            <a:off x="6158771" y="5920409"/>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nis</a:t>
            </a:r>
            <a:endParaRPr kumimoji="1" lang="zh-CN" altLang="en-US" dirty="0" smtClean="0">
              <a:solidFill>
                <a:schemeClr val="tx1"/>
              </a:solidFill>
              <a:latin typeface="Arial Black"/>
              <a:cs typeface="Arial Black"/>
            </a:endParaRPr>
          </a:p>
        </p:txBody>
      </p:sp>
      <p:sp>
        <p:nvSpPr>
          <p:cNvPr id="55" name="椭圆 54"/>
          <p:cNvSpPr/>
          <p:nvPr/>
        </p:nvSpPr>
        <p:spPr>
          <a:xfrm>
            <a:off x="358133" y="5468656"/>
            <a:ext cx="3282392"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today</a:t>
            </a:r>
            <a:endParaRPr kumimoji="1" lang="zh-CN" altLang="en-US" dirty="0" smtClean="0">
              <a:solidFill>
                <a:schemeClr val="tx1"/>
              </a:solidFill>
              <a:latin typeface="Arial Black"/>
              <a:cs typeface="Arial Black"/>
            </a:endParaRPr>
          </a:p>
        </p:txBody>
      </p:sp>
      <p:cxnSp>
        <p:nvCxnSpPr>
          <p:cNvPr id="56" name="直线连接符 55"/>
          <p:cNvCxnSpPr/>
          <p:nvPr/>
        </p:nvCxnSpPr>
        <p:spPr>
          <a:xfrm flipH="1">
            <a:off x="7219920" y="6369074"/>
            <a:ext cx="354559" cy="24127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直线连接符 56"/>
          <p:cNvCxnSpPr/>
          <p:nvPr/>
        </p:nvCxnSpPr>
        <p:spPr>
          <a:xfrm>
            <a:off x="7574479" y="6369074"/>
            <a:ext cx="350321" cy="24127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直线连接符 57"/>
          <p:cNvCxnSpPr/>
          <p:nvPr/>
        </p:nvCxnSpPr>
        <p:spPr>
          <a:xfrm>
            <a:off x="7608455" y="6369074"/>
            <a:ext cx="587618" cy="6749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8" name="文本框 67"/>
          <p:cNvSpPr txBox="1"/>
          <p:nvPr/>
        </p:nvSpPr>
        <p:spPr>
          <a:xfrm>
            <a:off x="3320612" y="965515"/>
            <a:ext cx="2094206" cy="369332"/>
          </a:xfrm>
          <a:prstGeom prst="rect">
            <a:avLst/>
          </a:prstGeom>
          <a:solidFill>
            <a:srgbClr val="AEDAFE"/>
          </a:solidFill>
        </p:spPr>
        <p:txBody>
          <a:bodyPr wrap="square" rtlCol="0">
            <a:spAutoFit/>
          </a:bodyPr>
          <a:lstStyle/>
          <a:p>
            <a:pPr algn="ctr"/>
            <a:r>
              <a:rPr kumimoji="1" lang="en-US" altLang="zh-CN" dirty="0" smtClean="0">
                <a:latin typeface="微软雅黑"/>
                <a:ea typeface="微软雅黑"/>
                <a:cs typeface="微软雅黑"/>
              </a:rPr>
              <a:t>Trust</a:t>
            </a:r>
            <a:r>
              <a:rPr kumimoji="1" lang="zh-CN" altLang="en-US" dirty="0" smtClean="0">
                <a:latin typeface="微软雅黑"/>
                <a:ea typeface="微软雅黑"/>
                <a:cs typeface="微软雅黑"/>
              </a:rPr>
              <a:t> </a:t>
            </a:r>
            <a:r>
              <a:rPr kumimoji="1" lang="en-US" altLang="zh-CN" dirty="0" smtClean="0">
                <a:latin typeface="微软雅黑"/>
                <a:ea typeface="微软雅黑"/>
                <a:cs typeface="微软雅黑"/>
              </a:rPr>
              <a:t>Anchor</a:t>
            </a:r>
          </a:p>
        </p:txBody>
      </p:sp>
      <p:grpSp>
        <p:nvGrpSpPr>
          <p:cNvPr id="76" name="组 75"/>
          <p:cNvGrpSpPr/>
          <p:nvPr/>
        </p:nvGrpSpPr>
        <p:grpSpPr>
          <a:xfrm>
            <a:off x="4892590" y="1334700"/>
            <a:ext cx="239375" cy="447254"/>
            <a:chOff x="4049059" y="1703294"/>
            <a:chExt cx="567765" cy="1060824"/>
          </a:xfrm>
          <a:solidFill>
            <a:schemeClr val="accent1"/>
          </a:solidFill>
        </p:grpSpPr>
        <p:sp>
          <p:nvSpPr>
            <p:cNvPr id="77" name="椭圆 7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8" name="矩形 7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9" name="矩形 7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0" name="矩形 7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81" name="组 80"/>
          <p:cNvGrpSpPr/>
          <p:nvPr/>
        </p:nvGrpSpPr>
        <p:grpSpPr>
          <a:xfrm>
            <a:off x="2075103" y="2213769"/>
            <a:ext cx="239375" cy="447254"/>
            <a:chOff x="4049059" y="1703294"/>
            <a:chExt cx="567765" cy="1060824"/>
          </a:xfrm>
          <a:solidFill>
            <a:schemeClr val="accent1"/>
          </a:solidFill>
        </p:grpSpPr>
        <p:sp>
          <p:nvSpPr>
            <p:cNvPr id="82" name="椭圆 8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3" name="矩形 8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4" name="矩形 8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5" name="矩形 8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86" name="组 85"/>
          <p:cNvGrpSpPr/>
          <p:nvPr/>
        </p:nvGrpSpPr>
        <p:grpSpPr>
          <a:xfrm>
            <a:off x="3549212" y="2262236"/>
            <a:ext cx="239375" cy="447254"/>
            <a:chOff x="4049059" y="1703294"/>
            <a:chExt cx="567765" cy="1060824"/>
          </a:xfrm>
          <a:solidFill>
            <a:schemeClr val="accent1"/>
          </a:solidFill>
        </p:grpSpPr>
        <p:sp>
          <p:nvSpPr>
            <p:cNvPr id="87" name="椭圆 8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8" name="矩形 8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9" name="矩形 8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0" name="矩形 8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91" name="组 90"/>
          <p:cNvGrpSpPr/>
          <p:nvPr/>
        </p:nvGrpSpPr>
        <p:grpSpPr>
          <a:xfrm>
            <a:off x="4772902" y="2314558"/>
            <a:ext cx="239375" cy="447254"/>
            <a:chOff x="4049059" y="1703294"/>
            <a:chExt cx="567765" cy="1060824"/>
          </a:xfrm>
          <a:solidFill>
            <a:schemeClr val="accent1"/>
          </a:solidFill>
        </p:grpSpPr>
        <p:sp>
          <p:nvSpPr>
            <p:cNvPr id="92" name="椭圆 9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3" name="矩形 9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4" name="矩形 9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5" name="矩形 9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96" name="组 95"/>
          <p:cNvGrpSpPr/>
          <p:nvPr/>
        </p:nvGrpSpPr>
        <p:grpSpPr>
          <a:xfrm>
            <a:off x="6672499" y="2235770"/>
            <a:ext cx="239375" cy="447254"/>
            <a:chOff x="4049059" y="1703294"/>
            <a:chExt cx="567765" cy="1060824"/>
          </a:xfrm>
          <a:solidFill>
            <a:schemeClr val="accent1"/>
          </a:solidFill>
        </p:grpSpPr>
        <p:sp>
          <p:nvSpPr>
            <p:cNvPr id="97" name="椭圆 9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8" name="矩形 9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9" name="矩形 9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0" name="矩形 9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06" name="组 105"/>
          <p:cNvGrpSpPr/>
          <p:nvPr/>
        </p:nvGrpSpPr>
        <p:grpSpPr>
          <a:xfrm>
            <a:off x="2294096" y="3850900"/>
            <a:ext cx="239375" cy="447254"/>
            <a:chOff x="4049059" y="1703294"/>
            <a:chExt cx="567765" cy="1060824"/>
          </a:xfrm>
          <a:solidFill>
            <a:schemeClr val="accent1"/>
          </a:solidFill>
        </p:grpSpPr>
        <p:sp>
          <p:nvSpPr>
            <p:cNvPr id="107" name="椭圆 10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8" name="矩形 10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9" name="矩形 10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0" name="矩形 10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11" name="组 110"/>
          <p:cNvGrpSpPr/>
          <p:nvPr/>
        </p:nvGrpSpPr>
        <p:grpSpPr>
          <a:xfrm>
            <a:off x="5643418" y="3199895"/>
            <a:ext cx="239375" cy="447254"/>
            <a:chOff x="4049059" y="1703294"/>
            <a:chExt cx="567765" cy="1060824"/>
          </a:xfrm>
          <a:solidFill>
            <a:schemeClr val="accent1"/>
          </a:solidFill>
        </p:grpSpPr>
        <p:sp>
          <p:nvSpPr>
            <p:cNvPr id="112" name="椭圆 11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3" name="矩形 11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4" name="矩形 11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5" name="矩形 11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16" name="组 115"/>
          <p:cNvGrpSpPr/>
          <p:nvPr/>
        </p:nvGrpSpPr>
        <p:grpSpPr>
          <a:xfrm>
            <a:off x="7997643" y="3114854"/>
            <a:ext cx="239375" cy="447254"/>
            <a:chOff x="4049059" y="1703294"/>
            <a:chExt cx="567765" cy="1060824"/>
          </a:xfrm>
          <a:solidFill>
            <a:schemeClr val="accent1"/>
          </a:solidFill>
        </p:grpSpPr>
        <p:sp>
          <p:nvSpPr>
            <p:cNvPr id="117" name="椭圆 11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8" name="矩形 11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9" name="矩形 11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0" name="矩形 11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21" name="组 120"/>
          <p:cNvGrpSpPr/>
          <p:nvPr/>
        </p:nvGrpSpPr>
        <p:grpSpPr>
          <a:xfrm>
            <a:off x="5164677" y="4444073"/>
            <a:ext cx="239375" cy="447254"/>
            <a:chOff x="4049059" y="1703294"/>
            <a:chExt cx="567765" cy="1060824"/>
          </a:xfrm>
          <a:solidFill>
            <a:schemeClr val="accent1"/>
          </a:solidFill>
        </p:grpSpPr>
        <p:sp>
          <p:nvSpPr>
            <p:cNvPr id="122" name="椭圆 12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3" name="矩形 12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4" name="矩形 12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5" name="矩形 12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26" name="组 125"/>
          <p:cNvGrpSpPr/>
          <p:nvPr/>
        </p:nvGrpSpPr>
        <p:grpSpPr>
          <a:xfrm>
            <a:off x="4314921" y="5477160"/>
            <a:ext cx="239375" cy="447254"/>
            <a:chOff x="4049059" y="1703294"/>
            <a:chExt cx="567765" cy="1060824"/>
          </a:xfrm>
          <a:solidFill>
            <a:schemeClr val="accent1"/>
          </a:solidFill>
        </p:grpSpPr>
        <p:sp>
          <p:nvSpPr>
            <p:cNvPr id="127" name="椭圆 12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8" name="矩形 12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9" name="矩形 12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0" name="矩形 12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131" name="组 130"/>
          <p:cNvGrpSpPr/>
          <p:nvPr/>
        </p:nvGrpSpPr>
        <p:grpSpPr>
          <a:xfrm>
            <a:off x="7877955" y="5816588"/>
            <a:ext cx="239375" cy="447254"/>
            <a:chOff x="4049059" y="1703294"/>
            <a:chExt cx="567765" cy="1060824"/>
          </a:xfrm>
          <a:solidFill>
            <a:schemeClr val="accent1"/>
          </a:solidFill>
        </p:grpSpPr>
        <p:sp>
          <p:nvSpPr>
            <p:cNvPr id="132" name="椭圆 131"/>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3" name="矩形 132"/>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4" name="矩形 133"/>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35" name="矩形 134"/>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Tree>
    <p:extLst>
      <p:ext uri="{BB962C8B-B14F-4D97-AF65-F5344CB8AC3E}">
        <p14:creationId xmlns:p14="http://schemas.microsoft.com/office/powerpoint/2010/main" val="8997882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13</a:t>
            </a:r>
            <a:r>
              <a:rPr kumimoji="1" lang="zh-CN" altLang="en-US" dirty="0" smtClean="0"/>
              <a:t>年后的</a:t>
            </a:r>
            <a:r>
              <a:rPr kumimoji="1" lang="en-US" altLang="en-US" dirty="0" smtClean="0"/>
              <a:t>反思</a:t>
            </a:r>
            <a:br>
              <a:rPr kumimoji="1" lang="en-US" altLang="en-US" dirty="0" smtClean="0"/>
            </a:br>
            <a:r>
              <a:rPr kumimoji="1" lang="en-US" altLang="zh-CN" sz="1050" dirty="0" smtClean="0"/>
              <a:t>[</a:t>
            </a:r>
            <a:r>
              <a:rPr kumimoji="1" lang="en-US" altLang="zh-CN" sz="1050" dirty="0"/>
              <a:t>DNS Security: A Historical Perspective, James M. Galvin, IETF Journal Autumn 2006</a:t>
            </a:r>
            <a:r>
              <a:rPr kumimoji="1" lang="en-US" altLang="zh-CN" sz="1050" dirty="0" smtClean="0"/>
              <a:t>]</a:t>
            </a:r>
            <a:endParaRPr kumimoji="1" lang="zh-CN" altLang="en-US" sz="1050" dirty="0"/>
          </a:p>
        </p:txBody>
      </p:sp>
      <p:sp>
        <p:nvSpPr>
          <p:cNvPr id="3" name="内容占位符 2"/>
          <p:cNvSpPr>
            <a:spLocks noGrp="1"/>
          </p:cNvSpPr>
          <p:nvPr>
            <p:ph idx="1"/>
          </p:nvPr>
        </p:nvSpPr>
        <p:spPr/>
        <p:txBody>
          <a:bodyPr/>
          <a:lstStyle/>
          <a:p>
            <a:r>
              <a:rPr lang="en-US" altLang="zh-CN" sz="1800" dirty="0" smtClean="0"/>
              <a:t>DNSSEC</a:t>
            </a:r>
            <a:r>
              <a:rPr lang="zh-CN" altLang="en-US" sz="1800" dirty="0" smtClean="0"/>
              <a:t>：</a:t>
            </a:r>
            <a:r>
              <a:rPr lang="en-US" altLang="zh-CN" sz="1800" dirty="0" smtClean="0"/>
              <a:t>Domain </a:t>
            </a:r>
            <a:r>
              <a:rPr lang="en-US" altLang="zh-CN" sz="1800" dirty="0"/>
              <a:t>Name System Security </a:t>
            </a:r>
            <a:r>
              <a:rPr lang="en-US" altLang="zh-CN" sz="1800" dirty="0" smtClean="0"/>
              <a:t>Extensions</a:t>
            </a:r>
            <a:endParaRPr lang="en-US" altLang="zh-CN" sz="1800" dirty="0"/>
          </a:p>
          <a:p>
            <a:r>
              <a:rPr lang="zh-CN" altLang="en-US" sz="1800" dirty="0" smtClean="0"/>
              <a:t>起始于</a:t>
            </a:r>
            <a:r>
              <a:rPr lang="en-US" altLang="zh-CN" sz="1800" dirty="0" smtClean="0"/>
              <a:t>1993</a:t>
            </a:r>
            <a:r>
              <a:rPr lang="zh-CN" altLang="en-US" sz="1800" dirty="0" smtClean="0"/>
              <a:t>年</a:t>
            </a:r>
            <a:r>
              <a:rPr lang="en-US" altLang="zh-CN" sz="1800" dirty="0"/>
              <a:t>28th </a:t>
            </a:r>
            <a:r>
              <a:rPr lang="en-US" altLang="zh-CN" sz="1800" dirty="0" smtClean="0"/>
              <a:t>IETF</a:t>
            </a:r>
            <a:r>
              <a:rPr lang="zh-CN" altLang="en-US" sz="1800" dirty="0" smtClean="0"/>
              <a:t>会议</a:t>
            </a:r>
            <a:r>
              <a:rPr lang="en-US" altLang="zh-CN" sz="1800" dirty="0"/>
              <a:t>，</a:t>
            </a:r>
            <a:r>
              <a:rPr lang="en-US" altLang="zh-CN" sz="1800" dirty="0" smtClean="0"/>
              <a:t>2005</a:t>
            </a:r>
            <a:r>
              <a:rPr lang="zh-CN" altLang="en-US" sz="1800" dirty="0" smtClean="0"/>
              <a:t>年发布</a:t>
            </a:r>
            <a:r>
              <a:rPr lang="en-US" altLang="zh-CN" sz="1800" dirty="0" smtClean="0"/>
              <a:t>RFC4033</a:t>
            </a:r>
            <a:r>
              <a:rPr lang="en-US" altLang="zh-CN" sz="1800" dirty="0"/>
              <a:t>-</a:t>
            </a:r>
            <a:r>
              <a:rPr lang="en-US" altLang="zh-CN" sz="1800" dirty="0" smtClean="0"/>
              <a:t>4035</a:t>
            </a:r>
            <a:endParaRPr lang="en-US" altLang="zh-CN" sz="1800" dirty="0"/>
          </a:p>
          <a:p>
            <a:pPr lvl="1"/>
            <a:r>
              <a:rPr lang="en-US" altLang="zh-CN" sz="1400" dirty="0" smtClean="0"/>
              <a:t>Originally </a:t>
            </a:r>
            <a:r>
              <a:rPr lang="en-US" altLang="zh-CN" sz="1400" dirty="0"/>
              <a:t>thought as </a:t>
            </a:r>
            <a:r>
              <a:rPr lang="en-US" altLang="zh-CN" sz="1400" dirty="0">
                <a:solidFill>
                  <a:srgbClr val="FF0000"/>
                </a:solidFill>
              </a:rPr>
              <a:t>simple DNS extension</a:t>
            </a:r>
            <a:r>
              <a:rPr lang="en-US" altLang="zh-CN" sz="1400" dirty="0"/>
              <a:t>: "At the time it seemed pretty obvious and straightforward. The scope of work was limited and we estimated we </a:t>
            </a:r>
            <a:r>
              <a:rPr lang="en-US" altLang="zh-CN" sz="1400" dirty="0">
                <a:solidFill>
                  <a:srgbClr val="FF0000"/>
                </a:solidFill>
              </a:rPr>
              <a:t>would be done in about one year</a:t>
            </a:r>
            <a:r>
              <a:rPr lang="en-US" altLang="zh-CN" sz="1400" dirty="0" smtClean="0">
                <a:solidFill>
                  <a:srgbClr val="FF0000"/>
                </a:solidFill>
              </a:rPr>
              <a:t>.</a:t>
            </a:r>
            <a:r>
              <a:rPr lang="en-US" altLang="zh-CN" sz="1400" dirty="0" smtClean="0"/>
              <a:t>”</a:t>
            </a:r>
          </a:p>
          <a:p>
            <a:r>
              <a:rPr lang="en-US" altLang="zh-CN" sz="1800" dirty="0">
                <a:solidFill>
                  <a:srgbClr val="FF0000"/>
                </a:solidFill>
              </a:rPr>
              <a:t>one of the greatest mistakes </a:t>
            </a:r>
            <a:r>
              <a:rPr lang="en-US" altLang="zh-CN" sz="1800" dirty="0"/>
              <a:t>we made in those early days </a:t>
            </a:r>
            <a:r>
              <a:rPr lang="en-US" altLang="zh-CN" sz="1800" dirty="0">
                <a:solidFill>
                  <a:srgbClr val="FF0000"/>
                </a:solidFill>
              </a:rPr>
              <a:t>was failing to document the actual threat </a:t>
            </a:r>
            <a:r>
              <a:rPr lang="en-US" altLang="zh-CN" sz="1800" dirty="0" smtClean="0">
                <a:solidFill>
                  <a:srgbClr val="FF0000"/>
                </a:solidFill>
              </a:rPr>
              <a:t>discussions</a:t>
            </a:r>
            <a:r>
              <a:rPr lang="zh-CN" altLang="en-US" sz="1800" dirty="0" smtClean="0"/>
              <a:t> </a:t>
            </a:r>
            <a:r>
              <a:rPr lang="en-US" altLang="zh-CN" sz="1800" dirty="0" smtClean="0"/>
              <a:t>…</a:t>
            </a:r>
            <a:r>
              <a:rPr lang="zh-CN" altLang="en-US" sz="1800" dirty="0" smtClean="0"/>
              <a:t> </a:t>
            </a:r>
            <a:r>
              <a:rPr lang="en-US" altLang="zh-CN" sz="1800" dirty="0" smtClean="0"/>
              <a:t>adding </a:t>
            </a:r>
            <a:r>
              <a:rPr lang="en-US" altLang="zh-CN" sz="1800" dirty="0"/>
              <a:t>security without understanding why is </a:t>
            </a:r>
            <a:r>
              <a:rPr lang="en-US" altLang="zh-CN" sz="1800" dirty="0">
                <a:solidFill>
                  <a:srgbClr val="FF0000"/>
                </a:solidFill>
              </a:rPr>
              <a:t>like "putting the cart before the horse</a:t>
            </a:r>
            <a:r>
              <a:rPr lang="en-US" altLang="zh-CN" sz="1800" dirty="0" smtClean="0">
                <a:solidFill>
                  <a:srgbClr val="FF0000"/>
                </a:solidFill>
              </a:rPr>
              <a:t>.”</a:t>
            </a:r>
          </a:p>
          <a:p>
            <a:r>
              <a:rPr lang="en-US" altLang="zh-CN" sz="1800" dirty="0" smtClean="0"/>
              <a:t>the </a:t>
            </a:r>
            <a:r>
              <a:rPr lang="en-US" altLang="zh-CN" sz="1800" dirty="0"/>
              <a:t>assertion that data in </a:t>
            </a:r>
            <a:r>
              <a:rPr lang="en-US" altLang="zh-CN" sz="1800" dirty="0">
                <a:solidFill>
                  <a:srgbClr val="FF0000"/>
                </a:solidFill>
              </a:rPr>
              <a:t>the DNS is public </a:t>
            </a:r>
            <a:r>
              <a:rPr lang="en-US" altLang="zh-CN" sz="1800" dirty="0" smtClean="0">
                <a:solidFill>
                  <a:srgbClr val="FF0000"/>
                </a:solidFill>
              </a:rPr>
              <a:t>information</a:t>
            </a:r>
            <a:r>
              <a:rPr lang="zh-CN" altLang="zh-CN" sz="1800" dirty="0" smtClean="0"/>
              <a:t>,</a:t>
            </a:r>
            <a:r>
              <a:rPr lang="zh-CN" altLang="en-US" sz="1800" dirty="0" smtClean="0"/>
              <a:t> </a:t>
            </a:r>
            <a:r>
              <a:rPr lang="en-US" altLang="zh-CN" sz="1800" dirty="0" smtClean="0"/>
              <a:t>…</a:t>
            </a:r>
            <a:r>
              <a:rPr lang="en-US" altLang="zh-CN" sz="1800" dirty="0" smtClean="0">
                <a:solidFill>
                  <a:srgbClr val="FF0000"/>
                </a:solidFill>
              </a:rPr>
              <a:t>Unfortunately</a:t>
            </a:r>
            <a:r>
              <a:rPr lang="en-US" altLang="zh-CN" sz="1800" dirty="0"/>
              <a:t>, the assertion later</a:t>
            </a:r>
            <a:r>
              <a:rPr lang="en-US" altLang="zh-CN" sz="1800" dirty="0">
                <a:solidFill>
                  <a:srgbClr val="FF0000"/>
                </a:solidFill>
              </a:rPr>
              <a:t> conflicted with </a:t>
            </a:r>
            <a:r>
              <a:rPr lang="en-US" altLang="zh-CN" sz="1800" dirty="0"/>
              <a:t>a business practice requirement: </a:t>
            </a:r>
            <a:r>
              <a:rPr lang="en-US" altLang="zh-CN" sz="1800" dirty="0">
                <a:solidFill>
                  <a:srgbClr val="FF0000"/>
                </a:solidFill>
              </a:rPr>
              <a:t>preventing the transfer of the entire contents of a zone</a:t>
            </a:r>
            <a:r>
              <a:rPr lang="en-US" altLang="zh-CN" sz="1800" dirty="0"/>
              <a:t>.</a:t>
            </a:r>
            <a:endParaRPr lang="en-US" altLang="zh-CN" sz="1800" dirty="0" smtClean="0"/>
          </a:p>
          <a:p>
            <a:r>
              <a:rPr lang="en-US" altLang="zh-CN" sz="1800" dirty="0" smtClean="0"/>
              <a:t>It </a:t>
            </a:r>
            <a:r>
              <a:rPr lang="en-US" altLang="zh-CN" sz="1800" dirty="0"/>
              <a:t>started with </a:t>
            </a:r>
            <a:r>
              <a:rPr lang="en-US" altLang="zh-CN" sz="1800" dirty="0">
                <a:solidFill>
                  <a:srgbClr val="FF0000"/>
                </a:solidFill>
              </a:rPr>
              <a:t>security people</a:t>
            </a:r>
            <a:r>
              <a:rPr lang="en-US" altLang="zh-CN" sz="1800" dirty="0"/>
              <a:t>, moved to </a:t>
            </a:r>
            <a:r>
              <a:rPr lang="en-US" altLang="zh-CN" sz="1800" dirty="0">
                <a:solidFill>
                  <a:srgbClr val="FF0000"/>
                </a:solidFill>
              </a:rPr>
              <a:t>DNS protocol experts</a:t>
            </a:r>
            <a:r>
              <a:rPr lang="en-US" altLang="zh-CN" sz="1800" dirty="0"/>
              <a:t>, and finally </a:t>
            </a:r>
            <a:r>
              <a:rPr lang="en-US" altLang="zh-CN" sz="1800" dirty="0">
                <a:solidFill>
                  <a:srgbClr val="FF0000"/>
                </a:solidFill>
              </a:rPr>
              <a:t>more operationally inclined experts</a:t>
            </a:r>
            <a:r>
              <a:rPr lang="en-US" altLang="zh-CN" sz="1800" dirty="0"/>
              <a:t> joined the effort to get their concerns addressed</a:t>
            </a:r>
            <a:r>
              <a:rPr lang="en-US" altLang="zh-CN" sz="1800" dirty="0" smtClean="0"/>
              <a:t>.</a:t>
            </a:r>
            <a:r>
              <a:rPr lang="zh-CN" altLang="en-US" sz="1800" dirty="0" smtClean="0"/>
              <a:t> </a:t>
            </a:r>
            <a:r>
              <a:rPr lang="en-US" altLang="zh-CN" sz="1800" dirty="0"/>
              <a:t>Each group had its own requirements, and the </a:t>
            </a:r>
            <a:r>
              <a:rPr lang="en-US" altLang="zh-CN" sz="1800" dirty="0">
                <a:solidFill>
                  <a:srgbClr val="FF0000"/>
                </a:solidFill>
              </a:rPr>
              <a:t>DNSSEC specification changed accordingly</a:t>
            </a:r>
            <a:r>
              <a:rPr lang="en-US" altLang="zh-CN" sz="1800" dirty="0" smtClean="0"/>
              <a:t>.</a:t>
            </a:r>
            <a:endParaRPr kumimoji="1" lang="zh-CN" altLang="en-US" sz="18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41</a:t>
            </a:fld>
            <a:endParaRPr kumimoji="1" lang="zh-CN" altLang="en-US" dirty="0"/>
          </a:p>
        </p:txBody>
      </p:sp>
    </p:spTree>
    <p:extLst>
      <p:ext uri="{BB962C8B-B14F-4D97-AF65-F5344CB8AC3E}">
        <p14:creationId xmlns:p14="http://schemas.microsoft.com/office/powerpoint/2010/main" val="35372514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DNSSEC</a:t>
            </a:r>
            <a:r>
              <a:rPr kumimoji="1" lang="zh-CN" altLang="en-US" dirty="0" smtClean="0"/>
              <a:t>的新</a:t>
            </a:r>
            <a:r>
              <a:rPr kumimoji="1" lang="en-US" altLang="zh-CN" dirty="0" smtClean="0"/>
              <a:t>RR</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42</a:t>
            </a:fld>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061584977"/>
              </p:ext>
            </p:extLst>
          </p:nvPr>
        </p:nvGraphicFramePr>
        <p:xfrm>
          <a:off x="327417" y="1041138"/>
          <a:ext cx="8449029" cy="2250440"/>
        </p:xfrm>
        <a:graphic>
          <a:graphicData uri="http://schemas.openxmlformats.org/drawingml/2006/table">
            <a:tbl>
              <a:tblPr firstRow="1" bandRow="1">
                <a:tableStyleId>{9D7B26C5-4107-4FEC-AEDC-1716B250A1EF}</a:tableStyleId>
              </a:tblPr>
              <a:tblGrid>
                <a:gridCol w="1272588"/>
                <a:gridCol w="757387"/>
                <a:gridCol w="769040"/>
                <a:gridCol w="5650014"/>
              </a:tblGrid>
              <a:tr h="370840">
                <a:tc>
                  <a:txBody>
                    <a:bodyPr/>
                    <a:lstStyle/>
                    <a:p>
                      <a:r>
                        <a:rPr lang="zh-CN" altLang="en-US" dirty="0" smtClean="0">
                          <a:latin typeface="微软雅黑"/>
                          <a:ea typeface="微软雅黑"/>
                          <a:cs typeface="微软雅黑"/>
                        </a:rPr>
                        <a:t>类型</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代码</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RFC</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说明</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DNSKEY</a:t>
                      </a:r>
                      <a:endParaRPr lang="zh-CN" altLang="en-US" dirty="0">
                        <a:latin typeface="微软雅黑"/>
                        <a:ea typeface="微软雅黑"/>
                        <a:cs typeface="微软雅黑"/>
                      </a:endParaRPr>
                    </a:p>
                  </a:txBody>
                  <a:tcPr/>
                </a:tc>
                <a:tc>
                  <a:txBody>
                    <a:bodyPr/>
                    <a:lstStyle/>
                    <a:p>
                      <a:r>
                        <a:rPr lang="zh-CN" altLang="zh-CN" dirty="0" smtClean="0">
                          <a:latin typeface="微软雅黑"/>
                          <a:ea typeface="微软雅黑"/>
                          <a:cs typeface="微软雅黑"/>
                        </a:rPr>
                        <a:t>4</a:t>
                      </a:r>
                      <a:r>
                        <a:rPr lang="en-US" altLang="zh-CN" dirty="0" smtClean="0">
                          <a:latin typeface="微软雅黑"/>
                          <a:ea typeface="微软雅黑"/>
                          <a:cs typeface="微软雅黑"/>
                        </a:rPr>
                        <a:t>8</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4034</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DNSSEC Pubic Key, zone</a:t>
                      </a:r>
                      <a:r>
                        <a:rPr lang="zh-CN" altLang="en-US" dirty="0" smtClean="0">
                          <a:latin typeface="微软雅黑"/>
                          <a:ea typeface="微软雅黑"/>
                          <a:cs typeface="微软雅黑"/>
                        </a:rPr>
                        <a:t>的公钥</a:t>
                      </a:r>
                      <a:endParaRPr lang="en-US" altLang="zh-CN" dirty="0" smtClean="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DS</a:t>
                      </a:r>
                      <a:endParaRPr lang="zh-CN" altLang="en-US" dirty="0">
                        <a:latin typeface="微软雅黑"/>
                        <a:ea typeface="微软雅黑"/>
                        <a:cs typeface="微软雅黑"/>
                      </a:endParaRPr>
                    </a:p>
                  </a:txBody>
                  <a:tcPr/>
                </a:tc>
                <a:tc>
                  <a:txBody>
                    <a:bodyPr/>
                    <a:lstStyle/>
                    <a:p>
                      <a:r>
                        <a:rPr lang="zh-CN" altLang="zh-CN" dirty="0" smtClean="0">
                          <a:latin typeface="微软雅黑"/>
                          <a:ea typeface="微软雅黑"/>
                          <a:cs typeface="微软雅黑"/>
                        </a:rPr>
                        <a:t>4</a:t>
                      </a:r>
                      <a:r>
                        <a:rPr lang="en-US" altLang="zh-CN" dirty="0" smtClean="0">
                          <a:latin typeface="微软雅黑"/>
                          <a:ea typeface="微软雅黑"/>
                          <a:cs typeface="微软雅黑"/>
                        </a:rPr>
                        <a:t>3</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4034</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Delegation signer</a:t>
                      </a:r>
                      <a:r>
                        <a:rPr lang="zh-CN" altLang="zh-CN" dirty="0" smtClean="0">
                          <a:latin typeface="微软雅黑"/>
                          <a:ea typeface="微软雅黑"/>
                          <a:cs typeface="微软雅黑"/>
                        </a:rPr>
                        <a:t>，</a:t>
                      </a:r>
                      <a:r>
                        <a:rPr lang="en-US" altLang="en-US" dirty="0" smtClean="0">
                          <a:latin typeface="微软雅黑"/>
                          <a:ea typeface="微软雅黑"/>
                          <a:cs typeface="微软雅黑"/>
                        </a:rPr>
                        <a:t>(下一级)授权的</a:t>
                      </a:r>
                      <a:r>
                        <a:rPr lang="zh-CN" altLang="en-US" dirty="0" smtClean="0">
                          <a:latin typeface="微软雅黑"/>
                          <a:ea typeface="微软雅黑"/>
                          <a:cs typeface="微软雅黑"/>
                        </a:rPr>
                        <a:t>公钥摘要（指纹）</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RRSIG</a:t>
                      </a:r>
                      <a:endParaRPr lang="zh-CN" altLang="en-US" dirty="0">
                        <a:latin typeface="微软雅黑"/>
                        <a:ea typeface="微软雅黑"/>
                        <a:cs typeface="微软雅黑"/>
                      </a:endParaRPr>
                    </a:p>
                  </a:txBody>
                  <a:tcPr/>
                </a:tc>
                <a:tc>
                  <a:txBody>
                    <a:bodyPr/>
                    <a:lstStyle/>
                    <a:p>
                      <a:r>
                        <a:rPr lang="zh-CN" altLang="zh-CN" dirty="0" smtClean="0">
                          <a:latin typeface="微软雅黑"/>
                          <a:ea typeface="微软雅黑"/>
                          <a:cs typeface="微软雅黑"/>
                        </a:rPr>
                        <a:t>4</a:t>
                      </a:r>
                      <a:r>
                        <a:rPr lang="en-US" altLang="zh-CN" dirty="0" smtClean="0">
                          <a:latin typeface="微软雅黑"/>
                          <a:ea typeface="微软雅黑"/>
                          <a:cs typeface="微软雅黑"/>
                        </a:rPr>
                        <a:t>6</a:t>
                      </a:r>
                      <a:endParaRPr lang="zh-CN" altLang="en-US" dirty="0">
                        <a:latin typeface="微软雅黑"/>
                        <a:ea typeface="微软雅黑"/>
                        <a:cs typeface="微软雅黑"/>
                      </a:endParaRPr>
                    </a:p>
                  </a:txBody>
                  <a:tcPr/>
                </a:tc>
                <a:tc>
                  <a:txBody>
                    <a:bodyPr/>
                    <a:lstStyle/>
                    <a:p>
                      <a:r>
                        <a:rPr lang="zh-CN" altLang="zh-CN" dirty="0" smtClean="0">
                          <a:latin typeface="微软雅黑"/>
                          <a:ea typeface="微软雅黑"/>
                          <a:cs typeface="微软雅黑"/>
                        </a:rPr>
                        <a:t>4</a:t>
                      </a:r>
                      <a:r>
                        <a:rPr lang="en-US" altLang="zh-CN" dirty="0" smtClean="0">
                          <a:latin typeface="微软雅黑"/>
                          <a:ea typeface="微软雅黑"/>
                          <a:cs typeface="微软雅黑"/>
                        </a:rPr>
                        <a:t>034</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RR Signature</a:t>
                      </a:r>
                      <a:r>
                        <a:rPr lang="zh-CN" altLang="en-US" dirty="0" smtClean="0">
                          <a:latin typeface="微软雅黑"/>
                          <a:ea typeface="微软雅黑"/>
                          <a:cs typeface="微软雅黑"/>
                        </a:rPr>
                        <a:t>，资源记录的数字签名</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NSEC</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4</a:t>
                      </a:r>
                      <a:r>
                        <a:rPr lang="zh-CN" altLang="zh-CN" dirty="0" smtClean="0">
                          <a:latin typeface="微软雅黑"/>
                          <a:ea typeface="微软雅黑"/>
                          <a:cs typeface="微软雅黑"/>
                        </a:rPr>
                        <a:t>7</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4034</a:t>
                      </a:r>
                      <a:endParaRPr lang="zh-CN" altLang="en-US" dirty="0">
                        <a:latin typeface="微软雅黑"/>
                        <a:ea typeface="微软雅黑"/>
                        <a:cs typeface="微软雅黑"/>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latin typeface="微软雅黑"/>
                          <a:ea typeface="微软雅黑"/>
                          <a:cs typeface="微软雅黑"/>
                        </a:rPr>
                        <a:t>Next Secure</a:t>
                      </a:r>
                      <a:r>
                        <a:rPr lang="zh-CN" altLang="en-US" dirty="0" smtClean="0">
                          <a:latin typeface="微软雅黑"/>
                          <a:ea typeface="微软雅黑"/>
                          <a:cs typeface="微软雅黑"/>
                        </a:rPr>
                        <a:t>，用于</a:t>
                      </a:r>
                      <a:r>
                        <a:rPr lang="en-US" altLang="zh-CN" sz="2000" kern="1200" dirty="0" smtClean="0">
                          <a:solidFill>
                            <a:schemeClr val="tx1"/>
                          </a:solidFill>
                          <a:effectLst/>
                          <a:latin typeface="+mn-lt"/>
                          <a:ea typeface="+mn-ea"/>
                          <a:cs typeface="+mn-cs"/>
                        </a:rPr>
                        <a:t>authenticated denial of existence </a:t>
                      </a:r>
                      <a:endParaRPr lang="en-US" altLang="zh-CN" sz="2000" dirty="0" smtClean="0">
                        <a:effectLst/>
                      </a:endParaRPr>
                    </a:p>
                  </a:txBody>
                  <a:tcPr/>
                </a:tc>
              </a:tr>
              <a:tr h="370840">
                <a:tc>
                  <a:txBody>
                    <a:bodyPr/>
                    <a:lstStyle/>
                    <a:p>
                      <a:r>
                        <a:rPr lang="en-US" altLang="zh-CN" sz="1800" dirty="0" smtClean="0">
                          <a:latin typeface="微软雅黑"/>
                          <a:ea typeface="微软雅黑"/>
                          <a:cs typeface="微软雅黑"/>
                        </a:rPr>
                        <a:t>NSEC3</a:t>
                      </a:r>
                      <a:endParaRPr lang="zh-CN" altLang="en-US" sz="1800" dirty="0">
                        <a:latin typeface="微软雅黑"/>
                        <a:ea typeface="微软雅黑"/>
                        <a:cs typeface="微软雅黑"/>
                      </a:endParaRPr>
                    </a:p>
                  </a:txBody>
                  <a:tcPr/>
                </a:tc>
                <a:tc>
                  <a:txBody>
                    <a:bodyPr/>
                    <a:lstStyle/>
                    <a:p>
                      <a:r>
                        <a:rPr lang="en-US" altLang="zh-CN" sz="1800" dirty="0" smtClean="0">
                          <a:latin typeface="微软雅黑"/>
                          <a:ea typeface="微软雅黑"/>
                          <a:cs typeface="微软雅黑"/>
                        </a:rPr>
                        <a:t>50</a:t>
                      </a:r>
                      <a:endParaRPr lang="zh-CN" altLang="en-US" sz="1800" dirty="0">
                        <a:latin typeface="微软雅黑"/>
                        <a:ea typeface="微软雅黑"/>
                        <a:cs typeface="微软雅黑"/>
                      </a:endParaRPr>
                    </a:p>
                  </a:txBody>
                  <a:tcPr/>
                </a:tc>
                <a:tc>
                  <a:txBody>
                    <a:bodyPr/>
                    <a:lstStyle/>
                    <a:p>
                      <a:r>
                        <a:rPr lang="en-US" altLang="zh-CN" sz="1800" dirty="0" smtClean="0">
                          <a:latin typeface="微软雅黑"/>
                          <a:ea typeface="微软雅黑"/>
                          <a:cs typeface="微软雅黑"/>
                        </a:rPr>
                        <a:t>5155</a:t>
                      </a:r>
                      <a:endParaRPr lang="zh-CN" altLang="en-US" sz="1800" dirty="0">
                        <a:latin typeface="微软雅黑"/>
                        <a:ea typeface="微软雅黑"/>
                        <a:cs typeface="微软雅黑"/>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effectLst/>
                          <a:latin typeface="+mn-lt"/>
                          <a:ea typeface="+mn-ea"/>
                          <a:cs typeface="+mn-cs"/>
                        </a:rPr>
                        <a:t>hashed</a:t>
                      </a:r>
                      <a:r>
                        <a:rPr lang="zh-CN" altLang="en-US" sz="1800" kern="1200" dirty="0" smtClean="0">
                          <a:solidFill>
                            <a:schemeClr val="tx1"/>
                          </a:solidFill>
                          <a:effectLst/>
                          <a:latin typeface="+mn-lt"/>
                          <a:ea typeface="+mn-ea"/>
                          <a:cs typeface="+mn-cs"/>
                        </a:rPr>
                        <a:t> </a:t>
                      </a:r>
                      <a:r>
                        <a:rPr lang="en-US" altLang="zh-CN" sz="1800" kern="1200" dirty="0" smtClean="0">
                          <a:solidFill>
                            <a:schemeClr val="tx1"/>
                          </a:solidFill>
                          <a:effectLst/>
                          <a:latin typeface="+mn-lt"/>
                          <a:ea typeface="+mn-ea"/>
                          <a:cs typeface="+mn-cs"/>
                        </a:rPr>
                        <a:t>authenticated denial of existence</a:t>
                      </a:r>
                      <a:endParaRPr lang="en-US" altLang="zh-CN" sz="1800" dirty="0" smtClean="0">
                        <a:effectLst/>
                      </a:endParaRPr>
                    </a:p>
                  </a:txBody>
                  <a:tcPr/>
                </a:tc>
              </a:tr>
            </a:tbl>
          </a:graphicData>
        </a:graphic>
      </p:graphicFrame>
      <p:cxnSp>
        <p:nvCxnSpPr>
          <p:cNvPr id="11" name="直线连接符 10"/>
          <p:cNvCxnSpPr>
            <a:stCxn id="15" idx="0"/>
            <a:endCxn id="12" idx="3"/>
          </p:cNvCxnSpPr>
          <p:nvPr/>
        </p:nvCxnSpPr>
        <p:spPr>
          <a:xfrm flipH="1">
            <a:off x="4215134" y="4030833"/>
            <a:ext cx="730395" cy="2582"/>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折角形 11"/>
          <p:cNvSpPr/>
          <p:nvPr/>
        </p:nvSpPr>
        <p:spPr>
          <a:xfrm>
            <a:off x="3300734" y="3500638"/>
            <a:ext cx="914400" cy="1065553"/>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800" dirty="0" smtClean="0">
                <a:solidFill>
                  <a:schemeClr val="tx1"/>
                </a:solidFill>
                <a:latin typeface="Arial Black"/>
                <a:cs typeface="Arial Black"/>
              </a:rPr>
              <a:t>DS</a:t>
            </a:r>
            <a:endParaRPr kumimoji="1" lang="zh-CN" altLang="en-US" sz="2800" dirty="0" smtClean="0">
              <a:solidFill>
                <a:schemeClr val="tx1"/>
              </a:solidFill>
              <a:latin typeface="Arial Black"/>
              <a:cs typeface="Arial Black"/>
            </a:endParaRPr>
          </a:p>
        </p:txBody>
      </p:sp>
      <p:sp>
        <p:nvSpPr>
          <p:cNvPr id="15" name="梯形 14"/>
          <p:cNvSpPr/>
          <p:nvPr/>
        </p:nvSpPr>
        <p:spPr>
          <a:xfrm rot="16200000">
            <a:off x="5096405" y="3422757"/>
            <a:ext cx="914400" cy="1216152"/>
          </a:xfrm>
          <a:prstGeom prst="trapezoid">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vert="vert" rtlCol="0" anchor="ctr"/>
          <a:lstStyle/>
          <a:p>
            <a:pPr algn="ctr"/>
            <a:r>
              <a:rPr kumimoji="1" lang="zh-CN" altLang="en-US" sz="1600" dirty="0" smtClean="0">
                <a:latin typeface="微软雅黑"/>
                <a:ea typeface="微软雅黑"/>
                <a:cs typeface="微软雅黑"/>
              </a:rPr>
              <a:t>哈希函数</a:t>
            </a:r>
          </a:p>
        </p:txBody>
      </p:sp>
      <p:sp>
        <p:nvSpPr>
          <p:cNvPr id="21" name="折角形 20"/>
          <p:cNvSpPr/>
          <p:nvPr/>
        </p:nvSpPr>
        <p:spPr>
          <a:xfrm>
            <a:off x="518973" y="5149026"/>
            <a:ext cx="914400" cy="1065553"/>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800" dirty="0" smtClean="0">
                <a:solidFill>
                  <a:schemeClr val="tx1"/>
                </a:solidFill>
                <a:latin typeface="Arial Black"/>
                <a:cs typeface="Arial Black"/>
              </a:rPr>
              <a:t>RR</a:t>
            </a:r>
            <a:endParaRPr kumimoji="1" lang="zh-CN" altLang="en-US" sz="2800" dirty="0" smtClean="0">
              <a:solidFill>
                <a:schemeClr val="tx1"/>
              </a:solidFill>
              <a:latin typeface="Arial Black"/>
              <a:cs typeface="Arial Black"/>
            </a:endParaRPr>
          </a:p>
        </p:txBody>
      </p:sp>
      <p:sp>
        <p:nvSpPr>
          <p:cNvPr id="27" name="文本框 26"/>
          <p:cNvSpPr txBox="1"/>
          <p:nvPr/>
        </p:nvSpPr>
        <p:spPr>
          <a:xfrm>
            <a:off x="4209141" y="4755963"/>
            <a:ext cx="505267" cy="400110"/>
          </a:xfrm>
          <a:prstGeom prst="rect">
            <a:avLst/>
          </a:prstGeom>
          <a:noFill/>
        </p:spPr>
        <p:txBody>
          <a:bodyPr wrap="none" rtlCol="0">
            <a:spAutoFit/>
          </a:bodyPr>
          <a:lstStyle/>
          <a:p>
            <a:r>
              <a:rPr kumimoji="1" lang="en-US" altLang="zh-CN" sz="2000" dirty="0" smtClean="0">
                <a:latin typeface="微软雅黑"/>
                <a:ea typeface="微软雅黑"/>
                <a:cs typeface="微软雅黑"/>
              </a:rPr>
              <a:t>SK</a:t>
            </a:r>
            <a:endParaRPr kumimoji="1" lang="zh-CN" altLang="en-US" baseline="-25000" dirty="0">
              <a:latin typeface="微软雅黑"/>
              <a:ea typeface="微软雅黑"/>
              <a:cs typeface="微软雅黑"/>
            </a:endParaRPr>
          </a:p>
        </p:txBody>
      </p:sp>
      <p:cxnSp>
        <p:nvCxnSpPr>
          <p:cNvPr id="28" name="直线连接符 27"/>
          <p:cNvCxnSpPr>
            <a:endCxn id="20" idx="1"/>
          </p:cNvCxnSpPr>
          <p:nvPr/>
        </p:nvCxnSpPr>
        <p:spPr>
          <a:xfrm flipV="1">
            <a:off x="1433128" y="5616722"/>
            <a:ext cx="4844369" cy="1375"/>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9" name="梯形 28"/>
          <p:cNvSpPr/>
          <p:nvPr/>
        </p:nvSpPr>
        <p:spPr>
          <a:xfrm rot="5400000">
            <a:off x="1988633" y="4998150"/>
            <a:ext cx="914400" cy="1216152"/>
          </a:xfrm>
          <a:prstGeom prst="trapezoid">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kumimoji="1" lang="zh-CN" altLang="en-US" sz="1600" dirty="0" smtClean="0">
                <a:latin typeface="微软雅黑"/>
                <a:ea typeface="微软雅黑"/>
                <a:cs typeface="微软雅黑"/>
              </a:rPr>
              <a:t>哈希函数</a:t>
            </a:r>
          </a:p>
        </p:txBody>
      </p:sp>
      <p:sp>
        <p:nvSpPr>
          <p:cNvPr id="19" name="折角形 18"/>
          <p:cNvSpPr/>
          <p:nvPr/>
        </p:nvSpPr>
        <p:spPr>
          <a:xfrm>
            <a:off x="4945529" y="5085320"/>
            <a:ext cx="914400" cy="1065553"/>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800" dirty="0" smtClean="0">
                <a:solidFill>
                  <a:schemeClr val="tx1"/>
                </a:solidFill>
                <a:latin typeface="Arial Black"/>
                <a:cs typeface="Arial Black"/>
              </a:rPr>
              <a:t>RRSIG</a:t>
            </a:r>
            <a:endParaRPr kumimoji="1" lang="zh-CN" altLang="en-US" sz="2800" dirty="0" smtClean="0">
              <a:solidFill>
                <a:schemeClr val="tx1"/>
              </a:solidFill>
              <a:latin typeface="Arial Black"/>
              <a:cs typeface="Arial Black"/>
            </a:endParaRPr>
          </a:p>
        </p:txBody>
      </p:sp>
      <p:sp>
        <p:nvSpPr>
          <p:cNvPr id="18" name="圆角矩形 17"/>
          <p:cNvSpPr/>
          <p:nvPr/>
        </p:nvSpPr>
        <p:spPr>
          <a:xfrm>
            <a:off x="3470822" y="5259357"/>
            <a:ext cx="1018740" cy="714729"/>
          </a:xfrm>
          <a:prstGeom prst="roundRect">
            <a:avLst/>
          </a:prstGeom>
          <a:solidFill>
            <a:srgbClr val="007F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签名</a:t>
            </a:r>
            <a:endParaRPr kumimoji="1" lang="en-US" altLang="zh-CN" sz="1600" dirty="0" smtClean="0">
              <a:latin typeface="微软雅黑"/>
              <a:ea typeface="微软雅黑"/>
              <a:cs typeface="微软雅黑"/>
            </a:endParaRPr>
          </a:p>
          <a:p>
            <a:pPr algn="ctr"/>
            <a:r>
              <a:rPr kumimoji="1" lang="en-US" altLang="en-US" sz="1600" dirty="0" smtClean="0">
                <a:latin typeface="微软雅黑"/>
                <a:ea typeface="微软雅黑"/>
                <a:cs typeface="微软雅黑"/>
              </a:rPr>
              <a:t>算法</a:t>
            </a:r>
            <a:endParaRPr kumimoji="1" lang="en-US" altLang="zh-CN" sz="1600" dirty="0" smtClean="0">
              <a:latin typeface="微软雅黑"/>
              <a:ea typeface="微软雅黑"/>
              <a:cs typeface="微软雅黑"/>
            </a:endParaRPr>
          </a:p>
        </p:txBody>
      </p:sp>
      <p:sp>
        <p:nvSpPr>
          <p:cNvPr id="20" name="圆角矩形 19"/>
          <p:cNvSpPr/>
          <p:nvPr/>
        </p:nvSpPr>
        <p:spPr>
          <a:xfrm>
            <a:off x="6277497" y="5259357"/>
            <a:ext cx="1018740" cy="714729"/>
          </a:xfrm>
          <a:prstGeom prst="roundRect">
            <a:avLst/>
          </a:prstGeom>
          <a:solidFill>
            <a:srgbClr val="007F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验证</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算法</a:t>
            </a:r>
            <a:endParaRPr kumimoji="1" lang="en-US" altLang="zh-CN" sz="1600" dirty="0" smtClean="0">
              <a:latin typeface="微软雅黑"/>
              <a:ea typeface="微软雅黑"/>
              <a:cs typeface="微软雅黑"/>
            </a:endParaRPr>
          </a:p>
        </p:txBody>
      </p:sp>
      <p:grpSp>
        <p:nvGrpSpPr>
          <p:cNvPr id="22" name="组 21"/>
          <p:cNvGrpSpPr/>
          <p:nvPr/>
        </p:nvGrpSpPr>
        <p:grpSpPr>
          <a:xfrm>
            <a:off x="4312746" y="5105278"/>
            <a:ext cx="281069" cy="525155"/>
            <a:chOff x="4049059" y="1703294"/>
            <a:chExt cx="567765" cy="1060824"/>
          </a:xfrm>
          <a:solidFill>
            <a:srgbClr val="FF0000"/>
          </a:solidFill>
        </p:grpSpPr>
        <p:sp>
          <p:nvSpPr>
            <p:cNvPr id="23" name="椭圆 22"/>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4" name="矩形 23"/>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5" name="矩形 24"/>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6" name="矩形 25"/>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cxnSp>
        <p:nvCxnSpPr>
          <p:cNvPr id="35" name="肘形连接符 34"/>
          <p:cNvCxnSpPr>
            <a:endCxn id="20" idx="2"/>
          </p:cNvCxnSpPr>
          <p:nvPr/>
        </p:nvCxnSpPr>
        <p:spPr>
          <a:xfrm>
            <a:off x="3272118" y="5616722"/>
            <a:ext cx="3514749" cy="357364"/>
          </a:xfrm>
          <a:prstGeom prst="bentConnector4">
            <a:avLst>
              <a:gd name="adj1" fmla="val -181"/>
              <a:gd name="adj2" fmla="val 230863"/>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1" name="圆角矩形 40"/>
          <p:cNvSpPr/>
          <p:nvPr/>
        </p:nvSpPr>
        <p:spPr>
          <a:xfrm>
            <a:off x="7647617" y="4892353"/>
            <a:ext cx="1201797" cy="145148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0000FF"/>
                </a:solidFill>
                <a:latin typeface="微软雅黑"/>
                <a:ea typeface="微软雅黑"/>
                <a:cs typeface="微软雅黑"/>
              </a:rPr>
              <a:t>消息是否真实？</a:t>
            </a:r>
            <a:endParaRPr kumimoji="1" lang="en-US" altLang="zh-CN" dirty="0" smtClean="0">
              <a:solidFill>
                <a:srgbClr val="0000FF"/>
              </a:solidFill>
              <a:latin typeface="微软雅黑"/>
              <a:ea typeface="微软雅黑"/>
              <a:cs typeface="微软雅黑"/>
            </a:endParaRPr>
          </a:p>
        </p:txBody>
      </p:sp>
      <p:cxnSp>
        <p:nvCxnSpPr>
          <p:cNvPr id="43" name="直线连接符 42"/>
          <p:cNvCxnSpPr>
            <a:stCxn id="20" idx="3"/>
          </p:cNvCxnSpPr>
          <p:nvPr/>
        </p:nvCxnSpPr>
        <p:spPr>
          <a:xfrm>
            <a:off x="7296237" y="5616722"/>
            <a:ext cx="532939" cy="13712"/>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2" name="组 51"/>
          <p:cNvGrpSpPr/>
          <p:nvPr/>
        </p:nvGrpSpPr>
        <p:grpSpPr>
          <a:xfrm>
            <a:off x="7106674" y="5092942"/>
            <a:ext cx="281069" cy="525155"/>
            <a:chOff x="4049059" y="1703294"/>
            <a:chExt cx="567765" cy="1060824"/>
          </a:xfrm>
          <a:solidFill>
            <a:schemeClr val="accent1"/>
          </a:solidFill>
        </p:grpSpPr>
        <p:sp>
          <p:nvSpPr>
            <p:cNvPr id="53" name="椭圆 52"/>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4" name="矩形 53"/>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5" name="矩形 54"/>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6" name="矩形 55"/>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57" name="文本框 56"/>
          <p:cNvSpPr txBox="1"/>
          <p:nvPr/>
        </p:nvSpPr>
        <p:spPr>
          <a:xfrm>
            <a:off x="7011000" y="4738505"/>
            <a:ext cx="505267" cy="400110"/>
          </a:xfrm>
          <a:prstGeom prst="rect">
            <a:avLst/>
          </a:prstGeom>
          <a:noFill/>
        </p:spPr>
        <p:txBody>
          <a:bodyPr wrap="none" rtlCol="0">
            <a:spAutoFit/>
          </a:bodyPr>
          <a:lstStyle/>
          <a:p>
            <a:r>
              <a:rPr kumimoji="1" lang="en-US" altLang="zh-CN" sz="2000" dirty="0" smtClean="0">
                <a:latin typeface="微软雅黑"/>
                <a:ea typeface="微软雅黑"/>
                <a:cs typeface="微软雅黑"/>
              </a:rPr>
              <a:t>PK</a:t>
            </a:r>
            <a:endParaRPr kumimoji="1" lang="zh-CN" altLang="en-US" sz="2000" baseline="-25000" dirty="0">
              <a:latin typeface="微软雅黑"/>
              <a:ea typeface="微软雅黑"/>
              <a:cs typeface="微软雅黑"/>
            </a:endParaRPr>
          </a:p>
        </p:txBody>
      </p:sp>
      <p:sp>
        <p:nvSpPr>
          <p:cNvPr id="63" name="文本框 62"/>
          <p:cNvSpPr txBox="1"/>
          <p:nvPr/>
        </p:nvSpPr>
        <p:spPr>
          <a:xfrm>
            <a:off x="6476369" y="4435427"/>
            <a:ext cx="1620957" cy="461665"/>
          </a:xfrm>
          <a:prstGeom prst="rect">
            <a:avLst/>
          </a:prstGeom>
          <a:noFill/>
        </p:spPr>
        <p:txBody>
          <a:bodyPr wrap="none" rtlCol="0">
            <a:spAutoFit/>
          </a:bodyPr>
          <a:lstStyle/>
          <a:p>
            <a:r>
              <a:rPr kumimoji="1" lang="en-US" altLang="zh-CN" sz="2400" dirty="0" smtClean="0">
                <a:latin typeface="Arial Black"/>
                <a:ea typeface="微软雅黑"/>
                <a:cs typeface="Arial Black"/>
              </a:rPr>
              <a:t>DNSKEY</a:t>
            </a:r>
            <a:endParaRPr kumimoji="1" lang="zh-CN" altLang="en-US" sz="2400" dirty="0">
              <a:latin typeface="Arial Black"/>
              <a:ea typeface="微软雅黑"/>
              <a:cs typeface="Arial Black"/>
            </a:endParaRPr>
          </a:p>
        </p:txBody>
      </p:sp>
      <p:cxnSp>
        <p:nvCxnSpPr>
          <p:cNvPr id="31" name="肘形连接符 30"/>
          <p:cNvCxnSpPr>
            <a:stCxn id="63" idx="0"/>
            <a:endCxn id="15" idx="2"/>
          </p:cNvCxnSpPr>
          <p:nvPr/>
        </p:nvCxnSpPr>
        <p:spPr>
          <a:xfrm rot="16200000" flipV="1">
            <a:off x="6521968" y="3670546"/>
            <a:ext cx="404594" cy="1125167"/>
          </a:xfrm>
          <a:prstGeom prst="bentConnector2">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肘形连接符 31"/>
          <p:cNvCxnSpPr>
            <a:stCxn id="12" idx="1"/>
            <a:endCxn id="21" idx="0"/>
          </p:cNvCxnSpPr>
          <p:nvPr/>
        </p:nvCxnSpPr>
        <p:spPr>
          <a:xfrm rot="10800000" flipV="1">
            <a:off x="976174" y="4033414"/>
            <a:ext cx="2324561" cy="1115611"/>
          </a:xfrm>
          <a:prstGeom prst="bentConnector2">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03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签名</a:t>
            </a:r>
            <a:r>
              <a:rPr kumimoji="1" lang="en-US" altLang="zh-CN" dirty="0" smtClean="0"/>
              <a:t>/</a:t>
            </a:r>
            <a:r>
              <a:rPr kumimoji="1" lang="zh-CN" altLang="en-US" dirty="0" smtClean="0"/>
              <a:t>摘要计算</a:t>
            </a:r>
            <a:endParaRPr kumimoji="1" lang="zh-CN" altLang="en-US" dirty="0"/>
          </a:p>
        </p:txBody>
      </p:sp>
      <p:sp>
        <p:nvSpPr>
          <p:cNvPr id="3" name="内容占位符 2"/>
          <p:cNvSpPr>
            <a:spLocks noGrp="1"/>
          </p:cNvSpPr>
          <p:nvPr>
            <p:ph idx="1"/>
          </p:nvPr>
        </p:nvSpPr>
        <p:spPr>
          <a:xfrm>
            <a:off x="457200" y="1134326"/>
            <a:ext cx="8229600" cy="5398818"/>
          </a:xfrm>
        </p:spPr>
        <p:txBody>
          <a:bodyPr/>
          <a:lstStyle/>
          <a:p>
            <a:r>
              <a:rPr lang="en-US" altLang="zh-CN" sz="1800" dirty="0" smtClean="0"/>
              <a:t>signature </a:t>
            </a:r>
            <a:r>
              <a:rPr lang="en-US" altLang="zh-CN" sz="1800" dirty="0"/>
              <a:t>= sign(RRSIG_RDATA | RR(1) | RR(2)... ) </a:t>
            </a:r>
            <a:endParaRPr lang="en-US" altLang="zh-CN" sz="1800" dirty="0" smtClean="0"/>
          </a:p>
          <a:p>
            <a:pPr lvl="1"/>
            <a:r>
              <a:rPr lang="en-US" altLang="zh-CN" sz="1400" dirty="0"/>
              <a:t>RRSIG_RDATA is the wire format of the RRSIG RDATA fields</a:t>
            </a:r>
            <a:r>
              <a:rPr lang="zh-CN" altLang="zh-CN" sz="1400" dirty="0"/>
              <a:t> </a:t>
            </a:r>
            <a:r>
              <a:rPr lang="en-US" altLang="zh-CN" sz="1400" dirty="0"/>
              <a:t>with the Signer‘s Name field in canonical form and</a:t>
            </a:r>
            <a:r>
              <a:rPr lang="zh-CN" altLang="en-US" sz="1400" dirty="0"/>
              <a:t> </a:t>
            </a:r>
            <a:r>
              <a:rPr lang="en-US" altLang="zh-CN" sz="1400" dirty="0"/>
              <a:t>the Signature field </a:t>
            </a:r>
            <a:r>
              <a:rPr lang="en-US" altLang="zh-CN" sz="1400" dirty="0" smtClean="0"/>
              <a:t>excluded</a:t>
            </a:r>
            <a:endParaRPr lang="en-US" altLang="zh-CN" sz="1400" dirty="0"/>
          </a:p>
          <a:p>
            <a:r>
              <a:rPr lang="en-US" altLang="zh-CN" sz="1800" dirty="0"/>
              <a:t>RR(</a:t>
            </a:r>
            <a:r>
              <a:rPr lang="en-US" altLang="zh-CN" sz="1800" dirty="0" err="1"/>
              <a:t>i</a:t>
            </a:r>
            <a:r>
              <a:rPr lang="en-US" altLang="zh-CN" sz="1800" dirty="0"/>
              <a:t>) = owner | type | class | TTL | RDATA length | RDATA </a:t>
            </a:r>
            <a:endParaRPr lang="en-US" altLang="zh-CN" sz="1800" dirty="0" smtClean="0"/>
          </a:p>
          <a:p>
            <a:pPr lvl="1"/>
            <a:r>
              <a:rPr lang="en-US" altLang="zh-CN" sz="1400" dirty="0" smtClean="0"/>
              <a:t>“owner” </a:t>
            </a:r>
            <a:r>
              <a:rPr lang="en-US" altLang="zh-CN" sz="1400" dirty="0"/>
              <a:t>is the fully qualified owner name of the </a:t>
            </a:r>
            <a:r>
              <a:rPr lang="en-US" altLang="zh-CN" sz="1400" dirty="0" err="1"/>
              <a:t>RRset</a:t>
            </a:r>
            <a:r>
              <a:rPr lang="en-US" altLang="zh-CN" sz="1400" dirty="0"/>
              <a:t> </a:t>
            </a:r>
            <a:r>
              <a:rPr lang="en-US" altLang="zh-CN" sz="1400" dirty="0" smtClean="0"/>
              <a:t>in</a:t>
            </a:r>
            <a:r>
              <a:rPr lang="zh-CN" altLang="en-US" sz="1400" dirty="0" smtClean="0"/>
              <a:t> </a:t>
            </a:r>
            <a:r>
              <a:rPr lang="en-US" altLang="zh-CN" sz="1400" dirty="0" smtClean="0"/>
              <a:t>canonical form</a:t>
            </a:r>
            <a:endParaRPr lang="en-US" altLang="zh-CN" sz="1400" dirty="0"/>
          </a:p>
          <a:p>
            <a:pPr lvl="1"/>
            <a:r>
              <a:rPr lang="en-US" altLang="zh-CN" sz="1400" dirty="0" smtClean="0"/>
              <a:t>Each </a:t>
            </a:r>
            <a:r>
              <a:rPr lang="en-US" altLang="zh-CN" sz="1400" dirty="0"/>
              <a:t>RR MUST have the same owner </a:t>
            </a:r>
            <a:r>
              <a:rPr lang="en-US" altLang="zh-CN" sz="1400" dirty="0" smtClean="0"/>
              <a:t>name</a:t>
            </a:r>
            <a:r>
              <a:rPr lang="zh-CN" altLang="en-US" sz="1400" dirty="0" smtClean="0"/>
              <a:t>/</a:t>
            </a:r>
            <a:r>
              <a:rPr lang="en-US" altLang="zh-CN" sz="1400" dirty="0" smtClean="0"/>
              <a:t>class </a:t>
            </a:r>
            <a:r>
              <a:rPr lang="en-US" altLang="zh-CN" sz="1400" dirty="0"/>
              <a:t>as the RRSIG </a:t>
            </a:r>
            <a:r>
              <a:rPr lang="en-US" altLang="zh-CN" sz="1400" dirty="0" smtClean="0"/>
              <a:t>RR</a:t>
            </a:r>
            <a:endParaRPr lang="en-US" altLang="zh-CN" sz="1400" dirty="0"/>
          </a:p>
          <a:p>
            <a:pPr lvl="1"/>
            <a:r>
              <a:rPr lang="en-US" altLang="zh-CN" sz="1400" dirty="0" smtClean="0"/>
              <a:t>Each </a:t>
            </a:r>
            <a:r>
              <a:rPr lang="en-US" altLang="zh-CN" sz="1400" dirty="0"/>
              <a:t>RR in </a:t>
            </a:r>
            <a:r>
              <a:rPr lang="en-US" altLang="zh-CN" sz="1400" dirty="0" err="1" smtClean="0"/>
              <a:t>RRset</a:t>
            </a:r>
            <a:r>
              <a:rPr lang="en-US" altLang="zh-CN" sz="1400" dirty="0" smtClean="0"/>
              <a:t> </a:t>
            </a:r>
            <a:r>
              <a:rPr lang="en-US" altLang="zh-CN" sz="1400" dirty="0"/>
              <a:t>MUST have the RR type listed in </a:t>
            </a:r>
            <a:r>
              <a:rPr lang="en-US" altLang="zh-CN" sz="1400" dirty="0" smtClean="0"/>
              <a:t>the</a:t>
            </a:r>
            <a:r>
              <a:rPr lang="zh-CN" altLang="en-US" sz="1400" dirty="0" smtClean="0"/>
              <a:t> </a:t>
            </a:r>
            <a:r>
              <a:rPr lang="en-US" altLang="zh-CN" sz="1400" dirty="0" smtClean="0"/>
              <a:t>RRSIG </a:t>
            </a:r>
            <a:r>
              <a:rPr lang="en-US" altLang="zh-CN" sz="1400" dirty="0"/>
              <a:t>RR's Type Covered </a:t>
            </a:r>
            <a:r>
              <a:rPr lang="en-US" altLang="zh-CN" sz="1400" dirty="0" smtClean="0"/>
              <a:t>field</a:t>
            </a:r>
            <a:endParaRPr lang="en-US" altLang="zh-CN" sz="1400" dirty="0"/>
          </a:p>
          <a:p>
            <a:pPr lvl="1"/>
            <a:r>
              <a:rPr lang="en-US" altLang="zh-CN" sz="1400" dirty="0" smtClean="0"/>
              <a:t>Any </a:t>
            </a:r>
            <a:r>
              <a:rPr lang="en-US" altLang="zh-CN" sz="1400" dirty="0"/>
              <a:t>DNS names in the RDATA field of each RR MUST be </a:t>
            </a:r>
            <a:r>
              <a:rPr lang="en-US" altLang="zh-CN" sz="1400" dirty="0" smtClean="0"/>
              <a:t>in</a:t>
            </a:r>
            <a:r>
              <a:rPr lang="zh-CN" altLang="en-US" sz="1400" dirty="0" smtClean="0"/>
              <a:t> </a:t>
            </a:r>
            <a:r>
              <a:rPr lang="en-US" altLang="zh-CN" sz="1400" dirty="0" smtClean="0"/>
              <a:t>canonical </a:t>
            </a:r>
            <a:r>
              <a:rPr lang="en-US" altLang="zh-CN" sz="1400" dirty="0"/>
              <a:t>form; </a:t>
            </a:r>
            <a:r>
              <a:rPr lang="en-US" altLang="zh-CN" sz="1400" dirty="0" smtClean="0"/>
              <a:t>and</a:t>
            </a:r>
            <a:r>
              <a:rPr lang="zh-CN" altLang="zh-CN" sz="1400" dirty="0"/>
              <a:t> </a:t>
            </a:r>
            <a:r>
              <a:rPr lang="en-US" altLang="zh-CN" sz="1400" dirty="0" smtClean="0"/>
              <a:t>The </a:t>
            </a:r>
            <a:r>
              <a:rPr lang="en-US" altLang="zh-CN" sz="1400" dirty="0" err="1"/>
              <a:t>RRset</a:t>
            </a:r>
            <a:r>
              <a:rPr lang="en-US" altLang="zh-CN" sz="1400" dirty="0"/>
              <a:t> MUST be sorted in canonical order</a:t>
            </a:r>
            <a:r>
              <a:rPr lang="en-US" altLang="zh-CN" sz="1400" dirty="0" smtClean="0"/>
              <a:t>.</a:t>
            </a:r>
          </a:p>
          <a:p>
            <a:pPr marL="457200" lvl="1" indent="0">
              <a:buNone/>
            </a:pPr>
            <a:endParaRPr lang="en-US" altLang="zh-CN" sz="1400" dirty="0"/>
          </a:p>
          <a:p>
            <a:r>
              <a:rPr lang="en-US" altLang="zh-CN" sz="1800" dirty="0" smtClean="0"/>
              <a:t>digest </a:t>
            </a:r>
            <a:r>
              <a:rPr lang="en-US" altLang="zh-CN" sz="1800" dirty="0"/>
              <a:t>= </a:t>
            </a:r>
            <a:r>
              <a:rPr lang="en-US" altLang="zh-CN" sz="1800" dirty="0" err="1"/>
              <a:t>digest_algorithm</a:t>
            </a:r>
            <a:r>
              <a:rPr lang="en-US" altLang="zh-CN" sz="1800" dirty="0"/>
              <a:t>( DNSKEY owner name | DNSKEY RDATA</a:t>
            </a:r>
            <a:r>
              <a:rPr lang="en-US" altLang="zh-CN" sz="1800" dirty="0" smtClean="0"/>
              <a:t>)</a:t>
            </a:r>
            <a:endParaRPr lang="en-US" altLang="zh-CN" sz="1800" dirty="0"/>
          </a:p>
          <a:p>
            <a:r>
              <a:rPr lang="en-US" altLang="zh-CN" sz="1800" dirty="0" smtClean="0"/>
              <a:t>DNSKEY </a:t>
            </a:r>
            <a:r>
              <a:rPr lang="en-US" altLang="zh-CN" sz="1800" dirty="0"/>
              <a:t>RDATA = Flags | Protocol | Algorithm | Public </a:t>
            </a:r>
            <a:r>
              <a:rPr lang="en-US" altLang="zh-CN" sz="1800" dirty="0" smtClean="0"/>
              <a:t>Key</a:t>
            </a:r>
            <a:endParaRPr kumimoji="1" lang="zh-CN" altLang="en-US" sz="18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43</a:t>
            </a:fld>
            <a:endParaRPr kumimoji="1" lang="zh-CN" altLang="en-US" dirty="0"/>
          </a:p>
        </p:txBody>
      </p:sp>
    </p:spTree>
    <p:extLst>
      <p:ext uri="{BB962C8B-B14F-4D97-AF65-F5344CB8AC3E}">
        <p14:creationId xmlns:p14="http://schemas.microsoft.com/office/powerpoint/2010/main" val="110915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DNSKEY</a:t>
            </a:r>
            <a:r>
              <a:rPr kumimoji="1" lang="en-US" altLang="en-US" dirty="0" err="1" smtClean="0"/>
              <a:t>分离</a:t>
            </a:r>
            <a:r>
              <a:rPr kumimoji="1" lang="en-US" altLang="zh-CN" sz="1400" dirty="0" smtClean="0"/>
              <a:t>[RFC4641]</a:t>
            </a:r>
            <a:endParaRPr kumimoji="1" lang="zh-CN" altLang="en-US" dirty="0"/>
          </a:p>
        </p:txBody>
      </p:sp>
      <p:sp>
        <p:nvSpPr>
          <p:cNvPr id="3" name="内容占位符 2"/>
          <p:cNvSpPr>
            <a:spLocks noGrp="1"/>
          </p:cNvSpPr>
          <p:nvPr>
            <p:ph idx="1"/>
          </p:nvPr>
        </p:nvSpPr>
        <p:spPr>
          <a:xfrm>
            <a:off x="457200" y="2863508"/>
            <a:ext cx="8229600" cy="3322035"/>
          </a:xfrm>
        </p:spPr>
        <p:txBody>
          <a:bodyPr/>
          <a:lstStyle/>
          <a:p>
            <a:r>
              <a:rPr kumimoji="1" lang="zh-CN" altLang="en-US" sz="2000" dirty="0" smtClean="0"/>
              <a:t>一个</a:t>
            </a:r>
            <a:r>
              <a:rPr kumimoji="1" lang="en-US" altLang="zh-CN" sz="2000" dirty="0" smtClean="0"/>
              <a:t>zone</a:t>
            </a:r>
            <a:r>
              <a:rPr kumimoji="1" lang="zh-CN" altLang="en-US" sz="2000" dirty="0" smtClean="0"/>
              <a:t>采用两个</a:t>
            </a:r>
            <a:r>
              <a:rPr kumimoji="1" lang="en-US" altLang="zh-CN" sz="2000" dirty="0" smtClean="0"/>
              <a:t>Key</a:t>
            </a:r>
            <a:r>
              <a:rPr kumimoji="1" lang="zh-CN" altLang="en-US" sz="2000" dirty="0" smtClean="0"/>
              <a:t>：</a:t>
            </a:r>
            <a:r>
              <a:rPr kumimoji="1" lang="en-US" altLang="zh-CN" sz="2000" dirty="0" smtClean="0"/>
              <a:t>KSK</a:t>
            </a:r>
            <a:r>
              <a:rPr kumimoji="1" lang="zh-CN" altLang="en-US" sz="2000" dirty="0" smtClean="0"/>
              <a:t>，</a:t>
            </a:r>
            <a:r>
              <a:rPr kumimoji="1" lang="en-US" altLang="zh-CN" sz="2000" dirty="0" smtClean="0"/>
              <a:t>ZSK</a:t>
            </a:r>
            <a:endParaRPr kumimoji="1" lang="en-US" altLang="zh-CN" sz="2000" dirty="0"/>
          </a:p>
          <a:p>
            <a:pPr lvl="1"/>
            <a:r>
              <a:rPr kumimoji="1" lang="en-US" altLang="zh-CN" sz="1600" dirty="0" smtClean="0"/>
              <a:t>KSK</a:t>
            </a:r>
            <a:r>
              <a:rPr kumimoji="1" lang="zh-CN" altLang="en-US" sz="1600" dirty="0" smtClean="0"/>
              <a:t>：</a:t>
            </a:r>
            <a:r>
              <a:rPr kumimoji="1" lang="en-US" altLang="zh-CN" sz="1600" dirty="0" smtClean="0"/>
              <a:t>Key</a:t>
            </a:r>
            <a:r>
              <a:rPr kumimoji="1" lang="zh-CN" altLang="en-US" sz="1600" dirty="0" smtClean="0"/>
              <a:t> </a:t>
            </a:r>
            <a:r>
              <a:rPr kumimoji="1" lang="en-US" altLang="zh-CN" sz="1600" dirty="0"/>
              <a:t>Signing</a:t>
            </a:r>
            <a:r>
              <a:rPr kumimoji="1" lang="zh-CN" altLang="en-US" sz="1600" dirty="0"/>
              <a:t> </a:t>
            </a:r>
            <a:r>
              <a:rPr kumimoji="1" lang="en-US" altLang="zh-CN" sz="1600" dirty="0"/>
              <a:t>Key</a:t>
            </a:r>
            <a:r>
              <a:rPr kumimoji="1" lang="zh-CN" altLang="en-US" sz="1600" dirty="0"/>
              <a:t>，对其他</a:t>
            </a:r>
            <a:r>
              <a:rPr kumimoji="1" lang="en-US" altLang="zh-CN" sz="1600" dirty="0"/>
              <a:t>Key</a:t>
            </a:r>
            <a:r>
              <a:rPr kumimoji="1" lang="zh-CN" altLang="en-US" sz="1600" dirty="0"/>
              <a:t>签名</a:t>
            </a:r>
            <a:endParaRPr kumimoji="1" lang="en-US" altLang="zh-CN" sz="1600" dirty="0"/>
          </a:p>
          <a:p>
            <a:pPr lvl="1"/>
            <a:r>
              <a:rPr kumimoji="1" lang="en-US" altLang="zh-CN" sz="1600" dirty="0"/>
              <a:t>ZSK</a:t>
            </a:r>
            <a:r>
              <a:rPr kumimoji="1" lang="zh-CN" altLang="en-US" sz="1600" dirty="0"/>
              <a:t>：</a:t>
            </a:r>
            <a:r>
              <a:rPr kumimoji="1" lang="en-US" altLang="zh-CN" sz="1600" dirty="0"/>
              <a:t>Zone</a:t>
            </a:r>
            <a:r>
              <a:rPr kumimoji="1" lang="zh-CN" altLang="en-US" sz="1600" dirty="0"/>
              <a:t> </a:t>
            </a:r>
            <a:r>
              <a:rPr kumimoji="1" lang="en-US" altLang="zh-CN" sz="1600" dirty="0"/>
              <a:t>Signing</a:t>
            </a:r>
            <a:r>
              <a:rPr kumimoji="1" lang="zh-CN" altLang="en-US" sz="1600" dirty="0"/>
              <a:t> </a:t>
            </a:r>
            <a:r>
              <a:rPr kumimoji="1" lang="en-US" altLang="zh-CN" sz="1600" dirty="0"/>
              <a:t>Key</a:t>
            </a:r>
            <a:r>
              <a:rPr kumimoji="1" lang="zh-CN" altLang="en-US" sz="1600" dirty="0"/>
              <a:t>，对</a:t>
            </a:r>
            <a:r>
              <a:rPr kumimoji="1" lang="en-US" altLang="zh-CN" sz="1600" dirty="0"/>
              <a:t>zone</a:t>
            </a:r>
            <a:r>
              <a:rPr kumimoji="1" lang="zh-CN" altLang="en-US" sz="1600" dirty="0" smtClean="0"/>
              <a:t>中数据签名</a:t>
            </a:r>
            <a:endParaRPr kumimoji="1" lang="en-US" altLang="zh-CN" sz="1600" dirty="0" smtClean="0"/>
          </a:p>
          <a:p>
            <a:pPr lvl="1"/>
            <a:r>
              <a:rPr kumimoji="1" lang="zh-CN" altLang="en-US" sz="1600" dirty="0" smtClean="0"/>
              <a:t>也可只用一个</a:t>
            </a:r>
            <a:r>
              <a:rPr kumimoji="1" lang="en-US" altLang="zh-CN" sz="1600" dirty="0"/>
              <a:t>Key</a:t>
            </a:r>
            <a:r>
              <a:rPr kumimoji="1" lang="zh-CN" altLang="en-US" sz="1600" dirty="0"/>
              <a:t>，验证本身不区分</a:t>
            </a:r>
            <a:r>
              <a:rPr kumimoji="1" lang="en-US" altLang="zh-CN" sz="1600" dirty="0" smtClean="0"/>
              <a:t>Key</a:t>
            </a:r>
          </a:p>
          <a:p>
            <a:r>
              <a:rPr lang="zh-CN" altLang="en-US" sz="2000" dirty="0" smtClean="0"/>
              <a:t>子</a:t>
            </a:r>
            <a:r>
              <a:rPr lang="en-US" altLang="zh-CN" sz="2000" dirty="0" smtClean="0"/>
              <a:t>zone</a:t>
            </a:r>
            <a:r>
              <a:rPr lang="zh-CN" altLang="en-US" sz="2000" dirty="0" smtClean="0"/>
              <a:t>提交自己的</a:t>
            </a:r>
            <a:r>
              <a:rPr lang="en-US" altLang="zh-CN" sz="2000" dirty="0" smtClean="0"/>
              <a:t>KSK</a:t>
            </a:r>
            <a:r>
              <a:rPr lang="zh-CN" altLang="en-US" sz="2000" dirty="0" smtClean="0"/>
              <a:t>到父</a:t>
            </a:r>
            <a:r>
              <a:rPr lang="en-US" altLang="zh-CN" sz="2000" dirty="0" smtClean="0"/>
              <a:t>zone</a:t>
            </a:r>
            <a:r>
              <a:rPr lang="zh-CN" altLang="en-US" sz="2000" dirty="0" smtClean="0"/>
              <a:t>，产生指向子</a:t>
            </a:r>
            <a:r>
              <a:rPr lang="en-US" altLang="zh-CN" sz="2000" dirty="0" smtClean="0"/>
              <a:t>zone</a:t>
            </a:r>
            <a:r>
              <a:rPr lang="zh-CN" altLang="en-US" sz="2000" dirty="0" smtClean="0"/>
              <a:t>的</a:t>
            </a:r>
            <a:r>
              <a:rPr lang="en-US" altLang="zh-CN" sz="2000" dirty="0" smtClean="0"/>
              <a:t>DS</a:t>
            </a:r>
          </a:p>
          <a:p>
            <a:pPr lvl="1"/>
            <a:r>
              <a:rPr lang="en-US" altLang="zh-CN" sz="1600" dirty="0" smtClean="0"/>
              <a:t>Secure </a:t>
            </a:r>
            <a:r>
              <a:rPr lang="en-US" altLang="zh-CN" sz="1600" dirty="0"/>
              <a:t>Entry Point (</a:t>
            </a:r>
            <a:r>
              <a:rPr lang="en-US" altLang="zh-CN" sz="1600" dirty="0" smtClean="0"/>
              <a:t>SEP</a:t>
            </a:r>
            <a:r>
              <a:rPr lang="zh-CN" altLang="en-US" sz="1600" dirty="0" smtClean="0"/>
              <a:t>，安全入口点</a:t>
            </a:r>
            <a:r>
              <a:rPr lang="en-US" altLang="zh-CN" sz="1600" dirty="0" smtClean="0"/>
              <a:t>) keys</a:t>
            </a:r>
            <a:r>
              <a:rPr lang="zh-CN" altLang="zh-CN" sz="1600" dirty="0" smtClean="0"/>
              <a:t>：</a:t>
            </a:r>
            <a:r>
              <a:rPr lang="zh-CN" altLang="en-US" sz="1600" dirty="0" smtClean="0"/>
              <a:t>父</a:t>
            </a:r>
            <a:r>
              <a:rPr lang="en-US" altLang="zh-CN" sz="1600" dirty="0" smtClean="0"/>
              <a:t>zone</a:t>
            </a:r>
            <a:r>
              <a:rPr lang="zh-CN" altLang="en-US" sz="1600" dirty="0" smtClean="0"/>
              <a:t>中</a:t>
            </a:r>
            <a:r>
              <a:rPr lang="en-US" altLang="zh-CN" sz="1600" dirty="0" smtClean="0"/>
              <a:t>DS</a:t>
            </a:r>
            <a:r>
              <a:rPr lang="zh-CN" altLang="en-US" sz="1600" dirty="0" smtClean="0"/>
              <a:t>指向子</a:t>
            </a:r>
            <a:r>
              <a:rPr lang="en-US" altLang="zh-CN" sz="1600" dirty="0" smtClean="0"/>
              <a:t>zone</a:t>
            </a:r>
            <a:r>
              <a:rPr lang="zh-CN" altLang="en-US" sz="1600" dirty="0" smtClean="0"/>
              <a:t>的</a:t>
            </a:r>
            <a:r>
              <a:rPr lang="en-US" altLang="zh-CN" sz="1600" dirty="0" smtClean="0"/>
              <a:t>Key</a:t>
            </a:r>
            <a:endParaRPr kumimoji="1" lang="en-US" altLang="zh-CN" sz="1600" dirty="0" smtClean="0"/>
          </a:p>
          <a:p>
            <a:r>
              <a:rPr kumimoji="1" lang="zh-CN" altLang="en-US" sz="2000" dirty="0" smtClean="0"/>
              <a:t>优点：</a:t>
            </a:r>
            <a:endParaRPr kumimoji="1" lang="en-US" altLang="zh-CN" sz="2000" dirty="0" smtClean="0"/>
          </a:p>
          <a:p>
            <a:pPr lvl="1"/>
            <a:r>
              <a:rPr kumimoji="1" lang="zh-CN" altLang="en-US" sz="1600" dirty="0" smtClean="0"/>
              <a:t>当</a:t>
            </a:r>
            <a:r>
              <a:rPr kumimoji="1" lang="en-US" altLang="zh-CN" sz="1600" dirty="0" smtClean="0"/>
              <a:t>ZSK</a:t>
            </a:r>
            <a:r>
              <a:rPr kumimoji="1" lang="zh-CN" altLang="en-US" sz="1600" dirty="0" smtClean="0"/>
              <a:t>更新时，无需父</a:t>
            </a:r>
            <a:r>
              <a:rPr kumimoji="1" lang="en-US" altLang="zh-CN" sz="1600" dirty="0" smtClean="0"/>
              <a:t>zone</a:t>
            </a:r>
            <a:r>
              <a:rPr kumimoji="1" lang="zh-CN" altLang="en-US" sz="1600" dirty="0" smtClean="0"/>
              <a:t>和子</a:t>
            </a:r>
            <a:r>
              <a:rPr kumimoji="1" lang="en-US" altLang="zh-CN" sz="1600" dirty="0" smtClean="0"/>
              <a:t>zone</a:t>
            </a:r>
            <a:r>
              <a:rPr kumimoji="1" lang="zh-CN" altLang="en-US" sz="1600" dirty="0" smtClean="0"/>
              <a:t>间交互</a:t>
            </a:r>
            <a:endParaRPr kumimoji="1" lang="en-US" altLang="zh-CN" sz="1600" dirty="0"/>
          </a:p>
          <a:p>
            <a:pPr lvl="1"/>
            <a:r>
              <a:rPr kumimoji="1" lang="en-US" altLang="zh-CN" sz="1600" dirty="0" smtClean="0"/>
              <a:t>KSK</a:t>
            </a:r>
            <a:r>
              <a:rPr kumimoji="1" lang="zh-CN" altLang="en-US" sz="1600" dirty="0" smtClean="0"/>
              <a:t>可以更健壮，比</a:t>
            </a:r>
            <a:r>
              <a:rPr kumimoji="1" lang="en-US" altLang="zh-CN" sz="1600" dirty="0"/>
              <a:t>ZSK</a:t>
            </a:r>
            <a:r>
              <a:rPr kumimoji="1" lang="zh-CN" altLang="en-US" sz="1600" dirty="0"/>
              <a:t>长度更长</a:t>
            </a:r>
            <a:r>
              <a:rPr kumimoji="1" lang="zh-CN" altLang="en-US" sz="1600" dirty="0" smtClean="0"/>
              <a:t>，使用频率更低</a:t>
            </a:r>
            <a:r>
              <a:rPr kumimoji="1" lang="zh-CN" altLang="en-US" sz="1600" dirty="0"/>
              <a:t>，保护级别更</a:t>
            </a:r>
            <a:r>
              <a:rPr kumimoji="1" lang="zh-CN" altLang="en-US" sz="1600" dirty="0" smtClean="0"/>
              <a:t>高，有效期更长</a:t>
            </a:r>
            <a:endParaRPr kumimoji="1" lang="en-US" altLang="zh-CN" sz="1600" dirty="0" smtClean="0"/>
          </a:p>
          <a:p>
            <a:pPr lvl="1"/>
            <a:r>
              <a:rPr kumimoji="1" lang="en-US" altLang="zh-CN" sz="1600" dirty="0" smtClean="0"/>
              <a:t>ZSK</a:t>
            </a:r>
            <a:r>
              <a:rPr kumimoji="1" lang="zh-CN" altLang="en-US" sz="1600" dirty="0" smtClean="0"/>
              <a:t>更短，处理速度更快，但也安全性相对低，更换更频繁</a:t>
            </a:r>
            <a:endParaRPr kumimoji="1" lang="en-US" altLang="zh-CN" sz="16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44</a:t>
            </a:fld>
            <a:endParaRPr kumimoji="1" lang="zh-CN" altLang="en-US" dirty="0"/>
          </a:p>
        </p:txBody>
      </p:sp>
      <p:grpSp>
        <p:nvGrpSpPr>
          <p:cNvPr id="35" name="组 34"/>
          <p:cNvGrpSpPr/>
          <p:nvPr/>
        </p:nvGrpSpPr>
        <p:grpSpPr>
          <a:xfrm>
            <a:off x="3711569" y="1524040"/>
            <a:ext cx="387493" cy="724001"/>
            <a:chOff x="4049059" y="1703294"/>
            <a:chExt cx="567765" cy="1060824"/>
          </a:xfrm>
          <a:solidFill>
            <a:srgbClr val="008000"/>
          </a:solidFill>
        </p:grpSpPr>
        <p:sp>
          <p:nvSpPr>
            <p:cNvPr id="36" name="椭圆 35"/>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7" name="矩形 36"/>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8" name="矩形 37"/>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9" name="矩形 38"/>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cxnSp>
        <p:nvCxnSpPr>
          <p:cNvPr id="40" name="直线连接符 39"/>
          <p:cNvCxnSpPr>
            <a:stCxn id="39" idx="3"/>
            <a:endCxn id="47" idx="1"/>
          </p:cNvCxnSpPr>
          <p:nvPr/>
        </p:nvCxnSpPr>
        <p:spPr>
          <a:xfrm>
            <a:off x="4099062" y="1937027"/>
            <a:ext cx="1474824" cy="0"/>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1" name="折角形 40"/>
          <p:cNvSpPr/>
          <p:nvPr/>
        </p:nvSpPr>
        <p:spPr>
          <a:xfrm>
            <a:off x="7331182" y="1476557"/>
            <a:ext cx="761645" cy="896715"/>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RR</a:t>
            </a:r>
          </a:p>
          <a:p>
            <a:pPr algn="ctr"/>
            <a:r>
              <a:rPr kumimoji="1" lang="en-US" altLang="zh-CN" sz="2000" dirty="0" smtClean="0">
                <a:solidFill>
                  <a:schemeClr val="tx1"/>
                </a:solidFill>
                <a:latin typeface="Arial Black"/>
                <a:cs typeface="Arial Black"/>
              </a:rPr>
              <a:t>SIG</a:t>
            </a:r>
          </a:p>
        </p:txBody>
      </p:sp>
      <p:grpSp>
        <p:nvGrpSpPr>
          <p:cNvPr id="43" name="组 42"/>
          <p:cNvGrpSpPr/>
          <p:nvPr/>
        </p:nvGrpSpPr>
        <p:grpSpPr>
          <a:xfrm>
            <a:off x="5380140" y="1524040"/>
            <a:ext cx="387493" cy="724001"/>
            <a:chOff x="4049059" y="1703294"/>
            <a:chExt cx="567765" cy="1060824"/>
          </a:xfrm>
          <a:solidFill>
            <a:srgbClr val="FF0000"/>
          </a:solidFill>
        </p:grpSpPr>
        <p:sp>
          <p:nvSpPr>
            <p:cNvPr id="44" name="椭圆 43"/>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45" name="矩形 44"/>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46" name="矩形 45"/>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47" name="矩形 46"/>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cxnSp>
        <p:nvCxnSpPr>
          <p:cNvPr id="52" name="直线连接符 51"/>
          <p:cNvCxnSpPr>
            <a:stCxn id="47" idx="3"/>
            <a:endCxn id="41" idx="1"/>
          </p:cNvCxnSpPr>
          <p:nvPr/>
        </p:nvCxnSpPr>
        <p:spPr>
          <a:xfrm flipV="1">
            <a:off x="5767633" y="1924915"/>
            <a:ext cx="1563549" cy="12112"/>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2" name="文本框 61"/>
          <p:cNvSpPr txBox="1"/>
          <p:nvPr/>
        </p:nvSpPr>
        <p:spPr>
          <a:xfrm>
            <a:off x="4136724" y="1510909"/>
            <a:ext cx="610939" cy="369332"/>
          </a:xfrm>
          <a:prstGeom prst="rect">
            <a:avLst/>
          </a:prstGeom>
          <a:noFill/>
        </p:spPr>
        <p:txBody>
          <a:bodyPr wrap="none" rtlCol="0">
            <a:spAutoFit/>
          </a:bodyPr>
          <a:lstStyle/>
          <a:p>
            <a:r>
              <a:rPr kumimoji="1" lang="en-US" altLang="zh-CN" dirty="0" smtClean="0">
                <a:latin typeface="微软雅黑"/>
                <a:ea typeface="微软雅黑"/>
                <a:cs typeface="微软雅黑"/>
              </a:rPr>
              <a:t>KSK</a:t>
            </a:r>
            <a:endParaRPr kumimoji="1" lang="zh-CN" altLang="en-US" baseline="-25000" dirty="0">
              <a:latin typeface="微软雅黑"/>
              <a:ea typeface="微软雅黑"/>
              <a:cs typeface="微软雅黑"/>
            </a:endParaRPr>
          </a:p>
        </p:txBody>
      </p:sp>
      <p:sp>
        <p:nvSpPr>
          <p:cNvPr id="63" name="文本框 62"/>
          <p:cNvSpPr txBox="1"/>
          <p:nvPr/>
        </p:nvSpPr>
        <p:spPr>
          <a:xfrm>
            <a:off x="5767633" y="1510909"/>
            <a:ext cx="607859" cy="369332"/>
          </a:xfrm>
          <a:prstGeom prst="rect">
            <a:avLst/>
          </a:prstGeom>
          <a:noFill/>
        </p:spPr>
        <p:txBody>
          <a:bodyPr wrap="none" rtlCol="0">
            <a:spAutoFit/>
          </a:bodyPr>
          <a:lstStyle/>
          <a:p>
            <a:r>
              <a:rPr kumimoji="1" lang="en-US" altLang="zh-CN" dirty="0" smtClean="0">
                <a:latin typeface="微软雅黑"/>
                <a:ea typeface="微软雅黑"/>
                <a:cs typeface="微软雅黑"/>
              </a:rPr>
              <a:t>ZSK</a:t>
            </a:r>
            <a:endParaRPr kumimoji="1" lang="zh-CN" altLang="en-US" baseline="-25000" dirty="0">
              <a:latin typeface="微软雅黑"/>
              <a:ea typeface="微软雅黑"/>
              <a:cs typeface="微软雅黑"/>
            </a:endParaRPr>
          </a:p>
        </p:txBody>
      </p:sp>
      <p:sp>
        <p:nvSpPr>
          <p:cNvPr id="64" name="折角形 63"/>
          <p:cNvSpPr/>
          <p:nvPr/>
        </p:nvSpPr>
        <p:spPr>
          <a:xfrm>
            <a:off x="1516513" y="1453602"/>
            <a:ext cx="795887" cy="927449"/>
          </a:xfrm>
          <a:prstGeom prst="foldedCorner">
            <a:avLst>
              <a:gd name="adj" fmla="val 26471"/>
            </a:avLst>
          </a:prstGeom>
          <a:solidFill>
            <a:schemeClr val="bg1"/>
          </a:solid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solidFill>
                <a:schemeClr val="tx1"/>
              </a:solidFill>
              <a:latin typeface="Arial Black"/>
              <a:ea typeface="微软雅黑"/>
              <a:cs typeface="Arial Black"/>
            </a:endParaRPr>
          </a:p>
          <a:p>
            <a:pPr algn="ctr"/>
            <a:r>
              <a:rPr kumimoji="1" lang="en-US" altLang="zh-CN" sz="2400" dirty="0" smtClean="0">
                <a:solidFill>
                  <a:schemeClr val="tx1"/>
                </a:solidFill>
                <a:latin typeface="Arial Black"/>
                <a:ea typeface="微软雅黑"/>
                <a:cs typeface="Arial Black"/>
              </a:rPr>
              <a:t>DS</a:t>
            </a:r>
            <a:endParaRPr kumimoji="1" lang="zh-CN" altLang="en-US" sz="2400" dirty="0" smtClean="0">
              <a:solidFill>
                <a:schemeClr val="tx1"/>
              </a:solidFill>
              <a:latin typeface="Arial Black"/>
              <a:ea typeface="微软雅黑"/>
              <a:cs typeface="Arial Black"/>
            </a:endParaRPr>
          </a:p>
        </p:txBody>
      </p:sp>
      <p:cxnSp>
        <p:nvCxnSpPr>
          <p:cNvPr id="65" name="直线连接符 64"/>
          <p:cNvCxnSpPr>
            <a:stCxn id="64" idx="3"/>
          </p:cNvCxnSpPr>
          <p:nvPr/>
        </p:nvCxnSpPr>
        <p:spPr>
          <a:xfrm>
            <a:off x="2312400" y="1917327"/>
            <a:ext cx="1526633" cy="16339"/>
          </a:xfrm>
          <a:prstGeom prst="line">
            <a:avLst/>
          </a:prstGeom>
          <a:ln w="571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1" name="文本框 70"/>
          <p:cNvSpPr txBox="1"/>
          <p:nvPr/>
        </p:nvSpPr>
        <p:spPr>
          <a:xfrm>
            <a:off x="4145958" y="2017856"/>
            <a:ext cx="586030" cy="369332"/>
          </a:xfrm>
          <a:prstGeom prst="rect">
            <a:avLst/>
          </a:prstGeom>
          <a:noFill/>
        </p:spPr>
        <p:txBody>
          <a:bodyPr wrap="none" rtlCol="0">
            <a:spAutoFit/>
          </a:bodyPr>
          <a:lstStyle/>
          <a:p>
            <a:r>
              <a:rPr kumimoji="1" lang="en-US" altLang="zh-CN" dirty="0" smtClean="0">
                <a:latin typeface="微软雅黑"/>
                <a:ea typeface="微软雅黑"/>
                <a:cs typeface="微软雅黑"/>
              </a:rPr>
              <a:t>SEP</a:t>
            </a:r>
          </a:p>
        </p:txBody>
      </p:sp>
    </p:spTree>
    <p:extLst>
      <p:ext uri="{BB962C8B-B14F-4D97-AF65-F5344CB8AC3E}">
        <p14:creationId xmlns:p14="http://schemas.microsoft.com/office/powerpoint/2010/main" val="264414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Zone</a:t>
            </a:r>
            <a:r>
              <a:rPr kumimoji="1" lang="zh-CN" altLang="en-US" dirty="0" smtClean="0"/>
              <a:t>签名方法与信任链</a:t>
            </a:r>
            <a:endParaRPr kumimoji="1" lang="zh-CN" altLang="en-US" dirty="0"/>
          </a:p>
        </p:txBody>
      </p:sp>
      <p:sp>
        <p:nvSpPr>
          <p:cNvPr id="3" name="内容占位符 2"/>
          <p:cNvSpPr>
            <a:spLocks noGrp="1"/>
          </p:cNvSpPr>
          <p:nvPr>
            <p:ph idx="1"/>
          </p:nvPr>
        </p:nvSpPr>
        <p:spPr>
          <a:xfrm>
            <a:off x="457200" y="1287181"/>
            <a:ext cx="5233632" cy="5297440"/>
          </a:xfrm>
        </p:spPr>
        <p:txBody>
          <a:bodyPr/>
          <a:lstStyle/>
          <a:p>
            <a:r>
              <a:rPr kumimoji="1" lang="en-US" altLang="zh-CN" sz="1800" dirty="0" smtClean="0"/>
              <a:t>Signed</a:t>
            </a:r>
            <a:r>
              <a:rPr kumimoji="1" lang="zh-CN" altLang="en-US" sz="1800" dirty="0" smtClean="0"/>
              <a:t> </a:t>
            </a:r>
            <a:r>
              <a:rPr kumimoji="1" lang="en-US" altLang="zh-CN" sz="1800" dirty="0" smtClean="0"/>
              <a:t>zone:</a:t>
            </a:r>
            <a:r>
              <a:rPr kumimoji="1" lang="zh-CN" altLang="en-US" sz="1800" dirty="0" smtClean="0"/>
              <a:t> 需包括</a:t>
            </a:r>
            <a:r>
              <a:rPr kumimoji="1" lang="en-US" altLang="zh-CN" sz="1800" dirty="0" smtClean="0"/>
              <a:t>DNSKEY</a:t>
            </a:r>
            <a:r>
              <a:rPr kumimoji="1" lang="zh-CN" altLang="en-US" sz="1800" dirty="0" smtClean="0"/>
              <a:t>，</a:t>
            </a:r>
            <a:r>
              <a:rPr kumimoji="1" lang="en-US" altLang="zh-CN" sz="1800" dirty="0" smtClean="0"/>
              <a:t>RRSIG</a:t>
            </a:r>
            <a:r>
              <a:rPr kumimoji="1" lang="zh-CN" altLang="en-US" sz="1800" dirty="0" smtClean="0"/>
              <a:t>， </a:t>
            </a:r>
            <a:r>
              <a:rPr kumimoji="1" lang="en-US" altLang="zh-CN" sz="1800" dirty="0" smtClean="0"/>
              <a:t>NSEC</a:t>
            </a:r>
            <a:r>
              <a:rPr kumimoji="1" lang="zh-CN" altLang="en-US" sz="1800" dirty="0" smtClean="0"/>
              <a:t>和</a:t>
            </a:r>
            <a:r>
              <a:rPr kumimoji="1" lang="en-US" altLang="zh-CN" sz="1800" dirty="0" smtClean="0"/>
              <a:t>DS(</a:t>
            </a:r>
            <a:r>
              <a:rPr kumimoji="1" lang="zh-CN" altLang="en-US" sz="1800" dirty="0" smtClean="0"/>
              <a:t>可选</a:t>
            </a:r>
            <a:r>
              <a:rPr kumimoji="1" lang="en-US" altLang="zh-CN" sz="1800" dirty="0" smtClean="0"/>
              <a:t>)</a:t>
            </a:r>
          </a:p>
          <a:p>
            <a:r>
              <a:rPr kumimoji="1" lang="zh-CN" altLang="en-US" sz="1800" dirty="0" smtClean="0"/>
              <a:t>同一</a:t>
            </a:r>
            <a:r>
              <a:rPr kumimoji="1" lang="en-US" altLang="zh-CN" sz="1800" dirty="0" smtClean="0"/>
              <a:t>zone</a:t>
            </a:r>
            <a:r>
              <a:rPr kumimoji="1" lang="zh-CN" altLang="en-US" sz="1800" dirty="0" smtClean="0"/>
              <a:t>内的</a:t>
            </a:r>
            <a:r>
              <a:rPr kumimoji="1" lang="en-US" altLang="zh-CN" sz="1800" dirty="0" smtClean="0"/>
              <a:t>KSK</a:t>
            </a:r>
            <a:r>
              <a:rPr kumimoji="1" lang="zh-CN" altLang="en-US" sz="1800" dirty="0" smtClean="0"/>
              <a:t>对</a:t>
            </a:r>
            <a:r>
              <a:rPr kumimoji="1" lang="en-US" altLang="zh-CN" sz="1800" dirty="0" smtClean="0"/>
              <a:t>ZSK</a:t>
            </a:r>
            <a:r>
              <a:rPr kumimoji="1" lang="zh-CN" altLang="en-US" sz="1800" dirty="0" smtClean="0"/>
              <a:t>签名</a:t>
            </a:r>
            <a:endParaRPr kumimoji="1" lang="en-US" altLang="zh-CN" sz="1800" dirty="0" smtClean="0"/>
          </a:p>
          <a:p>
            <a:r>
              <a:rPr kumimoji="1" lang="en-US" altLang="zh-CN" sz="1800" dirty="0" smtClean="0"/>
              <a:t>ZSK</a:t>
            </a:r>
            <a:r>
              <a:rPr kumimoji="1" lang="zh-CN" altLang="en-US" sz="1800" dirty="0" smtClean="0"/>
              <a:t>对每一个</a:t>
            </a:r>
            <a:r>
              <a:rPr kumimoji="1" lang="en-US" altLang="zh-CN" sz="1800" dirty="0" err="1" smtClean="0"/>
              <a:t>RRset</a:t>
            </a:r>
            <a:r>
              <a:rPr kumimoji="1" lang="en-US" altLang="zh-CN" sz="1800" dirty="0" smtClean="0"/>
              <a:t>(</a:t>
            </a:r>
            <a:r>
              <a:rPr kumimoji="1" lang="zh-CN" altLang="en-US" sz="1800" dirty="0" smtClean="0"/>
              <a:t>域名和类型相同的一组</a:t>
            </a:r>
            <a:r>
              <a:rPr kumimoji="1" lang="en-US" altLang="zh-CN" sz="1800" dirty="0" smtClean="0"/>
              <a:t>RR)</a:t>
            </a:r>
            <a:r>
              <a:rPr kumimoji="1" lang="zh-CN" altLang="en-US" sz="1800" dirty="0" smtClean="0"/>
              <a:t>生成一个签名</a:t>
            </a:r>
            <a:r>
              <a:rPr kumimoji="1" lang="en-US" altLang="zh-CN" sz="1800" dirty="0" smtClean="0"/>
              <a:t>RRSIG</a:t>
            </a:r>
          </a:p>
          <a:p>
            <a:r>
              <a:rPr kumimoji="1" lang="en-US" altLang="en-US" sz="1800" dirty="0" err="1" smtClean="0"/>
              <a:t>父</a:t>
            </a:r>
            <a:r>
              <a:rPr kumimoji="1" lang="en-US" altLang="zh-CN" sz="1800" dirty="0" err="1" smtClean="0"/>
              <a:t>zone</a:t>
            </a:r>
            <a:r>
              <a:rPr kumimoji="1" lang="zh-CN" altLang="en-US" sz="1800" dirty="0" smtClean="0"/>
              <a:t>的</a:t>
            </a:r>
            <a:r>
              <a:rPr kumimoji="1" lang="en-US" altLang="zh-CN" sz="1800" dirty="0" smtClean="0"/>
              <a:t>ZSK</a:t>
            </a:r>
            <a:r>
              <a:rPr kumimoji="1" lang="zh-CN" altLang="en-US" sz="1800" dirty="0" smtClean="0"/>
              <a:t>对子</a:t>
            </a:r>
            <a:r>
              <a:rPr kumimoji="1" lang="en-US" altLang="zh-CN" sz="1800" dirty="0" smtClean="0"/>
              <a:t>zone</a:t>
            </a:r>
            <a:r>
              <a:rPr kumimoji="1" lang="zh-CN" altLang="en-US" sz="1800" dirty="0" smtClean="0"/>
              <a:t>的</a:t>
            </a:r>
            <a:r>
              <a:rPr kumimoji="1" lang="en-US" altLang="zh-CN" sz="1800" dirty="0" smtClean="0"/>
              <a:t>KSK</a:t>
            </a:r>
            <a:r>
              <a:rPr kumimoji="1" lang="zh-CN" altLang="en-US" sz="1800" dirty="0" smtClean="0"/>
              <a:t>的</a:t>
            </a:r>
            <a:r>
              <a:rPr kumimoji="1" lang="en-US" altLang="zh-CN" sz="1800" dirty="0" smtClean="0"/>
              <a:t>DS</a:t>
            </a:r>
            <a:r>
              <a:rPr kumimoji="1" lang="zh-CN" altLang="en-US" sz="1800" dirty="0" smtClean="0"/>
              <a:t>签名</a:t>
            </a:r>
            <a:endParaRPr kumimoji="1" lang="en-US" altLang="zh-CN" sz="1800" dirty="0" smtClean="0"/>
          </a:p>
          <a:p>
            <a:pPr lvl="1"/>
            <a:r>
              <a:rPr kumimoji="1" lang="zh-CN" altLang="en-US" sz="1400" dirty="0" smtClean="0"/>
              <a:t>可扩展性：子</a:t>
            </a:r>
            <a:r>
              <a:rPr kumimoji="1" lang="en-US" altLang="zh-CN" sz="1400" dirty="0" smtClean="0"/>
              <a:t>zone</a:t>
            </a:r>
            <a:r>
              <a:rPr kumimoji="1" lang="zh-CN" altLang="en-US" sz="1400" dirty="0" smtClean="0"/>
              <a:t>更换</a:t>
            </a:r>
            <a:r>
              <a:rPr kumimoji="1" lang="en-US" altLang="zh-CN" sz="1400" dirty="0" smtClean="0"/>
              <a:t>ZSK</a:t>
            </a:r>
            <a:r>
              <a:rPr kumimoji="1" lang="zh-CN" altLang="en-US" sz="1400" dirty="0" smtClean="0"/>
              <a:t>，无须通知父</a:t>
            </a:r>
            <a:r>
              <a:rPr kumimoji="1" lang="en-US" altLang="zh-CN" sz="1400" dirty="0" smtClean="0"/>
              <a:t>zone</a:t>
            </a:r>
          </a:p>
          <a:p>
            <a:r>
              <a:rPr kumimoji="1" lang="zh-CN" altLang="en-US" sz="1800" dirty="0" smtClean="0"/>
              <a:t>将子</a:t>
            </a:r>
            <a:r>
              <a:rPr kumimoji="1" lang="en-US" altLang="zh-CN" sz="1800" dirty="0" smtClean="0"/>
              <a:t>KSK</a:t>
            </a:r>
            <a:r>
              <a:rPr kumimoji="1" lang="zh-CN" altLang="en-US" sz="1800" dirty="0" smtClean="0"/>
              <a:t>的</a:t>
            </a:r>
            <a:r>
              <a:rPr kumimoji="1" lang="en-US" altLang="zh-CN" sz="1800" dirty="0" smtClean="0"/>
              <a:t>DS</a:t>
            </a:r>
            <a:r>
              <a:rPr kumimoji="1" lang="zh-CN" altLang="en-US" sz="1800" dirty="0" smtClean="0"/>
              <a:t>的签名放在父</a:t>
            </a:r>
            <a:r>
              <a:rPr kumimoji="1" lang="en-US" altLang="zh-CN" sz="1800" dirty="0" smtClean="0"/>
              <a:t>zone</a:t>
            </a:r>
            <a:r>
              <a:rPr kumimoji="1" lang="zh-CN" altLang="en-US" sz="1800" dirty="0" smtClean="0"/>
              <a:t>处</a:t>
            </a:r>
            <a:endParaRPr kumimoji="1" lang="en-US" altLang="zh-CN" sz="1800" dirty="0"/>
          </a:p>
          <a:p>
            <a:pPr lvl="1"/>
            <a:r>
              <a:rPr kumimoji="1" lang="zh-CN" altLang="en-US" sz="1400" dirty="0" smtClean="0"/>
              <a:t>可扩展性：父</a:t>
            </a:r>
            <a:r>
              <a:rPr kumimoji="1" lang="en-US" altLang="zh-CN" sz="1400" dirty="0" smtClean="0"/>
              <a:t>zone</a:t>
            </a:r>
            <a:r>
              <a:rPr kumimoji="1" lang="zh-CN" altLang="en-US" sz="1400" dirty="0" smtClean="0"/>
              <a:t>更换</a:t>
            </a:r>
            <a:r>
              <a:rPr kumimoji="1" lang="en-US" altLang="zh-CN" sz="1400" dirty="0" smtClean="0"/>
              <a:t>Key</a:t>
            </a:r>
            <a:r>
              <a:rPr kumimoji="1" lang="zh-CN" altLang="en-US" sz="1400" dirty="0" smtClean="0"/>
              <a:t>重新签名后，无须通知子</a:t>
            </a:r>
            <a:r>
              <a:rPr kumimoji="1" lang="en-US" altLang="zh-CN" sz="1400" dirty="0" smtClean="0"/>
              <a:t>zone</a:t>
            </a:r>
          </a:p>
          <a:p>
            <a:r>
              <a:rPr kumimoji="1" lang="zh-CN" altLang="en-US" sz="1800" dirty="0" smtClean="0"/>
              <a:t>信任链</a:t>
            </a:r>
            <a:r>
              <a:rPr kumimoji="1" lang="en-US" altLang="zh-CN" sz="1800" dirty="0"/>
              <a:t>DNSKEY-&gt;[DS-&gt;DNSKEY]*-&gt;</a:t>
            </a:r>
            <a:r>
              <a:rPr kumimoji="1" lang="en-US" altLang="zh-CN" sz="1800" dirty="0" err="1" smtClean="0"/>
              <a:t>RRset</a:t>
            </a:r>
            <a:endParaRPr kumimoji="1" lang="en-US" altLang="zh-CN" sz="18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45</a:t>
            </a:fld>
            <a:endParaRPr kumimoji="1" lang="zh-CN" altLang="en-US" dirty="0"/>
          </a:p>
        </p:txBody>
      </p:sp>
      <p:sp>
        <p:nvSpPr>
          <p:cNvPr id="5" name="椭圆 4"/>
          <p:cNvSpPr/>
          <p:nvPr/>
        </p:nvSpPr>
        <p:spPr>
          <a:xfrm>
            <a:off x="5690832" y="1503362"/>
            <a:ext cx="3080847" cy="1422168"/>
          </a:xfrm>
          <a:prstGeom prst="ellipse">
            <a:avLst/>
          </a:prstGeom>
          <a:solidFill>
            <a:schemeClr val="accent1">
              <a:lumMod val="60000"/>
              <a:lumOff val="40000"/>
              <a:alpha val="2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 name="椭圆 5"/>
          <p:cNvSpPr/>
          <p:nvPr/>
        </p:nvSpPr>
        <p:spPr>
          <a:xfrm>
            <a:off x="5690832" y="3101904"/>
            <a:ext cx="3080847" cy="1911238"/>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 name="圆角矩形 11"/>
          <p:cNvSpPr/>
          <p:nvPr/>
        </p:nvSpPr>
        <p:spPr>
          <a:xfrm>
            <a:off x="6456562" y="2441750"/>
            <a:ext cx="1486246" cy="28205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RRSIG(DS)</a:t>
            </a:r>
          </a:p>
        </p:txBody>
      </p:sp>
      <p:sp>
        <p:nvSpPr>
          <p:cNvPr id="13" name="圆角矩形 12"/>
          <p:cNvSpPr/>
          <p:nvPr/>
        </p:nvSpPr>
        <p:spPr>
          <a:xfrm>
            <a:off x="6456561" y="3281823"/>
            <a:ext cx="1531067" cy="28205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DNSKEY</a:t>
            </a:r>
            <a:r>
              <a:rPr kumimoji="1" lang="zh-CN" altLang="en-US" sz="1600" dirty="0" smtClean="0">
                <a:latin typeface="微软雅黑"/>
                <a:ea typeface="微软雅黑"/>
                <a:cs typeface="微软雅黑"/>
              </a:rPr>
              <a:t> </a:t>
            </a:r>
            <a:r>
              <a:rPr kumimoji="1" lang="en-US" altLang="zh-CN" sz="1600" dirty="0" smtClean="0">
                <a:latin typeface="微软雅黑"/>
                <a:ea typeface="微软雅黑"/>
                <a:cs typeface="微软雅黑"/>
              </a:rPr>
              <a:t>KSK</a:t>
            </a:r>
          </a:p>
        </p:txBody>
      </p:sp>
      <p:sp>
        <p:nvSpPr>
          <p:cNvPr id="14" name="圆角矩形 13"/>
          <p:cNvSpPr/>
          <p:nvPr/>
        </p:nvSpPr>
        <p:spPr>
          <a:xfrm>
            <a:off x="6456562" y="3647746"/>
            <a:ext cx="1531067" cy="28205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DNSKEY</a:t>
            </a:r>
            <a:r>
              <a:rPr kumimoji="1" lang="zh-CN" altLang="en-US" sz="1600" dirty="0" smtClean="0">
                <a:latin typeface="微软雅黑"/>
                <a:ea typeface="微软雅黑"/>
                <a:cs typeface="微软雅黑"/>
              </a:rPr>
              <a:t> </a:t>
            </a:r>
            <a:r>
              <a:rPr kumimoji="1" lang="en-US" altLang="zh-CN" sz="1600" dirty="0">
                <a:latin typeface="微软雅黑"/>
                <a:ea typeface="微软雅黑"/>
                <a:cs typeface="微软雅黑"/>
              </a:rPr>
              <a:t>Z</a:t>
            </a:r>
            <a:r>
              <a:rPr kumimoji="1" lang="en-US" altLang="zh-CN" sz="1600" dirty="0" smtClean="0">
                <a:latin typeface="微软雅黑"/>
                <a:ea typeface="微软雅黑"/>
                <a:cs typeface="微软雅黑"/>
              </a:rPr>
              <a:t>SK</a:t>
            </a:r>
          </a:p>
        </p:txBody>
      </p:sp>
      <p:sp>
        <p:nvSpPr>
          <p:cNvPr id="15" name="圆角矩形 14"/>
          <p:cNvSpPr/>
          <p:nvPr/>
        </p:nvSpPr>
        <p:spPr>
          <a:xfrm>
            <a:off x="6459554" y="3942335"/>
            <a:ext cx="1531067" cy="28205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RRSIG(ZSK)</a:t>
            </a:r>
          </a:p>
        </p:txBody>
      </p:sp>
      <p:cxnSp>
        <p:nvCxnSpPr>
          <p:cNvPr id="17" name="曲线连接符 16"/>
          <p:cNvCxnSpPr>
            <a:stCxn id="13" idx="1"/>
            <a:endCxn id="15" idx="1"/>
          </p:cNvCxnSpPr>
          <p:nvPr/>
        </p:nvCxnSpPr>
        <p:spPr>
          <a:xfrm rot="10800000" flipH="1" flipV="1">
            <a:off x="6456560" y="3422851"/>
            <a:ext cx="2993" cy="660512"/>
          </a:xfrm>
          <a:prstGeom prst="curvedConnector3">
            <a:avLst>
              <a:gd name="adj1" fmla="val -7637822"/>
            </a:avLst>
          </a:prstGeom>
          <a:ln w="57150" cmpd="sng">
            <a:solidFill>
              <a:srgbClr val="0080FF"/>
            </a:solidFill>
          </a:ln>
          <a:effectLst/>
        </p:spPr>
        <p:style>
          <a:lnRef idx="2">
            <a:schemeClr val="accent1"/>
          </a:lnRef>
          <a:fillRef idx="0">
            <a:schemeClr val="accent1"/>
          </a:fillRef>
          <a:effectRef idx="1">
            <a:schemeClr val="accent1"/>
          </a:effectRef>
          <a:fontRef idx="minor">
            <a:schemeClr val="tx1"/>
          </a:fontRef>
        </p:style>
      </p:cxnSp>
      <p:sp>
        <p:nvSpPr>
          <p:cNvPr id="19" name="圆角矩形 18"/>
          <p:cNvSpPr/>
          <p:nvPr/>
        </p:nvSpPr>
        <p:spPr>
          <a:xfrm>
            <a:off x="6459555" y="1712540"/>
            <a:ext cx="1531067" cy="28205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DNSKEY</a:t>
            </a:r>
            <a:r>
              <a:rPr kumimoji="1" lang="zh-CN" altLang="en-US" sz="1600" dirty="0" smtClean="0">
                <a:latin typeface="微软雅黑"/>
                <a:ea typeface="微软雅黑"/>
                <a:cs typeface="微软雅黑"/>
              </a:rPr>
              <a:t> </a:t>
            </a:r>
            <a:r>
              <a:rPr kumimoji="1" lang="en-US" altLang="zh-CN" sz="1600" dirty="0">
                <a:latin typeface="微软雅黑"/>
                <a:ea typeface="微软雅黑"/>
                <a:cs typeface="微软雅黑"/>
              </a:rPr>
              <a:t>Z</a:t>
            </a:r>
            <a:r>
              <a:rPr kumimoji="1" lang="en-US" altLang="zh-CN" sz="1600" dirty="0" smtClean="0">
                <a:latin typeface="微软雅黑"/>
                <a:ea typeface="微软雅黑"/>
                <a:cs typeface="微软雅黑"/>
              </a:rPr>
              <a:t>SK</a:t>
            </a:r>
          </a:p>
        </p:txBody>
      </p:sp>
      <p:cxnSp>
        <p:nvCxnSpPr>
          <p:cNvPr id="20" name="曲线连接符 19"/>
          <p:cNvCxnSpPr>
            <a:stCxn id="19" idx="1"/>
            <a:endCxn id="12" idx="1"/>
          </p:cNvCxnSpPr>
          <p:nvPr/>
        </p:nvCxnSpPr>
        <p:spPr>
          <a:xfrm rot="10800000" flipV="1">
            <a:off x="6456563" y="1853568"/>
            <a:ext cx="2993" cy="729210"/>
          </a:xfrm>
          <a:prstGeom prst="curvedConnector3">
            <a:avLst>
              <a:gd name="adj1" fmla="val 7737822"/>
            </a:avLst>
          </a:prstGeom>
          <a:ln w="57150" cmpd="sng">
            <a:solidFill>
              <a:srgbClr val="FF7F01"/>
            </a:solidFill>
          </a:ln>
          <a:effectLst/>
        </p:spPr>
        <p:style>
          <a:lnRef idx="2">
            <a:schemeClr val="accent1"/>
          </a:lnRef>
          <a:fillRef idx="0">
            <a:schemeClr val="accent1"/>
          </a:fillRef>
          <a:effectRef idx="1">
            <a:schemeClr val="accent1"/>
          </a:effectRef>
          <a:fontRef idx="minor">
            <a:schemeClr val="tx1"/>
          </a:fontRef>
        </p:style>
      </p:cxnSp>
      <p:sp>
        <p:nvSpPr>
          <p:cNvPr id="23" name="圆角矩形 22"/>
          <p:cNvSpPr/>
          <p:nvPr/>
        </p:nvSpPr>
        <p:spPr>
          <a:xfrm>
            <a:off x="6456560" y="2144253"/>
            <a:ext cx="1486246" cy="28205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DS</a:t>
            </a:r>
            <a:r>
              <a:rPr kumimoji="1" lang="zh-CN" altLang="en-US" sz="1600" dirty="0" smtClean="0">
                <a:latin typeface="微软雅黑"/>
                <a:ea typeface="微软雅黑"/>
                <a:cs typeface="微软雅黑"/>
              </a:rPr>
              <a:t>(</a:t>
            </a:r>
            <a:r>
              <a:rPr kumimoji="1" lang="en-US" altLang="zh-CN" sz="1600" dirty="0" smtClean="0">
                <a:latin typeface="微软雅黑"/>
                <a:ea typeface="微软雅黑"/>
                <a:cs typeface="微软雅黑"/>
              </a:rPr>
              <a:t>KSK)</a:t>
            </a:r>
          </a:p>
        </p:txBody>
      </p:sp>
      <p:cxnSp>
        <p:nvCxnSpPr>
          <p:cNvPr id="24" name="曲线连接符 23"/>
          <p:cNvCxnSpPr>
            <a:stCxn id="23" idx="3"/>
            <a:endCxn id="13" idx="3"/>
          </p:cNvCxnSpPr>
          <p:nvPr/>
        </p:nvCxnSpPr>
        <p:spPr>
          <a:xfrm>
            <a:off x="7942806" y="2285281"/>
            <a:ext cx="44822" cy="1137570"/>
          </a:xfrm>
          <a:prstGeom prst="curvedConnector3">
            <a:avLst>
              <a:gd name="adj1" fmla="val 610017"/>
            </a:avLst>
          </a:prstGeom>
          <a:ln w="57150" cmpd="sng">
            <a:solidFill>
              <a:srgbClr val="0080FF"/>
            </a:solidFill>
          </a:ln>
          <a:effectLst/>
        </p:spPr>
        <p:style>
          <a:lnRef idx="2">
            <a:schemeClr val="accent1"/>
          </a:lnRef>
          <a:fillRef idx="0">
            <a:schemeClr val="accent1"/>
          </a:fillRef>
          <a:effectRef idx="1">
            <a:schemeClr val="accent1"/>
          </a:effectRef>
          <a:fontRef idx="minor">
            <a:schemeClr val="tx1"/>
          </a:fontRef>
        </p:style>
      </p:cxnSp>
      <p:sp>
        <p:nvSpPr>
          <p:cNvPr id="29" name="圆角矩形 28"/>
          <p:cNvSpPr/>
          <p:nvPr/>
        </p:nvSpPr>
        <p:spPr>
          <a:xfrm>
            <a:off x="6459560" y="4584194"/>
            <a:ext cx="1531067" cy="282055"/>
          </a:xfrm>
          <a:prstGeom prst="round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RRSIG</a:t>
            </a:r>
          </a:p>
        </p:txBody>
      </p:sp>
      <p:cxnSp>
        <p:nvCxnSpPr>
          <p:cNvPr id="30" name="曲线连接符 29"/>
          <p:cNvCxnSpPr>
            <a:stCxn id="14" idx="3"/>
            <a:endCxn id="29" idx="3"/>
          </p:cNvCxnSpPr>
          <p:nvPr/>
        </p:nvCxnSpPr>
        <p:spPr>
          <a:xfrm>
            <a:off x="7987629" y="3788774"/>
            <a:ext cx="2998" cy="936448"/>
          </a:xfrm>
          <a:prstGeom prst="curvedConnector3">
            <a:avLst>
              <a:gd name="adj1" fmla="val 7725083"/>
            </a:avLst>
          </a:prstGeom>
          <a:ln w="57150" cmpd="sng">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5690832" y="3005455"/>
            <a:ext cx="3080847" cy="0"/>
          </a:xfrm>
          <a:prstGeom prst="line">
            <a:avLst/>
          </a:prstGeom>
          <a:ln w="5715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21" name="圆角矩形 20"/>
          <p:cNvSpPr/>
          <p:nvPr/>
        </p:nvSpPr>
        <p:spPr>
          <a:xfrm>
            <a:off x="6459553" y="4290381"/>
            <a:ext cx="1531067" cy="282055"/>
          </a:xfrm>
          <a:prstGeom prst="round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err="1" smtClean="0">
                <a:latin typeface="微软雅黑"/>
                <a:ea typeface="微软雅黑"/>
                <a:cs typeface="微软雅黑"/>
              </a:rPr>
              <a:t>RRset</a:t>
            </a:r>
            <a:endParaRPr kumimoji="1" lang="en-US" altLang="zh-CN" sz="1600" dirty="0" smtClean="0">
              <a:latin typeface="微软雅黑"/>
              <a:ea typeface="微软雅黑"/>
              <a:cs typeface="微软雅黑"/>
            </a:endParaRPr>
          </a:p>
        </p:txBody>
      </p:sp>
    </p:spTree>
    <p:extLst>
      <p:ext uri="{BB962C8B-B14F-4D97-AF65-F5344CB8AC3E}">
        <p14:creationId xmlns:p14="http://schemas.microsoft.com/office/powerpoint/2010/main" val="34489181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DNSSEC</a:t>
            </a:r>
            <a:r>
              <a:rPr kumimoji="1" lang="zh-CN" altLang="en-US" dirty="0" smtClean="0"/>
              <a:t>的新标记</a:t>
            </a:r>
            <a:endParaRPr kumimoji="1" lang="zh-CN" altLang="en-US" dirty="0"/>
          </a:p>
        </p:txBody>
      </p:sp>
      <p:sp>
        <p:nvSpPr>
          <p:cNvPr id="3" name="内容占位符 2"/>
          <p:cNvSpPr>
            <a:spLocks noGrp="1"/>
          </p:cNvSpPr>
          <p:nvPr>
            <p:ph idx="1"/>
          </p:nvPr>
        </p:nvSpPr>
        <p:spPr>
          <a:xfrm>
            <a:off x="484510" y="2377025"/>
            <a:ext cx="8229600" cy="3228300"/>
          </a:xfrm>
        </p:spPr>
        <p:txBody>
          <a:bodyPr/>
          <a:lstStyle/>
          <a:p>
            <a:r>
              <a:rPr kumimoji="1" lang="en-US" altLang="zh-CN" sz="2000" dirty="0" smtClean="0">
                <a:solidFill>
                  <a:srgbClr val="0000FF"/>
                </a:solidFill>
              </a:rPr>
              <a:t>Checking </a:t>
            </a:r>
            <a:r>
              <a:rPr kumimoji="1" lang="en-US" altLang="zh-CN" sz="2000" dirty="0">
                <a:solidFill>
                  <a:srgbClr val="0000FF"/>
                </a:solidFill>
              </a:rPr>
              <a:t>Disabled</a:t>
            </a:r>
            <a:r>
              <a:rPr kumimoji="1" lang="zh-CN" altLang="en-US" sz="2000" dirty="0">
                <a:solidFill>
                  <a:srgbClr val="0000FF"/>
                </a:solidFill>
              </a:rPr>
              <a:t> </a:t>
            </a:r>
            <a:r>
              <a:rPr kumimoji="1" lang="en-US" altLang="zh-CN" sz="2000" dirty="0">
                <a:solidFill>
                  <a:srgbClr val="0000FF"/>
                </a:solidFill>
              </a:rPr>
              <a:t>(CD)</a:t>
            </a:r>
            <a:r>
              <a:rPr kumimoji="1" lang="zh-CN" altLang="en-US" sz="2000" dirty="0"/>
              <a:t>标记：由解析器在</a:t>
            </a:r>
            <a:r>
              <a:rPr kumimoji="1" lang="en-US" altLang="zh-CN" sz="2000" dirty="0"/>
              <a:t>Query</a:t>
            </a:r>
            <a:r>
              <a:rPr kumimoji="1" lang="zh-CN" altLang="en-US" sz="2000" dirty="0"/>
              <a:t>中设置，</a:t>
            </a:r>
            <a:r>
              <a:rPr kumimoji="1" lang="zh-CN" altLang="en-US" sz="2000" dirty="0" smtClean="0"/>
              <a:t>禁止递归服务器端进行真实性验证（由解析器自己来检查）；若未设置，则由递归服务器检查</a:t>
            </a:r>
            <a:endParaRPr kumimoji="1" lang="en-US" altLang="zh-CN" sz="2000" dirty="0" smtClean="0"/>
          </a:p>
          <a:p>
            <a:pPr lvl="1"/>
            <a:r>
              <a:rPr kumimoji="1" lang="en-US" altLang="zh-CN" sz="1600" dirty="0" smtClean="0"/>
              <a:t>DNS</a:t>
            </a:r>
            <a:r>
              <a:rPr kumimoji="1" lang="zh-CN" altLang="en-US" sz="1600" dirty="0" smtClean="0"/>
              <a:t>头部标记</a:t>
            </a:r>
            <a:endParaRPr kumimoji="1" lang="en-US" altLang="zh-CN" sz="1600" dirty="0"/>
          </a:p>
          <a:p>
            <a:r>
              <a:rPr kumimoji="1" lang="en-US" altLang="zh-CN" sz="2000" dirty="0">
                <a:solidFill>
                  <a:schemeClr val="accent1"/>
                </a:solidFill>
              </a:rPr>
              <a:t>Authenticated Data (AD)</a:t>
            </a:r>
            <a:r>
              <a:rPr kumimoji="1" lang="zh-CN" altLang="en-US" sz="2000" dirty="0"/>
              <a:t>标记：</a:t>
            </a:r>
            <a:r>
              <a:rPr kumimoji="1" lang="zh-CN" altLang="en-US" sz="2000" dirty="0" smtClean="0"/>
              <a:t>由递归服务器在</a:t>
            </a:r>
            <a:r>
              <a:rPr kumimoji="1" lang="en-US" altLang="zh-CN" sz="2000" dirty="0"/>
              <a:t>Response</a:t>
            </a:r>
            <a:r>
              <a:rPr kumimoji="1" lang="zh-CN" altLang="en-US" sz="2000" dirty="0"/>
              <a:t>中设置</a:t>
            </a:r>
            <a:r>
              <a:rPr kumimoji="1" lang="zh-CN" altLang="en-US" sz="2000" dirty="0" smtClean="0"/>
              <a:t>，表示应答中的</a:t>
            </a:r>
            <a:r>
              <a:rPr kumimoji="1" lang="en-US" altLang="zh-CN" sz="2000" dirty="0" smtClean="0"/>
              <a:t>Answer</a:t>
            </a:r>
            <a:r>
              <a:rPr kumimoji="1" lang="zh-CN" altLang="en-US" sz="2000" dirty="0" smtClean="0"/>
              <a:t>和</a:t>
            </a:r>
            <a:r>
              <a:rPr kumimoji="1" lang="en-US" altLang="zh-CN" sz="2000" dirty="0" smtClean="0"/>
              <a:t>Authority</a:t>
            </a:r>
            <a:r>
              <a:rPr kumimoji="1" lang="zh-CN" altLang="en-US" sz="2000" dirty="0" smtClean="0"/>
              <a:t>部分的所有数据通过了验证；若未设置，则尚未验证</a:t>
            </a:r>
            <a:endParaRPr kumimoji="1" lang="en-US" altLang="zh-CN" sz="2000" dirty="0" smtClean="0"/>
          </a:p>
          <a:p>
            <a:pPr lvl="1"/>
            <a:r>
              <a:rPr kumimoji="1" lang="en-US" altLang="zh-CN" sz="1600" dirty="0" smtClean="0"/>
              <a:t>DNS</a:t>
            </a:r>
            <a:r>
              <a:rPr kumimoji="1" lang="zh-CN" altLang="en-US" sz="1600" dirty="0" smtClean="0"/>
              <a:t>头部标记</a:t>
            </a:r>
            <a:endParaRPr kumimoji="1" lang="en-US" altLang="zh-CN" sz="1600" dirty="0" smtClean="0"/>
          </a:p>
          <a:p>
            <a:r>
              <a:rPr kumimoji="1" lang="en-US" altLang="zh-CN" sz="2000" dirty="0">
                <a:solidFill>
                  <a:srgbClr val="008000"/>
                </a:solidFill>
              </a:rPr>
              <a:t>DNSSEC</a:t>
            </a:r>
            <a:r>
              <a:rPr kumimoji="1" lang="zh-CN" altLang="en-US" sz="2000" dirty="0">
                <a:solidFill>
                  <a:srgbClr val="008000"/>
                </a:solidFill>
              </a:rPr>
              <a:t> </a:t>
            </a:r>
            <a:r>
              <a:rPr kumimoji="1" lang="en-US" altLang="zh-CN" sz="2000" dirty="0">
                <a:solidFill>
                  <a:srgbClr val="008000"/>
                </a:solidFill>
              </a:rPr>
              <a:t>OK(DO)</a:t>
            </a:r>
            <a:r>
              <a:rPr kumimoji="1" lang="zh-CN" altLang="en-US" sz="2000" dirty="0"/>
              <a:t>标记 </a:t>
            </a:r>
            <a:r>
              <a:rPr kumimoji="1" lang="en-US" altLang="zh-CN" sz="2000" dirty="0"/>
              <a:t>[RFC3225]</a:t>
            </a:r>
            <a:r>
              <a:rPr kumimoji="1" lang="zh-CN" altLang="en-US" sz="2000" dirty="0"/>
              <a:t>：</a:t>
            </a:r>
            <a:r>
              <a:rPr kumimoji="1" lang="zh-CN" altLang="en-US" sz="2000" dirty="0" smtClean="0"/>
              <a:t>由递归服务器在</a:t>
            </a:r>
            <a:r>
              <a:rPr kumimoji="1" lang="en-US" altLang="zh-CN" sz="2000" dirty="0"/>
              <a:t>Query</a:t>
            </a:r>
            <a:r>
              <a:rPr kumimoji="1" lang="zh-CN" altLang="en-US" sz="2000" dirty="0"/>
              <a:t>中设置，表示支持</a:t>
            </a:r>
            <a:r>
              <a:rPr kumimoji="1" lang="en-US" altLang="zh-CN" sz="2000" dirty="0"/>
              <a:t>DNSSEC</a:t>
            </a:r>
            <a:r>
              <a:rPr kumimoji="1" lang="zh-CN" altLang="en-US" sz="2000" dirty="0"/>
              <a:t>；若未设置，</a:t>
            </a:r>
            <a:r>
              <a:rPr kumimoji="1" lang="zh-CN" altLang="en-US" sz="2000" dirty="0" smtClean="0"/>
              <a:t>则权威在应</a:t>
            </a:r>
            <a:r>
              <a:rPr kumimoji="1" lang="zh-CN" altLang="en-US" sz="2000" dirty="0"/>
              <a:t>答</a:t>
            </a:r>
            <a:r>
              <a:rPr kumimoji="1" lang="zh-CN" altLang="en-US" sz="2000" dirty="0" smtClean="0"/>
              <a:t>中不应有</a:t>
            </a:r>
            <a:r>
              <a:rPr kumimoji="1" lang="en-US" altLang="zh-CN" sz="2000" dirty="0"/>
              <a:t>DNSSEC</a:t>
            </a:r>
            <a:r>
              <a:rPr kumimoji="1" lang="zh-CN" altLang="en-US" sz="2000" dirty="0"/>
              <a:t>信息</a:t>
            </a:r>
            <a:endParaRPr kumimoji="1" lang="en-US" altLang="zh-CN" sz="2000" dirty="0"/>
          </a:p>
          <a:p>
            <a:pPr lvl="1"/>
            <a:r>
              <a:rPr lang="zh-CN" altLang="en-US" sz="1600" dirty="0" smtClean="0"/>
              <a:t>在</a:t>
            </a:r>
            <a:r>
              <a:rPr lang="en-US" altLang="zh-CN" sz="1600" dirty="0"/>
              <a:t>EDNS0 OPT header</a:t>
            </a:r>
            <a:r>
              <a:rPr lang="zh-CN" altLang="en-US" sz="1600" dirty="0"/>
              <a:t> </a:t>
            </a:r>
            <a:r>
              <a:rPr lang="en-US" altLang="zh-CN" sz="1600" dirty="0"/>
              <a:t>(</a:t>
            </a:r>
            <a:r>
              <a:rPr lang="zh-CN" altLang="en-US" sz="1600" dirty="0"/>
              <a:t>原</a:t>
            </a:r>
            <a:r>
              <a:rPr lang="en-US" altLang="zh-CN" sz="1600" dirty="0"/>
              <a:t>RR</a:t>
            </a:r>
            <a:r>
              <a:rPr lang="zh-CN" altLang="en-US" sz="1600" dirty="0"/>
              <a:t>中</a:t>
            </a:r>
            <a:r>
              <a:rPr lang="en-US" altLang="zh-CN" sz="1600" dirty="0"/>
              <a:t>TTL)</a:t>
            </a:r>
            <a:r>
              <a:rPr lang="zh-CN" altLang="en-US" sz="1600" dirty="0"/>
              <a:t> 中</a:t>
            </a:r>
            <a:r>
              <a:rPr lang="en-US" altLang="zh-CN" sz="1600" dirty="0"/>
              <a:t>MSB(</a:t>
            </a:r>
            <a:r>
              <a:rPr lang="zh-CN" altLang="en-US" sz="1600" dirty="0"/>
              <a:t>最高比特</a:t>
            </a:r>
            <a:r>
              <a:rPr lang="en-US" altLang="zh-CN" sz="1600" dirty="0" smtClean="0"/>
              <a:t>)</a:t>
            </a:r>
            <a:endParaRPr kumimoji="1" lang="en-US" altLang="zh-CN" sz="16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46</a:t>
            </a:fld>
            <a:endParaRPr kumimoji="1" lang="zh-CN" altLang="en-US" dirty="0"/>
          </a:p>
        </p:txBody>
      </p:sp>
      <p:sp>
        <p:nvSpPr>
          <p:cNvPr id="5" name="圆角矩形 4"/>
          <p:cNvSpPr/>
          <p:nvPr/>
        </p:nvSpPr>
        <p:spPr>
          <a:xfrm>
            <a:off x="3796531" y="1321751"/>
            <a:ext cx="1559361" cy="899230"/>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递归服务器</a:t>
            </a:r>
            <a:endParaRPr kumimoji="1" lang="en-US" altLang="zh-CN" sz="1600" dirty="0" smtClean="0">
              <a:latin typeface="微软雅黑"/>
              <a:ea typeface="微软雅黑"/>
              <a:cs typeface="微软雅黑"/>
            </a:endParaRPr>
          </a:p>
          <a:p>
            <a:pPr algn="ctr"/>
            <a:r>
              <a:rPr kumimoji="1" lang="en-US" altLang="zh-CN" sz="1600" dirty="0" smtClean="0">
                <a:latin typeface="微软雅黑"/>
                <a:ea typeface="微软雅黑"/>
                <a:cs typeface="微软雅黑"/>
              </a:rPr>
              <a:t>Recursive</a:t>
            </a:r>
            <a:endParaRPr kumimoji="1" lang="zh-CN" altLang="en-US" sz="1600" dirty="0">
              <a:latin typeface="微软雅黑"/>
              <a:ea typeface="微软雅黑"/>
              <a:cs typeface="微软雅黑"/>
            </a:endParaRPr>
          </a:p>
        </p:txBody>
      </p:sp>
      <p:sp>
        <p:nvSpPr>
          <p:cNvPr id="6" name="圆角矩形 5"/>
          <p:cNvSpPr/>
          <p:nvPr/>
        </p:nvSpPr>
        <p:spPr>
          <a:xfrm>
            <a:off x="7190679" y="1321752"/>
            <a:ext cx="1688506" cy="812076"/>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cxnSp>
        <p:nvCxnSpPr>
          <p:cNvPr id="7" name="直线连接符 6"/>
          <p:cNvCxnSpPr/>
          <p:nvPr/>
        </p:nvCxnSpPr>
        <p:spPr>
          <a:xfrm>
            <a:off x="5355892" y="1761366"/>
            <a:ext cx="1793965" cy="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圆角矩形 7"/>
          <p:cNvSpPr/>
          <p:nvPr/>
        </p:nvSpPr>
        <p:spPr>
          <a:xfrm>
            <a:off x="5932025" y="1467171"/>
            <a:ext cx="788686" cy="25672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CD</a:t>
            </a:r>
            <a:endParaRPr kumimoji="1" lang="zh-CN" altLang="en-US" sz="1400" dirty="0">
              <a:solidFill>
                <a:schemeClr val="bg1"/>
              </a:solidFill>
              <a:latin typeface="微软雅黑"/>
              <a:ea typeface="微软雅黑"/>
              <a:cs typeface="微软雅黑"/>
            </a:endParaRPr>
          </a:p>
        </p:txBody>
      </p:sp>
      <p:cxnSp>
        <p:nvCxnSpPr>
          <p:cNvPr id="9" name="直线连接符 8"/>
          <p:cNvCxnSpPr/>
          <p:nvPr/>
        </p:nvCxnSpPr>
        <p:spPr>
          <a:xfrm flipH="1">
            <a:off x="5355892" y="1936232"/>
            <a:ext cx="1838638" cy="0"/>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0" name="圆角矩形 9"/>
          <p:cNvSpPr/>
          <p:nvPr/>
        </p:nvSpPr>
        <p:spPr>
          <a:xfrm>
            <a:off x="5932025" y="1983560"/>
            <a:ext cx="788686" cy="27322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AD</a:t>
            </a:r>
            <a:endParaRPr kumimoji="1" lang="en-US" altLang="zh-CN" sz="1400" dirty="0">
              <a:solidFill>
                <a:schemeClr val="bg1"/>
              </a:solidFill>
              <a:latin typeface="微软雅黑"/>
              <a:ea typeface="微软雅黑"/>
              <a:cs typeface="微软雅黑"/>
            </a:endParaRPr>
          </a:p>
        </p:txBody>
      </p:sp>
      <p:sp>
        <p:nvSpPr>
          <p:cNvPr id="11" name="圆角矩形 10"/>
          <p:cNvSpPr/>
          <p:nvPr/>
        </p:nvSpPr>
        <p:spPr>
          <a:xfrm>
            <a:off x="2613762" y="1294441"/>
            <a:ext cx="788686" cy="27322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DO</a:t>
            </a:r>
          </a:p>
        </p:txBody>
      </p:sp>
      <p:cxnSp>
        <p:nvCxnSpPr>
          <p:cNvPr id="12" name="直线连接符 11"/>
          <p:cNvCxnSpPr/>
          <p:nvPr/>
        </p:nvCxnSpPr>
        <p:spPr>
          <a:xfrm>
            <a:off x="2002566" y="1582455"/>
            <a:ext cx="1793965"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4" name="圆角矩形 13"/>
          <p:cNvSpPr/>
          <p:nvPr/>
        </p:nvSpPr>
        <p:spPr>
          <a:xfrm>
            <a:off x="716664" y="1321751"/>
            <a:ext cx="1285902" cy="899229"/>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权威服务器</a:t>
            </a:r>
            <a:endParaRPr kumimoji="1" lang="en-US" altLang="zh-CN" sz="1600" dirty="0" smtClean="0">
              <a:latin typeface="微软雅黑"/>
              <a:ea typeface="微软雅黑"/>
              <a:cs typeface="微软雅黑"/>
            </a:endParaRPr>
          </a:p>
          <a:p>
            <a:pPr algn="ctr"/>
            <a:r>
              <a:rPr kumimoji="1" lang="en-US" altLang="zh-CN" sz="1600" dirty="0" smtClean="0">
                <a:latin typeface="微软雅黑"/>
                <a:ea typeface="微软雅黑"/>
                <a:cs typeface="微软雅黑"/>
              </a:rPr>
              <a:t>Authority</a:t>
            </a:r>
            <a:endParaRPr kumimoji="1" lang="zh-CN" altLang="en-US" sz="1600" dirty="0">
              <a:latin typeface="微软雅黑"/>
              <a:ea typeface="微软雅黑"/>
              <a:cs typeface="微软雅黑"/>
            </a:endParaRPr>
          </a:p>
        </p:txBody>
      </p:sp>
      <p:sp>
        <p:nvSpPr>
          <p:cNvPr id="15" name="圆角矩形 14"/>
          <p:cNvSpPr/>
          <p:nvPr/>
        </p:nvSpPr>
        <p:spPr>
          <a:xfrm>
            <a:off x="5932025" y="1087864"/>
            <a:ext cx="788686" cy="27322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DO</a:t>
            </a:r>
          </a:p>
        </p:txBody>
      </p:sp>
      <p:cxnSp>
        <p:nvCxnSpPr>
          <p:cNvPr id="16" name="直线连接符 15"/>
          <p:cNvCxnSpPr/>
          <p:nvPr/>
        </p:nvCxnSpPr>
        <p:spPr>
          <a:xfrm>
            <a:off x="5320829" y="1375878"/>
            <a:ext cx="1793965" cy="0"/>
          </a:xfrm>
          <a:prstGeom prst="line">
            <a:avLst/>
          </a:prstGeom>
          <a:ln w="57150" cmpd="sng">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8672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验证递归服务器的</a:t>
            </a:r>
            <a:r>
              <a:rPr kumimoji="1" lang="en-US" altLang="zh-CN" dirty="0" smtClean="0"/>
              <a:t>4</a:t>
            </a:r>
            <a:r>
              <a:rPr kumimoji="1" lang="en-US" altLang="en-US" dirty="0" smtClean="0"/>
              <a:t>种状态</a:t>
            </a:r>
            <a:endParaRPr kumimoji="1" lang="zh-CN" altLang="en-US" dirty="0"/>
          </a:p>
        </p:txBody>
      </p:sp>
      <p:sp>
        <p:nvSpPr>
          <p:cNvPr id="3" name="内容占位符 2"/>
          <p:cNvSpPr>
            <a:spLocks noGrp="1"/>
          </p:cNvSpPr>
          <p:nvPr>
            <p:ph idx="1"/>
          </p:nvPr>
        </p:nvSpPr>
        <p:spPr/>
        <p:txBody>
          <a:bodyPr/>
          <a:lstStyle/>
          <a:p>
            <a:r>
              <a:rPr kumimoji="1" lang="en-US" altLang="zh-CN" sz="2000" dirty="0" smtClean="0">
                <a:solidFill>
                  <a:srgbClr val="3366FF"/>
                </a:solidFill>
              </a:rPr>
              <a:t>Secure</a:t>
            </a:r>
            <a:r>
              <a:rPr kumimoji="1" lang="zh-CN" altLang="en-US" sz="2000" dirty="0" smtClean="0"/>
              <a:t>：具有一个信任锚，并获得了一条信任链，能够验证应答中的所有签名</a:t>
            </a:r>
            <a:endParaRPr kumimoji="1" lang="en-US" altLang="zh-CN" sz="2000" dirty="0" smtClean="0"/>
          </a:p>
          <a:p>
            <a:pPr lvl="1"/>
            <a:r>
              <a:rPr kumimoji="1" lang="zh-CN" altLang="en-US" sz="1600" dirty="0" smtClean="0"/>
              <a:t>应答中设置</a:t>
            </a:r>
            <a:r>
              <a:rPr kumimoji="1" lang="en-US" altLang="zh-CN" sz="1600" dirty="0" smtClean="0"/>
              <a:t>AD(Authenticated Data)</a:t>
            </a:r>
            <a:r>
              <a:rPr kumimoji="1" lang="zh-CN" altLang="en-US" sz="1600" dirty="0" smtClean="0"/>
              <a:t>标记</a:t>
            </a:r>
            <a:endParaRPr kumimoji="1" lang="en-US" altLang="zh-CN" sz="1600" dirty="0" smtClean="0"/>
          </a:p>
          <a:p>
            <a:r>
              <a:rPr kumimoji="1" lang="en-US" altLang="zh-CN" sz="2000" dirty="0" smtClean="0">
                <a:solidFill>
                  <a:srgbClr val="3366FF"/>
                </a:solidFill>
              </a:rPr>
              <a:t>Insecure</a:t>
            </a:r>
            <a:r>
              <a:rPr kumimoji="1" lang="zh-CN" altLang="en-US" sz="2000" dirty="0" smtClean="0"/>
              <a:t>：具有一个信任锚，一条信任链，但在一个授权点</a:t>
            </a:r>
            <a:r>
              <a:rPr kumimoji="1" lang="en-US" altLang="zh-CN" sz="2000" dirty="0" smtClean="0"/>
              <a:t>(delegation point)</a:t>
            </a:r>
            <a:r>
              <a:rPr kumimoji="1" lang="zh-CN" altLang="en-US" sz="2000" dirty="0" smtClean="0"/>
              <a:t>不存在</a:t>
            </a:r>
            <a:r>
              <a:rPr kumimoji="1" lang="en-US" altLang="zh-CN" sz="2000" dirty="0" smtClean="0"/>
              <a:t>DS</a:t>
            </a:r>
            <a:r>
              <a:rPr kumimoji="1" lang="zh-CN" altLang="en-US" sz="2000" dirty="0" smtClean="0"/>
              <a:t>记录，表示后续子分支无</a:t>
            </a:r>
            <a:r>
              <a:rPr kumimoji="1" lang="en-US" altLang="zh-CN" sz="2000" dirty="0" smtClean="0"/>
              <a:t>DNSSEC</a:t>
            </a:r>
            <a:r>
              <a:rPr kumimoji="1" lang="zh-CN" altLang="en-US" sz="2000" dirty="0" smtClean="0"/>
              <a:t>保护</a:t>
            </a:r>
            <a:endParaRPr kumimoji="1" lang="en-US" altLang="zh-CN" sz="2000" dirty="0" smtClean="0"/>
          </a:p>
          <a:p>
            <a:pPr lvl="1"/>
            <a:r>
              <a:rPr kumimoji="1" lang="zh-CN" altLang="en-US" sz="1600" dirty="0" smtClean="0"/>
              <a:t>无特定应答信息</a:t>
            </a:r>
            <a:endParaRPr kumimoji="1" lang="en-US" altLang="zh-CN" sz="1600" dirty="0" smtClean="0"/>
          </a:p>
          <a:p>
            <a:r>
              <a:rPr kumimoji="1" lang="en-US" altLang="zh-CN" sz="2000" dirty="0" smtClean="0">
                <a:solidFill>
                  <a:srgbClr val="3366FF"/>
                </a:solidFill>
              </a:rPr>
              <a:t>Bogus</a:t>
            </a:r>
            <a:r>
              <a:rPr kumimoji="1" lang="zh-CN" altLang="en-US" sz="2000" dirty="0" smtClean="0"/>
              <a:t>：具有信任锚，授权信息表明该数据应该被签名，但应答未通过验证，原因包括：签名缺失，签名超时，不支持签名算法，相关</a:t>
            </a:r>
            <a:r>
              <a:rPr kumimoji="1" lang="en-US" altLang="zh-CN" sz="2000" dirty="0" smtClean="0"/>
              <a:t>NSEC</a:t>
            </a:r>
            <a:r>
              <a:rPr kumimoji="1" lang="zh-CN" altLang="en-US" sz="2000" dirty="0" smtClean="0"/>
              <a:t>记录缺失，等等</a:t>
            </a:r>
            <a:endParaRPr kumimoji="1" lang="en-US" altLang="zh-CN" sz="2000" dirty="0" smtClean="0"/>
          </a:p>
          <a:p>
            <a:pPr lvl="1"/>
            <a:r>
              <a:rPr kumimoji="1" lang="zh-CN" altLang="en-US" sz="1600" dirty="0" smtClean="0"/>
              <a:t>应答返回码</a:t>
            </a:r>
            <a:r>
              <a:rPr kumimoji="1" lang="en-US" altLang="zh-CN" sz="1600" dirty="0" smtClean="0"/>
              <a:t>RCODE=2 “Server Failure”</a:t>
            </a:r>
          </a:p>
          <a:p>
            <a:r>
              <a:rPr kumimoji="1" lang="en-US" altLang="zh-CN" sz="2000" dirty="0" smtClean="0">
                <a:solidFill>
                  <a:srgbClr val="3366FF"/>
                </a:solidFill>
              </a:rPr>
              <a:t>Indeterminate</a:t>
            </a:r>
            <a:r>
              <a:rPr kumimoji="1" lang="zh-CN" altLang="en-US" sz="2000" dirty="0" smtClean="0"/>
              <a:t>：</a:t>
            </a:r>
            <a:r>
              <a:rPr kumimoji="1" lang="zh-CN" altLang="en-US" sz="2000" dirty="0"/>
              <a:t>为缺省操作</a:t>
            </a:r>
            <a:r>
              <a:rPr kumimoji="1" lang="zh-CN" altLang="en-US" sz="2000" dirty="0" smtClean="0"/>
              <a:t>模式，没有信任锚来表明名字空间树上特定部分是安全的</a:t>
            </a:r>
            <a:endParaRPr kumimoji="1" lang="en-US" altLang="zh-CN" sz="2000" dirty="0" smtClean="0"/>
          </a:p>
          <a:p>
            <a:pPr lvl="1"/>
            <a:r>
              <a:rPr kumimoji="1" lang="zh-CN" altLang="en-US" sz="1600" dirty="0"/>
              <a:t>无特定应答信</a:t>
            </a:r>
            <a:r>
              <a:rPr kumimoji="1" lang="zh-CN" altLang="en-US" sz="1600" dirty="0" smtClean="0"/>
              <a:t>息</a:t>
            </a:r>
            <a:endParaRPr kumimoji="1" lang="en-US" altLang="zh-CN" sz="16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47</a:t>
            </a:fld>
            <a:endParaRPr kumimoji="1" lang="zh-CN" altLang="en-US" dirty="0"/>
          </a:p>
        </p:txBody>
      </p:sp>
    </p:spTree>
    <p:extLst>
      <p:ext uri="{BB962C8B-B14F-4D97-AF65-F5344CB8AC3E}">
        <p14:creationId xmlns:p14="http://schemas.microsoft.com/office/powerpoint/2010/main" val="10703515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线连接符 135"/>
          <p:cNvCxnSpPr>
            <a:stCxn id="124" idx="2"/>
            <a:endCxn id="126" idx="0"/>
          </p:cNvCxnSpPr>
          <p:nvPr/>
        </p:nvCxnSpPr>
        <p:spPr>
          <a:xfrm flipH="1">
            <a:off x="3786633" y="1701357"/>
            <a:ext cx="23216" cy="155323"/>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p:txBody>
          <a:bodyPr/>
          <a:lstStyle/>
          <a:p>
            <a:r>
              <a:rPr kumimoji="1" lang="zh-CN" altLang="en-US" dirty="0" smtClean="0"/>
              <a:t>带有</a:t>
            </a:r>
            <a:r>
              <a:rPr kumimoji="1" lang="en-US" altLang="zh-CN" dirty="0" smtClean="0"/>
              <a:t>DNSSEC</a:t>
            </a:r>
            <a:r>
              <a:rPr kumimoji="1" lang="zh-CN" altLang="en-US" dirty="0" smtClean="0"/>
              <a:t>的域名解析示意图：</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48</a:t>
            </a:fld>
            <a:endParaRPr kumimoji="1" lang="zh-CN" altLang="en-US" dirty="0"/>
          </a:p>
        </p:txBody>
      </p:sp>
      <p:sp>
        <p:nvSpPr>
          <p:cNvPr id="6" name="圆角矩形 5"/>
          <p:cNvSpPr/>
          <p:nvPr/>
        </p:nvSpPr>
        <p:spPr>
          <a:xfrm>
            <a:off x="3604146" y="5822245"/>
            <a:ext cx="1559361" cy="899230"/>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zh-CN" altLang="en-US" sz="1600" dirty="0">
              <a:latin typeface="微软雅黑"/>
              <a:ea typeface="微软雅黑"/>
              <a:cs typeface="微软雅黑"/>
            </a:endParaRPr>
          </a:p>
        </p:txBody>
      </p:sp>
      <p:sp>
        <p:nvSpPr>
          <p:cNvPr id="9" name="椭圆 8"/>
          <p:cNvSpPr/>
          <p:nvPr/>
        </p:nvSpPr>
        <p:spPr>
          <a:xfrm>
            <a:off x="3020114" y="948287"/>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(root)</a:t>
            </a:r>
            <a:endParaRPr kumimoji="1" lang="zh-CN" altLang="en-US" sz="2000" dirty="0" smtClean="0">
              <a:solidFill>
                <a:schemeClr val="tx1"/>
              </a:solidFill>
              <a:latin typeface="Arial Black"/>
              <a:cs typeface="Arial Black"/>
            </a:endParaRPr>
          </a:p>
        </p:txBody>
      </p:sp>
      <p:grpSp>
        <p:nvGrpSpPr>
          <p:cNvPr id="77" name="组 76"/>
          <p:cNvGrpSpPr/>
          <p:nvPr/>
        </p:nvGrpSpPr>
        <p:grpSpPr>
          <a:xfrm>
            <a:off x="2730322" y="1073773"/>
            <a:ext cx="2937507" cy="1263032"/>
            <a:chOff x="2802892" y="1327768"/>
            <a:chExt cx="2937507" cy="1263032"/>
          </a:xfrm>
        </p:grpSpPr>
        <p:sp>
          <p:nvSpPr>
            <p:cNvPr id="13" name="椭圆 12"/>
            <p:cNvSpPr/>
            <p:nvPr/>
          </p:nvSpPr>
          <p:spPr>
            <a:xfrm>
              <a:off x="2802892" y="1327768"/>
              <a:ext cx="2937507" cy="1263032"/>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14" name="圆角矩形 13"/>
            <p:cNvSpPr/>
            <p:nvPr/>
          </p:nvSpPr>
          <p:spPr>
            <a:xfrm>
              <a:off x="4694680" y="2095758"/>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15" name="椭圆 14"/>
          <p:cNvSpPr/>
          <p:nvPr/>
        </p:nvSpPr>
        <p:spPr>
          <a:xfrm>
            <a:off x="780296" y="1874113"/>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com</a:t>
            </a:r>
            <a:endParaRPr kumimoji="1" lang="zh-CN" altLang="en-US" sz="2000" dirty="0" smtClean="0">
              <a:solidFill>
                <a:schemeClr val="tx1"/>
              </a:solidFill>
              <a:latin typeface="Arial Black"/>
              <a:cs typeface="Arial Black"/>
            </a:endParaRPr>
          </a:p>
        </p:txBody>
      </p:sp>
      <p:grpSp>
        <p:nvGrpSpPr>
          <p:cNvPr id="81" name="组 80"/>
          <p:cNvGrpSpPr/>
          <p:nvPr/>
        </p:nvGrpSpPr>
        <p:grpSpPr>
          <a:xfrm>
            <a:off x="698323" y="2055525"/>
            <a:ext cx="2463800" cy="1386180"/>
            <a:chOff x="770893" y="2309520"/>
            <a:chExt cx="2463800" cy="1386180"/>
          </a:xfrm>
        </p:grpSpPr>
        <p:sp>
          <p:nvSpPr>
            <p:cNvPr id="11" name="椭圆 10"/>
            <p:cNvSpPr/>
            <p:nvPr/>
          </p:nvSpPr>
          <p:spPr>
            <a:xfrm>
              <a:off x="770893" y="2309520"/>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30" name="圆角矩形 29"/>
            <p:cNvSpPr/>
            <p:nvPr/>
          </p:nvSpPr>
          <p:spPr>
            <a:xfrm>
              <a:off x="2522872" y="3034141"/>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39" name="圆角矩形 38"/>
          <p:cNvSpPr/>
          <p:nvPr/>
        </p:nvSpPr>
        <p:spPr>
          <a:xfrm>
            <a:off x="6998294" y="5726301"/>
            <a:ext cx="1688506" cy="605347"/>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sp>
        <p:nvSpPr>
          <p:cNvPr id="46" name="椭圆 45"/>
          <p:cNvSpPr/>
          <p:nvPr/>
        </p:nvSpPr>
        <p:spPr>
          <a:xfrm>
            <a:off x="-150237" y="3653874"/>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VeriSign</a:t>
            </a:r>
            <a:endParaRPr kumimoji="1" lang="zh-CN" altLang="en-US" sz="2000" dirty="0" smtClean="0">
              <a:solidFill>
                <a:schemeClr val="tx1"/>
              </a:solidFill>
              <a:latin typeface="Arial Black"/>
              <a:cs typeface="Arial Black"/>
            </a:endParaRPr>
          </a:p>
        </p:txBody>
      </p:sp>
      <p:grpSp>
        <p:nvGrpSpPr>
          <p:cNvPr id="80" name="组 79"/>
          <p:cNvGrpSpPr/>
          <p:nvPr/>
        </p:nvGrpSpPr>
        <p:grpSpPr>
          <a:xfrm>
            <a:off x="332331" y="3822328"/>
            <a:ext cx="2463800" cy="1386180"/>
            <a:chOff x="404901" y="4076323"/>
            <a:chExt cx="2463800" cy="1386180"/>
          </a:xfrm>
        </p:grpSpPr>
        <p:sp>
          <p:nvSpPr>
            <p:cNvPr id="45" name="椭圆 44"/>
            <p:cNvSpPr/>
            <p:nvPr/>
          </p:nvSpPr>
          <p:spPr>
            <a:xfrm>
              <a:off x="404901" y="4076323"/>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48" name="圆角矩形 47"/>
            <p:cNvSpPr/>
            <p:nvPr/>
          </p:nvSpPr>
          <p:spPr>
            <a:xfrm>
              <a:off x="2207680" y="46424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cxnSp>
        <p:nvCxnSpPr>
          <p:cNvPr id="60" name="直线连接符 59"/>
          <p:cNvCxnSpPr>
            <a:endCxn id="39" idx="1"/>
          </p:cNvCxnSpPr>
          <p:nvPr/>
        </p:nvCxnSpPr>
        <p:spPr>
          <a:xfrm>
            <a:off x="5204329" y="6028975"/>
            <a:ext cx="1793965" cy="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3" name="圆角矩形 62"/>
          <p:cNvSpPr/>
          <p:nvPr/>
        </p:nvSpPr>
        <p:spPr>
          <a:xfrm>
            <a:off x="5076090" y="5725537"/>
            <a:ext cx="2185322" cy="25672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1</a:t>
            </a:r>
            <a:r>
              <a:rPr kumimoji="1" lang="zh-CN" altLang="en-US" sz="1400" dirty="0" smtClean="0">
                <a:solidFill>
                  <a:schemeClr val="bg1"/>
                </a:solidFill>
                <a:latin typeface="微软雅黑"/>
                <a:ea typeface="微软雅黑"/>
                <a:cs typeface="微软雅黑"/>
              </a:rPr>
              <a:t> </a:t>
            </a:r>
            <a:r>
              <a:rPr kumimoji="1" lang="en-US" altLang="zh-CN" sz="1400" dirty="0" err="1" smtClean="0">
                <a:solidFill>
                  <a:schemeClr val="bg1"/>
                </a:solidFill>
                <a:latin typeface="微软雅黑"/>
                <a:ea typeface="微软雅黑"/>
                <a:cs typeface="微软雅黑"/>
              </a:rPr>
              <a:t>www.verisign.com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A</a:t>
            </a:r>
            <a:endParaRPr kumimoji="1" lang="zh-CN" altLang="en-US" sz="1400" dirty="0">
              <a:solidFill>
                <a:schemeClr val="bg1"/>
              </a:solidFill>
              <a:latin typeface="微软雅黑"/>
              <a:ea typeface="微软雅黑"/>
              <a:cs typeface="微软雅黑"/>
            </a:endParaRPr>
          </a:p>
        </p:txBody>
      </p:sp>
      <p:cxnSp>
        <p:nvCxnSpPr>
          <p:cNvPr id="64" name="直线连接符 63"/>
          <p:cNvCxnSpPr/>
          <p:nvPr/>
        </p:nvCxnSpPr>
        <p:spPr>
          <a:xfrm>
            <a:off x="4988369" y="2217635"/>
            <a:ext cx="0" cy="360461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7" name="圆角矩形 66"/>
          <p:cNvSpPr/>
          <p:nvPr/>
        </p:nvSpPr>
        <p:spPr>
          <a:xfrm rot="5400000">
            <a:off x="4125585" y="3812783"/>
            <a:ext cx="2076083"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2</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www.versign.com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69" name="直线连接符 68"/>
          <p:cNvCxnSpPr/>
          <p:nvPr/>
        </p:nvCxnSpPr>
        <p:spPr>
          <a:xfrm flipV="1">
            <a:off x="4851223" y="2217635"/>
            <a:ext cx="0" cy="3604611"/>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6" name="圆角矩形 75"/>
          <p:cNvSpPr/>
          <p:nvPr/>
        </p:nvSpPr>
        <p:spPr>
          <a:xfrm rot="5400000">
            <a:off x="3759763" y="3376842"/>
            <a:ext cx="1838447" cy="25672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FFFFFF"/>
                </a:solidFill>
                <a:latin typeface="微软雅黑"/>
                <a:ea typeface="微软雅黑"/>
                <a:cs typeface="微软雅黑"/>
              </a:rPr>
              <a:t>3</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NS</a:t>
            </a:r>
            <a:endParaRPr kumimoji="1" lang="zh-CN" altLang="en-US" sz="1400" dirty="0">
              <a:solidFill>
                <a:srgbClr val="FFFFFF"/>
              </a:solidFill>
              <a:latin typeface="微软雅黑"/>
              <a:ea typeface="微软雅黑"/>
              <a:cs typeface="微软雅黑"/>
            </a:endParaRPr>
          </a:p>
        </p:txBody>
      </p:sp>
      <p:cxnSp>
        <p:nvCxnSpPr>
          <p:cNvPr id="82" name="直线连接符 81"/>
          <p:cNvCxnSpPr/>
          <p:nvPr/>
        </p:nvCxnSpPr>
        <p:spPr>
          <a:xfrm>
            <a:off x="2852620" y="2993482"/>
            <a:ext cx="1681103" cy="2781773"/>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3" name="圆角矩形 82"/>
          <p:cNvSpPr/>
          <p:nvPr/>
        </p:nvSpPr>
        <p:spPr>
          <a:xfrm rot="3600000">
            <a:off x="2758163" y="4093469"/>
            <a:ext cx="2170384" cy="311172"/>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4</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85" name="直线连接符 84"/>
          <p:cNvCxnSpPr/>
          <p:nvPr/>
        </p:nvCxnSpPr>
        <p:spPr>
          <a:xfrm flipH="1" flipV="1">
            <a:off x="2835730" y="3156019"/>
            <a:ext cx="1536700" cy="2593836"/>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1" name="圆角矩形 90"/>
          <p:cNvSpPr/>
          <p:nvPr/>
        </p:nvSpPr>
        <p:spPr>
          <a:xfrm rot="3600000">
            <a:off x="2227662" y="4224675"/>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5</a:t>
            </a:r>
            <a:r>
              <a:rPr kumimoji="1" lang="zh-CN" altLang="en-US" sz="1400" dirty="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t>
            </a:r>
            <a:r>
              <a:rPr kumimoji="1" lang="en-US" altLang="zh-CN" sz="1400" dirty="0" err="1" smtClean="0">
                <a:solidFill>
                  <a:srgbClr val="FFFFFF"/>
                </a:solidFill>
                <a:latin typeface="微软雅黑"/>
                <a:ea typeface="微软雅黑"/>
                <a:cs typeface="微软雅黑"/>
              </a:rPr>
              <a:t>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NS</a:t>
            </a:r>
            <a:endParaRPr kumimoji="1" lang="zh-CN" altLang="en-US" sz="1400" dirty="0">
              <a:solidFill>
                <a:srgbClr val="FFFFFF"/>
              </a:solidFill>
              <a:latin typeface="微软雅黑"/>
              <a:ea typeface="微软雅黑"/>
              <a:cs typeface="微软雅黑"/>
            </a:endParaRPr>
          </a:p>
        </p:txBody>
      </p:sp>
      <p:cxnSp>
        <p:nvCxnSpPr>
          <p:cNvPr id="92" name="直线连接符 91"/>
          <p:cNvCxnSpPr/>
          <p:nvPr/>
        </p:nvCxnSpPr>
        <p:spPr>
          <a:xfrm rot="242087">
            <a:off x="2552169" y="4802390"/>
            <a:ext cx="1190980" cy="1277932"/>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3" name="圆角矩形 92"/>
          <p:cNvSpPr/>
          <p:nvPr/>
        </p:nvSpPr>
        <p:spPr>
          <a:xfrm rot="3126846">
            <a:off x="2210591" y="5191932"/>
            <a:ext cx="2210737" cy="291836"/>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6</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97" name="直线连接符 96"/>
          <p:cNvCxnSpPr/>
          <p:nvPr/>
        </p:nvCxnSpPr>
        <p:spPr>
          <a:xfrm flipH="1" flipV="1">
            <a:off x="2548226" y="4865890"/>
            <a:ext cx="1068620" cy="1344414"/>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8" name="圆角矩形 97"/>
          <p:cNvSpPr/>
          <p:nvPr/>
        </p:nvSpPr>
        <p:spPr>
          <a:xfrm rot="3156438">
            <a:off x="1690862" y="5433709"/>
            <a:ext cx="2324209" cy="292371"/>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7</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105" name="直线连接符 104"/>
          <p:cNvCxnSpPr/>
          <p:nvPr/>
        </p:nvCxnSpPr>
        <p:spPr>
          <a:xfrm flipH="1">
            <a:off x="5159656" y="6149980"/>
            <a:ext cx="1838638" cy="0"/>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09" name="圆角矩形 108"/>
          <p:cNvSpPr/>
          <p:nvPr/>
        </p:nvSpPr>
        <p:spPr>
          <a:xfrm>
            <a:off x="4878672" y="6211966"/>
            <a:ext cx="2382740"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8</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sp>
        <p:nvSpPr>
          <p:cNvPr id="61" name="椭圆 60"/>
          <p:cNvSpPr/>
          <p:nvPr/>
        </p:nvSpPr>
        <p:spPr>
          <a:xfrm>
            <a:off x="-52791" y="4450344"/>
            <a:ext cx="1684386"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www</a:t>
            </a:r>
            <a:endParaRPr kumimoji="1" lang="zh-CN" altLang="en-US" sz="2000" dirty="0" smtClean="0">
              <a:solidFill>
                <a:schemeClr val="tx1"/>
              </a:solidFill>
              <a:latin typeface="Arial Black"/>
              <a:cs typeface="Arial Black"/>
            </a:endParaRPr>
          </a:p>
        </p:txBody>
      </p:sp>
      <p:sp>
        <p:nvSpPr>
          <p:cNvPr id="75" name="圆角矩形标注 74"/>
          <p:cNvSpPr/>
          <p:nvPr/>
        </p:nvSpPr>
        <p:spPr>
          <a:xfrm>
            <a:off x="5321665" y="4388419"/>
            <a:ext cx="3365135" cy="1259048"/>
          </a:xfrm>
          <a:prstGeom prst="wedgeRoundRectCallout">
            <a:avLst>
              <a:gd name="adj1" fmla="val -22570"/>
              <a:gd name="adj2" fmla="val 620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1</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8</a:t>
            </a:r>
            <a:r>
              <a:rPr kumimoji="1" lang="zh-CN" altLang="en-US" sz="1600" dirty="0" smtClean="0">
                <a:solidFill>
                  <a:srgbClr val="3366FF"/>
                </a:solidFill>
                <a:latin typeface="微软雅黑"/>
                <a:ea typeface="微软雅黑"/>
                <a:cs typeface="微软雅黑"/>
              </a:rPr>
              <a:t>步</a:t>
            </a:r>
            <a:r>
              <a:rPr kumimoji="1" lang="zh-CN"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无</a:t>
            </a:r>
            <a:r>
              <a:rPr kumimoji="1" lang="en-US" altLang="zh-CN" sz="1600" dirty="0" smtClean="0">
                <a:solidFill>
                  <a:srgbClr val="3366FF"/>
                </a:solidFill>
                <a:latin typeface="微软雅黑"/>
                <a:ea typeface="微软雅黑"/>
                <a:cs typeface="微软雅黑"/>
              </a:rPr>
              <a:t>DNSSEC</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若设置</a:t>
            </a:r>
            <a:r>
              <a:rPr kumimoji="1" lang="en-US" altLang="zh-CN" sz="1600" dirty="0" smtClean="0">
                <a:solidFill>
                  <a:srgbClr val="3366FF"/>
                </a:solidFill>
                <a:latin typeface="微软雅黑"/>
                <a:ea typeface="微软雅黑"/>
                <a:cs typeface="微软雅黑"/>
              </a:rPr>
              <a:t>CD</a:t>
            </a:r>
            <a:r>
              <a:rPr kumimoji="1" lang="zh-CN" altLang="en-US" sz="1600" dirty="0" smtClean="0">
                <a:solidFill>
                  <a:srgbClr val="3366FF"/>
                </a:solidFill>
                <a:latin typeface="微软雅黑"/>
                <a:ea typeface="微软雅黑"/>
                <a:cs typeface="微软雅黑"/>
              </a:rPr>
              <a:t>标记，则递归服务器不做检查，而由</a:t>
            </a:r>
            <a:r>
              <a:rPr kumimoji="1" lang="en-US" altLang="zh-CN" sz="1600" dirty="0" smtClean="0">
                <a:solidFill>
                  <a:srgbClr val="3366FF"/>
                </a:solidFill>
                <a:latin typeface="微软雅黑"/>
                <a:ea typeface="微软雅黑"/>
                <a:cs typeface="微软雅黑"/>
              </a:rPr>
              <a:t>stub</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resolver</a:t>
            </a:r>
            <a:r>
              <a:rPr kumimoji="1" lang="zh-CN" altLang="en-US" sz="1600" dirty="0" smtClean="0">
                <a:solidFill>
                  <a:srgbClr val="3366FF"/>
                </a:solidFill>
                <a:latin typeface="微软雅黑"/>
                <a:ea typeface="微软雅黑"/>
                <a:cs typeface="微软雅黑"/>
              </a:rPr>
              <a:t>检查</a:t>
            </a:r>
            <a:endParaRPr kumimoji="1" lang="en-US" altLang="zh-CN" sz="1600" dirty="0" smtClean="0">
              <a:solidFill>
                <a:srgbClr val="3366FF"/>
              </a:solidFill>
              <a:latin typeface="微软雅黑"/>
              <a:ea typeface="微软雅黑"/>
              <a:cs typeface="微软雅黑"/>
            </a:endParaRPr>
          </a:p>
        </p:txBody>
      </p:sp>
      <p:sp>
        <p:nvSpPr>
          <p:cNvPr id="84" name="圆角矩形标注 83"/>
          <p:cNvSpPr/>
          <p:nvPr/>
        </p:nvSpPr>
        <p:spPr>
          <a:xfrm>
            <a:off x="6182721" y="3156019"/>
            <a:ext cx="2397876" cy="1136306"/>
          </a:xfrm>
          <a:prstGeom prst="wedgeRoundRectCallout">
            <a:avLst>
              <a:gd name="adj1" fmla="val -87517"/>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2</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7</a:t>
            </a:r>
            <a:r>
              <a:rPr kumimoji="1" lang="zh-CN" altLang="en-US" sz="1600" dirty="0" smtClean="0">
                <a:solidFill>
                  <a:srgbClr val="3366FF"/>
                </a:solidFill>
                <a:latin typeface="微软雅黑"/>
                <a:ea typeface="微软雅黑"/>
                <a:cs typeface="微软雅黑"/>
              </a:rPr>
              <a:t>步迭代解析：</a:t>
            </a:r>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递归服务器负责验证</a:t>
            </a:r>
            <a:r>
              <a:rPr kumimoji="1" lang="zh-CN" altLang="zh-CN"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权威服务器不负责验证</a:t>
            </a:r>
            <a:endParaRPr kumimoji="1" lang="en-US" altLang="zh-CN" sz="1600" dirty="0" smtClean="0">
              <a:solidFill>
                <a:srgbClr val="3366FF"/>
              </a:solidFill>
              <a:latin typeface="微软雅黑"/>
              <a:ea typeface="微软雅黑"/>
              <a:cs typeface="微软雅黑"/>
            </a:endParaRPr>
          </a:p>
          <a:p>
            <a:endParaRPr kumimoji="1" lang="en-US" altLang="zh-CN" sz="1600" dirty="0" smtClean="0">
              <a:solidFill>
                <a:srgbClr val="3366FF"/>
              </a:solidFill>
              <a:latin typeface="微软雅黑"/>
              <a:ea typeface="微软雅黑"/>
              <a:cs typeface="微软雅黑"/>
            </a:endParaRPr>
          </a:p>
        </p:txBody>
      </p:sp>
      <p:sp>
        <p:nvSpPr>
          <p:cNvPr id="107" name="圆角矩形 106"/>
          <p:cNvSpPr/>
          <p:nvPr/>
        </p:nvSpPr>
        <p:spPr>
          <a:xfrm>
            <a:off x="5252114" y="3027655"/>
            <a:ext cx="530121"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DO</a:t>
            </a:r>
            <a:endParaRPr kumimoji="1" lang="zh-CN" altLang="en-US" sz="1400" dirty="0">
              <a:solidFill>
                <a:schemeClr val="bg1"/>
              </a:solidFill>
              <a:latin typeface="微软雅黑"/>
              <a:ea typeface="微软雅黑"/>
              <a:cs typeface="微软雅黑"/>
            </a:endParaRPr>
          </a:p>
        </p:txBody>
      </p:sp>
      <p:sp>
        <p:nvSpPr>
          <p:cNvPr id="108" name="圆角矩形 107"/>
          <p:cNvSpPr/>
          <p:nvPr/>
        </p:nvSpPr>
        <p:spPr>
          <a:xfrm>
            <a:off x="3786633" y="2720257"/>
            <a:ext cx="788686" cy="54645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DS</a:t>
            </a:r>
            <a:endParaRPr kumimoji="1" lang="en-US" altLang="zh-CN" sz="1400" dirty="0">
              <a:solidFill>
                <a:schemeClr val="bg1"/>
              </a:solidFill>
              <a:latin typeface="微软雅黑"/>
              <a:ea typeface="微软雅黑"/>
              <a:cs typeface="微软雅黑"/>
            </a:endParaRPr>
          </a:p>
          <a:p>
            <a:pPr algn="ctr"/>
            <a:r>
              <a:rPr kumimoji="1" lang="en-US" altLang="zh-CN" sz="1400" dirty="0" smtClean="0">
                <a:solidFill>
                  <a:schemeClr val="bg1"/>
                </a:solidFill>
                <a:latin typeface="微软雅黑"/>
                <a:ea typeface="微软雅黑"/>
                <a:cs typeface="微软雅黑"/>
              </a:rPr>
              <a:t>RRSIG</a:t>
            </a:r>
            <a:endParaRPr kumimoji="1" lang="zh-CN" altLang="en-US" sz="1400" dirty="0">
              <a:solidFill>
                <a:schemeClr val="bg1"/>
              </a:solidFill>
              <a:latin typeface="微软雅黑"/>
              <a:ea typeface="微软雅黑"/>
              <a:cs typeface="微软雅黑"/>
            </a:endParaRPr>
          </a:p>
        </p:txBody>
      </p:sp>
      <p:sp>
        <p:nvSpPr>
          <p:cNvPr id="110" name="圆角矩形 109"/>
          <p:cNvSpPr/>
          <p:nvPr/>
        </p:nvSpPr>
        <p:spPr>
          <a:xfrm>
            <a:off x="3442541" y="3325610"/>
            <a:ext cx="530121"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DO</a:t>
            </a:r>
            <a:endParaRPr kumimoji="1" lang="zh-CN" altLang="en-US" sz="1400" dirty="0">
              <a:solidFill>
                <a:schemeClr val="bg1"/>
              </a:solidFill>
              <a:latin typeface="微软雅黑"/>
              <a:ea typeface="微软雅黑"/>
              <a:cs typeface="微软雅黑"/>
            </a:endParaRPr>
          </a:p>
        </p:txBody>
      </p:sp>
      <p:sp>
        <p:nvSpPr>
          <p:cNvPr id="111" name="圆角矩形 110"/>
          <p:cNvSpPr/>
          <p:nvPr/>
        </p:nvSpPr>
        <p:spPr>
          <a:xfrm>
            <a:off x="2047044" y="3441705"/>
            <a:ext cx="788686" cy="54645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DS</a:t>
            </a:r>
            <a:endParaRPr kumimoji="1" lang="en-US" altLang="zh-CN" sz="1400" dirty="0">
              <a:solidFill>
                <a:schemeClr val="bg1"/>
              </a:solidFill>
              <a:latin typeface="微软雅黑"/>
              <a:ea typeface="微软雅黑"/>
              <a:cs typeface="微软雅黑"/>
            </a:endParaRPr>
          </a:p>
          <a:p>
            <a:pPr algn="ctr"/>
            <a:r>
              <a:rPr kumimoji="1" lang="en-US" altLang="zh-CN" sz="1400" dirty="0" smtClean="0">
                <a:solidFill>
                  <a:schemeClr val="bg1"/>
                </a:solidFill>
                <a:latin typeface="微软雅黑"/>
                <a:ea typeface="微软雅黑"/>
                <a:cs typeface="微软雅黑"/>
              </a:rPr>
              <a:t>RRSIG</a:t>
            </a:r>
            <a:endParaRPr kumimoji="1" lang="zh-CN" altLang="en-US" sz="1400" dirty="0">
              <a:solidFill>
                <a:schemeClr val="bg1"/>
              </a:solidFill>
              <a:latin typeface="微软雅黑"/>
              <a:ea typeface="微软雅黑"/>
              <a:cs typeface="微软雅黑"/>
            </a:endParaRPr>
          </a:p>
        </p:txBody>
      </p:sp>
      <p:sp>
        <p:nvSpPr>
          <p:cNvPr id="112" name="圆角矩形 111"/>
          <p:cNvSpPr/>
          <p:nvPr/>
        </p:nvSpPr>
        <p:spPr>
          <a:xfrm>
            <a:off x="2811072" y="4424428"/>
            <a:ext cx="530121"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DO</a:t>
            </a:r>
            <a:endParaRPr kumimoji="1" lang="zh-CN" altLang="en-US" sz="1400" dirty="0">
              <a:solidFill>
                <a:schemeClr val="bg1"/>
              </a:solidFill>
              <a:latin typeface="微软雅黑"/>
              <a:ea typeface="微软雅黑"/>
              <a:cs typeface="微软雅黑"/>
            </a:endParaRPr>
          </a:p>
        </p:txBody>
      </p:sp>
      <p:sp>
        <p:nvSpPr>
          <p:cNvPr id="113" name="圆角矩形 112"/>
          <p:cNvSpPr/>
          <p:nvPr/>
        </p:nvSpPr>
        <p:spPr>
          <a:xfrm>
            <a:off x="1769671" y="5173523"/>
            <a:ext cx="788686" cy="54645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A</a:t>
            </a:r>
          </a:p>
          <a:p>
            <a:pPr algn="ctr"/>
            <a:r>
              <a:rPr kumimoji="1" lang="en-US" altLang="zh-CN" sz="1400" dirty="0" smtClean="0">
                <a:solidFill>
                  <a:schemeClr val="bg1"/>
                </a:solidFill>
                <a:latin typeface="微软雅黑"/>
                <a:ea typeface="微软雅黑"/>
                <a:cs typeface="微软雅黑"/>
              </a:rPr>
              <a:t>RRSIG</a:t>
            </a:r>
            <a:endParaRPr kumimoji="1" lang="zh-CN" altLang="en-US" sz="1400" dirty="0">
              <a:solidFill>
                <a:schemeClr val="bg1"/>
              </a:solidFill>
              <a:latin typeface="微软雅黑"/>
              <a:ea typeface="微软雅黑"/>
              <a:cs typeface="微软雅黑"/>
            </a:endParaRPr>
          </a:p>
        </p:txBody>
      </p:sp>
      <p:sp>
        <p:nvSpPr>
          <p:cNvPr id="124" name="圆角矩形 123"/>
          <p:cNvSpPr/>
          <p:nvPr/>
        </p:nvSpPr>
        <p:spPr>
          <a:xfrm>
            <a:off x="3265055" y="1390712"/>
            <a:ext cx="1089588" cy="3106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root</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key</a:t>
            </a:r>
            <a:endParaRPr kumimoji="1" lang="en-US" altLang="zh-CN" sz="1400" dirty="0">
              <a:solidFill>
                <a:schemeClr val="bg1"/>
              </a:solidFill>
              <a:latin typeface="微软雅黑"/>
              <a:ea typeface="微软雅黑"/>
              <a:cs typeface="微软雅黑"/>
            </a:endParaRPr>
          </a:p>
        </p:txBody>
      </p:sp>
      <p:sp>
        <p:nvSpPr>
          <p:cNvPr id="126" name="圆角矩形 125"/>
          <p:cNvSpPr/>
          <p:nvPr/>
        </p:nvSpPr>
        <p:spPr>
          <a:xfrm>
            <a:off x="3241839" y="1856680"/>
            <a:ext cx="1089588" cy="3106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chemeClr val="bg1"/>
                </a:solidFill>
                <a:latin typeface="微软雅黑"/>
                <a:ea typeface="微软雅黑"/>
                <a:cs typeface="微软雅黑"/>
              </a:rPr>
              <a:t>.</a:t>
            </a:r>
            <a:r>
              <a:rPr kumimoji="1" lang="en-US" altLang="zh-CN" sz="1400" dirty="0" smtClean="0">
                <a:solidFill>
                  <a:schemeClr val="bg1"/>
                </a:solidFill>
                <a:latin typeface="微软雅黑"/>
                <a:ea typeface="微软雅黑"/>
                <a:cs typeface="微软雅黑"/>
              </a:rPr>
              <a:t>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DS</a:t>
            </a:r>
            <a:endParaRPr kumimoji="1" lang="en-US" altLang="zh-CN" sz="1400" dirty="0">
              <a:solidFill>
                <a:schemeClr val="bg1"/>
              </a:solidFill>
              <a:latin typeface="微软雅黑"/>
              <a:ea typeface="微软雅黑"/>
              <a:cs typeface="微软雅黑"/>
            </a:endParaRPr>
          </a:p>
        </p:txBody>
      </p:sp>
      <p:sp>
        <p:nvSpPr>
          <p:cNvPr id="127" name="圆角矩形 126"/>
          <p:cNvSpPr/>
          <p:nvPr/>
        </p:nvSpPr>
        <p:spPr>
          <a:xfrm>
            <a:off x="1769155" y="2378795"/>
            <a:ext cx="1089588" cy="3106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chemeClr val="bg1"/>
                </a:solidFill>
                <a:latin typeface="微软雅黑"/>
                <a:ea typeface="微软雅黑"/>
                <a:cs typeface="微软雅黑"/>
              </a:rPr>
              <a:t>.</a:t>
            </a:r>
            <a:r>
              <a:rPr kumimoji="1" lang="en-US" altLang="zh-CN" sz="1400" dirty="0" smtClean="0">
                <a:solidFill>
                  <a:schemeClr val="bg1"/>
                </a:solidFill>
                <a:latin typeface="微软雅黑"/>
                <a:ea typeface="微软雅黑"/>
                <a:cs typeface="微软雅黑"/>
              </a:rPr>
              <a:t>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key</a:t>
            </a:r>
            <a:endParaRPr kumimoji="1" lang="en-US" altLang="zh-CN" sz="1400" dirty="0">
              <a:solidFill>
                <a:schemeClr val="bg1"/>
              </a:solidFill>
              <a:latin typeface="微软雅黑"/>
              <a:ea typeface="微软雅黑"/>
              <a:cs typeface="微软雅黑"/>
            </a:endParaRPr>
          </a:p>
        </p:txBody>
      </p:sp>
      <p:sp>
        <p:nvSpPr>
          <p:cNvPr id="133" name="圆角矩形 132"/>
          <p:cNvSpPr/>
          <p:nvPr/>
        </p:nvSpPr>
        <p:spPr>
          <a:xfrm>
            <a:off x="290292" y="4093657"/>
            <a:ext cx="1844818" cy="29476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chemeClr val="bg1"/>
                </a:solidFill>
                <a:latin typeface="微软雅黑"/>
                <a:ea typeface="微软雅黑"/>
                <a:cs typeface="微软雅黑"/>
              </a:rPr>
              <a:t>verisign.com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key</a:t>
            </a:r>
            <a:endParaRPr kumimoji="1" lang="en-US" altLang="zh-CN" sz="1400" dirty="0">
              <a:solidFill>
                <a:schemeClr val="bg1"/>
              </a:solidFill>
              <a:latin typeface="微软雅黑"/>
              <a:ea typeface="微软雅黑"/>
              <a:cs typeface="微软雅黑"/>
            </a:endParaRPr>
          </a:p>
        </p:txBody>
      </p:sp>
      <p:sp>
        <p:nvSpPr>
          <p:cNvPr id="134" name="圆角矩形 133"/>
          <p:cNvSpPr/>
          <p:nvPr/>
        </p:nvSpPr>
        <p:spPr>
          <a:xfrm>
            <a:off x="934505" y="2851272"/>
            <a:ext cx="1498368" cy="42829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chemeClr val="bg1"/>
                </a:solidFill>
                <a:latin typeface="微软雅黑"/>
                <a:ea typeface="微软雅黑"/>
                <a:cs typeface="微软雅黑"/>
              </a:rPr>
              <a:t>verisign.com</a:t>
            </a:r>
            <a:endParaRPr kumimoji="1" lang="en-US" altLang="zh-CN" sz="1400" dirty="0">
              <a:solidFill>
                <a:schemeClr val="bg1"/>
              </a:solidFill>
              <a:latin typeface="微软雅黑"/>
              <a:ea typeface="微软雅黑"/>
              <a:cs typeface="微软雅黑"/>
            </a:endParaRPr>
          </a:p>
          <a:p>
            <a:pPr algn="ctr"/>
            <a:r>
              <a:rPr kumimoji="1" lang="en-US" altLang="zh-CN" sz="1400" dirty="0" smtClean="0">
                <a:solidFill>
                  <a:schemeClr val="bg1"/>
                </a:solidFill>
                <a:latin typeface="微软雅黑"/>
                <a:ea typeface="微软雅黑"/>
                <a:cs typeface="微软雅黑"/>
              </a:rPr>
              <a:t>DS</a:t>
            </a:r>
            <a:endParaRPr kumimoji="1" lang="en-US" altLang="zh-CN" sz="1400" dirty="0">
              <a:solidFill>
                <a:schemeClr val="bg1"/>
              </a:solidFill>
              <a:latin typeface="微软雅黑"/>
              <a:ea typeface="微软雅黑"/>
              <a:cs typeface="微软雅黑"/>
            </a:endParaRPr>
          </a:p>
        </p:txBody>
      </p:sp>
      <p:sp>
        <p:nvSpPr>
          <p:cNvPr id="135" name="圆角矩形 134"/>
          <p:cNvSpPr/>
          <p:nvPr/>
        </p:nvSpPr>
        <p:spPr>
          <a:xfrm>
            <a:off x="310777" y="4875410"/>
            <a:ext cx="1803847" cy="319548"/>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chemeClr val="bg1"/>
                </a:solidFill>
                <a:latin typeface="微软雅黑"/>
                <a:ea typeface="微软雅黑"/>
                <a:cs typeface="微软雅黑"/>
              </a:rPr>
              <a:t>www.verisign.com</a:t>
            </a:r>
            <a:endParaRPr kumimoji="1" lang="en-US" altLang="zh-CN" sz="1400" dirty="0">
              <a:solidFill>
                <a:schemeClr val="bg1"/>
              </a:solidFill>
              <a:latin typeface="微软雅黑"/>
              <a:ea typeface="微软雅黑"/>
              <a:cs typeface="微软雅黑"/>
            </a:endParaRPr>
          </a:p>
        </p:txBody>
      </p:sp>
      <p:cxnSp>
        <p:nvCxnSpPr>
          <p:cNvPr id="137" name="直线连接符 136"/>
          <p:cNvCxnSpPr>
            <a:stCxn id="126" idx="2"/>
            <a:endCxn id="127" idx="0"/>
          </p:cNvCxnSpPr>
          <p:nvPr/>
        </p:nvCxnSpPr>
        <p:spPr>
          <a:xfrm flipH="1">
            <a:off x="2313949" y="2167325"/>
            <a:ext cx="1472684" cy="21147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直线连接符 137"/>
          <p:cNvCxnSpPr>
            <a:stCxn id="127" idx="2"/>
            <a:endCxn id="134" idx="0"/>
          </p:cNvCxnSpPr>
          <p:nvPr/>
        </p:nvCxnSpPr>
        <p:spPr>
          <a:xfrm flipH="1">
            <a:off x="1683689" y="2689440"/>
            <a:ext cx="630260" cy="16183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直线连接符 138"/>
          <p:cNvCxnSpPr>
            <a:stCxn id="134" idx="2"/>
            <a:endCxn id="133" idx="0"/>
          </p:cNvCxnSpPr>
          <p:nvPr/>
        </p:nvCxnSpPr>
        <p:spPr>
          <a:xfrm flipH="1">
            <a:off x="1212701" y="3279571"/>
            <a:ext cx="470988" cy="814086"/>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直线连接符 139"/>
          <p:cNvCxnSpPr>
            <a:stCxn id="133" idx="2"/>
            <a:endCxn id="135" idx="0"/>
          </p:cNvCxnSpPr>
          <p:nvPr/>
        </p:nvCxnSpPr>
        <p:spPr>
          <a:xfrm>
            <a:off x="1212701" y="4388419"/>
            <a:ext cx="0" cy="48699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6" name="圆角矩形 155"/>
          <p:cNvSpPr/>
          <p:nvPr/>
        </p:nvSpPr>
        <p:spPr>
          <a:xfrm>
            <a:off x="5668718" y="6448250"/>
            <a:ext cx="788686" cy="27322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AD</a:t>
            </a:r>
            <a:endParaRPr kumimoji="1" lang="en-US" altLang="zh-CN" sz="1400" dirty="0">
              <a:solidFill>
                <a:schemeClr val="bg1"/>
              </a:solidFill>
              <a:latin typeface="微软雅黑"/>
              <a:ea typeface="微软雅黑"/>
              <a:cs typeface="微软雅黑"/>
            </a:endParaRPr>
          </a:p>
        </p:txBody>
      </p:sp>
      <p:sp>
        <p:nvSpPr>
          <p:cNvPr id="157" name="圆角矩形标注 156"/>
          <p:cNvSpPr/>
          <p:nvPr/>
        </p:nvSpPr>
        <p:spPr>
          <a:xfrm>
            <a:off x="5931554" y="1253962"/>
            <a:ext cx="2397876" cy="1136306"/>
          </a:xfrm>
          <a:prstGeom prst="wedgeRoundRectCallout">
            <a:avLst>
              <a:gd name="adj1" fmla="val -63788"/>
              <a:gd name="adj2" fmla="val 2522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FF6600"/>
                </a:solidFill>
                <a:latin typeface="微软雅黑"/>
                <a:ea typeface="微软雅黑"/>
                <a:cs typeface="微软雅黑"/>
              </a:rPr>
              <a:t>DNSKEY</a:t>
            </a:r>
            <a:r>
              <a:rPr kumimoji="1" lang="zh-CN" altLang="en-US" sz="1600" dirty="0" smtClean="0">
                <a:solidFill>
                  <a:srgbClr val="FF6600"/>
                </a:solidFill>
                <a:latin typeface="微软雅黑"/>
                <a:ea typeface="微软雅黑"/>
                <a:cs typeface="微软雅黑"/>
              </a:rPr>
              <a:t>通过另外独立的方式获取与验证，</a:t>
            </a:r>
            <a:endParaRPr kumimoji="1" lang="en-US" altLang="zh-CN" sz="1600" dirty="0" smtClean="0">
              <a:solidFill>
                <a:srgbClr val="FF6600"/>
              </a:solidFill>
              <a:latin typeface="微软雅黑"/>
              <a:ea typeface="微软雅黑"/>
              <a:cs typeface="微软雅黑"/>
            </a:endParaRPr>
          </a:p>
          <a:p>
            <a:r>
              <a:rPr kumimoji="1" lang="zh-CN" altLang="en-US" sz="1600" dirty="0" smtClean="0">
                <a:solidFill>
                  <a:srgbClr val="FF6600"/>
                </a:solidFill>
                <a:latin typeface="微软雅黑"/>
                <a:ea typeface="微软雅黑"/>
                <a:cs typeface="微软雅黑"/>
              </a:rPr>
              <a:t>那么应如何做？</a:t>
            </a:r>
            <a:endParaRPr kumimoji="1" lang="en-US" altLang="zh-CN" sz="1600" dirty="0" smtClean="0">
              <a:solidFill>
                <a:srgbClr val="FF6600"/>
              </a:solidFill>
              <a:latin typeface="微软雅黑"/>
              <a:ea typeface="微软雅黑"/>
              <a:cs typeface="微软雅黑"/>
            </a:endParaRPr>
          </a:p>
        </p:txBody>
      </p:sp>
      <p:sp>
        <p:nvSpPr>
          <p:cNvPr id="56" name="圆角矩形 55"/>
          <p:cNvSpPr/>
          <p:nvPr/>
        </p:nvSpPr>
        <p:spPr>
          <a:xfrm>
            <a:off x="5321665" y="5484703"/>
            <a:ext cx="530121"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DO</a:t>
            </a:r>
            <a:endParaRPr kumimoji="1" lang="zh-CN" altLang="en-US" sz="14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23204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7" grpId="0" animBg="1"/>
      <p:bldP spid="76" grpId="0" animBg="1"/>
      <p:bldP spid="83" grpId="0" animBg="1"/>
      <p:bldP spid="91" grpId="0" animBg="1"/>
      <p:bldP spid="93" grpId="0" animBg="1"/>
      <p:bldP spid="98" grpId="0" animBg="1"/>
      <p:bldP spid="109" grpId="0" animBg="1"/>
      <p:bldP spid="75" grpId="0" animBg="1"/>
      <p:bldP spid="84" grpId="0" animBg="1"/>
      <p:bldP spid="107" grpId="0" animBg="1"/>
      <p:bldP spid="108" grpId="0" animBg="1"/>
      <p:bldP spid="110" grpId="0" animBg="1"/>
      <p:bldP spid="111" grpId="0" animBg="1"/>
      <p:bldP spid="112" grpId="0" animBg="1"/>
      <p:bldP spid="113" grpId="0" animBg="1"/>
      <p:bldP spid="156" grpId="0" animBg="1"/>
      <p:bldP spid="157" grpId="0" animBg="1"/>
      <p:bldP spid="5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786" y="24699"/>
            <a:ext cx="8264014" cy="739952"/>
          </a:xfrm>
        </p:spPr>
        <p:txBody>
          <a:bodyPr>
            <a:normAutofit/>
          </a:bodyPr>
          <a:lstStyle/>
          <a:p>
            <a:r>
              <a:rPr kumimoji="1" lang="en-US" altLang="en-US" dirty="0" smtClean="0"/>
              <a:t>迭代</a:t>
            </a:r>
            <a:r>
              <a:rPr kumimoji="1" lang="zh-CN" altLang="en-US" dirty="0" smtClean="0"/>
              <a:t>查询示例：</a:t>
            </a:r>
            <a:r>
              <a:rPr kumimoji="1" lang="en-US" altLang="zh-CN" dirty="0" err="1" smtClean="0"/>
              <a:t>www.verisign.com</a:t>
            </a:r>
            <a:endParaRPr kumimoji="1" lang="zh-CN" altLang="en-US" dirty="0"/>
          </a:p>
        </p:txBody>
      </p:sp>
      <p:sp>
        <p:nvSpPr>
          <p:cNvPr id="3" name="内容占位符 2"/>
          <p:cNvSpPr>
            <a:spLocks noGrp="1"/>
          </p:cNvSpPr>
          <p:nvPr>
            <p:ph idx="1"/>
          </p:nvPr>
        </p:nvSpPr>
        <p:spPr>
          <a:xfrm>
            <a:off x="266030" y="764651"/>
            <a:ext cx="8686800" cy="5728209"/>
          </a:xfrm>
        </p:spPr>
        <p:txBody>
          <a:bodyPr/>
          <a:lstStyle/>
          <a:p>
            <a:pPr marL="0" indent="0">
              <a:buNone/>
            </a:pPr>
            <a:r>
              <a:rPr kumimoji="1" lang="en-US" altLang="zh-CN" sz="1400" dirty="0">
                <a:latin typeface="Courier"/>
                <a:cs typeface="Courier"/>
              </a:rPr>
              <a:t>; &lt;&lt;&gt;&gt; </a:t>
            </a:r>
            <a:r>
              <a:rPr kumimoji="1" lang="en-US" altLang="zh-CN" sz="1400" dirty="0" err="1">
                <a:latin typeface="Courier"/>
                <a:cs typeface="Courier"/>
              </a:rPr>
              <a:t>DiG</a:t>
            </a:r>
            <a:r>
              <a:rPr kumimoji="1" lang="en-US" altLang="zh-CN" sz="1400" dirty="0">
                <a:latin typeface="Courier"/>
                <a:cs typeface="Courier"/>
              </a:rPr>
              <a:t> 9.9.5-3-Ubuntu &lt;&lt;&gt;&gt; @</a:t>
            </a:r>
            <a:r>
              <a:rPr kumimoji="1" lang="en-US" altLang="zh-CN" sz="1400" dirty="0" err="1">
                <a:latin typeface="Courier"/>
                <a:cs typeface="Courier"/>
              </a:rPr>
              <a:t>localhost</a:t>
            </a:r>
            <a:r>
              <a:rPr kumimoji="1" lang="en-US" altLang="zh-CN" sz="1400" dirty="0">
                <a:latin typeface="Courier"/>
                <a:cs typeface="Courier"/>
              </a:rPr>
              <a:t> +</a:t>
            </a:r>
            <a:r>
              <a:rPr kumimoji="1" lang="en-US" altLang="zh-CN" sz="1400" dirty="0" err="1">
                <a:latin typeface="Courier"/>
                <a:cs typeface="Courier"/>
              </a:rPr>
              <a:t>dnssec</a:t>
            </a:r>
            <a:r>
              <a:rPr kumimoji="1" lang="en-US" altLang="zh-CN" sz="1400" dirty="0">
                <a:latin typeface="Courier"/>
                <a:cs typeface="Courier"/>
              </a:rPr>
              <a:t> +trace +all </a:t>
            </a:r>
            <a:r>
              <a:rPr kumimoji="1" lang="en-US" altLang="zh-CN" sz="1400" dirty="0" err="1">
                <a:latin typeface="Courier"/>
                <a:cs typeface="Courier"/>
              </a:rPr>
              <a:t>www.verisign.com</a:t>
            </a:r>
            <a:endParaRPr kumimoji="1" lang="en-US" altLang="zh-CN" sz="1400" dirty="0">
              <a:latin typeface="Courier"/>
              <a:cs typeface="Courier"/>
            </a:endParaRPr>
          </a:p>
          <a:p>
            <a:pPr marL="0" indent="0">
              <a:buNone/>
            </a:pPr>
            <a:r>
              <a:rPr kumimoji="1" lang="en-US" altLang="zh-CN" sz="1400" dirty="0" smtClean="0">
                <a:latin typeface="Courier"/>
                <a:cs typeface="Courier"/>
              </a:rPr>
              <a:t>;</a:t>
            </a:r>
            <a:r>
              <a:rPr kumimoji="1" lang="en-US" altLang="zh-CN" sz="1400" dirty="0">
                <a:latin typeface="Courier"/>
                <a:cs typeface="Courier"/>
              </a:rPr>
              <a:t>; -&gt;&gt;HEADER&lt;&lt;- </a:t>
            </a:r>
            <a:r>
              <a:rPr kumimoji="1" lang="en-US" altLang="zh-CN" sz="1400" dirty="0" err="1">
                <a:latin typeface="Courier"/>
                <a:cs typeface="Courier"/>
              </a:rPr>
              <a:t>opcode</a:t>
            </a:r>
            <a:r>
              <a:rPr kumimoji="1" lang="en-US" altLang="zh-CN" sz="1400" dirty="0">
                <a:latin typeface="Courier"/>
                <a:cs typeface="Courier"/>
              </a:rPr>
              <a:t>: QUERY, status: NOERROR, id: 13093</a:t>
            </a:r>
          </a:p>
          <a:p>
            <a:pPr marL="0" indent="0">
              <a:buNone/>
            </a:pPr>
            <a:r>
              <a:rPr kumimoji="1" lang="en-US" altLang="zh-CN" sz="1400" dirty="0">
                <a:latin typeface="Courier"/>
                <a:cs typeface="Courier"/>
              </a:rPr>
              <a:t>;; flags: </a:t>
            </a:r>
            <a:r>
              <a:rPr kumimoji="1" lang="en-US" altLang="zh-CN" sz="1400" dirty="0" err="1">
                <a:latin typeface="Courier"/>
                <a:cs typeface="Courier"/>
              </a:rPr>
              <a:t>qr</a:t>
            </a:r>
            <a:r>
              <a:rPr kumimoji="1" lang="en-US" altLang="zh-CN" sz="1400" dirty="0">
                <a:latin typeface="Courier"/>
                <a:cs typeface="Courier"/>
              </a:rPr>
              <a:t> </a:t>
            </a:r>
            <a:r>
              <a:rPr kumimoji="1" lang="en-US" altLang="zh-CN" sz="1400" dirty="0" err="1">
                <a:latin typeface="Courier"/>
                <a:cs typeface="Courier"/>
              </a:rPr>
              <a:t>ra</a:t>
            </a:r>
            <a:r>
              <a:rPr kumimoji="1" lang="en-US" altLang="zh-CN" sz="1400" dirty="0">
                <a:latin typeface="Courier"/>
                <a:cs typeface="Courier"/>
              </a:rPr>
              <a:t> ad; QUERY: 1, ANSWER: 14, AUTHORITY: 0, ADDITIONAL: </a:t>
            </a:r>
            <a:r>
              <a:rPr kumimoji="1" lang="en-US" altLang="zh-CN" sz="1400" dirty="0" smtClean="0">
                <a:latin typeface="Courier"/>
                <a:cs typeface="Courier"/>
              </a:rPr>
              <a:t>1</a:t>
            </a:r>
            <a:endParaRPr kumimoji="1" lang="en-US" altLang="zh-CN" sz="1400" dirty="0">
              <a:latin typeface="Courier"/>
              <a:cs typeface="Courier"/>
            </a:endParaRPr>
          </a:p>
          <a:p>
            <a:pPr marL="0" indent="0">
              <a:buNone/>
            </a:pPr>
            <a:r>
              <a:rPr kumimoji="1" lang="en-US" altLang="zh-CN" sz="1400" dirty="0">
                <a:latin typeface="Courier"/>
                <a:cs typeface="Courier"/>
              </a:rPr>
              <a:t>;; OPT PSEUDOSECTION:</a:t>
            </a:r>
          </a:p>
          <a:p>
            <a:pPr marL="0" indent="0">
              <a:buNone/>
            </a:pPr>
            <a:r>
              <a:rPr kumimoji="1" lang="en-US" altLang="zh-CN" sz="1400" dirty="0">
                <a:latin typeface="Courier"/>
                <a:cs typeface="Courier"/>
              </a:rPr>
              <a:t>; EDNS: version: 0, flags: do; </a:t>
            </a:r>
            <a:r>
              <a:rPr kumimoji="1" lang="en-US" altLang="zh-CN" sz="1400" dirty="0" err="1">
                <a:latin typeface="Courier"/>
                <a:cs typeface="Courier"/>
              </a:rPr>
              <a:t>udp</a:t>
            </a:r>
            <a:r>
              <a:rPr kumimoji="1" lang="en-US" altLang="zh-CN" sz="1400" dirty="0">
                <a:latin typeface="Courier"/>
                <a:cs typeface="Courier"/>
              </a:rPr>
              <a:t>: 4096</a:t>
            </a:r>
          </a:p>
          <a:p>
            <a:pPr marL="0" indent="0">
              <a:buNone/>
            </a:pPr>
            <a:r>
              <a:rPr kumimoji="1" lang="en-US" altLang="zh-CN" sz="1400" dirty="0">
                <a:latin typeface="Courier"/>
                <a:cs typeface="Courier"/>
              </a:rPr>
              <a:t>;; QUESTION SECTION:</a:t>
            </a:r>
          </a:p>
          <a:p>
            <a:pPr marL="0" indent="0">
              <a:buNone/>
            </a:pPr>
            <a:r>
              <a:rPr kumimoji="1" lang="en-US" altLang="zh-CN" sz="1400" dirty="0">
                <a:latin typeface="Courier"/>
                <a:cs typeface="Courier"/>
              </a:rPr>
              <a:t>;.				IN	</a:t>
            </a:r>
            <a:r>
              <a:rPr kumimoji="1" lang="en-US" altLang="zh-CN" sz="1400" dirty="0" smtClean="0">
                <a:latin typeface="Courier"/>
                <a:cs typeface="Courier"/>
              </a:rPr>
              <a:t>NS</a:t>
            </a:r>
            <a:endParaRPr kumimoji="1" lang="en-US" altLang="zh-CN" sz="1400" dirty="0">
              <a:latin typeface="Courier"/>
              <a:cs typeface="Courier"/>
            </a:endParaRPr>
          </a:p>
          <a:p>
            <a:pPr marL="0" indent="0">
              <a:buNone/>
            </a:pPr>
            <a:r>
              <a:rPr kumimoji="1" lang="en-US" altLang="zh-CN" sz="1400" dirty="0">
                <a:latin typeface="Courier"/>
                <a:cs typeface="Courier"/>
              </a:rPr>
              <a:t>;; ANSWER SECTION:</a:t>
            </a:r>
          </a:p>
          <a:p>
            <a:pPr marL="0" indent="0">
              <a:buNone/>
            </a:pPr>
            <a:r>
              <a:rPr kumimoji="1" lang="en-US" altLang="zh-CN" sz="1400" dirty="0">
                <a:latin typeface="Courier"/>
                <a:cs typeface="Courier"/>
              </a:rPr>
              <a:t>.			500724	IN	NS	</a:t>
            </a:r>
            <a:r>
              <a:rPr kumimoji="1" lang="en-US" altLang="zh-CN" sz="1400" dirty="0" err="1">
                <a:latin typeface="Courier"/>
                <a:cs typeface="Courier"/>
              </a:rPr>
              <a:t>d.root-servers.net</a:t>
            </a:r>
            <a:r>
              <a:rPr kumimoji="1" lang="en-US" altLang="zh-CN" sz="1400" dirty="0">
                <a:latin typeface="Courier"/>
                <a:cs typeface="Courier"/>
              </a:rPr>
              <a:t>.</a:t>
            </a:r>
          </a:p>
          <a:p>
            <a:pPr marL="0" indent="0">
              <a:buNone/>
            </a:pPr>
            <a:r>
              <a:rPr kumimoji="1" lang="en-US" altLang="zh-CN" sz="1400" dirty="0">
                <a:latin typeface="Courier"/>
                <a:cs typeface="Courier"/>
              </a:rPr>
              <a:t>.			500724	IN	NS	</a:t>
            </a:r>
            <a:r>
              <a:rPr kumimoji="1" lang="en-US" altLang="zh-CN" sz="1400" dirty="0" err="1">
                <a:latin typeface="Courier"/>
                <a:cs typeface="Courier"/>
              </a:rPr>
              <a:t>l.root-servers.net</a:t>
            </a:r>
            <a:r>
              <a:rPr kumimoji="1" lang="en-US" altLang="zh-CN" sz="1400" dirty="0" smtClean="0">
                <a:latin typeface="Courier"/>
                <a:cs typeface="Courier"/>
              </a:rPr>
              <a:t>.</a:t>
            </a:r>
          </a:p>
          <a:p>
            <a:pPr marL="0" indent="0">
              <a:buNone/>
            </a:pPr>
            <a:r>
              <a:rPr kumimoji="1" lang="en-US" altLang="zh-CN" sz="1400" dirty="0" smtClean="0">
                <a:latin typeface="Courier"/>
                <a:cs typeface="Courier"/>
              </a:rPr>
              <a:t>…</a:t>
            </a:r>
            <a:r>
              <a:rPr kumimoji="1" lang="zh-CN" altLang="en-US" sz="1400" dirty="0" smtClean="0">
                <a:latin typeface="Courier"/>
                <a:cs typeface="Courier"/>
              </a:rPr>
              <a:t>省略</a:t>
            </a:r>
            <a:r>
              <a:rPr kumimoji="1" lang="en-US" altLang="zh-CN" sz="1400" dirty="0" smtClean="0">
                <a:latin typeface="Courier"/>
                <a:cs typeface="Courier"/>
              </a:rPr>
              <a:t>…</a:t>
            </a:r>
            <a:endParaRPr kumimoji="1" lang="en-US" altLang="zh-CN" sz="1400" dirty="0">
              <a:latin typeface="Courier"/>
              <a:cs typeface="Courier"/>
            </a:endParaRPr>
          </a:p>
          <a:p>
            <a:pPr marL="0" indent="0">
              <a:buNone/>
            </a:pPr>
            <a:r>
              <a:rPr kumimoji="1" lang="en-US" altLang="zh-CN" sz="1400" dirty="0" smtClean="0">
                <a:latin typeface="Courier"/>
                <a:cs typeface="Courier"/>
              </a:rPr>
              <a:t>.</a:t>
            </a:r>
            <a:r>
              <a:rPr kumimoji="1" lang="en-US" altLang="zh-CN" sz="1400" dirty="0">
                <a:latin typeface="Courier"/>
                <a:cs typeface="Courier"/>
              </a:rPr>
              <a:t>			500724	IN	NS	</a:t>
            </a:r>
            <a:r>
              <a:rPr kumimoji="1" lang="en-US" altLang="zh-CN" sz="1400" dirty="0" err="1">
                <a:latin typeface="Courier"/>
                <a:cs typeface="Courier"/>
              </a:rPr>
              <a:t>k.root-servers.net</a:t>
            </a:r>
            <a:r>
              <a:rPr kumimoji="1" lang="en-US" altLang="zh-CN" sz="1400" dirty="0" smtClean="0">
                <a:latin typeface="Courier"/>
                <a:cs typeface="Courier"/>
              </a:rPr>
              <a:t>.</a:t>
            </a:r>
          </a:p>
          <a:p>
            <a:pPr marL="0" indent="0">
              <a:buNone/>
            </a:pPr>
            <a:endParaRPr kumimoji="1" lang="en-US" altLang="zh-CN" sz="1400" dirty="0" smtClean="0">
              <a:latin typeface="Courier"/>
              <a:cs typeface="Courier"/>
            </a:endParaRPr>
          </a:p>
          <a:p>
            <a:pPr marL="0" indent="0">
              <a:buNone/>
            </a:pPr>
            <a:endParaRPr kumimoji="1" lang="en-US" altLang="zh-CN" sz="1400" dirty="0">
              <a:latin typeface="Courier"/>
              <a:cs typeface="Courier"/>
            </a:endParaRPr>
          </a:p>
          <a:p>
            <a:pPr marL="0" indent="0">
              <a:buNone/>
            </a:pPr>
            <a:r>
              <a:rPr kumimoji="1" lang="en-US" altLang="zh-CN" sz="1400" dirty="0">
                <a:latin typeface="Courier"/>
                <a:cs typeface="Courier"/>
              </a:rPr>
              <a:t>.			508448	IN	RRSIG	NS 8 0 518400 20150215170000 20150205160000 16665 . I7VZjRYmj1Co/I/bcT5XYQr+g6XC87Vscb3XrfZLWRIKQtKS9tK+n45R aVSK1UoHBlnQ4OrFKWuZ9dLZIpE6A1dwvb3OMOEV6PaHNnCE7rBdj6jg +dw4nWILEaXm1GLQJUvpPgkgowUqW9l6FCC3FqYcVxX4RYTUTyxfuFFb </a:t>
            </a:r>
            <a:r>
              <a:rPr kumimoji="1" lang="en-US" altLang="zh-CN" sz="1400" dirty="0" err="1">
                <a:latin typeface="Courier"/>
                <a:cs typeface="Courier"/>
              </a:rPr>
              <a:t>pmA</a:t>
            </a:r>
            <a:r>
              <a:rPr kumimoji="1" lang="en-US" altLang="zh-CN" sz="1400" dirty="0" smtClean="0">
                <a:latin typeface="Courier"/>
                <a:cs typeface="Courier"/>
              </a:rPr>
              <a:t>=</a:t>
            </a:r>
            <a:endParaRPr kumimoji="1" lang="en-US" altLang="zh-CN" sz="1400" dirty="0">
              <a:latin typeface="Courier"/>
              <a:cs typeface="Courier"/>
            </a:endParaRPr>
          </a:p>
          <a:p>
            <a:pPr marL="0" indent="0">
              <a:buNone/>
            </a:pPr>
            <a:r>
              <a:rPr kumimoji="1" lang="en-US" altLang="zh-CN" sz="1400" dirty="0" smtClean="0">
                <a:latin typeface="Courier"/>
                <a:cs typeface="Courier"/>
              </a:rPr>
              <a:t>…</a:t>
            </a:r>
            <a:r>
              <a:rPr kumimoji="1" lang="zh-CN" altLang="en-US" sz="1400" dirty="0" smtClean="0">
                <a:latin typeface="Courier"/>
                <a:cs typeface="Courier"/>
              </a:rPr>
              <a:t>省略</a:t>
            </a:r>
            <a:r>
              <a:rPr kumimoji="1" lang="en-US" altLang="zh-CN" sz="1400" dirty="0" smtClean="0">
                <a:latin typeface="Courier"/>
                <a:cs typeface="Courier"/>
              </a:rPr>
              <a:t>…</a:t>
            </a:r>
          </a:p>
          <a:p>
            <a:pPr marL="0" indent="0">
              <a:buNone/>
            </a:pPr>
            <a:r>
              <a:rPr kumimoji="1" lang="en-US" altLang="zh-CN" sz="1400" dirty="0">
                <a:latin typeface="Courier"/>
                <a:cs typeface="Courier"/>
              </a:rPr>
              <a:t>;; SERVER: ::1#53(::1)</a:t>
            </a: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49</a:t>
            </a:fld>
            <a:endParaRPr kumimoji="1" lang="zh-CN" altLang="en-US" dirty="0"/>
          </a:p>
        </p:txBody>
      </p:sp>
      <p:sp>
        <p:nvSpPr>
          <p:cNvPr id="10" name="圆角矩形标注 9"/>
          <p:cNvSpPr/>
          <p:nvPr/>
        </p:nvSpPr>
        <p:spPr>
          <a:xfrm>
            <a:off x="7123129" y="5619304"/>
            <a:ext cx="1918840" cy="364405"/>
          </a:xfrm>
          <a:prstGeom prst="wedgeRoundRectCallout">
            <a:avLst>
              <a:gd name="adj1" fmla="val -78979"/>
              <a:gd name="adj2" fmla="val -3784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签名 </a:t>
            </a:r>
            <a:r>
              <a:rPr kumimoji="1" lang="en-US" altLang="zh-CN" sz="1600" dirty="0" smtClean="0">
                <a:solidFill>
                  <a:srgbClr val="3366FF"/>
                </a:solidFill>
                <a:latin typeface="微软雅黑"/>
                <a:ea typeface="微软雅黑"/>
                <a:cs typeface="微软雅黑"/>
              </a:rPr>
              <a:t>Base</a:t>
            </a:r>
            <a:r>
              <a:rPr kumimoji="1" lang="zh-CN" altLang="zh-CN" sz="1600" dirty="0" smtClean="0">
                <a:solidFill>
                  <a:srgbClr val="3366FF"/>
                </a:solidFill>
                <a:latin typeface="微软雅黑"/>
                <a:ea typeface="微软雅黑"/>
                <a:cs typeface="微软雅黑"/>
              </a:rPr>
              <a:t>64</a:t>
            </a:r>
            <a:r>
              <a:rPr kumimoji="1" lang="zh-CN" altLang="en-US" sz="1600" dirty="0" smtClean="0">
                <a:solidFill>
                  <a:srgbClr val="3366FF"/>
                </a:solidFill>
                <a:latin typeface="微软雅黑"/>
                <a:ea typeface="微软雅黑"/>
                <a:cs typeface="微软雅黑"/>
              </a:rPr>
              <a:t> 编码</a:t>
            </a:r>
            <a:endParaRPr kumimoji="1" lang="en-US" altLang="zh-CN" sz="1600" dirty="0" smtClean="0">
              <a:solidFill>
                <a:srgbClr val="3366FF"/>
              </a:solidFill>
              <a:latin typeface="微软雅黑"/>
              <a:ea typeface="微软雅黑"/>
              <a:cs typeface="微软雅黑"/>
            </a:endParaRPr>
          </a:p>
        </p:txBody>
      </p:sp>
      <p:sp>
        <p:nvSpPr>
          <p:cNvPr id="11" name="圆角矩形标注 10"/>
          <p:cNvSpPr/>
          <p:nvPr/>
        </p:nvSpPr>
        <p:spPr>
          <a:xfrm>
            <a:off x="2874556" y="1172651"/>
            <a:ext cx="2000424" cy="278525"/>
          </a:xfrm>
          <a:prstGeom prst="wedgeRoundRectCallout">
            <a:avLst>
              <a:gd name="adj1" fmla="val -81734"/>
              <a:gd name="adj2" fmla="val 74015"/>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AD</a:t>
            </a:r>
            <a:r>
              <a:rPr kumimoji="1" lang="zh-CN" altLang="en-US" sz="1600" dirty="0" smtClean="0">
                <a:solidFill>
                  <a:srgbClr val="3366FF"/>
                </a:solidFill>
                <a:latin typeface="微软雅黑"/>
                <a:ea typeface="微软雅黑"/>
                <a:cs typeface="微软雅黑"/>
              </a:rPr>
              <a:t>，通过验证</a:t>
            </a:r>
            <a:endParaRPr kumimoji="1" lang="en-US" altLang="zh-CN" sz="1600" dirty="0" smtClean="0">
              <a:solidFill>
                <a:srgbClr val="3366FF"/>
              </a:solidFill>
              <a:latin typeface="微软雅黑"/>
              <a:ea typeface="微软雅黑"/>
              <a:cs typeface="微软雅黑"/>
            </a:endParaRPr>
          </a:p>
        </p:txBody>
      </p:sp>
      <p:sp>
        <p:nvSpPr>
          <p:cNvPr id="12" name="圆角矩形标注 11"/>
          <p:cNvSpPr/>
          <p:nvPr/>
        </p:nvSpPr>
        <p:spPr>
          <a:xfrm>
            <a:off x="2874556" y="1736590"/>
            <a:ext cx="2000424" cy="278525"/>
          </a:xfrm>
          <a:prstGeom prst="wedgeRoundRectCallout">
            <a:avLst>
              <a:gd name="adj1" fmla="val -29418"/>
              <a:gd name="adj2" fmla="val 78237"/>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DO</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DNSSEC</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OK</a:t>
            </a:r>
          </a:p>
        </p:txBody>
      </p:sp>
      <p:sp>
        <p:nvSpPr>
          <p:cNvPr id="15" name="圆角矩形标注 14"/>
          <p:cNvSpPr/>
          <p:nvPr/>
        </p:nvSpPr>
        <p:spPr>
          <a:xfrm>
            <a:off x="3508975" y="4636262"/>
            <a:ext cx="984178" cy="224324"/>
          </a:xfrm>
          <a:prstGeom prst="wedgeRoundRectCallout">
            <a:avLst>
              <a:gd name="adj1" fmla="val 35732"/>
              <a:gd name="adj2" fmla="val 12496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算法：</a:t>
            </a:r>
            <a:r>
              <a:rPr kumimoji="1" lang="en-US" altLang="zh-CN" sz="1600" dirty="0" smtClean="0">
                <a:solidFill>
                  <a:srgbClr val="3366FF"/>
                </a:solidFill>
                <a:latin typeface="微软雅黑"/>
                <a:ea typeface="微软雅黑"/>
                <a:cs typeface="微软雅黑"/>
              </a:rPr>
              <a:t>8</a:t>
            </a:r>
          </a:p>
        </p:txBody>
      </p:sp>
      <p:sp>
        <p:nvSpPr>
          <p:cNvPr id="16" name="圆角矩形标注 15"/>
          <p:cNvSpPr/>
          <p:nvPr/>
        </p:nvSpPr>
        <p:spPr>
          <a:xfrm>
            <a:off x="2057494" y="4632777"/>
            <a:ext cx="817062" cy="315776"/>
          </a:xfrm>
          <a:prstGeom prst="wedgeRoundRectCallout">
            <a:avLst>
              <a:gd name="adj1" fmla="val 188010"/>
              <a:gd name="adj2" fmla="val 8879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类型</a:t>
            </a:r>
            <a:endParaRPr kumimoji="1" lang="en-US" altLang="zh-CN" sz="1600" dirty="0" smtClean="0">
              <a:solidFill>
                <a:srgbClr val="3366FF"/>
              </a:solidFill>
              <a:latin typeface="微软雅黑"/>
              <a:ea typeface="微软雅黑"/>
              <a:cs typeface="微软雅黑"/>
            </a:endParaRPr>
          </a:p>
        </p:txBody>
      </p:sp>
      <p:sp>
        <p:nvSpPr>
          <p:cNvPr id="17" name="圆角矩形标注 16"/>
          <p:cNvSpPr/>
          <p:nvPr/>
        </p:nvSpPr>
        <p:spPr>
          <a:xfrm>
            <a:off x="3758007" y="3834848"/>
            <a:ext cx="3245433" cy="401811"/>
          </a:xfrm>
          <a:prstGeom prst="wedgeRoundRectCallout">
            <a:avLst>
              <a:gd name="adj1" fmla="val -24046"/>
              <a:gd name="adj2" fmla="val 25011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：域名中</a:t>
            </a:r>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数</a:t>
            </a:r>
            <a:r>
              <a:rPr kumimoji="1" lang="zh-CN" altLang="zh-CN" sz="1600" dirty="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root</a:t>
            </a:r>
            <a:r>
              <a:rPr kumimoji="1" lang="zh-CN" altLang="en-US" sz="1600" dirty="0" smtClean="0">
                <a:solidFill>
                  <a:srgbClr val="3366FF"/>
                </a:solidFill>
                <a:latin typeface="微软雅黑"/>
                <a:ea typeface="微软雅黑"/>
                <a:cs typeface="微软雅黑"/>
              </a:rPr>
              <a:t>为</a:t>
            </a:r>
            <a:r>
              <a:rPr kumimoji="1" lang="en-US" altLang="zh-CN" sz="1600" dirty="0" smtClean="0">
                <a:solidFill>
                  <a:srgbClr val="3366FF"/>
                </a:solidFill>
                <a:latin typeface="微软雅黑"/>
                <a:ea typeface="微软雅黑"/>
                <a:cs typeface="微软雅黑"/>
              </a:rPr>
              <a:t>0</a:t>
            </a:r>
          </a:p>
        </p:txBody>
      </p:sp>
      <p:sp>
        <p:nvSpPr>
          <p:cNvPr id="18" name="圆角矩形标注 17"/>
          <p:cNvSpPr/>
          <p:nvPr/>
        </p:nvSpPr>
        <p:spPr>
          <a:xfrm>
            <a:off x="4493153" y="4432861"/>
            <a:ext cx="1315272" cy="449431"/>
          </a:xfrm>
          <a:prstGeom prst="wedgeRoundRectCallout">
            <a:avLst>
              <a:gd name="adj1" fmla="val -681"/>
              <a:gd name="adj2" fmla="val 9389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3366FF"/>
                </a:solidFill>
                <a:latin typeface="微软雅黑"/>
                <a:ea typeface="微软雅黑"/>
                <a:cs typeface="微软雅黑"/>
              </a:rPr>
              <a:t>原始</a:t>
            </a:r>
            <a:r>
              <a:rPr kumimoji="1" lang="en-US" altLang="zh-CN" sz="1400" dirty="0" smtClean="0">
                <a:solidFill>
                  <a:srgbClr val="3366FF"/>
                </a:solidFill>
                <a:latin typeface="微软雅黑"/>
                <a:ea typeface="微软雅黑"/>
                <a:cs typeface="微软雅黑"/>
              </a:rPr>
              <a:t>TTL</a:t>
            </a:r>
            <a:r>
              <a:rPr kumimoji="1" lang="zh-CN" altLang="en-US" sz="1400" dirty="0" smtClean="0">
                <a:solidFill>
                  <a:srgbClr val="3366FF"/>
                </a:solidFill>
                <a:latin typeface="微软雅黑"/>
                <a:ea typeface="微软雅黑"/>
                <a:cs typeface="微软雅黑"/>
              </a:rPr>
              <a:t>与当前</a:t>
            </a:r>
            <a:r>
              <a:rPr kumimoji="1" lang="en-US" altLang="zh-CN" sz="1400" dirty="0" smtClean="0">
                <a:solidFill>
                  <a:srgbClr val="3366FF"/>
                </a:solidFill>
                <a:latin typeface="微软雅黑"/>
                <a:ea typeface="微软雅黑"/>
                <a:cs typeface="微软雅黑"/>
              </a:rPr>
              <a:t>TTL</a:t>
            </a:r>
            <a:r>
              <a:rPr kumimoji="1" lang="zh-CN" altLang="en-US" sz="1400" dirty="0" smtClean="0">
                <a:solidFill>
                  <a:srgbClr val="3366FF"/>
                </a:solidFill>
                <a:latin typeface="微软雅黑"/>
                <a:ea typeface="微软雅黑"/>
                <a:cs typeface="微软雅黑"/>
              </a:rPr>
              <a:t>值不同</a:t>
            </a:r>
            <a:endParaRPr kumimoji="1" lang="en-US" altLang="zh-CN" sz="1400" dirty="0" smtClean="0">
              <a:solidFill>
                <a:srgbClr val="3366FF"/>
              </a:solidFill>
              <a:latin typeface="微软雅黑"/>
              <a:ea typeface="微软雅黑"/>
              <a:cs typeface="微软雅黑"/>
            </a:endParaRPr>
          </a:p>
        </p:txBody>
      </p:sp>
      <p:sp>
        <p:nvSpPr>
          <p:cNvPr id="19" name="圆角矩形标注 18"/>
          <p:cNvSpPr/>
          <p:nvPr/>
        </p:nvSpPr>
        <p:spPr>
          <a:xfrm>
            <a:off x="5808425" y="4616362"/>
            <a:ext cx="1035248" cy="253776"/>
          </a:xfrm>
          <a:prstGeom prst="wedgeRoundRectCallout">
            <a:avLst>
              <a:gd name="adj1" fmla="val 2998"/>
              <a:gd name="adj2" fmla="val 11957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起始时刻</a:t>
            </a:r>
            <a:endParaRPr kumimoji="1" lang="en-US" altLang="zh-CN" sz="1600" dirty="0" smtClean="0">
              <a:solidFill>
                <a:srgbClr val="3366FF"/>
              </a:solidFill>
              <a:latin typeface="微软雅黑"/>
              <a:ea typeface="微软雅黑"/>
              <a:cs typeface="微软雅黑"/>
            </a:endParaRPr>
          </a:p>
        </p:txBody>
      </p:sp>
      <p:sp>
        <p:nvSpPr>
          <p:cNvPr id="20" name="圆角矩形标注 19"/>
          <p:cNvSpPr/>
          <p:nvPr/>
        </p:nvSpPr>
        <p:spPr>
          <a:xfrm>
            <a:off x="7123129" y="4600593"/>
            <a:ext cx="1035248" cy="253776"/>
          </a:xfrm>
          <a:prstGeom prst="wedgeRoundRectCallout">
            <a:avLst>
              <a:gd name="adj1" fmla="val -11768"/>
              <a:gd name="adj2" fmla="val 9640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超时时刻</a:t>
            </a:r>
            <a:endParaRPr kumimoji="1" lang="en-US" altLang="zh-CN" sz="1600" dirty="0" smtClean="0">
              <a:solidFill>
                <a:srgbClr val="3366FF"/>
              </a:solidFill>
              <a:latin typeface="微软雅黑"/>
              <a:ea typeface="微软雅黑"/>
              <a:cs typeface="微软雅黑"/>
            </a:endParaRPr>
          </a:p>
        </p:txBody>
      </p:sp>
      <p:sp>
        <p:nvSpPr>
          <p:cNvPr id="21" name="圆角矩形标注 20"/>
          <p:cNvSpPr/>
          <p:nvPr/>
        </p:nvSpPr>
        <p:spPr>
          <a:xfrm>
            <a:off x="1372472" y="5994402"/>
            <a:ext cx="875852" cy="251044"/>
          </a:xfrm>
          <a:prstGeom prst="wedgeRoundRectCallout">
            <a:avLst>
              <a:gd name="adj1" fmla="val -86830"/>
              <a:gd name="adj2" fmla="val -25059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签名者</a:t>
            </a:r>
            <a:endParaRPr kumimoji="1" lang="en-US" altLang="zh-CN" sz="1600" dirty="0" smtClean="0">
              <a:solidFill>
                <a:srgbClr val="3366FF"/>
              </a:solidFill>
              <a:latin typeface="微软雅黑"/>
              <a:ea typeface="微软雅黑"/>
              <a:cs typeface="微软雅黑"/>
            </a:endParaRPr>
          </a:p>
        </p:txBody>
      </p:sp>
      <p:sp>
        <p:nvSpPr>
          <p:cNvPr id="22" name="圆角矩形标注 21"/>
          <p:cNvSpPr/>
          <p:nvPr/>
        </p:nvSpPr>
        <p:spPr>
          <a:xfrm>
            <a:off x="266030" y="3834849"/>
            <a:ext cx="1580114" cy="1113704"/>
          </a:xfrm>
          <a:prstGeom prst="wedgeRoundRectCallout">
            <a:avLst>
              <a:gd name="adj1" fmla="val -18148"/>
              <a:gd name="adj2" fmla="val 83109"/>
              <a:gd name="adj3" fmla="val 16667"/>
            </a:avLst>
          </a:prstGeom>
          <a:solidFill>
            <a:srgbClr val="FFFFFF"/>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id</a:t>
            </a:r>
            <a:r>
              <a:rPr kumimoji="1" lang="zh-CN" altLang="en-US" sz="1600" dirty="0" smtClean="0">
                <a:solidFill>
                  <a:srgbClr val="3366FF"/>
                </a:solidFill>
                <a:latin typeface="微软雅黑"/>
                <a:ea typeface="微软雅黑"/>
                <a:cs typeface="微软雅黑"/>
              </a:rPr>
              <a:t>，标识验证该签名的</a:t>
            </a:r>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，本例是</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root ZSK</a:t>
            </a:r>
          </a:p>
        </p:txBody>
      </p:sp>
      <p:sp>
        <p:nvSpPr>
          <p:cNvPr id="24" name="圆角矩形标注 23"/>
          <p:cNvSpPr/>
          <p:nvPr/>
        </p:nvSpPr>
        <p:spPr>
          <a:xfrm>
            <a:off x="3492941" y="6210704"/>
            <a:ext cx="1633931" cy="278525"/>
          </a:xfrm>
          <a:prstGeom prst="wedgeRoundRectCallout">
            <a:avLst>
              <a:gd name="adj1" fmla="val -94485"/>
              <a:gd name="adj2" fmla="val 65572"/>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本地递归服务器</a:t>
            </a:r>
            <a:endParaRPr kumimoji="1" lang="en-US" altLang="zh-CN" sz="1600" dirty="0" smtClean="0">
              <a:solidFill>
                <a:srgbClr val="3366FF"/>
              </a:solidFill>
              <a:latin typeface="微软雅黑"/>
              <a:ea typeface="微软雅黑"/>
              <a:cs typeface="微软雅黑"/>
            </a:endParaRPr>
          </a:p>
        </p:txBody>
      </p:sp>
      <p:sp>
        <p:nvSpPr>
          <p:cNvPr id="25" name="圆角矩形标注 24"/>
          <p:cNvSpPr/>
          <p:nvPr/>
        </p:nvSpPr>
        <p:spPr>
          <a:xfrm>
            <a:off x="6524727" y="1151025"/>
            <a:ext cx="1633931" cy="278525"/>
          </a:xfrm>
          <a:prstGeom prst="wedgeRoundRectCallout">
            <a:avLst>
              <a:gd name="adj1" fmla="val -161414"/>
              <a:gd name="adj2" fmla="val -107514"/>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本地递归服务器</a:t>
            </a:r>
            <a:endParaRPr kumimoji="1" lang="en-US" altLang="zh-CN" sz="1600" dirty="0" smtClean="0">
              <a:solidFill>
                <a:srgbClr val="3366FF"/>
              </a:solidFill>
              <a:latin typeface="微软雅黑"/>
              <a:ea typeface="微软雅黑"/>
              <a:cs typeface="微软雅黑"/>
            </a:endParaRPr>
          </a:p>
        </p:txBody>
      </p:sp>
      <p:sp>
        <p:nvSpPr>
          <p:cNvPr id="26" name="圆角矩形标注 25"/>
          <p:cNvSpPr/>
          <p:nvPr/>
        </p:nvSpPr>
        <p:spPr>
          <a:xfrm>
            <a:off x="3805506" y="2561558"/>
            <a:ext cx="3317624" cy="278525"/>
          </a:xfrm>
          <a:prstGeom prst="wedgeRoundRectCallout">
            <a:avLst>
              <a:gd name="adj1" fmla="val -74430"/>
              <a:gd name="adj2" fmla="val 10692"/>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从根开始，查询根服务器是什么？</a:t>
            </a:r>
            <a:endParaRPr kumimoji="1" lang="en-US" altLang="zh-CN" sz="16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56546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2119292" y="1538539"/>
            <a:ext cx="1469168" cy="399527"/>
          </a:xfrm>
          <a:prstGeom prst="roundRect">
            <a:avLst/>
          </a:prstGeom>
          <a:solidFill>
            <a:schemeClr val="bg2">
              <a:lumMod val="40000"/>
              <a:lumOff val="60000"/>
              <a:alpha val="48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2" name="圆角矩形 51"/>
          <p:cNvSpPr/>
          <p:nvPr/>
        </p:nvSpPr>
        <p:spPr>
          <a:xfrm>
            <a:off x="1055033" y="2510145"/>
            <a:ext cx="727394" cy="399527"/>
          </a:xfrm>
          <a:prstGeom prst="roundRect">
            <a:avLst/>
          </a:prstGeom>
          <a:solidFill>
            <a:schemeClr val="bg2">
              <a:lumMod val="40000"/>
              <a:lumOff val="60000"/>
              <a:alpha val="48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3" name="圆角矩形 52"/>
          <p:cNvSpPr/>
          <p:nvPr/>
        </p:nvSpPr>
        <p:spPr>
          <a:xfrm>
            <a:off x="2495643" y="2503076"/>
            <a:ext cx="752703" cy="399527"/>
          </a:xfrm>
          <a:prstGeom prst="roundRect">
            <a:avLst/>
          </a:prstGeom>
          <a:solidFill>
            <a:schemeClr val="bg2">
              <a:lumMod val="40000"/>
              <a:lumOff val="60000"/>
              <a:alpha val="48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4" name="圆角矩形 53"/>
          <p:cNvSpPr/>
          <p:nvPr/>
        </p:nvSpPr>
        <p:spPr>
          <a:xfrm>
            <a:off x="3777798" y="2465581"/>
            <a:ext cx="727394" cy="399527"/>
          </a:xfrm>
          <a:prstGeom prst="roundRect">
            <a:avLst/>
          </a:prstGeom>
          <a:solidFill>
            <a:schemeClr val="bg2">
              <a:lumMod val="40000"/>
              <a:lumOff val="60000"/>
              <a:alpha val="48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5" name="圆角矩形 54"/>
          <p:cNvSpPr/>
          <p:nvPr/>
        </p:nvSpPr>
        <p:spPr>
          <a:xfrm>
            <a:off x="1014932" y="3547879"/>
            <a:ext cx="807596" cy="1676378"/>
          </a:xfrm>
          <a:prstGeom prst="roundRect">
            <a:avLst/>
          </a:prstGeom>
          <a:solidFill>
            <a:schemeClr val="bg2">
              <a:lumMod val="40000"/>
              <a:lumOff val="60000"/>
              <a:alpha val="48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 name="标题 1"/>
          <p:cNvSpPr>
            <a:spLocks noGrp="1"/>
          </p:cNvSpPr>
          <p:nvPr>
            <p:ph type="title"/>
          </p:nvPr>
        </p:nvSpPr>
        <p:spPr/>
        <p:txBody>
          <a:bodyPr>
            <a:normAutofit/>
          </a:bodyPr>
          <a:lstStyle/>
          <a:p>
            <a:r>
              <a:rPr kumimoji="1" lang="en-US" altLang="zh-CN" dirty="0"/>
              <a:t>DNS</a:t>
            </a:r>
            <a:r>
              <a:rPr kumimoji="1" lang="zh-CN" altLang="en-US" dirty="0"/>
              <a:t>体系结构</a:t>
            </a:r>
          </a:p>
        </p:txBody>
      </p:sp>
      <p:sp>
        <p:nvSpPr>
          <p:cNvPr id="3" name="内容占位符 2"/>
          <p:cNvSpPr>
            <a:spLocks noGrp="1"/>
          </p:cNvSpPr>
          <p:nvPr>
            <p:ph idx="1"/>
          </p:nvPr>
        </p:nvSpPr>
        <p:spPr>
          <a:xfrm>
            <a:off x="4953721" y="3103509"/>
            <a:ext cx="3877218" cy="2926539"/>
          </a:xfrm>
          <a:ln>
            <a:solidFill>
              <a:schemeClr val="tx1"/>
            </a:solidFill>
          </a:ln>
          <a:effectLst/>
        </p:spPr>
        <p:txBody>
          <a:bodyPr/>
          <a:lstStyle/>
          <a:p>
            <a:r>
              <a:rPr kumimoji="1" lang="zh-CN" altLang="en-US" sz="2000" dirty="0" smtClean="0">
                <a:solidFill>
                  <a:srgbClr val="000000"/>
                </a:solidFill>
                <a:latin typeface="华文中宋"/>
                <a:ea typeface="华文中宋"/>
                <a:cs typeface="华文中宋"/>
              </a:rPr>
              <a:t>   </a:t>
            </a:r>
            <a:r>
              <a:rPr kumimoji="1" lang="zh-CN" altLang="en-US" sz="1800" dirty="0" smtClean="0">
                <a:solidFill>
                  <a:srgbClr val="0000FF"/>
                </a:solidFill>
              </a:rPr>
              <a:t>名字空间</a:t>
            </a:r>
            <a:r>
              <a:rPr kumimoji="1" lang="zh-CN" altLang="en-US" sz="2000" dirty="0" smtClean="0">
                <a:solidFill>
                  <a:srgbClr val="0000FF"/>
                </a:solidFill>
                <a:latin typeface="华文中宋"/>
                <a:ea typeface="华文中宋"/>
                <a:cs typeface="华文中宋"/>
              </a:rPr>
              <a:t>  </a:t>
            </a:r>
            <a:r>
              <a:rPr kumimoji="1" lang="zh-CN" altLang="en-US" sz="2000" dirty="0" smtClean="0">
                <a:latin typeface="华文中宋"/>
                <a:ea typeface="华文中宋"/>
                <a:cs typeface="华文中宋"/>
              </a:rPr>
              <a:t>，表示为一棵标签树</a:t>
            </a:r>
            <a:endParaRPr kumimoji="1" lang="en-US" altLang="zh-CN" sz="2000" dirty="0" smtClean="0">
              <a:latin typeface="华文中宋"/>
              <a:ea typeface="华文中宋"/>
              <a:cs typeface="华文中宋"/>
            </a:endParaRPr>
          </a:p>
          <a:p>
            <a:r>
              <a:rPr kumimoji="1" lang="zh-CN" altLang="en-US" sz="2000" dirty="0" smtClean="0">
                <a:latin typeface="华文中宋"/>
                <a:ea typeface="华文中宋"/>
                <a:cs typeface="华文中宋"/>
              </a:rPr>
              <a:t>由                 构成的层次化</a:t>
            </a:r>
            <a:r>
              <a:rPr kumimoji="1" lang="zh-CN" altLang="en-US" sz="2000" dirty="0" smtClean="0">
                <a:solidFill>
                  <a:srgbClr val="0000FF"/>
                </a:solidFill>
                <a:latin typeface="华文中宋"/>
                <a:ea typeface="华文中宋"/>
                <a:cs typeface="华文中宋"/>
              </a:rPr>
              <a:t>分布式数据库</a:t>
            </a:r>
            <a:endParaRPr kumimoji="1" lang="en-US" altLang="zh-CN" sz="2000" dirty="0">
              <a:latin typeface="华文中宋"/>
              <a:ea typeface="华文中宋"/>
              <a:cs typeface="华文中宋"/>
            </a:endParaRPr>
          </a:p>
          <a:p>
            <a:r>
              <a:rPr kumimoji="1" lang="zh-CN" altLang="en-US" sz="2000" dirty="0" smtClean="0">
                <a:solidFill>
                  <a:srgbClr val="000000"/>
                </a:solidFill>
                <a:latin typeface="华文中宋"/>
                <a:ea typeface="华文中宋"/>
                <a:cs typeface="华文中宋"/>
              </a:rPr>
              <a:t>大量带有缓存的</a:t>
            </a:r>
            <a:endParaRPr kumimoji="1" lang="en-US" altLang="zh-CN" sz="2000" dirty="0" smtClean="0">
              <a:solidFill>
                <a:srgbClr val="0000FF"/>
              </a:solidFill>
              <a:latin typeface="华文中宋"/>
              <a:ea typeface="华文中宋"/>
              <a:cs typeface="华文中宋"/>
            </a:endParaRPr>
          </a:p>
          <a:p>
            <a:r>
              <a:rPr kumimoji="1" lang="zh-CN" altLang="en-US" sz="2000" dirty="0">
                <a:latin typeface="华文中宋"/>
                <a:ea typeface="华文中宋"/>
                <a:cs typeface="华文中宋"/>
              </a:rPr>
              <a:t>访问数据库</a:t>
            </a:r>
            <a:r>
              <a:rPr kumimoji="1" lang="zh-CN" altLang="en-US" sz="2000" dirty="0" smtClean="0">
                <a:solidFill>
                  <a:srgbClr val="0000FF"/>
                </a:solidFill>
                <a:latin typeface="华文中宋"/>
                <a:ea typeface="华文中宋"/>
                <a:cs typeface="华文中宋"/>
              </a:rPr>
              <a:t>解析协议</a:t>
            </a:r>
            <a:r>
              <a:rPr kumimoji="1" lang="zh-CN" altLang="en-US" sz="2000" dirty="0" smtClean="0">
                <a:latin typeface="华文中宋"/>
                <a:ea typeface="华文中宋"/>
                <a:cs typeface="华文中宋"/>
              </a:rPr>
              <a:t>：</a:t>
            </a:r>
            <a:endParaRPr kumimoji="1" lang="en-US" altLang="zh-CN" sz="2000" dirty="0" smtClean="0">
              <a:latin typeface="华文中宋"/>
              <a:ea typeface="华文中宋"/>
              <a:cs typeface="华文中宋"/>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a:t>
            </a:fld>
            <a:endParaRPr kumimoji="1" lang="zh-CN" altLang="en-US" dirty="0"/>
          </a:p>
        </p:txBody>
      </p:sp>
      <p:sp>
        <p:nvSpPr>
          <p:cNvPr id="5" name="圆角矩形 4"/>
          <p:cNvSpPr/>
          <p:nvPr/>
        </p:nvSpPr>
        <p:spPr>
          <a:xfrm>
            <a:off x="681930" y="1356123"/>
            <a:ext cx="4158377" cy="4148547"/>
          </a:xfrm>
          <a:prstGeom prst="roundRect">
            <a:avLst/>
          </a:prstGeom>
          <a:noFill/>
          <a:ln w="28575"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 name="内容占位符 2"/>
          <p:cNvSpPr txBox="1">
            <a:spLocks/>
          </p:cNvSpPr>
          <p:nvPr/>
        </p:nvSpPr>
        <p:spPr>
          <a:xfrm>
            <a:off x="2450078" y="1457389"/>
            <a:ext cx="807596" cy="480677"/>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kumimoji="1" lang="zh-CN" altLang="zh-CN" sz="1800" dirty="0" smtClean="0">
                <a:latin typeface="华文中宋"/>
                <a:ea typeface="华文中宋"/>
                <a:cs typeface="华文中宋"/>
              </a:rPr>
              <a:t>.</a:t>
            </a:r>
            <a:r>
              <a:rPr kumimoji="1" lang="zh-CN" altLang="en-US" sz="1800" dirty="0" smtClean="0">
                <a:latin typeface="华文中宋"/>
                <a:ea typeface="华文中宋"/>
                <a:cs typeface="华文中宋"/>
              </a:rPr>
              <a:t> </a:t>
            </a:r>
            <a:r>
              <a:rPr kumimoji="1" lang="en-US" altLang="zh-CN" sz="1800" dirty="0" smtClean="0">
                <a:latin typeface="华文中宋"/>
                <a:ea typeface="华文中宋"/>
                <a:cs typeface="华文中宋"/>
              </a:rPr>
              <a:t>(root)</a:t>
            </a:r>
            <a:endParaRPr kumimoji="1" lang="zh-CN" altLang="en-US" sz="1800" dirty="0">
              <a:latin typeface="华文中宋"/>
              <a:ea typeface="华文中宋"/>
              <a:cs typeface="华文中宋"/>
            </a:endParaRPr>
          </a:p>
        </p:txBody>
      </p:sp>
      <p:sp>
        <p:nvSpPr>
          <p:cNvPr id="8" name="内容占位符 2"/>
          <p:cNvSpPr txBox="1">
            <a:spLocks/>
          </p:cNvSpPr>
          <p:nvPr/>
        </p:nvSpPr>
        <p:spPr>
          <a:xfrm>
            <a:off x="1014932" y="2465581"/>
            <a:ext cx="807596" cy="480677"/>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kumimoji="1" lang="en-US" altLang="zh-CN" sz="1800" dirty="0" err="1" smtClean="0">
                <a:latin typeface="华文中宋"/>
                <a:ea typeface="华文中宋"/>
                <a:cs typeface="华文中宋"/>
              </a:rPr>
              <a:t>cn</a:t>
            </a:r>
            <a:endParaRPr kumimoji="1" lang="zh-CN" altLang="en-US" sz="1800" dirty="0">
              <a:latin typeface="华文中宋"/>
              <a:ea typeface="华文中宋"/>
              <a:cs typeface="华文中宋"/>
            </a:endParaRPr>
          </a:p>
        </p:txBody>
      </p:sp>
      <p:sp>
        <p:nvSpPr>
          <p:cNvPr id="9" name="内容占位符 2"/>
          <p:cNvSpPr txBox="1">
            <a:spLocks/>
          </p:cNvSpPr>
          <p:nvPr/>
        </p:nvSpPr>
        <p:spPr>
          <a:xfrm>
            <a:off x="2454380" y="2465581"/>
            <a:ext cx="807596" cy="480677"/>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kumimoji="1" lang="en-US" altLang="zh-CN" sz="1800" dirty="0" err="1" smtClean="0">
                <a:latin typeface="华文中宋"/>
                <a:ea typeface="华文中宋"/>
                <a:cs typeface="华文中宋"/>
              </a:rPr>
              <a:t>kr</a:t>
            </a:r>
            <a:endParaRPr kumimoji="1" lang="zh-CN" altLang="en-US" sz="1800" dirty="0">
              <a:latin typeface="华文中宋"/>
              <a:ea typeface="华文中宋"/>
              <a:cs typeface="华文中宋"/>
            </a:endParaRPr>
          </a:p>
        </p:txBody>
      </p:sp>
      <p:sp>
        <p:nvSpPr>
          <p:cNvPr id="10" name="内容占位符 2"/>
          <p:cNvSpPr txBox="1">
            <a:spLocks/>
          </p:cNvSpPr>
          <p:nvPr/>
        </p:nvSpPr>
        <p:spPr>
          <a:xfrm>
            <a:off x="3777798" y="2465581"/>
            <a:ext cx="727394" cy="480677"/>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kumimoji="1" lang="en-US" altLang="zh-CN" sz="1800" dirty="0" smtClean="0">
                <a:latin typeface="华文中宋"/>
                <a:ea typeface="华文中宋"/>
                <a:cs typeface="华文中宋"/>
              </a:rPr>
              <a:t>com</a:t>
            </a:r>
            <a:endParaRPr kumimoji="1" lang="zh-CN" altLang="en-US" sz="1800" dirty="0">
              <a:latin typeface="华文中宋"/>
              <a:ea typeface="华文中宋"/>
              <a:cs typeface="华文中宋"/>
            </a:endParaRPr>
          </a:p>
        </p:txBody>
      </p:sp>
      <p:cxnSp>
        <p:nvCxnSpPr>
          <p:cNvPr id="16" name="肘形连接符 15"/>
          <p:cNvCxnSpPr>
            <a:stCxn id="7" idx="2"/>
            <a:endCxn id="8" idx="0"/>
          </p:cNvCxnSpPr>
          <p:nvPr/>
        </p:nvCxnSpPr>
        <p:spPr>
          <a:xfrm rot="5400000">
            <a:off x="1872546" y="1484250"/>
            <a:ext cx="527515" cy="1435146"/>
          </a:xfrm>
          <a:prstGeom prst="bentConnector3">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8" name="肘形连接符 17"/>
          <p:cNvCxnSpPr>
            <a:stCxn id="7" idx="2"/>
            <a:endCxn id="9" idx="0"/>
          </p:cNvCxnSpPr>
          <p:nvPr/>
        </p:nvCxnSpPr>
        <p:spPr>
          <a:xfrm rot="16200000" flipH="1">
            <a:off x="2592270" y="2199672"/>
            <a:ext cx="527515" cy="4302"/>
          </a:xfrm>
          <a:prstGeom prst="bentConnector3">
            <a:avLst>
              <a:gd name="adj1" fmla="val 50000"/>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1" name="肘形连接符 20"/>
          <p:cNvCxnSpPr>
            <a:stCxn id="7" idx="2"/>
            <a:endCxn id="10" idx="0"/>
          </p:cNvCxnSpPr>
          <p:nvPr/>
        </p:nvCxnSpPr>
        <p:spPr>
          <a:xfrm rot="16200000" flipH="1">
            <a:off x="3233928" y="1558013"/>
            <a:ext cx="527515" cy="1287619"/>
          </a:xfrm>
          <a:prstGeom prst="bentConnector3">
            <a:avLst>
              <a:gd name="adj1" fmla="val 50000"/>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5" name="内容占位符 2"/>
          <p:cNvSpPr txBox="1">
            <a:spLocks/>
          </p:cNvSpPr>
          <p:nvPr/>
        </p:nvSpPr>
        <p:spPr>
          <a:xfrm>
            <a:off x="1014932" y="3547879"/>
            <a:ext cx="807596" cy="480677"/>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kumimoji="1" lang="en-US" altLang="zh-CN" sz="1800" dirty="0" smtClean="0">
                <a:latin typeface="华文中宋"/>
                <a:ea typeface="华文中宋"/>
                <a:cs typeface="华文中宋"/>
              </a:rPr>
              <a:t>foo</a:t>
            </a:r>
            <a:endParaRPr kumimoji="1" lang="zh-CN" altLang="en-US" sz="1800" dirty="0">
              <a:latin typeface="华文中宋"/>
              <a:ea typeface="华文中宋"/>
              <a:cs typeface="华文中宋"/>
            </a:endParaRPr>
          </a:p>
        </p:txBody>
      </p:sp>
      <p:sp>
        <p:nvSpPr>
          <p:cNvPr id="28" name="内容占位符 2"/>
          <p:cNvSpPr txBox="1">
            <a:spLocks/>
          </p:cNvSpPr>
          <p:nvPr/>
        </p:nvSpPr>
        <p:spPr>
          <a:xfrm>
            <a:off x="1014932" y="4743580"/>
            <a:ext cx="807596" cy="480677"/>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kumimoji="1" lang="en-US" altLang="zh-CN" sz="1800" dirty="0" smtClean="0">
                <a:latin typeface="华文中宋"/>
                <a:ea typeface="华文中宋"/>
                <a:cs typeface="华文中宋"/>
              </a:rPr>
              <a:t>www</a:t>
            </a:r>
            <a:endParaRPr kumimoji="1" lang="zh-CN" altLang="en-US" sz="1800" dirty="0">
              <a:latin typeface="华文中宋"/>
              <a:ea typeface="华文中宋"/>
              <a:cs typeface="华文中宋"/>
            </a:endParaRPr>
          </a:p>
        </p:txBody>
      </p:sp>
      <p:cxnSp>
        <p:nvCxnSpPr>
          <p:cNvPr id="45" name="直线连接符 44"/>
          <p:cNvCxnSpPr>
            <a:stCxn id="25" idx="2"/>
            <a:endCxn id="28" idx="0"/>
          </p:cNvCxnSpPr>
          <p:nvPr/>
        </p:nvCxnSpPr>
        <p:spPr>
          <a:xfrm>
            <a:off x="1418730" y="4028556"/>
            <a:ext cx="0" cy="715024"/>
          </a:xfrm>
          <a:prstGeom prst="line">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7" name="直线连接符 46"/>
          <p:cNvCxnSpPr>
            <a:stCxn id="8" idx="2"/>
            <a:endCxn id="25" idx="0"/>
          </p:cNvCxnSpPr>
          <p:nvPr/>
        </p:nvCxnSpPr>
        <p:spPr>
          <a:xfrm>
            <a:off x="1418730" y="2946258"/>
            <a:ext cx="0" cy="601621"/>
          </a:xfrm>
          <a:prstGeom prst="line">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6" name="圆角矩形 55"/>
          <p:cNvSpPr/>
          <p:nvPr/>
        </p:nvSpPr>
        <p:spPr>
          <a:xfrm>
            <a:off x="7214428" y="4765443"/>
            <a:ext cx="1310778" cy="399527"/>
          </a:xfrm>
          <a:prstGeom prst="roundRect">
            <a:avLst/>
          </a:prstGeom>
          <a:solidFill>
            <a:schemeClr val="accent1">
              <a:lumMod val="60000"/>
              <a:lumOff val="40000"/>
              <a:alpha val="48000"/>
            </a:schemeClr>
          </a:solidFill>
          <a:ln w="1270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0000FF"/>
                </a:solidFill>
                <a:latin typeface="微软雅黑"/>
                <a:ea typeface="微软雅黑"/>
                <a:cs typeface="微软雅黑"/>
              </a:rPr>
              <a:t>递归解析器</a:t>
            </a:r>
          </a:p>
        </p:txBody>
      </p:sp>
      <p:sp>
        <p:nvSpPr>
          <p:cNvPr id="57" name="圆角矩形 56"/>
          <p:cNvSpPr/>
          <p:nvPr/>
        </p:nvSpPr>
        <p:spPr>
          <a:xfrm>
            <a:off x="5649081" y="3962295"/>
            <a:ext cx="1310778" cy="399527"/>
          </a:xfrm>
          <a:prstGeom prst="roundRect">
            <a:avLst/>
          </a:prstGeom>
          <a:solidFill>
            <a:schemeClr val="bg2">
              <a:lumMod val="40000"/>
              <a:lumOff val="60000"/>
              <a:alpha val="48000"/>
            </a:schemeClr>
          </a:solidFill>
          <a:ln w="1270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solidFill>
                  <a:srgbClr val="000000"/>
                </a:solidFill>
                <a:latin typeface="微软雅黑"/>
                <a:ea typeface="微软雅黑"/>
                <a:cs typeface="微软雅黑"/>
              </a:rPr>
              <a:t>权威服务器</a:t>
            </a:r>
          </a:p>
        </p:txBody>
      </p:sp>
      <p:sp>
        <p:nvSpPr>
          <p:cNvPr id="59" name="圆角矩形 58"/>
          <p:cNvSpPr/>
          <p:nvPr/>
        </p:nvSpPr>
        <p:spPr>
          <a:xfrm>
            <a:off x="2141563" y="5983912"/>
            <a:ext cx="1186378" cy="399527"/>
          </a:xfrm>
          <a:prstGeom prst="roundRect">
            <a:avLst/>
          </a:prstGeom>
          <a:solidFill>
            <a:schemeClr val="accent1">
              <a:lumMod val="60000"/>
              <a:lumOff val="40000"/>
              <a:alpha val="48000"/>
            </a:schemeClr>
          </a:solidFill>
          <a:ln w="12700"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000000"/>
                </a:solidFill>
                <a:latin typeface="微软雅黑"/>
                <a:ea typeface="微软雅黑"/>
                <a:cs typeface="微软雅黑"/>
              </a:rPr>
              <a:t>递归解析器</a:t>
            </a:r>
          </a:p>
        </p:txBody>
      </p:sp>
      <p:sp>
        <p:nvSpPr>
          <p:cNvPr id="61" name="任意形状 60"/>
          <p:cNvSpPr/>
          <p:nvPr/>
        </p:nvSpPr>
        <p:spPr>
          <a:xfrm>
            <a:off x="3107770" y="1943840"/>
            <a:ext cx="670142" cy="4025779"/>
          </a:xfrm>
          <a:custGeom>
            <a:avLst/>
            <a:gdLst>
              <a:gd name="connsiteX0" fmla="*/ 0 w 670142"/>
              <a:gd name="connsiteY0" fmla="*/ 4025779 h 4025779"/>
              <a:gd name="connsiteX1" fmla="*/ 669039 w 670142"/>
              <a:gd name="connsiteY1" fmla="*/ 2188663 h 4025779"/>
              <a:gd name="connsiteX2" fmla="*/ 170095 w 670142"/>
              <a:gd name="connsiteY2" fmla="*/ 0 h 4025779"/>
            </a:gdLst>
            <a:ahLst/>
            <a:cxnLst>
              <a:cxn ang="0">
                <a:pos x="connsiteX0" y="connsiteY0"/>
              </a:cxn>
              <a:cxn ang="0">
                <a:pos x="connsiteX1" y="connsiteY1"/>
              </a:cxn>
              <a:cxn ang="0">
                <a:pos x="connsiteX2" y="connsiteY2"/>
              </a:cxn>
            </a:cxnLst>
            <a:rect l="l" t="t" r="r" b="b"/>
            <a:pathLst>
              <a:path w="670142" h="4025779">
                <a:moveTo>
                  <a:pt x="0" y="4025779"/>
                </a:moveTo>
                <a:cubicBezTo>
                  <a:pt x="320345" y="3442702"/>
                  <a:pt x="640690" y="2859626"/>
                  <a:pt x="669039" y="2188663"/>
                </a:cubicBezTo>
                <a:cubicBezTo>
                  <a:pt x="697388" y="1517700"/>
                  <a:pt x="170095" y="0"/>
                  <a:pt x="170095" y="0"/>
                </a:cubicBezTo>
              </a:path>
            </a:pathLst>
          </a:custGeom>
          <a:ln>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2" name="任意形状 61"/>
          <p:cNvSpPr/>
          <p:nvPr/>
        </p:nvSpPr>
        <p:spPr>
          <a:xfrm>
            <a:off x="1803712" y="2896419"/>
            <a:ext cx="1273460" cy="3073200"/>
          </a:xfrm>
          <a:custGeom>
            <a:avLst/>
            <a:gdLst>
              <a:gd name="connsiteX0" fmla="*/ 1031907 w 1273460"/>
              <a:gd name="connsiteY0" fmla="*/ 3073200 h 3073200"/>
              <a:gd name="connsiteX1" fmla="*/ 1202002 w 1273460"/>
              <a:gd name="connsiteY1" fmla="*/ 929898 h 3073200"/>
              <a:gd name="connsiteX2" fmla="*/ 0 w 1273460"/>
              <a:gd name="connsiteY2" fmla="*/ 0 h 3073200"/>
            </a:gdLst>
            <a:ahLst/>
            <a:cxnLst>
              <a:cxn ang="0">
                <a:pos x="connsiteX0" y="connsiteY0"/>
              </a:cxn>
              <a:cxn ang="0">
                <a:pos x="connsiteX1" y="connsiteY1"/>
              </a:cxn>
              <a:cxn ang="0">
                <a:pos x="connsiteX2" y="connsiteY2"/>
              </a:cxn>
            </a:cxnLst>
            <a:rect l="l" t="t" r="r" b="b"/>
            <a:pathLst>
              <a:path w="1273460" h="3073200">
                <a:moveTo>
                  <a:pt x="1031907" y="3073200"/>
                </a:moveTo>
                <a:cubicBezTo>
                  <a:pt x="1202946" y="2257649"/>
                  <a:pt x="1373986" y="1442098"/>
                  <a:pt x="1202002" y="929898"/>
                </a:cubicBezTo>
                <a:cubicBezTo>
                  <a:pt x="1030018" y="417698"/>
                  <a:pt x="0" y="0"/>
                  <a:pt x="0" y="0"/>
                </a:cubicBezTo>
              </a:path>
            </a:pathLst>
          </a:custGeom>
          <a:ln>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4" name="任意形状 63"/>
          <p:cNvSpPr/>
          <p:nvPr/>
        </p:nvSpPr>
        <p:spPr>
          <a:xfrm>
            <a:off x="1815052" y="4200544"/>
            <a:ext cx="795261" cy="1769075"/>
          </a:xfrm>
          <a:custGeom>
            <a:avLst/>
            <a:gdLst>
              <a:gd name="connsiteX0" fmla="*/ 748416 w 795261"/>
              <a:gd name="connsiteY0" fmla="*/ 1769075 h 1769075"/>
              <a:gd name="connsiteX1" fmla="*/ 714397 w 795261"/>
              <a:gd name="connsiteY1" fmla="*/ 793816 h 1769075"/>
              <a:gd name="connsiteX2" fmla="*/ 0 w 795261"/>
              <a:gd name="connsiteY2" fmla="*/ 0 h 1769075"/>
            </a:gdLst>
            <a:ahLst/>
            <a:cxnLst>
              <a:cxn ang="0">
                <a:pos x="connsiteX0" y="connsiteY0"/>
              </a:cxn>
              <a:cxn ang="0">
                <a:pos x="connsiteX1" y="connsiteY1"/>
              </a:cxn>
              <a:cxn ang="0">
                <a:pos x="connsiteX2" y="connsiteY2"/>
              </a:cxn>
            </a:cxnLst>
            <a:rect l="l" t="t" r="r" b="b"/>
            <a:pathLst>
              <a:path w="795261" h="1769075">
                <a:moveTo>
                  <a:pt x="748416" y="1769075"/>
                </a:moveTo>
                <a:cubicBezTo>
                  <a:pt x="793774" y="1428868"/>
                  <a:pt x="839133" y="1088662"/>
                  <a:pt x="714397" y="793816"/>
                </a:cubicBezTo>
                <a:cubicBezTo>
                  <a:pt x="589661" y="498970"/>
                  <a:pt x="0" y="0"/>
                  <a:pt x="0" y="0"/>
                </a:cubicBezTo>
              </a:path>
            </a:pathLst>
          </a:custGeom>
          <a:ln>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5" name="圆角矩形 64"/>
          <p:cNvSpPr/>
          <p:nvPr/>
        </p:nvSpPr>
        <p:spPr>
          <a:xfrm>
            <a:off x="5413251" y="3160209"/>
            <a:ext cx="1328043" cy="405301"/>
          </a:xfrm>
          <a:prstGeom prst="roundRect">
            <a:avLst/>
          </a:prstGeom>
          <a:noFill/>
          <a:ln w="28575"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800" dirty="0" smtClean="0">
                <a:latin typeface="Arial Black"/>
                <a:cs typeface="Arial Black"/>
              </a:rPr>
              <a:t> </a:t>
            </a:r>
          </a:p>
        </p:txBody>
      </p:sp>
      <p:sp>
        <p:nvSpPr>
          <p:cNvPr id="32" name="线形标注 1 (带边框和强调线) 31"/>
          <p:cNvSpPr/>
          <p:nvPr/>
        </p:nvSpPr>
        <p:spPr>
          <a:xfrm>
            <a:off x="5123883" y="1519378"/>
            <a:ext cx="3564616" cy="1284942"/>
          </a:xfrm>
          <a:prstGeom prst="accentBorderCallout1">
            <a:avLst>
              <a:gd name="adj1" fmla="val 22553"/>
              <a:gd name="adj2" fmla="val -2160"/>
              <a:gd name="adj3" fmla="val 15779"/>
              <a:gd name="adj4" fmla="val -45995"/>
            </a:avLst>
          </a:prstGeom>
          <a:solidFill>
            <a:schemeClr val="accent1">
              <a:lumMod val="20000"/>
              <a:lumOff val="80000"/>
            </a:schemeClr>
          </a:solidFill>
          <a:ln>
            <a:solidFill>
              <a:srgbClr val="FF0000"/>
            </a:solidFill>
            <a:headEnd type="none"/>
            <a:tailEnd type="triangle" w="lg" len="lg"/>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2000" dirty="0" smtClean="0">
                <a:solidFill>
                  <a:srgbClr val="FF0000"/>
                </a:solidFill>
                <a:latin typeface="华文中宋"/>
                <a:ea typeface="华文中宋"/>
                <a:cs typeface="华文中宋"/>
              </a:rPr>
              <a:t>根服务器负责根区</a:t>
            </a:r>
            <a:r>
              <a:rPr kumimoji="1" lang="en-US" altLang="zh-CN" sz="2000" dirty="0" smtClean="0">
                <a:solidFill>
                  <a:srgbClr val="FF0000"/>
                </a:solidFill>
                <a:latin typeface="华文中宋"/>
                <a:ea typeface="华文中宋"/>
                <a:cs typeface="华文中宋"/>
              </a:rPr>
              <a:t>(root</a:t>
            </a:r>
            <a:r>
              <a:rPr kumimoji="1" lang="zh-CN" altLang="en-US" sz="2000" dirty="0" smtClean="0">
                <a:solidFill>
                  <a:srgbClr val="FF0000"/>
                </a:solidFill>
                <a:latin typeface="华文中宋"/>
                <a:ea typeface="华文中宋"/>
                <a:cs typeface="华文中宋"/>
              </a:rPr>
              <a:t> </a:t>
            </a:r>
            <a:r>
              <a:rPr kumimoji="1" lang="en-US" altLang="zh-CN" sz="2000" dirty="0" smtClean="0">
                <a:solidFill>
                  <a:srgbClr val="FF0000"/>
                </a:solidFill>
                <a:latin typeface="华文中宋"/>
                <a:ea typeface="华文中宋"/>
                <a:cs typeface="华文中宋"/>
              </a:rPr>
              <a:t>zone)</a:t>
            </a:r>
            <a:r>
              <a:rPr kumimoji="1" lang="zh-CN" altLang="en-US" sz="2000" dirty="0" smtClean="0">
                <a:solidFill>
                  <a:srgbClr val="FF0000"/>
                </a:solidFill>
                <a:latin typeface="华文中宋"/>
                <a:ea typeface="华文中宋"/>
                <a:cs typeface="华文中宋"/>
              </a:rPr>
              <a:t>，对顶级域</a:t>
            </a:r>
            <a:r>
              <a:rPr kumimoji="1" lang="en-US" altLang="zh-CN" sz="2000" dirty="0">
                <a:solidFill>
                  <a:srgbClr val="FF0000"/>
                </a:solidFill>
                <a:latin typeface="华文中宋"/>
                <a:ea typeface="华文中宋"/>
                <a:cs typeface="华文中宋"/>
              </a:rPr>
              <a:t>(TLD</a:t>
            </a:r>
            <a:r>
              <a:rPr kumimoji="1" lang="en-US" altLang="zh-CN" sz="2000" dirty="0" smtClean="0">
                <a:solidFill>
                  <a:srgbClr val="FF0000"/>
                </a:solidFill>
                <a:latin typeface="华文中宋"/>
                <a:ea typeface="华文中宋"/>
                <a:cs typeface="华文中宋"/>
              </a:rPr>
              <a:t>)</a:t>
            </a:r>
            <a:r>
              <a:rPr kumimoji="1" lang="zh-CN" altLang="en-US" sz="2000" dirty="0" smtClean="0">
                <a:solidFill>
                  <a:srgbClr val="FF0000"/>
                </a:solidFill>
                <a:latin typeface="华文中宋"/>
                <a:ea typeface="华文中宋"/>
                <a:cs typeface="华文中宋"/>
              </a:rPr>
              <a:t>进行解析，</a:t>
            </a:r>
            <a:endParaRPr kumimoji="1" lang="en-US" altLang="zh-CN" sz="2000" dirty="0" smtClean="0">
              <a:solidFill>
                <a:srgbClr val="FF0000"/>
              </a:solidFill>
              <a:latin typeface="华文中宋"/>
              <a:ea typeface="华文中宋"/>
              <a:cs typeface="华文中宋"/>
            </a:endParaRPr>
          </a:p>
          <a:p>
            <a:r>
              <a:rPr kumimoji="1" lang="zh-CN" altLang="en-US" sz="2000" dirty="0" smtClean="0">
                <a:solidFill>
                  <a:srgbClr val="FF0000"/>
                </a:solidFill>
                <a:latin typeface="华文中宋"/>
                <a:ea typeface="华文中宋"/>
                <a:cs typeface="华文中宋"/>
              </a:rPr>
              <a:t>是解析的起点，结构的中心</a:t>
            </a:r>
            <a:endParaRPr kumimoji="1" lang="zh-CN" altLang="en-US" sz="2000" dirty="0">
              <a:solidFill>
                <a:srgbClr val="FF0000"/>
              </a:solidFill>
              <a:latin typeface="华文中宋"/>
              <a:ea typeface="华文中宋"/>
              <a:cs typeface="华文中宋"/>
            </a:endParaRPr>
          </a:p>
        </p:txBody>
      </p:sp>
      <p:cxnSp>
        <p:nvCxnSpPr>
          <p:cNvPr id="11" name="直线箭头连接符 10"/>
          <p:cNvCxnSpPr/>
          <p:nvPr/>
        </p:nvCxnSpPr>
        <p:spPr>
          <a:xfrm>
            <a:off x="5508212" y="5733300"/>
            <a:ext cx="2254775" cy="0"/>
          </a:xfrm>
          <a:prstGeom prst="straightConnector1">
            <a:avLst/>
          </a:prstGeom>
          <a:ln>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7" name="圆角矩形 36"/>
          <p:cNvSpPr/>
          <p:nvPr/>
        </p:nvSpPr>
        <p:spPr>
          <a:xfrm>
            <a:off x="5783033" y="5627176"/>
            <a:ext cx="1746639" cy="212248"/>
          </a:xfrm>
          <a:prstGeom prst="roundRect">
            <a:avLst/>
          </a:prstGeom>
          <a:solidFill>
            <a:schemeClr val="accent1">
              <a:lumMod val="60000"/>
              <a:lumOff val="40000"/>
              <a:alpha val="48000"/>
            </a:schemeClr>
          </a:solidFill>
          <a:ln w="12700" cmpd="sng">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dirty="0" smtClean="0">
              <a:solidFill>
                <a:schemeClr val="tx1"/>
              </a:solidFill>
              <a:latin typeface="微软雅黑"/>
              <a:ea typeface="微软雅黑"/>
              <a:cs typeface="微软雅黑"/>
            </a:endParaRPr>
          </a:p>
        </p:txBody>
      </p:sp>
      <p:sp>
        <p:nvSpPr>
          <p:cNvPr id="40" name="圆角矩形 39"/>
          <p:cNvSpPr/>
          <p:nvPr/>
        </p:nvSpPr>
        <p:spPr>
          <a:xfrm>
            <a:off x="3581499" y="3562683"/>
            <a:ext cx="312330" cy="3123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Arial Black"/>
                <a:cs typeface="Arial Black"/>
              </a:rPr>
              <a:t>1</a:t>
            </a:r>
            <a:endParaRPr kumimoji="1" lang="zh-CN" altLang="en-US" sz="1600" dirty="0">
              <a:latin typeface="Arial Black"/>
              <a:cs typeface="Arial Black"/>
            </a:endParaRPr>
          </a:p>
        </p:txBody>
      </p:sp>
      <p:sp>
        <p:nvSpPr>
          <p:cNvPr id="42" name="圆角矩形 41"/>
          <p:cNvSpPr/>
          <p:nvPr/>
        </p:nvSpPr>
        <p:spPr>
          <a:xfrm>
            <a:off x="2878530" y="3990142"/>
            <a:ext cx="312330" cy="3123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Arial Black"/>
                <a:cs typeface="Arial Black"/>
              </a:rPr>
              <a:t>2</a:t>
            </a:r>
            <a:endParaRPr kumimoji="1" lang="zh-CN" altLang="en-US" sz="1600" dirty="0">
              <a:latin typeface="Arial Black"/>
              <a:cs typeface="Arial Black"/>
            </a:endParaRPr>
          </a:p>
        </p:txBody>
      </p:sp>
      <p:sp>
        <p:nvSpPr>
          <p:cNvPr id="43" name="圆角矩形 42"/>
          <p:cNvSpPr/>
          <p:nvPr/>
        </p:nvSpPr>
        <p:spPr>
          <a:xfrm>
            <a:off x="2197503" y="4580762"/>
            <a:ext cx="312330" cy="3123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Arial Black"/>
                <a:cs typeface="Arial Black"/>
              </a:rPr>
              <a:t>3</a:t>
            </a:r>
            <a:endParaRPr kumimoji="1" lang="zh-CN" altLang="en-US" sz="1600" dirty="0">
              <a:latin typeface="Arial Black"/>
              <a:cs typeface="Arial Black"/>
            </a:endParaRPr>
          </a:p>
        </p:txBody>
      </p:sp>
    </p:spTree>
    <p:extLst>
      <p:ext uri="{BB962C8B-B14F-4D97-AF65-F5344CB8AC3E}">
        <p14:creationId xmlns:p14="http://schemas.microsoft.com/office/powerpoint/2010/main" val="292981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6030" y="129341"/>
            <a:ext cx="8686800" cy="6363519"/>
          </a:xfrm>
        </p:spPr>
        <p:txBody>
          <a:bodyPr/>
          <a:lstStyle/>
          <a:p>
            <a:pPr marL="0" indent="0">
              <a:buNone/>
            </a:pP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NOERROR, id: 11815</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QUERY: 1, ANSWER: 0, AUTHORITY: 15, ADDITIONAL: 16</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OPT PSEUDOSECTION:</a:t>
            </a:r>
          </a:p>
          <a:p>
            <a:pPr marL="0" indent="0">
              <a:buNone/>
            </a:pPr>
            <a:r>
              <a:rPr kumimoji="1" lang="en-US" altLang="zh-CN" sz="1200" dirty="0">
                <a:latin typeface="Courier"/>
                <a:cs typeface="Courier"/>
              </a:rPr>
              <a:t>; EDNS: version: 0, flags: do; </a:t>
            </a:r>
            <a:r>
              <a:rPr kumimoji="1" lang="en-US" altLang="zh-CN" sz="1200" dirty="0" err="1">
                <a:latin typeface="Courier"/>
                <a:cs typeface="Courier"/>
              </a:rPr>
              <a:t>udp</a:t>
            </a:r>
            <a:r>
              <a:rPr kumimoji="1" lang="en-US" altLang="zh-CN" sz="1200" dirty="0">
                <a:latin typeface="Courier"/>
                <a:cs typeface="Courier"/>
              </a:rPr>
              <a:t>: 4096</a:t>
            </a: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a:t>
            </a:r>
            <a:r>
              <a:rPr kumimoji="1" lang="en-US" altLang="zh-CN" sz="1200" dirty="0" err="1">
                <a:latin typeface="Courier"/>
                <a:cs typeface="Courier"/>
              </a:rPr>
              <a:t>www.verisign.com</a:t>
            </a:r>
            <a:r>
              <a:rPr kumimoji="1" lang="en-US" altLang="zh-CN" sz="1200" dirty="0">
                <a:latin typeface="Courier"/>
                <a:cs typeface="Courier"/>
              </a:rPr>
              <a:t>.		IN	A</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AUTHORITY SECTION:</a:t>
            </a:r>
          </a:p>
          <a:p>
            <a:pPr marL="0" indent="0">
              <a:buNone/>
            </a:pPr>
            <a:r>
              <a:rPr kumimoji="1" lang="en-US" altLang="zh-CN" sz="1200" dirty="0">
                <a:latin typeface="Courier"/>
                <a:cs typeface="Courier"/>
              </a:rPr>
              <a:t>com.			172800	IN	NS	</a:t>
            </a:r>
            <a:r>
              <a:rPr kumimoji="1" lang="en-US" altLang="zh-CN" sz="1200" dirty="0" err="1">
                <a:latin typeface="Courier"/>
                <a:cs typeface="Courier"/>
              </a:rPr>
              <a:t>a.gtld-servers.net</a:t>
            </a:r>
            <a:r>
              <a:rPr kumimoji="1" lang="en-US" altLang="zh-CN" sz="1200" dirty="0">
                <a:latin typeface="Courier"/>
                <a:cs typeface="Courier"/>
              </a:rPr>
              <a:t>.</a:t>
            </a:r>
          </a:p>
          <a:p>
            <a:pPr marL="0" indent="0">
              <a:buNone/>
            </a:pPr>
            <a:r>
              <a:rPr kumimoji="1" lang="en-US" altLang="zh-CN" sz="1200" dirty="0" smtClean="0">
                <a:latin typeface="Courier"/>
                <a:cs typeface="Courier"/>
              </a:rPr>
              <a:t>;</a:t>
            </a:r>
            <a:r>
              <a:rPr kumimoji="1" lang="zh-CN" altLang="en-US" sz="1200" dirty="0" smtClean="0">
                <a:latin typeface="Courier"/>
                <a:cs typeface="Courier"/>
              </a:rPr>
              <a:t>省略</a:t>
            </a:r>
            <a:endParaRPr kumimoji="1" lang="en-US" altLang="zh-CN" sz="1200" dirty="0">
              <a:latin typeface="Courier"/>
              <a:cs typeface="Courier"/>
            </a:endParaRPr>
          </a:p>
          <a:p>
            <a:pPr marL="0" indent="0">
              <a:buNone/>
            </a:pPr>
            <a:r>
              <a:rPr kumimoji="1" lang="en-US" altLang="zh-CN" sz="1200" dirty="0">
                <a:latin typeface="Courier"/>
                <a:cs typeface="Courier"/>
              </a:rPr>
              <a:t>com.			172800	IN	NS	</a:t>
            </a:r>
            <a:r>
              <a:rPr kumimoji="1" lang="en-US" altLang="zh-CN" sz="1200" dirty="0" err="1">
                <a:latin typeface="Courier"/>
                <a:cs typeface="Courier"/>
              </a:rPr>
              <a:t>m.gtld-servers.net</a:t>
            </a:r>
            <a:r>
              <a:rPr kumimoji="1" lang="en-US" altLang="zh-CN" sz="1200" dirty="0">
                <a:latin typeface="Courier"/>
                <a:cs typeface="Courier"/>
              </a:rPr>
              <a:t>.</a:t>
            </a:r>
          </a:p>
          <a:p>
            <a:pPr marL="0" indent="0">
              <a:buNone/>
            </a:pPr>
            <a:r>
              <a:rPr kumimoji="1" lang="en-US" altLang="zh-CN" sz="1200" dirty="0">
                <a:latin typeface="Courier"/>
                <a:cs typeface="Courier"/>
              </a:rPr>
              <a:t>com.			86400	IN	DS	30909 8 2 E2D3C916F6DEEAC73294E8268FB5885044A833FC5459588F4A9184CF C41A5766</a:t>
            </a:r>
          </a:p>
          <a:p>
            <a:pPr marL="0" indent="0">
              <a:buNone/>
            </a:pPr>
            <a:r>
              <a:rPr kumimoji="1" lang="en-US" altLang="zh-CN" sz="1200" dirty="0">
                <a:latin typeface="Courier"/>
                <a:cs typeface="Courier"/>
              </a:rPr>
              <a:t>com.			86400	IN	RRSIG	DS 8 1 86400 20150215170000 20150205160000 16665 . xGJbHfOj20fariNatsfpTl0Jcg4dt4PRVeIYCFQcH3Nf5GKjmOCIL5Yl ENjKv1cLBLIyVZoQltmJSMBBn2bEdpirkskAcvA0ykybCGgZbCfWwcBE svlZphIsNRIf12JzykhYz0CXNlEbTFfzpzMQclZ/YgBknjQXq3lCuYd1 f04=</a:t>
            </a:r>
          </a:p>
          <a:p>
            <a:pPr marL="0" indent="0">
              <a:buNone/>
            </a:pPr>
            <a:endParaRPr kumimoji="1" lang="en-US" altLang="zh-CN" sz="1200" dirty="0">
              <a:latin typeface="Courier"/>
              <a:cs typeface="Courier"/>
            </a:endParaRPr>
          </a:p>
          <a:p>
            <a:pPr marL="0" indent="0">
              <a:buNone/>
            </a:pPr>
            <a:r>
              <a:rPr kumimoji="1" lang="en-US" altLang="zh-CN" sz="1200" dirty="0">
                <a:latin typeface="Courier"/>
                <a:cs typeface="Courier"/>
              </a:rPr>
              <a:t>;; ADDITIONAL SECTION:</a:t>
            </a:r>
          </a:p>
          <a:p>
            <a:pPr marL="0" indent="0">
              <a:buNone/>
            </a:pPr>
            <a:r>
              <a:rPr kumimoji="1" lang="en-US" altLang="zh-CN" sz="1200" dirty="0" err="1">
                <a:latin typeface="Courier"/>
                <a:cs typeface="Courier"/>
              </a:rPr>
              <a:t>a.gtld-servers.net</a:t>
            </a:r>
            <a:r>
              <a:rPr kumimoji="1" lang="en-US" altLang="zh-CN" sz="1200" dirty="0">
                <a:latin typeface="Courier"/>
                <a:cs typeface="Courier"/>
              </a:rPr>
              <a:t>.	172800	IN	A	192.5.6.30</a:t>
            </a:r>
          </a:p>
          <a:p>
            <a:pPr marL="0" indent="0">
              <a:buNone/>
            </a:pPr>
            <a:r>
              <a:rPr kumimoji="1" lang="zh-CN" altLang="en-US" sz="1200" dirty="0" smtClean="0">
                <a:latin typeface="Courier"/>
                <a:cs typeface="Courier"/>
              </a:rPr>
              <a:t>; 省略</a:t>
            </a:r>
            <a:endParaRPr kumimoji="1" lang="en-US" altLang="zh-CN" sz="1200" dirty="0">
              <a:latin typeface="Courier"/>
              <a:cs typeface="Courier"/>
            </a:endParaRPr>
          </a:p>
          <a:p>
            <a:pPr marL="0" indent="0">
              <a:buNone/>
            </a:pPr>
            <a:r>
              <a:rPr kumimoji="1" lang="en-US" altLang="zh-CN" sz="1200" dirty="0" err="1">
                <a:latin typeface="Courier"/>
                <a:cs typeface="Courier"/>
              </a:rPr>
              <a:t>b.gtld-servers.net</a:t>
            </a:r>
            <a:r>
              <a:rPr kumimoji="1" lang="en-US" altLang="zh-CN" sz="1200" dirty="0">
                <a:latin typeface="Courier"/>
                <a:cs typeface="Courier"/>
              </a:rPr>
              <a:t>.	172800	IN	AAAA	2001:503:231d::2:</a:t>
            </a:r>
            <a:r>
              <a:rPr kumimoji="1" lang="en-US" altLang="zh-CN" sz="1200" dirty="0" smtClean="0">
                <a:latin typeface="Courier"/>
                <a:cs typeface="Courier"/>
              </a:rPr>
              <a:t>30</a:t>
            </a:r>
            <a:endParaRPr kumimoji="1" lang="en-US" altLang="zh-CN" sz="1200" dirty="0">
              <a:latin typeface="Courier"/>
              <a:cs typeface="Courier"/>
            </a:endParaRPr>
          </a:p>
          <a:p>
            <a:pPr marL="0" indent="0">
              <a:buNone/>
            </a:pPr>
            <a:r>
              <a:rPr kumimoji="1" lang="en-US" altLang="zh-CN" sz="1200" dirty="0">
                <a:latin typeface="Courier"/>
                <a:cs typeface="Courier"/>
              </a:rPr>
              <a:t>;; Query time: 300 </a:t>
            </a:r>
            <a:r>
              <a:rPr kumimoji="1" lang="en-US" altLang="zh-CN" sz="1200" dirty="0" err="1">
                <a:latin typeface="Courier"/>
                <a:cs typeface="Courier"/>
              </a:rPr>
              <a:t>msec</a:t>
            </a:r>
            <a:endParaRPr kumimoji="1" lang="en-US" altLang="zh-CN" sz="1200" dirty="0">
              <a:latin typeface="Courier"/>
              <a:cs typeface="Courier"/>
            </a:endParaRPr>
          </a:p>
          <a:p>
            <a:pPr marL="0" indent="0">
              <a:buNone/>
            </a:pPr>
            <a:r>
              <a:rPr kumimoji="1" lang="en-US" altLang="zh-CN" sz="1200" dirty="0">
                <a:latin typeface="Courier"/>
                <a:cs typeface="Courier"/>
              </a:rPr>
              <a:t>;; SERVER: 192.203.230.10#53(192.203.230.10</a:t>
            </a:r>
            <a:r>
              <a:rPr kumimoji="1" lang="en-US" altLang="zh-CN" sz="1200" dirty="0" smtClean="0">
                <a:latin typeface="Courier"/>
                <a:cs typeface="Courier"/>
              </a:rPr>
              <a:t>)</a:t>
            </a:r>
            <a:endParaRPr kumimoji="1" lang="en-US" altLang="zh-CN"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50</a:t>
            </a:fld>
            <a:endParaRPr kumimoji="1" lang="zh-CN" altLang="en-US" dirty="0"/>
          </a:p>
        </p:txBody>
      </p:sp>
      <p:sp>
        <p:nvSpPr>
          <p:cNvPr id="10" name="圆角矩形标注 9"/>
          <p:cNvSpPr/>
          <p:nvPr/>
        </p:nvSpPr>
        <p:spPr>
          <a:xfrm>
            <a:off x="7033990" y="3735779"/>
            <a:ext cx="1918840" cy="364405"/>
          </a:xfrm>
          <a:prstGeom prst="wedgeRoundRectCallout">
            <a:avLst>
              <a:gd name="adj1" fmla="val -85107"/>
              <a:gd name="adj2" fmla="val -1525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签名 </a:t>
            </a:r>
            <a:r>
              <a:rPr kumimoji="1" lang="en-US" altLang="zh-CN" sz="1600" dirty="0" smtClean="0">
                <a:solidFill>
                  <a:srgbClr val="3366FF"/>
                </a:solidFill>
                <a:latin typeface="微软雅黑"/>
                <a:ea typeface="微软雅黑"/>
                <a:cs typeface="微软雅黑"/>
              </a:rPr>
              <a:t>Base</a:t>
            </a:r>
            <a:r>
              <a:rPr kumimoji="1" lang="zh-CN" altLang="zh-CN" sz="1600" dirty="0" smtClean="0">
                <a:solidFill>
                  <a:srgbClr val="3366FF"/>
                </a:solidFill>
                <a:latin typeface="微软雅黑"/>
                <a:ea typeface="微软雅黑"/>
                <a:cs typeface="微软雅黑"/>
              </a:rPr>
              <a:t>64</a:t>
            </a:r>
            <a:r>
              <a:rPr kumimoji="1" lang="zh-CN" altLang="en-US" sz="1600" dirty="0" smtClean="0">
                <a:solidFill>
                  <a:srgbClr val="3366FF"/>
                </a:solidFill>
                <a:latin typeface="微软雅黑"/>
                <a:ea typeface="微软雅黑"/>
                <a:cs typeface="微软雅黑"/>
              </a:rPr>
              <a:t> 编码</a:t>
            </a:r>
            <a:endParaRPr kumimoji="1" lang="en-US" altLang="zh-CN" sz="1600" dirty="0" smtClean="0">
              <a:solidFill>
                <a:srgbClr val="3366FF"/>
              </a:solidFill>
              <a:latin typeface="微软雅黑"/>
              <a:ea typeface="微软雅黑"/>
              <a:cs typeface="微软雅黑"/>
            </a:endParaRPr>
          </a:p>
        </p:txBody>
      </p:sp>
      <p:sp>
        <p:nvSpPr>
          <p:cNvPr id="11" name="圆角矩形标注 10"/>
          <p:cNvSpPr/>
          <p:nvPr/>
        </p:nvSpPr>
        <p:spPr>
          <a:xfrm>
            <a:off x="2357164" y="129341"/>
            <a:ext cx="2769707" cy="278525"/>
          </a:xfrm>
          <a:prstGeom prst="wedgeRoundRectCallout">
            <a:avLst>
              <a:gd name="adj1" fmla="val -80885"/>
              <a:gd name="adj2" fmla="val 183778"/>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无</a:t>
            </a:r>
            <a:r>
              <a:rPr kumimoji="1" lang="en-US" altLang="zh-CN" sz="1600" dirty="0" smtClean="0">
                <a:solidFill>
                  <a:srgbClr val="3366FF"/>
                </a:solidFill>
                <a:latin typeface="微软雅黑"/>
                <a:ea typeface="微软雅黑"/>
                <a:cs typeface="微软雅黑"/>
              </a:rPr>
              <a:t>AD</a:t>
            </a:r>
            <a:r>
              <a:rPr kumimoji="1" lang="zh-CN" altLang="en-US" sz="1600" dirty="0" smtClean="0">
                <a:solidFill>
                  <a:srgbClr val="3366FF"/>
                </a:solidFill>
                <a:latin typeface="微软雅黑"/>
                <a:ea typeface="微软雅黑"/>
                <a:cs typeface="微软雅黑"/>
              </a:rPr>
              <a:t>，权威服务器</a:t>
            </a:r>
            <a:r>
              <a:rPr kumimoji="1" lang="zh-CN" altLang="en-US" sz="1600" dirty="0">
                <a:solidFill>
                  <a:srgbClr val="3366FF"/>
                </a:solidFill>
                <a:latin typeface="微软雅黑"/>
                <a:ea typeface="微软雅黑"/>
                <a:cs typeface="微软雅黑"/>
              </a:rPr>
              <a:t>不做</a:t>
            </a:r>
            <a:r>
              <a:rPr kumimoji="1" lang="zh-CN" altLang="en-US" sz="1600" dirty="0" smtClean="0">
                <a:solidFill>
                  <a:srgbClr val="3366FF"/>
                </a:solidFill>
                <a:latin typeface="微软雅黑"/>
                <a:ea typeface="微软雅黑"/>
                <a:cs typeface="微软雅黑"/>
              </a:rPr>
              <a:t>验证</a:t>
            </a:r>
            <a:endParaRPr kumimoji="1" lang="en-US" altLang="zh-CN" sz="1600" dirty="0" smtClean="0">
              <a:solidFill>
                <a:srgbClr val="3366FF"/>
              </a:solidFill>
              <a:latin typeface="微软雅黑"/>
              <a:ea typeface="微软雅黑"/>
              <a:cs typeface="微软雅黑"/>
            </a:endParaRPr>
          </a:p>
        </p:txBody>
      </p:sp>
      <p:sp>
        <p:nvSpPr>
          <p:cNvPr id="12" name="圆角矩形标注 11"/>
          <p:cNvSpPr/>
          <p:nvPr/>
        </p:nvSpPr>
        <p:spPr>
          <a:xfrm>
            <a:off x="2492729" y="1125161"/>
            <a:ext cx="2000424" cy="278525"/>
          </a:xfrm>
          <a:prstGeom prst="wedgeRoundRectCallout">
            <a:avLst>
              <a:gd name="adj1" fmla="val -29418"/>
              <a:gd name="adj2" fmla="val 78237"/>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DO</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DNSSEC</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OK</a:t>
            </a:r>
          </a:p>
        </p:txBody>
      </p:sp>
      <p:sp>
        <p:nvSpPr>
          <p:cNvPr id="15" name="圆角矩形标注 14"/>
          <p:cNvSpPr/>
          <p:nvPr/>
        </p:nvSpPr>
        <p:spPr>
          <a:xfrm>
            <a:off x="1105335" y="2939562"/>
            <a:ext cx="2822131" cy="310142"/>
          </a:xfrm>
          <a:prstGeom prst="wedgeRoundRectCallout">
            <a:avLst>
              <a:gd name="adj1" fmla="val 22403"/>
              <a:gd name="adj2" fmla="val 1525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DS</a:t>
            </a:r>
            <a:r>
              <a:rPr kumimoji="1" lang="zh-CN" altLang="en-US" sz="1600" dirty="0" smtClean="0">
                <a:solidFill>
                  <a:srgbClr val="3366FF"/>
                </a:solidFill>
                <a:latin typeface="微软雅黑"/>
                <a:ea typeface="微软雅黑"/>
                <a:cs typeface="微软雅黑"/>
              </a:rPr>
              <a:t>记录，指向子</a:t>
            </a:r>
            <a:r>
              <a:rPr kumimoji="1" lang="en-US" altLang="zh-CN" sz="1600" dirty="0" smtClean="0">
                <a:solidFill>
                  <a:srgbClr val="3366FF"/>
                </a:solidFill>
                <a:latin typeface="微软雅黑"/>
                <a:ea typeface="微软雅黑"/>
                <a:cs typeface="微软雅黑"/>
              </a:rPr>
              <a:t>zone</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KSK</a:t>
            </a:r>
          </a:p>
        </p:txBody>
      </p:sp>
      <p:sp>
        <p:nvSpPr>
          <p:cNvPr id="16" name="圆角矩形标注 15"/>
          <p:cNvSpPr/>
          <p:nvPr/>
        </p:nvSpPr>
        <p:spPr>
          <a:xfrm>
            <a:off x="4213940" y="2946690"/>
            <a:ext cx="1101074" cy="315776"/>
          </a:xfrm>
          <a:prstGeom prst="wedgeRoundRectCallout">
            <a:avLst>
              <a:gd name="adj1" fmla="val -51029"/>
              <a:gd name="adj2" fmla="val 15582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签名算法</a:t>
            </a:r>
            <a:endParaRPr kumimoji="1" lang="en-US" altLang="zh-CN" sz="1600" dirty="0" smtClean="0">
              <a:solidFill>
                <a:srgbClr val="3366FF"/>
              </a:solidFill>
              <a:latin typeface="微软雅黑"/>
              <a:ea typeface="微软雅黑"/>
              <a:cs typeface="微软雅黑"/>
            </a:endParaRPr>
          </a:p>
        </p:txBody>
      </p:sp>
      <p:sp>
        <p:nvSpPr>
          <p:cNvPr id="17" name="圆角矩形标注 16"/>
          <p:cNvSpPr/>
          <p:nvPr/>
        </p:nvSpPr>
        <p:spPr>
          <a:xfrm>
            <a:off x="5633157" y="3461009"/>
            <a:ext cx="1930729" cy="274770"/>
          </a:xfrm>
          <a:prstGeom prst="wedgeRoundRectCallout">
            <a:avLst>
              <a:gd name="adj1" fmla="val -101845"/>
              <a:gd name="adj2" fmla="val 16257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数</a:t>
            </a:r>
            <a:r>
              <a:rPr kumimoji="1" lang="zh-CN" altLang="zh-CN"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com</a:t>
            </a:r>
            <a:r>
              <a:rPr kumimoji="1" lang="zh-CN" altLang="en-US" sz="1600" dirty="0" smtClean="0">
                <a:solidFill>
                  <a:srgbClr val="3366FF"/>
                </a:solidFill>
                <a:latin typeface="微软雅黑"/>
                <a:ea typeface="微软雅黑"/>
                <a:cs typeface="微软雅黑"/>
              </a:rPr>
              <a:t>为</a:t>
            </a:r>
            <a:r>
              <a:rPr kumimoji="1" lang="zh-CN" altLang="zh-CN" sz="1600" dirty="0">
                <a:solidFill>
                  <a:srgbClr val="3366FF"/>
                </a:solidFill>
                <a:latin typeface="微软雅黑"/>
                <a:ea typeface="微软雅黑"/>
                <a:cs typeface="微软雅黑"/>
              </a:rPr>
              <a:t>1</a:t>
            </a:r>
            <a:endParaRPr kumimoji="1" lang="en-US" altLang="zh-CN" sz="1600" dirty="0" smtClean="0">
              <a:solidFill>
                <a:srgbClr val="3366FF"/>
              </a:solidFill>
              <a:latin typeface="微软雅黑"/>
              <a:ea typeface="微软雅黑"/>
              <a:cs typeface="微软雅黑"/>
            </a:endParaRPr>
          </a:p>
        </p:txBody>
      </p:sp>
      <p:sp>
        <p:nvSpPr>
          <p:cNvPr id="22" name="圆角矩形标注 21"/>
          <p:cNvSpPr/>
          <p:nvPr/>
        </p:nvSpPr>
        <p:spPr>
          <a:xfrm>
            <a:off x="3546757" y="2092969"/>
            <a:ext cx="1580114" cy="692066"/>
          </a:xfrm>
          <a:prstGeom prst="wedgeRoundRectCallout">
            <a:avLst>
              <a:gd name="adj1" fmla="val -30799"/>
              <a:gd name="adj2" fmla="val 159781"/>
              <a:gd name="adj3" fmla="val 16667"/>
            </a:avLst>
          </a:prstGeom>
          <a:solidFill>
            <a:srgbClr val="FFFFFF"/>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id</a:t>
            </a:r>
            <a:r>
              <a:rPr kumimoji="1" lang="zh-CN" altLang="en-US" sz="1600" dirty="0" smtClean="0">
                <a:solidFill>
                  <a:srgbClr val="3366FF"/>
                </a:solidFill>
                <a:latin typeface="微软雅黑"/>
                <a:ea typeface="微软雅黑"/>
                <a:cs typeface="微软雅黑"/>
              </a:rPr>
              <a:t>，指向子</a:t>
            </a:r>
            <a:r>
              <a:rPr kumimoji="1" lang="en-US" altLang="zh-CN" sz="1600" dirty="0" smtClean="0">
                <a:solidFill>
                  <a:srgbClr val="3366FF"/>
                </a:solidFill>
                <a:latin typeface="微软雅黑"/>
                <a:ea typeface="微软雅黑"/>
                <a:cs typeface="微软雅黑"/>
              </a:rPr>
              <a:t>zone</a:t>
            </a:r>
            <a:r>
              <a:rPr kumimoji="1" lang="zh-CN" altLang="en-US" sz="1600" dirty="0" smtClean="0">
                <a:solidFill>
                  <a:srgbClr val="3366FF"/>
                </a:solidFill>
                <a:latin typeface="微软雅黑"/>
                <a:ea typeface="微软雅黑"/>
                <a:cs typeface="微软雅黑"/>
              </a:rPr>
              <a:t>的</a:t>
            </a:r>
            <a:r>
              <a:rPr kumimoji="1" lang="en-US" altLang="zh-CN" sz="1600" dirty="0" smtClean="0">
                <a:solidFill>
                  <a:srgbClr val="3366FF"/>
                </a:solidFill>
                <a:latin typeface="微软雅黑"/>
                <a:ea typeface="微软雅黑"/>
                <a:cs typeface="微软雅黑"/>
              </a:rPr>
              <a:t>KSK</a:t>
            </a:r>
          </a:p>
        </p:txBody>
      </p:sp>
      <p:sp>
        <p:nvSpPr>
          <p:cNvPr id="24" name="圆角矩形标注 23"/>
          <p:cNvSpPr/>
          <p:nvPr/>
        </p:nvSpPr>
        <p:spPr>
          <a:xfrm>
            <a:off x="5009283" y="6349966"/>
            <a:ext cx="1117094" cy="278525"/>
          </a:xfrm>
          <a:prstGeom prst="wedgeRoundRectCallout">
            <a:avLst>
              <a:gd name="adj1" fmla="val -93046"/>
              <a:gd name="adj2" fmla="val 27577"/>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E</a:t>
            </a:r>
            <a:r>
              <a:rPr kumimoji="1" lang="zh-CN" altLang="en-US" sz="1600" dirty="0" smtClean="0">
                <a:solidFill>
                  <a:srgbClr val="3366FF"/>
                </a:solidFill>
                <a:latin typeface="微软雅黑"/>
                <a:ea typeface="微软雅黑"/>
                <a:cs typeface="微软雅黑"/>
              </a:rPr>
              <a:t>根</a:t>
            </a:r>
            <a:r>
              <a:rPr kumimoji="1" lang="en-US" altLang="zh-CN" sz="1600" dirty="0" smtClean="0">
                <a:solidFill>
                  <a:srgbClr val="3366FF"/>
                </a:solidFill>
                <a:latin typeface="微软雅黑"/>
                <a:ea typeface="微软雅黑"/>
                <a:cs typeface="微软雅黑"/>
              </a:rPr>
              <a:t>(</a:t>
            </a:r>
            <a:r>
              <a:rPr kumimoji="1" lang="zh-CN" altLang="en-US" sz="1600" dirty="0" smtClean="0">
                <a:solidFill>
                  <a:srgbClr val="3366FF"/>
                </a:solidFill>
                <a:latin typeface="微软雅黑"/>
                <a:ea typeface="微软雅黑"/>
                <a:cs typeface="微软雅黑"/>
              </a:rPr>
              <a:t>镜像</a:t>
            </a:r>
            <a:r>
              <a:rPr kumimoji="1" lang="en-US" altLang="zh-CN" sz="1600" dirty="0" smtClean="0">
                <a:solidFill>
                  <a:srgbClr val="3366FF"/>
                </a:solidFill>
                <a:latin typeface="微软雅黑"/>
                <a:ea typeface="微软雅黑"/>
                <a:cs typeface="微软雅黑"/>
              </a:rPr>
              <a:t>)</a:t>
            </a:r>
          </a:p>
        </p:txBody>
      </p:sp>
      <p:sp>
        <p:nvSpPr>
          <p:cNvPr id="23" name="圆角矩形标注 22"/>
          <p:cNvSpPr/>
          <p:nvPr/>
        </p:nvSpPr>
        <p:spPr>
          <a:xfrm>
            <a:off x="5436105" y="2622075"/>
            <a:ext cx="1407567" cy="802496"/>
          </a:xfrm>
          <a:prstGeom prst="wedgeRoundRectCallout">
            <a:avLst>
              <a:gd name="adj1" fmla="val -123735"/>
              <a:gd name="adj2" fmla="val 7265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摘要类型</a:t>
            </a:r>
            <a:endParaRPr kumimoji="1" lang="en-US" altLang="zh-CN" sz="1600" dirty="0" smtClean="0">
              <a:solidFill>
                <a:srgbClr val="3366FF"/>
              </a:solidFill>
              <a:latin typeface="微软雅黑"/>
              <a:ea typeface="微软雅黑"/>
              <a:cs typeface="微软雅黑"/>
            </a:endParaRPr>
          </a:p>
          <a:p>
            <a:r>
              <a:rPr kumimoji="1" lang="zh-CN" altLang="zh-CN" sz="1600" dirty="0" smtClean="0">
                <a:solidFill>
                  <a:srgbClr val="3366FF"/>
                </a:solidFill>
                <a:latin typeface="微软雅黑"/>
                <a:ea typeface="微软雅黑"/>
                <a:cs typeface="微软雅黑"/>
              </a:rPr>
              <a:t>2</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SHA256</a:t>
            </a:r>
          </a:p>
          <a:p>
            <a:r>
              <a:rPr kumimoji="1" lang="zh-CN" altLang="zh-CN"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RFC4509]</a:t>
            </a:r>
          </a:p>
        </p:txBody>
      </p:sp>
      <p:sp>
        <p:nvSpPr>
          <p:cNvPr id="27" name="圆角矩形标注 26"/>
          <p:cNvSpPr/>
          <p:nvPr/>
        </p:nvSpPr>
        <p:spPr>
          <a:xfrm>
            <a:off x="7188998" y="4408203"/>
            <a:ext cx="1580114" cy="486075"/>
          </a:xfrm>
          <a:prstGeom prst="wedgeRoundRectCallout">
            <a:avLst>
              <a:gd name="adj1" fmla="val 12363"/>
              <a:gd name="adj2" fmla="val -103156"/>
              <a:gd name="adj3" fmla="val 16667"/>
            </a:avLst>
          </a:prstGeom>
          <a:solidFill>
            <a:srgbClr val="FFFFFF"/>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id</a:t>
            </a:r>
            <a:r>
              <a:rPr kumimoji="1" lang="zh-CN" altLang="en-US" sz="1600" dirty="0" smtClean="0">
                <a:solidFill>
                  <a:srgbClr val="3366FF"/>
                </a:solidFill>
                <a:latin typeface="微软雅黑"/>
                <a:ea typeface="微软雅黑"/>
                <a:cs typeface="微软雅黑"/>
              </a:rPr>
              <a:t>，本例是</a:t>
            </a:r>
            <a:r>
              <a:rPr kumimoji="1" lang="en-US" altLang="zh-CN" sz="1600" dirty="0" smtClean="0">
                <a:solidFill>
                  <a:srgbClr val="3366FF"/>
                </a:solidFill>
                <a:latin typeface="微软雅黑"/>
                <a:ea typeface="微软雅黑"/>
                <a:cs typeface="微软雅黑"/>
              </a:rPr>
              <a:t>root ZSK</a:t>
            </a:r>
          </a:p>
        </p:txBody>
      </p:sp>
      <p:sp>
        <p:nvSpPr>
          <p:cNvPr id="28" name="圆角矩形标注 27"/>
          <p:cNvSpPr/>
          <p:nvPr/>
        </p:nvSpPr>
        <p:spPr>
          <a:xfrm>
            <a:off x="5263557" y="5160279"/>
            <a:ext cx="3505555" cy="530716"/>
          </a:xfrm>
          <a:prstGeom prst="wedgeRoundRectCallout">
            <a:avLst>
              <a:gd name="adj1" fmla="val -69701"/>
              <a:gd name="adj2" fmla="val -8023"/>
              <a:gd name="adj3" fmla="val 16667"/>
            </a:avLst>
          </a:prstGeom>
          <a:solidFill>
            <a:srgbClr val="FFFFFF"/>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“胶水”记录属于子</a:t>
            </a:r>
            <a:r>
              <a:rPr kumimoji="1" lang="en-US" altLang="zh-CN" sz="1600" dirty="0" smtClean="0">
                <a:solidFill>
                  <a:srgbClr val="3366FF"/>
                </a:solidFill>
                <a:latin typeface="微软雅黑"/>
                <a:ea typeface="微软雅黑"/>
                <a:cs typeface="微软雅黑"/>
              </a:rPr>
              <a:t>zone,</a:t>
            </a:r>
            <a:r>
              <a:rPr kumimoji="1" lang="zh-CN" altLang="en-US" sz="1600" dirty="0" smtClean="0">
                <a:solidFill>
                  <a:srgbClr val="3366FF"/>
                </a:solidFill>
                <a:latin typeface="微软雅黑"/>
                <a:ea typeface="微软雅黑"/>
                <a:cs typeface="微软雅黑"/>
              </a:rPr>
              <a:t> 不做签名</a:t>
            </a:r>
            <a:endParaRPr kumimoji="1" lang="en-US" altLang="zh-CN" sz="1600" dirty="0" smtClean="0">
              <a:solidFill>
                <a:srgbClr val="3366FF"/>
              </a:solidFill>
              <a:latin typeface="微软雅黑"/>
              <a:ea typeface="微软雅黑"/>
              <a:cs typeface="微软雅黑"/>
            </a:endParaRPr>
          </a:p>
        </p:txBody>
      </p:sp>
      <p:sp>
        <p:nvSpPr>
          <p:cNvPr id="29" name="圆角矩形标注 28"/>
          <p:cNvSpPr/>
          <p:nvPr/>
        </p:nvSpPr>
        <p:spPr>
          <a:xfrm>
            <a:off x="5415957" y="1125161"/>
            <a:ext cx="2474252" cy="807190"/>
          </a:xfrm>
          <a:prstGeom prst="wedgeRoundRectCallout">
            <a:avLst>
              <a:gd name="adj1" fmla="val -60980"/>
              <a:gd name="adj2" fmla="val 167859"/>
              <a:gd name="adj3" fmla="val 16667"/>
            </a:avLst>
          </a:prstGeom>
          <a:solidFill>
            <a:srgbClr val="FFFFFF"/>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在父</a:t>
            </a:r>
            <a:r>
              <a:rPr kumimoji="1" lang="en-US" altLang="zh-CN" sz="1600" dirty="0" smtClean="0">
                <a:solidFill>
                  <a:srgbClr val="3366FF"/>
                </a:solidFill>
                <a:latin typeface="微软雅黑"/>
                <a:ea typeface="微软雅黑"/>
                <a:cs typeface="微软雅黑"/>
              </a:rPr>
              <a:t>zone</a:t>
            </a:r>
            <a:r>
              <a:rPr kumimoji="1" lang="zh-CN" altLang="en-US" sz="1600" dirty="0" smtClean="0">
                <a:solidFill>
                  <a:srgbClr val="3366FF"/>
                </a:solidFill>
                <a:latin typeface="微软雅黑"/>
                <a:ea typeface="微软雅黑"/>
                <a:cs typeface="微软雅黑"/>
              </a:rPr>
              <a:t>的</a:t>
            </a:r>
            <a:r>
              <a:rPr kumimoji="1" lang="en-US" altLang="zh-CN" sz="1600" dirty="0" smtClean="0">
                <a:solidFill>
                  <a:srgbClr val="3366FF"/>
                </a:solidFill>
                <a:latin typeface="微软雅黑"/>
                <a:ea typeface="微软雅黑"/>
                <a:cs typeface="微软雅黑"/>
              </a:rPr>
              <a:t>NS</a:t>
            </a:r>
            <a:r>
              <a:rPr kumimoji="1" lang="zh-CN" altLang="en-US" sz="1600" dirty="0" smtClean="0">
                <a:solidFill>
                  <a:srgbClr val="3366FF"/>
                </a:solidFill>
                <a:latin typeface="微软雅黑"/>
                <a:ea typeface="微软雅黑"/>
                <a:cs typeface="微软雅黑"/>
              </a:rPr>
              <a:t>“胶水”记录属于子</a:t>
            </a:r>
            <a:r>
              <a:rPr kumimoji="1" lang="en-US" altLang="zh-CN" sz="1600" dirty="0" smtClean="0">
                <a:solidFill>
                  <a:srgbClr val="3366FF"/>
                </a:solidFill>
                <a:latin typeface="微软雅黑"/>
                <a:ea typeface="微软雅黑"/>
                <a:cs typeface="微软雅黑"/>
              </a:rPr>
              <a:t>zone,</a:t>
            </a:r>
          </a:p>
          <a:p>
            <a:r>
              <a:rPr kumimoji="1" lang="zh-CN" altLang="en-US" sz="1600" dirty="0" smtClean="0">
                <a:solidFill>
                  <a:srgbClr val="3366FF"/>
                </a:solidFill>
                <a:latin typeface="微软雅黑"/>
                <a:ea typeface="微软雅黑"/>
                <a:cs typeface="微软雅黑"/>
              </a:rPr>
              <a:t>禁止签名</a:t>
            </a:r>
            <a:endParaRPr kumimoji="1" lang="en-US" altLang="zh-CN" sz="1600" dirty="0" smtClean="0">
              <a:solidFill>
                <a:srgbClr val="3366FF"/>
              </a:solidFill>
              <a:latin typeface="微软雅黑"/>
              <a:ea typeface="微软雅黑"/>
              <a:cs typeface="微软雅黑"/>
            </a:endParaRPr>
          </a:p>
        </p:txBody>
      </p:sp>
      <p:sp>
        <p:nvSpPr>
          <p:cNvPr id="19" name="圆角矩形标注 18"/>
          <p:cNvSpPr/>
          <p:nvPr/>
        </p:nvSpPr>
        <p:spPr>
          <a:xfrm>
            <a:off x="3011534" y="4892909"/>
            <a:ext cx="1315272" cy="449431"/>
          </a:xfrm>
          <a:prstGeom prst="wedgeRoundRectCallout">
            <a:avLst>
              <a:gd name="adj1" fmla="val 85146"/>
              <a:gd name="adj2" fmla="val -20959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3366FF"/>
                </a:solidFill>
                <a:latin typeface="微软雅黑"/>
                <a:ea typeface="微软雅黑"/>
                <a:cs typeface="微软雅黑"/>
              </a:rPr>
              <a:t>原始</a:t>
            </a:r>
            <a:r>
              <a:rPr kumimoji="1" lang="en-US" altLang="zh-CN" sz="1400" dirty="0" smtClean="0">
                <a:solidFill>
                  <a:srgbClr val="3366FF"/>
                </a:solidFill>
                <a:latin typeface="微软雅黑"/>
                <a:ea typeface="微软雅黑"/>
                <a:cs typeface="微软雅黑"/>
              </a:rPr>
              <a:t>TTL</a:t>
            </a:r>
            <a:r>
              <a:rPr kumimoji="1" lang="zh-CN" altLang="en-US" sz="1400" dirty="0" smtClean="0">
                <a:solidFill>
                  <a:srgbClr val="3366FF"/>
                </a:solidFill>
                <a:latin typeface="微软雅黑"/>
                <a:ea typeface="微软雅黑"/>
                <a:cs typeface="微软雅黑"/>
              </a:rPr>
              <a:t>与当前</a:t>
            </a:r>
            <a:r>
              <a:rPr kumimoji="1" lang="en-US" altLang="zh-CN" sz="1400" dirty="0" smtClean="0">
                <a:solidFill>
                  <a:srgbClr val="3366FF"/>
                </a:solidFill>
                <a:latin typeface="微软雅黑"/>
                <a:ea typeface="微软雅黑"/>
                <a:cs typeface="微软雅黑"/>
              </a:rPr>
              <a:t>TTL</a:t>
            </a:r>
            <a:r>
              <a:rPr kumimoji="1" lang="zh-CN" altLang="en-US" sz="1400" dirty="0" smtClean="0">
                <a:solidFill>
                  <a:srgbClr val="3366FF"/>
                </a:solidFill>
                <a:latin typeface="微软雅黑"/>
                <a:ea typeface="微软雅黑"/>
                <a:cs typeface="微软雅黑"/>
              </a:rPr>
              <a:t>值相同</a:t>
            </a:r>
            <a:endParaRPr kumimoji="1" lang="en-US" altLang="zh-CN" sz="14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78780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16" grpId="0" animBg="1"/>
      <p:bldP spid="17" grpId="0" animBg="1"/>
      <p:bldP spid="22" grpId="0" animBg="1"/>
      <p:bldP spid="24" grpId="0" animBg="1"/>
      <p:bldP spid="23" grpId="0" animBg="1"/>
      <p:bldP spid="27" grpId="0" animBg="1"/>
      <p:bldP spid="28" grpId="0" animBg="1"/>
      <p:bldP spid="29" grpId="0" animBg="1"/>
      <p:bldP spid="1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1907"/>
            <a:ext cx="8229600" cy="5398818"/>
          </a:xfrm>
        </p:spPr>
        <p:txBody>
          <a:bodyPr/>
          <a:lstStyle/>
          <a:p>
            <a:pPr marL="0" indent="0">
              <a:buNone/>
            </a:pPr>
            <a:r>
              <a:rPr kumimoji="1" lang="de-DE" altLang="zh-CN" sz="1200" dirty="0">
                <a:latin typeface="Courier"/>
                <a:cs typeface="Courier"/>
              </a:rPr>
              <a:t>;; </a:t>
            </a:r>
            <a:r>
              <a:rPr kumimoji="1" lang="de-DE" altLang="zh-CN" sz="1200" dirty="0" err="1">
                <a:latin typeface="Courier"/>
                <a:cs typeface="Courier"/>
              </a:rPr>
              <a:t>Got</a:t>
            </a:r>
            <a:r>
              <a:rPr kumimoji="1" lang="de-DE" altLang="zh-CN" sz="1200" dirty="0">
                <a:latin typeface="Courier"/>
                <a:cs typeface="Courier"/>
              </a:rPr>
              <a:t> </a:t>
            </a:r>
            <a:r>
              <a:rPr kumimoji="1" lang="de-DE" altLang="zh-CN" sz="1200" dirty="0" err="1">
                <a:latin typeface="Courier"/>
                <a:cs typeface="Courier"/>
              </a:rPr>
              <a:t>answer</a:t>
            </a:r>
            <a:r>
              <a:rPr kumimoji="1" lang="de-DE" altLang="zh-CN" sz="1200" dirty="0">
                <a:latin typeface="Courier"/>
                <a:cs typeface="Courier"/>
              </a:rPr>
              <a:t>:</a:t>
            </a:r>
          </a:p>
          <a:p>
            <a:pPr marL="0" indent="0">
              <a:buNone/>
            </a:pPr>
            <a:r>
              <a:rPr kumimoji="1" lang="de-DE" altLang="zh-CN" sz="1200" dirty="0">
                <a:latin typeface="Courier"/>
                <a:cs typeface="Courier"/>
              </a:rPr>
              <a:t>;; -&gt;&gt;HEADER&lt;&lt;- </a:t>
            </a:r>
            <a:r>
              <a:rPr kumimoji="1" lang="de-DE" altLang="zh-CN" sz="1200" dirty="0" err="1">
                <a:latin typeface="Courier"/>
                <a:cs typeface="Courier"/>
              </a:rPr>
              <a:t>opcode</a:t>
            </a:r>
            <a:r>
              <a:rPr kumimoji="1" lang="de-DE" altLang="zh-CN" sz="1200" dirty="0">
                <a:latin typeface="Courier"/>
                <a:cs typeface="Courier"/>
              </a:rPr>
              <a:t>: QUERY, </a:t>
            </a:r>
            <a:r>
              <a:rPr kumimoji="1" lang="de-DE" altLang="zh-CN" sz="1200" dirty="0" err="1">
                <a:latin typeface="Courier"/>
                <a:cs typeface="Courier"/>
              </a:rPr>
              <a:t>status</a:t>
            </a:r>
            <a:r>
              <a:rPr kumimoji="1" lang="de-DE" altLang="zh-CN" sz="1200" dirty="0">
                <a:latin typeface="Courier"/>
                <a:cs typeface="Courier"/>
              </a:rPr>
              <a:t>: NOERROR, </a:t>
            </a:r>
            <a:r>
              <a:rPr kumimoji="1" lang="de-DE" altLang="zh-CN" sz="1200" dirty="0" err="1">
                <a:latin typeface="Courier"/>
                <a:cs typeface="Courier"/>
              </a:rPr>
              <a:t>id</a:t>
            </a:r>
            <a:r>
              <a:rPr kumimoji="1" lang="de-DE" altLang="zh-CN" sz="1200" dirty="0">
                <a:latin typeface="Courier"/>
                <a:cs typeface="Courier"/>
              </a:rPr>
              <a:t>: 54405</a:t>
            </a:r>
          </a:p>
          <a:p>
            <a:pPr marL="0" indent="0">
              <a:buNone/>
            </a:pPr>
            <a:r>
              <a:rPr kumimoji="1" lang="de-DE" altLang="zh-CN" sz="1200" dirty="0">
                <a:latin typeface="Courier"/>
                <a:cs typeface="Courier"/>
              </a:rPr>
              <a:t>;; </a:t>
            </a:r>
            <a:r>
              <a:rPr kumimoji="1" lang="de-DE" altLang="zh-CN" sz="1200" dirty="0" err="1">
                <a:latin typeface="Courier"/>
                <a:cs typeface="Courier"/>
              </a:rPr>
              <a:t>flags</a:t>
            </a:r>
            <a:r>
              <a:rPr kumimoji="1" lang="de-DE" altLang="zh-CN" sz="1200" dirty="0">
                <a:latin typeface="Courier"/>
                <a:cs typeface="Courier"/>
              </a:rPr>
              <a:t>: </a:t>
            </a:r>
            <a:r>
              <a:rPr kumimoji="1" lang="de-DE" altLang="zh-CN" sz="1200" dirty="0" err="1">
                <a:latin typeface="Courier"/>
                <a:cs typeface="Courier"/>
              </a:rPr>
              <a:t>qr</a:t>
            </a:r>
            <a:r>
              <a:rPr kumimoji="1" lang="de-DE" altLang="zh-CN" sz="1200" dirty="0">
                <a:latin typeface="Courier"/>
                <a:cs typeface="Courier"/>
              </a:rPr>
              <a:t>; QUERY: 1, ANSWER: 0, AUTHORITY: 13, ADDITIONAL: </a:t>
            </a:r>
            <a:r>
              <a:rPr kumimoji="1" lang="de-DE" altLang="zh-CN" sz="1200" dirty="0" smtClean="0">
                <a:latin typeface="Courier"/>
                <a:cs typeface="Courier"/>
              </a:rPr>
              <a:t>14</a:t>
            </a:r>
            <a:endParaRPr kumimoji="1" lang="de-DE" altLang="zh-CN" sz="1200" dirty="0">
              <a:latin typeface="Courier"/>
              <a:cs typeface="Courier"/>
            </a:endParaRPr>
          </a:p>
          <a:p>
            <a:pPr marL="0" indent="0">
              <a:buNone/>
            </a:pPr>
            <a:r>
              <a:rPr kumimoji="1" lang="de-DE" altLang="zh-CN" sz="1200" dirty="0">
                <a:latin typeface="Courier"/>
                <a:cs typeface="Courier"/>
              </a:rPr>
              <a:t>;; OPT PSEUDOSECTION:</a:t>
            </a:r>
          </a:p>
          <a:p>
            <a:pPr marL="0" indent="0">
              <a:buNone/>
            </a:pPr>
            <a:r>
              <a:rPr kumimoji="1" lang="de-DE" altLang="zh-CN" sz="1200" dirty="0">
                <a:latin typeface="Courier"/>
                <a:cs typeface="Courier"/>
              </a:rPr>
              <a:t>; EDNS: </a:t>
            </a:r>
            <a:r>
              <a:rPr kumimoji="1" lang="de-DE" altLang="zh-CN" sz="1200" dirty="0" err="1">
                <a:latin typeface="Courier"/>
                <a:cs typeface="Courier"/>
              </a:rPr>
              <a:t>version</a:t>
            </a:r>
            <a:r>
              <a:rPr kumimoji="1" lang="de-DE" altLang="zh-CN" sz="1200" dirty="0">
                <a:latin typeface="Courier"/>
                <a:cs typeface="Courier"/>
              </a:rPr>
              <a:t>: 0, </a:t>
            </a:r>
            <a:r>
              <a:rPr kumimoji="1" lang="de-DE" altLang="zh-CN" sz="1200" dirty="0" err="1">
                <a:latin typeface="Courier"/>
                <a:cs typeface="Courier"/>
              </a:rPr>
              <a:t>flags</a:t>
            </a:r>
            <a:r>
              <a:rPr kumimoji="1" lang="de-DE" altLang="zh-CN" sz="1200" dirty="0">
                <a:latin typeface="Courier"/>
                <a:cs typeface="Courier"/>
              </a:rPr>
              <a:t>: do; </a:t>
            </a:r>
            <a:r>
              <a:rPr kumimoji="1" lang="de-DE" altLang="zh-CN" sz="1200" dirty="0" err="1">
                <a:latin typeface="Courier"/>
                <a:cs typeface="Courier"/>
              </a:rPr>
              <a:t>udp</a:t>
            </a:r>
            <a:r>
              <a:rPr kumimoji="1" lang="de-DE" altLang="zh-CN" sz="1200" dirty="0">
                <a:latin typeface="Courier"/>
                <a:cs typeface="Courier"/>
              </a:rPr>
              <a:t>: 4096</a:t>
            </a:r>
          </a:p>
          <a:p>
            <a:pPr marL="0" indent="0">
              <a:buNone/>
            </a:pPr>
            <a:r>
              <a:rPr kumimoji="1" lang="de-DE" altLang="zh-CN" sz="1200" dirty="0">
                <a:latin typeface="Courier"/>
                <a:cs typeface="Courier"/>
              </a:rPr>
              <a:t>;; QUESTION SECTION:</a:t>
            </a:r>
          </a:p>
          <a:p>
            <a:pPr marL="0" indent="0">
              <a:buNone/>
            </a:pPr>
            <a:r>
              <a:rPr kumimoji="1" lang="de-DE" altLang="zh-CN" sz="1200" dirty="0">
                <a:latin typeface="Courier"/>
                <a:cs typeface="Courier"/>
              </a:rPr>
              <a:t>;</a:t>
            </a:r>
            <a:r>
              <a:rPr kumimoji="1" lang="de-DE" altLang="zh-CN" sz="1200" dirty="0" err="1">
                <a:latin typeface="Courier"/>
                <a:cs typeface="Courier"/>
              </a:rPr>
              <a:t>www.verisign.com</a:t>
            </a:r>
            <a:r>
              <a:rPr kumimoji="1" lang="de-DE" altLang="zh-CN" sz="1200" dirty="0">
                <a:latin typeface="Courier"/>
                <a:cs typeface="Courier"/>
              </a:rPr>
              <a:t>.		IN	</a:t>
            </a:r>
            <a:r>
              <a:rPr kumimoji="1" lang="de-DE" altLang="zh-CN" sz="1200" dirty="0" smtClean="0">
                <a:latin typeface="Courier"/>
                <a:cs typeface="Courier"/>
              </a:rPr>
              <a:t>A</a:t>
            </a:r>
            <a:endParaRPr kumimoji="1" lang="de-DE" altLang="zh-CN" sz="1200" dirty="0">
              <a:latin typeface="Courier"/>
              <a:cs typeface="Courier"/>
            </a:endParaRPr>
          </a:p>
          <a:p>
            <a:pPr marL="0" indent="0">
              <a:buNone/>
            </a:pPr>
            <a:r>
              <a:rPr kumimoji="1" lang="de-DE" altLang="zh-CN" sz="1200" dirty="0">
                <a:latin typeface="Courier"/>
                <a:cs typeface="Courier"/>
              </a:rPr>
              <a:t>;; AUTHORITY SECTION:</a:t>
            </a:r>
          </a:p>
          <a:p>
            <a:pPr marL="0" indent="0">
              <a:buNone/>
            </a:pPr>
            <a:r>
              <a:rPr kumimoji="1" lang="de-DE" altLang="zh-CN" sz="1200" dirty="0" err="1">
                <a:latin typeface="Courier"/>
                <a:cs typeface="Courier"/>
              </a:rPr>
              <a:t>verisign.com</a:t>
            </a:r>
            <a:r>
              <a:rPr kumimoji="1" lang="de-DE" altLang="zh-CN" sz="1200" dirty="0">
                <a:latin typeface="Courier"/>
                <a:cs typeface="Courier"/>
              </a:rPr>
              <a:t>.		172800	IN	NS	a2.nstld.com</a:t>
            </a:r>
            <a:r>
              <a:rPr kumimoji="1" lang="de-DE" altLang="zh-CN" sz="1200" dirty="0" smtClean="0">
                <a:latin typeface="Courier"/>
                <a:cs typeface="Courier"/>
              </a:rPr>
              <a:t>.</a:t>
            </a:r>
          </a:p>
          <a:p>
            <a:pPr marL="0" indent="0">
              <a:buNone/>
            </a:pPr>
            <a:r>
              <a:rPr kumimoji="1" lang="de-DE" altLang="zh-CN" sz="1200" dirty="0" smtClean="0">
                <a:latin typeface="Courier"/>
                <a:cs typeface="Courier"/>
              </a:rPr>
              <a:t>…</a:t>
            </a:r>
            <a:r>
              <a:rPr kumimoji="1" lang="zh-CN" altLang="en-US" sz="1200" dirty="0" smtClean="0">
                <a:latin typeface="Courier"/>
                <a:cs typeface="Courier"/>
              </a:rPr>
              <a:t>省略</a:t>
            </a:r>
            <a:r>
              <a:rPr kumimoji="1" lang="en-US" altLang="zh-CN" sz="1200" dirty="0" smtClean="0">
                <a:latin typeface="Courier"/>
                <a:cs typeface="Courier"/>
              </a:rPr>
              <a:t>…</a:t>
            </a:r>
            <a:endParaRPr kumimoji="1" lang="de-DE" altLang="zh-CN" sz="1200" dirty="0">
              <a:latin typeface="Courier"/>
              <a:cs typeface="Courier"/>
            </a:endParaRPr>
          </a:p>
          <a:p>
            <a:pPr marL="0" indent="0">
              <a:buNone/>
            </a:pPr>
            <a:r>
              <a:rPr kumimoji="1" lang="de-DE" altLang="zh-CN" sz="1200" dirty="0" err="1" smtClean="0">
                <a:latin typeface="Courier"/>
                <a:cs typeface="Courier"/>
              </a:rPr>
              <a:t>verisign.com</a:t>
            </a:r>
            <a:r>
              <a:rPr kumimoji="1" lang="de-DE" altLang="zh-CN" sz="1200" dirty="0">
                <a:latin typeface="Courier"/>
                <a:cs typeface="Courier"/>
              </a:rPr>
              <a:t>.		172800	IN	NS	m2.nstld.net.</a:t>
            </a:r>
          </a:p>
          <a:p>
            <a:pPr marL="0" indent="0">
              <a:buNone/>
            </a:pPr>
            <a:r>
              <a:rPr kumimoji="1" lang="de-DE" altLang="zh-CN" sz="1200" dirty="0" err="1">
                <a:latin typeface="Courier"/>
                <a:cs typeface="Courier"/>
              </a:rPr>
              <a:t>verisign.com</a:t>
            </a:r>
            <a:r>
              <a:rPr kumimoji="1" lang="de-DE" altLang="zh-CN" sz="1200" dirty="0">
                <a:latin typeface="Courier"/>
                <a:cs typeface="Courier"/>
              </a:rPr>
              <a:t>.		86400	IN	DS	9186 8 2 01A9FEBECE5772785696886A0B0BC756BDC86537F6423612821891FE 2D61D48A</a:t>
            </a:r>
          </a:p>
          <a:p>
            <a:pPr marL="0" indent="0">
              <a:buNone/>
            </a:pPr>
            <a:r>
              <a:rPr kumimoji="1" lang="de-DE" altLang="zh-CN" sz="1200" dirty="0" err="1">
                <a:latin typeface="Courier"/>
                <a:cs typeface="Courier"/>
              </a:rPr>
              <a:t>verisign.com</a:t>
            </a:r>
            <a:r>
              <a:rPr kumimoji="1" lang="de-DE" altLang="zh-CN" sz="1200" dirty="0">
                <a:latin typeface="Courier"/>
                <a:cs typeface="Courier"/>
              </a:rPr>
              <a:t>.		86400	IN	RRSIG	DS 8 2 86400 20150212051526 20150205040526 13787 </a:t>
            </a:r>
            <a:r>
              <a:rPr kumimoji="1" lang="de-DE" altLang="zh-CN" sz="1200" dirty="0" err="1">
                <a:latin typeface="Courier"/>
                <a:cs typeface="Courier"/>
              </a:rPr>
              <a:t>com</a:t>
            </a:r>
            <a:r>
              <a:rPr kumimoji="1" lang="de-DE" altLang="zh-CN" sz="1200" dirty="0">
                <a:latin typeface="Courier"/>
                <a:cs typeface="Courier"/>
              </a:rPr>
              <a:t>. yMJCUoIuHVI23/6Dsd3yRobus958t+IAWJSs5pFdM5QuAdL4+iYeL1Wt o1faA4iIfAlOz4BIRIYRNpLjiuTFKLF2WsQHzU9uU93i6Da0S2nfFvfR 8vJtTLHbYett+UfMRj1DpRksGS7JNgVn3eIHncYU3KSIRVQRotGLFplx </a:t>
            </a:r>
            <a:r>
              <a:rPr kumimoji="1" lang="de-DE" altLang="zh-CN" sz="1200" dirty="0" err="1">
                <a:latin typeface="Courier"/>
                <a:cs typeface="Courier"/>
              </a:rPr>
              <a:t>eqg</a:t>
            </a:r>
            <a:r>
              <a:rPr kumimoji="1" lang="de-DE" altLang="zh-CN" sz="1200" dirty="0" smtClean="0">
                <a:latin typeface="Courier"/>
                <a:cs typeface="Courier"/>
              </a:rPr>
              <a:t>=</a:t>
            </a:r>
            <a:endParaRPr kumimoji="1" lang="de-DE" altLang="zh-CN" sz="1200" dirty="0">
              <a:latin typeface="Courier"/>
              <a:cs typeface="Courier"/>
            </a:endParaRPr>
          </a:p>
          <a:p>
            <a:pPr marL="0" indent="0">
              <a:buNone/>
            </a:pPr>
            <a:r>
              <a:rPr kumimoji="1" lang="de-DE" altLang="zh-CN" sz="1200" dirty="0">
                <a:latin typeface="Courier"/>
                <a:cs typeface="Courier"/>
              </a:rPr>
              <a:t>;; ADDITIONAL SECTION:</a:t>
            </a:r>
          </a:p>
          <a:p>
            <a:pPr marL="0" indent="0">
              <a:buNone/>
            </a:pPr>
            <a:r>
              <a:rPr kumimoji="1" lang="de-DE" altLang="zh-CN" sz="1200" dirty="0">
                <a:latin typeface="Courier"/>
                <a:cs typeface="Courier"/>
              </a:rPr>
              <a:t>a2.nstld.com.		172800	IN	A	192.5.6.31</a:t>
            </a:r>
          </a:p>
          <a:p>
            <a:pPr marL="0" indent="0">
              <a:buNone/>
            </a:pPr>
            <a:r>
              <a:rPr kumimoji="1" lang="de-DE" altLang="zh-CN" sz="1200" dirty="0" smtClean="0">
                <a:latin typeface="Courier"/>
                <a:cs typeface="Courier"/>
              </a:rPr>
              <a:t>f2</a:t>
            </a:r>
            <a:r>
              <a:rPr kumimoji="1" lang="de-DE" altLang="zh-CN" sz="1200" dirty="0">
                <a:latin typeface="Courier"/>
                <a:cs typeface="Courier"/>
              </a:rPr>
              <a:t>.nstld.com.		172800	IN	A	</a:t>
            </a:r>
            <a:r>
              <a:rPr kumimoji="1" lang="de-DE" altLang="zh-CN" sz="1200" dirty="0" smtClean="0">
                <a:latin typeface="Courier"/>
                <a:cs typeface="Courier"/>
              </a:rPr>
              <a:t>192.35.51.31</a:t>
            </a:r>
          </a:p>
          <a:p>
            <a:pPr marL="0" indent="0">
              <a:buNone/>
            </a:pPr>
            <a:r>
              <a:rPr kumimoji="1" lang="de-DE" altLang="zh-CN" sz="1200" dirty="0" smtClean="0">
                <a:latin typeface="Courier"/>
                <a:cs typeface="Courier"/>
              </a:rPr>
              <a:t>…</a:t>
            </a:r>
            <a:r>
              <a:rPr kumimoji="1" lang="zh-CN" altLang="en-US" sz="1200" dirty="0" smtClean="0">
                <a:latin typeface="Courier"/>
                <a:cs typeface="Courier"/>
              </a:rPr>
              <a:t>省略</a:t>
            </a:r>
            <a:r>
              <a:rPr kumimoji="1" lang="en-US" altLang="zh-CN" sz="1200" dirty="0" smtClean="0">
                <a:latin typeface="Courier"/>
                <a:cs typeface="Courier"/>
              </a:rPr>
              <a:t>…</a:t>
            </a:r>
            <a:endParaRPr kumimoji="1" lang="de-DE" altLang="zh-CN" sz="1200" dirty="0">
              <a:latin typeface="Courier"/>
              <a:cs typeface="Courier"/>
            </a:endParaRPr>
          </a:p>
          <a:p>
            <a:pPr marL="0" indent="0">
              <a:buNone/>
            </a:pPr>
            <a:r>
              <a:rPr kumimoji="1" lang="de-DE" altLang="zh-CN" sz="1200" dirty="0" smtClean="0">
                <a:latin typeface="Courier"/>
                <a:cs typeface="Courier"/>
              </a:rPr>
              <a:t>m2</a:t>
            </a:r>
            <a:r>
              <a:rPr kumimoji="1" lang="de-DE" altLang="zh-CN" sz="1200" dirty="0">
                <a:latin typeface="Courier"/>
                <a:cs typeface="Courier"/>
              </a:rPr>
              <a:t>.nstld.net.		172800	IN	A	</a:t>
            </a:r>
            <a:r>
              <a:rPr kumimoji="1" lang="de-DE" altLang="zh-CN" sz="1200" dirty="0" smtClean="0">
                <a:latin typeface="Courier"/>
                <a:cs typeface="Courier"/>
              </a:rPr>
              <a:t>192.55.83.31</a:t>
            </a:r>
            <a:endParaRPr kumimoji="1" lang="de-DE" altLang="zh-CN" sz="1200" dirty="0">
              <a:latin typeface="Courier"/>
              <a:cs typeface="Courier"/>
            </a:endParaRPr>
          </a:p>
          <a:p>
            <a:pPr marL="0" indent="0">
              <a:buNone/>
            </a:pPr>
            <a:r>
              <a:rPr kumimoji="1" lang="de-DE" altLang="zh-CN" sz="1200" dirty="0">
                <a:latin typeface="Courier"/>
                <a:cs typeface="Courier"/>
              </a:rPr>
              <a:t>;; Query time: 2854 </a:t>
            </a:r>
            <a:r>
              <a:rPr kumimoji="1" lang="de-DE" altLang="zh-CN" sz="1200" dirty="0" err="1">
                <a:latin typeface="Courier"/>
                <a:cs typeface="Courier"/>
              </a:rPr>
              <a:t>msec</a:t>
            </a:r>
            <a:endParaRPr kumimoji="1" lang="de-DE" altLang="zh-CN" sz="1200" dirty="0">
              <a:latin typeface="Courier"/>
              <a:cs typeface="Courier"/>
            </a:endParaRPr>
          </a:p>
          <a:p>
            <a:pPr marL="0" indent="0">
              <a:buNone/>
            </a:pPr>
            <a:r>
              <a:rPr kumimoji="1" lang="de-DE" altLang="zh-CN" sz="1200" dirty="0">
                <a:latin typeface="Courier"/>
                <a:cs typeface="Courier"/>
              </a:rPr>
              <a:t>;; SERVER: 192.26.92.30#53(192.26.92.30)</a:t>
            </a:r>
          </a:p>
          <a:p>
            <a:pPr marL="0" indent="0">
              <a:buNone/>
            </a:pPr>
            <a:r>
              <a:rPr kumimoji="1" lang="de-DE" altLang="zh-CN" sz="1200" dirty="0">
                <a:latin typeface="Courier"/>
                <a:cs typeface="Courier"/>
              </a:rPr>
              <a:t>;; WHEN: </a:t>
            </a:r>
            <a:r>
              <a:rPr kumimoji="1" lang="de-DE" altLang="zh-CN" sz="1200" dirty="0" err="1">
                <a:latin typeface="Courier"/>
                <a:cs typeface="Courier"/>
              </a:rPr>
              <a:t>Fri</a:t>
            </a:r>
            <a:r>
              <a:rPr kumimoji="1" lang="de-DE" altLang="zh-CN" sz="1200" dirty="0">
                <a:latin typeface="Courier"/>
                <a:cs typeface="Courier"/>
              </a:rPr>
              <a:t> Feb 06 12:47:45 CET 2015</a:t>
            </a:r>
          </a:p>
          <a:p>
            <a:pPr marL="0" indent="0">
              <a:buNone/>
            </a:pPr>
            <a:r>
              <a:rPr kumimoji="1" lang="de-DE" altLang="zh-CN" sz="1200" dirty="0">
                <a:latin typeface="Courier"/>
                <a:cs typeface="Courier"/>
              </a:rPr>
              <a:t>;; MSG SIZE  </a:t>
            </a:r>
            <a:r>
              <a:rPr kumimoji="1" lang="de-DE" altLang="zh-CN" sz="1200" dirty="0" err="1">
                <a:latin typeface="Courier"/>
                <a:cs typeface="Courier"/>
              </a:rPr>
              <a:t>rcvd</a:t>
            </a:r>
            <a:r>
              <a:rPr kumimoji="1" lang="de-DE" altLang="zh-CN" sz="1200" dirty="0">
                <a:latin typeface="Courier"/>
                <a:cs typeface="Courier"/>
              </a:rPr>
              <a:t>: 690</a:t>
            </a:r>
          </a:p>
          <a:p>
            <a:pPr marL="0" indent="0">
              <a:buNone/>
            </a:pPr>
            <a:endParaRPr kumimoji="1" lang="zh-CN" altLang="en-US"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51</a:t>
            </a:fld>
            <a:endParaRPr kumimoji="1" lang="zh-CN" altLang="en-US" dirty="0"/>
          </a:p>
        </p:txBody>
      </p:sp>
      <p:sp>
        <p:nvSpPr>
          <p:cNvPr id="5" name="圆角矩形标注 4"/>
          <p:cNvSpPr/>
          <p:nvPr/>
        </p:nvSpPr>
        <p:spPr>
          <a:xfrm>
            <a:off x="4448360" y="5950697"/>
            <a:ext cx="3171395" cy="278525"/>
          </a:xfrm>
          <a:prstGeom prst="wedgeRoundRectCallout">
            <a:avLst>
              <a:gd name="adj1" fmla="val -60417"/>
              <a:gd name="adj2" fmla="val 6469"/>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.com</a:t>
            </a:r>
            <a:r>
              <a:rPr kumimoji="1" lang="zh-CN" altLang="en-US" sz="1600" dirty="0" smtClean="0">
                <a:solidFill>
                  <a:srgbClr val="3366FF"/>
                </a:solidFill>
                <a:latin typeface="微软雅黑"/>
                <a:ea typeface="微软雅黑"/>
                <a:cs typeface="微软雅黑"/>
              </a:rPr>
              <a:t>服务器</a:t>
            </a:r>
            <a:r>
              <a:rPr kumimoji="1" lang="en-US" altLang="zh-CN" sz="1600" dirty="0" err="1" smtClean="0">
                <a:solidFill>
                  <a:srgbClr val="3366FF"/>
                </a:solidFill>
                <a:latin typeface="微软雅黑"/>
                <a:ea typeface="微软雅黑"/>
                <a:cs typeface="微软雅黑"/>
              </a:rPr>
              <a:t>c.gtld</a:t>
            </a:r>
            <a:r>
              <a:rPr kumimoji="1" lang="en-US" altLang="zh-CN" sz="1600" dirty="0" err="1">
                <a:solidFill>
                  <a:srgbClr val="3366FF"/>
                </a:solidFill>
                <a:latin typeface="微软雅黑"/>
                <a:ea typeface="微软雅黑"/>
                <a:cs typeface="微软雅黑"/>
              </a:rPr>
              <a:t>-servers.net</a:t>
            </a:r>
            <a:r>
              <a:rPr kumimoji="1" lang="en-US" altLang="zh-CN" sz="1600" dirty="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p:txBody>
      </p:sp>
      <p:sp>
        <p:nvSpPr>
          <p:cNvPr id="6" name="圆角矩形标注 5"/>
          <p:cNvSpPr/>
          <p:nvPr/>
        </p:nvSpPr>
        <p:spPr>
          <a:xfrm>
            <a:off x="2357164" y="129341"/>
            <a:ext cx="2769707" cy="278525"/>
          </a:xfrm>
          <a:prstGeom prst="wedgeRoundRectCallout">
            <a:avLst>
              <a:gd name="adj1" fmla="val -80885"/>
              <a:gd name="adj2" fmla="val 183778"/>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无</a:t>
            </a:r>
            <a:r>
              <a:rPr kumimoji="1" lang="en-US" altLang="zh-CN" sz="1600" dirty="0" smtClean="0">
                <a:solidFill>
                  <a:srgbClr val="3366FF"/>
                </a:solidFill>
                <a:latin typeface="微软雅黑"/>
                <a:ea typeface="微软雅黑"/>
                <a:cs typeface="微软雅黑"/>
              </a:rPr>
              <a:t>AD</a:t>
            </a:r>
            <a:r>
              <a:rPr kumimoji="1" lang="zh-CN" altLang="en-US" sz="1600" dirty="0" smtClean="0">
                <a:solidFill>
                  <a:srgbClr val="3366FF"/>
                </a:solidFill>
                <a:latin typeface="微软雅黑"/>
                <a:ea typeface="微软雅黑"/>
                <a:cs typeface="微软雅黑"/>
              </a:rPr>
              <a:t>，权威服务器</a:t>
            </a:r>
            <a:r>
              <a:rPr kumimoji="1" lang="zh-CN" altLang="en-US" sz="1600" dirty="0">
                <a:solidFill>
                  <a:srgbClr val="3366FF"/>
                </a:solidFill>
                <a:latin typeface="微软雅黑"/>
                <a:ea typeface="微软雅黑"/>
                <a:cs typeface="微软雅黑"/>
              </a:rPr>
              <a:t>不做</a:t>
            </a:r>
            <a:r>
              <a:rPr kumimoji="1" lang="zh-CN" altLang="en-US" sz="1600" dirty="0" smtClean="0">
                <a:solidFill>
                  <a:srgbClr val="3366FF"/>
                </a:solidFill>
                <a:latin typeface="微软雅黑"/>
                <a:ea typeface="微软雅黑"/>
                <a:cs typeface="微软雅黑"/>
              </a:rPr>
              <a:t>验证</a:t>
            </a:r>
            <a:endParaRPr kumimoji="1" lang="en-US" altLang="zh-CN" sz="1600" dirty="0" smtClean="0">
              <a:solidFill>
                <a:srgbClr val="3366FF"/>
              </a:solidFill>
              <a:latin typeface="微软雅黑"/>
              <a:ea typeface="微软雅黑"/>
              <a:cs typeface="微软雅黑"/>
            </a:endParaRPr>
          </a:p>
        </p:txBody>
      </p:sp>
      <p:sp>
        <p:nvSpPr>
          <p:cNvPr id="8" name="圆角矩形标注 7"/>
          <p:cNvSpPr/>
          <p:nvPr/>
        </p:nvSpPr>
        <p:spPr>
          <a:xfrm>
            <a:off x="3894417" y="1716248"/>
            <a:ext cx="2913975" cy="278525"/>
          </a:xfrm>
          <a:prstGeom prst="wedgeRoundRectCallout">
            <a:avLst>
              <a:gd name="adj1" fmla="val -80885"/>
              <a:gd name="adj2" fmla="val 183778"/>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指向</a:t>
            </a:r>
            <a:r>
              <a:rPr kumimoji="1" lang="en-US" altLang="zh-CN" sz="1600" dirty="0" err="1" smtClean="0">
                <a:solidFill>
                  <a:srgbClr val="3366FF"/>
                </a:solidFill>
                <a:latin typeface="微软雅黑"/>
                <a:ea typeface="微软雅黑"/>
                <a:cs typeface="微软雅黑"/>
              </a:rPr>
              <a:t>verisign.com</a:t>
            </a:r>
            <a:r>
              <a:rPr kumimoji="1" lang="zh-CN" altLang="en-US" sz="1600" dirty="0" smtClean="0">
                <a:solidFill>
                  <a:srgbClr val="3366FF"/>
                </a:solidFill>
                <a:latin typeface="微软雅黑"/>
                <a:ea typeface="微软雅黑"/>
                <a:cs typeface="微软雅黑"/>
              </a:rPr>
              <a:t>域名服务器</a:t>
            </a:r>
            <a:endParaRPr kumimoji="1" lang="en-US" altLang="zh-CN" sz="1600" dirty="0" smtClean="0">
              <a:solidFill>
                <a:srgbClr val="3366FF"/>
              </a:solidFill>
              <a:latin typeface="微软雅黑"/>
              <a:ea typeface="微软雅黑"/>
              <a:cs typeface="微软雅黑"/>
            </a:endParaRPr>
          </a:p>
        </p:txBody>
      </p:sp>
      <p:sp>
        <p:nvSpPr>
          <p:cNvPr id="9" name="圆角矩形标注 8"/>
          <p:cNvSpPr/>
          <p:nvPr/>
        </p:nvSpPr>
        <p:spPr>
          <a:xfrm>
            <a:off x="1648006" y="2456559"/>
            <a:ext cx="1926694" cy="278525"/>
          </a:xfrm>
          <a:prstGeom prst="wedgeRoundRectCallout">
            <a:avLst>
              <a:gd name="adj1" fmla="val 58106"/>
              <a:gd name="adj2" fmla="val 192221"/>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err="1" smtClean="0">
                <a:solidFill>
                  <a:srgbClr val="3366FF"/>
                </a:solidFill>
                <a:latin typeface="微软雅黑"/>
                <a:ea typeface="微软雅黑"/>
                <a:cs typeface="微软雅黑"/>
              </a:rPr>
              <a:t>verisign.com</a:t>
            </a:r>
            <a:r>
              <a:rPr kumimoji="1" lang="zh-CN" altLang="en-US" sz="1600" dirty="0" smtClean="0">
                <a:solidFill>
                  <a:srgbClr val="3366FF"/>
                </a:solidFill>
                <a:latin typeface="微软雅黑"/>
                <a:ea typeface="微软雅黑"/>
                <a:cs typeface="微软雅黑"/>
              </a:rPr>
              <a:t>的</a:t>
            </a:r>
            <a:r>
              <a:rPr kumimoji="1" lang="en-US" altLang="zh-CN" sz="1600" dirty="0" smtClean="0">
                <a:solidFill>
                  <a:srgbClr val="3366FF"/>
                </a:solidFill>
                <a:latin typeface="微软雅黑"/>
                <a:ea typeface="微软雅黑"/>
                <a:cs typeface="微软雅黑"/>
              </a:rPr>
              <a:t>DS</a:t>
            </a:r>
          </a:p>
        </p:txBody>
      </p:sp>
      <p:sp>
        <p:nvSpPr>
          <p:cNvPr id="10" name="圆角矩形标注 9"/>
          <p:cNvSpPr/>
          <p:nvPr/>
        </p:nvSpPr>
        <p:spPr>
          <a:xfrm>
            <a:off x="6066447" y="3002438"/>
            <a:ext cx="1271096" cy="274770"/>
          </a:xfrm>
          <a:prstGeom prst="wedgeRoundRectCallout">
            <a:avLst>
              <a:gd name="adj1" fmla="val -121272"/>
              <a:gd name="adj2" fmla="val 16685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数为</a:t>
            </a:r>
            <a:r>
              <a:rPr kumimoji="1" lang="zh-CN" altLang="zh-CN" sz="1600" dirty="0">
                <a:solidFill>
                  <a:srgbClr val="3366FF"/>
                </a:solidFill>
                <a:latin typeface="微软雅黑"/>
                <a:ea typeface="微软雅黑"/>
                <a:cs typeface="微软雅黑"/>
              </a:rPr>
              <a:t>2</a:t>
            </a:r>
            <a:endParaRPr kumimoji="1" lang="en-US" altLang="zh-CN" sz="1600" dirty="0" smtClean="0">
              <a:solidFill>
                <a:srgbClr val="3366FF"/>
              </a:solidFill>
              <a:latin typeface="微软雅黑"/>
              <a:ea typeface="微软雅黑"/>
              <a:cs typeface="微软雅黑"/>
            </a:endParaRPr>
          </a:p>
        </p:txBody>
      </p:sp>
      <p:sp>
        <p:nvSpPr>
          <p:cNvPr id="11" name="圆角矩形标注 10"/>
          <p:cNvSpPr/>
          <p:nvPr/>
        </p:nvSpPr>
        <p:spPr>
          <a:xfrm>
            <a:off x="2623321" y="4411470"/>
            <a:ext cx="1271096" cy="274770"/>
          </a:xfrm>
          <a:prstGeom prst="wedgeRoundRectCallout">
            <a:avLst>
              <a:gd name="adj1" fmla="val -182272"/>
              <a:gd name="adj2" fmla="val -22723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com</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ZSK</a:t>
            </a:r>
          </a:p>
        </p:txBody>
      </p:sp>
    </p:spTree>
    <p:extLst>
      <p:ext uri="{BB962C8B-B14F-4D97-AF65-F5344CB8AC3E}">
        <p14:creationId xmlns:p14="http://schemas.microsoft.com/office/powerpoint/2010/main" val="348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9049"/>
            <a:ext cx="8229600" cy="5398818"/>
          </a:xfrm>
        </p:spPr>
        <p:txBody>
          <a:bodyPr/>
          <a:lstStyle/>
          <a:p>
            <a:pPr marL="0" indent="0">
              <a:buNone/>
            </a:pP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NOERROR, id: 46172</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a:t>
            </a:r>
            <a:r>
              <a:rPr kumimoji="1" lang="en-US" altLang="zh-CN" sz="1200" dirty="0" err="1">
                <a:latin typeface="Courier"/>
                <a:cs typeface="Courier"/>
              </a:rPr>
              <a:t>aa</a:t>
            </a:r>
            <a:r>
              <a:rPr kumimoji="1" lang="en-US" altLang="zh-CN" sz="1200" dirty="0">
                <a:latin typeface="Courier"/>
                <a:cs typeface="Courier"/>
              </a:rPr>
              <a:t>; QUERY: 1, ANSWER: 4, AUTHORITY: 12, ADDITIONAL: </a:t>
            </a:r>
            <a:r>
              <a:rPr kumimoji="1" lang="en-US" altLang="zh-CN" sz="1200" dirty="0" smtClean="0">
                <a:latin typeface="Courier"/>
                <a:cs typeface="Courier"/>
              </a:rPr>
              <a:t>14</a:t>
            </a:r>
            <a:endParaRPr kumimoji="1" lang="en-US" altLang="zh-CN" sz="1200" dirty="0">
              <a:latin typeface="Courier"/>
              <a:cs typeface="Courier"/>
            </a:endParaRPr>
          </a:p>
          <a:p>
            <a:pPr marL="0" indent="0">
              <a:buNone/>
            </a:pPr>
            <a:r>
              <a:rPr kumimoji="1" lang="en-US" altLang="zh-CN" sz="1200" dirty="0">
                <a:latin typeface="Courier"/>
                <a:cs typeface="Courier"/>
              </a:rPr>
              <a:t>;; OPT PSEUDOSECTION:</a:t>
            </a:r>
          </a:p>
          <a:p>
            <a:pPr marL="0" indent="0">
              <a:buNone/>
            </a:pPr>
            <a:r>
              <a:rPr kumimoji="1" lang="en-US" altLang="zh-CN" sz="1200" dirty="0">
                <a:latin typeface="Courier"/>
                <a:cs typeface="Courier"/>
              </a:rPr>
              <a:t>; EDNS: version: 0, flags: do; </a:t>
            </a:r>
            <a:r>
              <a:rPr kumimoji="1" lang="en-US" altLang="zh-CN" sz="1200" dirty="0" err="1">
                <a:latin typeface="Courier"/>
                <a:cs typeface="Courier"/>
              </a:rPr>
              <a:t>udp</a:t>
            </a:r>
            <a:r>
              <a:rPr kumimoji="1" lang="en-US" altLang="zh-CN" sz="1200" dirty="0">
                <a:latin typeface="Courier"/>
                <a:cs typeface="Courier"/>
              </a:rPr>
              <a:t>: 4096</a:t>
            </a: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a:t>
            </a:r>
            <a:r>
              <a:rPr kumimoji="1" lang="en-US" altLang="zh-CN" sz="1200" dirty="0" err="1">
                <a:latin typeface="Courier"/>
                <a:cs typeface="Courier"/>
              </a:rPr>
              <a:t>www.verisign.com</a:t>
            </a:r>
            <a:r>
              <a:rPr kumimoji="1" lang="en-US" altLang="zh-CN" sz="1200" dirty="0">
                <a:latin typeface="Courier"/>
                <a:cs typeface="Courier"/>
              </a:rPr>
              <a:t>.		IN	</a:t>
            </a:r>
            <a:r>
              <a:rPr kumimoji="1" lang="en-US" altLang="zh-CN" sz="1200" dirty="0" smtClean="0">
                <a:latin typeface="Courier"/>
                <a:cs typeface="Courier"/>
              </a:rPr>
              <a:t>A</a:t>
            </a:r>
            <a:endParaRPr kumimoji="1" lang="en-US" altLang="zh-CN" sz="1200" dirty="0">
              <a:latin typeface="Courier"/>
              <a:cs typeface="Courier"/>
            </a:endParaRPr>
          </a:p>
          <a:p>
            <a:pPr marL="0" indent="0">
              <a:buNone/>
            </a:pPr>
            <a:r>
              <a:rPr kumimoji="1" lang="en-US" altLang="zh-CN" sz="1200" dirty="0">
                <a:latin typeface="Courier"/>
                <a:cs typeface="Courier"/>
              </a:rPr>
              <a:t>;; ANSWER SECTION:</a:t>
            </a:r>
          </a:p>
          <a:p>
            <a:pPr marL="0" indent="0">
              <a:buNone/>
            </a:pPr>
            <a:r>
              <a:rPr kumimoji="1" lang="en-US" altLang="zh-CN" sz="1200" dirty="0" err="1">
                <a:latin typeface="Courier"/>
                <a:cs typeface="Courier"/>
              </a:rPr>
              <a:t>www.verisign.com</a:t>
            </a:r>
            <a:r>
              <a:rPr kumimoji="1" lang="en-US" altLang="zh-CN" sz="1200" dirty="0">
                <a:latin typeface="Courier"/>
                <a:cs typeface="Courier"/>
              </a:rPr>
              <a:t>.	60	IN	CNAME	www-</a:t>
            </a:r>
            <a:r>
              <a:rPr kumimoji="1" lang="en-US" altLang="zh-CN" sz="1200" dirty="0" err="1">
                <a:latin typeface="Courier"/>
                <a:cs typeface="Courier"/>
              </a:rPr>
              <a:t>ilg.verisign.net</a:t>
            </a:r>
            <a:r>
              <a:rPr kumimoji="1" lang="en-US" altLang="zh-CN" sz="1200" dirty="0">
                <a:latin typeface="Courier"/>
                <a:cs typeface="Courier"/>
              </a:rPr>
              <a:t>.</a:t>
            </a:r>
          </a:p>
          <a:p>
            <a:pPr marL="0" indent="0">
              <a:buNone/>
            </a:pPr>
            <a:r>
              <a:rPr kumimoji="1" lang="en-US" altLang="zh-CN" sz="1200" dirty="0" err="1">
                <a:latin typeface="Courier"/>
                <a:cs typeface="Courier"/>
              </a:rPr>
              <a:t>www.verisign.com</a:t>
            </a:r>
            <a:r>
              <a:rPr kumimoji="1" lang="en-US" altLang="zh-CN" sz="1200" dirty="0">
                <a:latin typeface="Courier"/>
                <a:cs typeface="Courier"/>
              </a:rPr>
              <a:t>.	60	IN	RRSIG	CNAME 8 3 60 20150219084825 20150205084825 12632 </a:t>
            </a:r>
            <a:r>
              <a:rPr kumimoji="1" lang="en-US" altLang="zh-CN" sz="1200" dirty="0" err="1">
                <a:latin typeface="Courier"/>
                <a:cs typeface="Courier"/>
              </a:rPr>
              <a:t>verisign.com</a:t>
            </a:r>
            <a:r>
              <a:rPr kumimoji="1" lang="en-US" altLang="zh-CN" sz="1200" dirty="0">
                <a:latin typeface="Courier"/>
                <a:cs typeface="Courier"/>
              </a:rPr>
              <a:t>. </a:t>
            </a:r>
            <a:r>
              <a:rPr kumimoji="1" lang="en-US" altLang="zh-CN" sz="1200" dirty="0" err="1">
                <a:latin typeface="Courier"/>
                <a:cs typeface="Courier"/>
              </a:rPr>
              <a:t>MqEyZMhlr</a:t>
            </a:r>
            <a:r>
              <a:rPr kumimoji="1" lang="en-US" altLang="zh-CN" sz="1200" dirty="0">
                <a:latin typeface="Courier"/>
                <a:cs typeface="Courier"/>
              </a:rPr>
              <a:t>/Xg3qytm8o0KB5baCUeumaUENCQvG6Fae14kyzUfjhlSN1q 14ns7Py5Pm+f+88dhQuktzAIcA1eScJJXPRNA2/81lBKSe2ihNuDTCF/ Y01SwZEO1iFT0Z6XcjEZOAn8Q1FL8dIU/BEnrhv6DING1IefvJhVmhj6 </a:t>
            </a:r>
            <a:r>
              <a:rPr kumimoji="1" lang="en-US" altLang="zh-CN" sz="1200" dirty="0" err="1">
                <a:latin typeface="Courier"/>
                <a:cs typeface="Courier"/>
              </a:rPr>
              <a:t>sgU</a:t>
            </a:r>
            <a:r>
              <a:rPr kumimoji="1" lang="en-US" altLang="zh-CN" sz="1200" dirty="0">
                <a:latin typeface="Courier"/>
                <a:cs typeface="Courier"/>
              </a:rPr>
              <a:t>=</a:t>
            </a:r>
          </a:p>
          <a:p>
            <a:pPr marL="0" indent="0">
              <a:buNone/>
            </a:pPr>
            <a:r>
              <a:rPr kumimoji="1" lang="en-US" altLang="zh-CN" sz="1200" dirty="0">
                <a:latin typeface="Courier"/>
                <a:cs typeface="Courier"/>
              </a:rPr>
              <a:t>www-</a:t>
            </a:r>
            <a:r>
              <a:rPr kumimoji="1" lang="en-US" altLang="zh-CN" sz="1200" dirty="0" err="1">
                <a:latin typeface="Courier"/>
                <a:cs typeface="Courier"/>
              </a:rPr>
              <a:t>ilg.verisign.net</a:t>
            </a:r>
            <a:r>
              <a:rPr kumimoji="1" lang="en-US" altLang="zh-CN" sz="1200" dirty="0">
                <a:latin typeface="Courier"/>
                <a:cs typeface="Courier"/>
              </a:rPr>
              <a:t>.	60	IN	A	69.58.181.89</a:t>
            </a:r>
          </a:p>
          <a:p>
            <a:pPr marL="0" indent="0">
              <a:buNone/>
            </a:pPr>
            <a:r>
              <a:rPr kumimoji="1" lang="en-US" altLang="zh-CN" sz="1200" dirty="0">
                <a:latin typeface="Courier"/>
                <a:cs typeface="Courier"/>
              </a:rPr>
              <a:t>www-</a:t>
            </a:r>
            <a:r>
              <a:rPr kumimoji="1" lang="en-US" altLang="zh-CN" sz="1200" dirty="0" err="1">
                <a:latin typeface="Courier"/>
                <a:cs typeface="Courier"/>
              </a:rPr>
              <a:t>ilg.verisign.net</a:t>
            </a:r>
            <a:r>
              <a:rPr kumimoji="1" lang="en-US" altLang="zh-CN" sz="1200" dirty="0">
                <a:latin typeface="Courier"/>
                <a:cs typeface="Courier"/>
              </a:rPr>
              <a:t>.	60	IN	RRSIG	A 8 3 60 20150218080903 20150204080903 28718 </a:t>
            </a:r>
            <a:r>
              <a:rPr kumimoji="1" lang="en-US" altLang="zh-CN" sz="1200" dirty="0" err="1">
                <a:latin typeface="Courier"/>
                <a:cs typeface="Courier"/>
              </a:rPr>
              <a:t>verisign.net</a:t>
            </a:r>
            <a:r>
              <a:rPr kumimoji="1" lang="en-US" altLang="zh-CN" sz="1200" dirty="0">
                <a:latin typeface="Courier"/>
                <a:cs typeface="Courier"/>
              </a:rPr>
              <a:t>. JB4tEO7ylq/1gMmwyl1Gazh2SMqROhJtHs+nGV12r7LydGVSPSaKxoCv G97ATsONZc3iAZkvPRVGo57n/RA75YFs+MIuUAm856f/</a:t>
            </a:r>
            <a:r>
              <a:rPr kumimoji="1" lang="en-US" altLang="zh-CN" sz="1200" dirty="0" err="1">
                <a:latin typeface="Courier"/>
                <a:cs typeface="Courier"/>
              </a:rPr>
              <a:t>GakLXSSY</a:t>
            </a:r>
            <a:r>
              <a:rPr kumimoji="1" lang="en-US" altLang="zh-CN" sz="1200" dirty="0">
                <a:latin typeface="Courier"/>
                <a:cs typeface="Courier"/>
              </a:rPr>
              <a:t>/</a:t>
            </a:r>
            <a:r>
              <a:rPr kumimoji="1" lang="en-US" altLang="zh-CN" sz="1200" dirty="0" err="1">
                <a:latin typeface="Courier"/>
                <a:cs typeface="Courier"/>
              </a:rPr>
              <a:t>HNh</a:t>
            </a:r>
            <a:r>
              <a:rPr kumimoji="1" lang="en-US" altLang="zh-CN" sz="1200" dirty="0">
                <a:latin typeface="Courier"/>
                <a:cs typeface="Courier"/>
              </a:rPr>
              <a:t> n0q9rnf45237zH7AyFu74KWUsIAJIk8T8Wy75hIej0MAh0AgVJHbecGK </a:t>
            </a:r>
            <a:r>
              <a:rPr kumimoji="1" lang="en-US" altLang="zh-CN" sz="1200" dirty="0" err="1">
                <a:latin typeface="Courier"/>
                <a:cs typeface="Courier"/>
              </a:rPr>
              <a:t>Bbw</a:t>
            </a:r>
            <a:r>
              <a:rPr kumimoji="1" lang="en-US" altLang="zh-CN" sz="1200" dirty="0" smtClean="0">
                <a:latin typeface="Courier"/>
                <a:cs typeface="Courier"/>
              </a:rPr>
              <a:t>=</a:t>
            </a:r>
            <a:endParaRPr kumimoji="1" lang="en-US" altLang="zh-CN" sz="1200" dirty="0">
              <a:latin typeface="Courier"/>
              <a:cs typeface="Courier"/>
            </a:endParaRPr>
          </a:p>
          <a:p>
            <a:pPr marL="0" indent="0">
              <a:buNone/>
            </a:pPr>
            <a:r>
              <a:rPr kumimoji="1" lang="en-US" altLang="zh-CN" sz="1200" dirty="0">
                <a:latin typeface="Courier"/>
                <a:cs typeface="Courier"/>
              </a:rPr>
              <a:t>;; AUTHORITY SECTION:</a:t>
            </a:r>
          </a:p>
          <a:p>
            <a:pPr marL="0" indent="0">
              <a:buNone/>
            </a:pPr>
            <a:r>
              <a:rPr kumimoji="1" lang="en-US" altLang="zh-CN" sz="1200" dirty="0" err="1">
                <a:latin typeface="Courier"/>
                <a:cs typeface="Courier"/>
              </a:rPr>
              <a:t>verisign.net</a:t>
            </a:r>
            <a:r>
              <a:rPr kumimoji="1" lang="en-US" altLang="zh-CN" sz="1200" dirty="0">
                <a:latin typeface="Courier"/>
                <a:cs typeface="Courier"/>
              </a:rPr>
              <a:t>.		900	IN	NS	f2.nstld.com</a:t>
            </a:r>
            <a:r>
              <a:rPr kumimoji="1" lang="en-US" altLang="zh-CN" sz="1200" dirty="0" smtClean="0">
                <a:latin typeface="Courier"/>
                <a:cs typeface="Courier"/>
              </a:rPr>
              <a:t>.</a:t>
            </a:r>
            <a:r>
              <a:rPr kumimoji="1" lang="zh-CN" altLang="en-US" sz="1200" dirty="0" smtClean="0">
                <a:latin typeface="Courier"/>
                <a:cs typeface="Courier"/>
              </a:rPr>
              <a:t> ；省略</a:t>
            </a:r>
            <a:endParaRPr kumimoji="1" lang="en-US" altLang="zh-CN" sz="1200" dirty="0">
              <a:latin typeface="Courier"/>
              <a:cs typeface="Courier"/>
            </a:endParaRPr>
          </a:p>
          <a:p>
            <a:pPr marL="0" indent="0">
              <a:buNone/>
            </a:pPr>
            <a:r>
              <a:rPr kumimoji="1" lang="en-US" altLang="zh-CN" sz="1200" dirty="0" err="1" smtClean="0">
                <a:latin typeface="Courier"/>
                <a:cs typeface="Courier"/>
              </a:rPr>
              <a:t>verisign.net</a:t>
            </a:r>
            <a:r>
              <a:rPr kumimoji="1" lang="en-US" altLang="zh-CN" sz="1200" dirty="0">
                <a:latin typeface="Courier"/>
                <a:cs typeface="Courier"/>
              </a:rPr>
              <a:t>.		900	IN	RRSIG	NS 8 2 900 20150218080903 20150204080903 28718 </a:t>
            </a:r>
            <a:r>
              <a:rPr kumimoji="1" lang="en-US" altLang="zh-CN" sz="1200" dirty="0" err="1">
                <a:latin typeface="Courier"/>
                <a:cs typeface="Courier"/>
              </a:rPr>
              <a:t>verisign.net</a:t>
            </a:r>
            <a:r>
              <a:rPr kumimoji="1" lang="en-US" altLang="zh-CN" sz="1200" dirty="0">
                <a:latin typeface="Courier"/>
                <a:cs typeface="Courier"/>
              </a:rPr>
              <a:t>. nNtS4HbYRXOLOcUR6p5q9SChbEFjBXJ47/</a:t>
            </a:r>
            <a:r>
              <a:rPr kumimoji="1" lang="en-US" altLang="zh-CN" sz="1200" dirty="0" err="1">
                <a:latin typeface="Courier"/>
                <a:cs typeface="Courier"/>
              </a:rPr>
              <a:t>PdCVVzYZdHFxll+B+YeLUy</a:t>
            </a:r>
            <a:r>
              <a:rPr kumimoji="1" lang="en-US" altLang="zh-CN" sz="1200" dirty="0">
                <a:latin typeface="Courier"/>
                <a:cs typeface="Courier"/>
              </a:rPr>
              <a:t> 0kW/LzfTcVNW+ZfXIxIHbXWlzkzdcwLlrPWAFcmOZxjUDMx5lmIDtycn ZB8qNUmtbCO1HwuRUqo5x23wnK4sLeZRqHVt5XpmCdyWSMtWI2SUTCO/ </a:t>
            </a:r>
            <a:r>
              <a:rPr kumimoji="1" lang="en-US" altLang="zh-CN" sz="1200" dirty="0" err="1">
                <a:latin typeface="Courier"/>
                <a:cs typeface="Courier"/>
              </a:rPr>
              <a:t>YgI</a:t>
            </a:r>
            <a:r>
              <a:rPr kumimoji="1" lang="en-US" altLang="zh-CN" sz="1200" dirty="0" smtClean="0">
                <a:latin typeface="Courier"/>
                <a:cs typeface="Courier"/>
              </a:rPr>
              <a:t>=</a:t>
            </a:r>
            <a:endParaRPr kumimoji="1" lang="en-US" altLang="zh-CN" sz="1200" dirty="0">
              <a:latin typeface="Courier"/>
              <a:cs typeface="Courier"/>
            </a:endParaRPr>
          </a:p>
          <a:p>
            <a:pPr marL="0" indent="0">
              <a:buNone/>
            </a:pPr>
            <a:r>
              <a:rPr kumimoji="1" lang="en-US" altLang="zh-CN" sz="1200" dirty="0">
                <a:latin typeface="Courier"/>
                <a:cs typeface="Courier"/>
              </a:rPr>
              <a:t>;; ADDITIONAL SECTION:</a:t>
            </a:r>
          </a:p>
          <a:p>
            <a:pPr marL="0" indent="0">
              <a:buNone/>
            </a:pPr>
            <a:r>
              <a:rPr kumimoji="1" lang="en-US" altLang="zh-CN" sz="1200" dirty="0">
                <a:latin typeface="Courier"/>
                <a:cs typeface="Courier"/>
              </a:rPr>
              <a:t>a2.nstld.com.		172800	IN	A	</a:t>
            </a:r>
            <a:r>
              <a:rPr kumimoji="1" lang="en-US" altLang="zh-CN" sz="1200" dirty="0" smtClean="0">
                <a:latin typeface="Courier"/>
                <a:cs typeface="Courier"/>
              </a:rPr>
              <a:t>192.5.6.31</a:t>
            </a:r>
            <a:r>
              <a:rPr kumimoji="1" lang="zh-CN" altLang="en-US" sz="1200" dirty="0" smtClean="0">
                <a:latin typeface="Courier"/>
                <a:cs typeface="Courier"/>
              </a:rPr>
              <a:t>；省略</a:t>
            </a:r>
            <a:endParaRPr kumimoji="1" lang="en-US" altLang="zh-CN" sz="1200" dirty="0">
              <a:latin typeface="Courier"/>
              <a:cs typeface="Courier"/>
            </a:endParaRPr>
          </a:p>
          <a:p>
            <a:pPr marL="0" indent="0">
              <a:buNone/>
            </a:pPr>
            <a:r>
              <a:rPr kumimoji="1" lang="en-US" altLang="zh-CN" sz="1200" dirty="0" smtClean="0">
                <a:latin typeface="Courier"/>
                <a:cs typeface="Courier"/>
              </a:rPr>
              <a:t>;</a:t>
            </a:r>
            <a:r>
              <a:rPr kumimoji="1" lang="en-US" altLang="zh-CN" sz="1200" dirty="0">
                <a:latin typeface="Courier"/>
                <a:cs typeface="Courier"/>
              </a:rPr>
              <a:t>; SERVER: 192.35.51.31#53(192.35.51.31</a:t>
            </a:r>
            <a:r>
              <a:rPr kumimoji="1" lang="en-US" altLang="zh-CN" sz="1200" dirty="0" smtClean="0">
                <a:latin typeface="Courier"/>
                <a:cs typeface="Courier"/>
              </a:rPr>
              <a:t>)</a:t>
            </a:r>
            <a:endParaRPr kumimoji="1" lang="en-US" altLang="zh-CN"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52</a:t>
            </a:fld>
            <a:endParaRPr kumimoji="1" lang="zh-CN" altLang="en-US" dirty="0"/>
          </a:p>
        </p:txBody>
      </p:sp>
      <p:sp>
        <p:nvSpPr>
          <p:cNvPr id="5" name="圆角矩形标注 4"/>
          <p:cNvSpPr/>
          <p:nvPr/>
        </p:nvSpPr>
        <p:spPr>
          <a:xfrm>
            <a:off x="4967503" y="6442950"/>
            <a:ext cx="2887430" cy="278525"/>
          </a:xfrm>
          <a:prstGeom prst="wedgeRoundRectCallout">
            <a:avLst>
              <a:gd name="adj1" fmla="val -71911"/>
              <a:gd name="adj2" fmla="val -18861"/>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err="1" smtClean="0">
                <a:solidFill>
                  <a:srgbClr val="3366FF"/>
                </a:solidFill>
                <a:latin typeface="微软雅黑"/>
                <a:ea typeface="微软雅黑"/>
                <a:cs typeface="微软雅黑"/>
              </a:rPr>
              <a:t>verisign</a:t>
            </a:r>
            <a:r>
              <a:rPr kumimoji="1" lang="zh-CN" altLang="en-US" sz="1600" dirty="0" smtClean="0">
                <a:solidFill>
                  <a:srgbClr val="3366FF"/>
                </a:solidFill>
                <a:latin typeface="微软雅黑"/>
                <a:ea typeface="微软雅黑"/>
                <a:cs typeface="微软雅黑"/>
              </a:rPr>
              <a:t>服务器</a:t>
            </a:r>
            <a:r>
              <a:rPr kumimoji="1" lang="en-US" altLang="zh-CN" sz="1600" dirty="0">
                <a:solidFill>
                  <a:srgbClr val="3366FF"/>
                </a:solidFill>
                <a:latin typeface="微软雅黑"/>
                <a:ea typeface="微软雅黑"/>
                <a:cs typeface="微软雅黑"/>
              </a:rPr>
              <a:t>f2.nstld.com.</a:t>
            </a:r>
            <a:endParaRPr kumimoji="1" lang="en-US" altLang="zh-CN" sz="1600" dirty="0" smtClean="0">
              <a:solidFill>
                <a:srgbClr val="3366FF"/>
              </a:solidFill>
              <a:latin typeface="微软雅黑"/>
              <a:ea typeface="微软雅黑"/>
              <a:cs typeface="微软雅黑"/>
            </a:endParaRPr>
          </a:p>
        </p:txBody>
      </p:sp>
      <p:sp>
        <p:nvSpPr>
          <p:cNvPr id="6" name="圆角矩形标注 5"/>
          <p:cNvSpPr/>
          <p:nvPr/>
        </p:nvSpPr>
        <p:spPr>
          <a:xfrm>
            <a:off x="2451236" y="104486"/>
            <a:ext cx="1605578" cy="278525"/>
          </a:xfrm>
          <a:prstGeom prst="wedgeRoundRectCallout">
            <a:avLst>
              <a:gd name="adj1" fmla="val -78795"/>
              <a:gd name="adj2" fmla="val 137339"/>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AA</a:t>
            </a:r>
            <a:r>
              <a:rPr kumimoji="1" lang="zh-CN" altLang="en-US" sz="1600" dirty="0" smtClean="0">
                <a:solidFill>
                  <a:srgbClr val="3366FF"/>
                </a:solidFill>
                <a:latin typeface="微软雅黑"/>
                <a:ea typeface="微软雅黑"/>
                <a:cs typeface="微软雅黑"/>
              </a:rPr>
              <a:t>，权威答案</a:t>
            </a:r>
            <a:endParaRPr kumimoji="1" lang="en-US" altLang="zh-CN" sz="1600" dirty="0" smtClean="0">
              <a:solidFill>
                <a:srgbClr val="3366FF"/>
              </a:solidFill>
              <a:latin typeface="微软雅黑"/>
              <a:ea typeface="微软雅黑"/>
              <a:cs typeface="微软雅黑"/>
            </a:endParaRPr>
          </a:p>
        </p:txBody>
      </p:sp>
      <p:sp>
        <p:nvSpPr>
          <p:cNvPr id="8" name="圆角矩形标注 7"/>
          <p:cNvSpPr/>
          <p:nvPr/>
        </p:nvSpPr>
        <p:spPr>
          <a:xfrm>
            <a:off x="4164715" y="1469782"/>
            <a:ext cx="1079746" cy="664752"/>
          </a:xfrm>
          <a:prstGeom prst="wedgeRoundRectCallout">
            <a:avLst>
              <a:gd name="adj1" fmla="val -81904"/>
              <a:gd name="adj2" fmla="val 9415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答案</a:t>
            </a:r>
            <a:r>
              <a:rPr kumimoji="1" lang="en-US" altLang="zh-CN" sz="1600" dirty="0" smtClean="0">
                <a:solidFill>
                  <a:srgbClr val="3366FF"/>
                </a:solidFill>
                <a:latin typeface="微软雅黑"/>
                <a:ea typeface="微软雅黑"/>
                <a:cs typeface="微软雅黑"/>
              </a:rPr>
              <a:t>RR</a:t>
            </a:r>
          </a:p>
          <a:p>
            <a:r>
              <a:rPr kumimoji="1" lang="zh-CN" altLang="en-US" sz="1600" dirty="0" smtClean="0">
                <a:solidFill>
                  <a:srgbClr val="3366FF"/>
                </a:solidFill>
                <a:latin typeface="微软雅黑"/>
                <a:ea typeface="微软雅黑"/>
                <a:cs typeface="微软雅黑"/>
              </a:rPr>
              <a:t>必须签名</a:t>
            </a:r>
            <a:endParaRPr kumimoji="1" lang="en-US" altLang="zh-CN" sz="1600" dirty="0" smtClean="0">
              <a:solidFill>
                <a:srgbClr val="3366FF"/>
              </a:solidFill>
              <a:latin typeface="微软雅黑"/>
              <a:ea typeface="微软雅黑"/>
              <a:cs typeface="微软雅黑"/>
            </a:endParaRPr>
          </a:p>
        </p:txBody>
      </p:sp>
      <p:sp>
        <p:nvSpPr>
          <p:cNvPr id="10" name="圆角矩形标注 9"/>
          <p:cNvSpPr/>
          <p:nvPr/>
        </p:nvSpPr>
        <p:spPr>
          <a:xfrm>
            <a:off x="5483954" y="4455464"/>
            <a:ext cx="2784913" cy="353204"/>
          </a:xfrm>
          <a:prstGeom prst="wedgeRoundRectCallout">
            <a:avLst>
              <a:gd name="adj1" fmla="val -45032"/>
              <a:gd name="adj2" fmla="val 7418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当前</a:t>
            </a:r>
            <a:r>
              <a:rPr kumimoji="1" lang="en-US" altLang="zh-CN" sz="1600" dirty="0" smtClean="0">
                <a:solidFill>
                  <a:srgbClr val="3366FF"/>
                </a:solidFill>
                <a:latin typeface="微软雅黑"/>
                <a:ea typeface="微软雅黑"/>
                <a:cs typeface="微软雅黑"/>
              </a:rPr>
              <a:t>zone</a:t>
            </a:r>
            <a:r>
              <a:rPr kumimoji="1" lang="zh-CN" altLang="en-US" sz="1600" dirty="0" smtClean="0">
                <a:solidFill>
                  <a:srgbClr val="3366FF"/>
                </a:solidFill>
                <a:latin typeface="微软雅黑"/>
                <a:ea typeface="微软雅黑"/>
                <a:cs typeface="微软雅黑"/>
              </a:rPr>
              <a:t>的</a:t>
            </a:r>
            <a:r>
              <a:rPr kumimoji="1" lang="en-US" altLang="zh-CN" sz="1600" dirty="0" smtClean="0">
                <a:solidFill>
                  <a:srgbClr val="3366FF"/>
                </a:solidFill>
                <a:latin typeface="微软雅黑"/>
                <a:ea typeface="微软雅黑"/>
                <a:cs typeface="微软雅黑"/>
              </a:rPr>
              <a:t>NS</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RR</a:t>
            </a:r>
            <a:r>
              <a:rPr kumimoji="1" lang="zh-CN" altLang="en-US" sz="1600" dirty="0" smtClean="0">
                <a:solidFill>
                  <a:srgbClr val="3366FF"/>
                </a:solidFill>
                <a:latin typeface="微软雅黑"/>
                <a:ea typeface="微软雅黑"/>
                <a:cs typeface="微软雅黑"/>
              </a:rPr>
              <a:t>必须签名</a:t>
            </a:r>
            <a:endParaRPr kumimoji="1" lang="en-US" altLang="zh-CN" sz="1600" dirty="0" smtClean="0">
              <a:solidFill>
                <a:srgbClr val="3366FF"/>
              </a:solidFill>
              <a:latin typeface="微软雅黑"/>
              <a:ea typeface="微软雅黑"/>
              <a:cs typeface="微软雅黑"/>
            </a:endParaRPr>
          </a:p>
        </p:txBody>
      </p:sp>
      <p:sp>
        <p:nvSpPr>
          <p:cNvPr id="11" name="圆角矩形标注 10"/>
          <p:cNvSpPr/>
          <p:nvPr/>
        </p:nvSpPr>
        <p:spPr>
          <a:xfrm>
            <a:off x="2451236" y="1446261"/>
            <a:ext cx="1605578" cy="525073"/>
          </a:xfrm>
          <a:prstGeom prst="wedgeRoundRectCallout">
            <a:avLst>
              <a:gd name="adj1" fmla="val -39980"/>
              <a:gd name="adj2" fmla="val 93912"/>
              <a:gd name="adj3" fmla="val 16667"/>
            </a:avLst>
          </a:prstGeom>
          <a:solidFill>
            <a:schemeClr val="bg1"/>
          </a:solid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FF6600"/>
                </a:solidFill>
                <a:latin typeface="微软雅黑"/>
                <a:ea typeface="微软雅黑"/>
                <a:cs typeface="微软雅黑"/>
              </a:rPr>
              <a:t>为什么</a:t>
            </a:r>
            <a:r>
              <a:rPr kumimoji="1" lang="en-US" altLang="zh-CN" sz="1600" dirty="0" smtClean="0">
                <a:solidFill>
                  <a:srgbClr val="FF6600"/>
                </a:solidFill>
                <a:latin typeface="微软雅黑"/>
                <a:ea typeface="微软雅黑"/>
                <a:cs typeface="微软雅黑"/>
              </a:rPr>
              <a:t>TTL</a:t>
            </a:r>
            <a:r>
              <a:rPr kumimoji="1" lang="zh-CN" altLang="en-US" sz="1600" dirty="0" smtClean="0">
                <a:solidFill>
                  <a:srgbClr val="FF6600"/>
                </a:solidFill>
                <a:latin typeface="微软雅黑"/>
                <a:ea typeface="微软雅黑"/>
                <a:cs typeface="微软雅黑"/>
              </a:rPr>
              <a:t>只有</a:t>
            </a:r>
            <a:r>
              <a:rPr kumimoji="1" lang="en-US" altLang="zh-CN" sz="1600" dirty="0" smtClean="0">
                <a:solidFill>
                  <a:srgbClr val="FF6600"/>
                </a:solidFill>
                <a:latin typeface="微软雅黑"/>
                <a:ea typeface="微软雅黑"/>
                <a:cs typeface="微软雅黑"/>
              </a:rPr>
              <a:t>1</a:t>
            </a:r>
            <a:r>
              <a:rPr kumimoji="1" lang="zh-CN" altLang="en-US" sz="1600" dirty="0" smtClean="0">
                <a:solidFill>
                  <a:srgbClr val="FF6600"/>
                </a:solidFill>
                <a:latin typeface="微软雅黑"/>
                <a:ea typeface="微软雅黑"/>
                <a:cs typeface="微软雅黑"/>
              </a:rPr>
              <a:t>分钟？</a:t>
            </a:r>
            <a:endParaRPr kumimoji="1" lang="en-US" altLang="zh-CN" sz="1600" dirty="0" smtClean="0">
              <a:solidFill>
                <a:srgbClr val="FF6600"/>
              </a:solidFill>
              <a:latin typeface="微软雅黑"/>
              <a:ea typeface="微软雅黑"/>
              <a:cs typeface="微软雅黑"/>
            </a:endParaRPr>
          </a:p>
        </p:txBody>
      </p:sp>
      <p:sp>
        <p:nvSpPr>
          <p:cNvPr id="12" name="圆角矩形标注 11"/>
          <p:cNvSpPr/>
          <p:nvPr/>
        </p:nvSpPr>
        <p:spPr>
          <a:xfrm>
            <a:off x="5596763" y="1763738"/>
            <a:ext cx="1279648" cy="370796"/>
          </a:xfrm>
          <a:prstGeom prst="wedgeRoundRectCallout">
            <a:avLst>
              <a:gd name="adj1" fmla="val -92931"/>
              <a:gd name="adj2" fmla="val 12586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数</a:t>
            </a:r>
            <a:r>
              <a:rPr kumimoji="1" lang="en-US" altLang="zh-CN" sz="1600" dirty="0" smtClean="0">
                <a:solidFill>
                  <a:srgbClr val="3366FF"/>
                </a:solidFill>
                <a:latin typeface="微软雅黑"/>
                <a:ea typeface="微软雅黑"/>
                <a:cs typeface="微软雅黑"/>
              </a:rPr>
              <a:t>3</a:t>
            </a:r>
          </a:p>
        </p:txBody>
      </p:sp>
      <p:sp>
        <p:nvSpPr>
          <p:cNvPr id="13" name="圆角矩形标注 12"/>
          <p:cNvSpPr/>
          <p:nvPr/>
        </p:nvSpPr>
        <p:spPr>
          <a:xfrm>
            <a:off x="5244460" y="954652"/>
            <a:ext cx="2411395" cy="683433"/>
          </a:xfrm>
          <a:prstGeom prst="wedgeRoundRectCallout">
            <a:avLst>
              <a:gd name="adj1" fmla="val -47235"/>
              <a:gd name="adj2" fmla="val 13015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别名属于不同的</a:t>
            </a:r>
            <a:r>
              <a:rPr kumimoji="1" lang="en-US" altLang="zh-CN" sz="1600" dirty="0" smtClean="0">
                <a:solidFill>
                  <a:srgbClr val="3366FF"/>
                </a:solidFill>
                <a:latin typeface="微软雅黑"/>
                <a:ea typeface="微软雅黑"/>
                <a:cs typeface="微软雅黑"/>
              </a:rPr>
              <a:t>zone</a:t>
            </a:r>
          </a:p>
          <a:p>
            <a:r>
              <a:rPr kumimoji="1" lang="en-US" altLang="zh-CN" sz="1600" dirty="0" err="1" smtClean="0">
                <a:solidFill>
                  <a:srgbClr val="3366FF"/>
                </a:solidFill>
                <a:latin typeface="微软雅黑"/>
                <a:ea typeface="微软雅黑"/>
                <a:cs typeface="微软雅黑"/>
              </a:rPr>
              <a:t>verisign.net</a:t>
            </a:r>
            <a:endParaRPr kumimoji="1" lang="en-US" altLang="zh-CN" sz="1600" dirty="0" smtClean="0">
              <a:solidFill>
                <a:srgbClr val="3366FF"/>
              </a:solidFill>
              <a:latin typeface="微软雅黑"/>
              <a:ea typeface="微软雅黑"/>
              <a:cs typeface="微软雅黑"/>
            </a:endParaRPr>
          </a:p>
        </p:txBody>
      </p:sp>
      <p:sp>
        <p:nvSpPr>
          <p:cNvPr id="14" name="圆角矩形标注 13"/>
          <p:cNvSpPr/>
          <p:nvPr/>
        </p:nvSpPr>
        <p:spPr>
          <a:xfrm>
            <a:off x="5491558" y="3038904"/>
            <a:ext cx="1384853" cy="683433"/>
          </a:xfrm>
          <a:prstGeom prst="wedgeRoundRectCallout">
            <a:avLst>
              <a:gd name="adj1" fmla="val -382497"/>
              <a:gd name="adj2" fmla="val 719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err="1" smtClean="0">
                <a:solidFill>
                  <a:srgbClr val="3366FF"/>
                </a:solidFill>
                <a:latin typeface="微软雅黑"/>
                <a:ea typeface="微软雅黑"/>
                <a:cs typeface="微软雅黑"/>
              </a:rPr>
              <a:t>verisign.net</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ZSK</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28718</a:t>
            </a:r>
          </a:p>
        </p:txBody>
      </p:sp>
      <p:sp>
        <p:nvSpPr>
          <p:cNvPr id="15" name="圆角矩形标注 14"/>
          <p:cNvSpPr/>
          <p:nvPr/>
        </p:nvSpPr>
        <p:spPr>
          <a:xfrm>
            <a:off x="6927504" y="5443828"/>
            <a:ext cx="1427747" cy="683433"/>
          </a:xfrm>
          <a:prstGeom prst="wedgeRoundRectCallout">
            <a:avLst>
              <a:gd name="adj1" fmla="val 24569"/>
              <a:gd name="adj2" fmla="val -9389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err="1" smtClean="0">
                <a:solidFill>
                  <a:srgbClr val="3366FF"/>
                </a:solidFill>
                <a:latin typeface="微软雅黑"/>
                <a:ea typeface="微软雅黑"/>
                <a:cs typeface="微软雅黑"/>
              </a:rPr>
              <a:t>verisign.net</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ZSK</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28718</a:t>
            </a:r>
          </a:p>
        </p:txBody>
      </p:sp>
      <p:sp>
        <p:nvSpPr>
          <p:cNvPr id="16" name="圆角矩形标注 15"/>
          <p:cNvSpPr/>
          <p:nvPr/>
        </p:nvSpPr>
        <p:spPr>
          <a:xfrm>
            <a:off x="7513354" y="1638085"/>
            <a:ext cx="1511026" cy="683433"/>
          </a:xfrm>
          <a:prstGeom prst="wedgeRoundRectCallout">
            <a:avLst>
              <a:gd name="adj1" fmla="val 10217"/>
              <a:gd name="adj2" fmla="val 6763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err="1" smtClean="0">
                <a:solidFill>
                  <a:srgbClr val="3366FF"/>
                </a:solidFill>
                <a:latin typeface="微软雅黑"/>
                <a:ea typeface="微软雅黑"/>
                <a:cs typeface="微软雅黑"/>
              </a:rPr>
              <a:t>verisign.com</a:t>
            </a:r>
            <a:endParaRPr kumimoji="1" lang="en-US" altLang="zh-CN" sz="1600" dirty="0" smtClean="0">
              <a:solidFill>
                <a:srgbClr val="3366FF"/>
              </a:solidFill>
              <a:latin typeface="微软雅黑"/>
              <a:ea typeface="微软雅黑"/>
              <a:cs typeface="微软雅黑"/>
            </a:endParaRPr>
          </a:p>
          <a:p>
            <a:r>
              <a:rPr kumimoji="1" lang="en-US" altLang="zh-CN" sz="1600" dirty="0" smtClean="0">
                <a:solidFill>
                  <a:srgbClr val="3366FF"/>
                </a:solidFill>
                <a:latin typeface="微软雅黑"/>
                <a:ea typeface="微软雅黑"/>
                <a:cs typeface="微软雅黑"/>
              </a:rPr>
              <a:t>ZSK </a:t>
            </a:r>
            <a:r>
              <a:rPr kumimoji="1" lang="zh-CN" altLang="zh-CN" sz="1600" dirty="0" smtClean="0">
                <a:solidFill>
                  <a:srgbClr val="3366FF"/>
                </a:solidFill>
                <a:latin typeface="微软雅黑"/>
                <a:ea typeface="微软雅黑"/>
                <a:cs typeface="微软雅黑"/>
              </a:rPr>
              <a:t>1</a:t>
            </a:r>
            <a:r>
              <a:rPr kumimoji="1" lang="en-US" altLang="zh-CN" sz="1600" dirty="0" smtClean="0">
                <a:solidFill>
                  <a:srgbClr val="3366FF"/>
                </a:solidFill>
                <a:latin typeface="微软雅黑"/>
                <a:ea typeface="微软雅黑"/>
                <a:cs typeface="微软雅黑"/>
              </a:rPr>
              <a:t>2632</a:t>
            </a:r>
          </a:p>
        </p:txBody>
      </p:sp>
      <p:sp>
        <p:nvSpPr>
          <p:cNvPr id="17" name="圆角矩形标注 16"/>
          <p:cNvSpPr/>
          <p:nvPr/>
        </p:nvSpPr>
        <p:spPr>
          <a:xfrm>
            <a:off x="4211909" y="111629"/>
            <a:ext cx="2769707" cy="278525"/>
          </a:xfrm>
          <a:prstGeom prst="wedgeRoundRectCallout">
            <a:avLst>
              <a:gd name="adj1" fmla="val -119498"/>
              <a:gd name="adj2" fmla="val 135781"/>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无</a:t>
            </a:r>
            <a:r>
              <a:rPr kumimoji="1" lang="en-US" altLang="zh-CN" sz="1600" dirty="0" smtClean="0">
                <a:solidFill>
                  <a:srgbClr val="3366FF"/>
                </a:solidFill>
                <a:latin typeface="微软雅黑"/>
                <a:ea typeface="微软雅黑"/>
                <a:cs typeface="微软雅黑"/>
              </a:rPr>
              <a:t>AD</a:t>
            </a:r>
            <a:r>
              <a:rPr kumimoji="1" lang="zh-CN" altLang="en-US" sz="1600" dirty="0" smtClean="0">
                <a:solidFill>
                  <a:srgbClr val="3366FF"/>
                </a:solidFill>
                <a:latin typeface="微软雅黑"/>
                <a:ea typeface="微软雅黑"/>
                <a:cs typeface="微软雅黑"/>
              </a:rPr>
              <a:t>，权威服务器</a:t>
            </a:r>
            <a:r>
              <a:rPr kumimoji="1" lang="zh-CN" altLang="en-US" sz="1600" dirty="0">
                <a:solidFill>
                  <a:srgbClr val="3366FF"/>
                </a:solidFill>
                <a:latin typeface="微软雅黑"/>
                <a:ea typeface="微软雅黑"/>
                <a:cs typeface="微软雅黑"/>
              </a:rPr>
              <a:t>不做</a:t>
            </a:r>
            <a:r>
              <a:rPr kumimoji="1" lang="zh-CN" altLang="en-US" sz="1600" dirty="0" smtClean="0">
                <a:solidFill>
                  <a:srgbClr val="3366FF"/>
                </a:solidFill>
                <a:latin typeface="微软雅黑"/>
                <a:ea typeface="微软雅黑"/>
                <a:cs typeface="微软雅黑"/>
              </a:rPr>
              <a:t>验证</a:t>
            </a:r>
            <a:endParaRPr kumimoji="1" lang="en-US" altLang="zh-CN" sz="16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213519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94" y="38358"/>
            <a:ext cx="8229600" cy="1143000"/>
          </a:xfrm>
        </p:spPr>
        <p:txBody>
          <a:bodyPr>
            <a:normAutofit/>
          </a:bodyPr>
          <a:lstStyle/>
          <a:p>
            <a:r>
              <a:rPr kumimoji="1" lang="en-US" altLang="zh-CN" sz="3200" dirty="0" err="1" smtClean="0"/>
              <a:t>dnsviz.net</a:t>
            </a:r>
            <a:endParaRPr kumimoji="1" lang="zh-CN" altLang="en-US" sz="32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53</a:t>
            </a:fld>
            <a:endParaRPr kumimoji="1" lang="zh-CN" altLang="en-US" dirty="0"/>
          </a:p>
        </p:txBody>
      </p:sp>
      <p:pic>
        <p:nvPicPr>
          <p:cNvPr id="6" name="图片 5" descr="Screen Shot 2015-03-23 at 2.03.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0" y="1626618"/>
            <a:ext cx="1679145" cy="3927491"/>
          </a:xfrm>
          <a:prstGeom prst="rect">
            <a:avLst/>
          </a:prstGeom>
        </p:spPr>
      </p:pic>
      <p:pic>
        <p:nvPicPr>
          <p:cNvPr id="7" name="图片 6" descr="Screen Shot 2015-03-23 at 2.03.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541" y="927967"/>
            <a:ext cx="3815849" cy="5632921"/>
          </a:xfrm>
          <a:prstGeom prst="rect">
            <a:avLst/>
          </a:prstGeom>
        </p:spPr>
      </p:pic>
      <p:pic>
        <p:nvPicPr>
          <p:cNvPr id="8" name="图片 7" descr="Screen Shot 2015-03-23 at 2.04.0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9076" y="1237281"/>
            <a:ext cx="3668638" cy="3614187"/>
          </a:xfrm>
          <a:prstGeom prst="rect">
            <a:avLst/>
          </a:prstGeom>
        </p:spPr>
      </p:pic>
    </p:spTree>
    <p:extLst>
      <p:ext uri="{BB962C8B-B14F-4D97-AF65-F5344CB8AC3E}">
        <p14:creationId xmlns:p14="http://schemas.microsoft.com/office/powerpoint/2010/main" val="19705561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线连接符 135"/>
          <p:cNvCxnSpPr>
            <a:stCxn id="124" idx="2"/>
            <a:endCxn id="126" idx="0"/>
          </p:cNvCxnSpPr>
          <p:nvPr/>
        </p:nvCxnSpPr>
        <p:spPr>
          <a:xfrm flipH="1">
            <a:off x="4548609" y="1701357"/>
            <a:ext cx="23216" cy="155323"/>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p:txBody>
          <a:bodyPr>
            <a:normAutofit/>
          </a:bodyPr>
          <a:lstStyle/>
          <a:p>
            <a:r>
              <a:rPr kumimoji="1" lang="zh-CN" altLang="en-US" dirty="0" smtClean="0"/>
              <a:t>验证通信示意图：根据</a:t>
            </a:r>
            <a:r>
              <a:rPr kumimoji="1" lang="en-US" altLang="zh-CN" dirty="0" err="1" smtClean="0"/>
              <a:t>tcpdump</a:t>
            </a:r>
            <a:r>
              <a:rPr kumimoji="1" lang="zh-CN" altLang="en-US" dirty="0" smtClean="0"/>
              <a:t>输出</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54</a:t>
            </a:fld>
            <a:endParaRPr kumimoji="1" lang="zh-CN" altLang="en-US" dirty="0"/>
          </a:p>
        </p:txBody>
      </p:sp>
      <p:sp>
        <p:nvSpPr>
          <p:cNvPr id="6" name="圆角矩形 5"/>
          <p:cNvSpPr/>
          <p:nvPr/>
        </p:nvSpPr>
        <p:spPr>
          <a:xfrm>
            <a:off x="3844770" y="5822245"/>
            <a:ext cx="1738582" cy="899230"/>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zh-CN" altLang="en-US" sz="1600" dirty="0">
              <a:latin typeface="微软雅黑"/>
              <a:ea typeface="微软雅黑"/>
              <a:cs typeface="微软雅黑"/>
            </a:endParaRPr>
          </a:p>
        </p:txBody>
      </p:sp>
      <p:sp>
        <p:nvSpPr>
          <p:cNvPr id="9" name="椭圆 8"/>
          <p:cNvSpPr/>
          <p:nvPr/>
        </p:nvSpPr>
        <p:spPr>
          <a:xfrm>
            <a:off x="3782090" y="948287"/>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(root)</a:t>
            </a:r>
            <a:endParaRPr kumimoji="1" lang="zh-CN" altLang="en-US" sz="2000" dirty="0" smtClean="0">
              <a:solidFill>
                <a:schemeClr val="tx1"/>
              </a:solidFill>
              <a:latin typeface="Arial Black"/>
              <a:cs typeface="Arial Black"/>
            </a:endParaRPr>
          </a:p>
        </p:txBody>
      </p:sp>
      <p:grpSp>
        <p:nvGrpSpPr>
          <p:cNvPr id="77" name="组 76"/>
          <p:cNvGrpSpPr/>
          <p:nvPr/>
        </p:nvGrpSpPr>
        <p:grpSpPr>
          <a:xfrm>
            <a:off x="3492298" y="1073773"/>
            <a:ext cx="2937507" cy="1263032"/>
            <a:chOff x="2802892" y="1327768"/>
            <a:chExt cx="2937507" cy="1263032"/>
          </a:xfrm>
        </p:grpSpPr>
        <p:sp>
          <p:nvSpPr>
            <p:cNvPr id="13" name="椭圆 12"/>
            <p:cNvSpPr/>
            <p:nvPr/>
          </p:nvSpPr>
          <p:spPr>
            <a:xfrm>
              <a:off x="2802892" y="1327768"/>
              <a:ext cx="2937507" cy="1263032"/>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14" name="圆角矩形 13"/>
            <p:cNvSpPr/>
            <p:nvPr/>
          </p:nvSpPr>
          <p:spPr>
            <a:xfrm>
              <a:off x="4694680" y="2095758"/>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15" name="椭圆 14"/>
          <p:cNvSpPr/>
          <p:nvPr/>
        </p:nvSpPr>
        <p:spPr>
          <a:xfrm>
            <a:off x="780296" y="1874113"/>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com</a:t>
            </a:r>
            <a:endParaRPr kumimoji="1" lang="zh-CN" altLang="en-US" sz="2000" dirty="0" smtClean="0">
              <a:solidFill>
                <a:schemeClr val="tx1"/>
              </a:solidFill>
              <a:latin typeface="Arial Black"/>
              <a:cs typeface="Arial Black"/>
            </a:endParaRPr>
          </a:p>
        </p:txBody>
      </p:sp>
      <p:grpSp>
        <p:nvGrpSpPr>
          <p:cNvPr id="81" name="组 80"/>
          <p:cNvGrpSpPr/>
          <p:nvPr/>
        </p:nvGrpSpPr>
        <p:grpSpPr>
          <a:xfrm>
            <a:off x="698323" y="2055525"/>
            <a:ext cx="2463800" cy="1386180"/>
            <a:chOff x="770893" y="2309520"/>
            <a:chExt cx="2463800" cy="1386180"/>
          </a:xfrm>
        </p:grpSpPr>
        <p:sp>
          <p:nvSpPr>
            <p:cNvPr id="11" name="椭圆 10"/>
            <p:cNvSpPr/>
            <p:nvPr/>
          </p:nvSpPr>
          <p:spPr>
            <a:xfrm>
              <a:off x="770893" y="2309520"/>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30" name="圆角矩形 29"/>
            <p:cNvSpPr/>
            <p:nvPr/>
          </p:nvSpPr>
          <p:spPr>
            <a:xfrm>
              <a:off x="2522872" y="3034141"/>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39" name="圆角矩形 38"/>
          <p:cNvSpPr/>
          <p:nvPr/>
        </p:nvSpPr>
        <p:spPr>
          <a:xfrm>
            <a:off x="6871368" y="5969186"/>
            <a:ext cx="1688506" cy="605347"/>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sp>
        <p:nvSpPr>
          <p:cNvPr id="46" name="椭圆 45"/>
          <p:cNvSpPr/>
          <p:nvPr/>
        </p:nvSpPr>
        <p:spPr>
          <a:xfrm>
            <a:off x="-150237" y="4014810"/>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VeriSign</a:t>
            </a:r>
            <a:endParaRPr kumimoji="1" lang="zh-CN" altLang="en-US" sz="2000" dirty="0" smtClean="0">
              <a:solidFill>
                <a:schemeClr val="tx1"/>
              </a:solidFill>
              <a:latin typeface="Arial Black"/>
              <a:cs typeface="Arial Black"/>
            </a:endParaRPr>
          </a:p>
        </p:txBody>
      </p:sp>
      <p:grpSp>
        <p:nvGrpSpPr>
          <p:cNvPr id="80" name="组 79"/>
          <p:cNvGrpSpPr/>
          <p:nvPr/>
        </p:nvGrpSpPr>
        <p:grpSpPr>
          <a:xfrm>
            <a:off x="332331" y="4263472"/>
            <a:ext cx="2463800" cy="1386180"/>
            <a:chOff x="404901" y="4076323"/>
            <a:chExt cx="2463800" cy="1386180"/>
          </a:xfrm>
        </p:grpSpPr>
        <p:sp>
          <p:nvSpPr>
            <p:cNvPr id="45" name="椭圆 44"/>
            <p:cNvSpPr/>
            <p:nvPr/>
          </p:nvSpPr>
          <p:spPr>
            <a:xfrm>
              <a:off x="404901" y="4076323"/>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48" name="圆角矩形 47"/>
            <p:cNvSpPr/>
            <p:nvPr/>
          </p:nvSpPr>
          <p:spPr>
            <a:xfrm>
              <a:off x="2207680" y="46424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cxnSp>
        <p:nvCxnSpPr>
          <p:cNvPr id="64" name="直线连接符 63"/>
          <p:cNvCxnSpPr/>
          <p:nvPr/>
        </p:nvCxnSpPr>
        <p:spPr>
          <a:xfrm>
            <a:off x="5536457" y="2217635"/>
            <a:ext cx="0" cy="360461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7" name="圆角矩形 66"/>
          <p:cNvSpPr/>
          <p:nvPr/>
        </p:nvSpPr>
        <p:spPr>
          <a:xfrm rot="5400000">
            <a:off x="4673673" y="3812783"/>
            <a:ext cx="2076083"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7</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DS</a:t>
            </a:r>
            <a:endParaRPr kumimoji="1" lang="zh-CN" altLang="en-US" sz="1400" dirty="0">
              <a:solidFill>
                <a:srgbClr val="FFFFFF"/>
              </a:solidFill>
              <a:latin typeface="微软雅黑"/>
              <a:ea typeface="微软雅黑"/>
              <a:cs typeface="微软雅黑"/>
            </a:endParaRPr>
          </a:p>
        </p:txBody>
      </p:sp>
      <p:cxnSp>
        <p:nvCxnSpPr>
          <p:cNvPr id="69" name="直线连接符 68"/>
          <p:cNvCxnSpPr/>
          <p:nvPr/>
        </p:nvCxnSpPr>
        <p:spPr>
          <a:xfrm flipV="1">
            <a:off x="5399311" y="2217635"/>
            <a:ext cx="0" cy="3604611"/>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6" name="圆角矩形 75"/>
          <p:cNvSpPr/>
          <p:nvPr/>
        </p:nvSpPr>
        <p:spPr>
          <a:xfrm rot="5400000">
            <a:off x="4307851" y="3376842"/>
            <a:ext cx="1838447" cy="25672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8</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DS</a:t>
            </a:r>
            <a:endParaRPr kumimoji="1" lang="zh-CN" altLang="en-US" sz="1400" dirty="0">
              <a:solidFill>
                <a:srgbClr val="FFFFFF"/>
              </a:solidFill>
              <a:latin typeface="微软雅黑"/>
              <a:ea typeface="微软雅黑"/>
              <a:cs typeface="微软雅黑"/>
            </a:endParaRPr>
          </a:p>
        </p:txBody>
      </p:sp>
      <p:cxnSp>
        <p:nvCxnSpPr>
          <p:cNvPr id="82" name="直线连接符 81"/>
          <p:cNvCxnSpPr/>
          <p:nvPr/>
        </p:nvCxnSpPr>
        <p:spPr>
          <a:xfrm>
            <a:off x="2317900" y="3113794"/>
            <a:ext cx="1681103" cy="2781773"/>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3" name="圆角矩形 82"/>
          <p:cNvSpPr/>
          <p:nvPr/>
        </p:nvSpPr>
        <p:spPr>
          <a:xfrm rot="3600000">
            <a:off x="2223443" y="4213781"/>
            <a:ext cx="2170384" cy="311172"/>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3</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DS</a:t>
            </a:r>
            <a:endParaRPr kumimoji="1" lang="zh-CN" altLang="en-US" sz="1400" dirty="0">
              <a:solidFill>
                <a:srgbClr val="FFFFFF"/>
              </a:solidFill>
              <a:latin typeface="微软雅黑"/>
              <a:ea typeface="微软雅黑"/>
              <a:cs typeface="微软雅黑"/>
            </a:endParaRPr>
          </a:p>
        </p:txBody>
      </p:sp>
      <p:cxnSp>
        <p:nvCxnSpPr>
          <p:cNvPr id="85" name="直线连接符 84"/>
          <p:cNvCxnSpPr/>
          <p:nvPr/>
        </p:nvCxnSpPr>
        <p:spPr>
          <a:xfrm flipH="1" flipV="1">
            <a:off x="2301010" y="3276331"/>
            <a:ext cx="1536700" cy="2593836"/>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1" name="圆角矩形 90"/>
          <p:cNvSpPr/>
          <p:nvPr/>
        </p:nvSpPr>
        <p:spPr>
          <a:xfrm rot="3600000">
            <a:off x="1692942" y="4344987"/>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4</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DS</a:t>
            </a:r>
            <a:endParaRPr kumimoji="1" lang="zh-CN" altLang="en-US" sz="1400" dirty="0">
              <a:solidFill>
                <a:srgbClr val="FFFFFF"/>
              </a:solidFill>
              <a:latin typeface="微软雅黑"/>
              <a:ea typeface="微软雅黑"/>
              <a:cs typeface="微软雅黑"/>
            </a:endParaRPr>
          </a:p>
        </p:txBody>
      </p:sp>
      <p:cxnSp>
        <p:nvCxnSpPr>
          <p:cNvPr id="92" name="直线连接符 91"/>
          <p:cNvCxnSpPr/>
          <p:nvPr/>
        </p:nvCxnSpPr>
        <p:spPr>
          <a:xfrm rot="20510219">
            <a:off x="2685849" y="5363846"/>
            <a:ext cx="1190980" cy="1277932"/>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3" name="圆角矩形 92"/>
          <p:cNvSpPr/>
          <p:nvPr/>
        </p:nvSpPr>
        <p:spPr>
          <a:xfrm rot="1794978">
            <a:off x="2344271" y="5753388"/>
            <a:ext cx="2210737" cy="291836"/>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1</a:t>
            </a:r>
            <a:r>
              <a:rPr kumimoji="1" lang="zh-CN" altLang="en-US" sz="1400" dirty="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verisign.com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DNSKEY</a:t>
            </a:r>
            <a:endParaRPr kumimoji="1" lang="zh-CN" altLang="en-US" sz="1400" dirty="0">
              <a:solidFill>
                <a:srgbClr val="FFFFFF"/>
              </a:solidFill>
              <a:latin typeface="微软雅黑"/>
              <a:ea typeface="微软雅黑"/>
              <a:cs typeface="微软雅黑"/>
            </a:endParaRPr>
          </a:p>
        </p:txBody>
      </p:sp>
      <p:cxnSp>
        <p:nvCxnSpPr>
          <p:cNvPr id="97" name="直线连接符 96"/>
          <p:cNvCxnSpPr/>
          <p:nvPr/>
        </p:nvCxnSpPr>
        <p:spPr>
          <a:xfrm rot="20268132" flipH="1" flipV="1">
            <a:off x="2681906" y="5427346"/>
            <a:ext cx="1068620" cy="1344414"/>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8" name="圆角矩形 97"/>
          <p:cNvSpPr/>
          <p:nvPr/>
        </p:nvSpPr>
        <p:spPr>
          <a:xfrm rot="1824570">
            <a:off x="1824542" y="5995165"/>
            <a:ext cx="2324209" cy="292371"/>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2</a:t>
            </a:r>
            <a:r>
              <a:rPr kumimoji="1" lang="zh-CN" altLang="en-US" sz="1400" dirty="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verisign.com</a:t>
            </a:r>
            <a:r>
              <a:rPr kumimoji="1" lang="zh-CN" altLang="en-US" sz="1400" dirty="0" smtClean="0">
                <a:solidFill>
                  <a:srgbClr val="FFFFFF"/>
                </a:solidFill>
                <a:latin typeface="微软雅黑"/>
                <a:ea typeface="微软雅黑"/>
                <a:cs typeface="微软雅黑"/>
              </a:rPr>
              <a:t> </a:t>
            </a:r>
            <a:r>
              <a:rPr kumimoji="1" lang="zh-CN" altLang="zh-CN"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DNSKEY</a:t>
            </a:r>
            <a:endParaRPr kumimoji="1" lang="zh-CN" altLang="en-US" sz="1400" dirty="0">
              <a:solidFill>
                <a:srgbClr val="FFFFFF"/>
              </a:solidFill>
              <a:latin typeface="微软雅黑"/>
              <a:ea typeface="微软雅黑"/>
              <a:cs typeface="微软雅黑"/>
            </a:endParaRPr>
          </a:p>
        </p:txBody>
      </p:sp>
      <p:sp>
        <p:nvSpPr>
          <p:cNvPr id="61" name="椭圆 60"/>
          <p:cNvSpPr/>
          <p:nvPr/>
        </p:nvSpPr>
        <p:spPr>
          <a:xfrm>
            <a:off x="-52791" y="4891488"/>
            <a:ext cx="1684386"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www</a:t>
            </a:r>
            <a:endParaRPr kumimoji="1" lang="zh-CN" altLang="en-US" sz="2000" dirty="0" smtClean="0">
              <a:solidFill>
                <a:schemeClr val="tx1"/>
              </a:solidFill>
              <a:latin typeface="Arial Black"/>
              <a:cs typeface="Arial Black"/>
            </a:endParaRPr>
          </a:p>
        </p:txBody>
      </p:sp>
      <p:sp>
        <p:nvSpPr>
          <p:cNvPr id="75" name="圆角矩形标注 74"/>
          <p:cNvSpPr/>
          <p:nvPr/>
        </p:nvSpPr>
        <p:spPr>
          <a:xfrm>
            <a:off x="5667829" y="5409371"/>
            <a:ext cx="1261211" cy="680968"/>
          </a:xfrm>
          <a:prstGeom prst="wedgeRoundRectCallout">
            <a:avLst>
              <a:gd name="adj1" fmla="val -20845"/>
              <a:gd name="adj2" fmla="val 7772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无</a:t>
            </a:r>
            <a:r>
              <a:rPr kumimoji="1" lang="en-US" altLang="zh-CN" sz="1600" dirty="0" smtClean="0">
                <a:solidFill>
                  <a:srgbClr val="3366FF"/>
                </a:solidFill>
                <a:latin typeface="微软雅黑"/>
                <a:ea typeface="微软雅黑"/>
                <a:cs typeface="微软雅黑"/>
              </a:rPr>
              <a:t>DNSSEC</a:t>
            </a:r>
            <a:r>
              <a:rPr kumimoji="1" lang="zh-CN" altLang="en-US" sz="1600" dirty="0" smtClean="0">
                <a:solidFill>
                  <a:srgbClr val="3366FF"/>
                </a:solidFill>
                <a:latin typeface="微软雅黑"/>
                <a:ea typeface="微软雅黑"/>
                <a:cs typeface="微软雅黑"/>
              </a:rPr>
              <a:t>验证</a:t>
            </a:r>
            <a:endParaRPr kumimoji="1" lang="en-US" altLang="zh-CN" sz="1600" dirty="0" smtClean="0">
              <a:solidFill>
                <a:srgbClr val="3366FF"/>
              </a:solidFill>
              <a:latin typeface="微软雅黑"/>
              <a:ea typeface="微软雅黑"/>
              <a:cs typeface="微软雅黑"/>
            </a:endParaRPr>
          </a:p>
        </p:txBody>
      </p:sp>
      <p:sp>
        <p:nvSpPr>
          <p:cNvPr id="84" name="圆角矩形标注 83"/>
          <p:cNvSpPr/>
          <p:nvPr/>
        </p:nvSpPr>
        <p:spPr>
          <a:xfrm>
            <a:off x="6182721" y="3156019"/>
            <a:ext cx="2397876" cy="1136306"/>
          </a:xfrm>
          <a:prstGeom prst="wedgeRoundRectCallout">
            <a:avLst>
              <a:gd name="adj1" fmla="val -60756"/>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所有查询带有</a:t>
            </a:r>
            <a:r>
              <a:rPr kumimoji="1" lang="en-US" altLang="zh-CN" sz="1600" dirty="0" smtClean="0">
                <a:solidFill>
                  <a:srgbClr val="3366FF"/>
                </a:solidFill>
                <a:latin typeface="微软雅黑"/>
                <a:ea typeface="微软雅黑"/>
                <a:cs typeface="微软雅黑"/>
              </a:rPr>
              <a:t>DO</a:t>
            </a:r>
            <a:r>
              <a:rPr kumimoji="1" lang="zh-CN" altLang="en-US" sz="1600" dirty="0" smtClean="0">
                <a:solidFill>
                  <a:srgbClr val="3366FF"/>
                </a:solidFill>
                <a:latin typeface="微软雅黑"/>
                <a:ea typeface="微软雅黑"/>
                <a:cs typeface="微软雅黑"/>
              </a:rPr>
              <a:t>标志；</a:t>
            </a:r>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所有应答带有</a:t>
            </a:r>
            <a:r>
              <a:rPr kumimoji="1" lang="en-US" altLang="zh-CN" sz="1600" dirty="0" smtClean="0">
                <a:solidFill>
                  <a:srgbClr val="3366FF"/>
                </a:solidFill>
                <a:latin typeface="微软雅黑"/>
                <a:ea typeface="微软雅黑"/>
                <a:cs typeface="微软雅黑"/>
              </a:rPr>
              <a:t>RRSIG</a:t>
            </a:r>
          </a:p>
        </p:txBody>
      </p:sp>
      <p:sp>
        <p:nvSpPr>
          <p:cNvPr id="124" name="圆角矩形 123"/>
          <p:cNvSpPr/>
          <p:nvPr/>
        </p:nvSpPr>
        <p:spPr>
          <a:xfrm>
            <a:off x="4027031" y="1390712"/>
            <a:ext cx="1089588" cy="3106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root</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key</a:t>
            </a:r>
            <a:endParaRPr kumimoji="1" lang="en-US" altLang="zh-CN" sz="1400" dirty="0">
              <a:solidFill>
                <a:schemeClr val="bg1"/>
              </a:solidFill>
              <a:latin typeface="微软雅黑"/>
              <a:ea typeface="微软雅黑"/>
              <a:cs typeface="微软雅黑"/>
            </a:endParaRPr>
          </a:p>
        </p:txBody>
      </p:sp>
      <p:sp>
        <p:nvSpPr>
          <p:cNvPr id="126" name="圆角矩形 125"/>
          <p:cNvSpPr/>
          <p:nvPr/>
        </p:nvSpPr>
        <p:spPr>
          <a:xfrm>
            <a:off x="4003815" y="1856680"/>
            <a:ext cx="1089588" cy="3106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chemeClr val="bg1"/>
                </a:solidFill>
                <a:latin typeface="微软雅黑"/>
                <a:ea typeface="微软雅黑"/>
                <a:cs typeface="微软雅黑"/>
              </a:rPr>
              <a:t>.</a:t>
            </a:r>
            <a:r>
              <a:rPr kumimoji="1" lang="en-US" altLang="zh-CN" sz="1400" dirty="0" smtClean="0">
                <a:solidFill>
                  <a:schemeClr val="bg1"/>
                </a:solidFill>
                <a:latin typeface="微软雅黑"/>
                <a:ea typeface="微软雅黑"/>
                <a:cs typeface="微软雅黑"/>
              </a:rPr>
              <a:t>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DS</a:t>
            </a:r>
            <a:endParaRPr kumimoji="1" lang="en-US" altLang="zh-CN" sz="1400" dirty="0">
              <a:solidFill>
                <a:schemeClr val="bg1"/>
              </a:solidFill>
              <a:latin typeface="微软雅黑"/>
              <a:ea typeface="微软雅黑"/>
              <a:cs typeface="微软雅黑"/>
            </a:endParaRPr>
          </a:p>
        </p:txBody>
      </p:sp>
      <p:sp>
        <p:nvSpPr>
          <p:cNvPr id="127" name="圆角矩形 126"/>
          <p:cNvSpPr/>
          <p:nvPr/>
        </p:nvSpPr>
        <p:spPr>
          <a:xfrm>
            <a:off x="1769155" y="2378795"/>
            <a:ext cx="1089588" cy="310645"/>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chemeClr val="bg1"/>
                </a:solidFill>
                <a:latin typeface="微软雅黑"/>
                <a:ea typeface="微软雅黑"/>
                <a:cs typeface="微软雅黑"/>
              </a:rPr>
              <a:t>.</a:t>
            </a:r>
            <a:r>
              <a:rPr kumimoji="1" lang="en-US" altLang="zh-CN" sz="1400" dirty="0" smtClean="0">
                <a:solidFill>
                  <a:schemeClr val="bg1"/>
                </a:solidFill>
                <a:latin typeface="微软雅黑"/>
                <a:ea typeface="微软雅黑"/>
                <a:cs typeface="微软雅黑"/>
              </a:rPr>
              <a:t>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key</a:t>
            </a:r>
            <a:endParaRPr kumimoji="1" lang="en-US" altLang="zh-CN" sz="1400" dirty="0">
              <a:solidFill>
                <a:schemeClr val="bg1"/>
              </a:solidFill>
              <a:latin typeface="微软雅黑"/>
              <a:ea typeface="微软雅黑"/>
              <a:cs typeface="微软雅黑"/>
            </a:endParaRPr>
          </a:p>
        </p:txBody>
      </p:sp>
      <p:sp>
        <p:nvSpPr>
          <p:cNvPr id="133" name="圆角矩形 132"/>
          <p:cNvSpPr/>
          <p:nvPr/>
        </p:nvSpPr>
        <p:spPr>
          <a:xfrm>
            <a:off x="290292" y="4534801"/>
            <a:ext cx="1844818" cy="294762"/>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chemeClr val="bg1"/>
                </a:solidFill>
                <a:latin typeface="微软雅黑"/>
                <a:ea typeface="微软雅黑"/>
                <a:cs typeface="微软雅黑"/>
              </a:rPr>
              <a:t>verisign.com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key</a:t>
            </a:r>
            <a:endParaRPr kumimoji="1" lang="en-US" altLang="zh-CN" sz="1400" dirty="0">
              <a:solidFill>
                <a:schemeClr val="bg1"/>
              </a:solidFill>
              <a:latin typeface="微软雅黑"/>
              <a:ea typeface="微软雅黑"/>
              <a:cs typeface="微软雅黑"/>
            </a:endParaRPr>
          </a:p>
        </p:txBody>
      </p:sp>
      <p:sp>
        <p:nvSpPr>
          <p:cNvPr id="134" name="圆角矩形 133"/>
          <p:cNvSpPr/>
          <p:nvPr/>
        </p:nvSpPr>
        <p:spPr>
          <a:xfrm>
            <a:off x="934505" y="2851272"/>
            <a:ext cx="1498368" cy="42829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chemeClr val="bg1"/>
                </a:solidFill>
                <a:latin typeface="微软雅黑"/>
                <a:ea typeface="微软雅黑"/>
                <a:cs typeface="微软雅黑"/>
              </a:rPr>
              <a:t>verisign.com</a:t>
            </a:r>
            <a:endParaRPr kumimoji="1" lang="en-US" altLang="zh-CN" sz="1400" dirty="0">
              <a:solidFill>
                <a:schemeClr val="bg1"/>
              </a:solidFill>
              <a:latin typeface="微软雅黑"/>
              <a:ea typeface="微软雅黑"/>
              <a:cs typeface="微软雅黑"/>
            </a:endParaRPr>
          </a:p>
          <a:p>
            <a:pPr algn="ctr"/>
            <a:r>
              <a:rPr kumimoji="1" lang="en-US" altLang="zh-CN" sz="1400" dirty="0" smtClean="0">
                <a:solidFill>
                  <a:schemeClr val="bg1"/>
                </a:solidFill>
                <a:latin typeface="微软雅黑"/>
                <a:ea typeface="微软雅黑"/>
                <a:cs typeface="微软雅黑"/>
              </a:rPr>
              <a:t>DS</a:t>
            </a:r>
            <a:endParaRPr kumimoji="1" lang="en-US" altLang="zh-CN" sz="1400" dirty="0">
              <a:solidFill>
                <a:schemeClr val="bg1"/>
              </a:solidFill>
              <a:latin typeface="微软雅黑"/>
              <a:ea typeface="微软雅黑"/>
              <a:cs typeface="微软雅黑"/>
            </a:endParaRPr>
          </a:p>
        </p:txBody>
      </p:sp>
      <p:sp>
        <p:nvSpPr>
          <p:cNvPr id="135" name="圆角矩形 134"/>
          <p:cNvSpPr/>
          <p:nvPr/>
        </p:nvSpPr>
        <p:spPr>
          <a:xfrm>
            <a:off x="310777" y="5316554"/>
            <a:ext cx="1803847" cy="319548"/>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chemeClr val="bg1"/>
                </a:solidFill>
                <a:latin typeface="微软雅黑"/>
                <a:ea typeface="微软雅黑"/>
                <a:cs typeface="微软雅黑"/>
              </a:rPr>
              <a:t>www.verisign.com</a:t>
            </a:r>
            <a:endParaRPr kumimoji="1" lang="en-US" altLang="zh-CN" sz="1400" dirty="0">
              <a:solidFill>
                <a:schemeClr val="bg1"/>
              </a:solidFill>
              <a:latin typeface="微软雅黑"/>
              <a:ea typeface="微软雅黑"/>
              <a:cs typeface="微软雅黑"/>
            </a:endParaRPr>
          </a:p>
        </p:txBody>
      </p:sp>
      <p:cxnSp>
        <p:nvCxnSpPr>
          <p:cNvPr id="137" name="直线连接符 136"/>
          <p:cNvCxnSpPr>
            <a:stCxn id="126" idx="2"/>
            <a:endCxn id="127" idx="0"/>
          </p:cNvCxnSpPr>
          <p:nvPr/>
        </p:nvCxnSpPr>
        <p:spPr>
          <a:xfrm flipH="1">
            <a:off x="2313949" y="2167325"/>
            <a:ext cx="2234660" cy="21147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直线连接符 137"/>
          <p:cNvCxnSpPr>
            <a:stCxn id="127" idx="2"/>
            <a:endCxn id="134" idx="0"/>
          </p:cNvCxnSpPr>
          <p:nvPr/>
        </p:nvCxnSpPr>
        <p:spPr>
          <a:xfrm flipH="1">
            <a:off x="1683689" y="2689440"/>
            <a:ext cx="630260" cy="16183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直线连接符 138"/>
          <p:cNvCxnSpPr>
            <a:stCxn id="134" idx="2"/>
            <a:endCxn id="133" idx="0"/>
          </p:cNvCxnSpPr>
          <p:nvPr/>
        </p:nvCxnSpPr>
        <p:spPr>
          <a:xfrm flipH="1">
            <a:off x="1212701" y="3279571"/>
            <a:ext cx="470988" cy="125523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直线连接符 139"/>
          <p:cNvCxnSpPr>
            <a:stCxn id="133" idx="2"/>
            <a:endCxn id="135" idx="0"/>
          </p:cNvCxnSpPr>
          <p:nvPr/>
        </p:nvCxnSpPr>
        <p:spPr>
          <a:xfrm>
            <a:off x="1212701" y="4829563"/>
            <a:ext cx="0" cy="48699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直线连接符 56"/>
          <p:cNvCxnSpPr>
            <a:stCxn id="39" idx="1"/>
            <a:endCxn id="6" idx="3"/>
          </p:cNvCxnSpPr>
          <p:nvPr/>
        </p:nvCxnSpPr>
        <p:spPr>
          <a:xfrm flipH="1">
            <a:off x="5583352" y="6271860"/>
            <a:ext cx="1288016" cy="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3366859" y="2903104"/>
            <a:ext cx="1681103" cy="2781773"/>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0" name="圆角矩形 69"/>
          <p:cNvSpPr/>
          <p:nvPr/>
        </p:nvSpPr>
        <p:spPr>
          <a:xfrm rot="3600000">
            <a:off x="3272402" y="4003091"/>
            <a:ext cx="2170384" cy="311172"/>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5</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DNSKEY</a:t>
            </a:r>
            <a:endParaRPr kumimoji="1" lang="zh-CN" altLang="en-US" sz="1400" dirty="0">
              <a:solidFill>
                <a:srgbClr val="FFFFFF"/>
              </a:solidFill>
              <a:latin typeface="微软雅黑"/>
              <a:ea typeface="微软雅黑"/>
              <a:cs typeface="微软雅黑"/>
            </a:endParaRPr>
          </a:p>
        </p:txBody>
      </p:sp>
      <p:cxnSp>
        <p:nvCxnSpPr>
          <p:cNvPr id="71" name="直线连接符 70"/>
          <p:cNvCxnSpPr/>
          <p:nvPr/>
        </p:nvCxnSpPr>
        <p:spPr>
          <a:xfrm flipH="1" flipV="1">
            <a:off x="3349969" y="3065641"/>
            <a:ext cx="1536700" cy="2593836"/>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2" name="圆角矩形 71"/>
          <p:cNvSpPr/>
          <p:nvPr/>
        </p:nvSpPr>
        <p:spPr>
          <a:xfrm rot="3600000">
            <a:off x="2741901" y="4134297"/>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6</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DNSKEY</a:t>
            </a:r>
            <a:endParaRPr kumimoji="1" lang="zh-CN" altLang="en-US" sz="1400" dirty="0">
              <a:solidFill>
                <a:srgbClr val="FFFFFF"/>
              </a:solidFill>
              <a:latin typeface="微软雅黑"/>
              <a:ea typeface="微软雅黑"/>
              <a:cs typeface="微软雅黑"/>
            </a:endParaRPr>
          </a:p>
        </p:txBody>
      </p:sp>
      <p:sp>
        <p:nvSpPr>
          <p:cNvPr id="73" name="圆角矩形标注 72"/>
          <p:cNvSpPr/>
          <p:nvPr/>
        </p:nvSpPr>
        <p:spPr>
          <a:xfrm>
            <a:off x="6553200" y="1701357"/>
            <a:ext cx="2397876" cy="1136306"/>
          </a:xfrm>
          <a:prstGeom prst="wedgeRoundRectCallout">
            <a:avLst>
              <a:gd name="adj1" fmla="val -60756"/>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2400" dirty="0" smtClean="0">
                <a:solidFill>
                  <a:srgbClr val="3366FF"/>
                </a:solidFill>
                <a:latin typeface="微软雅黑"/>
                <a:ea typeface="微软雅黑"/>
                <a:cs typeface="微软雅黑"/>
              </a:rPr>
              <a:t>可见通信过程是自底向上的</a:t>
            </a:r>
            <a:r>
              <a:rPr kumimoji="1" lang="en-US" altLang="zh-CN" sz="2400" dirty="0" smtClean="0">
                <a:solidFill>
                  <a:srgbClr val="3366FF"/>
                </a:solidFill>
                <a:latin typeface="微软雅黑"/>
                <a:ea typeface="微软雅黑"/>
                <a:cs typeface="微软雅黑"/>
              </a:rPr>
              <a:t>(bottom</a:t>
            </a:r>
            <a:r>
              <a:rPr kumimoji="1" lang="zh-CN" altLang="en-US" sz="2400" dirty="0" smtClean="0">
                <a:solidFill>
                  <a:srgbClr val="3366FF"/>
                </a:solidFill>
                <a:latin typeface="微软雅黑"/>
                <a:ea typeface="微软雅黑"/>
                <a:cs typeface="微软雅黑"/>
              </a:rPr>
              <a:t>-</a:t>
            </a:r>
            <a:r>
              <a:rPr kumimoji="1" lang="en-US" altLang="zh-CN" sz="2400" dirty="0" smtClean="0">
                <a:solidFill>
                  <a:srgbClr val="3366FF"/>
                </a:solidFill>
                <a:latin typeface="微软雅黑"/>
                <a:ea typeface="微软雅黑"/>
                <a:cs typeface="微软雅黑"/>
              </a:rPr>
              <a:t>up)</a:t>
            </a:r>
          </a:p>
        </p:txBody>
      </p:sp>
    </p:spTree>
    <p:extLst>
      <p:ext uri="{BB962C8B-B14F-4D97-AF65-F5344CB8AC3E}">
        <p14:creationId xmlns:p14="http://schemas.microsoft.com/office/powerpoint/2010/main" val="245674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6" grpId="0" animBg="1"/>
      <p:bldP spid="83" grpId="0" animBg="1"/>
      <p:bldP spid="91" grpId="0" animBg="1"/>
      <p:bldP spid="93" grpId="0" animBg="1"/>
      <p:bldP spid="98" grpId="0" animBg="1"/>
      <p:bldP spid="75" grpId="0" animBg="1"/>
      <p:bldP spid="84" grpId="0" animBg="1"/>
      <p:bldP spid="70" grpId="0" animBg="1"/>
      <p:bldP spid="72" grpId="0" animBg="1"/>
      <p:bldP spid="7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验证过程分析</a:t>
            </a:r>
            <a:r>
              <a:rPr kumimoji="1" lang="zh-CN" altLang="zh-CN" dirty="0" smtClean="0"/>
              <a:t>：</a:t>
            </a:r>
            <a:r>
              <a:rPr kumimoji="1" lang="zh-CN" altLang="en-US" dirty="0" smtClean="0"/>
              <a:t>根据</a:t>
            </a:r>
            <a:r>
              <a:rPr kumimoji="1" lang="en-US" altLang="zh-CN" dirty="0" smtClean="0"/>
              <a:t>BIND</a:t>
            </a:r>
            <a:r>
              <a:rPr kumimoji="1" lang="zh-CN" altLang="en-US" dirty="0" smtClean="0"/>
              <a:t>日志</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sz="1800" dirty="0" smtClean="0">
                <a:solidFill>
                  <a:srgbClr val="000000"/>
                </a:solidFill>
              </a:rPr>
              <a:t>根据</a:t>
            </a:r>
            <a:r>
              <a:rPr kumimoji="1" lang="en-US" altLang="zh-CN" sz="1800" dirty="0" smtClean="0">
                <a:solidFill>
                  <a:srgbClr val="000000"/>
                </a:solidFill>
              </a:rPr>
              <a:t>dig </a:t>
            </a:r>
            <a:r>
              <a:rPr kumimoji="1" lang="en-US" altLang="zh-CN" sz="1800" dirty="0">
                <a:solidFill>
                  <a:srgbClr val="000000"/>
                </a:solidFill>
              </a:rPr>
              <a:t>@127.0.0.1 +</a:t>
            </a:r>
            <a:r>
              <a:rPr kumimoji="1" lang="en-US" altLang="zh-CN" sz="1800" dirty="0" err="1">
                <a:solidFill>
                  <a:srgbClr val="000000"/>
                </a:solidFill>
              </a:rPr>
              <a:t>dnssec</a:t>
            </a:r>
            <a:r>
              <a:rPr kumimoji="1" lang="en-US" altLang="zh-CN" sz="1800" dirty="0">
                <a:solidFill>
                  <a:srgbClr val="000000"/>
                </a:solidFill>
              </a:rPr>
              <a:t> </a:t>
            </a:r>
            <a:r>
              <a:rPr kumimoji="1" lang="en-US" altLang="zh-CN" sz="1800" dirty="0" err="1" smtClean="0">
                <a:solidFill>
                  <a:srgbClr val="000000"/>
                </a:solidFill>
              </a:rPr>
              <a:t>www.verisign.com</a:t>
            </a:r>
            <a:r>
              <a:rPr kumimoji="1" lang="zh-CN" altLang="en-US" sz="1800" dirty="0" smtClean="0">
                <a:solidFill>
                  <a:srgbClr val="000000"/>
                </a:solidFill>
              </a:rPr>
              <a:t>产生的</a:t>
            </a:r>
            <a:r>
              <a:rPr kumimoji="1" lang="en-US" altLang="zh-CN" sz="1800" dirty="0" smtClean="0">
                <a:solidFill>
                  <a:srgbClr val="000000"/>
                </a:solidFill>
              </a:rPr>
              <a:t>BIND</a:t>
            </a:r>
            <a:r>
              <a:rPr kumimoji="1" lang="zh-CN" altLang="en-US" sz="1800" dirty="0" smtClean="0">
                <a:solidFill>
                  <a:srgbClr val="000000"/>
                </a:solidFill>
              </a:rPr>
              <a:t>日志</a:t>
            </a:r>
            <a:endParaRPr kumimoji="1" lang="en-US" altLang="zh-CN" sz="1800" dirty="0" smtClean="0">
              <a:solidFill>
                <a:srgbClr val="000000"/>
              </a:solidFill>
            </a:endParaRPr>
          </a:p>
          <a:p>
            <a:pPr marL="0" indent="0">
              <a:buNone/>
            </a:pPr>
            <a:endParaRPr kumimoji="1" lang="en-US" altLang="zh-CN" sz="1400" dirty="0">
              <a:solidFill>
                <a:srgbClr val="3366FF"/>
              </a:solidFill>
            </a:endParaRPr>
          </a:p>
          <a:p>
            <a:pPr marL="0" indent="0">
              <a:buNone/>
            </a:pPr>
            <a:r>
              <a:rPr kumimoji="1" lang="en-US" altLang="zh-CN" sz="1400" dirty="0" smtClean="0">
                <a:solidFill>
                  <a:srgbClr val="3366FF"/>
                </a:solidFill>
              </a:rPr>
              <a:t>validating </a:t>
            </a:r>
            <a:r>
              <a:rPr kumimoji="1" lang="en-US" altLang="zh-CN" sz="1400" dirty="0">
                <a:solidFill>
                  <a:srgbClr val="3366FF"/>
                </a:solidFill>
              </a:rPr>
              <a:t>@0xb5401378: </a:t>
            </a:r>
            <a:r>
              <a:rPr kumimoji="1" lang="en-US" altLang="zh-CN" sz="1400" dirty="0" err="1">
                <a:solidFill>
                  <a:srgbClr val="3366FF"/>
                </a:solidFill>
              </a:rPr>
              <a:t>www.verisign.com</a:t>
            </a:r>
            <a:r>
              <a:rPr kumimoji="1" lang="en-US" altLang="zh-CN" sz="1400" dirty="0">
                <a:solidFill>
                  <a:srgbClr val="3366FF"/>
                </a:solidFill>
              </a:rPr>
              <a:t> </a:t>
            </a:r>
            <a:r>
              <a:rPr kumimoji="1" lang="en-US" altLang="zh-CN" sz="1400" dirty="0" smtClean="0">
                <a:solidFill>
                  <a:srgbClr val="3366FF"/>
                </a:solidFill>
              </a:rPr>
              <a:t>A(</a:t>
            </a:r>
            <a:r>
              <a:rPr kumimoji="1" lang="zh-CN" altLang="en-US" sz="1400" dirty="0" smtClean="0">
                <a:solidFill>
                  <a:srgbClr val="3366FF"/>
                </a:solidFill>
              </a:rPr>
              <a:t>实际是</a:t>
            </a:r>
            <a:r>
              <a:rPr kumimoji="1" lang="en-US" altLang="zh-CN" sz="1400" dirty="0" smtClean="0">
                <a:solidFill>
                  <a:srgbClr val="3366FF"/>
                </a:solidFill>
              </a:rPr>
              <a:t>CNAME): starting</a:t>
            </a:r>
          </a:p>
          <a:p>
            <a:pPr marL="0" indent="0">
              <a:buNone/>
            </a:pPr>
            <a:r>
              <a:rPr kumimoji="1" lang="en-US" altLang="zh-CN" sz="1400" dirty="0" smtClean="0">
                <a:solidFill>
                  <a:srgbClr val="FF0000"/>
                </a:solidFill>
              </a:rPr>
              <a:t>	validating </a:t>
            </a:r>
            <a:r>
              <a:rPr kumimoji="1" lang="en-US" altLang="zh-CN" sz="1400" dirty="0">
                <a:solidFill>
                  <a:srgbClr val="FF0000"/>
                </a:solidFill>
              </a:rPr>
              <a:t>@0xb5448a98: </a:t>
            </a:r>
            <a:r>
              <a:rPr kumimoji="1" lang="en-US" altLang="zh-CN" sz="1400" dirty="0" err="1">
                <a:solidFill>
                  <a:srgbClr val="FF0000"/>
                </a:solidFill>
              </a:rPr>
              <a:t>verisign.com</a:t>
            </a:r>
            <a:r>
              <a:rPr kumimoji="1" lang="en-US" altLang="zh-CN" sz="1400" dirty="0">
                <a:solidFill>
                  <a:srgbClr val="FF0000"/>
                </a:solidFill>
              </a:rPr>
              <a:t> DNSKEY: </a:t>
            </a:r>
            <a:r>
              <a:rPr kumimoji="1" lang="en-US" altLang="zh-CN" sz="1400" dirty="0" smtClean="0">
                <a:solidFill>
                  <a:srgbClr val="FF0000"/>
                </a:solidFill>
              </a:rPr>
              <a:t>starting</a:t>
            </a:r>
          </a:p>
          <a:p>
            <a:pPr marL="0" indent="0">
              <a:buNone/>
            </a:pPr>
            <a:r>
              <a:rPr kumimoji="1" lang="en-US" altLang="zh-CN" sz="1400" dirty="0" smtClean="0"/>
              <a:t>		validating </a:t>
            </a:r>
            <a:r>
              <a:rPr kumimoji="1" lang="en-US" altLang="zh-CN" sz="1400" dirty="0"/>
              <a:t>@0xb4bbf610: . NS: </a:t>
            </a:r>
            <a:r>
              <a:rPr kumimoji="1" lang="en-US" altLang="zh-CN" sz="1400" dirty="0" smtClean="0"/>
              <a:t>starting</a:t>
            </a:r>
          </a:p>
          <a:p>
            <a:pPr marL="0" indent="0">
              <a:buNone/>
            </a:pPr>
            <a:r>
              <a:rPr kumimoji="1" lang="en-US" altLang="zh-CN" sz="1400" dirty="0"/>
              <a:t>		</a:t>
            </a:r>
            <a:r>
              <a:rPr kumimoji="1" lang="en-US" altLang="zh-CN" sz="1400" dirty="0" smtClean="0"/>
              <a:t>validating </a:t>
            </a:r>
            <a:r>
              <a:rPr kumimoji="1" lang="en-US" altLang="zh-CN" sz="1400" dirty="0"/>
              <a:t>@0xb4bbf610: . NS: verify </a:t>
            </a:r>
            <a:r>
              <a:rPr kumimoji="1" lang="en-US" altLang="zh-CN" sz="1400" dirty="0" err="1"/>
              <a:t>rdataset</a:t>
            </a:r>
            <a:r>
              <a:rPr kumimoji="1" lang="en-US" altLang="zh-CN" sz="1400" dirty="0"/>
              <a:t> (</a:t>
            </a:r>
            <a:r>
              <a:rPr kumimoji="1" lang="en-US" altLang="zh-CN" sz="1400" dirty="0" err="1"/>
              <a:t>keyid</a:t>
            </a:r>
            <a:r>
              <a:rPr kumimoji="1" lang="en-US" altLang="zh-CN" sz="1400" dirty="0"/>
              <a:t>=16665): </a:t>
            </a:r>
            <a:r>
              <a:rPr kumimoji="1" lang="en-US" altLang="zh-CN" sz="1400" dirty="0" smtClean="0"/>
              <a:t>success</a:t>
            </a:r>
          </a:p>
          <a:p>
            <a:pPr marL="0" indent="0">
              <a:buNone/>
            </a:pPr>
            <a:r>
              <a:rPr kumimoji="1" lang="en-US" altLang="zh-CN" sz="1400" dirty="0">
                <a:solidFill>
                  <a:srgbClr val="008000"/>
                </a:solidFill>
              </a:rPr>
              <a:t>		</a:t>
            </a:r>
            <a:r>
              <a:rPr kumimoji="1" lang="en-US" altLang="zh-CN" sz="1400" dirty="0" smtClean="0">
                <a:solidFill>
                  <a:srgbClr val="008000"/>
                </a:solidFill>
              </a:rPr>
              <a:t>validating </a:t>
            </a:r>
            <a:r>
              <a:rPr kumimoji="1" lang="en-US" altLang="zh-CN" sz="1400" dirty="0">
                <a:solidFill>
                  <a:srgbClr val="008000"/>
                </a:solidFill>
              </a:rPr>
              <a:t>@0xb4bbf610: </a:t>
            </a:r>
            <a:r>
              <a:rPr kumimoji="1" lang="en-US" altLang="zh-CN" sz="1400" dirty="0" err="1">
                <a:solidFill>
                  <a:srgbClr val="008000"/>
                </a:solidFill>
              </a:rPr>
              <a:t>verisign.com</a:t>
            </a:r>
            <a:r>
              <a:rPr kumimoji="1" lang="en-US" altLang="zh-CN" sz="1400" dirty="0">
                <a:solidFill>
                  <a:srgbClr val="008000"/>
                </a:solidFill>
              </a:rPr>
              <a:t> DS: </a:t>
            </a:r>
            <a:r>
              <a:rPr kumimoji="1" lang="en-US" altLang="zh-CN" sz="1400" dirty="0" smtClean="0">
                <a:solidFill>
                  <a:srgbClr val="008000"/>
                </a:solidFill>
              </a:rPr>
              <a:t>starting</a:t>
            </a:r>
          </a:p>
          <a:p>
            <a:pPr marL="0" indent="0">
              <a:buNone/>
            </a:pPr>
            <a:r>
              <a:rPr kumimoji="1" lang="en-US" altLang="zh-CN" sz="1400" dirty="0">
                <a:solidFill>
                  <a:schemeClr val="accent1"/>
                </a:solidFill>
              </a:rPr>
              <a:t>		</a:t>
            </a:r>
            <a:r>
              <a:rPr kumimoji="1" lang="en-US" altLang="zh-CN" sz="1400" dirty="0" smtClean="0">
                <a:solidFill>
                  <a:schemeClr val="accent1"/>
                </a:solidFill>
              </a:rPr>
              <a:t>	validating </a:t>
            </a:r>
            <a:r>
              <a:rPr kumimoji="1" lang="en-US" altLang="zh-CN" sz="1400" dirty="0">
                <a:solidFill>
                  <a:schemeClr val="accent1"/>
                </a:solidFill>
              </a:rPr>
              <a:t>@0xb4bc0088: com DNSKEY: </a:t>
            </a:r>
            <a:r>
              <a:rPr kumimoji="1" lang="en-US" altLang="zh-CN" sz="1400" dirty="0" smtClean="0">
                <a:solidFill>
                  <a:schemeClr val="accent1"/>
                </a:solidFill>
              </a:rPr>
              <a:t>starting</a:t>
            </a:r>
          </a:p>
          <a:p>
            <a:pPr marL="0" indent="0">
              <a:buNone/>
            </a:pPr>
            <a:r>
              <a:rPr kumimoji="1" lang="en-US" altLang="zh-CN" sz="1400" dirty="0">
                <a:solidFill>
                  <a:schemeClr val="accent5"/>
                </a:solidFill>
              </a:rPr>
              <a:t>		</a:t>
            </a:r>
            <a:r>
              <a:rPr kumimoji="1" lang="en-US" altLang="zh-CN" sz="1400" dirty="0" smtClean="0">
                <a:solidFill>
                  <a:schemeClr val="accent5"/>
                </a:solidFill>
              </a:rPr>
              <a:t>		validating </a:t>
            </a:r>
            <a:r>
              <a:rPr kumimoji="1" lang="en-US" altLang="zh-CN" sz="1400" dirty="0">
                <a:solidFill>
                  <a:schemeClr val="accent5"/>
                </a:solidFill>
              </a:rPr>
              <a:t>@0xb4bc0b00: com DS: </a:t>
            </a:r>
            <a:r>
              <a:rPr kumimoji="1" lang="en-US" altLang="zh-CN" sz="1400" dirty="0" smtClean="0">
                <a:solidFill>
                  <a:schemeClr val="accent5"/>
                </a:solidFill>
              </a:rPr>
              <a:t>starting</a:t>
            </a:r>
          </a:p>
          <a:p>
            <a:pPr marL="0" indent="0">
              <a:buNone/>
            </a:pPr>
            <a:r>
              <a:rPr kumimoji="1" lang="en-US" altLang="zh-CN" sz="1400" dirty="0">
                <a:solidFill>
                  <a:srgbClr val="DA5AF4"/>
                </a:solidFill>
              </a:rPr>
              <a:t>		</a:t>
            </a:r>
            <a:r>
              <a:rPr kumimoji="1" lang="en-US" altLang="zh-CN" sz="1400" dirty="0" smtClean="0">
                <a:solidFill>
                  <a:srgbClr val="DA5AF4"/>
                </a:solidFill>
              </a:rPr>
              <a:t>		validating </a:t>
            </a:r>
            <a:r>
              <a:rPr kumimoji="1" lang="en-US" altLang="zh-CN" sz="1400" dirty="0">
                <a:solidFill>
                  <a:srgbClr val="DA5AF4"/>
                </a:solidFill>
              </a:rPr>
              <a:t>@0xb4bc0b00: com DS: verify </a:t>
            </a:r>
            <a:r>
              <a:rPr kumimoji="1" lang="en-US" altLang="zh-CN" sz="1400" dirty="0" err="1">
                <a:solidFill>
                  <a:srgbClr val="DA5AF4"/>
                </a:solidFill>
              </a:rPr>
              <a:t>rdataset</a:t>
            </a:r>
            <a:r>
              <a:rPr kumimoji="1" lang="en-US" altLang="zh-CN" sz="1400" dirty="0">
                <a:solidFill>
                  <a:srgbClr val="DA5AF4"/>
                </a:solidFill>
              </a:rPr>
              <a:t> (</a:t>
            </a:r>
            <a:r>
              <a:rPr kumimoji="1" lang="en-US" altLang="zh-CN" sz="1400" dirty="0" err="1">
                <a:solidFill>
                  <a:srgbClr val="DA5AF4"/>
                </a:solidFill>
              </a:rPr>
              <a:t>keyid</a:t>
            </a:r>
            <a:r>
              <a:rPr kumimoji="1" lang="en-US" altLang="zh-CN" sz="1400" dirty="0">
                <a:solidFill>
                  <a:srgbClr val="DA5AF4"/>
                </a:solidFill>
              </a:rPr>
              <a:t>=16665): </a:t>
            </a:r>
            <a:r>
              <a:rPr kumimoji="1" lang="en-US" altLang="zh-CN" sz="1400" dirty="0" smtClean="0">
                <a:solidFill>
                  <a:srgbClr val="DA5AF4"/>
                </a:solidFill>
              </a:rPr>
              <a:t>success</a:t>
            </a:r>
          </a:p>
          <a:p>
            <a:pPr marL="0" indent="0">
              <a:buNone/>
            </a:pPr>
            <a:r>
              <a:rPr kumimoji="1" lang="en-US" altLang="zh-CN" sz="1400" dirty="0">
                <a:solidFill>
                  <a:srgbClr val="FF7F01"/>
                </a:solidFill>
              </a:rPr>
              <a:t>		</a:t>
            </a:r>
            <a:r>
              <a:rPr kumimoji="1" lang="en-US" altLang="zh-CN" sz="1400" dirty="0" smtClean="0">
                <a:solidFill>
                  <a:srgbClr val="FF7F01"/>
                </a:solidFill>
              </a:rPr>
              <a:t>	validating </a:t>
            </a:r>
            <a:r>
              <a:rPr kumimoji="1" lang="en-US" altLang="zh-CN" sz="1400" dirty="0">
                <a:solidFill>
                  <a:srgbClr val="FF7F01"/>
                </a:solidFill>
              </a:rPr>
              <a:t>@0xb4bc0088: com DNSKEY: verify </a:t>
            </a:r>
            <a:r>
              <a:rPr kumimoji="1" lang="en-US" altLang="zh-CN" sz="1400" dirty="0" err="1">
                <a:solidFill>
                  <a:srgbClr val="FF7F01"/>
                </a:solidFill>
              </a:rPr>
              <a:t>rdataset</a:t>
            </a:r>
            <a:r>
              <a:rPr kumimoji="1" lang="en-US" altLang="zh-CN" sz="1400" dirty="0">
                <a:solidFill>
                  <a:srgbClr val="FF7F01"/>
                </a:solidFill>
              </a:rPr>
              <a:t> (</a:t>
            </a:r>
            <a:r>
              <a:rPr kumimoji="1" lang="en-US" altLang="zh-CN" sz="1400" dirty="0" err="1">
                <a:solidFill>
                  <a:srgbClr val="FF7F01"/>
                </a:solidFill>
              </a:rPr>
              <a:t>keyid</a:t>
            </a:r>
            <a:r>
              <a:rPr kumimoji="1" lang="en-US" altLang="zh-CN" sz="1400" dirty="0">
                <a:solidFill>
                  <a:srgbClr val="FF7F01"/>
                </a:solidFill>
              </a:rPr>
              <a:t>=30909): </a:t>
            </a:r>
            <a:r>
              <a:rPr kumimoji="1" lang="en-US" altLang="zh-CN" sz="1400" dirty="0" smtClean="0">
                <a:solidFill>
                  <a:srgbClr val="FF7F01"/>
                </a:solidFill>
              </a:rPr>
              <a:t>success</a:t>
            </a:r>
          </a:p>
          <a:p>
            <a:pPr marL="0" indent="0">
              <a:buNone/>
            </a:pPr>
            <a:r>
              <a:rPr kumimoji="1" lang="en-US" altLang="zh-CN" sz="1400" dirty="0">
                <a:solidFill>
                  <a:srgbClr val="008000"/>
                </a:solidFill>
              </a:rPr>
              <a:t>		validating @0xb4bbf610: </a:t>
            </a:r>
            <a:r>
              <a:rPr kumimoji="1" lang="en-US" altLang="zh-CN" sz="1400" dirty="0" err="1">
                <a:solidFill>
                  <a:srgbClr val="008000"/>
                </a:solidFill>
              </a:rPr>
              <a:t>verisign.com</a:t>
            </a:r>
            <a:r>
              <a:rPr kumimoji="1" lang="en-US" altLang="zh-CN" sz="1400" dirty="0">
                <a:solidFill>
                  <a:srgbClr val="008000"/>
                </a:solidFill>
              </a:rPr>
              <a:t> DS: verify </a:t>
            </a:r>
            <a:r>
              <a:rPr kumimoji="1" lang="en-US" altLang="zh-CN" sz="1400" dirty="0" err="1">
                <a:solidFill>
                  <a:srgbClr val="008000"/>
                </a:solidFill>
              </a:rPr>
              <a:t>rdataset</a:t>
            </a:r>
            <a:r>
              <a:rPr kumimoji="1" lang="en-US" altLang="zh-CN" sz="1400" dirty="0">
                <a:solidFill>
                  <a:srgbClr val="008000"/>
                </a:solidFill>
              </a:rPr>
              <a:t> (</a:t>
            </a:r>
            <a:r>
              <a:rPr kumimoji="1" lang="en-US" altLang="zh-CN" sz="1400" dirty="0" err="1">
                <a:solidFill>
                  <a:srgbClr val="008000"/>
                </a:solidFill>
              </a:rPr>
              <a:t>keyid</a:t>
            </a:r>
            <a:r>
              <a:rPr kumimoji="1" lang="en-US" altLang="zh-CN" sz="1400" dirty="0">
                <a:solidFill>
                  <a:srgbClr val="008000"/>
                </a:solidFill>
              </a:rPr>
              <a:t>=13787): </a:t>
            </a:r>
            <a:r>
              <a:rPr kumimoji="1" lang="en-US" altLang="zh-CN" sz="1400" dirty="0" smtClean="0">
                <a:solidFill>
                  <a:srgbClr val="008000"/>
                </a:solidFill>
              </a:rPr>
              <a:t>success</a:t>
            </a:r>
          </a:p>
          <a:p>
            <a:pPr marL="0" indent="0">
              <a:buNone/>
            </a:pPr>
            <a:r>
              <a:rPr kumimoji="1" lang="en-US" altLang="zh-CN" sz="1400" dirty="0">
                <a:solidFill>
                  <a:srgbClr val="FF0000"/>
                </a:solidFill>
              </a:rPr>
              <a:t>	validating @0xb5448a98: </a:t>
            </a:r>
            <a:r>
              <a:rPr kumimoji="1" lang="en-US" altLang="zh-CN" sz="1400" dirty="0" err="1">
                <a:solidFill>
                  <a:srgbClr val="FF0000"/>
                </a:solidFill>
              </a:rPr>
              <a:t>verisign.com</a:t>
            </a:r>
            <a:r>
              <a:rPr kumimoji="1" lang="en-US" altLang="zh-CN" sz="1400" dirty="0">
                <a:solidFill>
                  <a:srgbClr val="FF0000"/>
                </a:solidFill>
              </a:rPr>
              <a:t> DNSKEY: verify </a:t>
            </a:r>
            <a:r>
              <a:rPr kumimoji="1" lang="en-US" altLang="zh-CN" sz="1400" dirty="0" err="1">
                <a:solidFill>
                  <a:srgbClr val="FF0000"/>
                </a:solidFill>
              </a:rPr>
              <a:t>rdataset</a:t>
            </a:r>
            <a:r>
              <a:rPr kumimoji="1" lang="en-US" altLang="zh-CN" sz="1400" dirty="0">
                <a:solidFill>
                  <a:srgbClr val="FF0000"/>
                </a:solidFill>
              </a:rPr>
              <a:t> (</a:t>
            </a:r>
            <a:r>
              <a:rPr kumimoji="1" lang="en-US" altLang="zh-CN" sz="1400" dirty="0" err="1">
                <a:solidFill>
                  <a:srgbClr val="FF0000"/>
                </a:solidFill>
              </a:rPr>
              <a:t>keyid</a:t>
            </a:r>
            <a:r>
              <a:rPr kumimoji="1" lang="en-US" altLang="zh-CN" sz="1400" dirty="0">
                <a:solidFill>
                  <a:srgbClr val="FF0000"/>
                </a:solidFill>
              </a:rPr>
              <a:t>=9186): </a:t>
            </a:r>
            <a:r>
              <a:rPr kumimoji="1" lang="en-US" altLang="zh-CN" sz="1400" dirty="0" smtClean="0">
                <a:solidFill>
                  <a:srgbClr val="FF0000"/>
                </a:solidFill>
              </a:rPr>
              <a:t>success</a:t>
            </a:r>
          </a:p>
          <a:p>
            <a:pPr marL="0" indent="0">
              <a:buNone/>
            </a:pPr>
            <a:r>
              <a:rPr kumimoji="1" lang="en-US" altLang="zh-CN" sz="1400" dirty="0" smtClean="0">
                <a:solidFill>
                  <a:srgbClr val="3366FF"/>
                </a:solidFill>
              </a:rPr>
              <a:t>validating </a:t>
            </a:r>
            <a:r>
              <a:rPr kumimoji="1" lang="en-US" altLang="zh-CN" sz="1400" dirty="0">
                <a:solidFill>
                  <a:srgbClr val="3366FF"/>
                </a:solidFill>
              </a:rPr>
              <a:t>@0xb5401378: </a:t>
            </a:r>
            <a:r>
              <a:rPr kumimoji="1" lang="en-US" altLang="zh-CN" sz="1400" dirty="0" err="1">
                <a:solidFill>
                  <a:srgbClr val="3366FF"/>
                </a:solidFill>
              </a:rPr>
              <a:t>www.verisign.com</a:t>
            </a:r>
            <a:r>
              <a:rPr kumimoji="1" lang="en-US" altLang="zh-CN" sz="1400" dirty="0">
                <a:solidFill>
                  <a:srgbClr val="3366FF"/>
                </a:solidFill>
              </a:rPr>
              <a:t> A: verify </a:t>
            </a:r>
            <a:r>
              <a:rPr kumimoji="1" lang="en-US" altLang="zh-CN" sz="1400" dirty="0" err="1">
                <a:solidFill>
                  <a:srgbClr val="3366FF"/>
                </a:solidFill>
              </a:rPr>
              <a:t>rdataset</a:t>
            </a:r>
            <a:r>
              <a:rPr kumimoji="1" lang="en-US" altLang="zh-CN" sz="1400" dirty="0">
                <a:solidFill>
                  <a:srgbClr val="3366FF"/>
                </a:solidFill>
              </a:rPr>
              <a:t> (</a:t>
            </a:r>
            <a:r>
              <a:rPr kumimoji="1" lang="en-US" altLang="zh-CN" sz="1400" dirty="0" err="1">
                <a:solidFill>
                  <a:srgbClr val="3366FF"/>
                </a:solidFill>
              </a:rPr>
              <a:t>keyid</a:t>
            </a:r>
            <a:r>
              <a:rPr kumimoji="1" lang="en-US" altLang="zh-CN" sz="1400" dirty="0">
                <a:solidFill>
                  <a:srgbClr val="3366FF"/>
                </a:solidFill>
              </a:rPr>
              <a:t>=12632): </a:t>
            </a:r>
            <a:r>
              <a:rPr kumimoji="1" lang="en-US" altLang="zh-CN" sz="1400" dirty="0" smtClean="0">
                <a:solidFill>
                  <a:srgbClr val="3366FF"/>
                </a:solidFill>
              </a:rPr>
              <a:t>success</a:t>
            </a:r>
          </a:p>
          <a:p>
            <a:pPr marL="0" indent="0">
              <a:buNone/>
            </a:pPr>
            <a:endParaRPr kumimoji="1" lang="en-US" altLang="zh-CN" sz="1400" dirty="0">
              <a:solidFill>
                <a:srgbClr val="3366FF"/>
              </a:solidFill>
            </a:endParaRPr>
          </a:p>
          <a:p>
            <a:pPr marL="0" indent="0">
              <a:buNone/>
            </a:pPr>
            <a:r>
              <a:rPr kumimoji="1" lang="zh-CN" altLang="en-US" sz="1800" dirty="0" smtClean="0">
                <a:solidFill>
                  <a:srgbClr val="000000"/>
                </a:solidFill>
              </a:rPr>
              <a:t>接着需要对</a:t>
            </a:r>
            <a:r>
              <a:rPr kumimoji="1" lang="en-US" altLang="zh-CN" sz="1800" dirty="0">
                <a:solidFill>
                  <a:srgbClr val="000000"/>
                </a:solidFill>
              </a:rPr>
              <a:t>www-</a:t>
            </a:r>
            <a:r>
              <a:rPr kumimoji="1" lang="en-US" altLang="zh-CN" sz="1800" dirty="0" err="1">
                <a:solidFill>
                  <a:srgbClr val="000000"/>
                </a:solidFill>
              </a:rPr>
              <a:t>ilg.verisign.net</a:t>
            </a:r>
            <a:r>
              <a:rPr kumimoji="1" lang="en-US" altLang="zh-CN" sz="1800" dirty="0">
                <a:solidFill>
                  <a:srgbClr val="000000"/>
                </a:solidFill>
              </a:rPr>
              <a:t> </a:t>
            </a:r>
            <a:r>
              <a:rPr kumimoji="1" lang="en-US" altLang="zh-CN" sz="1800" dirty="0" smtClean="0">
                <a:solidFill>
                  <a:srgbClr val="000000"/>
                </a:solidFill>
              </a:rPr>
              <a:t>A</a:t>
            </a:r>
            <a:r>
              <a:rPr kumimoji="1" lang="zh-CN" altLang="en-US" sz="1800" dirty="0" smtClean="0">
                <a:solidFill>
                  <a:srgbClr val="000000"/>
                </a:solidFill>
              </a:rPr>
              <a:t>验证，过程与上面类似</a:t>
            </a:r>
            <a:endParaRPr kumimoji="1" lang="en-US" altLang="zh-CN" sz="1800" dirty="0" smtClean="0">
              <a:solidFill>
                <a:srgbClr val="000000"/>
              </a:solidFill>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55</a:t>
            </a:fld>
            <a:endParaRPr kumimoji="1" lang="zh-CN" altLang="en-US" dirty="0"/>
          </a:p>
        </p:txBody>
      </p:sp>
      <p:cxnSp>
        <p:nvCxnSpPr>
          <p:cNvPr id="7" name="直线连接符 6"/>
          <p:cNvCxnSpPr/>
          <p:nvPr/>
        </p:nvCxnSpPr>
        <p:spPr>
          <a:xfrm>
            <a:off x="628316" y="2165684"/>
            <a:ext cx="0" cy="3114842"/>
          </a:xfrm>
          <a:prstGeom prst="line">
            <a:avLst/>
          </a:prstGeom>
          <a:ln w="57150" cmpd="sng">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8" name="直线连接符 7"/>
          <p:cNvCxnSpPr/>
          <p:nvPr/>
        </p:nvCxnSpPr>
        <p:spPr>
          <a:xfrm>
            <a:off x="1069474" y="2459789"/>
            <a:ext cx="0" cy="2499895"/>
          </a:xfrm>
          <a:prstGeom prst="line">
            <a:avLst/>
          </a:prstGeom>
          <a:ln w="5715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直线连接符 10"/>
          <p:cNvCxnSpPr/>
          <p:nvPr/>
        </p:nvCxnSpPr>
        <p:spPr>
          <a:xfrm>
            <a:off x="1524000" y="3342105"/>
            <a:ext cx="0" cy="1363579"/>
          </a:xfrm>
          <a:prstGeom prst="line">
            <a:avLst/>
          </a:prstGeom>
          <a:ln w="57150" cmpd="sng">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1965158" y="3649579"/>
            <a:ext cx="0" cy="721895"/>
          </a:xfrm>
          <a:prstGeom prst="line">
            <a:avLst/>
          </a:prstGeom>
          <a:ln w="571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7" name="直线连接符 16"/>
          <p:cNvCxnSpPr/>
          <p:nvPr/>
        </p:nvCxnSpPr>
        <p:spPr>
          <a:xfrm flipH="1">
            <a:off x="2446422" y="3930316"/>
            <a:ext cx="1" cy="147052"/>
          </a:xfrm>
          <a:prstGeom prst="line">
            <a:avLst/>
          </a:prstGeom>
          <a:ln w="57150"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21" name="圆角矩形标注 20"/>
          <p:cNvSpPr/>
          <p:nvPr/>
        </p:nvSpPr>
        <p:spPr>
          <a:xfrm>
            <a:off x="6502401" y="3649578"/>
            <a:ext cx="1037388" cy="280738"/>
          </a:xfrm>
          <a:prstGeom prst="wedgeRoundRectCallout">
            <a:avLst>
              <a:gd name="adj1" fmla="val -18758"/>
              <a:gd name="adj2" fmla="val 7899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3366FF"/>
                </a:solidFill>
                <a:latin typeface="微软雅黑"/>
                <a:ea typeface="微软雅黑"/>
                <a:cs typeface="微软雅黑"/>
              </a:rPr>
              <a:t>root</a:t>
            </a:r>
            <a:r>
              <a:rPr kumimoji="1" lang="zh-CN" altLang="en-US" sz="1400" dirty="0" smtClean="0">
                <a:solidFill>
                  <a:srgbClr val="3366FF"/>
                </a:solidFill>
                <a:latin typeface="微软雅黑"/>
                <a:ea typeface="微软雅黑"/>
                <a:cs typeface="微软雅黑"/>
              </a:rPr>
              <a:t> </a:t>
            </a:r>
            <a:r>
              <a:rPr kumimoji="1" lang="en-US" altLang="zh-CN" sz="1400" dirty="0" smtClean="0">
                <a:solidFill>
                  <a:srgbClr val="3366FF"/>
                </a:solidFill>
                <a:latin typeface="微软雅黑"/>
                <a:ea typeface="微软雅黑"/>
                <a:cs typeface="微软雅黑"/>
              </a:rPr>
              <a:t>ZSK</a:t>
            </a:r>
          </a:p>
        </p:txBody>
      </p:sp>
      <p:sp>
        <p:nvSpPr>
          <p:cNvPr id="22" name="圆角矩形标注 21"/>
          <p:cNvSpPr/>
          <p:nvPr/>
        </p:nvSpPr>
        <p:spPr>
          <a:xfrm>
            <a:off x="6061242" y="6215981"/>
            <a:ext cx="1826125" cy="280738"/>
          </a:xfrm>
          <a:prstGeom prst="wedgeRoundRectCallout">
            <a:avLst>
              <a:gd name="adj1" fmla="val -24675"/>
              <a:gd name="adj2" fmla="val -31147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rgbClr val="3366FF"/>
                </a:solidFill>
                <a:latin typeface="微软雅黑"/>
                <a:ea typeface="微软雅黑"/>
                <a:cs typeface="微软雅黑"/>
              </a:rPr>
              <a:t>verisign</a:t>
            </a:r>
            <a:r>
              <a:rPr kumimoji="1" lang="zh-CN" altLang="en-US" sz="1400" dirty="0" smtClean="0">
                <a:solidFill>
                  <a:srgbClr val="3366FF"/>
                </a:solidFill>
                <a:latin typeface="微软雅黑"/>
                <a:ea typeface="微软雅黑"/>
                <a:cs typeface="微软雅黑"/>
              </a:rPr>
              <a:t>.</a:t>
            </a:r>
            <a:r>
              <a:rPr kumimoji="1" lang="en-US" altLang="zh-CN" sz="1400" dirty="0" smtClean="0">
                <a:solidFill>
                  <a:srgbClr val="3366FF"/>
                </a:solidFill>
                <a:latin typeface="微软雅黑"/>
                <a:ea typeface="微软雅黑"/>
                <a:cs typeface="微软雅黑"/>
              </a:rPr>
              <a:t>com</a:t>
            </a:r>
            <a:r>
              <a:rPr kumimoji="1" lang="zh-CN" altLang="en-US" sz="1400" dirty="0" smtClean="0">
                <a:solidFill>
                  <a:srgbClr val="3366FF"/>
                </a:solidFill>
                <a:latin typeface="微软雅黑"/>
                <a:ea typeface="微软雅黑"/>
                <a:cs typeface="微软雅黑"/>
              </a:rPr>
              <a:t> </a:t>
            </a:r>
            <a:r>
              <a:rPr kumimoji="1" lang="en-US" altLang="zh-CN" sz="1400" dirty="0" smtClean="0">
                <a:solidFill>
                  <a:srgbClr val="3366FF"/>
                </a:solidFill>
                <a:latin typeface="微软雅黑"/>
                <a:ea typeface="微软雅黑"/>
                <a:cs typeface="微软雅黑"/>
              </a:rPr>
              <a:t>ZSK</a:t>
            </a:r>
          </a:p>
        </p:txBody>
      </p:sp>
      <p:sp>
        <p:nvSpPr>
          <p:cNvPr id="23" name="圆角矩形标注 22"/>
          <p:cNvSpPr/>
          <p:nvPr/>
        </p:nvSpPr>
        <p:spPr>
          <a:xfrm>
            <a:off x="8279063" y="4259173"/>
            <a:ext cx="815474" cy="417097"/>
          </a:xfrm>
          <a:prstGeom prst="wedgeRoundRectCallout">
            <a:avLst>
              <a:gd name="adj1" fmla="val -148972"/>
              <a:gd name="adj2" fmla="val 7496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3366FF"/>
                </a:solidFill>
                <a:latin typeface="微软雅黑"/>
                <a:ea typeface="微软雅黑"/>
                <a:cs typeface="微软雅黑"/>
              </a:rPr>
              <a:t>.com</a:t>
            </a:r>
            <a:r>
              <a:rPr kumimoji="1" lang="zh-CN" altLang="en-US" sz="1400" dirty="0" smtClean="0">
                <a:solidFill>
                  <a:srgbClr val="3366FF"/>
                </a:solidFill>
                <a:latin typeface="微软雅黑"/>
                <a:ea typeface="微软雅黑"/>
                <a:cs typeface="微软雅黑"/>
              </a:rPr>
              <a:t> </a:t>
            </a:r>
            <a:r>
              <a:rPr kumimoji="1" lang="en-US" altLang="zh-CN" sz="1400" dirty="0" smtClean="0">
                <a:solidFill>
                  <a:srgbClr val="3366FF"/>
                </a:solidFill>
                <a:latin typeface="微软雅黑"/>
                <a:ea typeface="微软雅黑"/>
                <a:cs typeface="微软雅黑"/>
              </a:rPr>
              <a:t>KSK</a:t>
            </a:r>
          </a:p>
        </p:txBody>
      </p:sp>
      <p:sp>
        <p:nvSpPr>
          <p:cNvPr id="24" name="圆角矩形标注 23"/>
          <p:cNvSpPr/>
          <p:nvPr/>
        </p:nvSpPr>
        <p:spPr>
          <a:xfrm>
            <a:off x="8279063" y="3649578"/>
            <a:ext cx="815474" cy="417097"/>
          </a:xfrm>
          <a:prstGeom prst="wedgeRoundRectCallout">
            <a:avLst>
              <a:gd name="adj1" fmla="val -139136"/>
              <a:gd name="adj2" fmla="val 13586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3366FF"/>
                </a:solidFill>
                <a:latin typeface="微软雅黑"/>
                <a:ea typeface="微软雅黑"/>
                <a:cs typeface="微软雅黑"/>
              </a:rPr>
              <a:t>.com</a:t>
            </a:r>
            <a:r>
              <a:rPr kumimoji="1" lang="zh-CN" altLang="en-US" sz="1400" dirty="0" smtClean="0">
                <a:solidFill>
                  <a:srgbClr val="3366FF"/>
                </a:solidFill>
                <a:latin typeface="微软雅黑"/>
                <a:ea typeface="微软雅黑"/>
                <a:cs typeface="微软雅黑"/>
              </a:rPr>
              <a:t> </a:t>
            </a:r>
            <a:r>
              <a:rPr kumimoji="1" lang="zh-CN" altLang="zh-CN" sz="1400" dirty="0">
                <a:solidFill>
                  <a:srgbClr val="3366FF"/>
                </a:solidFill>
                <a:latin typeface="微软雅黑"/>
                <a:ea typeface="微软雅黑"/>
                <a:cs typeface="微软雅黑"/>
              </a:rPr>
              <a:t>K</a:t>
            </a:r>
            <a:r>
              <a:rPr kumimoji="1" lang="en-US" altLang="zh-CN" sz="1400" dirty="0" smtClean="0">
                <a:solidFill>
                  <a:srgbClr val="3366FF"/>
                </a:solidFill>
                <a:latin typeface="微软雅黑"/>
                <a:ea typeface="微软雅黑"/>
                <a:cs typeface="微软雅黑"/>
              </a:rPr>
              <a:t>SK</a:t>
            </a:r>
          </a:p>
        </p:txBody>
      </p:sp>
      <p:sp>
        <p:nvSpPr>
          <p:cNvPr id="25" name="圆角矩形标注 24"/>
          <p:cNvSpPr/>
          <p:nvPr/>
        </p:nvSpPr>
        <p:spPr>
          <a:xfrm>
            <a:off x="7372683" y="5601368"/>
            <a:ext cx="1610896" cy="417097"/>
          </a:xfrm>
          <a:prstGeom prst="wedgeRoundRectCallout">
            <a:avLst>
              <a:gd name="adj1" fmla="val -58454"/>
              <a:gd name="adj2" fmla="val -16862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3366FF"/>
                </a:solidFill>
                <a:latin typeface="微软雅黑"/>
                <a:ea typeface="微软雅黑"/>
                <a:cs typeface="微软雅黑"/>
              </a:rPr>
              <a:t>.</a:t>
            </a:r>
            <a:r>
              <a:rPr kumimoji="1" lang="en-US" altLang="zh-CN" sz="1400" dirty="0" err="1" smtClean="0">
                <a:solidFill>
                  <a:srgbClr val="3366FF"/>
                </a:solidFill>
                <a:latin typeface="微软雅黑"/>
                <a:ea typeface="微软雅黑"/>
                <a:cs typeface="微软雅黑"/>
              </a:rPr>
              <a:t>verisign</a:t>
            </a:r>
            <a:r>
              <a:rPr kumimoji="1" lang="zh-CN" altLang="en-US" sz="1400" dirty="0" smtClean="0">
                <a:solidFill>
                  <a:srgbClr val="3366FF"/>
                </a:solidFill>
                <a:latin typeface="微软雅黑"/>
                <a:ea typeface="微软雅黑"/>
                <a:cs typeface="微软雅黑"/>
              </a:rPr>
              <a:t>.</a:t>
            </a:r>
            <a:r>
              <a:rPr kumimoji="1" lang="en-US" altLang="zh-CN" sz="1400" dirty="0" smtClean="0">
                <a:solidFill>
                  <a:srgbClr val="3366FF"/>
                </a:solidFill>
                <a:latin typeface="微软雅黑"/>
                <a:ea typeface="微软雅黑"/>
                <a:cs typeface="微软雅黑"/>
              </a:rPr>
              <a:t>com</a:t>
            </a:r>
            <a:r>
              <a:rPr kumimoji="1" lang="zh-CN" altLang="en-US" sz="1400" dirty="0" smtClean="0">
                <a:solidFill>
                  <a:srgbClr val="3366FF"/>
                </a:solidFill>
                <a:latin typeface="微软雅黑"/>
                <a:ea typeface="微软雅黑"/>
                <a:cs typeface="微软雅黑"/>
              </a:rPr>
              <a:t> </a:t>
            </a:r>
            <a:r>
              <a:rPr kumimoji="1" lang="en-US" altLang="zh-CN" sz="1400" dirty="0" smtClean="0">
                <a:solidFill>
                  <a:srgbClr val="3366FF"/>
                </a:solidFill>
                <a:latin typeface="微软雅黑"/>
                <a:ea typeface="微软雅黑"/>
                <a:cs typeface="微软雅黑"/>
              </a:rPr>
              <a:t>KSK</a:t>
            </a:r>
          </a:p>
        </p:txBody>
      </p:sp>
      <p:sp>
        <p:nvSpPr>
          <p:cNvPr id="26" name="圆角矩形标注 25"/>
          <p:cNvSpPr/>
          <p:nvPr/>
        </p:nvSpPr>
        <p:spPr>
          <a:xfrm>
            <a:off x="6553200" y="1701357"/>
            <a:ext cx="2397876" cy="1136306"/>
          </a:xfrm>
          <a:prstGeom prst="wedgeRoundRectCallout">
            <a:avLst>
              <a:gd name="adj1" fmla="val -60756"/>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2400" dirty="0" smtClean="0">
                <a:solidFill>
                  <a:srgbClr val="3366FF"/>
                </a:solidFill>
                <a:latin typeface="微软雅黑"/>
                <a:ea typeface="微软雅黑"/>
                <a:cs typeface="微软雅黑"/>
              </a:rPr>
              <a:t>可见验证过程是自顶向下的</a:t>
            </a:r>
            <a:r>
              <a:rPr kumimoji="1" lang="en-US" altLang="zh-CN" sz="2400" dirty="0" smtClean="0">
                <a:solidFill>
                  <a:srgbClr val="3366FF"/>
                </a:solidFill>
                <a:latin typeface="微软雅黑"/>
                <a:ea typeface="微软雅黑"/>
                <a:cs typeface="微软雅黑"/>
              </a:rPr>
              <a:t>(top-down)</a:t>
            </a:r>
          </a:p>
        </p:txBody>
      </p:sp>
    </p:spTree>
    <p:extLst>
      <p:ext uri="{BB962C8B-B14F-4D97-AF65-F5344CB8AC3E}">
        <p14:creationId xmlns:p14="http://schemas.microsoft.com/office/powerpoint/2010/main" val="108830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验证过程分析：根据</a:t>
            </a:r>
            <a:r>
              <a:rPr kumimoji="1" lang="en-US" altLang="zh-CN" dirty="0"/>
              <a:t>d</a:t>
            </a:r>
            <a:r>
              <a:rPr kumimoji="1" lang="en-US" altLang="en-US" dirty="0" smtClean="0"/>
              <a:t>ig +</a:t>
            </a:r>
            <a:r>
              <a:rPr kumimoji="1" lang="en-US" altLang="en-US" dirty="0" err="1" smtClean="0"/>
              <a:t>sigchase</a:t>
            </a:r>
            <a:endParaRPr kumimoji="1" lang="zh-CN" altLang="en-US" dirty="0"/>
          </a:p>
        </p:txBody>
      </p:sp>
      <p:sp>
        <p:nvSpPr>
          <p:cNvPr id="3" name="内容占位符 2"/>
          <p:cNvSpPr>
            <a:spLocks noGrp="1"/>
          </p:cNvSpPr>
          <p:nvPr>
            <p:ph idx="1"/>
          </p:nvPr>
        </p:nvSpPr>
        <p:spPr>
          <a:xfrm>
            <a:off x="457200" y="1007574"/>
            <a:ext cx="8229600" cy="5398818"/>
          </a:xfrm>
        </p:spPr>
        <p:txBody>
          <a:bodyPr/>
          <a:lstStyle/>
          <a:p>
            <a:pPr marL="0" indent="0">
              <a:buNone/>
            </a:pPr>
            <a:r>
              <a:rPr kumimoji="1" lang="zh-CN" altLang="en-US" sz="1400" dirty="0" smtClean="0">
                <a:solidFill>
                  <a:srgbClr val="3366FF"/>
                </a:solidFill>
                <a:latin typeface="Courier"/>
                <a:cs typeface="Courier"/>
              </a:rPr>
              <a:t>现将</a:t>
            </a:r>
            <a:r>
              <a:rPr kumimoji="1" lang="en-US" altLang="zh-CN" sz="1400" dirty="0" smtClean="0">
                <a:solidFill>
                  <a:srgbClr val="3366FF"/>
                </a:solidFill>
                <a:latin typeface="Courier"/>
                <a:cs typeface="Courier"/>
              </a:rPr>
              <a:t>root</a:t>
            </a:r>
            <a:r>
              <a:rPr kumimoji="1" lang="zh-CN" altLang="en-US" sz="1400" dirty="0" smtClean="0">
                <a:solidFill>
                  <a:srgbClr val="3366FF"/>
                </a:solidFill>
                <a:latin typeface="Courier"/>
                <a:cs typeface="Courier"/>
              </a:rPr>
              <a:t> </a:t>
            </a:r>
            <a:r>
              <a:rPr kumimoji="1" lang="en-US" altLang="zh-CN" sz="1400" dirty="0" smtClean="0">
                <a:solidFill>
                  <a:srgbClr val="3366FF"/>
                </a:solidFill>
                <a:latin typeface="Courier"/>
                <a:cs typeface="Courier"/>
              </a:rPr>
              <a:t>KSK</a:t>
            </a:r>
            <a:r>
              <a:rPr kumimoji="1" lang="zh-CN" altLang="en-US" sz="1400" dirty="0" smtClean="0">
                <a:solidFill>
                  <a:srgbClr val="3366FF"/>
                </a:solidFill>
                <a:latin typeface="Courier"/>
                <a:cs typeface="Courier"/>
              </a:rPr>
              <a:t>的</a:t>
            </a:r>
            <a:r>
              <a:rPr kumimoji="1" lang="en-US" altLang="zh-CN" sz="1400" dirty="0" smtClean="0">
                <a:solidFill>
                  <a:srgbClr val="3366FF"/>
                </a:solidFill>
                <a:latin typeface="Courier"/>
                <a:cs typeface="Courier"/>
              </a:rPr>
              <a:t>DNSKEY RR</a:t>
            </a:r>
            <a:r>
              <a:rPr kumimoji="1" lang="zh-CN" altLang="en-US" sz="1400" dirty="0" smtClean="0">
                <a:solidFill>
                  <a:srgbClr val="3366FF"/>
                </a:solidFill>
                <a:latin typeface="Courier"/>
                <a:cs typeface="Courier"/>
              </a:rPr>
              <a:t>写入</a:t>
            </a:r>
            <a:r>
              <a:rPr kumimoji="1" lang="en-US" altLang="zh-CN" sz="1400" dirty="0" err="1" smtClean="0">
                <a:solidFill>
                  <a:srgbClr val="3366FF"/>
                </a:solidFill>
                <a:latin typeface="Courier"/>
                <a:cs typeface="Courier"/>
              </a:rPr>
              <a:t>root.keys</a:t>
            </a:r>
            <a:endParaRPr kumimoji="1" lang="en-US" altLang="zh-CN" sz="1400" dirty="0" smtClean="0">
              <a:solidFill>
                <a:srgbClr val="3366FF"/>
              </a:solidFill>
              <a:latin typeface="Courier"/>
              <a:cs typeface="Courier"/>
            </a:endParaRPr>
          </a:p>
          <a:p>
            <a:pPr marL="0" indent="0">
              <a:buNone/>
            </a:pPr>
            <a:endParaRPr kumimoji="1" lang="en-US" altLang="zh-CN" sz="1400" dirty="0" smtClean="0">
              <a:solidFill>
                <a:srgbClr val="3366FF"/>
              </a:solidFill>
              <a:latin typeface="Courier"/>
              <a:cs typeface="Courier"/>
            </a:endParaRPr>
          </a:p>
          <a:p>
            <a:pPr marL="0" indent="0">
              <a:buNone/>
            </a:pPr>
            <a:r>
              <a:rPr kumimoji="1" lang="zh-CN" altLang="en-US" sz="1400" dirty="0" smtClean="0">
                <a:solidFill>
                  <a:srgbClr val="3366FF"/>
                </a:solidFill>
                <a:latin typeface="Courier"/>
                <a:cs typeface="Courier"/>
              </a:rPr>
              <a:t>执行</a:t>
            </a:r>
            <a:r>
              <a:rPr kumimoji="1" lang="en-US" altLang="zh-CN" sz="1400" dirty="0" smtClean="0">
                <a:solidFill>
                  <a:srgbClr val="3366FF"/>
                </a:solidFill>
                <a:latin typeface="Courier"/>
                <a:cs typeface="Courier"/>
              </a:rPr>
              <a:t>dig </a:t>
            </a:r>
            <a:r>
              <a:rPr kumimoji="1" lang="en-US" altLang="zh-CN" sz="1400" dirty="0">
                <a:solidFill>
                  <a:srgbClr val="3366FF"/>
                </a:solidFill>
                <a:latin typeface="Courier"/>
                <a:cs typeface="Courier"/>
              </a:rPr>
              <a:t>+</a:t>
            </a:r>
            <a:r>
              <a:rPr kumimoji="1" lang="en-US" altLang="zh-CN" sz="1400" dirty="0" err="1">
                <a:solidFill>
                  <a:srgbClr val="3366FF"/>
                </a:solidFill>
                <a:latin typeface="Courier"/>
                <a:cs typeface="Courier"/>
              </a:rPr>
              <a:t>sigchase</a:t>
            </a:r>
            <a:r>
              <a:rPr kumimoji="1" lang="en-US" altLang="zh-CN" sz="1400" dirty="0">
                <a:solidFill>
                  <a:srgbClr val="3366FF"/>
                </a:solidFill>
                <a:latin typeface="Courier"/>
                <a:cs typeface="Courier"/>
              </a:rPr>
              <a:t> +trusted-key=</a:t>
            </a:r>
            <a:r>
              <a:rPr kumimoji="1" lang="en-US" altLang="zh-CN" sz="1400" dirty="0" err="1">
                <a:solidFill>
                  <a:srgbClr val="3366FF"/>
                </a:solidFill>
                <a:latin typeface="Courier"/>
                <a:cs typeface="Courier"/>
              </a:rPr>
              <a:t>root.keys</a:t>
            </a:r>
            <a:r>
              <a:rPr kumimoji="1" lang="en-US" altLang="zh-CN" sz="1400" dirty="0">
                <a:solidFill>
                  <a:srgbClr val="3366FF"/>
                </a:solidFill>
                <a:latin typeface="Courier"/>
                <a:cs typeface="Courier"/>
              </a:rPr>
              <a:t> </a:t>
            </a:r>
            <a:r>
              <a:rPr kumimoji="1" lang="en-US" altLang="zh-CN" sz="1400" dirty="0" err="1" smtClean="0">
                <a:solidFill>
                  <a:srgbClr val="3366FF"/>
                </a:solidFill>
                <a:latin typeface="Courier"/>
                <a:cs typeface="Courier"/>
              </a:rPr>
              <a:t>www.verisign.com</a:t>
            </a:r>
            <a:r>
              <a:rPr kumimoji="1" lang="zh-CN" altLang="en-US" sz="1400" dirty="0" smtClean="0">
                <a:solidFill>
                  <a:srgbClr val="3366FF"/>
                </a:solidFill>
                <a:latin typeface="Courier"/>
                <a:cs typeface="Courier"/>
              </a:rPr>
              <a:t> </a:t>
            </a:r>
            <a:r>
              <a:rPr kumimoji="1" lang="en-US" altLang="zh-CN" sz="1400" dirty="0" smtClean="0">
                <a:solidFill>
                  <a:srgbClr val="3366FF"/>
                </a:solidFill>
                <a:latin typeface="Courier"/>
                <a:cs typeface="Courier"/>
              </a:rPr>
              <a:t>(</a:t>
            </a:r>
            <a:r>
              <a:rPr kumimoji="1" lang="zh-CN" altLang="en-US" sz="1400" dirty="0" smtClean="0">
                <a:solidFill>
                  <a:srgbClr val="3366FF"/>
                </a:solidFill>
                <a:latin typeface="Courier"/>
                <a:cs typeface="Courier"/>
              </a:rPr>
              <a:t>输出内容有删减</a:t>
            </a:r>
            <a:r>
              <a:rPr kumimoji="1" lang="en-US" altLang="zh-CN" sz="1400" dirty="0" smtClean="0">
                <a:solidFill>
                  <a:srgbClr val="3366FF"/>
                </a:solidFill>
                <a:latin typeface="Courier"/>
                <a:cs typeface="Courier"/>
              </a:rPr>
              <a:t>)</a:t>
            </a:r>
            <a:endParaRPr kumimoji="1" lang="en-US" altLang="zh-CN" sz="1400" dirty="0">
              <a:solidFill>
                <a:srgbClr val="3366FF"/>
              </a:solidFill>
              <a:latin typeface="Courier"/>
              <a:cs typeface="Courier"/>
            </a:endParaRPr>
          </a:p>
          <a:p>
            <a:pPr marL="0" indent="0">
              <a:buNone/>
            </a:pPr>
            <a:r>
              <a:rPr kumimoji="1" lang="en-US" altLang="zh-CN" sz="1400" dirty="0">
                <a:latin typeface="Courier"/>
                <a:cs typeface="Courier"/>
              </a:rPr>
              <a:t>;; </a:t>
            </a:r>
            <a:r>
              <a:rPr kumimoji="1" lang="en-US" altLang="zh-CN" sz="1400" dirty="0" err="1">
                <a:latin typeface="Courier"/>
                <a:cs typeface="Courier"/>
              </a:rPr>
              <a:t>RRset</a:t>
            </a:r>
            <a:r>
              <a:rPr kumimoji="1" lang="en-US" altLang="zh-CN" sz="1400" dirty="0">
                <a:latin typeface="Courier"/>
                <a:cs typeface="Courier"/>
              </a:rPr>
              <a:t> to </a:t>
            </a:r>
            <a:r>
              <a:rPr kumimoji="1" lang="en-US" altLang="zh-CN" sz="1400" dirty="0">
                <a:solidFill>
                  <a:srgbClr val="3366FF"/>
                </a:solidFill>
                <a:latin typeface="Courier"/>
                <a:cs typeface="Courier"/>
              </a:rPr>
              <a:t>chase</a:t>
            </a:r>
            <a:r>
              <a:rPr kumimoji="1" lang="en-US" altLang="zh-CN" sz="1400" dirty="0">
                <a:latin typeface="Courier"/>
                <a:cs typeface="Courier"/>
              </a:rPr>
              <a:t>:</a:t>
            </a:r>
          </a:p>
          <a:p>
            <a:pPr marL="0" indent="0">
              <a:buNone/>
            </a:pPr>
            <a:r>
              <a:rPr kumimoji="1" lang="en-US" altLang="zh-CN" sz="1400" dirty="0" err="1">
                <a:solidFill>
                  <a:srgbClr val="3366FF"/>
                </a:solidFill>
                <a:latin typeface="Courier"/>
                <a:cs typeface="Courier"/>
              </a:rPr>
              <a:t>www.verisign.com</a:t>
            </a:r>
            <a:r>
              <a:rPr kumimoji="1" lang="en-US" altLang="zh-CN" sz="1400" dirty="0">
                <a:solidFill>
                  <a:srgbClr val="3366FF"/>
                </a:solidFill>
                <a:latin typeface="Courier"/>
                <a:cs typeface="Courier"/>
              </a:rPr>
              <a:t>.       50      IN      CNAME   www-</a:t>
            </a:r>
            <a:r>
              <a:rPr kumimoji="1" lang="en-US" altLang="zh-CN" sz="1400" dirty="0" err="1">
                <a:solidFill>
                  <a:srgbClr val="3366FF"/>
                </a:solidFill>
                <a:latin typeface="Courier"/>
                <a:cs typeface="Courier"/>
              </a:rPr>
              <a:t>ilg.verisign.net</a:t>
            </a:r>
            <a:r>
              <a:rPr kumimoji="1" lang="en-US" altLang="zh-CN" sz="1400" dirty="0" smtClean="0">
                <a:solidFill>
                  <a:srgbClr val="3366FF"/>
                </a:solidFill>
                <a:latin typeface="Courier"/>
                <a:cs typeface="Courier"/>
              </a:rPr>
              <a:t>.</a:t>
            </a:r>
          </a:p>
          <a:p>
            <a:pPr marL="0" indent="0">
              <a:buNone/>
            </a:pPr>
            <a:endParaRPr kumimoji="1" lang="en-US" altLang="zh-CN" sz="1400" dirty="0" smtClean="0">
              <a:solidFill>
                <a:srgbClr val="3366FF"/>
              </a:solidFill>
              <a:latin typeface="Courier"/>
              <a:cs typeface="Courier"/>
            </a:endParaRPr>
          </a:p>
          <a:p>
            <a:pPr marL="0" indent="0">
              <a:buNone/>
            </a:pPr>
            <a:r>
              <a:rPr kumimoji="1" lang="en-US" altLang="zh-CN" sz="1400" dirty="0" smtClean="0">
                <a:solidFill>
                  <a:srgbClr val="3366FF"/>
                </a:solidFill>
                <a:latin typeface="Courier"/>
                <a:cs typeface="Courier"/>
              </a:rPr>
              <a:t>Launch </a:t>
            </a:r>
            <a:r>
              <a:rPr kumimoji="1" lang="en-US" altLang="zh-CN" sz="1400" dirty="0">
                <a:solidFill>
                  <a:srgbClr val="3366FF"/>
                </a:solidFill>
                <a:latin typeface="Courier"/>
                <a:cs typeface="Courier"/>
              </a:rPr>
              <a:t>a query to find a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of type DNSKEY for zone: </a:t>
            </a:r>
            <a:r>
              <a:rPr kumimoji="1" lang="en-US" altLang="zh-CN" sz="1400" dirty="0" err="1">
                <a:solidFill>
                  <a:srgbClr val="3366FF"/>
                </a:solidFill>
                <a:latin typeface="Courier"/>
                <a:cs typeface="Courier"/>
              </a:rPr>
              <a:t>verisign.com</a:t>
            </a:r>
            <a:r>
              <a:rPr kumimoji="1" lang="en-US" altLang="zh-CN" sz="1400" dirty="0" smtClean="0">
                <a:solidFill>
                  <a:srgbClr val="3366FF"/>
                </a:solidFill>
                <a:latin typeface="Courier"/>
                <a:cs typeface="Courier"/>
              </a:rPr>
              <a:t>.</a:t>
            </a:r>
          </a:p>
          <a:p>
            <a:pPr marL="0" indent="0">
              <a:buNone/>
            </a:pPr>
            <a:r>
              <a:rPr kumimoji="1" lang="en-US" altLang="zh-CN" sz="1400" dirty="0">
                <a:solidFill>
                  <a:srgbClr val="3366FF"/>
                </a:solidFill>
                <a:latin typeface="Courier"/>
                <a:cs typeface="Courier"/>
              </a:rPr>
              <a:t>Launch a query to find a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of type DS for zone: </a:t>
            </a:r>
            <a:r>
              <a:rPr kumimoji="1" lang="en-US" altLang="zh-CN" sz="1400" dirty="0" err="1">
                <a:solidFill>
                  <a:srgbClr val="3366FF"/>
                </a:solidFill>
                <a:latin typeface="Courier"/>
                <a:cs typeface="Courier"/>
              </a:rPr>
              <a:t>verisign.com</a:t>
            </a:r>
            <a:r>
              <a:rPr kumimoji="1" lang="en-US" altLang="zh-CN" sz="1400" dirty="0" smtClean="0">
                <a:solidFill>
                  <a:srgbClr val="3366FF"/>
                </a:solidFill>
                <a:latin typeface="Courier"/>
                <a:cs typeface="Courier"/>
              </a:rPr>
              <a:t>.</a:t>
            </a:r>
          </a:p>
          <a:p>
            <a:pPr marL="0" indent="0">
              <a:buNone/>
            </a:pPr>
            <a:endParaRPr kumimoji="1" lang="en-US" altLang="zh-CN" sz="1400" dirty="0">
              <a:solidFill>
                <a:srgbClr val="3366FF"/>
              </a:solidFill>
              <a:latin typeface="Courier"/>
              <a:cs typeface="Courier"/>
            </a:endParaRPr>
          </a:p>
          <a:p>
            <a:pPr marL="0" indent="0">
              <a:buNone/>
            </a:pPr>
            <a:r>
              <a:rPr kumimoji="1" lang="en-US" altLang="zh-CN" sz="1400" dirty="0">
                <a:solidFill>
                  <a:srgbClr val="000000"/>
                </a:solidFill>
                <a:latin typeface="Courier"/>
                <a:cs typeface="Courier"/>
              </a:rPr>
              <a:t>;; WE HAVE MATERIAL, WE NOW DO VALIDATION</a:t>
            </a:r>
          </a:p>
          <a:p>
            <a:pPr marL="0" indent="0">
              <a:buNone/>
            </a:pPr>
            <a:r>
              <a:rPr kumimoji="1" lang="en-US" altLang="zh-CN" sz="1400" dirty="0">
                <a:solidFill>
                  <a:srgbClr val="3366FF"/>
                </a:solidFill>
                <a:latin typeface="Courier"/>
                <a:cs typeface="Courier"/>
              </a:rPr>
              <a:t>;; VERIFYING CNAME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for </a:t>
            </a:r>
            <a:r>
              <a:rPr kumimoji="1" lang="en-US" altLang="zh-CN" sz="1400" dirty="0" err="1">
                <a:solidFill>
                  <a:srgbClr val="3366FF"/>
                </a:solidFill>
                <a:latin typeface="Courier"/>
                <a:cs typeface="Courier"/>
              </a:rPr>
              <a:t>www.verisign.com</a:t>
            </a:r>
            <a:r>
              <a:rPr kumimoji="1" lang="en-US" altLang="zh-CN" sz="1400" dirty="0">
                <a:solidFill>
                  <a:srgbClr val="3366FF"/>
                </a:solidFill>
                <a:latin typeface="Courier"/>
                <a:cs typeface="Courier"/>
              </a:rPr>
              <a:t>. with DNSKEY:12632: success</a:t>
            </a:r>
          </a:p>
          <a:p>
            <a:pPr marL="0" indent="0">
              <a:buNone/>
            </a:pPr>
            <a:r>
              <a:rPr kumimoji="1" lang="en-US" altLang="zh-CN" sz="1400" dirty="0">
                <a:solidFill>
                  <a:srgbClr val="000000"/>
                </a:solidFill>
                <a:latin typeface="Courier"/>
                <a:cs typeface="Courier"/>
              </a:rPr>
              <a:t>;; OK We found DNSKEY (or more) to validate the </a:t>
            </a:r>
            <a:r>
              <a:rPr kumimoji="1" lang="en-US" altLang="zh-CN" sz="1400" dirty="0" err="1">
                <a:solidFill>
                  <a:srgbClr val="000000"/>
                </a:solidFill>
                <a:latin typeface="Courier"/>
                <a:cs typeface="Courier"/>
              </a:rPr>
              <a:t>RRset</a:t>
            </a: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Now, we are going to validate this DNSKEY by the DS</a:t>
            </a:r>
          </a:p>
          <a:p>
            <a:pPr marL="0" indent="0">
              <a:buNone/>
            </a:pPr>
            <a:r>
              <a:rPr kumimoji="1" lang="en-US" altLang="zh-CN" sz="1400" dirty="0">
                <a:solidFill>
                  <a:srgbClr val="3366FF"/>
                </a:solidFill>
                <a:latin typeface="Courier"/>
                <a:cs typeface="Courier"/>
              </a:rPr>
              <a:t>;; OK a DS </a:t>
            </a:r>
            <a:r>
              <a:rPr kumimoji="1" lang="en-US" altLang="zh-CN" sz="1400" dirty="0" err="1">
                <a:solidFill>
                  <a:srgbClr val="3366FF"/>
                </a:solidFill>
                <a:latin typeface="Courier"/>
                <a:cs typeface="Courier"/>
              </a:rPr>
              <a:t>valids</a:t>
            </a:r>
            <a:r>
              <a:rPr kumimoji="1" lang="en-US" altLang="zh-CN" sz="1400" dirty="0">
                <a:solidFill>
                  <a:srgbClr val="3366FF"/>
                </a:solidFill>
                <a:latin typeface="Courier"/>
                <a:cs typeface="Courier"/>
              </a:rPr>
              <a:t> a DNSKEY in the </a:t>
            </a:r>
            <a:r>
              <a:rPr kumimoji="1" lang="en-US" altLang="zh-CN" sz="1400" dirty="0" err="1">
                <a:solidFill>
                  <a:srgbClr val="3366FF"/>
                </a:solidFill>
                <a:latin typeface="Courier"/>
                <a:cs typeface="Courier"/>
              </a:rPr>
              <a:t>RRset</a:t>
            </a:r>
            <a:endParaRPr kumimoji="1" lang="en-US" altLang="zh-CN" sz="1400" dirty="0">
              <a:solidFill>
                <a:srgbClr val="3366FF"/>
              </a:solidFill>
              <a:latin typeface="Courier"/>
              <a:cs typeface="Courier"/>
            </a:endParaRPr>
          </a:p>
          <a:p>
            <a:pPr marL="0" indent="0">
              <a:buNone/>
            </a:pPr>
            <a:r>
              <a:rPr kumimoji="1" lang="en-US" altLang="zh-CN" sz="1400" dirty="0">
                <a:solidFill>
                  <a:srgbClr val="000000"/>
                </a:solidFill>
                <a:latin typeface="Courier"/>
                <a:cs typeface="Courier"/>
              </a:rPr>
              <a:t>;; Now verify that this DNSKEY validates the DNSKEY </a:t>
            </a:r>
            <a:r>
              <a:rPr kumimoji="1" lang="en-US" altLang="zh-CN" sz="1400" dirty="0" err="1">
                <a:solidFill>
                  <a:srgbClr val="000000"/>
                </a:solidFill>
                <a:latin typeface="Courier"/>
                <a:cs typeface="Courier"/>
              </a:rPr>
              <a:t>RRset</a:t>
            </a:r>
            <a:endParaRPr kumimoji="1" lang="en-US" altLang="zh-CN" sz="1400" dirty="0">
              <a:solidFill>
                <a:srgbClr val="000000"/>
              </a:solidFill>
              <a:latin typeface="Courier"/>
              <a:cs typeface="Courier"/>
            </a:endParaRPr>
          </a:p>
          <a:p>
            <a:pPr marL="0" indent="0">
              <a:buNone/>
            </a:pPr>
            <a:r>
              <a:rPr kumimoji="1" lang="en-US" altLang="zh-CN" sz="1400" dirty="0">
                <a:solidFill>
                  <a:srgbClr val="3366FF"/>
                </a:solidFill>
                <a:latin typeface="Courier"/>
                <a:cs typeface="Courier"/>
              </a:rPr>
              <a:t>;; VERIFYING DNSKEY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for </a:t>
            </a:r>
            <a:r>
              <a:rPr kumimoji="1" lang="en-US" altLang="zh-CN" sz="1400" dirty="0" err="1">
                <a:solidFill>
                  <a:srgbClr val="3366FF"/>
                </a:solidFill>
                <a:latin typeface="Courier"/>
                <a:cs typeface="Courier"/>
              </a:rPr>
              <a:t>verisign.com</a:t>
            </a:r>
            <a:r>
              <a:rPr kumimoji="1" lang="en-US" altLang="zh-CN" sz="1400" dirty="0">
                <a:solidFill>
                  <a:srgbClr val="3366FF"/>
                </a:solidFill>
                <a:latin typeface="Courier"/>
                <a:cs typeface="Courier"/>
              </a:rPr>
              <a:t>. with DNSKEY:9186: success</a:t>
            </a:r>
          </a:p>
          <a:p>
            <a:pPr marL="0" indent="0">
              <a:buNone/>
            </a:pPr>
            <a:r>
              <a:rPr kumimoji="1" lang="en-US" altLang="zh-CN" sz="1400" dirty="0">
                <a:solidFill>
                  <a:srgbClr val="000000"/>
                </a:solidFill>
                <a:latin typeface="Courier"/>
                <a:cs typeface="Courier"/>
              </a:rPr>
              <a:t>;; OK this DNSKEY (validated by the DS) validates the </a:t>
            </a:r>
            <a:r>
              <a:rPr kumimoji="1" lang="en-US" altLang="zh-CN" sz="1400" dirty="0" err="1">
                <a:solidFill>
                  <a:srgbClr val="000000"/>
                </a:solidFill>
                <a:latin typeface="Courier"/>
                <a:cs typeface="Courier"/>
              </a:rPr>
              <a:t>RRset</a:t>
            </a:r>
            <a:r>
              <a:rPr kumimoji="1" lang="en-US" altLang="zh-CN" sz="1400" dirty="0">
                <a:solidFill>
                  <a:srgbClr val="000000"/>
                </a:solidFill>
                <a:latin typeface="Courier"/>
                <a:cs typeface="Courier"/>
              </a:rPr>
              <a:t> of the DNSKEYs, thus the DNSKEY validates the </a:t>
            </a:r>
            <a:r>
              <a:rPr kumimoji="1" lang="en-US" altLang="zh-CN" sz="1400" dirty="0" err="1">
                <a:solidFill>
                  <a:srgbClr val="000000"/>
                </a:solidFill>
                <a:latin typeface="Courier"/>
                <a:cs typeface="Courier"/>
              </a:rPr>
              <a:t>RRset</a:t>
            </a: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Now, we want to validate the DS :  recursive call</a:t>
            </a:r>
            <a:endParaRPr kumimoji="1" lang="en-US" altLang="zh-CN" sz="1400" dirty="0" smtClean="0">
              <a:solidFill>
                <a:srgbClr val="000000"/>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56</a:t>
            </a:fld>
            <a:endParaRPr kumimoji="1" lang="zh-CN" altLang="en-US" dirty="0"/>
          </a:p>
        </p:txBody>
      </p:sp>
      <p:sp>
        <p:nvSpPr>
          <p:cNvPr id="6" name="圆角矩形标注 5"/>
          <p:cNvSpPr/>
          <p:nvPr/>
        </p:nvSpPr>
        <p:spPr>
          <a:xfrm>
            <a:off x="4597021" y="1007574"/>
            <a:ext cx="4089779" cy="636742"/>
          </a:xfrm>
          <a:prstGeom prst="wedgeRoundRectCallout">
            <a:avLst>
              <a:gd name="adj1" fmla="val -68182"/>
              <a:gd name="adj2" fmla="val 4286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2400" dirty="0" smtClean="0">
                <a:solidFill>
                  <a:srgbClr val="3366FF"/>
                </a:solidFill>
                <a:latin typeface="微软雅黑"/>
                <a:ea typeface="微软雅黑"/>
                <a:cs typeface="微软雅黑"/>
              </a:rPr>
              <a:t>验证过程是自底向上的，</a:t>
            </a:r>
            <a:endParaRPr kumimoji="1" lang="en-US" altLang="zh-CN" sz="2400" dirty="0" smtClean="0">
              <a:solidFill>
                <a:srgbClr val="3366FF"/>
              </a:solidFill>
              <a:latin typeface="微软雅黑"/>
              <a:ea typeface="微软雅黑"/>
              <a:cs typeface="微软雅黑"/>
            </a:endParaRPr>
          </a:p>
          <a:p>
            <a:r>
              <a:rPr kumimoji="1" lang="zh-CN" altLang="en-US" sz="2400" dirty="0" smtClean="0">
                <a:solidFill>
                  <a:srgbClr val="3366FF"/>
                </a:solidFill>
                <a:latin typeface="微软雅黑"/>
                <a:ea typeface="微软雅黑"/>
                <a:cs typeface="微软雅黑"/>
              </a:rPr>
              <a:t>也可用</a:t>
            </a:r>
            <a:r>
              <a:rPr kumimoji="1" lang="en-US" altLang="zh-CN" sz="2400" dirty="0" smtClean="0">
                <a:solidFill>
                  <a:srgbClr val="3366FF"/>
                </a:solidFill>
                <a:latin typeface="微软雅黑"/>
                <a:ea typeface="微软雅黑"/>
                <a:cs typeface="微软雅黑"/>
              </a:rPr>
              <a:t>+</a:t>
            </a:r>
            <a:r>
              <a:rPr kumimoji="1" lang="en-US" altLang="zh-CN" sz="2400" dirty="0" err="1" smtClean="0">
                <a:solidFill>
                  <a:srgbClr val="3366FF"/>
                </a:solidFill>
                <a:latin typeface="微软雅黑"/>
                <a:ea typeface="微软雅黑"/>
                <a:cs typeface="微软雅黑"/>
              </a:rPr>
              <a:t>topdown</a:t>
            </a:r>
            <a:r>
              <a:rPr kumimoji="1" lang="zh-CN" altLang="en-US" sz="2400" dirty="0" smtClean="0">
                <a:solidFill>
                  <a:srgbClr val="3366FF"/>
                </a:solidFill>
                <a:latin typeface="微软雅黑"/>
                <a:ea typeface="微软雅黑"/>
                <a:cs typeface="微软雅黑"/>
              </a:rPr>
              <a:t>参数改变</a:t>
            </a:r>
            <a:endParaRPr kumimoji="1" lang="en-US" altLang="zh-CN" sz="24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183993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341"/>
            <a:ext cx="8229600" cy="6703133"/>
          </a:xfrm>
        </p:spPr>
        <p:txBody>
          <a:bodyPr/>
          <a:lstStyle/>
          <a:p>
            <a:pPr marL="0" indent="0">
              <a:buNone/>
            </a:pPr>
            <a:r>
              <a:rPr kumimoji="1" lang="en-US" altLang="zh-CN" sz="1400" dirty="0">
                <a:solidFill>
                  <a:srgbClr val="3366FF"/>
                </a:solidFill>
                <a:latin typeface="Courier"/>
                <a:cs typeface="Courier"/>
              </a:rPr>
              <a:t>Launch a query to find a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of type DNSKEY for zone: com</a:t>
            </a:r>
            <a:r>
              <a:rPr kumimoji="1" lang="en-US" altLang="zh-CN" sz="1400" dirty="0" smtClean="0">
                <a:solidFill>
                  <a:srgbClr val="3366FF"/>
                </a:solidFill>
                <a:latin typeface="Courier"/>
                <a:cs typeface="Courier"/>
              </a:rPr>
              <a:t>.</a:t>
            </a:r>
          </a:p>
          <a:p>
            <a:pPr marL="0" indent="0">
              <a:buNone/>
            </a:pPr>
            <a:r>
              <a:rPr kumimoji="1" lang="en-US" altLang="zh-CN" sz="1400" dirty="0">
                <a:solidFill>
                  <a:srgbClr val="3366FF"/>
                </a:solidFill>
                <a:latin typeface="Courier"/>
                <a:cs typeface="Courier"/>
              </a:rPr>
              <a:t>Launch a query to find a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of type DS for zone: com</a:t>
            </a:r>
            <a:r>
              <a:rPr kumimoji="1" lang="en-US" altLang="zh-CN" sz="1400" dirty="0" smtClean="0">
                <a:solidFill>
                  <a:srgbClr val="3366FF"/>
                </a:solidFill>
                <a:latin typeface="Courier"/>
                <a:cs typeface="Courier"/>
              </a:rPr>
              <a:t>.</a:t>
            </a:r>
            <a:endParaRPr kumimoji="1" lang="en-US" altLang="zh-CN" sz="1400" dirty="0">
              <a:solidFill>
                <a:srgbClr val="3366FF"/>
              </a:solidFill>
              <a:latin typeface="Courier"/>
              <a:cs typeface="Courier"/>
            </a:endParaRPr>
          </a:p>
          <a:p>
            <a:pPr marL="0" indent="0">
              <a:buNone/>
            </a:pPr>
            <a:r>
              <a:rPr kumimoji="1" lang="en-US" altLang="zh-CN" sz="1400" dirty="0" smtClean="0">
                <a:solidFill>
                  <a:srgbClr val="3366FF"/>
                </a:solidFill>
                <a:latin typeface="Courier"/>
                <a:cs typeface="Courier"/>
              </a:rPr>
              <a:t>;</a:t>
            </a:r>
            <a:r>
              <a:rPr kumimoji="1" lang="en-US" altLang="zh-CN" sz="1400" dirty="0">
                <a:solidFill>
                  <a:srgbClr val="3366FF"/>
                </a:solidFill>
                <a:latin typeface="Courier"/>
                <a:cs typeface="Courier"/>
              </a:rPr>
              <a:t>; VERIFYING DS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for </a:t>
            </a:r>
            <a:r>
              <a:rPr kumimoji="1" lang="en-US" altLang="zh-CN" sz="1400" dirty="0" err="1">
                <a:solidFill>
                  <a:srgbClr val="3366FF"/>
                </a:solidFill>
                <a:latin typeface="Courier"/>
                <a:cs typeface="Courier"/>
              </a:rPr>
              <a:t>verisign.com</a:t>
            </a:r>
            <a:r>
              <a:rPr kumimoji="1" lang="en-US" altLang="zh-CN" sz="1400" dirty="0">
                <a:solidFill>
                  <a:srgbClr val="3366FF"/>
                </a:solidFill>
                <a:latin typeface="Courier"/>
                <a:cs typeface="Courier"/>
              </a:rPr>
              <a:t>. with DNSKEY:13787: success</a:t>
            </a:r>
          </a:p>
          <a:p>
            <a:pPr marL="0" indent="0">
              <a:buNone/>
            </a:pPr>
            <a:r>
              <a:rPr kumimoji="1" lang="en-US" altLang="zh-CN" sz="1400" dirty="0" smtClean="0">
                <a:solidFill>
                  <a:srgbClr val="3366FF"/>
                </a:solidFill>
                <a:latin typeface="Courier"/>
                <a:cs typeface="Courier"/>
              </a:rPr>
              <a:t>;</a:t>
            </a:r>
            <a:r>
              <a:rPr kumimoji="1" lang="en-US" altLang="zh-CN" sz="1400" dirty="0">
                <a:solidFill>
                  <a:srgbClr val="3366FF"/>
                </a:solidFill>
                <a:latin typeface="Courier"/>
                <a:cs typeface="Courier"/>
              </a:rPr>
              <a:t>; OK a DS </a:t>
            </a:r>
            <a:r>
              <a:rPr kumimoji="1" lang="en-US" altLang="zh-CN" sz="1400" dirty="0" err="1">
                <a:solidFill>
                  <a:srgbClr val="3366FF"/>
                </a:solidFill>
                <a:latin typeface="Courier"/>
                <a:cs typeface="Courier"/>
              </a:rPr>
              <a:t>valids</a:t>
            </a:r>
            <a:r>
              <a:rPr kumimoji="1" lang="en-US" altLang="zh-CN" sz="1400" dirty="0">
                <a:solidFill>
                  <a:srgbClr val="3366FF"/>
                </a:solidFill>
                <a:latin typeface="Courier"/>
                <a:cs typeface="Courier"/>
              </a:rPr>
              <a:t> a DNSKEY in the </a:t>
            </a:r>
            <a:r>
              <a:rPr kumimoji="1" lang="en-US" altLang="zh-CN" sz="1400" dirty="0" err="1" smtClean="0">
                <a:solidFill>
                  <a:srgbClr val="3366FF"/>
                </a:solidFill>
                <a:latin typeface="Courier"/>
                <a:cs typeface="Courier"/>
              </a:rPr>
              <a:t>Rrset</a:t>
            </a:r>
            <a:endParaRPr kumimoji="1" lang="en-US" altLang="zh-CN" sz="1400" dirty="0">
              <a:solidFill>
                <a:srgbClr val="3366FF"/>
              </a:solidFill>
              <a:latin typeface="Courier"/>
              <a:cs typeface="Courier"/>
            </a:endParaRPr>
          </a:p>
          <a:p>
            <a:pPr marL="0" indent="0">
              <a:buNone/>
            </a:pPr>
            <a:r>
              <a:rPr kumimoji="1" lang="en-US" altLang="zh-CN" sz="1400" dirty="0" smtClean="0">
                <a:solidFill>
                  <a:srgbClr val="3366FF"/>
                </a:solidFill>
                <a:latin typeface="Courier"/>
                <a:cs typeface="Courier"/>
              </a:rPr>
              <a:t>;</a:t>
            </a:r>
            <a:r>
              <a:rPr kumimoji="1" lang="en-US" altLang="zh-CN" sz="1400" dirty="0">
                <a:solidFill>
                  <a:srgbClr val="3366FF"/>
                </a:solidFill>
                <a:latin typeface="Courier"/>
                <a:cs typeface="Courier"/>
              </a:rPr>
              <a:t>; VERIFYING DNSKEY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for com. with DNSKEY:30909: success</a:t>
            </a:r>
          </a:p>
          <a:p>
            <a:pPr marL="0" indent="0">
              <a:buNone/>
            </a:pPr>
            <a:r>
              <a:rPr kumimoji="1" lang="en-US" altLang="zh-CN" sz="1400" dirty="0">
                <a:solidFill>
                  <a:srgbClr val="000000"/>
                </a:solidFill>
                <a:latin typeface="Courier"/>
                <a:cs typeface="Courier"/>
              </a:rPr>
              <a:t>;; OK this DNSKEY (validated by the DS) validates the </a:t>
            </a:r>
            <a:r>
              <a:rPr kumimoji="1" lang="en-US" altLang="zh-CN" sz="1400" dirty="0" err="1">
                <a:solidFill>
                  <a:srgbClr val="000000"/>
                </a:solidFill>
                <a:latin typeface="Courier"/>
                <a:cs typeface="Courier"/>
              </a:rPr>
              <a:t>RRset</a:t>
            </a:r>
            <a:r>
              <a:rPr kumimoji="1" lang="en-US" altLang="zh-CN" sz="1400" dirty="0">
                <a:solidFill>
                  <a:srgbClr val="000000"/>
                </a:solidFill>
                <a:latin typeface="Courier"/>
                <a:cs typeface="Courier"/>
              </a:rPr>
              <a:t> of the DNSKEYs, thus the DNSKEY validates the </a:t>
            </a:r>
            <a:r>
              <a:rPr kumimoji="1" lang="en-US" altLang="zh-CN" sz="1400" dirty="0" err="1">
                <a:solidFill>
                  <a:srgbClr val="000000"/>
                </a:solidFill>
                <a:latin typeface="Courier"/>
                <a:cs typeface="Courier"/>
              </a:rPr>
              <a:t>RRset</a:t>
            </a: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Now, we want to validate the DS :  recursive </a:t>
            </a:r>
            <a:r>
              <a:rPr kumimoji="1" lang="en-US" altLang="zh-CN" sz="1400" dirty="0" smtClean="0">
                <a:solidFill>
                  <a:srgbClr val="000000"/>
                </a:solidFill>
                <a:latin typeface="Courier"/>
                <a:cs typeface="Courier"/>
              </a:rPr>
              <a:t>call</a:t>
            </a:r>
          </a:p>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a:solidFill>
                  <a:srgbClr val="3366FF"/>
                </a:solidFill>
                <a:latin typeface="Courier"/>
                <a:cs typeface="Courier"/>
              </a:rPr>
              <a:t>Launch a query to find a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of type DNSKEY for zone: .</a:t>
            </a:r>
          </a:p>
          <a:p>
            <a:pPr marL="0" indent="0">
              <a:buNone/>
            </a:pPr>
            <a:r>
              <a:rPr kumimoji="1" lang="en-US" altLang="zh-CN" sz="1400" dirty="0">
                <a:solidFill>
                  <a:srgbClr val="3366FF"/>
                </a:solidFill>
                <a:latin typeface="Courier"/>
                <a:cs typeface="Courier"/>
              </a:rPr>
              <a:t>Launch a query to find a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of type DS for zone: .</a:t>
            </a:r>
          </a:p>
          <a:p>
            <a:pPr marL="0" indent="0">
              <a:buNone/>
            </a:pPr>
            <a:r>
              <a:rPr kumimoji="1" lang="en-US" altLang="zh-CN" sz="1400" dirty="0">
                <a:solidFill>
                  <a:srgbClr val="3366FF"/>
                </a:solidFill>
                <a:latin typeface="Courier"/>
                <a:cs typeface="Courier"/>
              </a:rPr>
              <a:t>;; NO ANSWERS: no more</a:t>
            </a:r>
          </a:p>
          <a:p>
            <a:pPr marL="0" indent="0">
              <a:buNone/>
            </a:pPr>
            <a:r>
              <a:rPr kumimoji="1" lang="en-US" altLang="zh-CN" sz="1400" dirty="0">
                <a:solidFill>
                  <a:srgbClr val="3366FF"/>
                </a:solidFill>
                <a:latin typeface="Courier"/>
                <a:cs typeface="Courier"/>
              </a:rPr>
              <a:t>;; WARNING There is no DS for the zone: .</a:t>
            </a:r>
          </a:p>
          <a:p>
            <a:pPr marL="0" indent="0">
              <a:buNone/>
            </a:pPr>
            <a:endParaRPr kumimoji="1" lang="en-US" altLang="zh-CN" sz="1400" dirty="0">
              <a:solidFill>
                <a:srgbClr val="3366FF"/>
              </a:solidFill>
              <a:latin typeface="Courier"/>
              <a:cs typeface="Courier"/>
            </a:endParaRPr>
          </a:p>
          <a:p>
            <a:pPr marL="0" indent="0">
              <a:buNone/>
            </a:pPr>
            <a:r>
              <a:rPr kumimoji="1" lang="en-US" altLang="zh-CN" sz="1400" dirty="0">
                <a:solidFill>
                  <a:srgbClr val="000000"/>
                </a:solidFill>
                <a:latin typeface="Courier"/>
                <a:cs typeface="Courier"/>
              </a:rPr>
              <a:t>;; WE HAVE MATERIAL, WE NOW DO VALIDATION</a:t>
            </a:r>
          </a:p>
          <a:p>
            <a:pPr marL="0" indent="0">
              <a:buNone/>
            </a:pPr>
            <a:r>
              <a:rPr kumimoji="1" lang="en-US" altLang="zh-CN" sz="1400" dirty="0">
                <a:solidFill>
                  <a:srgbClr val="3366FF"/>
                </a:solidFill>
                <a:latin typeface="Courier"/>
                <a:cs typeface="Courier"/>
              </a:rPr>
              <a:t>;; VERIFYING DS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for com. with DNSKEY:16665: success</a:t>
            </a:r>
          </a:p>
          <a:p>
            <a:pPr marL="0" indent="0">
              <a:buNone/>
            </a:pPr>
            <a:r>
              <a:rPr kumimoji="1" lang="en-US" altLang="zh-CN" sz="1400" dirty="0">
                <a:solidFill>
                  <a:srgbClr val="000000"/>
                </a:solidFill>
                <a:latin typeface="Courier"/>
                <a:cs typeface="Courier"/>
              </a:rPr>
              <a:t>;; OK We found DNSKEY (or more) to validate the </a:t>
            </a:r>
            <a:r>
              <a:rPr kumimoji="1" lang="en-US" altLang="zh-CN" sz="1400" dirty="0" err="1">
                <a:solidFill>
                  <a:srgbClr val="000000"/>
                </a:solidFill>
                <a:latin typeface="Courier"/>
                <a:cs typeface="Courier"/>
              </a:rPr>
              <a:t>RRset</a:t>
            </a: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Ok, find a Trusted Key in the DNSKEY </a:t>
            </a:r>
            <a:r>
              <a:rPr kumimoji="1" lang="en-US" altLang="zh-CN" sz="1400" dirty="0" err="1">
                <a:solidFill>
                  <a:srgbClr val="000000"/>
                </a:solidFill>
                <a:latin typeface="Courier"/>
                <a:cs typeface="Courier"/>
              </a:rPr>
              <a:t>RRset</a:t>
            </a:r>
            <a:r>
              <a:rPr kumimoji="1" lang="en-US" altLang="zh-CN" sz="1400" dirty="0">
                <a:solidFill>
                  <a:srgbClr val="000000"/>
                </a:solidFill>
                <a:latin typeface="Courier"/>
                <a:cs typeface="Courier"/>
              </a:rPr>
              <a:t>: 19036</a:t>
            </a:r>
          </a:p>
          <a:p>
            <a:pPr marL="0" indent="0">
              <a:buNone/>
            </a:pPr>
            <a:r>
              <a:rPr kumimoji="1" lang="en-US" altLang="zh-CN" sz="1400" dirty="0">
                <a:solidFill>
                  <a:srgbClr val="3366FF"/>
                </a:solidFill>
                <a:latin typeface="Courier"/>
                <a:cs typeface="Courier"/>
              </a:rPr>
              <a:t>;; VERIFYING DNSKEY </a:t>
            </a:r>
            <a:r>
              <a:rPr kumimoji="1" lang="en-US" altLang="zh-CN" sz="1400" dirty="0" err="1">
                <a:solidFill>
                  <a:srgbClr val="3366FF"/>
                </a:solidFill>
                <a:latin typeface="Courier"/>
                <a:cs typeface="Courier"/>
              </a:rPr>
              <a:t>RRset</a:t>
            </a:r>
            <a:r>
              <a:rPr kumimoji="1" lang="en-US" altLang="zh-CN" sz="1400" dirty="0">
                <a:solidFill>
                  <a:srgbClr val="3366FF"/>
                </a:solidFill>
                <a:latin typeface="Courier"/>
                <a:cs typeface="Courier"/>
              </a:rPr>
              <a:t> for . with DNSKEY:19036: success</a:t>
            </a:r>
          </a:p>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Ok this DNSKEY is a Trusted Key, DNSSEC validation is ok: </a:t>
            </a:r>
            <a:r>
              <a:rPr kumimoji="1" lang="en-US" altLang="zh-CN" sz="1400" dirty="0" smtClean="0">
                <a:solidFill>
                  <a:srgbClr val="000000"/>
                </a:solidFill>
                <a:latin typeface="Courier"/>
                <a:cs typeface="Courier"/>
              </a:rPr>
              <a:t>SUCCESS</a:t>
            </a:r>
            <a:endParaRPr kumimoji="1" lang="en-US" altLang="zh-CN" sz="1400" dirty="0">
              <a:solidFill>
                <a:srgbClr val="000000"/>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57</a:t>
            </a:fld>
            <a:endParaRPr kumimoji="1" lang="zh-CN" altLang="en-US" dirty="0"/>
          </a:p>
        </p:txBody>
      </p:sp>
    </p:spTree>
    <p:extLst>
      <p:ext uri="{BB962C8B-B14F-4D97-AF65-F5344CB8AC3E}">
        <p14:creationId xmlns:p14="http://schemas.microsoft.com/office/powerpoint/2010/main" val="26895631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Authenticated</a:t>
            </a:r>
            <a:r>
              <a:rPr kumimoji="1" lang="zh-CN" altLang="en-US" dirty="0"/>
              <a:t> </a:t>
            </a:r>
            <a:r>
              <a:rPr kumimoji="1" lang="en-US" altLang="zh-CN" dirty="0"/>
              <a:t>Denial of Existence</a:t>
            </a:r>
            <a:endParaRPr kumimoji="1" lang="zh-CN" altLang="en-US" dirty="0"/>
          </a:p>
        </p:txBody>
      </p:sp>
      <p:sp>
        <p:nvSpPr>
          <p:cNvPr id="3" name="内容占位符 2"/>
          <p:cNvSpPr>
            <a:spLocks noGrp="1"/>
          </p:cNvSpPr>
          <p:nvPr>
            <p:ph idx="1"/>
          </p:nvPr>
        </p:nvSpPr>
        <p:spPr>
          <a:xfrm>
            <a:off x="457200" y="966440"/>
            <a:ext cx="8229600" cy="2706796"/>
          </a:xfrm>
        </p:spPr>
        <p:txBody>
          <a:bodyPr/>
          <a:lstStyle/>
          <a:p>
            <a:pPr marL="342900" lvl="1" indent="-342900">
              <a:buFont typeface="Arial"/>
              <a:buChar char="•"/>
            </a:pPr>
            <a:r>
              <a:rPr lang="en-US" altLang="zh-CN" sz="1800" dirty="0" smtClean="0"/>
              <a:t>DNS</a:t>
            </a:r>
            <a:r>
              <a:rPr lang="zh-CN" altLang="en-US" sz="1800" dirty="0" smtClean="0"/>
              <a:t>中否定存在应答：</a:t>
            </a:r>
            <a:r>
              <a:rPr lang="en-US" altLang="zh-CN" sz="1800" dirty="0" smtClean="0"/>
              <a:t> NXDOMAIN,</a:t>
            </a:r>
            <a:r>
              <a:rPr lang="zh-CN" altLang="en-US" sz="1800" dirty="0" smtClean="0"/>
              <a:t> </a:t>
            </a:r>
            <a:r>
              <a:rPr lang="en-US" altLang="zh-CN" sz="1800" dirty="0"/>
              <a:t>NODATA(RFC2308</a:t>
            </a:r>
            <a:r>
              <a:rPr lang="en-US" altLang="zh-CN" sz="1800" dirty="0" smtClean="0"/>
              <a:t>)</a:t>
            </a:r>
            <a:endParaRPr kumimoji="1" lang="en-US" altLang="zh-CN" sz="1800" dirty="0" smtClean="0"/>
          </a:p>
          <a:p>
            <a:r>
              <a:rPr kumimoji="1" lang="zh-CN" altLang="en-US" sz="1800" dirty="0" smtClean="0"/>
              <a:t>如何有效证明否定存在的真实性？</a:t>
            </a:r>
            <a:endParaRPr kumimoji="1" lang="en-US" altLang="zh-CN" sz="1800" dirty="0" smtClean="0"/>
          </a:p>
          <a:p>
            <a:pPr lvl="1"/>
            <a:r>
              <a:rPr kumimoji="1" lang="zh-CN" altLang="en-US" sz="1400" dirty="0" smtClean="0"/>
              <a:t>在线对每一个</a:t>
            </a:r>
            <a:r>
              <a:rPr kumimoji="1" lang="en-US" altLang="zh-CN" sz="1400" dirty="0" smtClean="0"/>
              <a:t>“</a:t>
            </a:r>
            <a:r>
              <a:rPr kumimoji="1" lang="zh-CN" altLang="en-US" sz="1400" dirty="0" smtClean="0"/>
              <a:t>不存在</a:t>
            </a:r>
            <a:r>
              <a:rPr kumimoji="1" lang="en-US" altLang="zh-CN" sz="1400" dirty="0" smtClean="0"/>
              <a:t>”</a:t>
            </a:r>
            <a:r>
              <a:rPr kumimoji="1" lang="zh-CN" altLang="en-US" sz="1400" dirty="0" smtClean="0"/>
              <a:t>应答产生一个签名？</a:t>
            </a:r>
            <a:endParaRPr kumimoji="1" lang="en-US" altLang="zh-CN" sz="1400" dirty="0" smtClean="0"/>
          </a:p>
          <a:p>
            <a:pPr lvl="1"/>
            <a:r>
              <a:rPr kumimoji="1" lang="zh-CN" altLang="en-US" sz="1400" dirty="0" smtClean="0"/>
              <a:t>预先产生所有可能</a:t>
            </a:r>
            <a:r>
              <a:rPr kumimoji="1" lang="en-US" altLang="zh-CN" sz="1400" dirty="0"/>
              <a:t>“</a:t>
            </a:r>
            <a:r>
              <a:rPr kumimoji="1" lang="zh-CN" altLang="en-US" sz="1400" dirty="0"/>
              <a:t>不存在</a:t>
            </a:r>
            <a:r>
              <a:rPr kumimoji="1" lang="en-US" altLang="zh-CN" sz="1400" dirty="0" smtClean="0"/>
              <a:t>”</a:t>
            </a:r>
            <a:r>
              <a:rPr kumimoji="1" lang="zh-CN" altLang="en-US" sz="1400" dirty="0" smtClean="0"/>
              <a:t>的应答的签名？</a:t>
            </a:r>
            <a:endParaRPr kumimoji="1" lang="en-US" altLang="zh-CN" sz="1800" dirty="0" smtClean="0"/>
          </a:p>
          <a:p>
            <a:r>
              <a:rPr kumimoji="1" lang="en-US" altLang="zh-CN" sz="1800" dirty="0" smtClean="0">
                <a:solidFill>
                  <a:srgbClr val="0000FF"/>
                </a:solidFill>
              </a:rPr>
              <a:t>DNSSEC</a:t>
            </a:r>
            <a:r>
              <a:rPr kumimoji="1" lang="zh-CN" altLang="en-US" sz="1800" dirty="0" smtClean="0">
                <a:solidFill>
                  <a:srgbClr val="0000FF"/>
                </a:solidFill>
              </a:rPr>
              <a:t>添加</a:t>
            </a:r>
            <a:r>
              <a:rPr kumimoji="1" lang="en-US" altLang="zh-CN" sz="1800" dirty="0" smtClean="0">
                <a:solidFill>
                  <a:srgbClr val="0000FF"/>
                </a:solidFill>
              </a:rPr>
              <a:t>NSEC</a:t>
            </a:r>
            <a:r>
              <a:rPr kumimoji="1" lang="zh-CN" altLang="en-US" sz="1800" dirty="0" smtClean="0">
                <a:solidFill>
                  <a:srgbClr val="0000FF"/>
                </a:solidFill>
              </a:rPr>
              <a:t> </a:t>
            </a:r>
            <a:r>
              <a:rPr kumimoji="1" lang="en-US" altLang="zh-CN" sz="1800" dirty="0" smtClean="0">
                <a:solidFill>
                  <a:srgbClr val="0000FF"/>
                </a:solidFill>
              </a:rPr>
              <a:t>RR</a:t>
            </a:r>
            <a:r>
              <a:rPr kumimoji="1" lang="zh-CN" altLang="en-US" sz="1800" dirty="0" smtClean="0">
                <a:solidFill>
                  <a:srgbClr val="0000FF"/>
                </a:solidFill>
              </a:rPr>
              <a:t>来描述域名之间的“空白”，域名空间呈环型：</a:t>
            </a:r>
            <a:endParaRPr kumimoji="1" lang="en-US" altLang="zh-CN" sz="1800" dirty="0" smtClean="0">
              <a:solidFill>
                <a:srgbClr val="0000FF"/>
              </a:solidFill>
            </a:endParaRPr>
          </a:p>
          <a:p>
            <a:pPr lvl="1"/>
            <a:r>
              <a:rPr kumimoji="1" lang="zh-CN" altLang="en-US" sz="1400" dirty="0" smtClean="0"/>
              <a:t>将域名中</a:t>
            </a:r>
            <a:r>
              <a:rPr kumimoji="1" lang="en-US" altLang="zh-CN" sz="1400" dirty="0" smtClean="0"/>
              <a:t>Label</a:t>
            </a:r>
            <a:r>
              <a:rPr kumimoji="1" lang="zh-CN" altLang="en-US" sz="1400" dirty="0" smtClean="0"/>
              <a:t>看做“</a:t>
            </a:r>
            <a:r>
              <a:rPr kumimoji="1" lang="en-US" altLang="zh-CN" sz="1400" dirty="0" smtClean="0"/>
              <a:t>unsigned</a:t>
            </a:r>
            <a:r>
              <a:rPr kumimoji="1" lang="zh-CN" altLang="en-US" sz="1400" dirty="0" smtClean="0"/>
              <a:t> </a:t>
            </a:r>
            <a:r>
              <a:rPr kumimoji="1" lang="en-US" altLang="zh-CN" sz="1400" dirty="0" smtClean="0"/>
              <a:t>left-justified</a:t>
            </a:r>
            <a:r>
              <a:rPr kumimoji="1" lang="zh-CN" altLang="en-US" sz="1400" dirty="0" smtClean="0"/>
              <a:t> </a:t>
            </a:r>
            <a:r>
              <a:rPr kumimoji="1" lang="en-US" altLang="zh-CN" sz="1400" dirty="0" smtClean="0"/>
              <a:t>octet</a:t>
            </a:r>
            <a:r>
              <a:rPr kumimoji="1" lang="zh-CN" altLang="en-US" sz="1400" dirty="0" smtClean="0"/>
              <a:t> </a:t>
            </a:r>
            <a:r>
              <a:rPr kumimoji="1" lang="en-US" altLang="zh-CN" sz="1400" dirty="0" smtClean="0"/>
              <a:t>strings</a:t>
            </a:r>
            <a:r>
              <a:rPr kumimoji="1" lang="zh-CN" altLang="en-US" sz="1400" dirty="0" smtClean="0"/>
              <a:t>”</a:t>
            </a:r>
            <a:endParaRPr kumimoji="1" lang="en-US" altLang="zh-CN" sz="1400" dirty="0"/>
          </a:p>
          <a:p>
            <a:pPr lvl="1"/>
            <a:r>
              <a:rPr kumimoji="1" lang="zh-CN" altLang="en-US" sz="1400" dirty="0" smtClean="0"/>
              <a:t>根据</a:t>
            </a:r>
            <a:r>
              <a:rPr kumimoji="1" lang="en-US" altLang="zh-CN" sz="1400" dirty="0" smtClean="0"/>
              <a:t>FQDN</a:t>
            </a:r>
            <a:r>
              <a:rPr kumimoji="1" lang="zh-CN" altLang="en-US" sz="1400" dirty="0" smtClean="0"/>
              <a:t>域名“最右”</a:t>
            </a:r>
            <a:r>
              <a:rPr kumimoji="1" lang="en-US" altLang="zh-CN" sz="1400" dirty="0" smtClean="0"/>
              <a:t>Label</a:t>
            </a:r>
            <a:r>
              <a:rPr kumimoji="1" lang="zh-CN" altLang="en-US" sz="1400" dirty="0" smtClean="0"/>
              <a:t>进行排序；若相同，则按“次右”排序</a:t>
            </a:r>
            <a:endParaRPr kumimoji="1" lang="en-US" altLang="zh-CN" sz="1400" dirty="0" smtClean="0"/>
          </a:p>
          <a:p>
            <a:pPr lvl="1"/>
            <a:r>
              <a:rPr kumimoji="1" lang="zh-CN" altLang="en-US" sz="1400" dirty="0" smtClean="0"/>
              <a:t>若域名，</a:t>
            </a:r>
            <a:r>
              <a:rPr kumimoji="1" lang="en-US" altLang="zh-CN" sz="1400" dirty="0" smtClean="0"/>
              <a:t>type</a:t>
            </a:r>
            <a:r>
              <a:rPr kumimoji="1" lang="zh-CN" altLang="en-US" sz="1400" dirty="0" smtClean="0"/>
              <a:t>，</a:t>
            </a:r>
            <a:r>
              <a:rPr kumimoji="1" lang="en-US" altLang="zh-CN" sz="1400" dirty="0" smtClean="0"/>
              <a:t>class</a:t>
            </a:r>
            <a:r>
              <a:rPr kumimoji="1" lang="zh-CN" altLang="en-US" sz="1400" dirty="0" smtClean="0"/>
              <a:t>，</a:t>
            </a:r>
            <a:r>
              <a:rPr kumimoji="1" lang="en-US" altLang="zh-CN" sz="1400" dirty="0" smtClean="0"/>
              <a:t>TTL(</a:t>
            </a:r>
            <a:r>
              <a:rPr kumimoji="1" lang="zh-CN" altLang="en-US" sz="1400" dirty="0" smtClean="0"/>
              <a:t>缺省值</a:t>
            </a:r>
            <a:r>
              <a:rPr kumimoji="1" lang="en-US" altLang="zh-CN" sz="1400" dirty="0" smtClean="0"/>
              <a:t>)</a:t>
            </a:r>
            <a:r>
              <a:rPr kumimoji="1" lang="zh-CN" altLang="en-US" sz="1400" dirty="0" smtClean="0"/>
              <a:t>都相同，按</a:t>
            </a:r>
            <a:r>
              <a:rPr kumimoji="1" lang="en-US" altLang="zh-CN" sz="1400" dirty="0" smtClean="0"/>
              <a:t>RDATA</a:t>
            </a:r>
            <a:r>
              <a:rPr kumimoji="1" lang="zh-CN" altLang="en-US" sz="1400" dirty="0" smtClean="0"/>
              <a:t>排序</a:t>
            </a:r>
            <a:endParaRPr kumimoji="1" lang="en-US" altLang="zh-CN" sz="1600" dirty="0" smtClean="0"/>
          </a:p>
          <a:p>
            <a:pPr lvl="1"/>
            <a:endParaRPr kumimoji="1" lang="en-US" altLang="zh-CN" sz="16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58</a:t>
            </a:fld>
            <a:endParaRPr kumimoji="1" lang="zh-CN" altLang="en-US" dirty="0"/>
          </a:p>
        </p:txBody>
      </p:sp>
      <p:grpSp>
        <p:nvGrpSpPr>
          <p:cNvPr id="10" name="组 9"/>
          <p:cNvGrpSpPr/>
          <p:nvPr/>
        </p:nvGrpSpPr>
        <p:grpSpPr>
          <a:xfrm>
            <a:off x="535352" y="3893543"/>
            <a:ext cx="3099951" cy="2706796"/>
            <a:chOff x="535352" y="3893543"/>
            <a:chExt cx="3099951" cy="2706796"/>
          </a:xfrm>
        </p:grpSpPr>
        <p:sp>
          <p:nvSpPr>
            <p:cNvPr id="5" name="内容占位符 2"/>
            <p:cNvSpPr txBox="1">
              <a:spLocks/>
            </p:cNvSpPr>
            <p:nvPr/>
          </p:nvSpPr>
          <p:spPr>
            <a:xfrm>
              <a:off x="535352" y="3893543"/>
              <a:ext cx="2981569" cy="2706796"/>
            </a:xfrm>
            <a:prstGeom prst="rect">
              <a:avLst/>
            </a:prstGeom>
            <a:ln>
              <a:solidFill>
                <a:srgbClr val="000000"/>
              </a:solidFill>
            </a:ln>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kumimoji="1" lang="en-US" altLang="zh-CN" sz="1600" dirty="0" smtClean="0">
                  <a:solidFill>
                    <a:srgbClr val="0000FF"/>
                  </a:solidFill>
                  <a:latin typeface="Courier"/>
                  <a:cs typeface="Courier"/>
                </a:rPr>
                <a:t>example</a:t>
              </a:r>
              <a:endParaRPr kumimoji="1" lang="en-US" altLang="zh-CN" sz="1600" dirty="0">
                <a:solidFill>
                  <a:srgbClr val="0000FF"/>
                </a:solidFill>
                <a:latin typeface="Courier"/>
                <a:cs typeface="Courier"/>
              </a:endParaRPr>
            </a:p>
            <a:p>
              <a:pPr marL="457200" lvl="1" indent="0">
                <a:buNone/>
              </a:pPr>
              <a:r>
                <a:rPr kumimoji="1" lang="en-US" altLang="zh-CN" sz="1600" dirty="0" err="1" smtClean="0">
                  <a:latin typeface="Courier"/>
                  <a:cs typeface="Courier"/>
                </a:rPr>
                <a:t>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yljkjljk.a.example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Z.a.example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zABC.a.EXAMPLE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z.example</a:t>
              </a:r>
              <a:endParaRPr kumimoji="1" lang="en-US" altLang="zh-CN" sz="1600" dirty="0">
                <a:latin typeface="Courier"/>
                <a:cs typeface="Courier"/>
              </a:endParaRPr>
            </a:p>
            <a:p>
              <a:pPr marL="457200" lvl="1" indent="0">
                <a:buNone/>
              </a:pPr>
              <a:r>
                <a:rPr kumimoji="1" lang="en-US" altLang="zh-CN" sz="1600" dirty="0" smtClean="0">
                  <a:latin typeface="Courier"/>
                  <a:cs typeface="Courier"/>
                </a:rPr>
                <a:t>\</a:t>
              </a:r>
              <a:r>
                <a:rPr kumimoji="1" lang="en-US" altLang="zh-CN" sz="1600" dirty="0">
                  <a:latin typeface="Courier"/>
                  <a:cs typeface="Courier"/>
                </a:rPr>
                <a:t>001.z.example</a:t>
              </a:r>
            </a:p>
            <a:p>
              <a:pPr marL="457200" lvl="1" indent="0">
                <a:buNone/>
              </a:pPr>
              <a:r>
                <a:rPr kumimoji="1" lang="en-US" altLang="zh-CN" sz="1600" dirty="0" smtClean="0">
                  <a:latin typeface="Courier"/>
                  <a:cs typeface="Courier"/>
                </a:rPr>
                <a:t>*</a:t>
              </a:r>
              <a:r>
                <a:rPr kumimoji="1" lang="en-US" altLang="zh-CN" sz="1600" dirty="0">
                  <a:latin typeface="Courier"/>
                  <a:cs typeface="Courier"/>
                </a:rPr>
                <a:t>.</a:t>
              </a:r>
              <a:r>
                <a:rPr kumimoji="1" lang="en-US" altLang="zh-CN" sz="1600" dirty="0" err="1" smtClean="0">
                  <a:latin typeface="Courier"/>
                  <a:cs typeface="Courier"/>
                </a:rPr>
                <a:t>z.example</a:t>
              </a:r>
              <a:endParaRPr kumimoji="1" lang="en-US" altLang="zh-CN" sz="1600" dirty="0">
                <a:latin typeface="Courier"/>
                <a:cs typeface="Courier"/>
              </a:endParaRPr>
            </a:p>
          </p:txBody>
        </p:sp>
        <p:sp>
          <p:nvSpPr>
            <p:cNvPr id="8" name="椭圆 7"/>
            <p:cNvSpPr/>
            <p:nvPr/>
          </p:nvSpPr>
          <p:spPr>
            <a:xfrm>
              <a:off x="1915706" y="3893543"/>
              <a:ext cx="1719597" cy="516155"/>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000" dirty="0" smtClean="0">
                  <a:solidFill>
                    <a:schemeClr val="tx1"/>
                  </a:solidFill>
                  <a:latin typeface="微软雅黑"/>
                  <a:ea typeface="微软雅黑"/>
                  <a:cs typeface="微软雅黑"/>
                </a:rPr>
                <a:t>域名排序</a:t>
              </a:r>
            </a:p>
          </p:txBody>
        </p:sp>
      </p:grpSp>
      <p:grpSp>
        <p:nvGrpSpPr>
          <p:cNvPr id="11" name="组 10"/>
          <p:cNvGrpSpPr/>
          <p:nvPr/>
        </p:nvGrpSpPr>
        <p:grpSpPr>
          <a:xfrm>
            <a:off x="3905708" y="3882262"/>
            <a:ext cx="4781092" cy="2718077"/>
            <a:chOff x="3905708" y="3882262"/>
            <a:chExt cx="4781092" cy="2718077"/>
          </a:xfrm>
        </p:grpSpPr>
        <p:sp>
          <p:nvSpPr>
            <p:cNvPr id="7" name="内容占位符 2"/>
            <p:cNvSpPr txBox="1">
              <a:spLocks/>
            </p:cNvSpPr>
            <p:nvPr/>
          </p:nvSpPr>
          <p:spPr>
            <a:xfrm>
              <a:off x="3905708" y="3893543"/>
              <a:ext cx="4781092" cy="2706796"/>
            </a:xfrm>
            <a:prstGeom prst="rect">
              <a:avLst/>
            </a:prstGeom>
            <a:ln>
              <a:solidFill>
                <a:srgbClr val="000000"/>
              </a:solidFill>
            </a:ln>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kumimoji="1" lang="en-US" altLang="zh-CN" sz="1600" dirty="0" smtClean="0">
                  <a:solidFill>
                    <a:srgbClr val="0000FF"/>
                  </a:solidFill>
                  <a:latin typeface="Courier"/>
                  <a:cs typeface="Courier"/>
                </a:rPr>
                <a:t>example</a:t>
              </a:r>
              <a:r>
                <a:rPr kumimoji="1" lang="zh-CN" altLang="zh-CN" sz="1600" dirty="0">
                  <a:latin typeface="Courier"/>
                  <a:cs typeface="Courier"/>
                </a:rPr>
                <a:t> </a:t>
              </a:r>
              <a:r>
                <a:rPr kumimoji="1" lang="zh-CN" altLang="en-US" sz="1600" dirty="0" smtClean="0">
                  <a:latin typeface="Courier"/>
                  <a:cs typeface="Courier"/>
                </a:rPr>
                <a:t>         </a:t>
              </a:r>
              <a:r>
                <a:rPr kumimoji="1" lang="en-US" altLang="zh-CN" sz="1600" dirty="0" err="1" smtClean="0">
                  <a:latin typeface="Courier"/>
                  <a:cs typeface="Courier"/>
                </a:rPr>
                <a:t>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a.example</a:t>
              </a:r>
              <a:r>
                <a:rPr kumimoji="1" lang="zh-CN" altLang="en-US" sz="1600" dirty="0">
                  <a:latin typeface="Courier"/>
                  <a:cs typeface="Courier"/>
                </a:rPr>
                <a:t> </a:t>
              </a:r>
              <a:r>
                <a:rPr kumimoji="1" lang="zh-CN" altLang="en-US" sz="1600" dirty="0" smtClean="0">
                  <a:latin typeface="Courier"/>
                  <a:cs typeface="Courier"/>
                </a:rPr>
                <a:t>     </a:t>
              </a:r>
              <a:r>
                <a:rPr kumimoji="1" lang="en-US" altLang="zh-CN" sz="1600" dirty="0" err="1" smtClean="0">
                  <a:latin typeface="Courier"/>
                  <a:cs typeface="Courier"/>
                </a:rPr>
                <a:t>yljkjljk.a.example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yljkjljk.a.example</a:t>
              </a:r>
              <a:r>
                <a:rPr kumimoji="1" lang="zh-CN" altLang="zh-CN" sz="1600" dirty="0" smtClean="0">
                  <a:latin typeface="Courier"/>
                  <a:cs typeface="Courier"/>
                </a:rPr>
                <a:t> </a:t>
              </a:r>
              <a:r>
                <a:rPr kumimoji="1" lang="zh-CN" altLang="en-US" sz="1600" dirty="0" smtClean="0">
                  <a:latin typeface="Courier"/>
                  <a:cs typeface="Courier"/>
                </a:rPr>
                <a:t>     </a:t>
              </a:r>
              <a:r>
                <a:rPr kumimoji="1" lang="en-US" altLang="zh-CN" sz="1600" dirty="0" err="1" smtClean="0">
                  <a:latin typeface="Courier"/>
                  <a:cs typeface="Courier"/>
                </a:rPr>
                <a:t>Z.a.example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Z.a.example</a:t>
              </a:r>
              <a:r>
                <a:rPr kumimoji="1" lang="zh-CN" altLang="en-US" sz="1600" dirty="0" smtClean="0">
                  <a:latin typeface="Courier"/>
                  <a:cs typeface="Courier"/>
                </a:rPr>
                <a:t>        </a:t>
              </a:r>
              <a:r>
                <a:rPr kumimoji="1" lang="en-US" altLang="zh-CN" sz="1600" dirty="0" err="1" smtClean="0">
                  <a:latin typeface="Courier"/>
                  <a:cs typeface="Courier"/>
                </a:rPr>
                <a:t>zABC.a.EXAMPLE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zABC.a.EXAMPLE</a:t>
              </a:r>
              <a:r>
                <a:rPr kumimoji="1" lang="zh-CN" altLang="en-US" sz="1600" dirty="0" smtClean="0">
                  <a:latin typeface="Courier"/>
                  <a:cs typeface="Courier"/>
                </a:rPr>
                <a:t>     </a:t>
              </a:r>
              <a:r>
                <a:rPr kumimoji="1" lang="en-US" altLang="zh-CN" sz="1600" dirty="0" err="1" smtClean="0">
                  <a:latin typeface="Courier"/>
                  <a:cs typeface="Courier"/>
                </a:rPr>
                <a:t>z.example</a:t>
              </a:r>
              <a:endParaRPr kumimoji="1" lang="en-US" altLang="zh-CN" sz="1600" dirty="0">
                <a:latin typeface="Courier"/>
                <a:cs typeface="Courier"/>
              </a:endParaRPr>
            </a:p>
            <a:p>
              <a:pPr marL="457200" lvl="1" indent="0">
                <a:buNone/>
              </a:pPr>
              <a:r>
                <a:rPr kumimoji="1" lang="en-US" altLang="zh-CN" sz="1600" dirty="0" err="1" smtClean="0">
                  <a:latin typeface="Courier"/>
                  <a:cs typeface="Courier"/>
                </a:rPr>
                <a:t>z.example</a:t>
              </a:r>
              <a:r>
                <a:rPr kumimoji="1" lang="zh-CN" altLang="en-US" sz="1600" dirty="0" smtClean="0">
                  <a:latin typeface="Courier"/>
                  <a:cs typeface="Courier"/>
                </a:rPr>
                <a:t>          </a:t>
              </a:r>
              <a:r>
                <a:rPr kumimoji="1" lang="en-US" altLang="zh-CN" sz="1600" dirty="0" smtClean="0">
                  <a:latin typeface="Courier"/>
                  <a:cs typeface="Courier"/>
                </a:rPr>
                <a:t>\</a:t>
              </a:r>
              <a:r>
                <a:rPr kumimoji="1" lang="en-US" altLang="zh-CN" sz="1600" dirty="0">
                  <a:latin typeface="Courier"/>
                  <a:cs typeface="Courier"/>
                </a:rPr>
                <a:t>001.z.example</a:t>
              </a:r>
            </a:p>
            <a:p>
              <a:pPr marL="457200" lvl="1" indent="0">
                <a:buNone/>
              </a:pPr>
              <a:r>
                <a:rPr kumimoji="1" lang="en-US" altLang="zh-CN" sz="1600" dirty="0">
                  <a:latin typeface="Courier"/>
                  <a:cs typeface="Courier"/>
                </a:rPr>
                <a:t>\001.</a:t>
              </a:r>
              <a:r>
                <a:rPr kumimoji="1" lang="en-US" altLang="zh-CN" sz="1600" dirty="0" smtClean="0">
                  <a:latin typeface="Courier"/>
                  <a:cs typeface="Courier"/>
                </a:rPr>
                <a:t>z.example</a:t>
              </a:r>
              <a:r>
                <a:rPr kumimoji="1" lang="zh-CN" altLang="en-US" sz="1600" dirty="0" smtClean="0">
                  <a:latin typeface="Courier"/>
                  <a:cs typeface="Courier"/>
                </a:rPr>
                <a:t>     </a:t>
              </a:r>
              <a:r>
                <a:rPr kumimoji="1" lang="en-US" altLang="zh-CN" sz="1600" dirty="0" smtClean="0">
                  <a:latin typeface="Courier"/>
                  <a:cs typeface="Courier"/>
                </a:rPr>
                <a:t>*</a:t>
              </a:r>
              <a:r>
                <a:rPr kumimoji="1" lang="en-US" altLang="zh-CN" sz="1600" dirty="0">
                  <a:latin typeface="Courier"/>
                  <a:cs typeface="Courier"/>
                </a:rPr>
                <a:t>.</a:t>
              </a:r>
              <a:r>
                <a:rPr kumimoji="1" lang="en-US" altLang="zh-CN" sz="1600" dirty="0" err="1" smtClean="0">
                  <a:latin typeface="Courier"/>
                  <a:cs typeface="Courier"/>
                </a:rPr>
                <a:t>z.example</a:t>
              </a:r>
              <a:endParaRPr kumimoji="1" lang="en-US" altLang="zh-CN" sz="1600" dirty="0" smtClean="0">
                <a:latin typeface="Courier"/>
                <a:cs typeface="Courier"/>
              </a:endParaRPr>
            </a:p>
            <a:p>
              <a:pPr marL="457200" lvl="1" indent="0">
                <a:buNone/>
              </a:pPr>
              <a:r>
                <a:rPr kumimoji="1" lang="en-US" altLang="zh-CN" sz="1600" dirty="0">
                  <a:latin typeface="Courier"/>
                  <a:cs typeface="Courier"/>
                </a:rPr>
                <a:t>*.</a:t>
              </a:r>
              <a:r>
                <a:rPr kumimoji="1" lang="en-US" altLang="zh-CN" sz="1600" dirty="0" err="1" smtClean="0">
                  <a:latin typeface="Courier"/>
                  <a:cs typeface="Courier"/>
                </a:rPr>
                <a:t>z.example</a:t>
              </a:r>
              <a:r>
                <a:rPr kumimoji="1" lang="zh-CN" altLang="zh-CN" sz="1600" dirty="0" smtClean="0">
                  <a:latin typeface="Courier"/>
                  <a:cs typeface="Courier"/>
                </a:rPr>
                <a:t> </a:t>
              </a:r>
              <a:r>
                <a:rPr kumimoji="1" lang="zh-CN" altLang="en-US" sz="1600" dirty="0" smtClean="0">
                  <a:latin typeface="Courier"/>
                  <a:cs typeface="Courier"/>
                </a:rPr>
                <a:t>              </a:t>
              </a:r>
              <a:r>
                <a:rPr kumimoji="1" lang="en-US" altLang="zh-CN" sz="1600" dirty="0" smtClean="0">
                  <a:solidFill>
                    <a:srgbClr val="0000FF"/>
                  </a:solidFill>
                  <a:latin typeface="Courier"/>
                  <a:cs typeface="Courier"/>
                </a:rPr>
                <a:t>example</a:t>
              </a:r>
              <a:endParaRPr kumimoji="1" lang="en-US" altLang="zh-CN" sz="1600" dirty="0">
                <a:solidFill>
                  <a:srgbClr val="0000FF"/>
                </a:solidFill>
                <a:latin typeface="Courier"/>
                <a:cs typeface="Courier"/>
              </a:endParaRPr>
            </a:p>
          </p:txBody>
        </p:sp>
        <p:sp>
          <p:nvSpPr>
            <p:cNvPr id="9" name="椭圆 8"/>
            <p:cNvSpPr/>
            <p:nvPr/>
          </p:nvSpPr>
          <p:spPr>
            <a:xfrm>
              <a:off x="7361478" y="3882262"/>
              <a:ext cx="1325322" cy="516155"/>
            </a:xfrm>
            <a:prstGeom prst="ellipse">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微软雅黑"/>
                  <a:ea typeface="微软雅黑"/>
                  <a:cs typeface="微软雅黑"/>
                </a:rPr>
                <a:t>NSEC</a:t>
              </a:r>
              <a:endParaRPr kumimoji="1" lang="zh-CN" altLang="en-US" sz="2000" dirty="0" smtClean="0">
                <a:solidFill>
                  <a:schemeClr val="tx1"/>
                </a:solidFill>
                <a:latin typeface="微软雅黑"/>
                <a:ea typeface="微软雅黑"/>
                <a:cs typeface="微软雅黑"/>
              </a:endParaRPr>
            </a:p>
          </p:txBody>
        </p:sp>
      </p:grpSp>
      <p:sp>
        <p:nvSpPr>
          <p:cNvPr id="12" name="椭圆 11"/>
          <p:cNvSpPr/>
          <p:nvPr/>
        </p:nvSpPr>
        <p:spPr>
          <a:xfrm>
            <a:off x="582378" y="3759367"/>
            <a:ext cx="914400" cy="2975738"/>
          </a:xfrm>
          <a:prstGeom prst="ellipse">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Tree>
    <p:extLst>
      <p:ext uri="{BB962C8B-B14F-4D97-AF65-F5344CB8AC3E}">
        <p14:creationId xmlns:p14="http://schemas.microsoft.com/office/powerpoint/2010/main" val="109120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DNSSEC</a:t>
            </a:r>
            <a:r>
              <a:rPr kumimoji="1" lang="zh-CN" altLang="en-US" dirty="0" smtClean="0"/>
              <a:t>中的</a:t>
            </a:r>
            <a:r>
              <a:rPr kumimoji="1" lang="en-US" altLang="zh-CN" dirty="0" smtClean="0"/>
              <a:t>Wildcard</a:t>
            </a:r>
            <a:r>
              <a:rPr kumimoji="1" lang="zh-CN" altLang="en-US" dirty="0" smtClean="0"/>
              <a:t>（通配符）</a:t>
            </a:r>
            <a:r>
              <a:rPr kumimoji="1" lang="en-US" altLang="zh-CN" sz="1400" dirty="0" smtClean="0"/>
              <a:t>[RFC7129]</a:t>
            </a:r>
            <a:endParaRPr kumimoji="1" lang="zh-CN" altLang="en-US" dirty="0"/>
          </a:p>
        </p:txBody>
      </p:sp>
      <p:sp>
        <p:nvSpPr>
          <p:cNvPr id="3" name="内容占位符 2"/>
          <p:cNvSpPr>
            <a:spLocks noGrp="1"/>
          </p:cNvSpPr>
          <p:nvPr>
            <p:ph idx="1"/>
          </p:nvPr>
        </p:nvSpPr>
        <p:spPr>
          <a:xfrm>
            <a:off x="457200" y="1181358"/>
            <a:ext cx="8229600" cy="1430083"/>
          </a:xfrm>
          <a:ln>
            <a:solidFill>
              <a:srgbClr val="000000"/>
            </a:solidFill>
          </a:ln>
        </p:spPr>
        <p:txBody>
          <a:bodyPr/>
          <a:lstStyle/>
          <a:p>
            <a:pPr marL="0" indent="0">
              <a:buNone/>
            </a:pPr>
            <a:r>
              <a:rPr lang="en-US" altLang="zh-CN" sz="1600" dirty="0" err="1">
                <a:latin typeface="Courier"/>
                <a:cs typeface="Courier"/>
              </a:rPr>
              <a:t>example.org</a:t>
            </a:r>
            <a:r>
              <a:rPr lang="en-US" altLang="zh-CN" sz="1600" dirty="0">
                <a:latin typeface="Courier"/>
                <a:cs typeface="Courier"/>
              </a:rPr>
              <a:t>.        NS  </a:t>
            </a:r>
            <a:r>
              <a:rPr lang="en-US" altLang="zh-CN" sz="1600" dirty="0" err="1">
                <a:latin typeface="Courier"/>
                <a:cs typeface="Courier"/>
              </a:rPr>
              <a:t>a.example.org</a:t>
            </a:r>
            <a:r>
              <a:rPr lang="en-US" altLang="zh-CN" sz="1600" dirty="0">
                <a:latin typeface="Courier"/>
                <a:cs typeface="Courier"/>
              </a:rPr>
              <a:t>.</a:t>
            </a:r>
          </a:p>
          <a:p>
            <a:pPr marL="0" indent="0">
              <a:buNone/>
            </a:pPr>
            <a:r>
              <a:rPr lang="en-US" altLang="zh-CN" sz="1600" dirty="0" smtClean="0">
                <a:latin typeface="Courier"/>
                <a:cs typeface="Courier"/>
              </a:rPr>
              <a:t>*</a:t>
            </a:r>
            <a:r>
              <a:rPr lang="en-US" altLang="zh-CN" sz="1600" dirty="0">
                <a:latin typeface="Courier"/>
                <a:cs typeface="Courier"/>
              </a:rPr>
              <a:t>.</a:t>
            </a:r>
            <a:r>
              <a:rPr lang="en-US" altLang="zh-CN" sz="1600" dirty="0" err="1">
                <a:latin typeface="Courier"/>
                <a:cs typeface="Courier"/>
              </a:rPr>
              <a:t>example.org</a:t>
            </a:r>
            <a:r>
              <a:rPr lang="en-US" altLang="zh-CN" sz="1600" dirty="0">
                <a:latin typeface="Courier"/>
                <a:cs typeface="Courier"/>
              </a:rPr>
              <a:t>.      TXT "wildcard </a:t>
            </a:r>
            <a:r>
              <a:rPr lang="en-US" altLang="zh-CN" sz="1600" dirty="0" smtClean="0">
                <a:latin typeface="Courier"/>
                <a:cs typeface="Courier"/>
              </a:rPr>
              <a:t>record”</a:t>
            </a:r>
            <a:endParaRPr lang="en-US" altLang="zh-CN" sz="1600" dirty="0">
              <a:latin typeface="Courier"/>
              <a:cs typeface="Courier"/>
            </a:endParaRPr>
          </a:p>
          <a:p>
            <a:pPr marL="0" indent="0">
              <a:buNone/>
            </a:pPr>
            <a:r>
              <a:rPr lang="en-US" altLang="zh-CN" sz="1600" dirty="0" err="1" smtClean="0">
                <a:latin typeface="Courier"/>
                <a:cs typeface="Courier"/>
              </a:rPr>
              <a:t>a.example.org</a:t>
            </a:r>
            <a:r>
              <a:rPr lang="en-US" altLang="zh-CN" sz="1600" dirty="0">
                <a:latin typeface="Courier"/>
                <a:cs typeface="Courier"/>
              </a:rPr>
              <a:t>.      A 192.0.2.1</a:t>
            </a:r>
          </a:p>
          <a:p>
            <a:pPr marL="0" indent="0">
              <a:buNone/>
            </a:pPr>
            <a:r>
              <a:rPr lang="zh-CN" altLang="en-US" sz="1600" dirty="0" smtClean="0">
                <a:latin typeface="Courier"/>
                <a:cs typeface="Courier"/>
              </a:rPr>
              <a:t>                    </a:t>
            </a:r>
            <a:r>
              <a:rPr lang="en-US" altLang="zh-CN" sz="1600" dirty="0" smtClean="0">
                <a:latin typeface="Courier"/>
                <a:cs typeface="Courier"/>
              </a:rPr>
              <a:t>TXT </a:t>
            </a:r>
            <a:r>
              <a:rPr lang="en-US" altLang="zh-CN" sz="1600" dirty="0">
                <a:latin typeface="Courier"/>
                <a:cs typeface="Courier"/>
              </a:rPr>
              <a:t>"a record"</a:t>
            </a:r>
            <a:endParaRPr kumimoji="1" lang="zh-CN" altLang="en-US" sz="16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59</a:t>
            </a:fld>
            <a:endParaRPr kumimoji="1" lang="zh-CN" altLang="en-US" dirty="0"/>
          </a:p>
        </p:txBody>
      </p:sp>
      <p:sp>
        <p:nvSpPr>
          <p:cNvPr id="5" name="内容占位符 2"/>
          <p:cNvSpPr txBox="1">
            <a:spLocks/>
          </p:cNvSpPr>
          <p:nvPr/>
        </p:nvSpPr>
        <p:spPr>
          <a:xfrm>
            <a:off x="457200" y="2758183"/>
            <a:ext cx="8229600" cy="2144206"/>
          </a:xfrm>
          <a:prstGeom prst="rect">
            <a:avLst/>
          </a:prstGeom>
          <a:ln>
            <a:solidFill>
              <a:srgbClr val="000000"/>
            </a:solidFill>
          </a:ln>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a:latin typeface="Courier"/>
                <a:cs typeface="Courier"/>
              </a:rPr>
              <a:t>;; ANSWER SECTION:</a:t>
            </a:r>
          </a:p>
          <a:p>
            <a:pPr marL="0" indent="0">
              <a:buNone/>
            </a:pPr>
            <a:r>
              <a:rPr lang="en-US" altLang="zh-CN" sz="1600" dirty="0" err="1" smtClean="0">
                <a:latin typeface="Courier"/>
                <a:cs typeface="Courier"/>
              </a:rPr>
              <a:t>z.example.org</a:t>
            </a:r>
            <a:r>
              <a:rPr lang="en-US" altLang="zh-CN" sz="1600" dirty="0">
                <a:latin typeface="Courier"/>
                <a:cs typeface="Courier"/>
              </a:rPr>
              <a:t>.      TXT "wildcard </a:t>
            </a:r>
            <a:r>
              <a:rPr lang="en-US" altLang="zh-CN" sz="1600" dirty="0" smtClean="0">
                <a:latin typeface="Courier"/>
                <a:cs typeface="Courier"/>
              </a:rPr>
              <a:t>record”</a:t>
            </a:r>
            <a:endParaRPr lang="en-US" altLang="zh-CN" sz="1600" dirty="0">
              <a:latin typeface="Courier"/>
              <a:cs typeface="Courier"/>
            </a:endParaRPr>
          </a:p>
          <a:p>
            <a:pPr marL="0" indent="0">
              <a:buNone/>
            </a:pPr>
            <a:r>
              <a:rPr lang="en-US" altLang="zh-CN" sz="1600" dirty="0" err="1" smtClean="0">
                <a:latin typeface="Courier"/>
                <a:cs typeface="Courier"/>
              </a:rPr>
              <a:t>z.example.org</a:t>
            </a:r>
            <a:r>
              <a:rPr lang="en-US" altLang="zh-CN" sz="1600" dirty="0">
                <a:latin typeface="Courier"/>
                <a:cs typeface="Courier"/>
              </a:rPr>
              <a:t>.      RRSIG(TXT) ( </a:t>
            </a:r>
            <a:r>
              <a:rPr lang="zh-CN" altLang="zh-CN" sz="1600" dirty="0" smtClean="0">
                <a:solidFill>
                  <a:srgbClr val="3366FF"/>
                </a:solidFill>
                <a:latin typeface="Courier"/>
                <a:cs typeface="Courier"/>
              </a:rPr>
              <a:t>*</a:t>
            </a:r>
            <a:r>
              <a:rPr lang="en-US" altLang="zh-CN" sz="1600" dirty="0" smtClean="0">
                <a:solidFill>
                  <a:srgbClr val="3366FF"/>
                </a:solidFill>
                <a:latin typeface="Courier"/>
                <a:cs typeface="Courier"/>
              </a:rPr>
              <a:t>.</a:t>
            </a:r>
            <a:r>
              <a:rPr lang="en-US" altLang="zh-CN" sz="1600" dirty="0" err="1" smtClean="0">
                <a:solidFill>
                  <a:srgbClr val="3366FF"/>
                </a:solidFill>
                <a:latin typeface="Courier"/>
                <a:cs typeface="Courier"/>
              </a:rPr>
              <a:t>example.org</a:t>
            </a:r>
            <a:r>
              <a:rPr lang="zh-CN" altLang="en-US" sz="1600" dirty="0" smtClean="0">
                <a:solidFill>
                  <a:srgbClr val="3366FF"/>
                </a:solidFill>
                <a:latin typeface="Courier"/>
                <a:cs typeface="Courier"/>
              </a:rPr>
              <a:t>的签名</a:t>
            </a:r>
            <a:r>
              <a:rPr lang="en-US" altLang="zh-CN" sz="1600" dirty="0" smtClean="0">
                <a:solidFill>
                  <a:srgbClr val="3366FF"/>
                </a:solidFill>
                <a:latin typeface="Courier"/>
                <a:cs typeface="Courier"/>
              </a:rPr>
              <a:t>,</a:t>
            </a:r>
            <a:r>
              <a:rPr lang="zh-CN" altLang="en-US" sz="1600" dirty="0" smtClean="0">
                <a:solidFill>
                  <a:srgbClr val="3366FF"/>
                </a:solidFill>
                <a:latin typeface="Courier"/>
                <a:cs typeface="Courier"/>
              </a:rPr>
              <a:t> </a:t>
            </a:r>
            <a:r>
              <a:rPr lang="en-US" altLang="zh-CN" sz="1600" dirty="0" smtClean="0">
                <a:solidFill>
                  <a:srgbClr val="3366FF"/>
                </a:solidFill>
                <a:latin typeface="Courier"/>
                <a:cs typeface="Courier"/>
              </a:rPr>
              <a:t>Label</a:t>
            </a:r>
            <a:r>
              <a:rPr lang="zh-CN" altLang="en-US" sz="1600" dirty="0" smtClean="0">
                <a:solidFill>
                  <a:srgbClr val="3366FF"/>
                </a:solidFill>
                <a:latin typeface="Courier"/>
                <a:cs typeface="Courier"/>
              </a:rPr>
              <a:t>数</a:t>
            </a:r>
            <a:r>
              <a:rPr lang="en-US" altLang="zh-CN" sz="1600" dirty="0" smtClean="0">
                <a:solidFill>
                  <a:srgbClr val="3366FF"/>
                </a:solidFill>
                <a:latin typeface="Courier"/>
                <a:cs typeface="Courier"/>
              </a:rPr>
              <a:t>=2 </a:t>
            </a:r>
            <a:r>
              <a:rPr lang="en-US" altLang="zh-CN" sz="1600" dirty="0" smtClean="0">
                <a:latin typeface="Courier"/>
                <a:cs typeface="Courier"/>
              </a:rPr>
              <a:t>)</a:t>
            </a:r>
            <a:endParaRPr lang="en-US" altLang="zh-CN" sz="1600" dirty="0">
              <a:latin typeface="Courier"/>
              <a:cs typeface="Courier"/>
            </a:endParaRPr>
          </a:p>
          <a:p>
            <a:pPr marL="0" indent="0">
              <a:buNone/>
            </a:pPr>
            <a:r>
              <a:rPr lang="en-US" altLang="zh-CN" sz="1600" dirty="0" smtClean="0">
                <a:latin typeface="Courier"/>
                <a:cs typeface="Courier"/>
              </a:rPr>
              <a:t>;</a:t>
            </a:r>
            <a:r>
              <a:rPr lang="en-US" altLang="zh-CN" sz="1600" dirty="0">
                <a:latin typeface="Courier"/>
                <a:cs typeface="Courier"/>
              </a:rPr>
              <a:t>; AUTHORITY SECTION:</a:t>
            </a:r>
          </a:p>
          <a:p>
            <a:pPr marL="0" indent="0">
              <a:buNone/>
            </a:pPr>
            <a:r>
              <a:rPr lang="en-US" altLang="zh-CN" sz="1600" dirty="0" err="1" smtClean="0">
                <a:latin typeface="Courier"/>
                <a:cs typeface="Courier"/>
              </a:rPr>
              <a:t>a.example.org</a:t>
            </a:r>
            <a:r>
              <a:rPr lang="en-US" altLang="zh-CN" sz="1600" dirty="0">
                <a:latin typeface="Courier"/>
                <a:cs typeface="Courier"/>
              </a:rPr>
              <a:t>.      NSEC </a:t>
            </a:r>
            <a:r>
              <a:rPr lang="en-US" altLang="zh-CN" sz="1600" dirty="0" err="1">
                <a:latin typeface="Courier"/>
                <a:cs typeface="Courier"/>
              </a:rPr>
              <a:t>example.org</a:t>
            </a:r>
            <a:r>
              <a:rPr lang="en-US" altLang="zh-CN" sz="1600" dirty="0">
                <a:latin typeface="Courier"/>
                <a:cs typeface="Courier"/>
              </a:rPr>
              <a:t>. A TXT RRSIG NSEC</a:t>
            </a:r>
          </a:p>
          <a:p>
            <a:pPr marL="0" indent="0">
              <a:buNone/>
            </a:pPr>
            <a:r>
              <a:rPr lang="en-US" altLang="zh-CN" sz="1600" dirty="0" err="1">
                <a:latin typeface="Courier"/>
                <a:cs typeface="Courier"/>
              </a:rPr>
              <a:t>a</a:t>
            </a:r>
            <a:r>
              <a:rPr lang="en-US" altLang="zh-CN" sz="1600" dirty="0" err="1" smtClean="0">
                <a:latin typeface="Courier"/>
                <a:cs typeface="Courier"/>
              </a:rPr>
              <a:t>.example.org</a:t>
            </a:r>
            <a:r>
              <a:rPr lang="en-US" altLang="zh-CN" sz="1600" dirty="0">
                <a:latin typeface="Courier"/>
                <a:cs typeface="Courier"/>
              </a:rPr>
              <a:t>.      RRSIG(NSEC) ( ... )</a:t>
            </a:r>
            <a:endParaRPr kumimoji="1" lang="zh-CN" altLang="en-US" sz="1600" dirty="0">
              <a:latin typeface="Courier"/>
              <a:cs typeface="Courier"/>
            </a:endParaRPr>
          </a:p>
        </p:txBody>
      </p:sp>
      <p:sp>
        <p:nvSpPr>
          <p:cNvPr id="6" name="文本框 5"/>
          <p:cNvSpPr txBox="1"/>
          <p:nvPr/>
        </p:nvSpPr>
        <p:spPr>
          <a:xfrm>
            <a:off x="7630819" y="1293850"/>
            <a:ext cx="975898" cy="369332"/>
          </a:xfrm>
          <a:prstGeom prst="rect">
            <a:avLst/>
          </a:prstGeom>
          <a:solidFill>
            <a:schemeClr val="bg1">
              <a:lumMod val="75000"/>
            </a:schemeClr>
          </a:solidFill>
        </p:spPr>
        <p:txBody>
          <a:bodyPr wrap="none" rtlCol="0">
            <a:spAutoFit/>
          </a:bodyPr>
          <a:lstStyle/>
          <a:p>
            <a:r>
              <a:rPr kumimoji="1" lang="en-US" altLang="zh-CN" dirty="0" smtClean="0"/>
              <a:t>zone</a:t>
            </a:r>
            <a:r>
              <a:rPr kumimoji="1" lang="zh-CN" altLang="en-US" dirty="0" smtClean="0"/>
              <a:t> </a:t>
            </a:r>
            <a:r>
              <a:rPr kumimoji="1" lang="en-US" altLang="zh-CN" dirty="0" smtClean="0"/>
              <a:t>file</a:t>
            </a:r>
            <a:endParaRPr kumimoji="1" lang="zh-CN" altLang="en-US" dirty="0"/>
          </a:p>
        </p:txBody>
      </p:sp>
      <p:sp>
        <p:nvSpPr>
          <p:cNvPr id="7" name="文本框 6"/>
          <p:cNvSpPr txBox="1"/>
          <p:nvPr/>
        </p:nvSpPr>
        <p:spPr>
          <a:xfrm>
            <a:off x="6645609" y="2870675"/>
            <a:ext cx="1959992" cy="338554"/>
          </a:xfrm>
          <a:prstGeom prst="rect">
            <a:avLst/>
          </a:prstGeom>
          <a:solidFill>
            <a:schemeClr val="bg1">
              <a:lumMod val="75000"/>
            </a:schemeClr>
          </a:solidFill>
        </p:spPr>
        <p:txBody>
          <a:bodyPr wrap="none" rtlCol="0">
            <a:spAutoFit/>
          </a:bodyPr>
          <a:lstStyle/>
          <a:p>
            <a:r>
              <a:rPr kumimoji="1" lang="zh-CN" altLang="en-US" sz="1600" dirty="0" smtClean="0">
                <a:latin typeface="微软雅黑"/>
                <a:ea typeface="微软雅黑"/>
                <a:cs typeface="微软雅黑"/>
              </a:rPr>
              <a:t>查询</a:t>
            </a:r>
            <a:r>
              <a:rPr kumimoji="1" lang="en-US" altLang="zh-CN" sz="1600" dirty="0" err="1" smtClean="0">
                <a:latin typeface="微软雅黑"/>
                <a:ea typeface="微软雅黑"/>
                <a:cs typeface="微软雅黑"/>
              </a:rPr>
              <a:t>z.example.org</a:t>
            </a:r>
            <a:endParaRPr kumimoji="1" lang="zh-CN" altLang="en-US" sz="1600" dirty="0">
              <a:latin typeface="微软雅黑"/>
              <a:ea typeface="微软雅黑"/>
              <a:cs typeface="微软雅黑"/>
            </a:endParaRPr>
          </a:p>
        </p:txBody>
      </p:sp>
      <p:sp>
        <p:nvSpPr>
          <p:cNvPr id="8" name="内容占位符 2"/>
          <p:cNvSpPr txBox="1">
            <a:spLocks/>
          </p:cNvSpPr>
          <p:nvPr/>
        </p:nvSpPr>
        <p:spPr>
          <a:xfrm>
            <a:off x="457200" y="5092311"/>
            <a:ext cx="8229600" cy="961484"/>
          </a:xfrm>
          <a:prstGeom prst="rect">
            <a:avLst/>
          </a:prstGeom>
          <a:ln>
            <a:noFill/>
          </a:ln>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kumimoji="1" lang="en-US" altLang="zh-CN" sz="1600" dirty="0"/>
              <a:t>AUTHORITY</a:t>
            </a:r>
            <a:r>
              <a:rPr kumimoji="1" lang="zh-CN" altLang="en-US" sz="1600" dirty="0"/>
              <a:t>中的</a:t>
            </a:r>
            <a:r>
              <a:rPr kumimoji="1" lang="en-US" altLang="zh-CN" sz="1600" dirty="0"/>
              <a:t>NSEC</a:t>
            </a:r>
            <a:r>
              <a:rPr kumimoji="1" lang="zh-CN" altLang="en-US" sz="1600" dirty="0" smtClean="0"/>
              <a:t>记录，由查询域名</a:t>
            </a:r>
            <a:r>
              <a:rPr kumimoji="1" lang="zh-CN" altLang="zh-CN" sz="1600" dirty="0" smtClean="0"/>
              <a:t>（</a:t>
            </a:r>
            <a:r>
              <a:rPr kumimoji="1" lang="zh-CN" altLang="en-US" sz="1600" dirty="0" smtClean="0"/>
              <a:t>即</a:t>
            </a:r>
            <a:r>
              <a:rPr kumimoji="1" lang="en-US" altLang="zh-CN" sz="1600" dirty="0" err="1" smtClean="0"/>
              <a:t>z.example.org</a:t>
            </a:r>
            <a:r>
              <a:rPr kumimoji="1" lang="zh-CN" altLang="en-US" sz="1600" dirty="0" smtClean="0"/>
              <a:t>）来确定；</a:t>
            </a:r>
            <a:endParaRPr kumimoji="1" lang="en-US" altLang="zh-CN" sz="1600" dirty="0" smtClean="0"/>
          </a:p>
          <a:p>
            <a:pPr marL="0" indent="0">
              <a:buNone/>
            </a:pPr>
            <a:r>
              <a:rPr kumimoji="1" lang="zh-CN" altLang="en-US" sz="1600" dirty="0" smtClean="0"/>
              <a:t>该记录必不可少，用来抵御重放攻击：</a:t>
            </a:r>
            <a:r>
              <a:rPr kumimoji="1" lang="zh-CN" altLang="en-US" sz="1600" dirty="0" smtClean="0">
                <a:solidFill>
                  <a:schemeClr val="accent1"/>
                </a:solidFill>
              </a:rPr>
              <a:t>若没有</a:t>
            </a:r>
            <a:r>
              <a:rPr kumimoji="1" lang="en-US" altLang="zh-CN" sz="1600" dirty="0" smtClean="0">
                <a:solidFill>
                  <a:schemeClr val="accent1"/>
                </a:solidFill>
              </a:rPr>
              <a:t>NSEC</a:t>
            </a:r>
            <a:r>
              <a:rPr kumimoji="1" lang="zh-CN" altLang="en-US" sz="1600" dirty="0" smtClean="0">
                <a:solidFill>
                  <a:schemeClr val="accent1"/>
                </a:solidFill>
              </a:rPr>
              <a:t>记录，攻击者可以伪造</a:t>
            </a:r>
            <a:r>
              <a:rPr kumimoji="1" lang="en-US" altLang="zh-CN" sz="1600" dirty="0" err="1">
                <a:solidFill>
                  <a:schemeClr val="accent1"/>
                </a:solidFill>
              </a:rPr>
              <a:t>a</a:t>
            </a:r>
            <a:r>
              <a:rPr kumimoji="1" lang="en-US" altLang="zh-CN" sz="1600" dirty="0" err="1" smtClean="0">
                <a:solidFill>
                  <a:schemeClr val="accent1"/>
                </a:solidFill>
              </a:rPr>
              <a:t>.example.org</a:t>
            </a:r>
            <a:r>
              <a:rPr kumimoji="1" lang="zh-CN" altLang="en-US" sz="1600" dirty="0" smtClean="0">
                <a:solidFill>
                  <a:schemeClr val="accent1"/>
                </a:solidFill>
              </a:rPr>
              <a:t>不存在的应答</a:t>
            </a:r>
            <a:endParaRPr kumimoji="1" lang="zh-CN" altLang="en-US" sz="1600" dirty="0">
              <a:solidFill>
                <a:schemeClr val="accent1"/>
              </a:solidFill>
            </a:endParaRPr>
          </a:p>
        </p:txBody>
      </p:sp>
    </p:spTree>
    <p:extLst>
      <p:ext uri="{BB962C8B-B14F-4D97-AF65-F5344CB8AC3E}">
        <p14:creationId xmlns:p14="http://schemas.microsoft.com/office/powerpoint/2010/main" val="3912643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组 117"/>
          <p:cNvGrpSpPr/>
          <p:nvPr/>
        </p:nvGrpSpPr>
        <p:grpSpPr>
          <a:xfrm>
            <a:off x="120687" y="1180410"/>
            <a:ext cx="8744725" cy="5576151"/>
            <a:chOff x="120687" y="938510"/>
            <a:chExt cx="8744725" cy="5576151"/>
          </a:xfrm>
        </p:grpSpPr>
        <p:sp>
          <p:nvSpPr>
            <p:cNvPr id="83" name="椭圆 82"/>
            <p:cNvSpPr/>
            <p:nvPr/>
          </p:nvSpPr>
          <p:spPr>
            <a:xfrm>
              <a:off x="120687" y="3007808"/>
              <a:ext cx="3080847" cy="1686063"/>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7" name="椭圆 86"/>
            <p:cNvSpPr/>
            <p:nvPr/>
          </p:nvSpPr>
          <p:spPr>
            <a:xfrm>
              <a:off x="6603148" y="5498139"/>
              <a:ext cx="2045552"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5" name="椭圆 104"/>
            <p:cNvSpPr/>
            <p:nvPr/>
          </p:nvSpPr>
          <p:spPr>
            <a:xfrm>
              <a:off x="5978087" y="938510"/>
              <a:ext cx="2887325" cy="576521"/>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6" name="椭圆 95"/>
            <p:cNvSpPr/>
            <p:nvPr/>
          </p:nvSpPr>
          <p:spPr>
            <a:xfrm>
              <a:off x="3367617" y="1039457"/>
              <a:ext cx="2045552"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82" name="椭圆 81"/>
            <p:cNvSpPr/>
            <p:nvPr/>
          </p:nvSpPr>
          <p:spPr>
            <a:xfrm>
              <a:off x="3514040" y="4981876"/>
              <a:ext cx="2733257" cy="1532785"/>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4" name="椭圆 93"/>
            <p:cNvSpPr/>
            <p:nvPr/>
          </p:nvSpPr>
          <p:spPr>
            <a:xfrm rot="20046645">
              <a:off x="770325" y="4025706"/>
              <a:ext cx="5219709" cy="1754487"/>
            </a:xfrm>
            <a:custGeom>
              <a:avLst/>
              <a:gdLst/>
              <a:ahLst/>
              <a:cxnLst/>
              <a:rect l="l" t="t" r="r" b="b"/>
              <a:pathLst>
                <a:path w="5219709" h="1754487">
                  <a:moveTo>
                    <a:pt x="4387269" y="747565"/>
                  </a:moveTo>
                  <a:cubicBezTo>
                    <a:pt x="4943667" y="1068801"/>
                    <a:pt x="5308023" y="1479374"/>
                    <a:pt x="5201080" y="1664606"/>
                  </a:cubicBezTo>
                  <a:cubicBezTo>
                    <a:pt x="5094136" y="1849837"/>
                    <a:pt x="4556391" y="1739583"/>
                    <a:pt x="3999993" y="1418346"/>
                  </a:cubicBezTo>
                  <a:cubicBezTo>
                    <a:pt x="3791344" y="1297882"/>
                    <a:pt x="3609701" y="1164856"/>
                    <a:pt x="3469790" y="1035861"/>
                  </a:cubicBezTo>
                  <a:lnTo>
                    <a:pt x="3416455" y="984393"/>
                  </a:lnTo>
                  <a:lnTo>
                    <a:pt x="3369537" y="1005280"/>
                  </a:lnTo>
                  <a:cubicBezTo>
                    <a:pt x="3156171" y="1091351"/>
                    <a:pt x="2833269" y="1146212"/>
                    <a:pt x="2471878" y="1146212"/>
                  </a:cubicBezTo>
                  <a:cubicBezTo>
                    <a:pt x="2391569" y="1146212"/>
                    <a:pt x="2313161" y="1143503"/>
                    <a:pt x="2237432" y="1138344"/>
                  </a:cubicBezTo>
                  <a:lnTo>
                    <a:pt x="2063672" y="1120387"/>
                  </a:lnTo>
                  <a:lnTo>
                    <a:pt x="2069067" y="1146558"/>
                  </a:lnTo>
                  <a:cubicBezTo>
                    <a:pt x="2076017" y="1202499"/>
                    <a:pt x="2067966" y="1253064"/>
                    <a:pt x="2043178" y="1295997"/>
                  </a:cubicBezTo>
                  <a:cubicBezTo>
                    <a:pt x="1910978" y="1524975"/>
                    <a:pt x="1352758" y="1450184"/>
                    <a:pt x="796360" y="1128948"/>
                  </a:cubicBezTo>
                  <a:cubicBezTo>
                    <a:pt x="239962" y="807711"/>
                    <a:pt x="-103919" y="361674"/>
                    <a:pt x="28282" y="132696"/>
                  </a:cubicBezTo>
                  <a:cubicBezTo>
                    <a:pt x="160482" y="-96282"/>
                    <a:pt x="718702" y="-21491"/>
                    <a:pt x="1275100" y="299746"/>
                  </a:cubicBezTo>
                  <a:cubicBezTo>
                    <a:pt x="1344650" y="339900"/>
                    <a:pt x="1410879" y="382005"/>
                    <a:pt x="1473273" y="425392"/>
                  </a:cubicBezTo>
                  <a:lnTo>
                    <a:pt x="1583404" y="509228"/>
                  </a:lnTo>
                  <a:lnTo>
                    <a:pt x="1649300" y="485090"/>
                  </a:lnTo>
                  <a:cubicBezTo>
                    <a:pt x="1859816" y="415008"/>
                    <a:pt x="2150642" y="371660"/>
                    <a:pt x="2471878" y="371660"/>
                  </a:cubicBezTo>
                  <a:cubicBezTo>
                    <a:pt x="2712805" y="371660"/>
                    <a:pt x="2936627" y="396043"/>
                    <a:pt x="3122291" y="437801"/>
                  </a:cubicBezTo>
                  <a:lnTo>
                    <a:pt x="3219104" y="464393"/>
                  </a:lnTo>
                  <a:lnTo>
                    <a:pt x="3245676" y="445529"/>
                  </a:lnTo>
                  <a:cubicBezTo>
                    <a:pt x="3427854" y="346934"/>
                    <a:pt x="3900421" y="466483"/>
                    <a:pt x="4387269" y="747565"/>
                  </a:cubicBezTo>
                  <a:close/>
                </a:path>
              </a:pathLst>
            </a:cu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7" name="椭圆 96"/>
            <p:cNvSpPr/>
            <p:nvPr/>
          </p:nvSpPr>
          <p:spPr>
            <a:xfrm>
              <a:off x="1230345" y="1708876"/>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8" name="椭圆 97"/>
            <p:cNvSpPr/>
            <p:nvPr/>
          </p:nvSpPr>
          <p:spPr>
            <a:xfrm>
              <a:off x="2805051" y="1773020"/>
              <a:ext cx="1060056"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99" name="椭圆 98"/>
            <p:cNvSpPr/>
            <p:nvPr/>
          </p:nvSpPr>
          <p:spPr>
            <a:xfrm>
              <a:off x="4040313" y="1849220"/>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0" name="椭圆 99"/>
            <p:cNvSpPr/>
            <p:nvPr/>
          </p:nvSpPr>
          <p:spPr>
            <a:xfrm>
              <a:off x="5825376" y="1773020"/>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1" name="椭圆 100"/>
            <p:cNvSpPr/>
            <p:nvPr/>
          </p:nvSpPr>
          <p:spPr>
            <a:xfrm>
              <a:off x="7214639" y="1633976"/>
              <a:ext cx="1154661" cy="9574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2" name="椭圆 101"/>
            <p:cNvSpPr/>
            <p:nvPr/>
          </p:nvSpPr>
          <p:spPr>
            <a:xfrm>
              <a:off x="4681231" y="2913796"/>
              <a:ext cx="1536854"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03" name="椭圆 102"/>
            <p:cNvSpPr/>
            <p:nvPr/>
          </p:nvSpPr>
          <p:spPr>
            <a:xfrm>
              <a:off x="6980037" y="2838307"/>
              <a:ext cx="1536854" cy="594519"/>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2" name="标题 1"/>
          <p:cNvSpPr>
            <a:spLocks noGrp="1"/>
          </p:cNvSpPr>
          <p:nvPr>
            <p:ph type="title"/>
          </p:nvPr>
        </p:nvSpPr>
        <p:spPr/>
        <p:txBody>
          <a:bodyPr/>
          <a:lstStyle/>
          <a:p>
            <a:r>
              <a:rPr kumimoji="1" lang="en-US" altLang="zh-CN" dirty="0" smtClean="0"/>
              <a:t>DNS</a:t>
            </a:r>
            <a:r>
              <a:rPr kumimoji="1" lang="zh-CN" altLang="en-US" dirty="0" smtClean="0"/>
              <a:t>名字空间</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a:t>
            </a:fld>
            <a:endParaRPr kumimoji="1" lang="zh-CN" altLang="en-US" dirty="0"/>
          </a:p>
        </p:txBody>
      </p:sp>
      <p:sp>
        <p:nvSpPr>
          <p:cNvPr id="5" name="椭圆 4"/>
          <p:cNvSpPr/>
          <p:nvPr/>
        </p:nvSpPr>
        <p:spPr>
          <a:xfrm>
            <a:off x="3232384" y="1240776"/>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(root)</a:t>
            </a:r>
            <a:endParaRPr kumimoji="1" lang="zh-CN" altLang="en-US" dirty="0" smtClean="0">
              <a:solidFill>
                <a:schemeClr val="tx1"/>
              </a:solidFill>
              <a:latin typeface="Arial Black"/>
              <a:cs typeface="Arial Black"/>
            </a:endParaRPr>
          </a:p>
        </p:txBody>
      </p:sp>
      <p:sp>
        <p:nvSpPr>
          <p:cNvPr id="6" name="椭圆 5"/>
          <p:cNvSpPr/>
          <p:nvPr/>
        </p:nvSpPr>
        <p:spPr>
          <a:xfrm>
            <a:off x="675066" y="216981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com</a:t>
            </a:r>
            <a:endParaRPr kumimoji="1" lang="zh-CN" altLang="en-US" dirty="0" smtClean="0">
              <a:solidFill>
                <a:schemeClr val="tx1"/>
              </a:solidFill>
              <a:latin typeface="Arial Black"/>
              <a:cs typeface="Arial Black"/>
            </a:endParaRPr>
          </a:p>
        </p:txBody>
      </p:sp>
      <p:sp>
        <p:nvSpPr>
          <p:cNvPr id="7" name="椭圆 6"/>
          <p:cNvSpPr/>
          <p:nvPr/>
        </p:nvSpPr>
        <p:spPr>
          <a:xfrm>
            <a:off x="5855722" y="2119015"/>
            <a:ext cx="114938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cn</a:t>
            </a:r>
            <a:endParaRPr kumimoji="1" lang="zh-CN" altLang="en-US" dirty="0" smtClean="0">
              <a:solidFill>
                <a:schemeClr val="tx1"/>
              </a:solidFill>
              <a:latin typeface="Arial Black"/>
              <a:cs typeface="Arial Black"/>
            </a:endParaRPr>
          </a:p>
        </p:txBody>
      </p:sp>
      <p:cxnSp>
        <p:nvCxnSpPr>
          <p:cNvPr id="8" name="直线连接符 7"/>
          <p:cNvCxnSpPr>
            <a:stCxn id="5" idx="4"/>
            <a:endCxn id="6" idx="0"/>
          </p:cNvCxnSpPr>
          <p:nvPr/>
        </p:nvCxnSpPr>
        <p:spPr>
          <a:xfrm flipH="1">
            <a:off x="1794975" y="1756931"/>
            <a:ext cx="2557318" cy="4128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直线连接符 8"/>
          <p:cNvCxnSpPr>
            <a:stCxn id="5" idx="4"/>
            <a:endCxn id="7" idx="1"/>
          </p:cNvCxnSpPr>
          <p:nvPr/>
        </p:nvCxnSpPr>
        <p:spPr>
          <a:xfrm>
            <a:off x="4352293" y="1756931"/>
            <a:ext cx="1671752" cy="437673"/>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椭圆 9"/>
          <p:cNvSpPr/>
          <p:nvPr/>
        </p:nvSpPr>
        <p:spPr>
          <a:xfrm>
            <a:off x="6477000" y="3111118"/>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com</a:t>
            </a:r>
            <a:endParaRPr kumimoji="1" lang="zh-CN" altLang="en-US" dirty="0" smtClean="0">
              <a:solidFill>
                <a:schemeClr val="tx1"/>
              </a:solidFill>
              <a:latin typeface="Arial Black"/>
              <a:cs typeface="Arial Black"/>
            </a:endParaRPr>
          </a:p>
        </p:txBody>
      </p:sp>
      <p:cxnSp>
        <p:nvCxnSpPr>
          <p:cNvPr id="11" name="直线连接符 10"/>
          <p:cNvCxnSpPr>
            <a:stCxn id="7" idx="4"/>
            <a:endCxn id="10" idx="0"/>
          </p:cNvCxnSpPr>
          <p:nvPr/>
        </p:nvCxnSpPr>
        <p:spPr>
          <a:xfrm>
            <a:off x="6430412" y="2635170"/>
            <a:ext cx="1279643" cy="4759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直线连接符 11"/>
          <p:cNvCxnSpPr>
            <a:stCxn id="6" idx="4"/>
            <a:endCxn id="13" idx="0"/>
          </p:cNvCxnSpPr>
          <p:nvPr/>
        </p:nvCxnSpPr>
        <p:spPr>
          <a:xfrm flipH="1">
            <a:off x="1709538" y="2685970"/>
            <a:ext cx="85437" cy="5394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椭圆 12"/>
          <p:cNvSpPr/>
          <p:nvPr/>
        </p:nvSpPr>
        <p:spPr>
          <a:xfrm>
            <a:off x="217541" y="3225418"/>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sina</a:t>
            </a:r>
            <a:endParaRPr kumimoji="1" lang="zh-CN" altLang="en-US" dirty="0" smtClean="0">
              <a:solidFill>
                <a:schemeClr val="tx1"/>
              </a:solidFill>
              <a:latin typeface="Arial Black"/>
              <a:cs typeface="Arial Black"/>
            </a:endParaRPr>
          </a:p>
        </p:txBody>
      </p:sp>
      <p:cxnSp>
        <p:nvCxnSpPr>
          <p:cNvPr id="14" name="直线连接符 13"/>
          <p:cNvCxnSpPr>
            <a:stCxn id="5" idx="4"/>
          </p:cNvCxnSpPr>
          <p:nvPr/>
        </p:nvCxnSpPr>
        <p:spPr>
          <a:xfrm flipH="1">
            <a:off x="3721100" y="1756931"/>
            <a:ext cx="631193" cy="43640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椭圆 16"/>
          <p:cNvSpPr/>
          <p:nvPr/>
        </p:nvSpPr>
        <p:spPr>
          <a:xfrm>
            <a:off x="2194791" y="219333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net</a:t>
            </a:r>
            <a:endParaRPr kumimoji="1" lang="zh-CN" altLang="en-US" dirty="0" smtClean="0">
              <a:solidFill>
                <a:schemeClr val="tx1"/>
              </a:solidFill>
              <a:latin typeface="Arial Black"/>
              <a:cs typeface="Arial Black"/>
            </a:endParaRPr>
          </a:p>
        </p:txBody>
      </p:sp>
      <p:sp>
        <p:nvSpPr>
          <p:cNvPr id="19" name="椭圆 18"/>
          <p:cNvSpPr/>
          <p:nvPr/>
        </p:nvSpPr>
        <p:spPr>
          <a:xfrm>
            <a:off x="7219920" y="2117135"/>
            <a:ext cx="114938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hk</a:t>
            </a:r>
            <a:endParaRPr kumimoji="1" lang="zh-CN" altLang="en-US" dirty="0" smtClean="0">
              <a:solidFill>
                <a:schemeClr val="tx1"/>
              </a:solidFill>
              <a:latin typeface="Arial Black"/>
              <a:cs typeface="Arial Black"/>
            </a:endParaRPr>
          </a:p>
        </p:txBody>
      </p:sp>
      <p:sp>
        <p:nvSpPr>
          <p:cNvPr id="20" name="椭圆 19"/>
          <p:cNvSpPr/>
          <p:nvPr/>
        </p:nvSpPr>
        <p:spPr>
          <a:xfrm>
            <a:off x="4198970" y="3178032"/>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edu</a:t>
            </a:r>
            <a:endParaRPr kumimoji="1" lang="zh-CN" altLang="en-US" dirty="0" smtClean="0">
              <a:solidFill>
                <a:schemeClr val="tx1"/>
              </a:solidFill>
              <a:latin typeface="Arial Black"/>
              <a:cs typeface="Arial Black"/>
            </a:endParaRPr>
          </a:p>
        </p:txBody>
      </p:sp>
      <p:sp>
        <p:nvSpPr>
          <p:cNvPr id="21" name="椭圆 20"/>
          <p:cNvSpPr/>
          <p:nvPr/>
        </p:nvSpPr>
        <p:spPr>
          <a:xfrm>
            <a:off x="3403600" y="217687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edu</a:t>
            </a:r>
            <a:endParaRPr kumimoji="1" lang="zh-CN" altLang="en-US" dirty="0" smtClean="0">
              <a:solidFill>
                <a:schemeClr val="tx1"/>
              </a:solidFill>
              <a:latin typeface="Arial Black"/>
              <a:cs typeface="Arial Black"/>
            </a:endParaRPr>
          </a:p>
        </p:txBody>
      </p:sp>
      <p:cxnSp>
        <p:nvCxnSpPr>
          <p:cNvPr id="22" name="直线连接符 21"/>
          <p:cNvCxnSpPr>
            <a:stCxn id="5" idx="4"/>
            <a:endCxn id="21" idx="0"/>
          </p:cNvCxnSpPr>
          <p:nvPr/>
        </p:nvCxnSpPr>
        <p:spPr>
          <a:xfrm>
            <a:off x="4352293" y="1756931"/>
            <a:ext cx="171216" cy="41994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直线连接符 24"/>
          <p:cNvCxnSpPr>
            <a:stCxn id="5" idx="4"/>
            <a:endCxn id="19" idx="0"/>
          </p:cNvCxnSpPr>
          <p:nvPr/>
        </p:nvCxnSpPr>
        <p:spPr>
          <a:xfrm>
            <a:off x="4352293" y="1756931"/>
            <a:ext cx="3442317" cy="36020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直线连接符 29"/>
          <p:cNvCxnSpPr>
            <a:endCxn id="20" idx="0"/>
          </p:cNvCxnSpPr>
          <p:nvPr/>
        </p:nvCxnSpPr>
        <p:spPr>
          <a:xfrm flipH="1">
            <a:off x="5432025" y="2588634"/>
            <a:ext cx="998387" cy="58939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椭圆 32"/>
          <p:cNvSpPr/>
          <p:nvPr/>
        </p:nvSpPr>
        <p:spPr>
          <a:xfrm>
            <a:off x="4459912" y="4219432"/>
            <a:ext cx="9507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hit</a:t>
            </a:r>
            <a:endParaRPr kumimoji="1" lang="zh-CN" altLang="en-US" dirty="0" smtClean="0">
              <a:solidFill>
                <a:schemeClr val="tx1"/>
              </a:solidFill>
              <a:latin typeface="Arial Black"/>
              <a:cs typeface="Arial Black"/>
            </a:endParaRPr>
          </a:p>
        </p:txBody>
      </p:sp>
      <p:cxnSp>
        <p:nvCxnSpPr>
          <p:cNvPr id="34" name="直线连接符 33"/>
          <p:cNvCxnSpPr>
            <a:stCxn id="20" idx="4"/>
            <a:endCxn id="33" idx="0"/>
          </p:cNvCxnSpPr>
          <p:nvPr/>
        </p:nvCxnSpPr>
        <p:spPr>
          <a:xfrm flipH="1">
            <a:off x="4935309" y="3694187"/>
            <a:ext cx="496716" cy="5252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椭圆 36"/>
          <p:cNvSpPr/>
          <p:nvPr/>
        </p:nvSpPr>
        <p:spPr>
          <a:xfrm>
            <a:off x="2906743" y="5184632"/>
            <a:ext cx="3971694"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cs</a:t>
            </a:r>
            <a:endParaRPr kumimoji="1" lang="zh-CN" altLang="en-US" dirty="0" smtClean="0">
              <a:solidFill>
                <a:schemeClr val="tx1"/>
              </a:solidFill>
              <a:latin typeface="Arial Black"/>
              <a:cs typeface="Arial Black"/>
            </a:endParaRPr>
          </a:p>
        </p:txBody>
      </p:sp>
      <p:sp>
        <p:nvSpPr>
          <p:cNvPr id="38" name="椭圆 37"/>
          <p:cNvSpPr/>
          <p:nvPr/>
        </p:nvSpPr>
        <p:spPr>
          <a:xfrm>
            <a:off x="3066838" y="5913215"/>
            <a:ext cx="3610631"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test</a:t>
            </a:r>
            <a:endParaRPr kumimoji="1" lang="zh-CN" altLang="en-US" dirty="0" smtClean="0">
              <a:solidFill>
                <a:schemeClr val="tx1"/>
              </a:solidFill>
              <a:latin typeface="Arial Black"/>
              <a:cs typeface="Arial Black"/>
            </a:endParaRPr>
          </a:p>
        </p:txBody>
      </p:sp>
      <p:sp>
        <p:nvSpPr>
          <p:cNvPr id="39" name="椭圆 38"/>
          <p:cNvSpPr/>
          <p:nvPr/>
        </p:nvSpPr>
        <p:spPr>
          <a:xfrm>
            <a:off x="-491056" y="4151545"/>
            <a:ext cx="436886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www</a:t>
            </a:r>
            <a:endParaRPr kumimoji="1" lang="zh-CN" altLang="en-US" dirty="0" smtClean="0">
              <a:solidFill>
                <a:schemeClr val="tx1"/>
              </a:solidFill>
              <a:latin typeface="Arial Black"/>
              <a:cs typeface="Arial Black"/>
            </a:endParaRPr>
          </a:p>
        </p:txBody>
      </p:sp>
      <p:cxnSp>
        <p:nvCxnSpPr>
          <p:cNvPr id="40" name="直线连接符 39"/>
          <p:cNvCxnSpPr>
            <a:stCxn id="13" idx="4"/>
          </p:cNvCxnSpPr>
          <p:nvPr/>
        </p:nvCxnSpPr>
        <p:spPr>
          <a:xfrm flipH="1">
            <a:off x="1693376" y="3741573"/>
            <a:ext cx="16162"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直线连接符 42"/>
          <p:cNvCxnSpPr>
            <a:stCxn id="33" idx="4"/>
            <a:endCxn id="37" idx="0"/>
          </p:cNvCxnSpPr>
          <p:nvPr/>
        </p:nvCxnSpPr>
        <p:spPr>
          <a:xfrm flipH="1">
            <a:off x="4892590" y="4735587"/>
            <a:ext cx="42719" cy="4490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直线连接符 45"/>
          <p:cNvCxnSpPr>
            <a:stCxn id="37" idx="4"/>
          </p:cNvCxnSpPr>
          <p:nvPr/>
        </p:nvCxnSpPr>
        <p:spPr>
          <a:xfrm flipH="1">
            <a:off x="4770554" y="5700787"/>
            <a:ext cx="122036" cy="3394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flipH="1">
            <a:off x="3298388" y="2709490"/>
            <a:ext cx="16162"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直线连接符 53"/>
          <p:cNvCxnSpPr>
            <a:stCxn id="10" idx="4"/>
          </p:cNvCxnSpPr>
          <p:nvPr/>
        </p:nvCxnSpPr>
        <p:spPr>
          <a:xfrm flipH="1">
            <a:off x="7350215" y="3627273"/>
            <a:ext cx="359840" cy="482542"/>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直线连接符 54"/>
          <p:cNvCxnSpPr>
            <a:stCxn id="20" idx="4"/>
          </p:cNvCxnSpPr>
          <p:nvPr/>
        </p:nvCxnSpPr>
        <p:spPr>
          <a:xfrm>
            <a:off x="5432025" y="3694187"/>
            <a:ext cx="1121175" cy="4156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直线连接符 57"/>
          <p:cNvCxnSpPr>
            <a:stCxn id="20" idx="4"/>
          </p:cNvCxnSpPr>
          <p:nvPr/>
        </p:nvCxnSpPr>
        <p:spPr>
          <a:xfrm flipH="1">
            <a:off x="4518842" y="3694187"/>
            <a:ext cx="913183" cy="4156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直线连接符 60"/>
          <p:cNvCxnSpPr>
            <a:stCxn id="10" idx="4"/>
          </p:cNvCxnSpPr>
          <p:nvPr/>
        </p:nvCxnSpPr>
        <p:spPr>
          <a:xfrm>
            <a:off x="7710055" y="3627273"/>
            <a:ext cx="843005" cy="104892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直线连接符 64"/>
          <p:cNvCxnSpPr>
            <a:stCxn id="33" idx="4"/>
          </p:cNvCxnSpPr>
          <p:nvPr/>
        </p:nvCxnSpPr>
        <p:spPr>
          <a:xfrm>
            <a:off x="4935309" y="4735587"/>
            <a:ext cx="1770291" cy="32204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直线连接符 67"/>
          <p:cNvCxnSpPr>
            <a:stCxn id="33" idx="4"/>
            <a:endCxn id="90" idx="0"/>
          </p:cNvCxnSpPr>
          <p:nvPr/>
        </p:nvCxnSpPr>
        <p:spPr>
          <a:xfrm flipH="1">
            <a:off x="1999329" y="4735587"/>
            <a:ext cx="2935980" cy="733069"/>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直线连接符 70"/>
          <p:cNvCxnSpPr>
            <a:stCxn id="37" idx="4"/>
          </p:cNvCxnSpPr>
          <p:nvPr/>
        </p:nvCxnSpPr>
        <p:spPr>
          <a:xfrm>
            <a:off x="4892590" y="5700787"/>
            <a:ext cx="2715865" cy="33942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直线连接符 73"/>
          <p:cNvCxnSpPr>
            <a:stCxn id="19" idx="4"/>
          </p:cNvCxnSpPr>
          <p:nvPr/>
        </p:nvCxnSpPr>
        <p:spPr>
          <a:xfrm>
            <a:off x="7794610" y="2633290"/>
            <a:ext cx="758450" cy="35120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椭圆 83"/>
          <p:cNvSpPr/>
          <p:nvPr/>
        </p:nvSpPr>
        <p:spPr>
          <a:xfrm>
            <a:off x="6158771" y="5920409"/>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solidFill>
                  <a:schemeClr val="tx1"/>
                </a:solidFill>
                <a:latin typeface="Arial Black"/>
                <a:cs typeface="Arial Black"/>
              </a:rPr>
              <a:t>nis</a:t>
            </a:r>
            <a:endParaRPr kumimoji="1" lang="zh-CN" altLang="en-US" dirty="0" smtClean="0">
              <a:solidFill>
                <a:schemeClr val="tx1"/>
              </a:solidFill>
              <a:latin typeface="Arial Black"/>
              <a:cs typeface="Arial Black"/>
            </a:endParaRPr>
          </a:p>
        </p:txBody>
      </p:sp>
      <p:sp>
        <p:nvSpPr>
          <p:cNvPr id="90" name="椭圆 89"/>
          <p:cNvSpPr/>
          <p:nvPr/>
        </p:nvSpPr>
        <p:spPr>
          <a:xfrm>
            <a:off x="358133" y="5468656"/>
            <a:ext cx="3282392"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today</a:t>
            </a:r>
            <a:endParaRPr kumimoji="1" lang="zh-CN" altLang="en-US" dirty="0" smtClean="0">
              <a:solidFill>
                <a:schemeClr val="tx1"/>
              </a:solidFill>
              <a:latin typeface="Arial Black"/>
              <a:cs typeface="Arial Black"/>
            </a:endParaRPr>
          </a:p>
        </p:txBody>
      </p:sp>
      <p:sp>
        <p:nvSpPr>
          <p:cNvPr id="104" name="文本框 103"/>
          <p:cNvSpPr txBox="1"/>
          <p:nvPr/>
        </p:nvSpPr>
        <p:spPr>
          <a:xfrm>
            <a:off x="4163646" y="45360"/>
            <a:ext cx="4951470" cy="1200329"/>
          </a:xfrm>
          <a:prstGeom prst="rect">
            <a:avLst/>
          </a:prstGeom>
          <a:noFill/>
        </p:spPr>
        <p:txBody>
          <a:bodyPr wrap="square" rtlCol="0">
            <a:spAutoFit/>
          </a:bodyPr>
          <a:lstStyle/>
          <a:p>
            <a:r>
              <a:rPr kumimoji="1" lang="zh-CN" altLang="en-US" dirty="0" smtClean="0">
                <a:solidFill>
                  <a:srgbClr val="3366FF"/>
                </a:solidFill>
                <a:latin typeface="微软雅黑"/>
                <a:ea typeface="微软雅黑"/>
                <a:cs typeface="微软雅黑"/>
              </a:rPr>
              <a:t>名字空间</a:t>
            </a:r>
            <a:r>
              <a:rPr kumimoji="1" lang="zh-CN" altLang="en-US" dirty="0" smtClean="0">
                <a:latin typeface="微软雅黑"/>
                <a:ea typeface="微软雅黑"/>
                <a:cs typeface="微软雅黑"/>
              </a:rPr>
              <a:t>：一棵标签树</a:t>
            </a:r>
            <a:endParaRPr kumimoji="1" lang="en-US" altLang="zh-CN" dirty="0" smtClean="0">
              <a:latin typeface="微软雅黑"/>
              <a:ea typeface="微软雅黑"/>
              <a:cs typeface="微软雅黑"/>
            </a:endParaRPr>
          </a:p>
          <a:p>
            <a:r>
              <a:rPr kumimoji="1" lang="zh-CN" altLang="en-US" dirty="0" smtClean="0">
                <a:solidFill>
                  <a:srgbClr val="3366FF"/>
                </a:solidFill>
                <a:latin typeface="微软雅黑"/>
                <a:ea typeface="微软雅黑"/>
                <a:cs typeface="微软雅黑"/>
              </a:rPr>
              <a:t>域</a:t>
            </a:r>
            <a:r>
              <a:rPr kumimoji="1" lang="en-US" altLang="zh-CN" dirty="0" smtClean="0">
                <a:solidFill>
                  <a:srgbClr val="3366FF"/>
                </a:solidFill>
                <a:latin typeface="微软雅黑"/>
                <a:ea typeface="微软雅黑"/>
                <a:cs typeface="微软雅黑"/>
              </a:rPr>
              <a:t>(domain)</a:t>
            </a:r>
            <a:r>
              <a:rPr kumimoji="1" lang="zh-CN" altLang="en-US" dirty="0">
                <a:solidFill>
                  <a:srgbClr val="3366FF"/>
                </a:solidFill>
                <a:latin typeface="微软雅黑"/>
                <a:ea typeface="微软雅黑"/>
                <a:cs typeface="微软雅黑"/>
              </a:rPr>
              <a:t> </a:t>
            </a:r>
            <a:r>
              <a:rPr kumimoji="1" lang="zh-CN" altLang="zh-CN" dirty="0">
                <a:latin typeface="微软雅黑"/>
                <a:ea typeface="微软雅黑"/>
                <a:cs typeface="微软雅黑"/>
              </a:rPr>
              <a:t>:</a:t>
            </a:r>
            <a:r>
              <a:rPr kumimoji="1" lang="zh-CN" altLang="en-US" dirty="0" smtClean="0">
                <a:latin typeface="微软雅黑"/>
                <a:ea typeface="微软雅黑"/>
                <a:cs typeface="微软雅黑"/>
              </a:rPr>
              <a:t> 一个节点下包括叶子的完整子树</a:t>
            </a:r>
            <a:endParaRPr kumimoji="1" lang="en-US" altLang="zh-CN" dirty="0" smtClean="0">
              <a:latin typeface="微软雅黑"/>
              <a:ea typeface="微软雅黑"/>
              <a:cs typeface="微软雅黑"/>
            </a:endParaRPr>
          </a:p>
          <a:p>
            <a:r>
              <a:rPr kumimoji="1" lang="zh-CN" altLang="en-US" dirty="0" smtClean="0">
                <a:solidFill>
                  <a:srgbClr val="3366FF"/>
                </a:solidFill>
                <a:latin typeface="微软雅黑"/>
                <a:ea typeface="微软雅黑"/>
                <a:cs typeface="微软雅黑"/>
              </a:rPr>
              <a:t>域名</a:t>
            </a:r>
            <a:r>
              <a:rPr kumimoji="1" lang="en-US" altLang="zh-CN" dirty="0" smtClean="0">
                <a:solidFill>
                  <a:srgbClr val="3366FF"/>
                </a:solidFill>
                <a:latin typeface="微软雅黑"/>
                <a:ea typeface="微软雅黑"/>
                <a:cs typeface="微软雅黑"/>
              </a:rPr>
              <a:t>(domain</a:t>
            </a:r>
            <a:r>
              <a:rPr kumimoji="1" lang="zh-CN" altLang="en-US" dirty="0" smtClean="0">
                <a:solidFill>
                  <a:srgbClr val="3366FF"/>
                </a:solidFill>
                <a:latin typeface="微软雅黑"/>
                <a:ea typeface="微软雅黑"/>
                <a:cs typeface="微软雅黑"/>
              </a:rPr>
              <a:t> </a:t>
            </a:r>
            <a:r>
              <a:rPr kumimoji="1" lang="en-US" altLang="zh-CN" dirty="0" smtClean="0">
                <a:solidFill>
                  <a:srgbClr val="3366FF"/>
                </a:solidFill>
                <a:latin typeface="微软雅黑"/>
                <a:ea typeface="微软雅黑"/>
                <a:cs typeface="微软雅黑"/>
              </a:rPr>
              <a:t>name)</a:t>
            </a:r>
            <a:r>
              <a:rPr kumimoji="1" lang="en-US" altLang="zh-CN" dirty="0" smtClean="0">
                <a:latin typeface="微软雅黑"/>
                <a:ea typeface="微软雅黑"/>
                <a:cs typeface="微软雅黑"/>
              </a:rPr>
              <a:t>:</a:t>
            </a:r>
            <a:r>
              <a:rPr kumimoji="1" lang="zh-CN" altLang="en-US" dirty="0" smtClean="0">
                <a:latin typeface="微软雅黑"/>
                <a:ea typeface="微软雅黑"/>
                <a:cs typeface="微软雅黑"/>
              </a:rPr>
              <a:t>从根到节点的标签串</a:t>
            </a:r>
            <a:endParaRPr kumimoji="1" lang="en-US" altLang="zh-CN" dirty="0" smtClean="0">
              <a:latin typeface="微软雅黑"/>
              <a:ea typeface="微软雅黑"/>
              <a:cs typeface="微软雅黑"/>
            </a:endParaRPr>
          </a:p>
          <a:p>
            <a:r>
              <a:rPr kumimoji="1" lang="zh-CN" altLang="zh-CN" dirty="0">
                <a:latin typeface="微软雅黑"/>
                <a:ea typeface="微软雅黑"/>
                <a:cs typeface="微软雅黑"/>
              </a:rPr>
              <a:t> </a:t>
            </a:r>
            <a:r>
              <a:rPr kumimoji="1" lang="zh-CN" altLang="en-US" dirty="0" smtClean="0">
                <a:latin typeface="微软雅黑"/>
                <a:ea typeface="微软雅黑"/>
                <a:cs typeface="微软雅黑"/>
              </a:rPr>
              <a:t>            上级域对下级域</a:t>
            </a:r>
            <a:r>
              <a:rPr kumimoji="1" lang="zh-CN" altLang="en-US" dirty="0" smtClean="0">
                <a:solidFill>
                  <a:srgbClr val="3366FF"/>
                </a:solidFill>
                <a:latin typeface="微软雅黑"/>
                <a:ea typeface="微软雅黑"/>
                <a:cs typeface="微软雅黑"/>
              </a:rPr>
              <a:t>授权</a:t>
            </a:r>
            <a:r>
              <a:rPr kumimoji="1" lang="en-US" altLang="zh-CN" dirty="0" smtClean="0">
                <a:solidFill>
                  <a:srgbClr val="3366FF"/>
                </a:solidFill>
                <a:latin typeface="微软雅黑"/>
                <a:ea typeface="微软雅黑"/>
                <a:cs typeface="微软雅黑"/>
              </a:rPr>
              <a:t>(delegation)</a:t>
            </a:r>
          </a:p>
        </p:txBody>
      </p:sp>
      <p:cxnSp>
        <p:nvCxnSpPr>
          <p:cNvPr id="108" name="直线连接符 107"/>
          <p:cNvCxnSpPr/>
          <p:nvPr/>
        </p:nvCxnSpPr>
        <p:spPr>
          <a:xfrm flipH="1">
            <a:off x="7219920" y="6369074"/>
            <a:ext cx="354559" cy="24127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直线连接符 109"/>
          <p:cNvCxnSpPr/>
          <p:nvPr/>
        </p:nvCxnSpPr>
        <p:spPr>
          <a:xfrm>
            <a:off x="7574479" y="6369074"/>
            <a:ext cx="350321" cy="241271"/>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直线连接符 112"/>
          <p:cNvCxnSpPr/>
          <p:nvPr/>
        </p:nvCxnSpPr>
        <p:spPr>
          <a:xfrm>
            <a:off x="7608455" y="6369074"/>
            <a:ext cx="587618" cy="6749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9" name="组 118"/>
          <p:cNvGrpSpPr/>
          <p:nvPr/>
        </p:nvGrpSpPr>
        <p:grpSpPr>
          <a:xfrm>
            <a:off x="838200" y="1937326"/>
            <a:ext cx="7937500" cy="772164"/>
            <a:chOff x="838200" y="1683331"/>
            <a:chExt cx="7937500" cy="772164"/>
          </a:xfrm>
        </p:grpSpPr>
        <p:sp>
          <p:nvSpPr>
            <p:cNvPr id="116" name="圆角矩形 115"/>
            <p:cNvSpPr/>
            <p:nvPr/>
          </p:nvSpPr>
          <p:spPr>
            <a:xfrm>
              <a:off x="838200" y="1915820"/>
              <a:ext cx="7937500" cy="539675"/>
            </a:xfrm>
            <a:prstGeom prst="roundRect">
              <a:avLst/>
            </a:prstGeom>
            <a:noFill/>
            <a:ln w="57150" cmpd="sng">
              <a:solidFill>
                <a:srgbClr val="008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17" name="文本框 116"/>
            <p:cNvSpPr txBox="1"/>
            <p:nvPr/>
          </p:nvSpPr>
          <p:spPr>
            <a:xfrm>
              <a:off x="3753559" y="1683331"/>
              <a:ext cx="1383261" cy="369332"/>
            </a:xfrm>
            <a:prstGeom prst="rect">
              <a:avLst/>
            </a:prstGeom>
            <a:solidFill>
              <a:srgbClr val="008000"/>
            </a:solidFill>
          </p:spPr>
          <p:txBody>
            <a:bodyPr wrap="square" rtlCol="0">
              <a:spAutoFit/>
            </a:bodyPr>
            <a:lstStyle/>
            <a:p>
              <a:r>
                <a:rPr kumimoji="1" lang="en-US" altLang="zh-CN" dirty="0" smtClean="0">
                  <a:solidFill>
                    <a:schemeClr val="bg1"/>
                  </a:solidFill>
                  <a:latin typeface="微软雅黑"/>
                  <a:ea typeface="微软雅黑"/>
                  <a:cs typeface="微软雅黑"/>
                </a:rPr>
                <a:t>TLD</a:t>
              </a:r>
              <a:r>
                <a:rPr kumimoji="1" lang="zh-CN" altLang="en-US" dirty="0" smtClean="0">
                  <a:solidFill>
                    <a:schemeClr val="bg1"/>
                  </a:solidFill>
                  <a:latin typeface="微软雅黑"/>
                  <a:ea typeface="微软雅黑"/>
                  <a:cs typeface="微软雅黑"/>
                </a:rPr>
                <a:t>顶级域</a:t>
              </a:r>
              <a:endParaRPr kumimoji="1" lang="en-US" altLang="zh-CN" dirty="0" smtClean="0">
                <a:solidFill>
                  <a:schemeClr val="bg1"/>
                </a:solidFill>
                <a:latin typeface="微软雅黑"/>
                <a:ea typeface="微软雅黑"/>
                <a:cs typeface="微软雅黑"/>
              </a:endParaRPr>
            </a:p>
          </p:txBody>
        </p:sp>
      </p:grpSp>
      <p:grpSp>
        <p:nvGrpSpPr>
          <p:cNvPr id="120" name="组 119"/>
          <p:cNvGrpSpPr/>
          <p:nvPr/>
        </p:nvGrpSpPr>
        <p:grpSpPr>
          <a:xfrm>
            <a:off x="1226586" y="2284045"/>
            <a:ext cx="4133488" cy="628695"/>
            <a:chOff x="1003300" y="1001420"/>
            <a:chExt cx="4133488" cy="628695"/>
          </a:xfrm>
        </p:grpSpPr>
        <p:sp>
          <p:nvSpPr>
            <p:cNvPr id="121" name="圆角矩形 120"/>
            <p:cNvSpPr/>
            <p:nvPr/>
          </p:nvSpPr>
          <p:spPr>
            <a:xfrm>
              <a:off x="1003300" y="1001420"/>
              <a:ext cx="4133488" cy="539675"/>
            </a:xfrm>
            <a:prstGeom prst="roundRect">
              <a:avLst/>
            </a:prstGeom>
            <a:noFill/>
            <a:ln w="57150" cmpd="sng">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2" name="文本框 121"/>
            <p:cNvSpPr txBox="1"/>
            <p:nvPr/>
          </p:nvSpPr>
          <p:spPr>
            <a:xfrm>
              <a:off x="2071928" y="1265278"/>
              <a:ext cx="2025233" cy="364837"/>
            </a:xfrm>
            <a:prstGeom prst="rect">
              <a:avLst/>
            </a:prstGeom>
            <a:solidFill>
              <a:schemeClr val="accent1"/>
            </a:solidFill>
          </p:spPr>
          <p:txBody>
            <a:bodyPr wrap="square" rtlCol="0">
              <a:spAutoFit/>
            </a:bodyPr>
            <a:lstStyle/>
            <a:p>
              <a:r>
                <a:rPr kumimoji="1" lang="en-US" altLang="zh-CN" dirty="0" err="1" smtClean="0">
                  <a:solidFill>
                    <a:schemeClr val="bg1"/>
                  </a:solidFill>
                  <a:latin typeface="微软雅黑"/>
                  <a:ea typeface="微软雅黑"/>
                  <a:cs typeface="微软雅黑"/>
                </a:rPr>
                <a:t>gTLD</a:t>
              </a:r>
              <a:r>
                <a:rPr kumimoji="1" lang="zh-CN" altLang="en-US" dirty="0" smtClean="0">
                  <a:solidFill>
                    <a:schemeClr val="bg1"/>
                  </a:solidFill>
                  <a:latin typeface="微软雅黑"/>
                  <a:ea typeface="微软雅黑"/>
                  <a:cs typeface="微软雅黑"/>
                </a:rPr>
                <a:t>通用顶级域</a:t>
              </a:r>
              <a:endParaRPr kumimoji="1" lang="en-US" altLang="zh-CN" dirty="0" smtClean="0">
                <a:solidFill>
                  <a:schemeClr val="bg1"/>
                </a:solidFill>
                <a:latin typeface="微软雅黑"/>
                <a:ea typeface="微软雅黑"/>
                <a:cs typeface="微软雅黑"/>
              </a:endParaRPr>
            </a:p>
          </p:txBody>
        </p:sp>
      </p:grpSp>
      <p:grpSp>
        <p:nvGrpSpPr>
          <p:cNvPr id="123" name="组 122"/>
          <p:cNvGrpSpPr/>
          <p:nvPr/>
        </p:nvGrpSpPr>
        <p:grpSpPr>
          <a:xfrm>
            <a:off x="5978087" y="2260229"/>
            <a:ext cx="2450532" cy="693242"/>
            <a:chOff x="2889360" y="-785853"/>
            <a:chExt cx="2450532" cy="693242"/>
          </a:xfrm>
        </p:grpSpPr>
        <p:sp>
          <p:nvSpPr>
            <p:cNvPr id="124" name="圆角矩形 123"/>
            <p:cNvSpPr/>
            <p:nvPr/>
          </p:nvSpPr>
          <p:spPr>
            <a:xfrm>
              <a:off x="2935318" y="-785853"/>
              <a:ext cx="2345256" cy="539675"/>
            </a:xfrm>
            <a:prstGeom prst="roundRect">
              <a:avLst/>
            </a:prstGeom>
            <a:noFill/>
            <a:ln w="57150" cmpd="sng">
              <a:solidFill>
                <a:schemeClr val="bg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125" name="文本框 124"/>
            <p:cNvSpPr txBox="1"/>
            <p:nvPr/>
          </p:nvSpPr>
          <p:spPr>
            <a:xfrm>
              <a:off x="2889360" y="-457448"/>
              <a:ext cx="2450532" cy="364837"/>
            </a:xfrm>
            <a:prstGeom prst="rect">
              <a:avLst/>
            </a:prstGeom>
            <a:solidFill>
              <a:schemeClr val="bg2"/>
            </a:solidFill>
          </p:spPr>
          <p:txBody>
            <a:bodyPr wrap="square" rtlCol="0">
              <a:spAutoFit/>
            </a:bodyPr>
            <a:lstStyle/>
            <a:p>
              <a:r>
                <a:rPr kumimoji="1" lang="en-US" altLang="zh-CN" dirty="0" err="1" smtClean="0">
                  <a:solidFill>
                    <a:schemeClr val="bg1"/>
                  </a:solidFill>
                  <a:latin typeface="微软雅黑"/>
                  <a:ea typeface="微软雅黑"/>
                  <a:cs typeface="微软雅黑"/>
                </a:rPr>
                <a:t>ccTLD</a:t>
              </a:r>
              <a:r>
                <a:rPr kumimoji="1" lang="zh-CN" altLang="en-US" dirty="0" smtClean="0">
                  <a:solidFill>
                    <a:schemeClr val="bg1"/>
                  </a:solidFill>
                  <a:latin typeface="微软雅黑"/>
                  <a:ea typeface="微软雅黑"/>
                  <a:cs typeface="微软雅黑"/>
                </a:rPr>
                <a:t>国家代码顶级域</a:t>
              </a:r>
              <a:endParaRPr kumimoji="1" lang="en-US" altLang="zh-CN" dirty="0" smtClean="0">
                <a:solidFill>
                  <a:schemeClr val="bg1"/>
                </a:solidFill>
                <a:latin typeface="微软雅黑"/>
                <a:ea typeface="微软雅黑"/>
                <a:cs typeface="微软雅黑"/>
              </a:endParaRPr>
            </a:p>
          </p:txBody>
        </p:sp>
      </p:grpSp>
      <p:sp>
        <p:nvSpPr>
          <p:cNvPr id="126" name="文本框 125"/>
          <p:cNvSpPr txBox="1"/>
          <p:nvPr/>
        </p:nvSpPr>
        <p:spPr>
          <a:xfrm>
            <a:off x="3788587" y="1022665"/>
            <a:ext cx="1257510" cy="369332"/>
          </a:xfrm>
          <a:prstGeom prst="rect">
            <a:avLst/>
          </a:prstGeom>
          <a:solidFill>
            <a:srgbClr val="AEDAFE"/>
          </a:solidFill>
        </p:spPr>
        <p:txBody>
          <a:bodyPr wrap="square" rtlCol="0">
            <a:spAutoFit/>
          </a:bodyPr>
          <a:lstStyle/>
          <a:p>
            <a:r>
              <a:rPr kumimoji="1" lang="en-US" altLang="zh-CN" dirty="0" smtClean="0">
                <a:latin typeface="微软雅黑"/>
                <a:ea typeface="微软雅黑"/>
                <a:cs typeface="微软雅黑"/>
              </a:rPr>
              <a:t>root</a:t>
            </a:r>
            <a:r>
              <a:rPr kumimoji="1" lang="zh-CN" altLang="en-US" dirty="0" smtClean="0">
                <a:latin typeface="微软雅黑"/>
                <a:ea typeface="微软雅黑"/>
                <a:cs typeface="微软雅黑"/>
              </a:rPr>
              <a:t> </a:t>
            </a:r>
            <a:r>
              <a:rPr kumimoji="1" lang="en-US" altLang="zh-CN" dirty="0" smtClean="0">
                <a:latin typeface="微软雅黑"/>
                <a:ea typeface="微软雅黑"/>
                <a:cs typeface="微软雅黑"/>
              </a:rPr>
              <a:t>zone</a:t>
            </a:r>
          </a:p>
        </p:txBody>
      </p:sp>
      <p:sp>
        <p:nvSpPr>
          <p:cNvPr id="131" name="文本框 130"/>
          <p:cNvSpPr txBox="1"/>
          <p:nvPr/>
        </p:nvSpPr>
        <p:spPr>
          <a:xfrm>
            <a:off x="6188272" y="917938"/>
            <a:ext cx="2698871" cy="830997"/>
          </a:xfrm>
          <a:prstGeom prst="rect">
            <a:avLst/>
          </a:prstGeom>
          <a:noFill/>
        </p:spPr>
        <p:txBody>
          <a:bodyPr wrap="square" rtlCol="0">
            <a:spAutoFit/>
          </a:bodyPr>
          <a:lstStyle/>
          <a:p>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区</a:t>
            </a:r>
            <a:r>
              <a:rPr kumimoji="1" lang="en-US" altLang="zh-CN" sz="1600" dirty="0" smtClean="0">
                <a:solidFill>
                  <a:srgbClr val="3366FF"/>
                </a:solidFill>
                <a:latin typeface="微软雅黑"/>
                <a:ea typeface="微软雅黑"/>
                <a:cs typeface="微软雅黑"/>
              </a:rPr>
              <a:t>(zone)</a:t>
            </a:r>
            <a:r>
              <a:rPr kumimoji="1" lang="zh-CN" altLang="en-US" sz="1600" dirty="0" smtClean="0">
                <a:solidFill>
                  <a:srgbClr val="3366FF"/>
                </a:solidFill>
                <a:latin typeface="微软雅黑"/>
                <a:ea typeface="微软雅黑"/>
                <a:cs typeface="微软雅黑"/>
              </a:rPr>
              <a:t>：一个权威管理下的树上连续部分</a:t>
            </a:r>
            <a:endParaRPr kumimoji="1" lang="zh-CN" altLang="en-US" sz="1600" dirty="0">
              <a:solidFill>
                <a:srgbClr val="3366FF"/>
              </a:solidFill>
              <a:latin typeface="微软雅黑"/>
              <a:ea typeface="微软雅黑"/>
              <a:cs typeface="微软雅黑"/>
            </a:endParaRPr>
          </a:p>
        </p:txBody>
      </p:sp>
      <p:sp>
        <p:nvSpPr>
          <p:cNvPr id="137" name="文本框 136"/>
          <p:cNvSpPr txBox="1"/>
          <p:nvPr/>
        </p:nvSpPr>
        <p:spPr>
          <a:xfrm>
            <a:off x="6396280" y="4460312"/>
            <a:ext cx="2688499" cy="1220932"/>
          </a:xfrm>
          <a:prstGeom prst="rect">
            <a:avLst/>
          </a:prstGeom>
          <a:solidFill>
            <a:schemeClr val="tx1">
              <a:lumMod val="10000"/>
              <a:lumOff val="90000"/>
            </a:schemeClr>
          </a:solidFill>
        </p:spPr>
        <p:txBody>
          <a:bodyPr wrap="square" rtlCol="0">
            <a:spAutoFit/>
          </a:bodyPr>
          <a:lstStyle/>
          <a:p>
            <a:r>
              <a:rPr kumimoji="1" lang="zh-CN" altLang="en-US" dirty="0" smtClean="0">
                <a:solidFill>
                  <a:schemeClr val="accent1"/>
                </a:solidFill>
                <a:latin typeface="微软雅黑"/>
                <a:ea typeface="微软雅黑"/>
                <a:cs typeface="微软雅黑"/>
              </a:rPr>
              <a:t>为什么域名写成</a:t>
            </a:r>
            <a:endParaRPr kumimoji="1" lang="en-US" altLang="zh-CN" dirty="0" smtClean="0">
              <a:solidFill>
                <a:schemeClr val="accent1"/>
              </a:solidFill>
              <a:latin typeface="微软雅黑"/>
              <a:ea typeface="微软雅黑"/>
              <a:cs typeface="微软雅黑"/>
            </a:endParaRPr>
          </a:p>
          <a:p>
            <a:r>
              <a:rPr kumimoji="1" lang="en-US" altLang="zh-CN" dirty="0" smtClean="0">
                <a:solidFill>
                  <a:schemeClr val="accent1"/>
                </a:solidFill>
                <a:latin typeface="微软雅黑"/>
                <a:ea typeface="微软雅黑"/>
                <a:cs typeface="微软雅黑"/>
              </a:rPr>
              <a:t>www.sina.com.cn</a:t>
            </a:r>
          </a:p>
          <a:p>
            <a:r>
              <a:rPr kumimoji="1" lang="zh-CN" altLang="en-US" dirty="0" smtClean="0">
                <a:solidFill>
                  <a:schemeClr val="accent1"/>
                </a:solidFill>
                <a:latin typeface="微软雅黑"/>
                <a:ea typeface="微软雅黑"/>
                <a:cs typeface="微软雅黑"/>
              </a:rPr>
              <a:t>而不是</a:t>
            </a:r>
            <a:endParaRPr kumimoji="1" lang="en-US" altLang="zh-CN" dirty="0" smtClean="0">
              <a:solidFill>
                <a:schemeClr val="accent1"/>
              </a:solidFill>
              <a:latin typeface="微软雅黑"/>
              <a:ea typeface="微软雅黑"/>
              <a:cs typeface="微软雅黑"/>
            </a:endParaRPr>
          </a:p>
          <a:p>
            <a:r>
              <a:rPr kumimoji="1" lang="en-US" altLang="zh-CN" dirty="0" err="1" smtClean="0">
                <a:solidFill>
                  <a:schemeClr val="accent1"/>
                </a:solidFill>
                <a:latin typeface="微软雅黑"/>
                <a:ea typeface="微软雅黑"/>
                <a:cs typeface="微软雅黑"/>
              </a:rPr>
              <a:t>cn.com.sina.www</a:t>
            </a:r>
            <a:r>
              <a:rPr kumimoji="1" lang="en-US" altLang="zh-CN" dirty="0" smtClean="0">
                <a:solidFill>
                  <a:schemeClr val="accent1"/>
                </a:solidFill>
                <a:latin typeface="微软雅黑"/>
                <a:ea typeface="微软雅黑"/>
                <a:cs typeface="微软雅黑"/>
              </a:rPr>
              <a:t>?</a:t>
            </a:r>
            <a:endParaRPr kumimoji="1" lang="zh-CN" altLang="en-US" dirty="0">
              <a:solidFill>
                <a:schemeClr val="accent1"/>
              </a:solidFill>
              <a:latin typeface="微软雅黑"/>
              <a:ea typeface="微软雅黑"/>
              <a:cs typeface="微软雅黑"/>
            </a:endParaRPr>
          </a:p>
        </p:txBody>
      </p:sp>
      <p:sp>
        <p:nvSpPr>
          <p:cNvPr id="138" name="椭圆 137"/>
          <p:cNvSpPr/>
          <p:nvPr/>
        </p:nvSpPr>
        <p:spPr>
          <a:xfrm>
            <a:off x="358133" y="1184301"/>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latin typeface="Arial Black"/>
                <a:cs typeface="Arial Black"/>
              </a:rPr>
              <a:t>in-</a:t>
            </a:r>
            <a:r>
              <a:rPr kumimoji="1" lang="en-US" altLang="zh-CN" dirty="0" err="1" smtClean="0">
                <a:solidFill>
                  <a:schemeClr val="tx1"/>
                </a:solidFill>
                <a:latin typeface="Arial Black"/>
                <a:cs typeface="Arial Black"/>
              </a:rPr>
              <a:t>addr.arpa</a:t>
            </a:r>
            <a:endParaRPr kumimoji="1" lang="zh-CN" altLang="en-US" dirty="0" smtClean="0">
              <a:solidFill>
                <a:schemeClr val="tx1"/>
              </a:solidFill>
              <a:latin typeface="Arial Black"/>
              <a:cs typeface="Arial Black"/>
            </a:endParaRPr>
          </a:p>
        </p:txBody>
      </p:sp>
      <p:cxnSp>
        <p:nvCxnSpPr>
          <p:cNvPr id="139" name="直线连接符 138"/>
          <p:cNvCxnSpPr>
            <a:endCxn id="138" idx="5"/>
          </p:cNvCxnSpPr>
          <p:nvPr/>
        </p:nvCxnSpPr>
        <p:spPr>
          <a:xfrm flipH="1" flipV="1">
            <a:off x="2463090" y="1624867"/>
            <a:ext cx="1857357" cy="13206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2" name="椭圆 141"/>
          <p:cNvSpPr/>
          <p:nvPr/>
        </p:nvSpPr>
        <p:spPr>
          <a:xfrm>
            <a:off x="731146" y="1211611"/>
            <a:ext cx="1813873" cy="552280"/>
          </a:xfrm>
          <a:prstGeom prst="ellipse">
            <a:avLst/>
          </a:prstGeom>
          <a:solidFill>
            <a:srgbClr val="0080FF">
              <a:alpha val="2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cxnSp>
        <p:nvCxnSpPr>
          <p:cNvPr id="143" name="直线连接符 142"/>
          <p:cNvCxnSpPr/>
          <p:nvPr/>
        </p:nvCxnSpPr>
        <p:spPr>
          <a:xfrm flipH="1">
            <a:off x="731146" y="1700456"/>
            <a:ext cx="743638" cy="175420"/>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6" name="直线连接符 145"/>
          <p:cNvCxnSpPr>
            <a:endCxn id="142" idx="4"/>
          </p:cNvCxnSpPr>
          <p:nvPr/>
        </p:nvCxnSpPr>
        <p:spPr>
          <a:xfrm flipV="1">
            <a:off x="1230345" y="1763891"/>
            <a:ext cx="407738" cy="173435"/>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419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37" grpId="0" animBg="1"/>
      <p:bldP spid="14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Zone Walking</a:t>
            </a:r>
            <a:r>
              <a:rPr kumimoji="1" lang="zh-CN" altLang="en-US" dirty="0" smtClean="0"/>
              <a:t>与</a:t>
            </a:r>
            <a:r>
              <a:rPr kumimoji="1" lang="en-US" altLang="zh-CN" dirty="0" smtClean="0"/>
              <a:t>NSEC3</a:t>
            </a:r>
            <a:endParaRPr kumimoji="1" lang="zh-CN" altLang="en-US" dirty="0"/>
          </a:p>
        </p:txBody>
      </p:sp>
      <p:sp>
        <p:nvSpPr>
          <p:cNvPr id="3" name="内容占位符 2"/>
          <p:cNvSpPr>
            <a:spLocks noGrp="1"/>
          </p:cNvSpPr>
          <p:nvPr>
            <p:ph idx="1"/>
          </p:nvPr>
        </p:nvSpPr>
        <p:spPr>
          <a:xfrm>
            <a:off x="457200" y="1181358"/>
            <a:ext cx="8229600" cy="4698608"/>
          </a:xfrm>
        </p:spPr>
        <p:txBody>
          <a:bodyPr/>
          <a:lstStyle/>
          <a:p>
            <a:r>
              <a:rPr kumimoji="1" lang="en-US" altLang="zh-CN" sz="2000" dirty="0"/>
              <a:t>DNSSEC</a:t>
            </a:r>
            <a:r>
              <a:rPr kumimoji="1" lang="zh-CN" altLang="en-US" sz="2000" dirty="0"/>
              <a:t>暴露</a:t>
            </a:r>
            <a:r>
              <a:rPr kumimoji="1" lang="en-US" altLang="zh-CN" sz="2000" dirty="0"/>
              <a:t>zone</a:t>
            </a:r>
            <a:r>
              <a:rPr kumimoji="1" lang="zh-CN" altLang="en-US" sz="2000" dirty="0"/>
              <a:t>数据：利用</a:t>
            </a:r>
            <a:r>
              <a:rPr kumimoji="1" lang="en-US" altLang="zh-CN" sz="2000" dirty="0" err="1"/>
              <a:t>NSEC</a:t>
            </a:r>
            <a:r>
              <a:rPr kumimoji="1" lang="en-US" altLang="en-US" sz="2000" dirty="0" err="1"/>
              <a:t>来枚举RR，称作Zone</a:t>
            </a:r>
            <a:r>
              <a:rPr kumimoji="1" lang="en-US" altLang="en-US" sz="2000" dirty="0"/>
              <a:t> </a:t>
            </a:r>
            <a:r>
              <a:rPr kumimoji="1" lang="en-US" altLang="en-US" sz="2000" dirty="0" smtClean="0"/>
              <a:t>Walking</a:t>
            </a:r>
            <a:endParaRPr kumimoji="1" lang="en-US" altLang="zh-CN" sz="2000" dirty="0" smtClean="0"/>
          </a:p>
          <a:p>
            <a:r>
              <a:rPr kumimoji="1" lang="zh-CN" altLang="en-US" sz="2000" dirty="0" smtClean="0"/>
              <a:t>为什么</a:t>
            </a:r>
            <a:r>
              <a:rPr kumimoji="1" lang="en-US" altLang="zh-CN" sz="2000" dirty="0" smtClean="0"/>
              <a:t>DNS</a:t>
            </a:r>
            <a:r>
              <a:rPr kumimoji="1" lang="zh-CN" altLang="en-US" sz="2000" dirty="0" smtClean="0"/>
              <a:t>信息需要保密？</a:t>
            </a:r>
            <a:endParaRPr kumimoji="1" lang="en-US" altLang="zh-CN" sz="2000" dirty="0" smtClean="0"/>
          </a:p>
          <a:p>
            <a:pPr lvl="1"/>
            <a:r>
              <a:rPr kumimoji="1" lang="en-US" altLang="zh-CN" sz="1600" dirty="0" smtClean="0"/>
              <a:t>It's </a:t>
            </a:r>
            <a:r>
              <a:rPr kumimoji="1" lang="en-US" altLang="zh-CN" sz="1600" dirty="0"/>
              <a:t>the difference between letting random folks call your company's switchboard and ask for John Q. Cubicle's phone number [versus] sending them a copy of your corporate phone </a:t>
            </a:r>
            <a:r>
              <a:rPr kumimoji="1" lang="en-US" altLang="zh-CN" sz="1600" dirty="0" smtClean="0"/>
              <a:t>directory</a:t>
            </a:r>
          </a:p>
          <a:p>
            <a:pPr lvl="1"/>
            <a:r>
              <a:rPr kumimoji="1" lang="zh-CN" altLang="en-US" sz="1600" dirty="0" smtClean="0">
                <a:solidFill>
                  <a:srgbClr val="0000FF"/>
                </a:solidFill>
              </a:rPr>
              <a:t>许多注册者和大组织由于</a:t>
            </a:r>
            <a:r>
              <a:rPr kumimoji="1" lang="en-US" altLang="zh-CN" sz="1600" dirty="0" smtClean="0">
                <a:solidFill>
                  <a:srgbClr val="0000FF"/>
                </a:solidFill>
              </a:rPr>
              <a:t>Zone Walking</a:t>
            </a:r>
            <a:r>
              <a:rPr kumimoji="1" lang="zh-CN" altLang="en-US" sz="1600" dirty="0" smtClean="0">
                <a:solidFill>
                  <a:srgbClr val="0000FF"/>
                </a:solidFill>
              </a:rPr>
              <a:t>问题，拒绝采用</a:t>
            </a:r>
            <a:r>
              <a:rPr kumimoji="1" lang="en-US" altLang="zh-CN" sz="1600" dirty="0" smtClean="0">
                <a:solidFill>
                  <a:srgbClr val="0000FF"/>
                </a:solidFill>
              </a:rPr>
              <a:t>DNSSEC</a:t>
            </a:r>
          </a:p>
          <a:p>
            <a:pPr marL="457200" lvl="1" indent="0">
              <a:buNone/>
            </a:pPr>
            <a:endParaRPr kumimoji="1" lang="en-US" altLang="zh-CN" sz="1600" dirty="0" smtClean="0">
              <a:solidFill>
                <a:srgbClr val="0000FF"/>
              </a:solidFill>
            </a:endParaRPr>
          </a:p>
          <a:p>
            <a:r>
              <a:rPr kumimoji="1" lang="en-US" altLang="zh-CN" sz="2000" dirty="0" smtClean="0"/>
              <a:t>DNSSEC </a:t>
            </a:r>
            <a:r>
              <a:rPr kumimoji="1" lang="en-US" altLang="zh-CN" sz="2000" dirty="0"/>
              <a:t>Hashed Authenticated Denial </a:t>
            </a:r>
            <a:r>
              <a:rPr kumimoji="1" lang="en-US" altLang="zh-CN" sz="2000" dirty="0" smtClean="0"/>
              <a:t>of</a:t>
            </a:r>
            <a:r>
              <a:rPr kumimoji="1" lang="zh-CN" altLang="en-US" sz="2000" dirty="0" smtClean="0"/>
              <a:t> </a:t>
            </a:r>
            <a:r>
              <a:rPr kumimoji="1" lang="en-US" altLang="zh-CN" sz="2000" dirty="0" smtClean="0"/>
              <a:t>Existence (NSEC3)</a:t>
            </a:r>
            <a:r>
              <a:rPr kumimoji="1" lang="zh-CN" altLang="en-US" sz="2000" dirty="0" smtClean="0"/>
              <a:t> </a:t>
            </a:r>
            <a:r>
              <a:rPr kumimoji="1" lang="en-US" altLang="zh-CN" sz="2000" dirty="0"/>
              <a:t>[</a:t>
            </a:r>
            <a:r>
              <a:rPr kumimoji="1" lang="en-US" altLang="zh-CN" sz="2000" dirty="0" smtClean="0"/>
              <a:t>RFC5155]</a:t>
            </a:r>
          </a:p>
          <a:p>
            <a:pPr lvl="1"/>
            <a:r>
              <a:rPr kumimoji="1" lang="zh-CN" altLang="en-US" sz="1600" dirty="0" smtClean="0"/>
              <a:t>对域名（+ </a:t>
            </a:r>
            <a:r>
              <a:rPr kumimoji="1" lang="en-US" altLang="zh-CN" sz="1600" dirty="0" smtClean="0"/>
              <a:t>salt</a:t>
            </a:r>
            <a:r>
              <a:rPr kumimoji="1" lang="zh-CN" altLang="en-US" sz="1600" dirty="0"/>
              <a:t>（公开的随机量）</a:t>
            </a:r>
            <a:r>
              <a:rPr kumimoji="1" lang="zh-CN" altLang="en-US" sz="1600" dirty="0" smtClean="0"/>
              <a:t>）进行多次</a:t>
            </a:r>
            <a:r>
              <a:rPr kumimoji="1" lang="en-US" altLang="zh-CN" sz="1600" dirty="0" smtClean="0"/>
              <a:t>Hash</a:t>
            </a:r>
            <a:r>
              <a:rPr kumimoji="1" lang="zh-CN" altLang="en-US" sz="1600" dirty="0" smtClean="0"/>
              <a:t>，按</a:t>
            </a:r>
            <a:r>
              <a:rPr kumimoji="1" lang="en-US" altLang="zh-CN" sz="1600" dirty="0" smtClean="0"/>
              <a:t>Hash</a:t>
            </a:r>
            <a:r>
              <a:rPr kumimoji="1" lang="zh-CN" altLang="en-US" sz="1600" dirty="0" smtClean="0"/>
              <a:t>值排序</a:t>
            </a:r>
            <a:endParaRPr kumimoji="1" lang="en-US" altLang="zh-CN" sz="1600" dirty="0" smtClean="0"/>
          </a:p>
          <a:p>
            <a:pPr lvl="1"/>
            <a:r>
              <a:rPr kumimoji="1" lang="zh-CN" altLang="en-US" sz="1400" dirty="0" smtClean="0"/>
              <a:t>根据</a:t>
            </a:r>
            <a:r>
              <a:rPr kumimoji="1" lang="en-US" altLang="zh-CN" sz="1400" dirty="0" smtClean="0"/>
              <a:t>Hash</a:t>
            </a:r>
            <a:r>
              <a:rPr kumimoji="1" lang="zh-CN" altLang="en-US" sz="1400" dirty="0" smtClean="0"/>
              <a:t>值，无法获得域名</a:t>
            </a:r>
            <a:endParaRPr kumimoji="1" lang="en-US" altLang="zh-CN" sz="1400" dirty="0" smtClean="0"/>
          </a:p>
          <a:p>
            <a:pPr lvl="1"/>
            <a:r>
              <a:rPr kumimoji="1" lang="zh-CN" altLang="en-US" sz="1400" dirty="0" smtClean="0"/>
              <a:t>计算</a:t>
            </a:r>
            <a:r>
              <a:rPr kumimoji="1" lang="en-US" altLang="zh-CN" sz="1400" dirty="0" err="1" smtClean="0"/>
              <a:t>Hash</a:t>
            </a:r>
            <a:r>
              <a:rPr kumimoji="1" lang="en-US" altLang="en-US" sz="1400" dirty="0" err="1" smtClean="0"/>
              <a:t>值</a:t>
            </a:r>
            <a:r>
              <a:rPr kumimoji="1" lang="zh-CN" altLang="en-US" sz="1400" dirty="0" smtClean="0"/>
              <a:t>的</a:t>
            </a:r>
            <a:r>
              <a:rPr kumimoji="1" lang="en-US" altLang="en-US" sz="1400" dirty="0" smtClean="0"/>
              <a:t>方法，可通过</a:t>
            </a:r>
            <a:r>
              <a:rPr lang="en-US" altLang="zh-CN" sz="1400" dirty="0" smtClean="0"/>
              <a:t>NSEC3PARAM</a:t>
            </a:r>
            <a:r>
              <a:rPr lang="zh-CN" altLang="en-US" sz="1400" dirty="0" smtClean="0"/>
              <a:t> </a:t>
            </a:r>
            <a:r>
              <a:rPr lang="en-US" altLang="zh-CN" sz="1400" dirty="0" smtClean="0"/>
              <a:t>RR</a:t>
            </a:r>
            <a:r>
              <a:rPr lang="zh-CN" altLang="en-US" sz="1400" dirty="0" smtClean="0"/>
              <a:t>来配置</a:t>
            </a:r>
            <a:endParaRPr kumimoji="1" lang="en-US" altLang="zh-CN" sz="1400" dirty="0"/>
          </a:p>
          <a:p>
            <a:pPr marL="0" indent="0">
              <a:buNone/>
            </a:pPr>
            <a:endParaRPr kumimoji="1" lang="en-US" altLang="zh-CN" sz="18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60</a:t>
            </a:fld>
            <a:endParaRPr kumimoji="1" lang="zh-CN" altLang="en-US" dirty="0"/>
          </a:p>
        </p:txBody>
      </p:sp>
    </p:spTree>
    <p:extLst>
      <p:ext uri="{BB962C8B-B14F-4D97-AF65-F5344CB8AC3E}">
        <p14:creationId xmlns:p14="http://schemas.microsoft.com/office/powerpoint/2010/main" val="40781771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358"/>
            <a:ext cx="8229600" cy="972852"/>
          </a:xfrm>
        </p:spPr>
        <p:txBody>
          <a:bodyPr/>
          <a:lstStyle/>
          <a:p>
            <a:r>
              <a:rPr kumimoji="1" lang="en-US" altLang="zh-CN" dirty="0" smtClean="0"/>
              <a:t>NSEC/NSEC3</a:t>
            </a:r>
            <a:r>
              <a:rPr kumimoji="1" lang="zh-CN" altLang="en-US" dirty="0" smtClean="0"/>
              <a:t>示意图</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61</a:t>
            </a:fld>
            <a:endParaRPr kumimoji="1" lang="zh-CN" altLang="en-US" dirty="0"/>
          </a:p>
        </p:txBody>
      </p:sp>
      <p:sp>
        <p:nvSpPr>
          <p:cNvPr id="5" name="同心圆 4"/>
          <p:cNvSpPr/>
          <p:nvPr/>
        </p:nvSpPr>
        <p:spPr>
          <a:xfrm>
            <a:off x="2402313" y="1609508"/>
            <a:ext cx="4159141" cy="4157227"/>
          </a:xfrm>
          <a:prstGeom prst="donut">
            <a:avLst>
              <a:gd name="adj" fmla="val 2892"/>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grpSp>
        <p:nvGrpSpPr>
          <p:cNvPr id="31" name="组 30"/>
          <p:cNvGrpSpPr/>
          <p:nvPr/>
        </p:nvGrpSpPr>
        <p:grpSpPr>
          <a:xfrm>
            <a:off x="3380508" y="5782773"/>
            <a:ext cx="2123974" cy="738664"/>
            <a:chOff x="3380508" y="5782773"/>
            <a:chExt cx="2123974" cy="738664"/>
          </a:xfrm>
        </p:grpSpPr>
        <p:sp>
          <p:nvSpPr>
            <p:cNvPr id="11" name="文本框 10"/>
            <p:cNvSpPr txBox="1"/>
            <p:nvPr/>
          </p:nvSpPr>
          <p:spPr>
            <a:xfrm>
              <a:off x="3380508" y="5782773"/>
              <a:ext cx="2123974" cy="369332"/>
            </a:xfrm>
            <a:prstGeom prst="rect">
              <a:avLst/>
            </a:prstGeom>
            <a:solidFill>
              <a:srgbClr val="FFFFFF"/>
            </a:solidFill>
          </p:spPr>
          <p:txBody>
            <a:bodyPr wrap="none" rtlCol="0">
              <a:spAutoFit/>
            </a:bodyPr>
            <a:lstStyle/>
            <a:p>
              <a:r>
                <a:rPr kumimoji="1" lang="en-US" altLang="zh-CN" dirty="0" err="1" smtClean="0">
                  <a:solidFill>
                    <a:srgbClr val="0000FF"/>
                  </a:solidFill>
                  <a:latin typeface="Courier"/>
                  <a:cs typeface="Courier"/>
                </a:rPr>
                <a:t>zABC.a.EXAMPLE</a:t>
              </a:r>
              <a:endParaRPr kumimoji="1" lang="en-US" altLang="zh-CN" dirty="0">
                <a:solidFill>
                  <a:srgbClr val="0000FF"/>
                </a:solidFill>
                <a:latin typeface="Courier"/>
                <a:cs typeface="Courier"/>
              </a:endParaRPr>
            </a:p>
          </p:txBody>
        </p:sp>
        <p:sp>
          <p:nvSpPr>
            <p:cNvPr id="17" name="文本框 16"/>
            <p:cNvSpPr txBox="1"/>
            <p:nvPr/>
          </p:nvSpPr>
          <p:spPr>
            <a:xfrm>
              <a:off x="3682979" y="6152105"/>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25b2slkg9l</a:t>
              </a:r>
              <a:endParaRPr kumimoji="1" lang="zh-CN" altLang="en-US" dirty="0">
                <a:solidFill>
                  <a:srgbClr val="008000"/>
                </a:solidFill>
              </a:endParaRPr>
            </a:p>
          </p:txBody>
        </p:sp>
      </p:grpSp>
      <p:grpSp>
        <p:nvGrpSpPr>
          <p:cNvPr id="28" name="组 27"/>
          <p:cNvGrpSpPr/>
          <p:nvPr/>
        </p:nvGrpSpPr>
        <p:grpSpPr>
          <a:xfrm>
            <a:off x="979068" y="1932726"/>
            <a:ext cx="1708408" cy="726244"/>
            <a:chOff x="908514" y="2167886"/>
            <a:chExt cx="1708408" cy="726244"/>
          </a:xfrm>
        </p:grpSpPr>
        <p:sp>
          <p:nvSpPr>
            <p:cNvPr id="14" name="文本框 13"/>
            <p:cNvSpPr txBox="1"/>
            <p:nvPr/>
          </p:nvSpPr>
          <p:spPr>
            <a:xfrm>
              <a:off x="908514" y="2167886"/>
              <a:ext cx="1708408" cy="369332"/>
            </a:xfrm>
            <a:prstGeom prst="rect">
              <a:avLst/>
            </a:prstGeom>
            <a:solidFill>
              <a:srgbClr val="FFFFFF"/>
            </a:solidFill>
          </p:spPr>
          <p:txBody>
            <a:bodyPr wrap="none" rtlCol="0">
              <a:spAutoFit/>
            </a:bodyPr>
            <a:lstStyle/>
            <a:p>
              <a:r>
                <a:rPr kumimoji="1" lang="en-US" altLang="zh-CN" dirty="0">
                  <a:solidFill>
                    <a:srgbClr val="0000FF"/>
                  </a:solidFill>
                  <a:latin typeface="Courier"/>
                  <a:cs typeface="Courier"/>
                </a:rPr>
                <a:t>*.</a:t>
              </a:r>
              <a:r>
                <a:rPr kumimoji="1" lang="en-US" altLang="zh-CN" dirty="0" err="1">
                  <a:solidFill>
                    <a:srgbClr val="0000FF"/>
                  </a:solidFill>
                  <a:latin typeface="Courier"/>
                  <a:cs typeface="Courier"/>
                </a:rPr>
                <a:t>z.example</a:t>
              </a:r>
              <a:endParaRPr kumimoji="1" lang="en-US" altLang="zh-CN" dirty="0">
                <a:solidFill>
                  <a:srgbClr val="0000FF"/>
                </a:solidFill>
                <a:latin typeface="Courier"/>
                <a:cs typeface="Courier"/>
              </a:endParaRPr>
            </a:p>
          </p:txBody>
        </p:sp>
        <p:sp>
          <p:nvSpPr>
            <p:cNvPr id="18" name="文本框 17"/>
            <p:cNvSpPr txBox="1"/>
            <p:nvPr/>
          </p:nvSpPr>
          <p:spPr>
            <a:xfrm>
              <a:off x="994016" y="2524798"/>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apo255kgq3</a:t>
              </a:r>
              <a:endParaRPr kumimoji="1" lang="zh-CN" altLang="en-US" dirty="0">
                <a:solidFill>
                  <a:srgbClr val="008000"/>
                </a:solidFill>
              </a:endParaRPr>
            </a:p>
          </p:txBody>
        </p:sp>
      </p:grpSp>
      <p:grpSp>
        <p:nvGrpSpPr>
          <p:cNvPr id="30" name="组 29"/>
          <p:cNvGrpSpPr/>
          <p:nvPr/>
        </p:nvGrpSpPr>
        <p:grpSpPr>
          <a:xfrm>
            <a:off x="1283132" y="4775473"/>
            <a:ext cx="1569886" cy="741202"/>
            <a:chOff x="1283132" y="4775473"/>
            <a:chExt cx="1569886" cy="741202"/>
          </a:xfrm>
        </p:grpSpPr>
        <p:sp>
          <p:nvSpPr>
            <p:cNvPr id="12" name="文本框 11"/>
            <p:cNvSpPr txBox="1"/>
            <p:nvPr/>
          </p:nvSpPr>
          <p:spPr>
            <a:xfrm>
              <a:off x="1283132" y="4775473"/>
              <a:ext cx="1431364" cy="369332"/>
            </a:xfrm>
            <a:prstGeom prst="rect">
              <a:avLst/>
            </a:prstGeom>
            <a:solidFill>
              <a:srgbClr val="FFFFFF"/>
            </a:solidFill>
          </p:spPr>
          <p:txBody>
            <a:bodyPr wrap="none" rtlCol="0">
              <a:spAutoFit/>
            </a:bodyPr>
            <a:lstStyle/>
            <a:p>
              <a:r>
                <a:rPr kumimoji="1" lang="en-US" altLang="zh-CN" dirty="0" err="1">
                  <a:solidFill>
                    <a:srgbClr val="0000FF"/>
                  </a:solidFill>
                  <a:latin typeface="Courier"/>
                  <a:cs typeface="Courier"/>
                </a:rPr>
                <a:t>z.example</a:t>
              </a:r>
              <a:endParaRPr kumimoji="1" lang="en-US" altLang="zh-CN" dirty="0">
                <a:solidFill>
                  <a:srgbClr val="0000FF"/>
                </a:solidFill>
                <a:latin typeface="Courier"/>
                <a:cs typeface="Courier"/>
              </a:endParaRPr>
            </a:p>
          </p:txBody>
        </p:sp>
        <p:sp>
          <p:nvSpPr>
            <p:cNvPr id="19" name="文本框 18"/>
            <p:cNvSpPr txBox="1"/>
            <p:nvPr/>
          </p:nvSpPr>
          <p:spPr>
            <a:xfrm>
              <a:off x="1283132" y="5147343"/>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ccvnjk29vh</a:t>
              </a:r>
              <a:endParaRPr kumimoji="1" lang="zh-CN" altLang="en-US" dirty="0">
                <a:solidFill>
                  <a:srgbClr val="008000"/>
                </a:solidFill>
              </a:endParaRPr>
            </a:p>
          </p:txBody>
        </p:sp>
      </p:grpSp>
      <p:grpSp>
        <p:nvGrpSpPr>
          <p:cNvPr id="26" name="组 25"/>
          <p:cNvGrpSpPr/>
          <p:nvPr/>
        </p:nvGrpSpPr>
        <p:grpSpPr>
          <a:xfrm>
            <a:off x="6314520" y="1968000"/>
            <a:ext cx="1575840" cy="705930"/>
            <a:chOff x="6396833" y="2179644"/>
            <a:chExt cx="1575840" cy="705930"/>
          </a:xfrm>
        </p:grpSpPr>
        <p:sp>
          <p:nvSpPr>
            <p:cNvPr id="8" name="文本框 7"/>
            <p:cNvSpPr txBox="1"/>
            <p:nvPr/>
          </p:nvSpPr>
          <p:spPr>
            <a:xfrm>
              <a:off x="6396833" y="2179644"/>
              <a:ext cx="1431364" cy="369332"/>
            </a:xfrm>
            <a:prstGeom prst="rect">
              <a:avLst/>
            </a:prstGeom>
            <a:solidFill>
              <a:srgbClr val="FFFFFF"/>
            </a:solidFill>
          </p:spPr>
          <p:txBody>
            <a:bodyPr wrap="none" rtlCol="0">
              <a:spAutoFit/>
            </a:bodyPr>
            <a:lstStyle/>
            <a:p>
              <a:r>
                <a:rPr kumimoji="1" lang="en-US" altLang="zh-CN" dirty="0" err="1">
                  <a:solidFill>
                    <a:srgbClr val="0000FF"/>
                  </a:solidFill>
                  <a:latin typeface="Courier"/>
                  <a:cs typeface="Courier"/>
                </a:rPr>
                <a:t>a.example</a:t>
              </a:r>
              <a:endParaRPr kumimoji="1" lang="en-US" altLang="zh-CN" dirty="0">
                <a:solidFill>
                  <a:srgbClr val="0000FF"/>
                </a:solidFill>
                <a:latin typeface="Courier"/>
                <a:cs typeface="Courier"/>
              </a:endParaRPr>
            </a:p>
          </p:txBody>
        </p:sp>
        <p:sp>
          <p:nvSpPr>
            <p:cNvPr id="20" name="文本框 19"/>
            <p:cNvSpPr txBox="1"/>
            <p:nvPr/>
          </p:nvSpPr>
          <p:spPr>
            <a:xfrm>
              <a:off x="6402787" y="2516242"/>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e1248hfsj4</a:t>
              </a:r>
              <a:endParaRPr kumimoji="1" lang="zh-CN" altLang="en-US" dirty="0">
                <a:solidFill>
                  <a:srgbClr val="008000"/>
                </a:solidFill>
              </a:endParaRPr>
            </a:p>
          </p:txBody>
        </p:sp>
      </p:grpSp>
      <p:grpSp>
        <p:nvGrpSpPr>
          <p:cNvPr id="27" name="组 26"/>
          <p:cNvGrpSpPr/>
          <p:nvPr/>
        </p:nvGrpSpPr>
        <p:grpSpPr>
          <a:xfrm>
            <a:off x="3682979" y="910924"/>
            <a:ext cx="1569886" cy="703390"/>
            <a:chOff x="3682979" y="910924"/>
            <a:chExt cx="1569886" cy="703390"/>
          </a:xfrm>
        </p:grpSpPr>
        <p:sp>
          <p:nvSpPr>
            <p:cNvPr id="6" name="文本框 5"/>
            <p:cNvSpPr txBox="1"/>
            <p:nvPr/>
          </p:nvSpPr>
          <p:spPr>
            <a:xfrm>
              <a:off x="3903949" y="910924"/>
              <a:ext cx="1154320" cy="369332"/>
            </a:xfrm>
            <a:prstGeom prst="rect">
              <a:avLst/>
            </a:prstGeom>
            <a:solidFill>
              <a:srgbClr val="FFFFFF"/>
            </a:solidFill>
          </p:spPr>
          <p:txBody>
            <a:bodyPr wrap="none" rtlCol="0">
              <a:spAutoFit/>
            </a:bodyPr>
            <a:lstStyle/>
            <a:p>
              <a:r>
                <a:rPr kumimoji="1" lang="en-US" altLang="zh-CN" dirty="0">
                  <a:solidFill>
                    <a:srgbClr val="0000FF"/>
                  </a:solidFill>
                  <a:latin typeface="Courier"/>
                  <a:cs typeface="Courier"/>
                </a:rPr>
                <a:t>example</a:t>
              </a:r>
              <a:endParaRPr kumimoji="1" lang="zh-CN" altLang="en-US" dirty="0"/>
            </a:p>
          </p:txBody>
        </p:sp>
        <p:sp>
          <p:nvSpPr>
            <p:cNvPr id="21" name="文本框 20"/>
            <p:cNvSpPr txBox="1"/>
            <p:nvPr/>
          </p:nvSpPr>
          <p:spPr>
            <a:xfrm>
              <a:off x="3682979" y="1244982"/>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gnnvks0394</a:t>
              </a:r>
              <a:endParaRPr kumimoji="1" lang="zh-CN" altLang="en-US" dirty="0">
                <a:solidFill>
                  <a:srgbClr val="008000"/>
                </a:solidFill>
              </a:endParaRPr>
            </a:p>
          </p:txBody>
        </p:sp>
      </p:grpSp>
      <p:grpSp>
        <p:nvGrpSpPr>
          <p:cNvPr id="29" name="组 28"/>
          <p:cNvGrpSpPr/>
          <p:nvPr/>
        </p:nvGrpSpPr>
        <p:grpSpPr>
          <a:xfrm>
            <a:off x="253709" y="3260950"/>
            <a:ext cx="2123974" cy="719982"/>
            <a:chOff x="253709" y="3260950"/>
            <a:chExt cx="2123974" cy="719982"/>
          </a:xfrm>
        </p:grpSpPr>
        <p:sp>
          <p:nvSpPr>
            <p:cNvPr id="13" name="文本框 12"/>
            <p:cNvSpPr txBox="1"/>
            <p:nvPr/>
          </p:nvSpPr>
          <p:spPr>
            <a:xfrm>
              <a:off x="253709" y="3260950"/>
              <a:ext cx="2123974" cy="369332"/>
            </a:xfrm>
            <a:prstGeom prst="rect">
              <a:avLst/>
            </a:prstGeom>
            <a:solidFill>
              <a:srgbClr val="FFFFFF"/>
            </a:solidFill>
          </p:spPr>
          <p:txBody>
            <a:bodyPr wrap="none" rtlCol="0">
              <a:spAutoFit/>
            </a:bodyPr>
            <a:lstStyle/>
            <a:p>
              <a:r>
                <a:rPr kumimoji="1" lang="en-US" altLang="zh-CN" dirty="0">
                  <a:solidFill>
                    <a:srgbClr val="0000FF"/>
                  </a:solidFill>
                  <a:latin typeface="Courier"/>
                  <a:cs typeface="Courier"/>
                </a:rPr>
                <a:t>\001.</a:t>
              </a:r>
              <a:r>
                <a:rPr kumimoji="1" lang="en-US" altLang="zh-CN" dirty="0" smtClean="0">
                  <a:solidFill>
                    <a:srgbClr val="0000FF"/>
                  </a:solidFill>
                  <a:latin typeface="Courier"/>
                  <a:cs typeface="Courier"/>
                </a:rPr>
                <a:t>z.example</a:t>
              </a:r>
              <a:endParaRPr kumimoji="1" lang="en-US" altLang="zh-CN" dirty="0">
                <a:solidFill>
                  <a:srgbClr val="0000FF"/>
                </a:solidFill>
                <a:latin typeface="Courier"/>
                <a:cs typeface="Courier"/>
              </a:endParaRPr>
            </a:p>
          </p:txBody>
        </p:sp>
        <p:sp>
          <p:nvSpPr>
            <p:cNvPr id="22" name="文本框 21"/>
            <p:cNvSpPr txBox="1"/>
            <p:nvPr/>
          </p:nvSpPr>
          <p:spPr>
            <a:xfrm>
              <a:off x="576501" y="3611600"/>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hvnsk093nc</a:t>
              </a:r>
              <a:endParaRPr kumimoji="1" lang="zh-CN" altLang="en-US" dirty="0">
                <a:solidFill>
                  <a:srgbClr val="008000"/>
                </a:solidFill>
              </a:endParaRPr>
            </a:p>
          </p:txBody>
        </p:sp>
      </p:grpSp>
      <p:grpSp>
        <p:nvGrpSpPr>
          <p:cNvPr id="25" name="组 24"/>
          <p:cNvGrpSpPr/>
          <p:nvPr/>
        </p:nvGrpSpPr>
        <p:grpSpPr>
          <a:xfrm>
            <a:off x="6562431" y="3249192"/>
            <a:ext cx="2401018" cy="728723"/>
            <a:chOff x="6562431" y="3249192"/>
            <a:chExt cx="2401018" cy="728723"/>
          </a:xfrm>
        </p:grpSpPr>
        <p:sp>
          <p:nvSpPr>
            <p:cNvPr id="9" name="文本框 8"/>
            <p:cNvSpPr txBox="1"/>
            <p:nvPr/>
          </p:nvSpPr>
          <p:spPr>
            <a:xfrm>
              <a:off x="6562431" y="3249192"/>
              <a:ext cx="2401018" cy="369332"/>
            </a:xfrm>
            <a:prstGeom prst="rect">
              <a:avLst/>
            </a:prstGeom>
            <a:solidFill>
              <a:srgbClr val="FFFFFF"/>
            </a:solidFill>
          </p:spPr>
          <p:txBody>
            <a:bodyPr wrap="none" rtlCol="0">
              <a:spAutoFit/>
            </a:bodyPr>
            <a:lstStyle/>
            <a:p>
              <a:r>
                <a:rPr kumimoji="1" lang="en-US" altLang="zh-CN" dirty="0" err="1" smtClean="0">
                  <a:solidFill>
                    <a:srgbClr val="0000FF"/>
                  </a:solidFill>
                  <a:latin typeface="Courier"/>
                  <a:cs typeface="Courier"/>
                </a:rPr>
                <a:t>yljljk.a.example</a:t>
              </a:r>
              <a:endParaRPr kumimoji="1" lang="en-US" altLang="zh-CN" dirty="0">
                <a:solidFill>
                  <a:srgbClr val="0000FF"/>
                </a:solidFill>
                <a:latin typeface="Courier"/>
                <a:cs typeface="Courier"/>
              </a:endParaRPr>
            </a:p>
          </p:txBody>
        </p:sp>
        <p:sp>
          <p:nvSpPr>
            <p:cNvPr id="23" name="文本框 22"/>
            <p:cNvSpPr txBox="1"/>
            <p:nvPr/>
          </p:nvSpPr>
          <p:spPr>
            <a:xfrm>
              <a:off x="6913905" y="3608583"/>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k2929fjs9x</a:t>
              </a:r>
              <a:endParaRPr kumimoji="1" lang="zh-CN" altLang="en-US" dirty="0">
                <a:solidFill>
                  <a:srgbClr val="008000"/>
                </a:solidFill>
              </a:endParaRPr>
            </a:p>
          </p:txBody>
        </p:sp>
      </p:grpSp>
      <p:grpSp>
        <p:nvGrpSpPr>
          <p:cNvPr id="24" name="组 23"/>
          <p:cNvGrpSpPr/>
          <p:nvPr/>
        </p:nvGrpSpPr>
        <p:grpSpPr>
          <a:xfrm>
            <a:off x="6264265" y="4795078"/>
            <a:ext cx="1708408" cy="763320"/>
            <a:chOff x="6264265" y="4795078"/>
            <a:chExt cx="1708408" cy="763320"/>
          </a:xfrm>
        </p:grpSpPr>
        <p:sp>
          <p:nvSpPr>
            <p:cNvPr id="10" name="文本框 9"/>
            <p:cNvSpPr txBox="1"/>
            <p:nvPr/>
          </p:nvSpPr>
          <p:spPr>
            <a:xfrm>
              <a:off x="6264265" y="4795078"/>
              <a:ext cx="1708408" cy="369332"/>
            </a:xfrm>
            <a:prstGeom prst="rect">
              <a:avLst/>
            </a:prstGeom>
            <a:solidFill>
              <a:srgbClr val="FFFFFF"/>
            </a:solidFill>
          </p:spPr>
          <p:txBody>
            <a:bodyPr wrap="none" rtlCol="0">
              <a:spAutoFit/>
            </a:bodyPr>
            <a:lstStyle/>
            <a:p>
              <a:r>
                <a:rPr kumimoji="1" lang="en-US" altLang="zh-CN" dirty="0" err="1">
                  <a:solidFill>
                    <a:srgbClr val="0000FF"/>
                  </a:solidFill>
                  <a:latin typeface="Courier"/>
                  <a:cs typeface="Courier"/>
                </a:rPr>
                <a:t>Z.a.example</a:t>
              </a:r>
              <a:endParaRPr kumimoji="1" lang="en-US" altLang="zh-CN" dirty="0" smtClean="0">
                <a:solidFill>
                  <a:srgbClr val="0000FF"/>
                </a:solidFill>
                <a:latin typeface="Courier"/>
                <a:cs typeface="Courier"/>
              </a:endParaRPr>
            </a:p>
          </p:txBody>
        </p:sp>
        <p:sp>
          <p:nvSpPr>
            <p:cNvPr id="16" name="文本框 15"/>
            <p:cNvSpPr txBox="1"/>
            <p:nvPr/>
          </p:nvSpPr>
          <p:spPr>
            <a:xfrm>
              <a:off x="6299542" y="5189066"/>
              <a:ext cx="1569886" cy="369332"/>
            </a:xfrm>
            <a:prstGeom prst="rect">
              <a:avLst/>
            </a:prstGeom>
            <a:solidFill>
              <a:srgbClr val="FFFFFF"/>
            </a:solidFill>
          </p:spPr>
          <p:txBody>
            <a:bodyPr wrap="none" rtlCol="0">
              <a:spAutoFit/>
            </a:bodyPr>
            <a:lstStyle/>
            <a:p>
              <a:r>
                <a:rPr kumimoji="1" lang="en-US" altLang="zh-CN" dirty="0" smtClean="0">
                  <a:solidFill>
                    <a:srgbClr val="008000"/>
                  </a:solidFill>
                  <a:latin typeface="Courier"/>
                  <a:cs typeface="Courier"/>
                </a:rPr>
                <a:t>15bg9l6359</a:t>
              </a:r>
              <a:endParaRPr kumimoji="1" lang="zh-CN" altLang="en-US" dirty="0">
                <a:solidFill>
                  <a:srgbClr val="008000"/>
                </a:solidFill>
              </a:endParaRPr>
            </a:p>
          </p:txBody>
        </p:sp>
      </p:grpSp>
      <p:sp>
        <p:nvSpPr>
          <p:cNvPr id="32" name="文本框 31"/>
          <p:cNvSpPr txBox="1"/>
          <p:nvPr/>
        </p:nvSpPr>
        <p:spPr>
          <a:xfrm>
            <a:off x="344217" y="6426477"/>
            <a:ext cx="1261884" cy="276999"/>
          </a:xfrm>
          <a:prstGeom prst="rect">
            <a:avLst/>
          </a:prstGeom>
          <a:noFill/>
        </p:spPr>
        <p:txBody>
          <a:bodyPr wrap="none" rtlCol="0">
            <a:spAutoFit/>
          </a:bodyPr>
          <a:lstStyle/>
          <a:p>
            <a:r>
              <a:rPr kumimoji="1" lang="zh-CN" altLang="en-US" sz="1200" dirty="0" smtClean="0">
                <a:latin typeface="微软雅黑"/>
                <a:ea typeface="微软雅黑"/>
                <a:cs typeface="微软雅黑"/>
              </a:rPr>
              <a:t>哈希值不是真的</a:t>
            </a:r>
            <a:endParaRPr kumimoji="1" lang="zh-CN" altLang="en-US" sz="1200" dirty="0">
              <a:latin typeface="微软雅黑"/>
              <a:ea typeface="微软雅黑"/>
              <a:cs typeface="微软雅黑"/>
            </a:endParaRPr>
          </a:p>
        </p:txBody>
      </p:sp>
    </p:spTree>
    <p:extLst>
      <p:ext uri="{BB962C8B-B14F-4D97-AF65-F5344CB8AC3E}">
        <p14:creationId xmlns:p14="http://schemas.microsoft.com/office/powerpoint/2010/main" val="406937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3.021E-6 -7.45716E-7 L -0.29048 -0.56693 " pathEditMode="relative" rAng="0" ptsTypes="AA">
                                      <p:cBhvr>
                                        <p:cTn id="38" dur="2000" fill="hold"/>
                                        <p:tgtEl>
                                          <p:spTgt spid="24"/>
                                        </p:tgtEl>
                                        <p:attrNameLst>
                                          <p:attrName>ppt_x</p:attrName>
                                          <p:attrName>ppt_y</p:attrName>
                                        </p:attrNameLst>
                                      </p:cBhvr>
                                      <p:rCtr x="-14524" y="-28346"/>
                                    </p:animMotion>
                                  </p:childTnLst>
                                </p:cTn>
                              </p:par>
                              <p:par>
                                <p:cTn id="39" presetID="42" presetClass="path" presetSubtype="0" accel="50000" decel="50000" fill="hold" nodeType="withEffect">
                                  <p:stCondLst>
                                    <p:cond delay="0"/>
                                  </p:stCondLst>
                                  <p:childTnLst>
                                    <p:animMotion origin="layout" path="M 0.00226 0.00185 L 0.29063 -0.56088 " pathEditMode="relative" rAng="0" ptsTypes="AA">
                                      <p:cBhvr>
                                        <p:cTn id="40" dur="2000" fill="hold"/>
                                        <p:tgtEl>
                                          <p:spTgt spid="31"/>
                                        </p:tgtEl>
                                        <p:attrNameLst>
                                          <p:attrName>ppt_x</p:attrName>
                                          <p:attrName>ppt_y</p:attrName>
                                        </p:attrNameLst>
                                      </p:cBhvr>
                                      <p:rCtr x="14410" y="-28148"/>
                                    </p:animMotion>
                                  </p:childTnLst>
                                </p:cTn>
                              </p:par>
                              <p:par>
                                <p:cTn id="41" presetID="42" presetClass="path" presetSubtype="0" accel="50000" decel="50000" fill="hold" nodeType="withEffect">
                                  <p:stCondLst>
                                    <p:cond delay="0"/>
                                  </p:stCondLst>
                                  <p:childTnLst>
                                    <p:animMotion origin="layout" path="M -8.33333E-7 -2.22222E-6 L 0.64861 0.19445 " pathEditMode="relative" rAng="0" ptsTypes="AA">
                                      <p:cBhvr>
                                        <p:cTn id="42" dur="2000" fill="hold"/>
                                        <p:tgtEl>
                                          <p:spTgt spid="28"/>
                                        </p:tgtEl>
                                        <p:attrNameLst>
                                          <p:attrName>ppt_x</p:attrName>
                                          <p:attrName>ppt_y</p:attrName>
                                        </p:attrNameLst>
                                      </p:cBhvr>
                                      <p:rCtr x="32431" y="9722"/>
                                    </p:animMotion>
                                  </p:childTnLst>
                                </p:cTn>
                              </p:par>
                              <p:par>
                                <p:cTn id="43" presetID="42" presetClass="path" presetSubtype="0" accel="50000" decel="50000" fill="hold" nodeType="withEffect">
                                  <p:stCondLst>
                                    <p:cond delay="0"/>
                                  </p:stCondLst>
                                  <p:childTnLst>
                                    <p:animMotion origin="layout" path="M -0.00017 -0.00023 L 0.55263 0.00463 " pathEditMode="relative" rAng="0" ptsTypes="AA">
                                      <p:cBhvr>
                                        <p:cTn id="44" dur="2000" fill="hold"/>
                                        <p:tgtEl>
                                          <p:spTgt spid="30"/>
                                        </p:tgtEl>
                                        <p:attrNameLst>
                                          <p:attrName>ppt_x</p:attrName>
                                          <p:attrName>ppt_y</p:attrName>
                                        </p:attrNameLst>
                                      </p:cBhvr>
                                      <p:rCtr x="27631" y="232"/>
                                    </p:animMotion>
                                  </p:childTnLst>
                                </p:cTn>
                              </p:par>
                              <p:par>
                                <p:cTn id="45" presetID="42" presetClass="path" presetSubtype="0" accel="50000" decel="50000" fill="hold" nodeType="withEffect">
                                  <p:stCondLst>
                                    <p:cond delay="0"/>
                                  </p:stCondLst>
                                  <p:childTnLst>
                                    <p:animMotion origin="layout" path="M -0.00034 -0.00232 L -0.28916 0.55885 " pathEditMode="relative" rAng="0" ptsTypes="AA">
                                      <p:cBhvr>
                                        <p:cTn id="46" dur="2000" fill="hold"/>
                                        <p:tgtEl>
                                          <p:spTgt spid="26"/>
                                        </p:tgtEl>
                                        <p:attrNameLst>
                                          <p:attrName>ppt_x</p:attrName>
                                          <p:attrName>ppt_y</p:attrName>
                                        </p:attrNameLst>
                                      </p:cBhvr>
                                      <p:rCtr x="-14449" y="28058"/>
                                    </p:animMotion>
                                  </p:childTnLst>
                                </p:cTn>
                              </p:par>
                              <p:par>
                                <p:cTn id="47" presetID="42" presetClass="path" presetSubtype="0" accel="50000" decel="50000" fill="hold" nodeType="withEffect">
                                  <p:stCondLst>
                                    <p:cond delay="0"/>
                                  </p:stCondLst>
                                  <p:childTnLst>
                                    <p:animMotion origin="layout" path="M -0.00052 0.00394 L -0.26328 0.57044 " pathEditMode="relative" rAng="0" ptsTypes="AA">
                                      <p:cBhvr>
                                        <p:cTn id="48" dur="2000" fill="hold"/>
                                        <p:tgtEl>
                                          <p:spTgt spid="27"/>
                                        </p:tgtEl>
                                        <p:attrNameLst>
                                          <p:attrName>ppt_x</p:attrName>
                                          <p:attrName>ppt_y</p:attrName>
                                        </p:attrNameLst>
                                      </p:cBhvr>
                                      <p:rCtr x="-13147" y="28313"/>
                                    </p:animMotion>
                                  </p:childTnLst>
                                </p:cTn>
                              </p:par>
                              <p:par>
                                <p:cTn id="49" presetID="42" presetClass="path" presetSubtype="0" accel="50000" decel="50000" fill="hold" nodeType="withEffect">
                                  <p:stCondLst>
                                    <p:cond delay="0"/>
                                  </p:stCondLst>
                                  <p:childTnLst>
                                    <p:animMotion origin="layout" path="M -0.00174 -0.00139 L -3.16082E-7 1.21409E-6 " pathEditMode="relative" rAng="0" ptsTypes="AA">
                                      <p:cBhvr>
                                        <p:cTn id="50" dur="2000" fill="hold"/>
                                        <p:tgtEl>
                                          <p:spTgt spid="29"/>
                                        </p:tgtEl>
                                        <p:attrNameLst>
                                          <p:attrName>ppt_x</p:attrName>
                                          <p:attrName>ppt_y</p:attrName>
                                        </p:attrNameLst>
                                      </p:cBhvr>
                                      <p:rCtr x="87" y="70"/>
                                    </p:animMotion>
                                  </p:childTnLst>
                                </p:cTn>
                              </p:par>
                              <p:par>
                                <p:cTn id="51" presetID="42" presetClass="path" presetSubtype="0" accel="50000" decel="50000" fill="hold" nodeType="withEffect">
                                  <p:stCondLst>
                                    <p:cond delay="0"/>
                                  </p:stCondLst>
                                  <p:childTnLst>
                                    <p:animMotion origin="layout" path="M 0.00017 0.00232 L -0.64849 -0.1886 " pathEditMode="relative" rAng="0" ptsTypes="AA">
                                      <p:cBhvr>
                                        <p:cTn id="52" dur="2000" fill="hold"/>
                                        <p:tgtEl>
                                          <p:spTgt spid="25"/>
                                        </p:tgtEl>
                                        <p:attrNameLst>
                                          <p:attrName>ppt_x</p:attrName>
                                          <p:attrName>ppt_y</p:attrName>
                                        </p:attrNameLst>
                                      </p:cBhvr>
                                      <p:rCtr x="-32442" y="-9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9487" y="193524"/>
            <a:ext cx="8716784" cy="4780084"/>
          </a:xfrm>
        </p:spPr>
        <p:txBody>
          <a:bodyPr/>
          <a:lstStyle/>
          <a:p>
            <a:pPr marL="0" indent="0">
              <a:buNone/>
            </a:pPr>
            <a:r>
              <a:rPr kumimoji="1" lang="en-US" altLang="zh-CN" sz="1200" dirty="0" smtClean="0">
                <a:latin typeface="Courier"/>
                <a:cs typeface="Courier"/>
              </a:rPr>
              <a:t>; </a:t>
            </a:r>
            <a:r>
              <a:rPr kumimoji="1" lang="en-US" altLang="zh-CN" sz="1200" dirty="0">
                <a:latin typeface="Courier"/>
                <a:cs typeface="Courier"/>
              </a:rPr>
              <a:t>&lt;&lt;&gt;&gt; </a:t>
            </a:r>
            <a:r>
              <a:rPr kumimoji="1" lang="en-US" altLang="zh-CN" sz="1200" dirty="0" err="1">
                <a:latin typeface="Courier"/>
                <a:cs typeface="Courier"/>
              </a:rPr>
              <a:t>DiG</a:t>
            </a:r>
            <a:r>
              <a:rPr kumimoji="1" lang="en-US" altLang="zh-CN" sz="1200" dirty="0">
                <a:latin typeface="Courier"/>
                <a:cs typeface="Courier"/>
              </a:rPr>
              <a:t> 9.9.5-3-Ubuntu &lt;&lt;&gt;&gt; @127.0.0.1 +</a:t>
            </a:r>
            <a:r>
              <a:rPr kumimoji="1" lang="en-US" altLang="zh-CN" sz="1200" dirty="0" err="1">
                <a:latin typeface="Courier"/>
                <a:cs typeface="Courier"/>
              </a:rPr>
              <a:t>dnssec</a:t>
            </a:r>
            <a:r>
              <a:rPr kumimoji="1" lang="en-US" altLang="zh-CN" sz="1200" dirty="0">
                <a:latin typeface="Courier"/>
                <a:cs typeface="Courier"/>
              </a:rPr>
              <a:t> +all random12312.verisign.com</a:t>
            </a:r>
          </a:p>
          <a:p>
            <a:pPr marL="0" indent="0">
              <a:buNone/>
            </a:pPr>
            <a:r>
              <a:rPr kumimoji="1" lang="en-US" altLang="zh-CN" sz="1200" dirty="0">
                <a:latin typeface="Courier"/>
                <a:cs typeface="Courier"/>
              </a:rPr>
              <a:t>; (1 server found)</a:t>
            </a:r>
          </a:p>
          <a:p>
            <a:pPr marL="0" indent="0">
              <a:buNone/>
            </a:pPr>
            <a:r>
              <a:rPr kumimoji="1" lang="en-US" altLang="zh-CN" sz="1200" dirty="0">
                <a:latin typeface="Courier"/>
                <a:cs typeface="Courier"/>
              </a:rPr>
              <a:t>;; global options: +</a:t>
            </a:r>
            <a:r>
              <a:rPr kumimoji="1" lang="en-US" altLang="zh-CN" sz="1200" dirty="0" err="1">
                <a:latin typeface="Courier"/>
                <a:cs typeface="Courier"/>
              </a:rPr>
              <a:t>cmd</a:t>
            </a:r>
            <a:endParaRPr kumimoji="1" lang="en-US" altLang="zh-CN" sz="1200" dirty="0">
              <a:latin typeface="Courier"/>
              <a:cs typeface="Courier"/>
            </a:endParaRPr>
          </a:p>
          <a:p>
            <a:pPr marL="0" indent="0">
              <a:buNone/>
            </a:pPr>
            <a:r>
              <a:rPr kumimoji="1" lang="en-US" altLang="zh-CN" sz="1200" dirty="0">
                <a:latin typeface="Courier"/>
                <a:cs typeface="Courier"/>
              </a:rPr>
              <a:t>;; Got answer:</a:t>
            </a:r>
          </a:p>
          <a:p>
            <a:pPr marL="0" indent="0">
              <a:buNone/>
            </a:pPr>
            <a:r>
              <a:rPr kumimoji="1" lang="en-US" altLang="zh-CN" sz="1200" dirty="0">
                <a:latin typeface="Courier"/>
                <a:cs typeface="Courier"/>
              </a:rPr>
              <a:t>;; -&gt;&gt;HEADER&lt;&lt;- </a:t>
            </a:r>
            <a:r>
              <a:rPr kumimoji="1" lang="en-US" altLang="zh-CN" sz="1200" dirty="0" err="1">
                <a:latin typeface="Courier"/>
                <a:cs typeface="Courier"/>
              </a:rPr>
              <a:t>opcode</a:t>
            </a:r>
            <a:r>
              <a:rPr kumimoji="1" lang="en-US" altLang="zh-CN" sz="1200" dirty="0">
                <a:latin typeface="Courier"/>
                <a:cs typeface="Courier"/>
              </a:rPr>
              <a:t>: QUERY, status: NXDOMAIN, id: 23261</a:t>
            </a:r>
          </a:p>
          <a:p>
            <a:pPr marL="0" indent="0">
              <a:buNone/>
            </a:pPr>
            <a:r>
              <a:rPr kumimoji="1" lang="en-US" altLang="zh-CN" sz="1200" dirty="0">
                <a:latin typeface="Courier"/>
                <a:cs typeface="Courier"/>
              </a:rPr>
              <a:t>;; flags: </a:t>
            </a:r>
            <a:r>
              <a:rPr kumimoji="1" lang="en-US" altLang="zh-CN" sz="1200" dirty="0" err="1">
                <a:latin typeface="Courier"/>
                <a:cs typeface="Courier"/>
              </a:rPr>
              <a:t>qr</a:t>
            </a:r>
            <a:r>
              <a:rPr kumimoji="1" lang="en-US" altLang="zh-CN" sz="1200" dirty="0">
                <a:latin typeface="Courier"/>
                <a:cs typeface="Courier"/>
              </a:rPr>
              <a:t> </a:t>
            </a:r>
            <a:r>
              <a:rPr kumimoji="1" lang="en-US" altLang="zh-CN" sz="1200" dirty="0" err="1">
                <a:latin typeface="Courier"/>
                <a:cs typeface="Courier"/>
              </a:rPr>
              <a:t>rd</a:t>
            </a:r>
            <a:r>
              <a:rPr kumimoji="1" lang="en-US" altLang="zh-CN" sz="1200" dirty="0">
                <a:latin typeface="Courier"/>
                <a:cs typeface="Courier"/>
              </a:rPr>
              <a:t> </a:t>
            </a:r>
            <a:r>
              <a:rPr kumimoji="1" lang="en-US" altLang="zh-CN" sz="1200" dirty="0" err="1">
                <a:latin typeface="Courier"/>
                <a:cs typeface="Courier"/>
              </a:rPr>
              <a:t>ra</a:t>
            </a:r>
            <a:r>
              <a:rPr kumimoji="1" lang="en-US" altLang="zh-CN" sz="1200" dirty="0">
                <a:latin typeface="Courier"/>
                <a:cs typeface="Courier"/>
              </a:rPr>
              <a:t> ad; QUERY: 1, ANSWER: 0, AUTHORITY: 8, ADDITIONAL: </a:t>
            </a:r>
            <a:r>
              <a:rPr kumimoji="1" lang="en-US" altLang="zh-CN" sz="1200" dirty="0" smtClean="0">
                <a:latin typeface="Courier"/>
                <a:cs typeface="Courier"/>
              </a:rPr>
              <a:t>1</a:t>
            </a:r>
            <a:endParaRPr kumimoji="1" lang="en-US" altLang="zh-CN" sz="1200" dirty="0">
              <a:latin typeface="Courier"/>
              <a:cs typeface="Courier"/>
            </a:endParaRPr>
          </a:p>
          <a:p>
            <a:pPr marL="0" indent="0">
              <a:buNone/>
            </a:pPr>
            <a:r>
              <a:rPr kumimoji="1" lang="en-US" altLang="zh-CN" sz="1200" dirty="0">
                <a:latin typeface="Courier"/>
                <a:cs typeface="Courier"/>
              </a:rPr>
              <a:t>;; OPT PSEUDOSECTION:</a:t>
            </a:r>
          </a:p>
          <a:p>
            <a:pPr marL="0" indent="0">
              <a:buNone/>
            </a:pPr>
            <a:r>
              <a:rPr kumimoji="1" lang="en-US" altLang="zh-CN" sz="1200" dirty="0">
                <a:latin typeface="Courier"/>
                <a:cs typeface="Courier"/>
              </a:rPr>
              <a:t>; EDNS: version: 0, flags: do; </a:t>
            </a:r>
            <a:r>
              <a:rPr kumimoji="1" lang="en-US" altLang="zh-CN" sz="1200" dirty="0" err="1">
                <a:latin typeface="Courier"/>
                <a:cs typeface="Courier"/>
              </a:rPr>
              <a:t>udp</a:t>
            </a:r>
            <a:r>
              <a:rPr kumimoji="1" lang="en-US" altLang="zh-CN" sz="1200" dirty="0">
                <a:latin typeface="Courier"/>
                <a:cs typeface="Courier"/>
              </a:rPr>
              <a:t>: 4096</a:t>
            </a:r>
          </a:p>
          <a:p>
            <a:pPr marL="0" indent="0">
              <a:buNone/>
            </a:pPr>
            <a:r>
              <a:rPr kumimoji="1" lang="en-US" altLang="zh-CN" sz="1200" dirty="0">
                <a:latin typeface="Courier"/>
                <a:cs typeface="Courier"/>
              </a:rPr>
              <a:t>;; QUESTION SECTION:</a:t>
            </a:r>
          </a:p>
          <a:p>
            <a:pPr marL="0" indent="0">
              <a:buNone/>
            </a:pPr>
            <a:r>
              <a:rPr kumimoji="1" lang="en-US" altLang="zh-CN" sz="1200" dirty="0">
                <a:latin typeface="Courier"/>
                <a:cs typeface="Courier"/>
              </a:rPr>
              <a:t>;random12312.verisign.com.	IN	</a:t>
            </a:r>
            <a:r>
              <a:rPr kumimoji="1" lang="en-US" altLang="zh-CN" sz="1200" dirty="0" smtClean="0">
                <a:latin typeface="Courier"/>
                <a:cs typeface="Courier"/>
              </a:rPr>
              <a:t>A</a:t>
            </a:r>
            <a:endParaRPr kumimoji="1" lang="en-US" altLang="zh-CN" sz="1200" dirty="0">
              <a:latin typeface="Courier"/>
              <a:cs typeface="Courier"/>
            </a:endParaRPr>
          </a:p>
          <a:p>
            <a:pPr marL="0" indent="0">
              <a:buNone/>
            </a:pPr>
            <a:r>
              <a:rPr kumimoji="1" lang="en-US" altLang="zh-CN" sz="1200" dirty="0">
                <a:latin typeface="Courier"/>
                <a:cs typeface="Courier"/>
              </a:rPr>
              <a:t>;; AUTHORITY SECTION:</a:t>
            </a:r>
          </a:p>
          <a:p>
            <a:pPr marL="0" indent="0">
              <a:buNone/>
            </a:pPr>
            <a:r>
              <a:rPr kumimoji="1" lang="en-US" altLang="zh-CN" sz="1200" dirty="0" err="1">
                <a:latin typeface="Courier"/>
                <a:cs typeface="Courier"/>
              </a:rPr>
              <a:t>verisign.com</a:t>
            </a:r>
            <a:r>
              <a:rPr kumimoji="1" lang="en-US" altLang="zh-CN" sz="1200" dirty="0">
                <a:latin typeface="Courier"/>
                <a:cs typeface="Courier"/>
              </a:rPr>
              <a:t>.		846	IN	SOA	a2.nstld.com. </a:t>
            </a:r>
            <a:r>
              <a:rPr kumimoji="1" lang="en-US" altLang="zh-CN" sz="1200" dirty="0" err="1">
                <a:latin typeface="Courier"/>
                <a:cs typeface="Courier"/>
              </a:rPr>
              <a:t>vshostmaster.verisign.com</a:t>
            </a:r>
            <a:r>
              <a:rPr kumimoji="1" lang="en-US" altLang="zh-CN" sz="1200" dirty="0">
                <a:latin typeface="Courier"/>
                <a:cs typeface="Courier"/>
              </a:rPr>
              <a:t>. 2011041137 1800 3600 1209600 3600</a:t>
            </a:r>
          </a:p>
          <a:p>
            <a:pPr marL="0" indent="0">
              <a:buNone/>
            </a:pPr>
            <a:r>
              <a:rPr kumimoji="1" lang="en-US" altLang="zh-CN" sz="1200" dirty="0" err="1">
                <a:latin typeface="Courier"/>
                <a:cs typeface="Courier"/>
              </a:rPr>
              <a:t>verisign.com</a:t>
            </a:r>
            <a:r>
              <a:rPr kumimoji="1" lang="en-US" altLang="zh-CN" sz="1200" dirty="0">
                <a:latin typeface="Courier"/>
                <a:cs typeface="Courier"/>
              </a:rPr>
              <a:t>.		846	IN	</a:t>
            </a:r>
            <a:r>
              <a:rPr kumimoji="1" lang="en-US" altLang="zh-CN" sz="1200" dirty="0" smtClean="0">
                <a:latin typeface="Courier"/>
                <a:cs typeface="Courier"/>
              </a:rPr>
              <a:t>RRSIG</a:t>
            </a:r>
            <a:r>
              <a:rPr kumimoji="1" lang="zh-CN" altLang="en-US" sz="1200" dirty="0" smtClean="0">
                <a:latin typeface="Courier"/>
                <a:cs typeface="Courier"/>
              </a:rPr>
              <a:t> </a:t>
            </a:r>
            <a:r>
              <a:rPr kumimoji="1" lang="en-US" altLang="zh-CN" sz="1200" dirty="0">
                <a:latin typeface="Courier"/>
                <a:cs typeface="Courier"/>
              </a:rPr>
              <a:t>	SOA 8 2 900 20150219084825 20150205084825 12632 </a:t>
            </a:r>
            <a:r>
              <a:rPr kumimoji="1" lang="en-US" altLang="zh-CN" sz="1200" dirty="0" err="1">
                <a:latin typeface="Courier"/>
                <a:cs typeface="Courier"/>
              </a:rPr>
              <a:t>verisign.com</a:t>
            </a:r>
            <a:r>
              <a:rPr kumimoji="1" lang="en-US" altLang="zh-CN" sz="1200" dirty="0">
                <a:latin typeface="Courier"/>
                <a:cs typeface="Courier"/>
              </a:rPr>
              <a:t>. s5aIPD27ocAdiL6/j5HOss4aCSi1Ux+irNazcBYYewQwmYcTHnBff5dw </a:t>
            </a:r>
            <a:r>
              <a:rPr kumimoji="1" lang="zh-CN" altLang="en-US" sz="1200" dirty="0" smtClean="0">
                <a:latin typeface="Courier"/>
                <a:cs typeface="Courier"/>
              </a:rPr>
              <a:t>省略</a:t>
            </a:r>
            <a:endParaRPr kumimoji="1" lang="en-US" altLang="zh-CN" sz="1200" dirty="0" smtClean="0">
              <a:latin typeface="Courier"/>
              <a:cs typeface="Courier"/>
            </a:endParaRPr>
          </a:p>
          <a:p>
            <a:pPr marL="0" indent="0">
              <a:buNone/>
            </a:pPr>
            <a:endParaRPr kumimoji="1" lang="en-US" altLang="zh-CN" sz="1200" dirty="0" smtClean="0">
              <a:latin typeface="Courier"/>
              <a:cs typeface="Courier"/>
            </a:endParaRPr>
          </a:p>
          <a:p>
            <a:pPr marL="0" indent="0">
              <a:buNone/>
            </a:pPr>
            <a:r>
              <a:rPr kumimoji="1" lang="en-US" altLang="zh-CN" sz="1200" dirty="0" smtClean="0">
                <a:latin typeface="Courier"/>
                <a:cs typeface="Courier"/>
              </a:rPr>
              <a:t>2P7GPDK6GMC6L7VNMQ3TBJ1PNNPFRLVN.verisign.com</a:t>
            </a:r>
            <a:r>
              <a:rPr kumimoji="1" lang="en-US" altLang="zh-CN" sz="1200" dirty="0">
                <a:latin typeface="Courier"/>
                <a:cs typeface="Courier"/>
              </a:rPr>
              <a:t>. 846 IN RRSIG NSEC3 8 3 3600 20150219084825 20150205084825 12632 </a:t>
            </a:r>
            <a:r>
              <a:rPr kumimoji="1" lang="en-US" altLang="zh-CN" sz="1200" dirty="0" err="1">
                <a:latin typeface="Courier"/>
                <a:cs typeface="Courier"/>
              </a:rPr>
              <a:t>verisign.com</a:t>
            </a:r>
            <a:r>
              <a:rPr kumimoji="1" lang="en-US" altLang="zh-CN" sz="1200" dirty="0">
                <a:latin typeface="Courier"/>
                <a:cs typeface="Courier"/>
              </a:rPr>
              <a:t>. </a:t>
            </a:r>
            <a:r>
              <a:rPr kumimoji="1" lang="en-US" altLang="zh-CN" sz="1200" dirty="0" smtClean="0">
                <a:latin typeface="Courier"/>
                <a:cs typeface="Courier"/>
              </a:rPr>
              <a:t>iWXuq1a2NG0i18rW61Wy9PeW7TXi1aPBiJRyW5TEmf6VvYV</a:t>
            </a:r>
            <a:r>
              <a:rPr kumimoji="1" lang="zh-CN" altLang="en-US" sz="1200" dirty="0" smtClean="0">
                <a:latin typeface="Courier"/>
                <a:cs typeface="Courier"/>
              </a:rPr>
              <a:t> 省略</a:t>
            </a:r>
            <a:endParaRPr kumimoji="1" lang="en-US" altLang="zh-CN" sz="1200" dirty="0" smtClean="0">
              <a:latin typeface="Courier"/>
              <a:cs typeface="Courier"/>
            </a:endParaRPr>
          </a:p>
          <a:p>
            <a:pPr marL="0" indent="0">
              <a:buNone/>
            </a:pPr>
            <a:endParaRPr kumimoji="1" lang="en-US" altLang="zh-CN" sz="1200" dirty="0" smtClean="0">
              <a:latin typeface="Courier"/>
              <a:cs typeface="Courier"/>
            </a:endParaRPr>
          </a:p>
          <a:p>
            <a:pPr marL="0" indent="0">
              <a:buNone/>
            </a:pPr>
            <a:r>
              <a:rPr kumimoji="1" lang="en-US" altLang="zh-CN" sz="1200" dirty="0" smtClean="0">
                <a:solidFill>
                  <a:srgbClr val="3366FF"/>
                </a:solidFill>
                <a:latin typeface="Courier"/>
                <a:cs typeface="Courier"/>
              </a:rPr>
              <a:t>2P7GPDK6GMC6L7VNMQ3TBJ1PNNPFRLVN</a:t>
            </a:r>
            <a:r>
              <a:rPr kumimoji="1" lang="en-US" altLang="zh-CN" sz="1200" dirty="0" smtClean="0">
                <a:latin typeface="Courier"/>
                <a:cs typeface="Courier"/>
              </a:rPr>
              <a:t>.verisign.com</a:t>
            </a:r>
            <a:r>
              <a:rPr kumimoji="1" lang="en-US" altLang="zh-CN" sz="1200" dirty="0">
                <a:latin typeface="Courier"/>
                <a:cs typeface="Courier"/>
              </a:rPr>
              <a:t>. 846 IN NSEC3 1 0 8 </a:t>
            </a:r>
            <a:r>
              <a:rPr kumimoji="1" lang="en-US" altLang="zh-CN" sz="1200" dirty="0" smtClean="0">
                <a:solidFill>
                  <a:srgbClr val="000000"/>
                </a:solidFill>
                <a:latin typeface="Courier"/>
                <a:cs typeface="Courier"/>
              </a:rPr>
              <a:t>4C44934802D3</a:t>
            </a:r>
          </a:p>
          <a:p>
            <a:pPr marL="0" indent="0">
              <a:buNone/>
            </a:pPr>
            <a:r>
              <a:rPr kumimoji="1" lang="en-US" altLang="zh-CN" sz="1200" dirty="0" smtClean="0">
                <a:solidFill>
                  <a:srgbClr val="3366FF"/>
                </a:solidFill>
                <a:latin typeface="Courier"/>
                <a:cs typeface="Courier"/>
              </a:rPr>
              <a:t>2T20HTG763CE0N6C1BLBUMDFVL0JQD1B</a:t>
            </a:r>
            <a:r>
              <a:rPr kumimoji="1" lang="en-US" altLang="zh-CN" sz="1200" dirty="0" smtClean="0">
                <a:latin typeface="Courier"/>
                <a:cs typeface="Courier"/>
              </a:rPr>
              <a:t> </a:t>
            </a:r>
            <a:r>
              <a:rPr kumimoji="1" lang="en-US" altLang="zh-CN" sz="1200" dirty="0">
                <a:latin typeface="Courier"/>
                <a:cs typeface="Courier"/>
              </a:rPr>
              <a:t>CNAME </a:t>
            </a:r>
            <a:r>
              <a:rPr kumimoji="1" lang="en-US" altLang="zh-CN" sz="1200" dirty="0" smtClean="0">
                <a:latin typeface="Courier"/>
                <a:cs typeface="Courier"/>
              </a:rPr>
              <a:t>RRSIG</a:t>
            </a:r>
          </a:p>
          <a:p>
            <a:pPr marL="0" indent="0">
              <a:buNone/>
            </a:pPr>
            <a:endParaRPr kumimoji="1" lang="en-US" altLang="zh-CN" sz="1200" dirty="0" smtClean="0">
              <a:latin typeface="Courier"/>
              <a:cs typeface="Courier"/>
            </a:endParaRPr>
          </a:p>
          <a:p>
            <a:pPr marL="0" indent="0">
              <a:buNone/>
            </a:pPr>
            <a:endParaRPr kumimoji="1" lang="en-US" altLang="zh-CN" sz="1200" dirty="0">
              <a:latin typeface="Courier"/>
              <a:cs typeface="Courier"/>
            </a:endParaRPr>
          </a:p>
          <a:p>
            <a:pPr marL="0" indent="0">
              <a:buNone/>
            </a:pPr>
            <a:endParaRPr kumimoji="1" lang="en-US" altLang="zh-CN" sz="1200" dirty="0">
              <a:latin typeface="Courier"/>
              <a:cs typeface="Courier"/>
            </a:endParaRPr>
          </a:p>
          <a:p>
            <a:pPr marL="0" indent="0">
              <a:buNone/>
            </a:pPr>
            <a:endParaRPr kumimoji="1" lang="en-US" altLang="zh-CN" sz="1200" dirty="0" smtClean="0">
              <a:latin typeface="Courier"/>
              <a:cs typeface="Courier"/>
            </a:endParaRPr>
          </a:p>
          <a:p>
            <a:pPr marL="0" indent="0">
              <a:buNone/>
            </a:pPr>
            <a:r>
              <a:rPr kumimoji="1" lang="zh-CN" altLang="en-US" sz="1200" dirty="0" smtClean="0">
                <a:latin typeface="Courier"/>
                <a:cs typeface="Courier"/>
              </a:rPr>
              <a:t>省略</a:t>
            </a:r>
            <a:endParaRPr kumimoji="1" lang="en-US" altLang="zh-CN"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62</a:t>
            </a:fld>
            <a:endParaRPr kumimoji="1" lang="zh-CN" altLang="en-US" dirty="0"/>
          </a:p>
        </p:txBody>
      </p:sp>
      <p:sp>
        <p:nvSpPr>
          <p:cNvPr id="10" name="圆角矩形标注 9"/>
          <p:cNvSpPr/>
          <p:nvPr/>
        </p:nvSpPr>
        <p:spPr>
          <a:xfrm>
            <a:off x="5669233" y="5439804"/>
            <a:ext cx="2469082" cy="1037911"/>
          </a:xfrm>
          <a:prstGeom prst="wedgeRoundRectCallout">
            <a:avLst>
              <a:gd name="adj1" fmla="val -32485"/>
              <a:gd name="adj2" fmla="val -7614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400" dirty="0" smtClean="0">
                <a:solidFill>
                  <a:srgbClr val="000000"/>
                </a:solidFill>
                <a:latin typeface="微软雅黑"/>
                <a:ea typeface="微软雅黑"/>
                <a:cs typeface="微软雅黑"/>
              </a:rPr>
              <a:t>1</a:t>
            </a:r>
            <a:r>
              <a:rPr kumimoji="1" lang="zh-CN" altLang="en-US" sz="1400" dirty="0" smtClean="0">
                <a:solidFill>
                  <a:srgbClr val="0000FF"/>
                </a:solidFill>
                <a:latin typeface="微软雅黑"/>
                <a:ea typeface="微软雅黑"/>
                <a:cs typeface="微软雅黑"/>
              </a:rPr>
              <a:t>：</a:t>
            </a:r>
            <a:r>
              <a:rPr kumimoji="1" lang="en-US" altLang="zh-CN" sz="1400" dirty="0" smtClean="0">
                <a:solidFill>
                  <a:srgbClr val="0000FF"/>
                </a:solidFill>
                <a:latin typeface="微软雅黑"/>
                <a:ea typeface="微软雅黑"/>
                <a:cs typeface="微软雅黑"/>
              </a:rPr>
              <a:t>Hash</a:t>
            </a:r>
            <a:r>
              <a:rPr kumimoji="1" lang="zh-CN" altLang="en-US" sz="1400" dirty="0" smtClean="0">
                <a:solidFill>
                  <a:srgbClr val="0000FF"/>
                </a:solidFill>
                <a:latin typeface="微软雅黑"/>
                <a:ea typeface="微软雅黑"/>
                <a:cs typeface="微软雅黑"/>
              </a:rPr>
              <a:t>算法 </a:t>
            </a:r>
            <a:r>
              <a:rPr kumimoji="1" lang="en-US" altLang="zh-CN" sz="1400" dirty="0" smtClean="0">
                <a:solidFill>
                  <a:srgbClr val="0000FF"/>
                </a:solidFill>
                <a:latin typeface="微软雅黑"/>
                <a:ea typeface="微软雅黑"/>
                <a:cs typeface="微软雅黑"/>
              </a:rPr>
              <a:t>SHA1</a:t>
            </a:r>
          </a:p>
          <a:p>
            <a:r>
              <a:rPr kumimoji="1" lang="zh-CN" altLang="zh-CN" sz="1400" dirty="0" smtClean="0">
                <a:solidFill>
                  <a:srgbClr val="000000"/>
                </a:solidFill>
                <a:latin typeface="微软雅黑"/>
                <a:ea typeface="微软雅黑"/>
                <a:cs typeface="微软雅黑"/>
              </a:rPr>
              <a:t>0</a:t>
            </a:r>
            <a:r>
              <a:rPr kumimoji="1" lang="zh-CN" altLang="en-US" sz="1400" dirty="0" smtClean="0">
                <a:solidFill>
                  <a:srgbClr val="0000FF"/>
                </a:solidFill>
                <a:latin typeface="微软雅黑"/>
                <a:ea typeface="微软雅黑"/>
                <a:cs typeface="微软雅黑"/>
              </a:rPr>
              <a:t>：非</a:t>
            </a:r>
            <a:r>
              <a:rPr kumimoji="1" lang="en-US" altLang="zh-CN" sz="1400" dirty="0" smtClean="0">
                <a:solidFill>
                  <a:srgbClr val="0000FF"/>
                </a:solidFill>
                <a:latin typeface="微软雅黑"/>
                <a:ea typeface="微软雅黑"/>
                <a:cs typeface="微软雅黑"/>
              </a:rPr>
              <a:t>Opt-Out</a:t>
            </a:r>
          </a:p>
          <a:p>
            <a:r>
              <a:rPr kumimoji="1" lang="zh-CN" altLang="zh-CN" sz="1400" dirty="0" smtClean="0">
                <a:solidFill>
                  <a:srgbClr val="000000"/>
                </a:solidFill>
                <a:latin typeface="微软雅黑"/>
                <a:ea typeface="微软雅黑"/>
                <a:cs typeface="微软雅黑"/>
              </a:rPr>
              <a:t>8</a:t>
            </a:r>
            <a:r>
              <a:rPr kumimoji="1" lang="zh-CN" altLang="en-US" sz="1400" dirty="0" smtClean="0">
                <a:solidFill>
                  <a:srgbClr val="0000FF"/>
                </a:solidFill>
                <a:latin typeface="微软雅黑"/>
                <a:ea typeface="微软雅黑"/>
                <a:cs typeface="微软雅黑"/>
              </a:rPr>
              <a:t>：</a:t>
            </a:r>
            <a:r>
              <a:rPr kumimoji="1" lang="zh-CN" altLang="zh-CN" sz="1400" dirty="0">
                <a:solidFill>
                  <a:srgbClr val="0000FF"/>
                </a:solidFill>
                <a:latin typeface="微软雅黑"/>
                <a:ea typeface="微软雅黑"/>
                <a:cs typeface="微软雅黑"/>
              </a:rPr>
              <a:t>9</a:t>
            </a:r>
            <a:r>
              <a:rPr kumimoji="1" lang="zh-CN" altLang="en-US" sz="1400" dirty="0" smtClean="0">
                <a:solidFill>
                  <a:srgbClr val="0000FF"/>
                </a:solidFill>
                <a:latin typeface="微软雅黑"/>
                <a:ea typeface="微软雅黑"/>
                <a:cs typeface="微软雅黑"/>
              </a:rPr>
              <a:t>次</a:t>
            </a:r>
            <a:r>
              <a:rPr kumimoji="1" lang="en-US" altLang="zh-CN" sz="1400" dirty="0" smtClean="0">
                <a:solidFill>
                  <a:srgbClr val="0000FF"/>
                </a:solidFill>
                <a:latin typeface="微软雅黑"/>
                <a:ea typeface="微软雅黑"/>
                <a:cs typeface="微软雅黑"/>
              </a:rPr>
              <a:t>Hash</a:t>
            </a:r>
            <a:r>
              <a:rPr kumimoji="1" lang="zh-CN" altLang="en-US" sz="1400" dirty="0" smtClean="0">
                <a:solidFill>
                  <a:srgbClr val="0000FF"/>
                </a:solidFill>
                <a:latin typeface="微软雅黑"/>
                <a:ea typeface="微软雅黑"/>
                <a:cs typeface="微软雅黑"/>
              </a:rPr>
              <a:t>迭代</a:t>
            </a:r>
            <a:r>
              <a:rPr kumimoji="1" lang="en-US" altLang="zh-CN" sz="1400" dirty="0" smtClean="0">
                <a:solidFill>
                  <a:srgbClr val="0000FF"/>
                </a:solidFill>
                <a:latin typeface="微软雅黑"/>
                <a:ea typeface="微软雅黑"/>
                <a:cs typeface="微软雅黑"/>
              </a:rPr>
              <a:t>(</a:t>
            </a:r>
            <a:r>
              <a:rPr kumimoji="1" lang="zh-CN" altLang="en-US" sz="1400" dirty="0" smtClean="0">
                <a:solidFill>
                  <a:srgbClr val="0000FF"/>
                </a:solidFill>
                <a:latin typeface="微软雅黑"/>
                <a:ea typeface="微软雅黑"/>
                <a:cs typeface="微软雅黑"/>
              </a:rPr>
              <a:t>从</a:t>
            </a:r>
            <a:r>
              <a:rPr kumimoji="1" lang="en-US" altLang="zh-CN" sz="1400" dirty="0" smtClean="0">
                <a:solidFill>
                  <a:srgbClr val="0000FF"/>
                </a:solidFill>
                <a:latin typeface="微软雅黑"/>
                <a:ea typeface="微软雅黑"/>
                <a:cs typeface="微软雅黑"/>
              </a:rPr>
              <a:t>0</a:t>
            </a:r>
            <a:r>
              <a:rPr kumimoji="1" lang="zh-CN" altLang="en-US" sz="1400" dirty="0" smtClean="0">
                <a:solidFill>
                  <a:srgbClr val="0000FF"/>
                </a:solidFill>
                <a:latin typeface="微软雅黑"/>
                <a:ea typeface="微软雅黑"/>
                <a:cs typeface="微软雅黑"/>
              </a:rPr>
              <a:t>计数</a:t>
            </a:r>
            <a:r>
              <a:rPr kumimoji="1" lang="en-US" altLang="zh-CN" sz="1400" dirty="0" smtClean="0">
                <a:solidFill>
                  <a:srgbClr val="0000FF"/>
                </a:solidFill>
                <a:latin typeface="微软雅黑"/>
                <a:ea typeface="微软雅黑"/>
                <a:cs typeface="微软雅黑"/>
              </a:rPr>
              <a:t>)</a:t>
            </a:r>
          </a:p>
          <a:p>
            <a:r>
              <a:rPr kumimoji="1" lang="en-US" altLang="zh-CN" sz="1400" dirty="0">
                <a:solidFill>
                  <a:srgbClr val="000000"/>
                </a:solidFill>
                <a:latin typeface="Courier"/>
                <a:cs typeface="Courier"/>
              </a:rPr>
              <a:t>4C44934802D3</a:t>
            </a:r>
            <a:r>
              <a:rPr kumimoji="1" lang="zh-CN" altLang="en-US" sz="1400" dirty="0" smtClean="0">
                <a:solidFill>
                  <a:srgbClr val="0000FF"/>
                </a:solidFill>
                <a:latin typeface="微软雅黑"/>
                <a:ea typeface="微软雅黑"/>
                <a:cs typeface="微软雅黑"/>
              </a:rPr>
              <a:t>：</a:t>
            </a:r>
            <a:r>
              <a:rPr kumimoji="1" lang="en-US" altLang="zh-CN" sz="1400" dirty="0" smtClean="0">
                <a:solidFill>
                  <a:srgbClr val="0000FF"/>
                </a:solidFill>
                <a:latin typeface="微软雅黑"/>
                <a:ea typeface="微软雅黑"/>
                <a:cs typeface="微软雅黑"/>
              </a:rPr>
              <a:t>salt</a:t>
            </a:r>
          </a:p>
        </p:txBody>
      </p:sp>
      <p:sp>
        <p:nvSpPr>
          <p:cNvPr id="11" name="圆角矩形标注 10"/>
          <p:cNvSpPr/>
          <p:nvPr/>
        </p:nvSpPr>
        <p:spPr>
          <a:xfrm>
            <a:off x="3103606" y="5597580"/>
            <a:ext cx="2469082" cy="361180"/>
          </a:xfrm>
          <a:prstGeom prst="wedgeRoundRectCallout">
            <a:avLst>
              <a:gd name="adj1" fmla="val -10630"/>
              <a:gd name="adj2" fmla="val -79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类型位图</a:t>
            </a:r>
            <a:r>
              <a:rPr kumimoji="1" lang="zh-CN" altLang="zh-CN" sz="1400" dirty="0" smtClean="0">
                <a:solidFill>
                  <a:srgbClr val="0000FF"/>
                </a:solidFill>
                <a:latin typeface="微软雅黑"/>
                <a:ea typeface="微软雅黑"/>
                <a:cs typeface="微软雅黑"/>
              </a:rPr>
              <a:t>：</a:t>
            </a:r>
            <a:r>
              <a:rPr kumimoji="1" lang="zh-CN" altLang="en-US" sz="1400" dirty="0" smtClean="0">
                <a:solidFill>
                  <a:srgbClr val="0000FF"/>
                </a:solidFill>
                <a:latin typeface="微软雅黑"/>
                <a:ea typeface="微软雅黑"/>
                <a:cs typeface="微软雅黑"/>
              </a:rPr>
              <a:t>存在数据的类型</a:t>
            </a:r>
            <a:endParaRPr kumimoji="1" lang="en-US" altLang="zh-CN" sz="1400" dirty="0" smtClean="0">
              <a:solidFill>
                <a:srgbClr val="0000FF"/>
              </a:solidFill>
              <a:latin typeface="微软雅黑"/>
              <a:ea typeface="微软雅黑"/>
              <a:cs typeface="微软雅黑"/>
            </a:endParaRPr>
          </a:p>
        </p:txBody>
      </p:sp>
      <p:sp>
        <p:nvSpPr>
          <p:cNvPr id="13" name="圆角矩形标注 12"/>
          <p:cNvSpPr/>
          <p:nvPr/>
        </p:nvSpPr>
        <p:spPr>
          <a:xfrm>
            <a:off x="266554" y="5614260"/>
            <a:ext cx="2765832" cy="742090"/>
          </a:xfrm>
          <a:prstGeom prst="wedgeRoundRectCallout">
            <a:avLst>
              <a:gd name="adj1" fmla="val -10630"/>
              <a:gd name="adj2" fmla="val -79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空白两端哈希值</a:t>
            </a:r>
            <a:r>
              <a:rPr kumimoji="1" lang="en-US" altLang="zh-CN" sz="1400" dirty="0">
                <a:solidFill>
                  <a:srgbClr val="0000FF"/>
                </a:solidFill>
                <a:latin typeface="微软雅黑"/>
                <a:ea typeface="微软雅黑"/>
                <a:cs typeface="微软雅黑"/>
              </a:rPr>
              <a:t>，</a:t>
            </a:r>
            <a:r>
              <a:rPr kumimoji="1" lang="zh-CN" altLang="en-US" sz="1400" dirty="0" smtClean="0">
                <a:solidFill>
                  <a:srgbClr val="0000FF"/>
                </a:solidFill>
                <a:latin typeface="微软雅黑"/>
                <a:ea typeface="微软雅黑"/>
                <a:cs typeface="微软雅黑"/>
              </a:rPr>
              <a:t>第一个哈希值后的</a:t>
            </a:r>
            <a:r>
              <a:rPr kumimoji="1" lang="zh-CN" altLang="zh-CN" sz="1400" dirty="0" smtClean="0">
                <a:solidFill>
                  <a:srgbClr val="0000FF"/>
                </a:solidFill>
                <a:latin typeface="微软雅黑"/>
                <a:ea typeface="微软雅黑"/>
                <a:cs typeface="微软雅黑"/>
              </a:rPr>
              <a:t>.</a:t>
            </a:r>
            <a:r>
              <a:rPr kumimoji="1" lang="en-US" altLang="zh-CN" sz="1400" dirty="0" err="1" smtClean="0">
                <a:solidFill>
                  <a:srgbClr val="0000FF"/>
                </a:solidFill>
                <a:latin typeface="微软雅黑"/>
                <a:ea typeface="微软雅黑"/>
                <a:cs typeface="微软雅黑"/>
              </a:rPr>
              <a:t>verisign.com</a:t>
            </a:r>
            <a:r>
              <a:rPr kumimoji="1" lang="en-US" altLang="zh-CN" sz="1400" dirty="0" smtClean="0">
                <a:solidFill>
                  <a:srgbClr val="0000FF"/>
                </a:solidFill>
                <a:latin typeface="微软雅黑"/>
                <a:ea typeface="微软雅黑"/>
                <a:cs typeface="微软雅黑"/>
              </a:rPr>
              <a:t>.</a:t>
            </a:r>
            <a:r>
              <a:rPr kumimoji="1" lang="zh-CN" altLang="en-US" sz="1400" dirty="0" smtClean="0">
                <a:solidFill>
                  <a:srgbClr val="0000FF"/>
                </a:solidFill>
                <a:latin typeface="微软雅黑"/>
                <a:ea typeface="微软雅黑"/>
                <a:cs typeface="微软雅黑"/>
              </a:rPr>
              <a:t>只是标识</a:t>
            </a:r>
            <a:r>
              <a:rPr kumimoji="1" lang="en-US" altLang="zh-CN" sz="1400" dirty="0" smtClean="0">
                <a:solidFill>
                  <a:srgbClr val="0000FF"/>
                </a:solidFill>
                <a:latin typeface="微软雅黑"/>
                <a:ea typeface="微软雅黑"/>
                <a:cs typeface="微软雅黑"/>
              </a:rPr>
              <a:t>zone</a:t>
            </a:r>
            <a:r>
              <a:rPr kumimoji="1" lang="zh-CN" altLang="en-US" sz="1400" dirty="0" smtClean="0">
                <a:solidFill>
                  <a:srgbClr val="0000FF"/>
                </a:solidFill>
                <a:latin typeface="微软雅黑"/>
                <a:ea typeface="微软雅黑"/>
                <a:cs typeface="微软雅黑"/>
              </a:rPr>
              <a:t>，并无实际含义</a:t>
            </a:r>
            <a:endParaRPr kumimoji="1" lang="en-US" altLang="zh-CN" sz="1400" dirty="0" smtClean="0">
              <a:solidFill>
                <a:srgbClr val="0000FF"/>
              </a:solidFill>
              <a:latin typeface="微软雅黑"/>
              <a:ea typeface="微软雅黑"/>
              <a:cs typeface="微软雅黑"/>
            </a:endParaRPr>
          </a:p>
        </p:txBody>
      </p:sp>
      <p:sp>
        <p:nvSpPr>
          <p:cNvPr id="14" name="圆角矩形标注 13"/>
          <p:cNvSpPr/>
          <p:nvPr/>
        </p:nvSpPr>
        <p:spPr>
          <a:xfrm>
            <a:off x="5499692" y="548301"/>
            <a:ext cx="2107016" cy="361180"/>
          </a:xfrm>
          <a:prstGeom prst="wedgeRoundRectCallout">
            <a:avLst>
              <a:gd name="adj1" fmla="val -10630"/>
              <a:gd name="adj2" fmla="val -79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查询一个不存在的域名</a:t>
            </a:r>
            <a:endParaRPr kumimoji="1" lang="en-US" altLang="zh-CN" sz="1400" dirty="0" smtClean="0">
              <a:solidFill>
                <a:srgbClr val="0000FF"/>
              </a:solidFill>
              <a:latin typeface="微软雅黑"/>
              <a:ea typeface="微软雅黑"/>
              <a:cs typeface="微软雅黑"/>
            </a:endParaRPr>
          </a:p>
        </p:txBody>
      </p:sp>
      <p:sp>
        <p:nvSpPr>
          <p:cNvPr id="15" name="圆角矩形标注 14"/>
          <p:cNvSpPr/>
          <p:nvPr/>
        </p:nvSpPr>
        <p:spPr>
          <a:xfrm>
            <a:off x="1781244" y="924248"/>
            <a:ext cx="2502284" cy="361180"/>
          </a:xfrm>
          <a:prstGeom prst="wedgeRoundRectCallout">
            <a:avLst>
              <a:gd name="adj1" fmla="val -35982"/>
              <a:gd name="adj2" fmla="val 1239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从递归服务器收到真实应答</a:t>
            </a:r>
            <a:endParaRPr kumimoji="1" lang="en-US" altLang="zh-CN" sz="1400" dirty="0" smtClean="0">
              <a:solidFill>
                <a:srgbClr val="0000FF"/>
              </a:solidFill>
              <a:latin typeface="微软雅黑"/>
              <a:ea typeface="微软雅黑"/>
              <a:cs typeface="微软雅黑"/>
            </a:endParaRPr>
          </a:p>
        </p:txBody>
      </p:sp>
      <p:sp>
        <p:nvSpPr>
          <p:cNvPr id="16" name="圆角矩形标注 15"/>
          <p:cNvSpPr/>
          <p:nvPr/>
        </p:nvSpPr>
        <p:spPr>
          <a:xfrm>
            <a:off x="4545403" y="937103"/>
            <a:ext cx="1127923" cy="361180"/>
          </a:xfrm>
          <a:prstGeom prst="wedgeRoundRectCallout">
            <a:avLst>
              <a:gd name="adj1" fmla="val -61853"/>
              <a:gd name="adj2" fmla="val 5162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域名不存在</a:t>
            </a:r>
            <a:endParaRPr kumimoji="1" lang="en-US" altLang="zh-CN" sz="1400" dirty="0" smtClean="0">
              <a:solidFill>
                <a:srgbClr val="0000FF"/>
              </a:solidFill>
              <a:latin typeface="微软雅黑"/>
              <a:ea typeface="微软雅黑"/>
              <a:cs typeface="微软雅黑"/>
            </a:endParaRPr>
          </a:p>
        </p:txBody>
      </p:sp>
      <p:sp>
        <p:nvSpPr>
          <p:cNvPr id="17" name="圆角矩形标注 16"/>
          <p:cNvSpPr/>
          <p:nvPr/>
        </p:nvSpPr>
        <p:spPr>
          <a:xfrm>
            <a:off x="3411482" y="2751329"/>
            <a:ext cx="1348205" cy="361180"/>
          </a:xfrm>
          <a:prstGeom prst="wedgeRoundRectCallout">
            <a:avLst>
              <a:gd name="adj1" fmla="val -57999"/>
              <a:gd name="adj2" fmla="val 5162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权威起点信息</a:t>
            </a:r>
            <a:endParaRPr kumimoji="1" lang="en-US" altLang="zh-CN" sz="1400" dirty="0" smtClean="0">
              <a:solidFill>
                <a:srgbClr val="0000FF"/>
              </a:solidFill>
              <a:latin typeface="微软雅黑"/>
              <a:ea typeface="微软雅黑"/>
              <a:cs typeface="微软雅黑"/>
            </a:endParaRPr>
          </a:p>
        </p:txBody>
      </p:sp>
      <p:sp>
        <p:nvSpPr>
          <p:cNvPr id="18" name="圆角矩形标注 17"/>
          <p:cNvSpPr/>
          <p:nvPr/>
        </p:nvSpPr>
        <p:spPr>
          <a:xfrm>
            <a:off x="3385841" y="3296053"/>
            <a:ext cx="1348205" cy="361180"/>
          </a:xfrm>
          <a:prstGeom prst="wedgeRoundRectCallout">
            <a:avLst>
              <a:gd name="adj1" fmla="val -57999"/>
              <a:gd name="adj2" fmla="val 5162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400" dirty="0" smtClean="0">
                <a:solidFill>
                  <a:srgbClr val="0000FF"/>
                </a:solidFill>
                <a:latin typeface="微软雅黑"/>
                <a:ea typeface="微软雅黑"/>
                <a:cs typeface="微软雅黑"/>
              </a:rPr>
              <a:t>SOA</a:t>
            </a:r>
            <a:r>
              <a:rPr kumimoji="1" lang="zh-CN" altLang="en-US" sz="1400" dirty="0" smtClean="0">
                <a:solidFill>
                  <a:srgbClr val="0000FF"/>
                </a:solidFill>
                <a:latin typeface="微软雅黑"/>
                <a:ea typeface="微软雅黑"/>
                <a:cs typeface="微软雅黑"/>
              </a:rPr>
              <a:t>签名</a:t>
            </a:r>
            <a:endParaRPr kumimoji="1" lang="en-US" altLang="zh-CN" sz="1400" dirty="0" smtClean="0">
              <a:solidFill>
                <a:srgbClr val="0000FF"/>
              </a:solidFill>
              <a:latin typeface="微软雅黑"/>
              <a:ea typeface="微软雅黑"/>
              <a:cs typeface="微软雅黑"/>
            </a:endParaRPr>
          </a:p>
        </p:txBody>
      </p:sp>
      <p:sp>
        <p:nvSpPr>
          <p:cNvPr id="19" name="圆角矩形标注 18"/>
          <p:cNvSpPr/>
          <p:nvPr/>
        </p:nvSpPr>
        <p:spPr>
          <a:xfrm>
            <a:off x="5522798" y="3982611"/>
            <a:ext cx="1931275" cy="361180"/>
          </a:xfrm>
          <a:prstGeom prst="wedgeRoundRectCallout">
            <a:avLst>
              <a:gd name="adj1" fmla="val -57999"/>
              <a:gd name="adj2" fmla="val 51626"/>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下面</a:t>
            </a:r>
            <a:r>
              <a:rPr kumimoji="1" lang="en-US" altLang="zh-CN" sz="1400" dirty="0" smtClean="0">
                <a:solidFill>
                  <a:srgbClr val="0000FF"/>
                </a:solidFill>
                <a:latin typeface="微软雅黑"/>
                <a:ea typeface="微软雅黑"/>
                <a:cs typeface="微软雅黑"/>
              </a:rPr>
              <a:t>NSEC3</a:t>
            </a:r>
            <a:r>
              <a:rPr kumimoji="1" lang="zh-CN" altLang="en-US" sz="1400" dirty="0" smtClean="0">
                <a:solidFill>
                  <a:srgbClr val="0000FF"/>
                </a:solidFill>
                <a:latin typeface="微软雅黑"/>
                <a:ea typeface="微软雅黑"/>
                <a:cs typeface="微软雅黑"/>
              </a:rPr>
              <a:t>的签名</a:t>
            </a:r>
            <a:endParaRPr kumimoji="1" lang="en-US" altLang="zh-CN" sz="1400" dirty="0" smtClean="0">
              <a:solidFill>
                <a:srgbClr val="0000FF"/>
              </a:solidFill>
              <a:latin typeface="微软雅黑"/>
              <a:ea typeface="微软雅黑"/>
              <a:cs typeface="微软雅黑"/>
            </a:endParaRPr>
          </a:p>
        </p:txBody>
      </p:sp>
    </p:spTree>
    <p:extLst>
      <p:ext uri="{BB962C8B-B14F-4D97-AF65-F5344CB8AC3E}">
        <p14:creationId xmlns:p14="http://schemas.microsoft.com/office/powerpoint/2010/main" val="113657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6" grpId="0" animBg="1"/>
      <p:bldP spid="17" grpId="0" animBg="1"/>
      <p:bldP spid="18" grpId="0" animBg="1"/>
      <p:bldP spid="1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NSEC3</a:t>
            </a:r>
            <a:r>
              <a:rPr kumimoji="1" lang="zh-CN" altLang="en-US" dirty="0" smtClean="0"/>
              <a:t> </a:t>
            </a:r>
            <a:r>
              <a:rPr kumimoji="1" lang="en-US" altLang="zh-CN" dirty="0" smtClean="0"/>
              <a:t>Opt-Out</a:t>
            </a:r>
            <a:r>
              <a:rPr kumimoji="1" lang="zh-CN" altLang="en-US" dirty="0" smtClean="0"/>
              <a:t> </a:t>
            </a:r>
            <a:r>
              <a:rPr kumimoji="1" lang="zh-CN" altLang="zh-CN" sz="1400" dirty="0" smtClean="0"/>
              <a:t>[</a:t>
            </a:r>
            <a:r>
              <a:rPr kumimoji="1" lang="en-US" altLang="zh-CN" sz="1400" dirty="0" smtClean="0"/>
              <a:t>RFC4596]</a:t>
            </a:r>
            <a:endParaRPr kumimoji="1" lang="zh-CN" altLang="en-US" dirty="0"/>
          </a:p>
        </p:txBody>
      </p:sp>
      <p:sp>
        <p:nvSpPr>
          <p:cNvPr id="3" name="内容占位符 2"/>
          <p:cNvSpPr>
            <a:spLocks noGrp="1"/>
          </p:cNvSpPr>
          <p:nvPr>
            <p:ph idx="1"/>
          </p:nvPr>
        </p:nvSpPr>
        <p:spPr/>
        <p:txBody>
          <a:bodyPr/>
          <a:lstStyle/>
          <a:p>
            <a:r>
              <a:rPr lang="en-US" altLang="zh-CN" sz="2000" dirty="0" smtClean="0">
                <a:solidFill>
                  <a:srgbClr val="000000"/>
                </a:solidFill>
              </a:rPr>
              <a:t>NSEC</a:t>
            </a:r>
            <a:r>
              <a:rPr lang="zh-CN" altLang="en-US" sz="2000" dirty="0" smtClean="0">
                <a:solidFill>
                  <a:srgbClr val="000000"/>
                </a:solidFill>
              </a:rPr>
              <a:t>问题：每个域名需要一个</a:t>
            </a:r>
            <a:r>
              <a:rPr lang="en-US" altLang="zh-CN" sz="2000" dirty="0" smtClean="0">
                <a:solidFill>
                  <a:srgbClr val="000000"/>
                </a:solidFill>
              </a:rPr>
              <a:t>NSEC</a:t>
            </a:r>
            <a:r>
              <a:rPr lang="zh-CN" altLang="en-US" sz="2000" dirty="0" smtClean="0">
                <a:solidFill>
                  <a:srgbClr val="000000"/>
                </a:solidFill>
              </a:rPr>
              <a:t>及</a:t>
            </a:r>
            <a:r>
              <a:rPr lang="en-US" altLang="zh-CN" sz="2000" dirty="0" smtClean="0">
                <a:solidFill>
                  <a:srgbClr val="000000"/>
                </a:solidFill>
              </a:rPr>
              <a:t>RRSIG</a:t>
            </a:r>
            <a:r>
              <a:rPr lang="zh-CN" altLang="en-US" sz="2000" dirty="0" smtClean="0">
                <a:solidFill>
                  <a:srgbClr val="000000"/>
                </a:solidFill>
              </a:rPr>
              <a:t>，</a:t>
            </a:r>
            <a:r>
              <a:rPr lang="en-US" altLang="zh-CN" sz="2000" dirty="0" smtClean="0">
                <a:solidFill>
                  <a:srgbClr val="000000"/>
                </a:solidFill>
              </a:rPr>
              <a:t>zone</a:t>
            </a:r>
            <a:r>
              <a:rPr lang="zh-CN" altLang="en-US" sz="2000" dirty="0" smtClean="0">
                <a:solidFill>
                  <a:srgbClr val="000000"/>
                </a:solidFill>
              </a:rPr>
              <a:t>最大增加</a:t>
            </a:r>
            <a:r>
              <a:rPr lang="en-US" altLang="zh-CN" sz="2000" dirty="0" smtClean="0">
                <a:solidFill>
                  <a:srgbClr val="000000"/>
                </a:solidFill>
              </a:rPr>
              <a:t>8</a:t>
            </a:r>
            <a:r>
              <a:rPr lang="zh-CN" altLang="en-US" sz="2000" dirty="0" smtClean="0">
                <a:solidFill>
                  <a:srgbClr val="000000"/>
                </a:solidFill>
              </a:rPr>
              <a:t>倍</a:t>
            </a:r>
            <a:endParaRPr lang="en-US" altLang="zh-CN" sz="2000" dirty="0" smtClean="0">
              <a:solidFill>
                <a:srgbClr val="000000"/>
              </a:solidFill>
            </a:endParaRPr>
          </a:p>
          <a:p>
            <a:pPr lvl="1"/>
            <a:r>
              <a:rPr lang="zh-CN" altLang="en-US" sz="1600" dirty="0" smtClean="0">
                <a:solidFill>
                  <a:srgbClr val="000000"/>
                </a:solidFill>
              </a:rPr>
              <a:t>同时增加处理代价和管理成本</a:t>
            </a:r>
            <a:endParaRPr lang="en-US" altLang="zh-CN" sz="1600" dirty="0" smtClean="0">
              <a:solidFill>
                <a:srgbClr val="000000"/>
              </a:solidFill>
            </a:endParaRPr>
          </a:p>
          <a:p>
            <a:r>
              <a:rPr lang="zh-CN" altLang="en-US" sz="2000" dirty="0" smtClean="0">
                <a:solidFill>
                  <a:srgbClr val="000000"/>
                </a:solidFill>
              </a:rPr>
              <a:t>现实是</a:t>
            </a:r>
            <a:r>
              <a:rPr lang="en-US" altLang="zh-CN" sz="2000" dirty="0" smtClean="0">
                <a:solidFill>
                  <a:srgbClr val="000000"/>
                </a:solidFill>
              </a:rPr>
              <a:t>TLD</a:t>
            </a:r>
            <a:r>
              <a:rPr lang="zh-CN" altLang="en-US" sz="2000" dirty="0" smtClean="0">
                <a:solidFill>
                  <a:srgbClr val="000000"/>
                </a:solidFill>
              </a:rPr>
              <a:t>下大量子</a:t>
            </a:r>
            <a:r>
              <a:rPr lang="en-US" altLang="zh-CN" sz="2000" dirty="0" smtClean="0">
                <a:solidFill>
                  <a:srgbClr val="000000"/>
                </a:solidFill>
              </a:rPr>
              <a:t>zone</a:t>
            </a:r>
            <a:r>
              <a:rPr lang="zh-CN" altLang="en-US" sz="2000" dirty="0" smtClean="0">
                <a:solidFill>
                  <a:srgbClr val="000000"/>
                </a:solidFill>
              </a:rPr>
              <a:t>并未采用</a:t>
            </a:r>
            <a:r>
              <a:rPr lang="en-US" altLang="zh-CN" sz="2000" dirty="0" smtClean="0">
                <a:solidFill>
                  <a:srgbClr val="000000"/>
                </a:solidFill>
              </a:rPr>
              <a:t>DNSSEC</a:t>
            </a:r>
            <a:r>
              <a:rPr lang="zh-CN" altLang="en-US" sz="2000" dirty="0" smtClean="0">
                <a:solidFill>
                  <a:srgbClr val="000000"/>
                </a:solidFill>
              </a:rPr>
              <a:t>，无需保护这些子</a:t>
            </a:r>
            <a:r>
              <a:rPr lang="en-US" altLang="zh-CN" sz="2000" dirty="0" smtClean="0">
                <a:solidFill>
                  <a:srgbClr val="000000"/>
                </a:solidFill>
              </a:rPr>
              <a:t>zone</a:t>
            </a:r>
          </a:p>
          <a:p>
            <a:pPr lvl="1"/>
            <a:r>
              <a:rPr lang="zh-CN" altLang="zh-CN" sz="1600" dirty="0" smtClean="0">
                <a:solidFill>
                  <a:srgbClr val="3366FF"/>
                </a:solidFill>
              </a:rPr>
              <a:t>.</a:t>
            </a:r>
            <a:r>
              <a:rPr lang="en-US" altLang="zh-CN" sz="1600" dirty="0" smtClean="0">
                <a:solidFill>
                  <a:srgbClr val="3366FF"/>
                </a:solidFill>
              </a:rPr>
              <a:t>com</a:t>
            </a:r>
            <a:r>
              <a:rPr lang="zh-CN" altLang="en-US" sz="1600" dirty="0" smtClean="0">
                <a:solidFill>
                  <a:srgbClr val="3366FF"/>
                </a:solidFill>
              </a:rPr>
              <a:t>下签名的子</a:t>
            </a:r>
            <a:r>
              <a:rPr lang="en-US" altLang="zh-CN" sz="1600" dirty="0" smtClean="0">
                <a:solidFill>
                  <a:srgbClr val="3366FF"/>
                </a:solidFill>
              </a:rPr>
              <a:t>zone</a:t>
            </a:r>
            <a:r>
              <a:rPr lang="zh-CN" altLang="en-US" sz="1600" dirty="0" smtClean="0">
                <a:solidFill>
                  <a:srgbClr val="3366FF"/>
                </a:solidFill>
              </a:rPr>
              <a:t>只占约</a:t>
            </a:r>
            <a:r>
              <a:rPr lang="en-US" altLang="zh-CN" sz="1600" dirty="0" smtClean="0">
                <a:solidFill>
                  <a:srgbClr val="3366FF"/>
                </a:solidFill>
              </a:rPr>
              <a:t>5%</a:t>
            </a:r>
          </a:p>
          <a:p>
            <a:pPr lvl="1"/>
            <a:r>
              <a:rPr lang="en-US" altLang="zh-CN" sz="1600" dirty="0">
                <a:solidFill>
                  <a:srgbClr val="000000"/>
                </a:solidFill>
              </a:rPr>
              <a:t>Insecure delegation:  a name containing a delegation (NS </a:t>
            </a:r>
            <a:r>
              <a:rPr lang="en-US" altLang="zh-CN" sz="1600" dirty="0" err="1">
                <a:solidFill>
                  <a:srgbClr val="000000"/>
                </a:solidFill>
              </a:rPr>
              <a:t>RRSet</a:t>
            </a:r>
            <a:r>
              <a:rPr lang="en-US" altLang="zh-CN" sz="1600" dirty="0">
                <a:solidFill>
                  <a:srgbClr val="000000"/>
                </a:solidFill>
              </a:rPr>
              <a:t>), but lacking a DS </a:t>
            </a:r>
            <a:r>
              <a:rPr lang="en-US" altLang="zh-CN" sz="1600" dirty="0" err="1">
                <a:solidFill>
                  <a:srgbClr val="000000"/>
                </a:solidFill>
              </a:rPr>
              <a:t>RRSet</a:t>
            </a:r>
            <a:r>
              <a:rPr lang="en-US" altLang="zh-CN" sz="1600" dirty="0">
                <a:solidFill>
                  <a:srgbClr val="000000"/>
                </a:solidFill>
              </a:rPr>
              <a:t>, signifying a delegation to an unsigned child </a:t>
            </a:r>
            <a:r>
              <a:rPr lang="en-US" altLang="zh-CN" sz="1600" dirty="0" smtClean="0">
                <a:solidFill>
                  <a:srgbClr val="000000"/>
                </a:solidFill>
              </a:rPr>
              <a:t>zone</a:t>
            </a:r>
            <a:endParaRPr lang="it-IT" altLang="zh-CN" sz="1600" dirty="0">
              <a:solidFill>
                <a:srgbClr val="000000"/>
              </a:solidFill>
            </a:endParaRPr>
          </a:p>
          <a:p>
            <a:r>
              <a:rPr lang="en-US" altLang="zh-CN" sz="2000" dirty="0" smtClean="0">
                <a:solidFill>
                  <a:srgbClr val="0000FF"/>
                </a:solidFill>
              </a:rPr>
              <a:t>Opt</a:t>
            </a:r>
            <a:r>
              <a:rPr lang="en-US" altLang="zh-CN" sz="2000" dirty="0">
                <a:solidFill>
                  <a:srgbClr val="0000FF"/>
                </a:solidFill>
              </a:rPr>
              <a:t>-Out Flag</a:t>
            </a:r>
            <a:r>
              <a:rPr lang="zh-CN" altLang="en-US" sz="2000" dirty="0">
                <a:solidFill>
                  <a:srgbClr val="0000FF"/>
                </a:solidFill>
              </a:rPr>
              <a:t>表示</a:t>
            </a:r>
            <a:r>
              <a:rPr lang="en-US" altLang="zh-CN" sz="2000" dirty="0" smtClean="0">
                <a:solidFill>
                  <a:srgbClr val="0000FF"/>
                </a:solidFill>
              </a:rPr>
              <a:t>NSEC3</a:t>
            </a:r>
            <a:r>
              <a:rPr lang="zh-CN" altLang="en-US" sz="2000" dirty="0" smtClean="0">
                <a:solidFill>
                  <a:srgbClr val="0000FF"/>
                </a:solidFill>
              </a:rPr>
              <a:t>可能覆盖了未签名的子</a:t>
            </a:r>
            <a:r>
              <a:rPr lang="en-US" altLang="zh-CN" sz="2000" dirty="0">
                <a:solidFill>
                  <a:srgbClr val="0000FF"/>
                </a:solidFill>
              </a:rPr>
              <a:t>zone</a:t>
            </a:r>
          </a:p>
          <a:p>
            <a:pPr lvl="1"/>
            <a:r>
              <a:rPr lang="en-US" altLang="zh-CN" sz="1600" dirty="0" smtClean="0">
                <a:solidFill>
                  <a:srgbClr val="3366FF"/>
                </a:solidFill>
              </a:rPr>
              <a:t>allowing </a:t>
            </a:r>
            <a:r>
              <a:rPr lang="en-US" altLang="zh-CN" sz="1600" dirty="0">
                <a:solidFill>
                  <a:srgbClr val="3366FF"/>
                </a:solidFill>
              </a:rPr>
              <a:t>insecure delegations </a:t>
            </a:r>
            <a:r>
              <a:rPr lang="en-US" altLang="zh-CN" sz="1600" dirty="0"/>
              <a:t>to exist within the signed zone </a:t>
            </a:r>
            <a:r>
              <a:rPr lang="en-US" altLang="zh-CN" sz="1600" dirty="0" smtClean="0">
                <a:solidFill>
                  <a:srgbClr val="3366FF"/>
                </a:solidFill>
              </a:rPr>
              <a:t>without</a:t>
            </a:r>
            <a:r>
              <a:rPr lang="zh-CN" altLang="en-US" sz="1600" dirty="0" smtClean="0">
                <a:solidFill>
                  <a:srgbClr val="3366FF"/>
                </a:solidFill>
              </a:rPr>
              <a:t> </a:t>
            </a:r>
            <a:r>
              <a:rPr lang="en-US" altLang="zh-CN" sz="1600" dirty="0" smtClean="0">
                <a:solidFill>
                  <a:srgbClr val="3366FF"/>
                </a:solidFill>
              </a:rPr>
              <a:t>a </a:t>
            </a:r>
            <a:r>
              <a:rPr lang="en-US" altLang="zh-CN" sz="1600" dirty="0">
                <a:solidFill>
                  <a:srgbClr val="3366FF"/>
                </a:solidFill>
              </a:rPr>
              <a:t>corresponding NSEC3 RR</a:t>
            </a:r>
            <a:r>
              <a:rPr lang="en-US" altLang="zh-CN" sz="1600" dirty="0"/>
              <a:t> at the hashed owner name of the </a:t>
            </a:r>
            <a:r>
              <a:rPr lang="en-US" altLang="zh-CN" sz="1600" dirty="0" smtClean="0"/>
              <a:t>delegation</a:t>
            </a:r>
            <a:endParaRPr kumimoji="1" lang="en-US" altLang="zh-CN" sz="1600" dirty="0" smtClean="0"/>
          </a:p>
          <a:p>
            <a:pPr lvl="1"/>
            <a:r>
              <a:rPr kumimoji="1" lang="en-US" altLang="zh-CN" sz="1600" dirty="0" smtClean="0">
                <a:solidFill>
                  <a:srgbClr val="3366FF"/>
                </a:solidFill>
              </a:rPr>
              <a:t>DO NOT </a:t>
            </a:r>
            <a:r>
              <a:rPr kumimoji="1" lang="en-US" altLang="zh-CN" sz="1600" dirty="0">
                <a:solidFill>
                  <a:srgbClr val="3366FF"/>
                </a:solidFill>
              </a:rPr>
              <a:t>assert the existence or non-existence </a:t>
            </a:r>
            <a:r>
              <a:rPr kumimoji="1" lang="en-US" altLang="zh-CN" sz="1600" dirty="0" smtClean="0">
                <a:solidFill>
                  <a:srgbClr val="3366FF"/>
                </a:solidFill>
              </a:rPr>
              <a:t>of</a:t>
            </a:r>
            <a:r>
              <a:rPr kumimoji="1" lang="zh-CN" altLang="en-US" sz="1600" dirty="0" smtClean="0">
                <a:solidFill>
                  <a:srgbClr val="3366FF"/>
                </a:solidFill>
              </a:rPr>
              <a:t> </a:t>
            </a:r>
            <a:r>
              <a:rPr kumimoji="1" lang="en-US" altLang="zh-CN" sz="1600" dirty="0" smtClean="0">
                <a:solidFill>
                  <a:srgbClr val="3366FF"/>
                </a:solidFill>
              </a:rPr>
              <a:t>the </a:t>
            </a:r>
            <a:r>
              <a:rPr kumimoji="1" lang="en-US" altLang="zh-CN" sz="1600" dirty="0">
                <a:solidFill>
                  <a:srgbClr val="3366FF"/>
                </a:solidFill>
              </a:rPr>
              <a:t>insecure </a:t>
            </a:r>
            <a:r>
              <a:rPr kumimoji="1" lang="en-US" altLang="zh-CN" sz="1600" dirty="0" smtClean="0">
                <a:solidFill>
                  <a:srgbClr val="3366FF"/>
                </a:solidFill>
              </a:rPr>
              <a:t>delegations</a:t>
            </a:r>
            <a:endParaRPr kumimoji="1" lang="en-US" altLang="zh-CN" sz="1600" dirty="0"/>
          </a:p>
          <a:p>
            <a:pPr lvl="1"/>
            <a:r>
              <a:rPr kumimoji="1" lang="en-US" altLang="zh-CN" sz="1600" dirty="0" smtClean="0">
                <a:solidFill>
                  <a:srgbClr val="3366FF"/>
                </a:solidFill>
              </a:rPr>
              <a:t>DO</a:t>
            </a:r>
            <a:r>
              <a:rPr kumimoji="1" lang="zh-CN" altLang="en-US" sz="1600" dirty="0" smtClean="0">
                <a:solidFill>
                  <a:srgbClr val="3366FF"/>
                </a:solidFill>
              </a:rPr>
              <a:t> </a:t>
            </a:r>
            <a:r>
              <a:rPr kumimoji="1" lang="en-US" altLang="zh-CN" sz="1600" dirty="0" smtClean="0">
                <a:solidFill>
                  <a:srgbClr val="3366FF"/>
                </a:solidFill>
              </a:rPr>
              <a:t>assert </a:t>
            </a:r>
            <a:r>
              <a:rPr kumimoji="1" lang="en-US" altLang="zh-CN" sz="1600" dirty="0">
                <a:solidFill>
                  <a:srgbClr val="3366FF"/>
                </a:solidFill>
              </a:rPr>
              <a:t>the (non)existence of other, authoritative </a:t>
            </a:r>
            <a:r>
              <a:rPr kumimoji="1" lang="en-US" altLang="zh-CN" sz="1600" dirty="0" err="1" smtClean="0">
                <a:solidFill>
                  <a:srgbClr val="3366FF"/>
                </a:solidFill>
              </a:rPr>
              <a:t>RRSets</a:t>
            </a:r>
            <a:endParaRPr kumimoji="1" lang="en-US" altLang="zh-CN" sz="1600" dirty="0" smtClean="0">
              <a:solidFill>
                <a:srgbClr val="3366FF"/>
              </a:solidFill>
            </a:endParaRPr>
          </a:p>
          <a:p>
            <a:pPr marL="342900" lvl="1" indent="-342900">
              <a:buFont typeface="Arial"/>
              <a:buChar char="•"/>
            </a:pPr>
            <a:r>
              <a:rPr kumimoji="1" lang="en-US" altLang="zh-CN" sz="2000" dirty="0" smtClean="0">
                <a:solidFill>
                  <a:srgbClr val="000000"/>
                </a:solidFill>
              </a:rPr>
              <a:t>Opt-Out</a:t>
            </a:r>
            <a:r>
              <a:rPr kumimoji="1" lang="zh-CN" altLang="en-US" sz="2000" dirty="0" smtClean="0">
                <a:solidFill>
                  <a:srgbClr val="000000"/>
                </a:solidFill>
              </a:rPr>
              <a:t>允许</a:t>
            </a:r>
            <a:r>
              <a:rPr kumimoji="1" lang="en-US" altLang="zh-CN" sz="2000" dirty="0" smtClean="0">
                <a:solidFill>
                  <a:srgbClr val="000000"/>
                </a:solidFill>
              </a:rPr>
              <a:t>NSEC3</a:t>
            </a:r>
            <a:r>
              <a:rPr kumimoji="1" lang="zh-CN" altLang="en-US" sz="2000" dirty="0" smtClean="0">
                <a:solidFill>
                  <a:srgbClr val="000000"/>
                </a:solidFill>
              </a:rPr>
              <a:t>跳过这些未签名子</a:t>
            </a:r>
            <a:r>
              <a:rPr kumimoji="1" lang="en-US" altLang="zh-CN" sz="2000" dirty="0" smtClean="0">
                <a:solidFill>
                  <a:srgbClr val="000000"/>
                </a:solidFill>
              </a:rPr>
              <a:t>zone</a:t>
            </a:r>
            <a:r>
              <a:rPr kumimoji="1" lang="zh-CN" altLang="zh-CN" dirty="0">
                <a:solidFill>
                  <a:srgbClr val="000000"/>
                </a:solidFill>
              </a:rPr>
              <a:t>，</a:t>
            </a:r>
            <a:r>
              <a:rPr kumimoji="1" lang="zh-CN" altLang="en-US" sz="2000" dirty="0" smtClean="0"/>
              <a:t>使得</a:t>
            </a:r>
            <a:r>
              <a:rPr kumimoji="1" lang="en-US" altLang="zh-CN" sz="2000" dirty="0" smtClean="0"/>
              <a:t>TLD</a:t>
            </a:r>
            <a:r>
              <a:rPr kumimoji="1" lang="zh-CN" altLang="en-US" sz="2000" dirty="0" smtClean="0"/>
              <a:t>的</a:t>
            </a:r>
            <a:r>
              <a:rPr kumimoji="1" lang="en-US" altLang="zh-CN" sz="2000" dirty="0" smtClean="0"/>
              <a:t>zone</a:t>
            </a:r>
            <a:r>
              <a:rPr kumimoji="1" lang="zh-CN" altLang="en-US" sz="2000" dirty="0" smtClean="0"/>
              <a:t>不会因为采用</a:t>
            </a:r>
            <a:r>
              <a:rPr kumimoji="1" lang="en-US" altLang="zh-CN" sz="2000" dirty="0" smtClean="0"/>
              <a:t>DNSSEC</a:t>
            </a:r>
            <a:r>
              <a:rPr kumimoji="1" lang="zh-CN" altLang="en-US" sz="2000" dirty="0" smtClean="0"/>
              <a:t>“激增”，而是随着</a:t>
            </a:r>
            <a:r>
              <a:rPr kumimoji="1" lang="en-US" altLang="zh-CN" sz="2000" dirty="0" smtClean="0"/>
              <a:t>DNSSEC</a:t>
            </a:r>
            <a:r>
              <a:rPr kumimoji="1" lang="zh-CN" altLang="en-US" sz="2000" dirty="0" smtClean="0"/>
              <a:t>的实施逐渐增长</a:t>
            </a:r>
            <a:endParaRPr kumimoji="1" lang="en-US" altLang="zh-CN" dirty="0" smtClean="0"/>
          </a:p>
          <a:p>
            <a:pPr marL="742950" lvl="2" indent="-342900"/>
            <a:r>
              <a:rPr kumimoji="1" lang="zh-CN" altLang="en-US" sz="1600" dirty="0" smtClean="0"/>
              <a:t>未签名子</a:t>
            </a:r>
            <a:r>
              <a:rPr kumimoji="1" lang="en-US" altLang="zh-CN" sz="1600" dirty="0" smtClean="0"/>
              <a:t>zone</a:t>
            </a:r>
            <a:r>
              <a:rPr kumimoji="1" lang="zh-CN" altLang="en-US" sz="1600" dirty="0" smtClean="0"/>
              <a:t>的授权与撤销也不会导致</a:t>
            </a:r>
            <a:r>
              <a:rPr kumimoji="1" lang="en-US" altLang="zh-CN" sz="1600" dirty="0" smtClean="0"/>
              <a:t>NSEC3</a:t>
            </a:r>
            <a:r>
              <a:rPr kumimoji="1" lang="zh-CN" altLang="en-US" sz="1600" dirty="0" smtClean="0"/>
              <a:t>重新计算和签名</a:t>
            </a:r>
            <a:endParaRPr kumimoji="1" lang="en-US" altLang="zh-CN" sz="16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63</a:t>
            </a:fld>
            <a:endParaRPr kumimoji="1" lang="zh-CN" altLang="en-US" dirty="0"/>
          </a:p>
        </p:txBody>
      </p:sp>
    </p:spTree>
    <p:extLst>
      <p:ext uri="{BB962C8B-B14F-4D97-AF65-F5344CB8AC3E}">
        <p14:creationId xmlns:p14="http://schemas.microsoft.com/office/powerpoint/2010/main" val="4259288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Root </a:t>
            </a:r>
            <a:r>
              <a:rPr kumimoji="1" lang="en-US" altLang="zh-CN" dirty="0" smtClean="0"/>
              <a:t>Trust</a:t>
            </a:r>
            <a:r>
              <a:rPr kumimoji="1" lang="zh-CN" altLang="en-US" dirty="0" smtClean="0"/>
              <a:t> </a:t>
            </a:r>
            <a:r>
              <a:rPr kumimoji="1" lang="en-US" altLang="zh-CN" dirty="0" smtClean="0"/>
              <a:t>Anchor</a:t>
            </a:r>
            <a:br>
              <a:rPr kumimoji="1" lang="en-US" altLang="zh-CN" dirty="0" smtClean="0"/>
            </a:br>
            <a:r>
              <a:rPr kumimoji="1" lang="en-US" altLang="zh-CN" sz="1200" dirty="0" smtClean="0"/>
              <a:t>[</a:t>
            </a:r>
            <a:r>
              <a:rPr kumimoji="1" lang="en-US" altLang="zh-CN" sz="1200" dirty="0"/>
              <a:t>http://</a:t>
            </a:r>
            <a:r>
              <a:rPr kumimoji="1" lang="en-US" altLang="zh-CN" sz="1200" dirty="0" err="1"/>
              <a:t>data.iana.org</a:t>
            </a:r>
            <a:r>
              <a:rPr kumimoji="1" lang="en-US" altLang="zh-CN" sz="1200" dirty="0"/>
              <a:t>/root-anchors/draft-</a:t>
            </a:r>
            <a:r>
              <a:rPr kumimoji="1" lang="en-US" altLang="zh-CN" sz="1200" dirty="0" err="1"/>
              <a:t>icann</a:t>
            </a:r>
            <a:r>
              <a:rPr kumimoji="1" lang="en-US" altLang="zh-CN" sz="1200" dirty="0"/>
              <a:t>-</a:t>
            </a:r>
            <a:r>
              <a:rPr kumimoji="1" lang="en-US" altLang="zh-CN" sz="1200" dirty="0" err="1"/>
              <a:t>dnssec</a:t>
            </a:r>
            <a:r>
              <a:rPr kumimoji="1" lang="en-US" altLang="zh-CN" sz="1200" dirty="0"/>
              <a:t>-trust-</a:t>
            </a:r>
            <a:r>
              <a:rPr kumimoji="1" lang="en-US" altLang="zh-CN" sz="1200" dirty="0" err="1"/>
              <a:t>anchor.html</a:t>
            </a:r>
            <a:r>
              <a:rPr kumimoji="1" lang="en-US" altLang="zh-CN" sz="1200" dirty="0"/>
              <a:t>][http://</a:t>
            </a:r>
            <a:r>
              <a:rPr kumimoji="1" lang="en-US" altLang="zh-CN" sz="1200" dirty="0" err="1"/>
              <a:t>www.root-dnssec.org</a:t>
            </a:r>
            <a:r>
              <a:rPr kumimoji="1" lang="en-US" altLang="zh-CN" sz="1200" dirty="0"/>
              <a:t>/</a:t>
            </a:r>
            <a:r>
              <a:rPr kumimoji="1" lang="en-US" altLang="zh-CN" sz="1200" dirty="0" smtClean="0"/>
              <a:t>]</a:t>
            </a:r>
            <a:endParaRPr kumimoji="1" lang="zh-CN" altLang="en-US" dirty="0"/>
          </a:p>
        </p:txBody>
      </p:sp>
      <p:sp>
        <p:nvSpPr>
          <p:cNvPr id="3" name="内容占位符 2"/>
          <p:cNvSpPr>
            <a:spLocks noGrp="1"/>
          </p:cNvSpPr>
          <p:nvPr>
            <p:ph idx="1"/>
          </p:nvPr>
        </p:nvSpPr>
        <p:spPr>
          <a:xfrm>
            <a:off x="457200" y="1181358"/>
            <a:ext cx="8229600" cy="3170775"/>
          </a:xfrm>
        </p:spPr>
        <p:txBody>
          <a:bodyPr/>
          <a:lstStyle/>
          <a:p>
            <a:r>
              <a:rPr kumimoji="1" lang="en-US" altLang="zh-CN" sz="1800" dirty="0" smtClean="0"/>
              <a:t>KSK</a:t>
            </a:r>
            <a:r>
              <a:rPr kumimoji="1" lang="zh-CN" altLang="en-US" sz="1800" dirty="0" smtClean="0"/>
              <a:t> </a:t>
            </a:r>
            <a:r>
              <a:rPr kumimoji="1" lang="en-US" altLang="zh-CN" sz="1800" dirty="0" smtClean="0"/>
              <a:t>2048bit</a:t>
            </a:r>
            <a:r>
              <a:rPr kumimoji="1" lang="zh-CN" altLang="en-US" sz="1800" dirty="0" smtClean="0"/>
              <a:t> </a:t>
            </a:r>
            <a:r>
              <a:rPr kumimoji="1" lang="en-US" altLang="zh-CN" sz="1800" dirty="0" smtClean="0"/>
              <a:t>RSA</a:t>
            </a:r>
            <a:r>
              <a:rPr kumimoji="1" lang="zh-CN" altLang="en-US" sz="1800" dirty="0" smtClean="0"/>
              <a:t>，</a:t>
            </a:r>
            <a:r>
              <a:rPr kumimoji="1" lang="en-US" altLang="zh-CN" sz="1800" dirty="0" smtClean="0"/>
              <a:t>ZSK</a:t>
            </a:r>
            <a:r>
              <a:rPr kumimoji="1" lang="zh-CN" altLang="en-US" sz="1800" dirty="0" smtClean="0"/>
              <a:t> </a:t>
            </a:r>
            <a:r>
              <a:rPr kumimoji="1" lang="en-US" altLang="zh-CN" sz="1800" dirty="0" smtClean="0"/>
              <a:t>1024bit</a:t>
            </a:r>
            <a:r>
              <a:rPr kumimoji="1" lang="zh-CN" altLang="en-US" sz="1800" dirty="0" smtClean="0"/>
              <a:t> </a:t>
            </a:r>
            <a:r>
              <a:rPr kumimoji="1" lang="en-US" altLang="zh-CN" sz="1800" dirty="0" smtClean="0"/>
              <a:t>RSA</a:t>
            </a:r>
            <a:r>
              <a:rPr kumimoji="1" lang="zh-CN" altLang="en-US" sz="1800" dirty="0" smtClean="0"/>
              <a:t>，签名</a:t>
            </a:r>
            <a:r>
              <a:rPr kumimoji="1" lang="en-US" altLang="zh-CN" sz="1800" dirty="0" smtClean="0"/>
              <a:t>RSA</a:t>
            </a:r>
            <a:r>
              <a:rPr kumimoji="1" lang="zh-CN" altLang="en-US" sz="1800" dirty="0"/>
              <a:t>/</a:t>
            </a:r>
            <a:r>
              <a:rPr kumimoji="1" lang="en-US" altLang="zh-CN" sz="1800" dirty="0" smtClean="0"/>
              <a:t>SHA256</a:t>
            </a:r>
          </a:p>
          <a:p>
            <a:r>
              <a:rPr kumimoji="1" lang="en-US" altLang="zh-CN" sz="1800" dirty="0" smtClean="0"/>
              <a:t>ICANN</a:t>
            </a:r>
            <a:r>
              <a:rPr kumimoji="1" lang="zh-CN" altLang="en-US" sz="1800" dirty="0" smtClean="0"/>
              <a:t>负责</a:t>
            </a:r>
            <a:r>
              <a:rPr kumimoji="1" lang="en-US" altLang="zh-CN" sz="1800" dirty="0" smtClean="0"/>
              <a:t>RZ</a:t>
            </a:r>
            <a:r>
              <a:rPr kumimoji="1" lang="zh-CN" altLang="en-US" sz="1800" dirty="0" smtClean="0"/>
              <a:t> </a:t>
            </a:r>
            <a:r>
              <a:rPr kumimoji="1" lang="en-US" altLang="zh-CN" sz="1800" dirty="0" smtClean="0"/>
              <a:t>KSK</a:t>
            </a:r>
            <a:r>
              <a:rPr kumimoji="1" lang="zh-CN" altLang="en-US" sz="1800" dirty="0" smtClean="0"/>
              <a:t>，并负责对</a:t>
            </a:r>
            <a:r>
              <a:rPr kumimoji="1" lang="en-US" altLang="zh-CN" sz="1800" dirty="0" smtClean="0"/>
              <a:t>ZSK</a:t>
            </a:r>
            <a:r>
              <a:rPr kumimoji="1" lang="zh-CN" altLang="en-US" sz="1800" dirty="0" smtClean="0"/>
              <a:t>签名</a:t>
            </a:r>
            <a:endParaRPr kumimoji="1" lang="en-US" altLang="zh-CN" sz="1800" dirty="0" smtClean="0"/>
          </a:p>
          <a:p>
            <a:pPr lvl="1"/>
            <a:r>
              <a:rPr lang="zh-CN" altLang="en-US" sz="1400" dirty="0" smtClean="0"/>
              <a:t>由</a:t>
            </a:r>
            <a:r>
              <a:rPr lang="en-US" altLang="zh-CN" sz="1400" dirty="0" smtClean="0"/>
              <a:t>RZ </a:t>
            </a:r>
            <a:r>
              <a:rPr lang="en-US" altLang="zh-CN" sz="1400" dirty="0"/>
              <a:t>KSK Operator Policy Management </a:t>
            </a:r>
            <a:r>
              <a:rPr lang="en-US" altLang="zh-CN" sz="1400" dirty="0" smtClean="0"/>
              <a:t>Authority</a:t>
            </a:r>
            <a:r>
              <a:rPr lang="zh-CN" altLang="en-US" sz="1400" dirty="0" smtClean="0"/>
              <a:t>负责，</a:t>
            </a:r>
            <a:r>
              <a:rPr kumimoji="1" lang="zh-CN" altLang="en-US" sz="1400" dirty="0" smtClean="0"/>
              <a:t>由普华永道审计</a:t>
            </a:r>
            <a:endParaRPr lang="en-US" altLang="zh-CN" sz="1400" dirty="0" smtClean="0"/>
          </a:p>
          <a:p>
            <a:pPr lvl="1"/>
            <a:r>
              <a:rPr lang="en-US" altLang="zh-CN" sz="1400" dirty="0" smtClean="0">
                <a:solidFill>
                  <a:srgbClr val="3366FF"/>
                </a:solidFill>
              </a:rPr>
              <a:t>Secret share</a:t>
            </a:r>
            <a:r>
              <a:rPr lang="en-US" altLang="zh-CN" sz="1400" dirty="0" smtClean="0"/>
              <a:t>:</a:t>
            </a:r>
            <a:r>
              <a:rPr lang="zh-CN" altLang="en-US" sz="1400" dirty="0" smtClean="0"/>
              <a:t> </a:t>
            </a:r>
            <a:r>
              <a:rPr lang="en-US" altLang="zh-CN" sz="1400" dirty="0" smtClean="0"/>
              <a:t>Reconstruction </a:t>
            </a:r>
            <a:r>
              <a:rPr lang="en-US" altLang="zh-CN" sz="1400" dirty="0"/>
              <a:t>of the secret key used </a:t>
            </a:r>
            <a:r>
              <a:rPr lang="en-US" altLang="zh-CN" sz="1400" dirty="0" smtClean="0"/>
              <a:t>for</a:t>
            </a:r>
            <a:r>
              <a:rPr lang="zh-CN" altLang="en-US" sz="1400" dirty="0" smtClean="0"/>
              <a:t> </a:t>
            </a:r>
            <a:r>
              <a:rPr lang="en-US" altLang="zh-CN" sz="1400" dirty="0" smtClean="0"/>
              <a:t>encryption </a:t>
            </a:r>
            <a:r>
              <a:rPr lang="en-US" altLang="zh-CN" sz="1400" dirty="0"/>
              <a:t>of </a:t>
            </a:r>
            <a:r>
              <a:rPr lang="en-US" altLang="zh-CN" sz="1400" dirty="0" smtClean="0"/>
              <a:t>the</a:t>
            </a:r>
            <a:r>
              <a:rPr lang="zh-CN" altLang="en-US" sz="1400" dirty="0" smtClean="0"/>
              <a:t> </a:t>
            </a:r>
            <a:r>
              <a:rPr lang="en-US" altLang="zh-CN" sz="1400" dirty="0" smtClean="0"/>
              <a:t>application </a:t>
            </a:r>
            <a:r>
              <a:rPr lang="en-US" altLang="zh-CN" sz="1400" dirty="0"/>
              <a:t>keys requires </a:t>
            </a:r>
            <a:r>
              <a:rPr lang="en-US" altLang="zh-CN" sz="1400" dirty="0">
                <a:solidFill>
                  <a:srgbClr val="3366FF"/>
                </a:solidFill>
              </a:rPr>
              <a:t>five out of </a:t>
            </a:r>
            <a:r>
              <a:rPr lang="en-US" altLang="zh-CN" sz="1400" dirty="0" smtClean="0">
                <a:solidFill>
                  <a:srgbClr val="3366FF"/>
                </a:solidFill>
              </a:rPr>
              <a:t>seven</a:t>
            </a:r>
            <a:r>
              <a:rPr lang="zh-CN" altLang="en-US" sz="1400" dirty="0" smtClean="0">
                <a:solidFill>
                  <a:srgbClr val="3366FF"/>
                </a:solidFill>
              </a:rPr>
              <a:t> </a:t>
            </a:r>
            <a:r>
              <a:rPr lang="en-US" altLang="zh-CN" sz="1400" dirty="0" smtClean="0"/>
              <a:t>Recovery </a:t>
            </a:r>
            <a:r>
              <a:rPr lang="en-US" altLang="zh-CN" sz="1400" dirty="0"/>
              <a:t>Key </a:t>
            </a:r>
            <a:r>
              <a:rPr lang="en-US" altLang="zh-CN" sz="1400" dirty="0" smtClean="0"/>
              <a:t>Share Holders.</a:t>
            </a:r>
            <a:r>
              <a:rPr kumimoji="1" lang="zh-CN" altLang="zh-CN" sz="1400" dirty="0"/>
              <a:t> </a:t>
            </a:r>
            <a:endParaRPr kumimoji="1" lang="en-US" altLang="zh-CN" sz="1400" dirty="0" smtClean="0"/>
          </a:p>
          <a:p>
            <a:r>
              <a:rPr kumimoji="1" lang="en-US" altLang="zh-CN" sz="1800" dirty="0" smtClean="0"/>
              <a:t>VeriSign</a:t>
            </a:r>
            <a:r>
              <a:rPr kumimoji="1" lang="zh-CN" altLang="en-US" sz="1800" dirty="0" smtClean="0"/>
              <a:t>负责</a:t>
            </a:r>
            <a:r>
              <a:rPr kumimoji="1" lang="en-US" altLang="zh-CN" sz="1800" dirty="0" smtClean="0"/>
              <a:t>RZ</a:t>
            </a:r>
            <a:r>
              <a:rPr kumimoji="1" lang="zh-CN" altLang="en-US" sz="1800" dirty="0" smtClean="0"/>
              <a:t> </a:t>
            </a:r>
            <a:r>
              <a:rPr kumimoji="1" lang="en-US" altLang="zh-CN" sz="1800" dirty="0" smtClean="0"/>
              <a:t>ZSK</a:t>
            </a:r>
            <a:r>
              <a:rPr kumimoji="1" lang="zh-CN" altLang="en-US" sz="1800" dirty="0" smtClean="0"/>
              <a:t>，并负责对</a:t>
            </a:r>
            <a:r>
              <a:rPr kumimoji="1" lang="en-US" altLang="zh-CN" sz="1800" dirty="0" smtClean="0"/>
              <a:t>root</a:t>
            </a:r>
            <a:r>
              <a:rPr kumimoji="1" lang="zh-CN" altLang="en-US" sz="1800" dirty="0" smtClean="0"/>
              <a:t> </a:t>
            </a:r>
            <a:r>
              <a:rPr kumimoji="1" lang="en-US" altLang="zh-CN" sz="1800" dirty="0" smtClean="0"/>
              <a:t>zone</a:t>
            </a:r>
            <a:r>
              <a:rPr kumimoji="1" lang="zh-CN" altLang="en-US" sz="1800" dirty="0" smtClean="0"/>
              <a:t> </a:t>
            </a:r>
            <a:r>
              <a:rPr kumimoji="1" lang="en-US" altLang="zh-CN" sz="1800" dirty="0" smtClean="0"/>
              <a:t>file</a:t>
            </a:r>
            <a:r>
              <a:rPr kumimoji="1" lang="zh-CN" altLang="en-US" sz="1800" dirty="0" smtClean="0"/>
              <a:t>签名</a:t>
            </a:r>
            <a:endParaRPr kumimoji="1" lang="en-US" altLang="zh-CN" sz="1800" dirty="0" smtClean="0"/>
          </a:p>
          <a:p>
            <a:r>
              <a:rPr lang="en-US" altLang="zh-CN" sz="1800" dirty="0" smtClean="0"/>
              <a:t>Key</a:t>
            </a:r>
            <a:r>
              <a:rPr lang="zh-CN" altLang="en-US" sz="1800" dirty="0" smtClean="0"/>
              <a:t> </a:t>
            </a:r>
            <a:r>
              <a:rPr lang="en-US" altLang="zh-CN" sz="1800" dirty="0" smtClean="0"/>
              <a:t>Roll</a:t>
            </a:r>
            <a:r>
              <a:rPr lang="en-US" altLang="zh-CN" sz="1800" dirty="0"/>
              <a:t>-</a:t>
            </a:r>
            <a:r>
              <a:rPr lang="en-US" altLang="zh-CN" sz="1800" dirty="0" smtClean="0"/>
              <a:t>over</a:t>
            </a:r>
            <a:r>
              <a:rPr lang="zh-CN" altLang="en-US" sz="1800" dirty="0" smtClean="0"/>
              <a:t>：</a:t>
            </a:r>
            <a:r>
              <a:rPr kumimoji="1" lang="en-US" altLang="zh-CN" sz="1800" dirty="0" smtClean="0"/>
              <a:t>KSK</a:t>
            </a:r>
            <a:r>
              <a:rPr kumimoji="1" lang="zh-CN" altLang="en-US" sz="1800" dirty="0" smtClean="0"/>
              <a:t>计划</a:t>
            </a:r>
            <a:r>
              <a:rPr kumimoji="1" lang="en-US" altLang="zh-CN" sz="1800" dirty="0" smtClean="0"/>
              <a:t>2~5</a:t>
            </a:r>
            <a:r>
              <a:rPr kumimoji="1" lang="zh-CN" altLang="en-US" sz="1800" dirty="0" smtClean="0"/>
              <a:t>年更新一次（待定），</a:t>
            </a:r>
            <a:r>
              <a:rPr kumimoji="1" lang="en-US" altLang="zh-CN" sz="1800" dirty="0" smtClean="0"/>
              <a:t>ZSK</a:t>
            </a:r>
            <a:r>
              <a:rPr kumimoji="1" lang="zh-CN" altLang="en-US" sz="1800" dirty="0" smtClean="0"/>
              <a:t>每季度更新一次</a:t>
            </a:r>
            <a:endParaRPr kumimoji="1" lang="en-US" altLang="zh-CN" sz="1800" dirty="0"/>
          </a:p>
          <a:p>
            <a:pPr lvl="1"/>
            <a:r>
              <a:rPr kumimoji="1" lang="en-US" altLang="zh-CN" sz="1400" dirty="0" smtClean="0"/>
              <a:t>Key</a:t>
            </a:r>
            <a:r>
              <a:rPr kumimoji="1" lang="zh-CN" altLang="en-US" sz="1400" dirty="0" smtClean="0"/>
              <a:t> </a:t>
            </a:r>
            <a:r>
              <a:rPr kumimoji="1" lang="en-US" altLang="zh-CN" sz="1400" dirty="0"/>
              <a:t>Ceremony</a:t>
            </a:r>
            <a:r>
              <a:rPr kumimoji="1" lang="zh-CN" altLang="en-US" sz="1400" dirty="0"/>
              <a:t>：每季度执行一次</a:t>
            </a:r>
            <a:r>
              <a:rPr kumimoji="1" lang="zh-CN" altLang="en-US" sz="1400" dirty="0" smtClean="0"/>
              <a:t>，对一组</a:t>
            </a:r>
            <a:r>
              <a:rPr kumimoji="1" lang="en-US" altLang="zh-CN" sz="1400" dirty="0"/>
              <a:t>9</a:t>
            </a:r>
            <a:r>
              <a:rPr kumimoji="1" lang="zh-CN" altLang="en-US" sz="1400" dirty="0"/>
              <a:t>个</a:t>
            </a:r>
            <a:r>
              <a:rPr kumimoji="1" lang="en-US" altLang="zh-CN" sz="1400" dirty="0" smtClean="0"/>
              <a:t>ZSK</a:t>
            </a:r>
            <a:r>
              <a:rPr kumimoji="1" lang="zh-CN" altLang="en-US" sz="1400" dirty="0" smtClean="0"/>
              <a:t>签名，</a:t>
            </a:r>
            <a:r>
              <a:rPr kumimoji="1" lang="zh-CN" altLang="en-US" sz="1400" dirty="0"/>
              <a:t>每个有效期</a:t>
            </a:r>
            <a:r>
              <a:rPr kumimoji="1" lang="en-US" altLang="zh-CN" sz="1400" dirty="0"/>
              <a:t>15</a:t>
            </a:r>
            <a:r>
              <a:rPr kumimoji="1" lang="zh-CN" altLang="en-US" sz="1400" dirty="0"/>
              <a:t>天</a:t>
            </a:r>
            <a:endParaRPr kumimoji="1" lang="en-US" altLang="zh-CN" sz="1400" dirty="0"/>
          </a:p>
          <a:p>
            <a:pPr lvl="1"/>
            <a:r>
              <a:rPr kumimoji="1" lang="zh-CN" altLang="en-US" sz="1400" dirty="0" smtClean="0"/>
              <a:t>任何由</a:t>
            </a:r>
            <a:r>
              <a:rPr kumimoji="1" lang="en-US" altLang="zh-CN" sz="1400" dirty="0" smtClean="0"/>
              <a:t>RZ</a:t>
            </a:r>
            <a:r>
              <a:rPr kumimoji="1" lang="zh-CN" altLang="en-US" sz="1400" dirty="0" smtClean="0"/>
              <a:t> </a:t>
            </a:r>
            <a:r>
              <a:rPr kumimoji="1" lang="en-US" altLang="zh-CN" sz="1400" dirty="0" smtClean="0"/>
              <a:t>KSK</a:t>
            </a:r>
            <a:r>
              <a:rPr kumimoji="1" lang="zh-CN" altLang="en-US" sz="1400" dirty="0" smtClean="0"/>
              <a:t>签名的数据有效期 </a:t>
            </a:r>
            <a:r>
              <a:rPr kumimoji="1" lang="en-US" altLang="zh-CN" sz="1400" dirty="0" smtClean="0"/>
              <a:t>&lt;</a:t>
            </a:r>
            <a:r>
              <a:rPr kumimoji="1" lang="zh-CN" altLang="en-US" sz="1400" dirty="0" smtClean="0"/>
              <a:t> </a:t>
            </a:r>
            <a:r>
              <a:rPr kumimoji="1" lang="en-US" altLang="zh-CN" sz="1400" dirty="0" smtClean="0"/>
              <a:t>15</a:t>
            </a:r>
            <a:r>
              <a:rPr kumimoji="1" lang="zh-CN" altLang="en-US" sz="1400" dirty="0" smtClean="0"/>
              <a:t>天，超时时间 </a:t>
            </a:r>
            <a:r>
              <a:rPr kumimoji="1" lang="en-US" altLang="zh-CN" sz="1400" dirty="0" smtClean="0"/>
              <a:t>&lt;</a:t>
            </a:r>
            <a:r>
              <a:rPr kumimoji="1" lang="zh-CN" altLang="en-US" sz="1400" dirty="0" smtClean="0"/>
              <a:t> </a:t>
            </a:r>
            <a:r>
              <a:rPr kumimoji="1" lang="en-US" altLang="zh-CN" sz="1400" dirty="0" smtClean="0"/>
              <a:t>180</a:t>
            </a:r>
            <a:r>
              <a:rPr kumimoji="1" lang="zh-CN" altLang="en-US" sz="1400" dirty="0" smtClean="0"/>
              <a:t>天</a:t>
            </a:r>
            <a:endParaRPr kumimoji="1" lang="en-US" altLang="zh-CN" sz="14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64</a:t>
            </a:fld>
            <a:endParaRPr kumimoji="1" lang="zh-CN" altLang="en-US" dirty="0"/>
          </a:p>
        </p:txBody>
      </p:sp>
      <p:sp>
        <p:nvSpPr>
          <p:cNvPr id="5" name="圆角矩形 4"/>
          <p:cNvSpPr/>
          <p:nvPr/>
        </p:nvSpPr>
        <p:spPr>
          <a:xfrm>
            <a:off x="2390831" y="4552248"/>
            <a:ext cx="971321"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chemeClr val="tx1"/>
                </a:solidFill>
                <a:latin typeface="微软雅黑"/>
                <a:ea typeface="微软雅黑"/>
                <a:cs typeface="微软雅黑"/>
              </a:rPr>
              <a:t>ICANN</a:t>
            </a:r>
            <a:endParaRPr kumimoji="1" lang="zh-CN" altLang="en-US" sz="1600" dirty="0">
              <a:solidFill>
                <a:schemeClr val="tx1"/>
              </a:solidFill>
              <a:latin typeface="微软雅黑"/>
              <a:ea typeface="微软雅黑"/>
              <a:cs typeface="微软雅黑"/>
            </a:endParaRPr>
          </a:p>
        </p:txBody>
      </p:sp>
      <p:sp>
        <p:nvSpPr>
          <p:cNvPr id="6" name="圆角矩形 5"/>
          <p:cNvSpPr/>
          <p:nvPr/>
        </p:nvSpPr>
        <p:spPr>
          <a:xfrm>
            <a:off x="586791" y="4552248"/>
            <a:ext cx="1110806"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chemeClr val="tx1"/>
                </a:solidFill>
                <a:latin typeface="微软雅黑"/>
                <a:ea typeface="微软雅黑"/>
                <a:cs typeface="微软雅黑"/>
              </a:rPr>
              <a:t>TLD</a:t>
            </a:r>
          </a:p>
          <a:p>
            <a:pPr algn="ctr"/>
            <a:r>
              <a:rPr kumimoji="1" lang="en-US" altLang="zh-CN" sz="1600" dirty="0" smtClean="0">
                <a:solidFill>
                  <a:schemeClr val="tx1"/>
                </a:solidFill>
                <a:latin typeface="微软雅黑"/>
                <a:ea typeface="微软雅黑"/>
                <a:cs typeface="微软雅黑"/>
              </a:rPr>
              <a:t>operator</a:t>
            </a:r>
            <a:endParaRPr kumimoji="1" lang="zh-CN" altLang="en-US" sz="1600" dirty="0">
              <a:solidFill>
                <a:schemeClr val="tx1"/>
              </a:solidFill>
              <a:latin typeface="微软雅黑"/>
              <a:ea typeface="微软雅黑"/>
              <a:cs typeface="微软雅黑"/>
            </a:endParaRPr>
          </a:p>
        </p:txBody>
      </p:sp>
      <p:sp>
        <p:nvSpPr>
          <p:cNvPr id="7" name="圆角矩形 6"/>
          <p:cNvSpPr/>
          <p:nvPr/>
        </p:nvSpPr>
        <p:spPr>
          <a:xfrm>
            <a:off x="4055386" y="4546996"/>
            <a:ext cx="971321"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err="1" smtClean="0">
                <a:solidFill>
                  <a:schemeClr val="tx1"/>
                </a:solidFill>
                <a:latin typeface="微软雅黑"/>
                <a:ea typeface="微软雅黑"/>
                <a:cs typeface="微软雅黑"/>
              </a:rPr>
              <a:t>DoC</a:t>
            </a:r>
            <a:endParaRPr kumimoji="1" lang="zh-CN" altLang="en-US" sz="1600" dirty="0">
              <a:solidFill>
                <a:schemeClr val="tx1"/>
              </a:solidFill>
              <a:latin typeface="微软雅黑"/>
              <a:ea typeface="微软雅黑"/>
              <a:cs typeface="微软雅黑"/>
            </a:endParaRPr>
          </a:p>
        </p:txBody>
      </p:sp>
      <p:sp>
        <p:nvSpPr>
          <p:cNvPr id="8" name="圆角矩形 7"/>
          <p:cNvSpPr/>
          <p:nvPr/>
        </p:nvSpPr>
        <p:spPr>
          <a:xfrm>
            <a:off x="5719941" y="4546996"/>
            <a:ext cx="1068241"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chemeClr val="tx1"/>
                </a:solidFill>
                <a:latin typeface="微软雅黑"/>
                <a:ea typeface="微软雅黑"/>
                <a:cs typeface="微软雅黑"/>
              </a:rPr>
              <a:t>VeriSign</a:t>
            </a:r>
            <a:endParaRPr kumimoji="1" lang="zh-CN" altLang="en-US" sz="1600" dirty="0">
              <a:solidFill>
                <a:schemeClr val="tx1"/>
              </a:solidFill>
              <a:latin typeface="微软雅黑"/>
              <a:ea typeface="微软雅黑"/>
              <a:cs typeface="微软雅黑"/>
            </a:endParaRPr>
          </a:p>
        </p:txBody>
      </p:sp>
      <p:sp>
        <p:nvSpPr>
          <p:cNvPr id="9" name="圆角矩形 8"/>
          <p:cNvSpPr/>
          <p:nvPr/>
        </p:nvSpPr>
        <p:spPr>
          <a:xfrm>
            <a:off x="7481415" y="4546996"/>
            <a:ext cx="1068241"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chemeClr val="tx1"/>
                </a:solidFill>
                <a:latin typeface="微软雅黑"/>
                <a:ea typeface="微软雅黑"/>
                <a:cs typeface="微软雅黑"/>
              </a:rPr>
              <a:t>Root</a:t>
            </a:r>
          </a:p>
          <a:p>
            <a:pPr algn="ctr"/>
            <a:r>
              <a:rPr kumimoji="1" lang="en-US" altLang="zh-CN" sz="1600" dirty="0" smtClean="0">
                <a:solidFill>
                  <a:schemeClr val="tx1"/>
                </a:solidFill>
                <a:latin typeface="微软雅黑"/>
                <a:ea typeface="微软雅黑"/>
                <a:cs typeface="微软雅黑"/>
              </a:rPr>
              <a:t>Servers</a:t>
            </a:r>
            <a:endParaRPr kumimoji="1" lang="zh-CN" altLang="en-US" sz="1600" dirty="0">
              <a:solidFill>
                <a:schemeClr val="tx1"/>
              </a:solidFill>
              <a:latin typeface="微软雅黑"/>
              <a:ea typeface="微软雅黑"/>
              <a:cs typeface="微软雅黑"/>
            </a:endParaRPr>
          </a:p>
        </p:txBody>
      </p:sp>
      <p:sp>
        <p:nvSpPr>
          <p:cNvPr id="10" name="圆角矩形 9"/>
          <p:cNvSpPr/>
          <p:nvPr/>
        </p:nvSpPr>
        <p:spPr>
          <a:xfrm>
            <a:off x="2390831" y="5378462"/>
            <a:ext cx="971321"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solidFill>
                  <a:schemeClr val="tx1"/>
                </a:solidFill>
                <a:latin typeface="微软雅黑"/>
                <a:ea typeface="微软雅黑"/>
                <a:cs typeface="微软雅黑"/>
              </a:rPr>
              <a:t>KSK</a:t>
            </a:r>
            <a:endParaRPr kumimoji="1" lang="zh-CN" altLang="en-US" sz="1600" dirty="0">
              <a:solidFill>
                <a:schemeClr val="tx1"/>
              </a:solidFill>
              <a:latin typeface="微软雅黑"/>
              <a:ea typeface="微软雅黑"/>
              <a:cs typeface="微软雅黑"/>
            </a:endParaRPr>
          </a:p>
        </p:txBody>
      </p:sp>
      <p:sp>
        <p:nvSpPr>
          <p:cNvPr id="11" name="圆角矩形 10"/>
          <p:cNvSpPr/>
          <p:nvPr/>
        </p:nvSpPr>
        <p:spPr>
          <a:xfrm>
            <a:off x="5764659" y="5378462"/>
            <a:ext cx="971321" cy="485202"/>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solidFill>
                  <a:schemeClr val="tx1"/>
                </a:solidFill>
                <a:latin typeface="微软雅黑"/>
                <a:ea typeface="微软雅黑"/>
                <a:cs typeface="微软雅黑"/>
              </a:rPr>
              <a:t>Z</a:t>
            </a:r>
            <a:r>
              <a:rPr kumimoji="1" lang="en-US" altLang="zh-CN" sz="1600" dirty="0" smtClean="0">
                <a:solidFill>
                  <a:schemeClr val="tx1"/>
                </a:solidFill>
                <a:latin typeface="微软雅黑"/>
                <a:ea typeface="微软雅黑"/>
                <a:cs typeface="微软雅黑"/>
              </a:rPr>
              <a:t>SK</a:t>
            </a:r>
            <a:endParaRPr kumimoji="1" lang="zh-CN" altLang="en-US" sz="1600" dirty="0">
              <a:solidFill>
                <a:schemeClr val="tx1"/>
              </a:solidFill>
              <a:latin typeface="微软雅黑"/>
              <a:ea typeface="微软雅黑"/>
              <a:cs typeface="微软雅黑"/>
            </a:endParaRPr>
          </a:p>
        </p:txBody>
      </p:sp>
      <p:cxnSp>
        <p:nvCxnSpPr>
          <p:cNvPr id="12" name="直线连接符 11"/>
          <p:cNvCxnSpPr>
            <a:stCxn id="8" idx="2"/>
            <a:endCxn id="11" idx="0"/>
          </p:cNvCxnSpPr>
          <p:nvPr/>
        </p:nvCxnSpPr>
        <p:spPr>
          <a:xfrm flipH="1">
            <a:off x="6250320" y="5032198"/>
            <a:ext cx="3742" cy="346264"/>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5" name="直线连接符 14"/>
          <p:cNvCxnSpPr>
            <a:stCxn id="5" idx="1"/>
            <a:endCxn id="6" idx="3"/>
          </p:cNvCxnSpPr>
          <p:nvPr/>
        </p:nvCxnSpPr>
        <p:spPr>
          <a:xfrm flipH="1">
            <a:off x="1697597" y="4794849"/>
            <a:ext cx="693234" cy="0"/>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8" name="直线连接符 17"/>
          <p:cNvCxnSpPr>
            <a:stCxn id="7" idx="1"/>
            <a:endCxn id="5" idx="3"/>
          </p:cNvCxnSpPr>
          <p:nvPr/>
        </p:nvCxnSpPr>
        <p:spPr>
          <a:xfrm flipH="1">
            <a:off x="3362152" y="4789597"/>
            <a:ext cx="693234" cy="5252"/>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1" name="直线连接符 20"/>
          <p:cNvCxnSpPr>
            <a:stCxn id="8" idx="1"/>
            <a:endCxn id="7" idx="3"/>
          </p:cNvCxnSpPr>
          <p:nvPr/>
        </p:nvCxnSpPr>
        <p:spPr>
          <a:xfrm flipH="1">
            <a:off x="5026707" y="4789597"/>
            <a:ext cx="693234" cy="0"/>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4" name="直线连接符 23"/>
          <p:cNvCxnSpPr>
            <a:stCxn id="9" idx="1"/>
            <a:endCxn id="8" idx="3"/>
          </p:cNvCxnSpPr>
          <p:nvPr/>
        </p:nvCxnSpPr>
        <p:spPr>
          <a:xfrm flipH="1">
            <a:off x="6788182" y="4789597"/>
            <a:ext cx="693233" cy="0"/>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7" name="直线连接符 26"/>
          <p:cNvCxnSpPr>
            <a:endCxn id="10" idx="1"/>
          </p:cNvCxnSpPr>
          <p:nvPr/>
        </p:nvCxnSpPr>
        <p:spPr>
          <a:xfrm>
            <a:off x="1697597" y="5621063"/>
            <a:ext cx="693234" cy="0"/>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1" name="直线连接符 30"/>
          <p:cNvCxnSpPr>
            <a:stCxn id="10" idx="3"/>
            <a:endCxn id="11" idx="1"/>
          </p:cNvCxnSpPr>
          <p:nvPr/>
        </p:nvCxnSpPr>
        <p:spPr>
          <a:xfrm>
            <a:off x="3362152" y="5621063"/>
            <a:ext cx="2402507" cy="0"/>
          </a:xfrm>
          <a:prstGeom prst="line">
            <a:avLst/>
          </a:prstGeom>
          <a:ln w="57150"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5" name="肘形连接符 34"/>
          <p:cNvCxnSpPr>
            <a:stCxn id="10" idx="2"/>
            <a:endCxn id="11" idx="2"/>
          </p:cNvCxnSpPr>
          <p:nvPr/>
        </p:nvCxnSpPr>
        <p:spPr>
          <a:xfrm rot="16200000" flipH="1">
            <a:off x="4563406" y="4176750"/>
            <a:ext cx="12700" cy="3373828"/>
          </a:xfrm>
          <a:prstGeom prst="bentConnector3">
            <a:avLst>
              <a:gd name="adj1" fmla="val 3256181"/>
            </a:avLst>
          </a:prstGeom>
          <a:ln w="5715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8" name="圆角矩形 37"/>
          <p:cNvSpPr/>
          <p:nvPr/>
        </p:nvSpPr>
        <p:spPr>
          <a:xfrm>
            <a:off x="912396" y="5398266"/>
            <a:ext cx="785201" cy="485202"/>
          </a:xfrm>
          <a:prstGeom prst="roundRect">
            <a:avLst/>
          </a:prstGeom>
          <a:noFill/>
          <a:ln>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公开</a:t>
            </a:r>
            <a:endParaRPr kumimoji="1" lang="en-US" altLang="zh-CN" sz="1600" dirty="0" smtClean="0">
              <a:solidFill>
                <a:schemeClr val="tx1"/>
              </a:solidFill>
              <a:latin typeface="微软雅黑"/>
              <a:ea typeface="微软雅黑"/>
              <a:cs typeface="微软雅黑"/>
            </a:endParaRPr>
          </a:p>
          <a:p>
            <a:pPr algn="ctr"/>
            <a:r>
              <a:rPr kumimoji="1" lang="zh-CN" altLang="en-US" sz="1600" dirty="0" smtClean="0">
                <a:solidFill>
                  <a:schemeClr val="tx1"/>
                </a:solidFill>
                <a:latin typeface="微软雅黑"/>
                <a:ea typeface="微软雅黑"/>
                <a:cs typeface="微软雅黑"/>
              </a:rPr>
              <a:t>发布</a:t>
            </a:r>
            <a:endParaRPr kumimoji="1" lang="zh-CN" altLang="en-US" sz="1600" dirty="0">
              <a:solidFill>
                <a:schemeClr val="tx1"/>
              </a:solidFill>
              <a:latin typeface="微软雅黑"/>
              <a:ea typeface="微软雅黑"/>
              <a:cs typeface="微软雅黑"/>
            </a:endParaRPr>
          </a:p>
        </p:txBody>
      </p:sp>
      <p:sp>
        <p:nvSpPr>
          <p:cNvPr id="39" name="圆角矩形 38"/>
          <p:cNvSpPr/>
          <p:nvPr/>
        </p:nvSpPr>
        <p:spPr>
          <a:xfrm>
            <a:off x="3912953" y="5246420"/>
            <a:ext cx="1401140" cy="485202"/>
          </a:xfrm>
          <a:prstGeom prst="roundRect">
            <a:avLst/>
          </a:prstGeom>
          <a:noFill/>
          <a:ln>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chemeClr val="tx1"/>
                </a:solidFill>
                <a:latin typeface="微软雅黑"/>
                <a:ea typeface="微软雅黑"/>
                <a:cs typeface="微软雅黑"/>
              </a:rPr>
              <a:t>发送给</a:t>
            </a:r>
            <a:r>
              <a:rPr kumimoji="1" lang="en-US" altLang="zh-CN" sz="1400" dirty="0" smtClean="0">
                <a:solidFill>
                  <a:schemeClr val="tx1"/>
                </a:solidFill>
                <a:latin typeface="微软雅黑"/>
                <a:ea typeface="微软雅黑"/>
                <a:cs typeface="微软雅黑"/>
              </a:rPr>
              <a:t>ICANN</a:t>
            </a:r>
          </a:p>
        </p:txBody>
      </p:sp>
      <p:sp>
        <p:nvSpPr>
          <p:cNvPr id="40" name="圆角矩形 39"/>
          <p:cNvSpPr/>
          <p:nvPr/>
        </p:nvSpPr>
        <p:spPr>
          <a:xfrm>
            <a:off x="3563278" y="5894520"/>
            <a:ext cx="2156663" cy="485202"/>
          </a:xfrm>
          <a:prstGeom prst="roundRect">
            <a:avLst/>
          </a:prstGeom>
          <a:noFill/>
          <a:ln>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tx1"/>
                </a:solidFill>
                <a:latin typeface="微软雅黑"/>
                <a:ea typeface="微软雅黑"/>
                <a:cs typeface="微软雅黑"/>
              </a:rPr>
              <a:t>ZSK</a:t>
            </a:r>
            <a:r>
              <a:rPr kumimoji="1" lang="zh-CN" altLang="en-US" sz="1400" dirty="0" smtClean="0">
                <a:solidFill>
                  <a:schemeClr val="tx1"/>
                </a:solidFill>
                <a:latin typeface="微软雅黑"/>
                <a:ea typeface="微软雅黑"/>
                <a:cs typeface="微软雅黑"/>
              </a:rPr>
              <a:t>经签名后返回</a:t>
            </a:r>
            <a:endParaRPr kumimoji="1" lang="en-US" altLang="zh-CN" sz="1400" dirty="0" smtClean="0">
              <a:solidFill>
                <a:schemeClr val="tx1"/>
              </a:solidFill>
              <a:latin typeface="微软雅黑"/>
              <a:ea typeface="微软雅黑"/>
              <a:cs typeface="微软雅黑"/>
            </a:endParaRPr>
          </a:p>
        </p:txBody>
      </p:sp>
      <p:sp>
        <p:nvSpPr>
          <p:cNvPr id="41" name="圆角矩形标注 40"/>
          <p:cNvSpPr/>
          <p:nvPr/>
        </p:nvSpPr>
        <p:spPr>
          <a:xfrm>
            <a:off x="1759247" y="5032198"/>
            <a:ext cx="555149" cy="214222"/>
          </a:xfrm>
          <a:prstGeom prst="wedgeRoundRectCallout">
            <a:avLst>
              <a:gd name="adj1" fmla="val -2581"/>
              <a:gd name="adj2" fmla="val -147338"/>
              <a:gd name="adj3" fmla="val 16667"/>
            </a:avLst>
          </a:prstGeom>
          <a:noFill/>
          <a:ln w="127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000000"/>
                </a:solidFill>
                <a:latin typeface="微软雅黑"/>
                <a:ea typeface="微软雅黑"/>
                <a:cs typeface="微软雅黑"/>
              </a:rPr>
              <a:t>DS</a:t>
            </a:r>
          </a:p>
        </p:txBody>
      </p:sp>
      <p:sp>
        <p:nvSpPr>
          <p:cNvPr id="42" name="圆角矩形标注 41"/>
          <p:cNvSpPr/>
          <p:nvPr/>
        </p:nvSpPr>
        <p:spPr>
          <a:xfrm>
            <a:off x="6713074" y="5079543"/>
            <a:ext cx="968314" cy="269407"/>
          </a:xfrm>
          <a:prstGeom prst="wedgeRoundRectCallout">
            <a:avLst>
              <a:gd name="adj1" fmla="val -11198"/>
              <a:gd name="adj2" fmla="val -148099"/>
              <a:gd name="adj3" fmla="val 16667"/>
            </a:avLst>
          </a:prstGeom>
          <a:noFill/>
          <a:ln w="127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200" dirty="0" smtClean="0">
                <a:solidFill>
                  <a:srgbClr val="000000"/>
                </a:solidFill>
                <a:latin typeface="微软雅黑"/>
                <a:ea typeface="微软雅黑"/>
                <a:cs typeface="微软雅黑"/>
              </a:rPr>
              <a:t>RRSIG</a:t>
            </a:r>
            <a:r>
              <a:rPr kumimoji="1" lang="zh-CN" altLang="en-US" sz="1200" dirty="0" smtClean="0">
                <a:solidFill>
                  <a:srgbClr val="000000"/>
                </a:solidFill>
                <a:latin typeface="微软雅黑"/>
                <a:ea typeface="微软雅黑"/>
                <a:cs typeface="微软雅黑"/>
              </a:rPr>
              <a:t>(</a:t>
            </a:r>
            <a:r>
              <a:rPr kumimoji="1" lang="en-US" altLang="zh-CN" sz="1200" dirty="0" smtClean="0">
                <a:solidFill>
                  <a:srgbClr val="000000"/>
                </a:solidFill>
                <a:latin typeface="微软雅黑"/>
                <a:ea typeface="微软雅黑"/>
                <a:cs typeface="微软雅黑"/>
              </a:rPr>
              <a:t>DS)</a:t>
            </a:r>
          </a:p>
        </p:txBody>
      </p:sp>
    </p:spTree>
    <p:extLst>
      <p:ext uri="{BB962C8B-B14F-4D97-AF65-F5344CB8AC3E}">
        <p14:creationId xmlns:p14="http://schemas.microsoft.com/office/powerpoint/2010/main" val="22764507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DNSSEC </a:t>
            </a:r>
            <a:r>
              <a:rPr kumimoji="1" lang="en-US" altLang="zh-CN" dirty="0" err="1"/>
              <a:t>Lookaside</a:t>
            </a:r>
            <a:r>
              <a:rPr kumimoji="1" lang="en-US" altLang="zh-CN" dirty="0"/>
              <a:t> Validation (DLV</a:t>
            </a:r>
            <a:r>
              <a:rPr kumimoji="1" lang="en-US" altLang="zh-CN" dirty="0" smtClean="0"/>
              <a:t>)</a:t>
            </a:r>
            <a:br>
              <a:rPr kumimoji="1" lang="en-US" altLang="zh-CN" dirty="0" smtClean="0"/>
            </a:br>
            <a:r>
              <a:rPr kumimoji="1" lang="zh-CN" altLang="zh-CN" sz="1600" dirty="0" smtClean="0"/>
              <a:t>[</a:t>
            </a:r>
            <a:r>
              <a:rPr kumimoji="1" lang="en-US" altLang="zh-CN" sz="1600" dirty="0" smtClean="0"/>
              <a:t>RFC4431,</a:t>
            </a:r>
            <a:r>
              <a:rPr kumimoji="1" lang="zh-CN" altLang="en-US" sz="1600" dirty="0" smtClean="0"/>
              <a:t> </a:t>
            </a:r>
            <a:r>
              <a:rPr kumimoji="1" lang="en-US" altLang="zh-CN" sz="1600" dirty="0" smtClean="0"/>
              <a:t>5074]</a:t>
            </a:r>
            <a:endParaRPr kumimoji="1" lang="zh-CN" altLang="en-US" dirty="0"/>
          </a:p>
        </p:txBody>
      </p:sp>
      <p:sp>
        <p:nvSpPr>
          <p:cNvPr id="3" name="内容占位符 2"/>
          <p:cNvSpPr>
            <a:spLocks noGrp="1"/>
          </p:cNvSpPr>
          <p:nvPr>
            <p:ph idx="1"/>
          </p:nvPr>
        </p:nvSpPr>
        <p:spPr/>
        <p:txBody>
          <a:bodyPr/>
          <a:lstStyle/>
          <a:p>
            <a:r>
              <a:rPr kumimoji="1" lang="en-US" altLang="zh-CN" sz="2000" dirty="0" smtClean="0"/>
              <a:t>DNSSEC</a:t>
            </a:r>
            <a:r>
              <a:rPr kumimoji="1" lang="zh-CN" altLang="en-US" sz="2000" dirty="0" smtClean="0"/>
              <a:t>自顶向下的信任链部署进展缓慢：</a:t>
            </a:r>
            <a:endParaRPr kumimoji="1" lang="en-US" altLang="zh-CN" sz="2000" dirty="0" smtClean="0"/>
          </a:p>
          <a:p>
            <a:pPr lvl="1"/>
            <a:r>
              <a:rPr kumimoji="1" lang="en-US" altLang="zh-CN" sz="1600" dirty="0" smtClean="0"/>
              <a:t>root</a:t>
            </a:r>
            <a:r>
              <a:rPr kumimoji="1" lang="zh-CN" altLang="en-US" sz="1600" dirty="0" smtClean="0"/>
              <a:t> </a:t>
            </a:r>
            <a:r>
              <a:rPr kumimoji="1" lang="en-US" altLang="zh-CN" sz="1600" dirty="0" smtClean="0"/>
              <a:t>anchor</a:t>
            </a:r>
            <a:r>
              <a:rPr kumimoji="1" lang="zh-CN" altLang="en-US" sz="1600" dirty="0" smtClean="0"/>
              <a:t>直到</a:t>
            </a:r>
            <a:r>
              <a:rPr kumimoji="1" lang="en-US" altLang="zh-CN" sz="1600" dirty="0" smtClean="0"/>
              <a:t>2010</a:t>
            </a:r>
            <a:r>
              <a:rPr kumimoji="1" lang="zh-CN" altLang="en-US" sz="1600" dirty="0" smtClean="0"/>
              <a:t>年才建立，目前仍有</a:t>
            </a:r>
            <a:r>
              <a:rPr kumimoji="1" lang="en-US" altLang="zh-CN" sz="1600" dirty="0" smtClean="0"/>
              <a:t>TLD</a:t>
            </a:r>
            <a:r>
              <a:rPr kumimoji="1" lang="zh-CN" altLang="en-US" sz="1600" dirty="0" smtClean="0"/>
              <a:t>未部署</a:t>
            </a:r>
            <a:r>
              <a:rPr kumimoji="1" lang="en-US" altLang="zh-CN" sz="1600" dirty="0" smtClean="0"/>
              <a:t>DNSSEC</a:t>
            </a:r>
          </a:p>
          <a:p>
            <a:r>
              <a:rPr kumimoji="1" lang="en-US" altLang="zh-CN" sz="2000" dirty="0" smtClean="0"/>
              <a:t>DLV</a:t>
            </a:r>
            <a:r>
              <a:rPr kumimoji="1" lang="zh-CN" altLang="zh-CN" sz="2000" dirty="0" smtClean="0"/>
              <a:t>：</a:t>
            </a:r>
            <a:r>
              <a:rPr kumimoji="1" lang="zh-CN" altLang="en-US" sz="2000" dirty="0" smtClean="0"/>
              <a:t>允许采用非</a:t>
            </a:r>
            <a:r>
              <a:rPr kumimoji="1" lang="en-US" altLang="zh-CN" sz="2000" dirty="0" smtClean="0"/>
              <a:t>root</a:t>
            </a:r>
            <a:r>
              <a:rPr kumimoji="1" lang="zh-CN" altLang="en-US" sz="2000" dirty="0" smtClean="0"/>
              <a:t> </a:t>
            </a:r>
            <a:r>
              <a:rPr kumimoji="1" lang="en-US" altLang="zh-CN" sz="2000" dirty="0" smtClean="0"/>
              <a:t>anchor</a:t>
            </a:r>
            <a:r>
              <a:rPr kumimoji="1" lang="zh-CN" altLang="en-US" sz="2000" dirty="0" smtClean="0"/>
              <a:t>的其他</a:t>
            </a:r>
            <a:r>
              <a:rPr kumimoji="1" lang="en-US" altLang="zh-CN" sz="2000" dirty="0" smtClean="0"/>
              <a:t>trust</a:t>
            </a:r>
            <a:r>
              <a:rPr kumimoji="1" lang="zh-CN" altLang="en-US" sz="2000" dirty="0" smtClean="0"/>
              <a:t> </a:t>
            </a:r>
            <a:r>
              <a:rPr kumimoji="1" lang="en-US" altLang="zh-CN" sz="2000" dirty="0" smtClean="0"/>
              <a:t>anchor</a:t>
            </a:r>
            <a:r>
              <a:rPr kumimoji="1" lang="zh-CN" altLang="en-US" sz="2000" dirty="0" smtClean="0"/>
              <a:t>，便于部署</a:t>
            </a:r>
            <a:endParaRPr kumimoji="1" lang="en-US" altLang="zh-CN" sz="2000" dirty="0" smtClean="0"/>
          </a:p>
          <a:p>
            <a:pPr lvl="1"/>
            <a:r>
              <a:rPr kumimoji="1" lang="en-US" altLang="zh-CN" sz="1600" dirty="0" smtClean="0"/>
              <a:t>A </a:t>
            </a:r>
            <a:r>
              <a:rPr kumimoji="1" lang="en-US" altLang="zh-CN" sz="1600" dirty="0"/>
              <a:t>mechanism to securely locate DNSSEC trust anchors “off path</a:t>
            </a:r>
            <a:r>
              <a:rPr kumimoji="1" lang="en-US" altLang="zh-CN" sz="1600" dirty="0" smtClean="0"/>
              <a:t>”</a:t>
            </a:r>
            <a:r>
              <a:rPr kumimoji="1" lang="zh-CN" altLang="en-US" sz="1600" dirty="0" smtClean="0"/>
              <a:t>（</a:t>
            </a:r>
            <a:r>
              <a:rPr kumimoji="1" lang="en-US" altLang="zh-CN" sz="1600" dirty="0" smtClean="0"/>
              <a:t>outside </a:t>
            </a:r>
            <a:r>
              <a:rPr kumimoji="1" lang="en-US" altLang="zh-CN" sz="1600" dirty="0"/>
              <a:t>of the DNS delegation </a:t>
            </a:r>
            <a:r>
              <a:rPr kumimoji="1" lang="en-US" altLang="zh-CN" sz="1600" dirty="0" smtClean="0"/>
              <a:t>chain</a:t>
            </a:r>
            <a:r>
              <a:rPr kumimoji="1" lang="zh-CN" altLang="en-US" sz="1600" dirty="0" smtClean="0"/>
              <a:t>）</a:t>
            </a:r>
            <a:endParaRPr kumimoji="1" lang="en-US" altLang="zh-CN" sz="1600" dirty="0" smtClean="0"/>
          </a:p>
          <a:p>
            <a:pPr lvl="1"/>
            <a:r>
              <a:rPr lang="en-US" altLang="zh-CN" sz="1600" dirty="0"/>
              <a:t>validating resolvers to validate </a:t>
            </a:r>
            <a:r>
              <a:rPr lang="en-US" altLang="zh-CN" sz="1600" dirty="0" smtClean="0"/>
              <a:t>signed </a:t>
            </a:r>
            <a:r>
              <a:rPr lang="en-US" altLang="zh-CN" sz="1600" dirty="0"/>
              <a:t>data </a:t>
            </a:r>
            <a:r>
              <a:rPr lang="en-US" altLang="zh-CN" sz="1600" dirty="0" smtClean="0"/>
              <a:t>from </a:t>
            </a:r>
            <a:r>
              <a:rPr lang="en-US" altLang="zh-CN" sz="1600" dirty="0"/>
              <a:t>zones whose ancestors either </a:t>
            </a:r>
            <a:r>
              <a:rPr lang="en-US" altLang="zh-CN" sz="1600" dirty="0" smtClean="0"/>
              <a:t>aren‘t </a:t>
            </a:r>
            <a:r>
              <a:rPr lang="en-US" altLang="zh-CN" sz="1600" dirty="0"/>
              <a:t>signed or </a:t>
            </a:r>
            <a:r>
              <a:rPr lang="en-US" altLang="zh-CN" sz="1600" dirty="0" smtClean="0"/>
              <a:t>don’t publish</a:t>
            </a:r>
            <a:r>
              <a:rPr lang="zh-CN" altLang="en-US" sz="1600" dirty="0" smtClean="0"/>
              <a:t> </a:t>
            </a:r>
            <a:r>
              <a:rPr lang="en-US" altLang="zh-CN" sz="1600" dirty="0" smtClean="0"/>
              <a:t>DS </a:t>
            </a:r>
            <a:r>
              <a:rPr lang="en-US" altLang="zh-CN" sz="1600" dirty="0"/>
              <a:t>records for their </a:t>
            </a:r>
            <a:r>
              <a:rPr lang="en-US" altLang="zh-CN" sz="1600" dirty="0" smtClean="0"/>
              <a:t>children</a:t>
            </a:r>
            <a:endParaRPr kumimoji="1" lang="en-US" altLang="zh-CN" sz="1600" dirty="0"/>
          </a:p>
          <a:p>
            <a:r>
              <a:rPr kumimoji="1" lang="en-US" altLang="zh-CN" sz="2000" dirty="0"/>
              <a:t>DLV RR</a:t>
            </a:r>
            <a:r>
              <a:rPr kumimoji="1" lang="zh-CN" altLang="en-US" sz="2000" dirty="0"/>
              <a:t>与</a:t>
            </a:r>
            <a:r>
              <a:rPr kumimoji="1" lang="en-US" altLang="zh-CN" sz="2000" dirty="0"/>
              <a:t>DS RR</a:t>
            </a:r>
            <a:r>
              <a:rPr kumimoji="1" lang="zh-CN" altLang="en-US" sz="2000" dirty="0"/>
              <a:t>格式</a:t>
            </a:r>
            <a:r>
              <a:rPr kumimoji="1" lang="zh-CN" altLang="en-US" sz="2000" dirty="0" smtClean="0"/>
              <a:t>一致</a:t>
            </a:r>
            <a:endParaRPr kumimoji="1" lang="en-US" altLang="zh-CN" sz="2000" dirty="0" smtClean="0"/>
          </a:p>
          <a:p>
            <a:r>
              <a:rPr kumimoji="1" lang="zh-CN" altLang="en-US" sz="2000" dirty="0" smtClean="0"/>
              <a:t>当</a:t>
            </a:r>
            <a:r>
              <a:rPr kumimoji="1" lang="en-US" altLang="zh-CN" sz="2000" dirty="0" err="1" smtClean="0"/>
              <a:t>example.com</a:t>
            </a:r>
            <a:r>
              <a:rPr kumimoji="1" lang="zh-CN" altLang="en-US" sz="2000" dirty="0" smtClean="0"/>
              <a:t>没有</a:t>
            </a:r>
            <a:r>
              <a:rPr kumimoji="1" lang="en-US" altLang="zh-CN" sz="2000" dirty="0" smtClean="0"/>
              <a:t>DS</a:t>
            </a:r>
            <a:r>
              <a:rPr kumimoji="1" lang="zh-CN" altLang="en-US" sz="2000" dirty="0" smtClean="0"/>
              <a:t>时，从</a:t>
            </a:r>
            <a:r>
              <a:rPr kumimoji="1" lang="en-US" altLang="zh-CN" sz="2000" dirty="0" err="1"/>
              <a:t>example.com</a:t>
            </a:r>
            <a:r>
              <a:rPr kumimoji="1" lang="en-US" altLang="zh-CN" sz="2000" dirty="0"/>
              <a:t>.&lt;dlv-domain&gt;</a:t>
            </a:r>
            <a:r>
              <a:rPr kumimoji="1" lang="zh-CN" altLang="en-US" sz="2000" dirty="0" smtClean="0"/>
              <a:t>查询</a:t>
            </a:r>
            <a:r>
              <a:rPr kumimoji="1" lang="en-US" altLang="zh-CN" sz="2000" dirty="0" smtClean="0"/>
              <a:t>DLV</a:t>
            </a:r>
          </a:p>
          <a:p>
            <a:pPr lvl="1"/>
            <a:r>
              <a:rPr kumimoji="1" lang="en-US" altLang="zh-CN" sz="1600" dirty="0" smtClean="0"/>
              <a:t>BIND</a:t>
            </a:r>
            <a:r>
              <a:rPr kumimoji="1" lang="zh-CN" altLang="en-US" sz="1600" dirty="0" smtClean="0"/>
              <a:t>内置</a:t>
            </a:r>
            <a:r>
              <a:rPr kumimoji="1" lang="en-US" altLang="zh-CN" sz="1600" dirty="0" err="1" smtClean="0"/>
              <a:t>dlv.isc.org</a:t>
            </a:r>
            <a:r>
              <a:rPr kumimoji="1" lang="zh-CN" altLang="en-US" sz="1600" dirty="0" smtClean="0"/>
              <a:t>的</a:t>
            </a:r>
            <a:r>
              <a:rPr kumimoji="1" lang="en-US" altLang="zh-CN" sz="1600" dirty="0" smtClean="0"/>
              <a:t>DLV</a:t>
            </a:r>
            <a:r>
              <a:rPr kumimoji="1" lang="zh-CN" altLang="en-US" sz="1600" dirty="0" smtClean="0"/>
              <a:t> </a:t>
            </a:r>
            <a:r>
              <a:rPr kumimoji="1" lang="en-US" altLang="zh-CN" sz="1600" dirty="0" smtClean="0"/>
              <a:t>KEY</a:t>
            </a: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65</a:t>
            </a:fld>
            <a:endParaRPr kumimoji="1" lang="zh-CN" altLang="en-US" dirty="0"/>
          </a:p>
        </p:txBody>
      </p:sp>
    </p:spTree>
    <p:extLst>
      <p:ext uri="{BB962C8B-B14F-4D97-AF65-F5344CB8AC3E}">
        <p14:creationId xmlns:p14="http://schemas.microsoft.com/office/powerpoint/2010/main" val="35640637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bind.key</a:t>
            </a:r>
            <a:r>
              <a:rPr kumimoji="1" lang="zh-CN" altLang="en-US" dirty="0" smtClean="0"/>
              <a:t>配置文件</a:t>
            </a:r>
            <a:endParaRPr kumimoji="1" lang="zh-CN" altLang="en-US" dirty="0"/>
          </a:p>
        </p:txBody>
      </p:sp>
      <p:sp>
        <p:nvSpPr>
          <p:cNvPr id="3" name="内容占位符 2"/>
          <p:cNvSpPr>
            <a:spLocks noGrp="1"/>
          </p:cNvSpPr>
          <p:nvPr>
            <p:ph idx="1"/>
          </p:nvPr>
        </p:nvSpPr>
        <p:spPr>
          <a:xfrm>
            <a:off x="188601" y="917283"/>
            <a:ext cx="8839095" cy="5398818"/>
          </a:xfrm>
        </p:spPr>
        <p:txBody>
          <a:bodyPr/>
          <a:lstStyle/>
          <a:p>
            <a:pPr marL="0" indent="0">
              <a:buNone/>
            </a:pPr>
            <a:r>
              <a:rPr kumimoji="1" lang="en-US" altLang="zh-CN" sz="1200" dirty="0">
                <a:latin typeface="Courier"/>
                <a:cs typeface="Courier"/>
              </a:rPr>
              <a:t>managed-keys {</a:t>
            </a:r>
          </a:p>
          <a:p>
            <a:pPr marL="0" indent="0">
              <a:buNone/>
            </a:pPr>
            <a:r>
              <a:rPr kumimoji="1" lang="en-US" altLang="zh-CN" sz="1200" dirty="0">
                <a:solidFill>
                  <a:srgbClr val="3366FF"/>
                </a:solidFill>
                <a:latin typeface="Courier"/>
                <a:cs typeface="Courier"/>
              </a:rPr>
              <a:t>  # ISC DLV: See https://</a:t>
            </a:r>
            <a:r>
              <a:rPr kumimoji="1" lang="en-US" altLang="zh-CN" sz="1200" dirty="0" err="1">
                <a:solidFill>
                  <a:srgbClr val="3366FF"/>
                </a:solidFill>
                <a:latin typeface="Courier"/>
                <a:cs typeface="Courier"/>
              </a:rPr>
              <a:t>www.isc.org</a:t>
            </a:r>
            <a:r>
              <a:rPr kumimoji="1" lang="en-US" altLang="zh-CN" sz="1200" dirty="0">
                <a:solidFill>
                  <a:srgbClr val="3366FF"/>
                </a:solidFill>
                <a:latin typeface="Courier"/>
                <a:cs typeface="Courier"/>
              </a:rPr>
              <a:t>/solutions/dlv for details.</a:t>
            </a:r>
          </a:p>
          <a:p>
            <a:pPr marL="0" indent="0">
              <a:buNone/>
            </a:pPr>
            <a:r>
              <a:rPr kumimoji="1" lang="en-US" altLang="zh-CN" sz="1200" dirty="0">
                <a:solidFill>
                  <a:srgbClr val="3366FF"/>
                </a:solidFill>
                <a:latin typeface="Courier"/>
                <a:cs typeface="Courier"/>
              </a:rPr>
              <a:t>        # NOTE: This key is activated by setting "</a:t>
            </a:r>
            <a:r>
              <a:rPr kumimoji="1" lang="en-US" altLang="zh-CN" sz="1200" dirty="0" err="1">
                <a:solidFill>
                  <a:srgbClr val="3366FF"/>
                </a:solidFill>
                <a:latin typeface="Courier"/>
                <a:cs typeface="Courier"/>
              </a:rPr>
              <a:t>dnssec-lookaside</a:t>
            </a:r>
            <a:r>
              <a:rPr kumimoji="1" lang="en-US" altLang="zh-CN" sz="1200" dirty="0">
                <a:solidFill>
                  <a:srgbClr val="3366FF"/>
                </a:solidFill>
                <a:latin typeface="Courier"/>
                <a:cs typeface="Courier"/>
              </a:rPr>
              <a:t> auto;"</a:t>
            </a:r>
          </a:p>
          <a:p>
            <a:pPr marL="0" indent="0">
              <a:buNone/>
            </a:pPr>
            <a:r>
              <a:rPr kumimoji="1" lang="en-US" altLang="zh-CN" sz="1200" dirty="0">
                <a:solidFill>
                  <a:srgbClr val="3366FF"/>
                </a:solidFill>
                <a:latin typeface="Courier"/>
                <a:cs typeface="Courier"/>
              </a:rPr>
              <a:t>        # in </a:t>
            </a:r>
            <a:r>
              <a:rPr kumimoji="1" lang="en-US" altLang="zh-CN" sz="1200" dirty="0" err="1">
                <a:solidFill>
                  <a:srgbClr val="3366FF"/>
                </a:solidFill>
                <a:latin typeface="Courier"/>
                <a:cs typeface="Courier"/>
              </a:rPr>
              <a:t>named.conf</a:t>
            </a:r>
            <a:r>
              <a:rPr kumimoji="1" lang="en-US" altLang="zh-CN" sz="1200" dirty="0">
                <a:solidFill>
                  <a:srgbClr val="3366FF"/>
                </a:solidFill>
                <a:latin typeface="Courier"/>
                <a:cs typeface="Courier"/>
              </a:rPr>
              <a:t>.</a:t>
            </a:r>
          </a:p>
          <a:p>
            <a:pPr marL="0" indent="0">
              <a:buNone/>
            </a:pPr>
            <a:r>
              <a:rPr kumimoji="1" lang="en-US" altLang="zh-CN" sz="1200" dirty="0">
                <a:latin typeface="Courier"/>
                <a:cs typeface="Courier"/>
              </a:rPr>
              <a:t>  </a:t>
            </a:r>
            <a:r>
              <a:rPr kumimoji="1" lang="en-US" altLang="zh-CN" sz="1200" dirty="0" err="1">
                <a:latin typeface="Courier"/>
                <a:cs typeface="Courier"/>
              </a:rPr>
              <a:t>dlv.isc.org</a:t>
            </a:r>
            <a:r>
              <a:rPr kumimoji="1" lang="en-US" altLang="zh-CN" sz="1200" dirty="0">
                <a:latin typeface="Courier"/>
                <a:cs typeface="Courier"/>
              </a:rPr>
              <a:t>. initial-key 257 3 5 "</a:t>
            </a:r>
            <a:r>
              <a:rPr kumimoji="1" lang="en-US" altLang="zh-CN" sz="1200" dirty="0" err="1">
                <a:latin typeface="Courier"/>
                <a:cs typeface="Courier"/>
              </a:rPr>
              <a:t>BEAAAAPHMu</a:t>
            </a:r>
            <a:r>
              <a:rPr kumimoji="1" lang="en-US" altLang="zh-CN" sz="1200" dirty="0">
                <a:latin typeface="Courier"/>
                <a:cs typeface="Courier"/>
              </a:rPr>
              <a:t>/</a:t>
            </a:r>
            <a:r>
              <a:rPr kumimoji="1" lang="en-US" altLang="zh-CN" sz="1200" dirty="0" smtClean="0">
                <a:latin typeface="Courier"/>
                <a:cs typeface="Courier"/>
              </a:rPr>
              <a:t>5onzrEE7z1egmhg/WPO0</a:t>
            </a:r>
            <a:r>
              <a:rPr kumimoji="1" lang="en-US" altLang="zh-CN" sz="1200" dirty="0">
                <a:latin typeface="Courier"/>
                <a:cs typeface="Courier"/>
              </a:rPr>
              <a:t>+juoZrW3euWEn4MxDCE1+lLy2</a:t>
            </a:r>
          </a:p>
          <a:p>
            <a:pPr marL="0" indent="0">
              <a:buNone/>
            </a:pPr>
            <a:r>
              <a:rPr kumimoji="1" lang="en-US" altLang="zh-CN" sz="1200" dirty="0">
                <a:latin typeface="Courier"/>
                <a:cs typeface="Courier"/>
              </a:rPr>
              <a:t>    brhQv5rN32RKtMzX6Mj70jdzeND4XknW58dnJNPCxn8+jAGl2FZLK8t+</a:t>
            </a:r>
          </a:p>
          <a:p>
            <a:pPr marL="0" indent="0">
              <a:buNone/>
            </a:pPr>
            <a:r>
              <a:rPr kumimoji="1" lang="en-US" altLang="zh-CN" sz="1200" dirty="0">
                <a:latin typeface="Courier"/>
                <a:cs typeface="Courier"/>
              </a:rPr>
              <a:t>    1uq4W+nnA3qO2+DL+k6BD4mewMLbIYFwe0PG73Te9fZ2kJb56dhgMde5</a:t>
            </a:r>
          </a:p>
          <a:p>
            <a:pPr marL="0" indent="0">
              <a:buNone/>
            </a:pPr>
            <a:r>
              <a:rPr kumimoji="1" lang="en-US" altLang="zh-CN" sz="1200" dirty="0">
                <a:latin typeface="Courier"/>
                <a:cs typeface="Courier"/>
              </a:rPr>
              <a:t>    ymX4BI/oQ+cAK50/xvJv00Frf8kw6ucMTwFlgPe+jnGxPPEmHAte/</a:t>
            </a:r>
            <a:r>
              <a:rPr kumimoji="1" lang="en-US" altLang="zh-CN" sz="1200" dirty="0" err="1">
                <a:latin typeface="Courier"/>
                <a:cs typeface="Courier"/>
              </a:rPr>
              <a:t>URk</a:t>
            </a:r>
            <a:endParaRPr kumimoji="1" lang="en-US" altLang="zh-CN" sz="1200" dirty="0">
              <a:latin typeface="Courier"/>
              <a:cs typeface="Courier"/>
            </a:endParaRPr>
          </a:p>
          <a:p>
            <a:pPr marL="0" indent="0">
              <a:buNone/>
            </a:pPr>
            <a:r>
              <a:rPr kumimoji="1" lang="en-US" altLang="zh-CN" sz="1200" dirty="0">
                <a:latin typeface="Courier"/>
                <a:cs typeface="Courier"/>
              </a:rPr>
              <a:t>    Y62ZfkLoBAADLHQ9IrS2tryAe7mbBZVcOwIeU/</a:t>
            </a:r>
            <a:r>
              <a:rPr kumimoji="1" lang="en-US" altLang="zh-CN" sz="1200" dirty="0" err="1">
                <a:latin typeface="Courier"/>
                <a:cs typeface="Courier"/>
              </a:rPr>
              <a:t>Rw</a:t>
            </a:r>
            <a:r>
              <a:rPr kumimoji="1" lang="en-US" altLang="zh-CN" sz="1200" dirty="0">
                <a:latin typeface="Courier"/>
                <a:cs typeface="Courier"/>
              </a:rPr>
              <a:t>/</a:t>
            </a:r>
            <a:r>
              <a:rPr kumimoji="1" lang="en-US" altLang="zh-CN" sz="1200" dirty="0" err="1">
                <a:latin typeface="Courier"/>
                <a:cs typeface="Courier"/>
              </a:rPr>
              <a:t>mRx</a:t>
            </a:r>
            <a:r>
              <a:rPr kumimoji="1" lang="en-US" altLang="zh-CN" sz="1200" dirty="0">
                <a:latin typeface="Courier"/>
                <a:cs typeface="Courier"/>
              </a:rPr>
              <a:t>/</a:t>
            </a:r>
            <a:r>
              <a:rPr kumimoji="1" lang="en-US" altLang="zh-CN" sz="1200" dirty="0" err="1">
                <a:latin typeface="Courier"/>
                <a:cs typeface="Courier"/>
              </a:rPr>
              <a:t>vwwMCTgNboM</a:t>
            </a:r>
            <a:endParaRPr kumimoji="1" lang="en-US" altLang="zh-CN" sz="1200" dirty="0">
              <a:latin typeface="Courier"/>
              <a:cs typeface="Courier"/>
            </a:endParaRPr>
          </a:p>
          <a:p>
            <a:pPr marL="0" indent="0">
              <a:buNone/>
            </a:pPr>
            <a:r>
              <a:rPr kumimoji="1" lang="en-US" altLang="zh-CN" sz="1200" dirty="0">
                <a:latin typeface="Courier"/>
                <a:cs typeface="Courier"/>
              </a:rPr>
              <a:t>    QKtUdvNXDrYJDSHZws3xiRXF1Rf+al9UmZfSav/4NWLKjHzpT59k/</a:t>
            </a:r>
            <a:r>
              <a:rPr kumimoji="1" lang="en-US" altLang="zh-CN" sz="1200" dirty="0" err="1">
                <a:latin typeface="Courier"/>
                <a:cs typeface="Courier"/>
              </a:rPr>
              <a:t>VSt</a:t>
            </a:r>
            <a:endParaRPr kumimoji="1" lang="en-US" altLang="zh-CN" sz="1200" dirty="0">
              <a:latin typeface="Courier"/>
              <a:cs typeface="Courier"/>
            </a:endParaRPr>
          </a:p>
          <a:p>
            <a:pPr marL="0" indent="0">
              <a:buNone/>
            </a:pPr>
            <a:r>
              <a:rPr kumimoji="1" lang="en-US" altLang="zh-CN" sz="1200" dirty="0">
                <a:latin typeface="Courier"/>
                <a:cs typeface="Courier"/>
              </a:rPr>
              <a:t>    </a:t>
            </a:r>
            <a:r>
              <a:rPr kumimoji="1" lang="en-US" altLang="zh-CN" sz="1200" dirty="0" smtClean="0">
                <a:latin typeface="Courier"/>
                <a:cs typeface="Courier"/>
              </a:rPr>
              <a:t>TDN0YUuWrBNh”;</a:t>
            </a:r>
            <a:endParaRPr kumimoji="1" lang="en-US" altLang="zh-CN" sz="1200" dirty="0">
              <a:latin typeface="Courier"/>
              <a:cs typeface="Courier"/>
            </a:endParaRPr>
          </a:p>
          <a:p>
            <a:pPr marL="0" indent="0">
              <a:buNone/>
            </a:pPr>
            <a:r>
              <a:rPr kumimoji="1" lang="en-US" altLang="zh-CN" sz="1200" dirty="0">
                <a:solidFill>
                  <a:srgbClr val="3366FF"/>
                </a:solidFill>
                <a:latin typeface="Courier"/>
                <a:cs typeface="Courier"/>
              </a:rPr>
              <a:t>  # ROOT KEY: See https://</a:t>
            </a:r>
            <a:r>
              <a:rPr kumimoji="1" lang="en-US" altLang="zh-CN" sz="1200" dirty="0" err="1">
                <a:solidFill>
                  <a:srgbClr val="3366FF"/>
                </a:solidFill>
                <a:latin typeface="Courier"/>
                <a:cs typeface="Courier"/>
              </a:rPr>
              <a:t>data.iana.org</a:t>
            </a:r>
            <a:r>
              <a:rPr kumimoji="1" lang="en-US" altLang="zh-CN" sz="1200" dirty="0">
                <a:solidFill>
                  <a:srgbClr val="3366FF"/>
                </a:solidFill>
                <a:latin typeface="Courier"/>
                <a:cs typeface="Courier"/>
              </a:rPr>
              <a:t>/root-anchors/root-</a:t>
            </a:r>
            <a:r>
              <a:rPr kumimoji="1" lang="en-US" altLang="zh-CN" sz="1200" dirty="0" err="1">
                <a:solidFill>
                  <a:srgbClr val="3366FF"/>
                </a:solidFill>
                <a:latin typeface="Courier"/>
                <a:cs typeface="Courier"/>
              </a:rPr>
              <a:t>anchors.xml</a:t>
            </a:r>
            <a:endParaRPr kumimoji="1" lang="en-US" altLang="zh-CN" sz="1200" dirty="0">
              <a:solidFill>
                <a:srgbClr val="3366FF"/>
              </a:solidFill>
              <a:latin typeface="Courier"/>
              <a:cs typeface="Courier"/>
            </a:endParaRPr>
          </a:p>
          <a:p>
            <a:pPr marL="0" indent="0">
              <a:buNone/>
            </a:pPr>
            <a:r>
              <a:rPr kumimoji="1" lang="en-US" altLang="zh-CN" sz="1200" dirty="0">
                <a:solidFill>
                  <a:srgbClr val="3366FF"/>
                </a:solidFill>
                <a:latin typeface="Courier"/>
                <a:cs typeface="Courier"/>
              </a:rPr>
              <a:t>  # for current trust anchor information.</a:t>
            </a:r>
          </a:p>
          <a:p>
            <a:pPr marL="0" indent="0">
              <a:buNone/>
            </a:pPr>
            <a:r>
              <a:rPr kumimoji="1" lang="en-US" altLang="zh-CN" sz="1200" dirty="0">
                <a:solidFill>
                  <a:srgbClr val="3366FF"/>
                </a:solidFill>
                <a:latin typeface="Courier"/>
                <a:cs typeface="Courier"/>
              </a:rPr>
              <a:t>        # NOTE: This key is activated by setting "</a:t>
            </a:r>
            <a:r>
              <a:rPr kumimoji="1" lang="en-US" altLang="zh-CN" sz="1200" dirty="0" err="1">
                <a:solidFill>
                  <a:srgbClr val="3366FF"/>
                </a:solidFill>
                <a:latin typeface="Courier"/>
                <a:cs typeface="Courier"/>
              </a:rPr>
              <a:t>dnssec</a:t>
            </a:r>
            <a:r>
              <a:rPr kumimoji="1" lang="en-US" altLang="zh-CN" sz="1200" dirty="0">
                <a:solidFill>
                  <a:srgbClr val="3366FF"/>
                </a:solidFill>
                <a:latin typeface="Courier"/>
                <a:cs typeface="Courier"/>
              </a:rPr>
              <a:t>-validation auto;"</a:t>
            </a:r>
          </a:p>
          <a:p>
            <a:pPr marL="0" indent="0">
              <a:buNone/>
            </a:pPr>
            <a:r>
              <a:rPr kumimoji="1" lang="en-US" altLang="zh-CN" sz="1200" dirty="0">
                <a:solidFill>
                  <a:srgbClr val="3366FF"/>
                </a:solidFill>
                <a:latin typeface="Courier"/>
                <a:cs typeface="Courier"/>
              </a:rPr>
              <a:t>        # in </a:t>
            </a:r>
            <a:r>
              <a:rPr kumimoji="1" lang="en-US" altLang="zh-CN" sz="1200" dirty="0" err="1">
                <a:solidFill>
                  <a:srgbClr val="3366FF"/>
                </a:solidFill>
                <a:latin typeface="Courier"/>
                <a:cs typeface="Courier"/>
              </a:rPr>
              <a:t>named.conf</a:t>
            </a:r>
            <a:r>
              <a:rPr kumimoji="1" lang="en-US" altLang="zh-CN" sz="1200" dirty="0">
                <a:solidFill>
                  <a:srgbClr val="3366FF"/>
                </a:solidFill>
                <a:latin typeface="Courier"/>
                <a:cs typeface="Courier"/>
              </a:rPr>
              <a:t>.</a:t>
            </a:r>
          </a:p>
          <a:p>
            <a:pPr marL="0" indent="0">
              <a:buNone/>
            </a:pPr>
            <a:r>
              <a:rPr kumimoji="1" lang="en-US" altLang="zh-CN" sz="1200" dirty="0">
                <a:latin typeface="Courier"/>
                <a:cs typeface="Courier"/>
              </a:rPr>
              <a:t>  . initial-key 257 3 8 "AwEAAagAIKlVZrpC6Ia7gEzahOR+9W29euxhJhVVLOyQbSEW0O8gcCjF</a:t>
            </a:r>
          </a:p>
          <a:p>
            <a:pPr marL="0" indent="0">
              <a:buNone/>
            </a:pPr>
            <a:r>
              <a:rPr kumimoji="1" lang="en-US" altLang="zh-CN" sz="1200" dirty="0">
                <a:latin typeface="Courier"/>
                <a:cs typeface="Courier"/>
              </a:rPr>
              <a:t>    FVQUTf6v58fLjwBd0YI0EzrAcQqBGCzh/RStIoO8g0NfnfL2MTJRkxoX</a:t>
            </a:r>
          </a:p>
          <a:p>
            <a:pPr marL="0" indent="0">
              <a:buNone/>
            </a:pPr>
            <a:r>
              <a:rPr kumimoji="1" lang="en-US" altLang="zh-CN" sz="1200" dirty="0">
                <a:latin typeface="Courier"/>
                <a:cs typeface="Courier"/>
              </a:rPr>
              <a:t>    bfDaUeVPQuYEhg37NZWAJQ9VnMVDxP/VHL496M/QZxkjf5/Efucp2gaD</a:t>
            </a:r>
          </a:p>
          <a:p>
            <a:pPr marL="0" indent="0">
              <a:buNone/>
            </a:pPr>
            <a:r>
              <a:rPr kumimoji="1" lang="en-US" altLang="zh-CN" sz="1200" dirty="0">
                <a:latin typeface="Courier"/>
                <a:cs typeface="Courier"/>
              </a:rPr>
              <a:t>    X6RS6CXpoY68LsvPVjR0ZSwzz1apAzvN9dlzEheX7ICJBBtuA6G3LQpz</a:t>
            </a:r>
          </a:p>
          <a:p>
            <a:pPr marL="0" indent="0">
              <a:buNone/>
            </a:pPr>
            <a:r>
              <a:rPr kumimoji="1" lang="en-US" altLang="zh-CN" sz="1200" dirty="0">
                <a:latin typeface="Courier"/>
                <a:cs typeface="Courier"/>
              </a:rPr>
              <a:t>    W5hOA2hzCTMjJPJ8LbqF6dsV6DoBQzgul0sGIcGOYl7OyQdXfZ57relS</a:t>
            </a:r>
          </a:p>
          <a:p>
            <a:pPr marL="0" indent="0">
              <a:buNone/>
            </a:pPr>
            <a:r>
              <a:rPr kumimoji="1" lang="en-US" altLang="zh-CN" sz="1200" dirty="0">
                <a:latin typeface="Courier"/>
                <a:cs typeface="Courier"/>
              </a:rPr>
              <a:t>    Qageu+ipAdTTJ25AsRTAoub8ONGcLmqrAmRLKBP1dfwhYB4N7knNnulq</a:t>
            </a:r>
          </a:p>
          <a:p>
            <a:pPr marL="0" indent="0">
              <a:buNone/>
            </a:pPr>
            <a:r>
              <a:rPr kumimoji="1" lang="en-US" altLang="zh-CN" sz="1200" dirty="0">
                <a:latin typeface="Courier"/>
                <a:cs typeface="Courier"/>
              </a:rPr>
              <a:t>    QxA+Uk1ihz0=";</a:t>
            </a:r>
          </a:p>
          <a:p>
            <a:pPr marL="0" indent="0">
              <a:buNone/>
            </a:pPr>
            <a:r>
              <a:rPr kumimoji="1" lang="en-US" altLang="zh-CN" sz="1200" dirty="0">
                <a:latin typeface="Courier"/>
                <a:cs typeface="Courier"/>
              </a:rPr>
              <a:t>};</a:t>
            </a:r>
            <a:endParaRPr kumimoji="1" lang="zh-CN" altLang="en-US" sz="12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66</a:t>
            </a:fld>
            <a:endParaRPr kumimoji="1" lang="zh-CN" altLang="en-US" dirty="0"/>
          </a:p>
        </p:txBody>
      </p:sp>
      <p:sp>
        <p:nvSpPr>
          <p:cNvPr id="5" name="圆角矩形标注 4"/>
          <p:cNvSpPr/>
          <p:nvPr/>
        </p:nvSpPr>
        <p:spPr>
          <a:xfrm>
            <a:off x="3860520" y="1662016"/>
            <a:ext cx="1643192" cy="341364"/>
          </a:xfrm>
          <a:prstGeom prst="wedgeRoundRectCallout">
            <a:avLst>
              <a:gd name="adj1" fmla="val -87584"/>
              <a:gd name="adj2" fmla="val 553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协议：必须为</a:t>
            </a:r>
            <a:r>
              <a:rPr kumimoji="1" lang="en-US" altLang="zh-CN" sz="1600" dirty="0" smtClean="0">
                <a:solidFill>
                  <a:srgbClr val="3366FF"/>
                </a:solidFill>
                <a:latin typeface="微软雅黑"/>
                <a:ea typeface="微软雅黑"/>
                <a:cs typeface="微软雅黑"/>
              </a:rPr>
              <a:t>3</a:t>
            </a:r>
          </a:p>
        </p:txBody>
      </p:sp>
      <p:sp>
        <p:nvSpPr>
          <p:cNvPr id="6" name="圆角矩形标注 5"/>
          <p:cNvSpPr/>
          <p:nvPr/>
        </p:nvSpPr>
        <p:spPr>
          <a:xfrm>
            <a:off x="2764422" y="4490391"/>
            <a:ext cx="3646594" cy="341364"/>
          </a:xfrm>
          <a:prstGeom prst="wedgeRoundRectCallout">
            <a:avLst>
              <a:gd name="adj1" fmla="val -61441"/>
              <a:gd name="adj2" fmla="val 887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算法：</a:t>
            </a:r>
            <a:r>
              <a:rPr kumimoji="1" lang="en-US" altLang="zh-CN" sz="1600" dirty="0" smtClean="0">
                <a:solidFill>
                  <a:srgbClr val="3366FF"/>
                </a:solidFill>
                <a:latin typeface="微软雅黑"/>
                <a:ea typeface="微软雅黑"/>
                <a:cs typeface="微软雅黑"/>
              </a:rPr>
              <a:t>8</a:t>
            </a:r>
            <a:r>
              <a:rPr kumimoji="1" lang="zh-CN" altLang="en-US" sz="1600" dirty="0" smtClean="0">
                <a:solidFill>
                  <a:srgbClr val="3366FF"/>
                </a:solidFill>
                <a:latin typeface="微软雅黑"/>
                <a:ea typeface="微软雅黑"/>
                <a:cs typeface="微软雅黑"/>
              </a:rPr>
              <a:t>，</a:t>
            </a:r>
            <a:r>
              <a:rPr lang="zh-CN" altLang="en-US" sz="1600" dirty="0">
                <a:solidFill>
                  <a:srgbClr val="3366FF"/>
                </a:solidFill>
                <a:latin typeface="微软雅黑"/>
                <a:ea typeface="微软雅黑"/>
                <a:cs typeface="微软雅黑"/>
              </a:rPr>
              <a:t> </a:t>
            </a:r>
            <a:r>
              <a:rPr lang="en-US" altLang="zh-CN" sz="1600" dirty="0">
                <a:solidFill>
                  <a:srgbClr val="3366FF"/>
                </a:solidFill>
                <a:latin typeface="微软雅黑"/>
                <a:ea typeface="微软雅黑"/>
                <a:cs typeface="微软雅黑"/>
              </a:rPr>
              <a:t>RSA/SHA-</a:t>
            </a:r>
            <a:r>
              <a:rPr lang="en-US" altLang="zh-CN" sz="1600" dirty="0" smtClean="0">
                <a:solidFill>
                  <a:srgbClr val="3366FF"/>
                </a:solidFill>
                <a:latin typeface="微软雅黑"/>
                <a:ea typeface="微软雅黑"/>
                <a:cs typeface="微软雅黑"/>
              </a:rPr>
              <a:t>256[RFC5702]</a:t>
            </a:r>
            <a:r>
              <a:rPr lang="zh-CN" altLang="en-US" sz="1600" dirty="0" smtClean="0">
                <a:solidFill>
                  <a:srgbClr val="3366FF"/>
                </a:solidFill>
                <a:latin typeface="微软雅黑"/>
                <a:ea typeface="微软雅黑"/>
                <a:cs typeface="微软雅黑"/>
              </a:rPr>
              <a:t>  </a:t>
            </a:r>
            <a:endParaRPr kumimoji="1" lang="en-US" altLang="zh-CN" sz="1600" dirty="0" smtClean="0">
              <a:solidFill>
                <a:srgbClr val="3366FF"/>
              </a:solidFill>
              <a:latin typeface="微软雅黑"/>
              <a:ea typeface="微软雅黑"/>
              <a:cs typeface="微软雅黑"/>
            </a:endParaRPr>
          </a:p>
        </p:txBody>
      </p:sp>
      <p:sp>
        <p:nvSpPr>
          <p:cNvPr id="7" name="圆角矩形标注 6"/>
          <p:cNvSpPr/>
          <p:nvPr/>
        </p:nvSpPr>
        <p:spPr>
          <a:xfrm>
            <a:off x="4266898" y="237126"/>
            <a:ext cx="2794220" cy="994532"/>
          </a:xfrm>
          <a:prstGeom prst="wedgeRoundRectCallout">
            <a:avLst>
              <a:gd name="adj1" fmla="val -98807"/>
              <a:gd name="adj2" fmla="val 13973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标记：</a:t>
            </a:r>
            <a:r>
              <a:rPr kumimoji="1" lang="en-US" altLang="zh-CN" sz="1600" dirty="0" smtClean="0">
                <a:solidFill>
                  <a:srgbClr val="3366FF"/>
                </a:solidFill>
                <a:latin typeface="微软雅黑"/>
                <a:ea typeface="微软雅黑"/>
                <a:cs typeface="微软雅黑"/>
              </a:rPr>
              <a:t>256</a:t>
            </a:r>
            <a:r>
              <a:rPr kumimoji="1" lang="zh-CN" altLang="en-US" sz="1600" dirty="0" smtClean="0">
                <a:solidFill>
                  <a:srgbClr val="3366FF"/>
                </a:solidFill>
                <a:latin typeface="微软雅黑"/>
                <a:ea typeface="微软雅黑"/>
                <a:cs typeface="微软雅黑"/>
              </a:rPr>
              <a:t>(</a:t>
            </a:r>
            <a:r>
              <a:rPr kumimoji="1" lang="en-US" altLang="zh-CN" sz="1600" dirty="0">
                <a:solidFill>
                  <a:srgbClr val="3366FF"/>
                </a:solidFill>
                <a:latin typeface="微软雅黑"/>
                <a:ea typeface="微软雅黑"/>
                <a:cs typeface="微软雅黑"/>
              </a:rPr>
              <a:t>B</a:t>
            </a:r>
            <a:r>
              <a:rPr kumimoji="1" lang="en-US" altLang="zh-CN" sz="1600" dirty="0" smtClean="0">
                <a:solidFill>
                  <a:srgbClr val="3366FF"/>
                </a:solidFill>
                <a:latin typeface="微软雅黑"/>
                <a:ea typeface="微软雅黑"/>
                <a:cs typeface="微软雅黑"/>
              </a:rPr>
              <a:t>it7)=zone</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key</a:t>
            </a:r>
          </a:p>
          <a:p>
            <a:r>
              <a:rPr kumimoji="1" lang="en-US" altLang="zh-CN" sz="1600" dirty="0">
                <a:solidFill>
                  <a:srgbClr val="3366FF"/>
                </a:solidFill>
                <a:latin typeface="微软雅黑"/>
                <a:ea typeface="微软雅黑"/>
                <a:cs typeface="微软雅黑"/>
              </a:rPr>
              <a:t>1</a:t>
            </a:r>
            <a:r>
              <a:rPr kumimoji="1" lang="zh-CN" altLang="en-US" sz="1600" dirty="0">
                <a:solidFill>
                  <a:srgbClr val="3366FF"/>
                </a:solidFill>
                <a:latin typeface="微软雅黑"/>
                <a:ea typeface="微软雅黑"/>
                <a:cs typeface="微软雅黑"/>
              </a:rPr>
              <a:t>(</a:t>
            </a:r>
            <a:r>
              <a:rPr kumimoji="1" lang="en-US" altLang="zh-CN" sz="1600" dirty="0">
                <a:solidFill>
                  <a:srgbClr val="3366FF"/>
                </a:solidFill>
                <a:latin typeface="微软雅黑"/>
                <a:ea typeface="微软雅黑"/>
                <a:cs typeface="微软雅黑"/>
              </a:rPr>
              <a:t>Bit15)=SEP</a:t>
            </a:r>
            <a:r>
              <a:rPr kumimoji="1" lang="zh-CN" altLang="en-US" sz="1600" dirty="0">
                <a:solidFill>
                  <a:srgbClr val="3366FF"/>
                </a:solidFill>
                <a:latin typeface="微软雅黑"/>
                <a:ea typeface="微软雅黑"/>
                <a:cs typeface="微软雅黑"/>
              </a:rPr>
              <a:t>（安全入口点</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表示</a:t>
            </a:r>
            <a:r>
              <a:rPr kumimoji="1" lang="en-US" altLang="zh-CN" sz="1600" dirty="0" smtClean="0">
                <a:solidFill>
                  <a:srgbClr val="3366FF"/>
                </a:solidFill>
                <a:latin typeface="微软雅黑"/>
                <a:ea typeface="微软雅黑"/>
                <a:cs typeface="微软雅黑"/>
              </a:rPr>
              <a:t>KSK</a:t>
            </a:r>
            <a:endParaRPr kumimoji="1" lang="en-US" altLang="zh-CN" sz="1600" dirty="0">
              <a:solidFill>
                <a:srgbClr val="3366FF"/>
              </a:solidFill>
              <a:latin typeface="微软雅黑"/>
              <a:ea typeface="微软雅黑"/>
              <a:cs typeface="微软雅黑"/>
            </a:endParaRPr>
          </a:p>
        </p:txBody>
      </p:sp>
      <p:sp>
        <p:nvSpPr>
          <p:cNvPr id="8" name="圆角矩形标注 7"/>
          <p:cNvSpPr/>
          <p:nvPr/>
        </p:nvSpPr>
        <p:spPr>
          <a:xfrm>
            <a:off x="5576723" y="1662016"/>
            <a:ext cx="3567277" cy="341364"/>
          </a:xfrm>
          <a:prstGeom prst="wedgeRoundRectCallout">
            <a:avLst>
              <a:gd name="adj1" fmla="val -109376"/>
              <a:gd name="adj2" fmla="val 9240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算法：</a:t>
            </a:r>
            <a:r>
              <a:rPr kumimoji="1" lang="zh-CN" altLang="zh-CN" sz="1600" dirty="0">
                <a:solidFill>
                  <a:srgbClr val="3366FF"/>
                </a:solidFill>
                <a:latin typeface="微软雅黑"/>
                <a:ea typeface="微软雅黑"/>
                <a:cs typeface="微软雅黑"/>
              </a:rPr>
              <a:t>5</a:t>
            </a:r>
            <a:r>
              <a:rPr kumimoji="1" lang="zh-CN" altLang="en-US" sz="1600" dirty="0" smtClean="0">
                <a:solidFill>
                  <a:srgbClr val="3366FF"/>
                </a:solidFill>
                <a:latin typeface="微软雅黑"/>
                <a:ea typeface="微软雅黑"/>
                <a:cs typeface="微软雅黑"/>
              </a:rPr>
              <a:t>，</a:t>
            </a:r>
            <a:r>
              <a:rPr lang="zh-CN" altLang="en-US" sz="1600" dirty="0" smtClean="0">
                <a:solidFill>
                  <a:srgbClr val="3366FF"/>
                </a:solidFill>
                <a:latin typeface="微软雅黑"/>
                <a:ea typeface="微软雅黑"/>
                <a:cs typeface="微软雅黑"/>
              </a:rPr>
              <a:t> </a:t>
            </a:r>
            <a:r>
              <a:rPr lang="en-US" altLang="zh-CN" sz="1600" dirty="0">
                <a:solidFill>
                  <a:srgbClr val="3366FF"/>
                </a:solidFill>
                <a:latin typeface="微软雅黑"/>
                <a:ea typeface="微软雅黑"/>
                <a:cs typeface="微软雅黑"/>
              </a:rPr>
              <a:t>RSA/SHA-1 </a:t>
            </a:r>
            <a:r>
              <a:rPr lang="en-US" altLang="zh-CN" sz="1600" dirty="0" smtClean="0">
                <a:solidFill>
                  <a:srgbClr val="3366FF"/>
                </a:solidFill>
                <a:latin typeface="微软雅黑"/>
                <a:ea typeface="微软雅黑"/>
                <a:cs typeface="微软雅黑"/>
              </a:rPr>
              <a:t>[RFC3110]</a:t>
            </a:r>
            <a:r>
              <a:rPr lang="zh-CN" altLang="en-US" sz="1600" dirty="0" smtClean="0">
                <a:solidFill>
                  <a:srgbClr val="3366FF"/>
                </a:solidFill>
                <a:latin typeface="微软雅黑"/>
                <a:ea typeface="微软雅黑"/>
                <a:cs typeface="微软雅黑"/>
              </a:rPr>
              <a:t>  </a:t>
            </a:r>
            <a:endParaRPr kumimoji="1" lang="en-US" altLang="zh-CN" sz="1600" dirty="0" smtClean="0">
              <a:solidFill>
                <a:srgbClr val="3366FF"/>
              </a:solidFill>
              <a:latin typeface="微软雅黑"/>
              <a:ea typeface="微软雅黑"/>
              <a:cs typeface="微软雅黑"/>
            </a:endParaRPr>
          </a:p>
        </p:txBody>
      </p:sp>
    </p:spTree>
    <p:extLst>
      <p:ext uri="{BB962C8B-B14F-4D97-AF65-F5344CB8AC3E}">
        <p14:creationId xmlns:p14="http://schemas.microsoft.com/office/powerpoint/2010/main" val="263590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Key</a:t>
            </a:r>
            <a:r>
              <a:rPr kumimoji="1" lang="zh-CN" altLang="en-US" dirty="0" smtClean="0"/>
              <a:t>更新：缓存带来的复杂性</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67</a:t>
            </a:fld>
            <a:endParaRPr kumimoji="1" lang="zh-CN" altLang="en-US" dirty="0"/>
          </a:p>
        </p:txBody>
      </p:sp>
      <p:sp>
        <p:nvSpPr>
          <p:cNvPr id="13" name="圆角矩形 12"/>
          <p:cNvSpPr/>
          <p:nvPr/>
        </p:nvSpPr>
        <p:spPr>
          <a:xfrm>
            <a:off x="6907581" y="1506433"/>
            <a:ext cx="1688506" cy="882259"/>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sp>
        <p:nvSpPr>
          <p:cNvPr id="19" name="圆角矩形 18"/>
          <p:cNvSpPr/>
          <p:nvPr/>
        </p:nvSpPr>
        <p:spPr>
          <a:xfrm>
            <a:off x="597904" y="1489462"/>
            <a:ext cx="1559361" cy="899230"/>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权威</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zh-CN" altLang="en-US" sz="1600" dirty="0">
              <a:latin typeface="微软雅黑"/>
              <a:ea typeface="微软雅黑"/>
              <a:cs typeface="微软雅黑"/>
            </a:endParaRPr>
          </a:p>
        </p:txBody>
      </p:sp>
      <p:cxnSp>
        <p:nvCxnSpPr>
          <p:cNvPr id="22" name="直线箭头连接符 21"/>
          <p:cNvCxnSpPr>
            <a:stCxn id="19" idx="3"/>
            <a:endCxn id="13" idx="1"/>
          </p:cNvCxnSpPr>
          <p:nvPr/>
        </p:nvCxnSpPr>
        <p:spPr>
          <a:xfrm>
            <a:off x="2157265" y="1939077"/>
            <a:ext cx="4750316" cy="8486"/>
          </a:xfrm>
          <a:prstGeom prst="straightConnector1">
            <a:avLst/>
          </a:prstGeom>
          <a:ln w="57150" cmpd="sng">
            <a:solidFill>
              <a:srgbClr val="0080FF"/>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2" name="圆角矩形 11"/>
          <p:cNvSpPr/>
          <p:nvPr/>
        </p:nvSpPr>
        <p:spPr>
          <a:xfrm>
            <a:off x="3757448" y="1489462"/>
            <a:ext cx="1559361" cy="899230"/>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a:t>
            </a:r>
            <a:endParaRPr kumimoji="1" lang="en-US" altLang="zh-CN" sz="1600" dirty="0" smtClean="0">
              <a:latin typeface="微软雅黑"/>
              <a:ea typeface="微软雅黑"/>
              <a:cs typeface="微软雅黑"/>
            </a:endParaRPr>
          </a:p>
          <a:p>
            <a:pPr algn="ctr"/>
            <a:r>
              <a:rPr kumimoji="1" lang="zh-CN" altLang="en-US" sz="1600" dirty="0" smtClean="0">
                <a:latin typeface="微软雅黑"/>
                <a:ea typeface="微软雅黑"/>
                <a:cs typeface="微软雅黑"/>
              </a:rPr>
              <a:t>服务器</a:t>
            </a:r>
            <a:endParaRPr kumimoji="1" lang="en-US" altLang="zh-CN" sz="1600" dirty="0" smtClean="0">
              <a:latin typeface="微软雅黑"/>
              <a:ea typeface="微软雅黑"/>
              <a:cs typeface="微软雅黑"/>
            </a:endParaRPr>
          </a:p>
          <a:p>
            <a:pPr algn="ctr"/>
            <a:r>
              <a:rPr kumimoji="1" lang="zh-CN" altLang="zh-CN" sz="1600" dirty="0" smtClean="0">
                <a:latin typeface="微软雅黑"/>
                <a:ea typeface="微软雅黑"/>
                <a:cs typeface="微软雅黑"/>
              </a:rPr>
              <a:t>(</a:t>
            </a:r>
            <a:r>
              <a:rPr kumimoji="1" lang="zh-CN" altLang="en-US" sz="1600" dirty="0" smtClean="0">
                <a:latin typeface="微软雅黑"/>
                <a:ea typeface="微软雅黑"/>
                <a:cs typeface="微软雅黑"/>
              </a:rPr>
              <a:t>缓存</a:t>
            </a:r>
            <a:r>
              <a:rPr kumimoji="1" lang="en-US" altLang="zh-CN" sz="1600" dirty="0" smtClean="0">
                <a:latin typeface="微软雅黑"/>
                <a:ea typeface="微软雅黑"/>
                <a:cs typeface="微软雅黑"/>
              </a:rPr>
              <a:t>)</a:t>
            </a:r>
            <a:endParaRPr kumimoji="1" lang="zh-CN" altLang="en-US" sz="1600" dirty="0">
              <a:latin typeface="微软雅黑"/>
              <a:ea typeface="微软雅黑"/>
              <a:cs typeface="微软雅黑"/>
            </a:endParaRPr>
          </a:p>
        </p:txBody>
      </p:sp>
      <p:grpSp>
        <p:nvGrpSpPr>
          <p:cNvPr id="24" name="组 23"/>
          <p:cNvGrpSpPr/>
          <p:nvPr/>
        </p:nvGrpSpPr>
        <p:grpSpPr>
          <a:xfrm>
            <a:off x="3897321" y="2954299"/>
            <a:ext cx="293431" cy="548253"/>
            <a:chOff x="4049059" y="1703294"/>
            <a:chExt cx="567765" cy="1060824"/>
          </a:xfrm>
          <a:solidFill>
            <a:srgbClr val="008000"/>
          </a:solidFill>
        </p:grpSpPr>
        <p:sp>
          <p:nvSpPr>
            <p:cNvPr id="25" name="椭圆 24"/>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6" name="矩形 25"/>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7" name="矩形 26"/>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28" name="矩形 27"/>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29" name="折角形 28"/>
          <p:cNvSpPr/>
          <p:nvPr/>
        </p:nvSpPr>
        <p:spPr>
          <a:xfrm>
            <a:off x="4555165" y="2779402"/>
            <a:ext cx="628326" cy="739753"/>
          </a:xfrm>
          <a:prstGeom prst="foldedCorner">
            <a:avLst>
              <a:gd name="adj" fmla="val 26471"/>
            </a:avLst>
          </a:prstGeom>
          <a:solidFill>
            <a:schemeClr val="bg1"/>
          </a:solid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008000"/>
                </a:solidFill>
                <a:latin typeface="微软雅黑"/>
                <a:ea typeface="微软雅黑"/>
                <a:cs typeface="微软雅黑"/>
              </a:rPr>
              <a:t>旧</a:t>
            </a:r>
            <a:endParaRPr kumimoji="1" lang="en-US" altLang="zh-CN" dirty="0" smtClean="0">
              <a:solidFill>
                <a:srgbClr val="008000"/>
              </a:solidFill>
              <a:latin typeface="微软雅黑"/>
              <a:ea typeface="微软雅黑"/>
              <a:cs typeface="微软雅黑"/>
            </a:endParaRPr>
          </a:p>
          <a:p>
            <a:pPr algn="ctr"/>
            <a:r>
              <a:rPr kumimoji="1" lang="en-US" altLang="zh-CN" dirty="0" smtClean="0">
                <a:solidFill>
                  <a:srgbClr val="008000"/>
                </a:solidFill>
                <a:latin typeface="Arial Black"/>
                <a:cs typeface="Arial Black"/>
              </a:rPr>
              <a:t>SIG</a:t>
            </a:r>
            <a:endParaRPr kumimoji="1" lang="zh-CN" altLang="en-US" dirty="0" smtClean="0">
              <a:solidFill>
                <a:srgbClr val="008000"/>
              </a:solidFill>
              <a:latin typeface="Arial Black"/>
              <a:cs typeface="Arial Black"/>
            </a:endParaRPr>
          </a:p>
        </p:txBody>
      </p:sp>
      <p:grpSp>
        <p:nvGrpSpPr>
          <p:cNvPr id="30" name="组 29"/>
          <p:cNvGrpSpPr/>
          <p:nvPr/>
        </p:nvGrpSpPr>
        <p:grpSpPr>
          <a:xfrm>
            <a:off x="812081" y="2970902"/>
            <a:ext cx="293431" cy="548253"/>
            <a:chOff x="4049059" y="1703294"/>
            <a:chExt cx="567765" cy="1060824"/>
          </a:xfrm>
          <a:solidFill>
            <a:srgbClr val="FF0000"/>
          </a:solidFill>
        </p:grpSpPr>
        <p:sp>
          <p:nvSpPr>
            <p:cNvPr id="31" name="椭圆 30"/>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2" name="矩形 31"/>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3" name="矩形 32"/>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34" name="矩形 33"/>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35" name="文本框 34"/>
          <p:cNvSpPr txBox="1"/>
          <p:nvPr/>
        </p:nvSpPr>
        <p:spPr>
          <a:xfrm>
            <a:off x="775881" y="2564941"/>
            <a:ext cx="501448" cy="338554"/>
          </a:xfrm>
          <a:prstGeom prst="rect">
            <a:avLst/>
          </a:prstGeom>
          <a:noFill/>
        </p:spPr>
        <p:txBody>
          <a:bodyPr wrap="square" rtlCol="0">
            <a:spAutoFit/>
          </a:bodyPr>
          <a:lstStyle/>
          <a:p>
            <a:r>
              <a:rPr kumimoji="1" lang="zh-CN" altLang="en-US" sz="2400" baseline="-25000" dirty="0" smtClean="0">
                <a:solidFill>
                  <a:srgbClr val="FF0000"/>
                </a:solidFill>
                <a:latin typeface="微软雅黑"/>
                <a:ea typeface="微软雅黑"/>
                <a:cs typeface="微软雅黑"/>
              </a:rPr>
              <a:t>新</a:t>
            </a:r>
            <a:endParaRPr kumimoji="1" lang="zh-CN" altLang="en-US" sz="2400" baseline="-25000" dirty="0">
              <a:solidFill>
                <a:srgbClr val="FF0000"/>
              </a:solidFill>
              <a:latin typeface="微软雅黑"/>
              <a:ea typeface="微软雅黑"/>
              <a:cs typeface="微软雅黑"/>
            </a:endParaRPr>
          </a:p>
        </p:txBody>
      </p:sp>
      <p:sp>
        <p:nvSpPr>
          <p:cNvPr id="36" name="文本框 35"/>
          <p:cNvSpPr txBox="1"/>
          <p:nvPr/>
        </p:nvSpPr>
        <p:spPr>
          <a:xfrm>
            <a:off x="3848162" y="2568261"/>
            <a:ext cx="527366" cy="338554"/>
          </a:xfrm>
          <a:prstGeom prst="rect">
            <a:avLst/>
          </a:prstGeom>
          <a:noFill/>
        </p:spPr>
        <p:txBody>
          <a:bodyPr wrap="square" rtlCol="0">
            <a:spAutoFit/>
          </a:bodyPr>
          <a:lstStyle/>
          <a:p>
            <a:r>
              <a:rPr kumimoji="1" lang="zh-CN" altLang="en-US" sz="2400" baseline="-25000" dirty="0" smtClean="0">
                <a:solidFill>
                  <a:srgbClr val="008000"/>
                </a:solidFill>
                <a:latin typeface="微软雅黑"/>
                <a:ea typeface="微软雅黑"/>
                <a:cs typeface="微软雅黑"/>
              </a:rPr>
              <a:t>旧</a:t>
            </a:r>
            <a:endParaRPr kumimoji="1" lang="zh-CN" altLang="en-US" sz="2400" baseline="-25000" dirty="0">
              <a:solidFill>
                <a:srgbClr val="008000"/>
              </a:solidFill>
              <a:latin typeface="微软雅黑"/>
              <a:ea typeface="微软雅黑"/>
              <a:cs typeface="微软雅黑"/>
            </a:endParaRPr>
          </a:p>
        </p:txBody>
      </p:sp>
      <p:sp>
        <p:nvSpPr>
          <p:cNvPr id="37" name="折角形 36"/>
          <p:cNvSpPr/>
          <p:nvPr/>
        </p:nvSpPr>
        <p:spPr>
          <a:xfrm>
            <a:off x="1395621" y="2795571"/>
            <a:ext cx="628326" cy="739753"/>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solidFill>
                  <a:srgbClr val="FF0000"/>
                </a:solidFill>
                <a:latin typeface="微软雅黑"/>
                <a:ea typeface="微软雅黑"/>
                <a:cs typeface="微软雅黑"/>
              </a:rPr>
              <a:t>新</a:t>
            </a:r>
            <a:endParaRPr kumimoji="1" lang="en-US" altLang="zh-CN" dirty="0" smtClean="0">
              <a:solidFill>
                <a:srgbClr val="FF0000"/>
              </a:solidFill>
              <a:latin typeface="微软雅黑"/>
              <a:ea typeface="微软雅黑"/>
              <a:cs typeface="微软雅黑"/>
            </a:endParaRPr>
          </a:p>
          <a:p>
            <a:pPr algn="ctr"/>
            <a:r>
              <a:rPr kumimoji="1" lang="en-US" altLang="zh-CN" dirty="0" smtClean="0">
                <a:solidFill>
                  <a:srgbClr val="FF0000"/>
                </a:solidFill>
                <a:latin typeface="Arial Black"/>
                <a:cs typeface="Arial Black"/>
              </a:rPr>
              <a:t>SIG</a:t>
            </a:r>
            <a:endParaRPr kumimoji="1" lang="zh-CN" altLang="en-US" dirty="0" smtClean="0">
              <a:solidFill>
                <a:srgbClr val="FF0000"/>
              </a:solidFill>
              <a:latin typeface="Arial Black"/>
              <a:cs typeface="Arial Black"/>
            </a:endParaRPr>
          </a:p>
        </p:txBody>
      </p:sp>
      <p:sp>
        <p:nvSpPr>
          <p:cNvPr id="43" name="折角形 42"/>
          <p:cNvSpPr/>
          <p:nvPr/>
        </p:nvSpPr>
        <p:spPr>
          <a:xfrm>
            <a:off x="4527928" y="3950766"/>
            <a:ext cx="628326" cy="739753"/>
          </a:xfrm>
          <a:prstGeom prst="foldedCorner">
            <a:avLst>
              <a:gd name="adj" fmla="val 26471"/>
            </a:avLst>
          </a:prstGeom>
          <a:solidFill>
            <a:schemeClr val="bg1"/>
          </a:solid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solidFill>
                <a:srgbClr val="008000"/>
              </a:solidFill>
              <a:latin typeface="微软雅黑"/>
              <a:ea typeface="微软雅黑"/>
              <a:cs typeface="微软雅黑"/>
            </a:endParaRPr>
          </a:p>
          <a:p>
            <a:pPr algn="ctr"/>
            <a:r>
              <a:rPr kumimoji="1" lang="en-US" altLang="zh-CN" dirty="0" smtClean="0">
                <a:solidFill>
                  <a:srgbClr val="008000"/>
                </a:solidFill>
                <a:latin typeface="Arial Black"/>
                <a:cs typeface="Arial Black"/>
              </a:rPr>
              <a:t>SIG</a:t>
            </a:r>
            <a:endParaRPr kumimoji="1" lang="zh-CN" altLang="en-US" dirty="0" smtClean="0">
              <a:solidFill>
                <a:srgbClr val="008000"/>
              </a:solidFill>
              <a:latin typeface="Arial Black"/>
              <a:cs typeface="Arial Black"/>
            </a:endParaRPr>
          </a:p>
        </p:txBody>
      </p:sp>
      <p:grpSp>
        <p:nvGrpSpPr>
          <p:cNvPr id="44" name="组 43"/>
          <p:cNvGrpSpPr/>
          <p:nvPr/>
        </p:nvGrpSpPr>
        <p:grpSpPr>
          <a:xfrm>
            <a:off x="784844" y="4142266"/>
            <a:ext cx="293431" cy="548253"/>
            <a:chOff x="4049059" y="1703294"/>
            <a:chExt cx="567765" cy="1060824"/>
          </a:xfrm>
          <a:solidFill>
            <a:srgbClr val="FF0000"/>
          </a:solidFill>
        </p:grpSpPr>
        <p:sp>
          <p:nvSpPr>
            <p:cNvPr id="45" name="椭圆 44"/>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46" name="矩形 45"/>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47" name="矩形 46"/>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48" name="矩形 47"/>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51" name="折角形 50"/>
          <p:cNvSpPr/>
          <p:nvPr/>
        </p:nvSpPr>
        <p:spPr>
          <a:xfrm>
            <a:off x="1368384" y="3966935"/>
            <a:ext cx="628326" cy="739753"/>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solidFill>
                <a:srgbClr val="FF0000"/>
              </a:solidFill>
              <a:latin typeface="微软雅黑"/>
              <a:ea typeface="微软雅黑"/>
              <a:cs typeface="微软雅黑"/>
            </a:endParaRPr>
          </a:p>
          <a:p>
            <a:pPr algn="ctr"/>
            <a:r>
              <a:rPr kumimoji="1" lang="en-US" altLang="zh-CN" dirty="0" smtClean="0">
                <a:solidFill>
                  <a:srgbClr val="FF0000"/>
                </a:solidFill>
                <a:latin typeface="Arial Black"/>
                <a:cs typeface="Arial Black"/>
              </a:rPr>
              <a:t>SIG</a:t>
            </a:r>
            <a:endParaRPr kumimoji="1" lang="zh-CN" altLang="en-US" dirty="0" smtClean="0">
              <a:solidFill>
                <a:srgbClr val="FF0000"/>
              </a:solidFill>
              <a:latin typeface="Arial Black"/>
              <a:cs typeface="Arial Black"/>
            </a:endParaRPr>
          </a:p>
        </p:txBody>
      </p:sp>
      <p:grpSp>
        <p:nvGrpSpPr>
          <p:cNvPr id="52" name="组 51"/>
          <p:cNvGrpSpPr/>
          <p:nvPr/>
        </p:nvGrpSpPr>
        <p:grpSpPr>
          <a:xfrm>
            <a:off x="3858041" y="4142266"/>
            <a:ext cx="293431" cy="548253"/>
            <a:chOff x="4049059" y="1703294"/>
            <a:chExt cx="567765" cy="1060824"/>
          </a:xfrm>
          <a:solidFill>
            <a:srgbClr val="FF0000"/>
          </a:solidFill>
        </p:grpSpPr>
        <p:sp>
          <p:nvSpPr>
            <p:cNvPr id="53" name="椭圆 52"/>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4" name="矩形 53"/>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5" name="矩形 54"/>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56" name="矩形 55"/>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grpSp>
        <p:nvGrpSpPr>
          <p:cNvPr id="59" name="组 58"/>
          <p:cNvGrpSpPr/>
          <p:nvPr/>
        </p:nvGrpSpPr>
        <p:grpSpPr>
          <a:xfrm>
            <a:off x="784843" y="5313522"/>
            <a:ext cx="293431" cy="548253"/>
            <a:chOff x="4049059" y="1703294"/>
            <a:chExt cx="567765" cy="1060824"/>
          </a:xfrm>
          <a:solidFill>
            <a:srgbClr val="FF0000"/>
          </a:solidFill>
        </p:grpSpPr>
        <p:sp>
          <p:nvSpPr>
            <p:cNvPr id="60" name="椭圆 59"/>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1" name="矩形 60"/>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2" name="矩形 61"/>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63" name="矩形 62"/>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65" name="折角形 64"/>
          <p:cNvSpPr/>
          <p:nvPr/>
        </p:nvSpPr>
        <p:spPr>
          <a:xfrm>
            <a:off x="1368383" y="5138191"/>
            <a:ext cx="628326" cy="739753"/>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solidFill>
                <a:srgbClr val="FF0000"/>
              </a:solidFill>
              <a:latin typeface="微软雅黑"/>
              <a:ea typeface="微软雅黑"/>
              <a:cs typeface="微软雅黑"/>
            </a:endParaRPr>
          </a:p>
          <a:p>
            <a:pPr algn="ctr"/>
            <a:r>
              <a:rPr kumimoji="1" lang="en-US" altLang="zh-CN" dirty="0" smtClean="0">
                <a:solidFill>
                  <a:srgbClr val="FF0000"/>
                </a:solidFill>
                <a:latin typeface="Arial Black"/>
                <a:cs typeface="Arial Black"/>
              </a:rPr>
              <a:t>SIG</a:t>
            </a:r>
            <a:endParaRPr kumimoji="1" lang="zh-CN" altLang="en-US" dirty="0" smtClean="0">
              <a:solidFill>
                <a:srgbClr val="FF0000"/>
              </a:solidFill>
              <a:latin typeface="Arial Black"/>
              <a:cs typeface="Arial Black"/>
            </a:endParaRPr>
          </a:p>
        </p:txBody>
      </p:sp>
      <p:sp>
        <p:nvSpPr>
          <p:cNvPr id="72" name="折角形 71"/>
          <p:cNvSpPr/>
          <p:nvPr/>
        </p:nvSpPr>
        <p:spPr>
          <a:xfrm>
            <a:off x="4527928" y="5175176"/>
            <a:ext cx="628326" cy="739753"/>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solidFill>
                <a:srgbClr val="FF0000"/>
              </a:solidFill>
              <a:latin typeface="微软雅黑"/>
              <a:ea typeface="微软雅黑"/>
              <a:cs typeface="微软雅黑"/>
            </a:endParaRPr>
          </a:p>
          <a:p>
            <a:pPr algn="ctr"/>
            <a:r>
              <a:rPr kumimoji="1" lang="en-US" altLang="zh-CN" dirty="0" smtClean="0">
                <a:solidFill>
                  <a:srgbClr val="FF0000"/>
                </a:solidFill>
                <a:latin typeface="Arial Black"/>
                <a:cs typeface="Arial Black"/>
              </a:rPr>
              <a:t>SIG</a:t>
            </a:r>
            <a:endParaRPr kumimoji="1" lang="zh-CN" altLang="en-US" dirty="0" smtClean="0">
              <a:solidFill>
                <a:srgbClr val="FF0000"/>
              </a:solidFill>
              <a:latin typeface="Arial Black"/>
              <a:cs typeface="Arial Black"/>
            </a:endParaRPr>
          </a:p>
        </p:txBody>
      </p:sp>
      <p:grpSp>
        <p:nvGrpSpPr>
          <p:cNvPr id="73" name="组 72"/>
          <p:cNvGrpSpPr/>
          <p:nvPr/>
        </p:nvGrpSpPr>
        <p:grpSpPr>
          <a:xfrm>
            <a:off x="3869356" y="5329691"/>
            <a:ext cx="293431" cy="548253"/>
            <a:chOff x="4049059" y="1703294"/>
            <a:chExt cx="567765" cy="1060824"/>
          </a:xfrm>
          <a:solidFill>
            <a:srgbClr val="008000"/>
          </a:solidFill>
        </p:grpSpPr>
        <p:sp>
          <p:nvSpPr>
            <p:cNvPr id="74" name="椭圆 73"/>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5" name="矩形 74"/>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6" name="矩形 75"/>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sp>
          <p:nvSpPr>
            <p:cNvPr id="77" name="矩形 76"/>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latin typeface="Arial Black"/>
                <a:cs typeface="Arial Black"/>
              </a:endParaRPr>
            </a:p>
          </p:txBody>
        </p:sp>
      </p:grpSp>
      <p:sp>
        <p:nvSpPr>
          <p:cNvPr id="79" name="圆角矩形标注 78"/>
          <p:cNvSpPr/>
          <p:nvPr/>
        </p:nvSpPr>
        <p:spPr>
          <a:xfrm>
            <a:off x="6410232" y="2564941"/>
            <a:ext cx="2397876" cy="960541"/>
          </a:xfrm>
          <a:prstGeom prst="wedgeRoundRectCallout">
            <a:avLst>
              <a:gd name="adj1" fmla="val -87517"/>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a:solidFill>
                  <a:srgbClr val="3366FF"/>
                </a:solidFill>
                <a:latin typeface="微软雅黑"/>
                <a:ea typeface="微软雅黑"/>
                <a:cs typeface="微软雅黑"/>
              </a:rPr>
              <a:t>当权威服务器的</a:t>
            </a:r>
            <a:r>
              <a:rPr kumimoji="1" lang="en-US" altLang="zh-CN" sz="1600" dirty="0">
                <a:solidFill>
                  <a:srgbClr val="3366FF"/>
                </a:solidFill>
                <a:latin typeface="微软雅黑"/>
                <a:ea typeface="微软雅黑"/>
                <a:cs typeface="微软雅黑"/>
              </a:rPr>
              <a:t>Key</a:t>
            </a:r>
            <a:r>
              <a:rPr kumimoji="1" lang="zh-CN" altLang="en-US" sz="1600" dirty="0">
                <a:solidFill>
                  <a:srgbClr val="3366FF"/>
                </a:solidFill>
                <a:latin typeface="微软雅黑"/>
                <a:ea typeface="微软雅黑"/>
                <a:cs typeface="微软雅黑"/>
              </a:rPr>
              <a:t>更新后，无法立刻通知递归服务器和用户主机</a:t>
            </a:r>
            <a:endParaRPr kumimoji="1" lang="en-US" altLang="zh-CN" sz="1600" dirty="0">
              <a:solidFill>
                <a:srgbClr val="3366FF"/>
              </a:solidFill>
              <a:latin typeface="微软雅黑"/>
              <a:ea typeface="微软雅黑"/>
              <a:cs typeface="微软雅黑"/>
            </a:endParaRPr>
          </a:p>
        </p:txBody>
      </p:sp>
      <p:sp>
        <p:nvSpPr>
          <p:cNvPr id="80" name="圆角矩形标注 79"/>
          <p:cNvSpPr/>
          <p:nvPr/>
        </p:nvSpPr>
        <p:spPr>
          <a:xfrm>
            <a:off x="6410232" y="3844378"/>
            <a:ext cx="2397876" cy="960541"/>
          </a:xfrm>
          <a:prstGeom prst="wedgeRoundRectCallout">
            <a:avLst>
              <a:gd name="adj1" fmla="val -87517"/>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递归服务器缓存中的</a:t>
            </a:r>
            <a:r>
              <a:rPr kumimoji="1" lang="zh-CN" altLang="en-US" sz="1600" dirty="0">
                <a:solidFill>
                  <a:srgbClr val="3366FF"/>
                </a:solidFill>
                <a:latin typeface="微软雅黑"/>
                <a:ea typeface="微软雅黑"/>
                <a:cs typeface="微软雅黑"/>
              </a:rPr>
              <a:t>旧</a:t>
            </a:r>
            <a:r>
              <a:rPr kumimoji="1" lang="en-US" altLang="zh-CN" sz="1600" dirty="0">
                <a:solidFill>
                  <a:srgbClr val="3366FF"/>
                </a:solidFill>
                <a:latin typeface="微软雅黑"/>
                <a:ea typeface="微软雅黑"/>
                <a:cs typeface="微软雅黑"/>
              </a:rPr>
              <a:t>RRSIG</a:t>
            </a:r>
            <a:r>
              <a:rPr kumimoji="1" lang="zh-CN" altLang="en-US" sz="1600" dirty="0">
                <a:solidFill>
                  <a:srgbClr val="3366FF"/>
                </a:solidFill>
                <a:latin typeface="微软雅黑"/>
                <a:ea typeface="微软雅黑"/>
                <a:cs typeface="微软雅黑"/>
              </a:rPr>
              <a:t>，不能通过新</a:t>
            </a:r>
            <a:r>
              <a:rPr kumimoji="1" lang="en-US" altLang="zh-CN" sz="1600" dirty="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的验证</a:t>
            </a:r>
            <a:endParaRPr kumimoji="1" lang="zh-CN" altLang="en-US" sz="1600" dirty="0">
              <a:solidFill>
                <a:srgbClr val="3366FF"/>
              </a:solidFill>
              <a:latin typeface="微软雅黑"/>
              <a:ea typeface="微软雅黑"/>
              <a:cs typeface="微软雅黑"/>
            </a:endParaRPr>
          </a:p>
        </p:txBody>
      </p:sp>
      <p:sp>
        <p:nvSpPr>
          <p:cNvPr id="81" name="圆角矩形标注 80"/>
          <p:cNvSpPr/>
          <p:nvPr/>
        </p:nvSpPr>
        <p:spPr>
          <a:xfrm>
            <a:off x="6410232" y="5116744"/>
            <a:ext cx="2397876" cy="960541"/>
          </a:xfrm>
          <a:prstGeom prst="wedgeRoundRectCallout">
            <a:avLst>
              <a:gd name="adj1" fmla="val -87517"/>
              <a:gd name="adj2" fmla="val -48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a:solidFill>
                  <a:srgbClr val="3366FF"/>
                </a:solidFill>
                <a:latin typeface="微软雅黑"/>
                <a:ea typeface="微软雅黑"/>
                <a:cs typeface="微软雅黑"/>
              </a:rPr>
              <a:t>递归服务器缓存中的旧</a:t>
            </a:r>
            <a:r>
              <a:rPr kumimoji="1" lang="en-US" altLang="zh-CN" sz="1600" dirty="0">
                <a:solidFill>
                  <a:srgbClr val="3366FF"/>
                </a:solidFill>
                <a:latin typeface="微软雅黑"/>
                <a:ea typeface="微软雅黑"/>
                <a:cs typeface="微软雅黑"/>
              </a:rPr>
              <a:t>Key</a:t>
            </a:r>
            <a:r>
              <a:rPr kumimoji="1" lang="zh-CN" altLang="en-US" sz="1600" dirty="0">
                <a:solidFill>
                  <a:srgbClr val="3366FF"/>
                </a:solidFill>
                <a:latin typeface="微软雅黑"/>
                <a:ea typeface="微软雅黑"/>
                <a:cs typeface="微软雅黑"/>
              </a:rPr>
              <a:t>，不能验证新</a:t>
            </a:r>
            <a:r>
              <a:rPr kumimoji="1" lang="en-US" altLang="zh-CN" sz="1600" dirty="0">
                <a:solidFill>
                  <a:srgbClr val="3366FF"/>
                </a:solidFill>
                <a:latin typeface="微软雅黑"/>
                <a:ea typeface="微软雅黑"/>
                <a:cs typeface="微软雅黑"/>
              </a:rPr>
              <a:t>RRISG</a:t>
            </a:r>
            <a:r>
              <a:rPr kumimoji="1" lang="zh-CN" altLang="en-US" sz="1600" dirty="0">
                <a:solidFill>
                  <a:srgbClr val="3366FF"/>
                </a:solidFill>
                <a:latin typeface="微软雅黑"/>
                <a:ea typeface="微软雅黑"/>
                <a:cs typeface="微软雅黑"/>
              </a:rPr>
              <a:t>，直到</a:t>
            </a:r>
            <a:r>
              <a:rPr kumimoji="1" lang="en-US" altLang="zh-CN" sz="1600" dirty="0">
                <a:solidFill>
                  <a:srgbClr val="3366FF"/>
                </a:solidFill>
                <a:latin typeface="微软雅黑"/>
                <a:ea typeface="微软雅黑"/>
                <a:cs typeface="微软雅黑"/>
              </a:rPr>
              <a:t>TTL</a:t>
            </a:r>
            <a:r>
              <a:rPr kumimoji="1" lang="zh-CN" altLang="en-US" sz="1600" dirty="0">
                <a:solidFill>
                  <a:srgbClr val="3366FF"/>
                </a:solidFill>
                <a:latin typeface="微软雅黑"/>
                <a:ea typeface="微软雅黑"/>
                <a:cs typeface="微软雅黑"/>
              </a:rPr>
              <a:t>超时</a:t>
            </a:r>
          </a:p>
        </p:txBody>
      </p:sp>
      <p:cxnSp>
        <p:nvCxnSpPr>
          <p:cNvPr id="88" name="直线连接符 87"/>
          <p:cNvCxnSpPr/>
          <p:nvPr/>
        </p:nvCxnSpPr>
        <p:spPr>
          <a:xfrm>
            <a:off x="207340" y="3697431"/>
            <a:ext cx="8786015" cy="0"/>
          </a:xfrm>
          <a:prstGeom prst="line">
            <a:avLst/>
          </a:prstGeom>
          <a:ln w="57150" cmpd="sng">
            <a:solidFill>
              <a:srgbClr val="0080FF"/>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9" name="直线连接符 88"/>
          <p:cNvCxnSpPr/>
          <p:nvPr/>
        </p:nvCxnSpPr>
        <p:spPr>
          <a:xfrm>
            <a:off x="207340" y="4933477"/>
            <a:ext cx="8786015" cy="0"/>
          </a:xfrm>
          <a:prstGeom prst="line">
            <a:avLst/>
          </a:prstGeom>
          <a:ln w="57150" cmpd="sng">
            <a:solidFill>
              <a:srgbClr val="0080FF"/>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010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P spid="8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Key Rollover(</a:t>
            </a:r>
            <a:r>
              <a:rPr kumimoji="1" lang="en-US" altLang="en-US" dirty="0" smtClean="0"/>
              <a:t>秘钥</a:t>
            </a:r>
            <a:r>
              <a:rPr kumimoji="1" lang="zh-CN" altLang="en-US" dirty="0" smtClean="0"/>
              <a:t>滚动</a:t>
            </a:r>
            <a:r>
              <a:rPr kumimoji="1" lang="en-US" altLang="zh-CN" dirty="0" smtClean="0"/>
              <a:t>)</a:t>
            </a:r>
            <a:r>
              <a:rPr kumimoji="1" lang="en-US" altLang="zh-CN" sz="1400" dirty="0" smtClean="0"/>
              <a:t>[RFC5011</a:t>
            </a:r>
            <a:r>
              <a:rPr kumimoji="1" lang="zh-CN" altLang="en-US" sz="1400" dirty="0" smtClean="0"/>
              <a:t>，</a:t>
            </a:r>
            <a:r>
              <a:rPr kumimoji="1" lang="en-US" altLang="zh-CN" sz="1400" dirty="0" smtClean="0"/>
              <a:t>RFC6781]</a:t>
            </a:r>
            <a:endParaRPr kumimoji="1" lang="zh-CN" altLang="en-US" dirty="0"/>
          </a:p>
        </p:txBody>
      </p:sp>
      <p:sp>
        <p:nvSpPr>
          <p:cNvPr id="3" name="内容占位符 2"/>
          <p:cNvSpPr>
            <a:spLocks noGrp="1"/>
          </p:cNvSpPr>
          <p:nvPr>
            <p:ph idx="1"/>
          </p:nvPr>
        </p:nvSpPr>
        <p:spPr>
          <a:xfrm>
            <a:off x="457200" y="1017498"/>
            <a:ext cx="8229600" cy="507713"/>
          </a:xfrm>
        </p:spPr>
        <p:txBody>
          <a:bodyPr/>
          <a:lstStyle/>
          <a:p>
            <a:pPr marL="0" indent="0">
              <a:buNone/>
            </a:pPr>
            <a:r>
              <a:rPr lang="en-US" altLang="zh-CN" sz="1800" dirty="0"/>
              <a:t>Pre-Publish Zone Signing Key </a:t>
            </a:r>
            <a:r>
              <a:rPr lang="en-US" altLang="zh-CN" sz="1800" dirty="0" smtClean="0"/>
              <a:t>Rollover</a:t>
            </a:r>
            <a:r>
              <a:rPr lang="zh-CN" altLang="en-US" sz="1800" dirty="0" smtClean="0"/>
              <a:t>：提前发布</a:t>
            </a:r>
            <a:r>
              <a:rPr lang="en-US" altLang="zh-CN" sz="1800" dirty="0" smtClean="0"/>
              <a:t>Key</a:t>
            </a:r>
            <a:endParaRPr kumimoji="1" lang="en-US" altLang="zh-CN" sz="1800" dirty="0" smtClean="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68</a:t>
            </a:fld>
            <a:endParaRPr kumimoji="1" lang="zh-CN" altLang="en-US" dirty="0"/>
          </a:p>
        </p:txBody>
      </p:sp>
      <p:grpSp>
        <p:nvGrpSpPr>
          <p:cNvPr id="5" name="组 4"/>
          <p:cNvGrpSpPr/>
          <p:nvPr/>
        </p:nvGrpSpPr>
        <p:grpSpPr>
          <a:xfrm>
            <a:off x="566329" y="2030154"/>
            <a:ext cx="230977" cy="431562"/>
            <a:chOff x="4049059" y="1703294"/>
            <a:chExt cx="567765" cy="1060824"/>
          </a:xfrm>
          <a:solidFill>
            <a:srgbClr val="008000"/>
          </a:solidFill>
        </p:grpSpPr>
        <p:sp>
          <p:nvSpPr>
            <p:cNvPr id="6" name="椭圆 5"/>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7" name="矩形 6"/>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8" name="矩形 7"/>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9" name="矩形 8"/>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10" name="折角形 9"/>
          <p:cNvSpPr/>
          <p:nvPr/>
        </p:nvSpPr>
        <p:spPr>
          <a:xfrm>
            <a:off x="1016829" y="1933005"/>
            <a:ext cx="494591" cy="582302"/>
          </a:xfrm>
          <a:prstGeom prst="foldedCorner">
            <a:avLst>
              <a:gd name="adj" fmla="val 26471"/>
            </a:avLst>
          </a:prstGeom>
          <a:solidFill>
            <a:schemeClr val="bg1"/>
          </a:solid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008000"/>
              </a:solidFill>
              <a:latin typeface="微软雅黑"/>
              <a:ea typeface="微软雅黑"/>
              <a:cs typeface="微软雅黑"/>
            </a:endParaRPr>
          </a:p>
          <a:p>
            <a:pPr algn="ctr"/>
            <a:r>
              <a:rPr kumimoji="1" lang="en-US" altLang="zh-CN" sz="1200" dirty="0" smtClean="0">
                <a:solidFill>
                  <a:srgbClr val="008000"/>
                </a:solidFill>
                <a:latin typeface="Arial Black"/>
                <a:cs typeface="Arial Black"/>
              </a:rPr>
              <a:t>SIG</a:t>
            </a:r>
            <a:endParaRPr kumimoji="1" lang="zh-CN" altLang="en-US" sz="1200" dirty="0" smtClean="0">
              <a:solidFill>
                <a:srgbClr val="008000"/>
              </a:solidFill>
              <a:latin typeface="Arial Black"/>
              <a:cs typeface="Arial Black"/>
            </a:endParaRPr>
          </a:p>
        </p:txBody>
      </p:sp>
      <p:grpSp>
        <p:nvGrpSpPr>
          <p:cNvPr id="27" name="组 26"/>
          <p:cNvGrpSpPr/>
          <p:nvPr/>
        </p:nvGrpSpPr>
        <p:grpSpPr>
          <a:xfrm>
            <a:off x="2923667" y="2574084"/>
            <a:ext cx="230977" cy="431562"/>
            <a:chOff x="4049059" y="1703294"/>
            <a:chExt cx="567765" cy="1060824"/>
          </a:xfrm>
          <a:solidFill>
            <a:srgbClr val="FF0000"/>
          </a:solidFill>
        </p:grpSpPr>
        <p:sp>
          <p:nvSpPr>
            <p:cNvPr id="28" name="椭圆 27"/>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29" name="矩形 28"/>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30" name="矩形 29"/>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31" name="矩形 30"/>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40" name="折角形 39"/>
          <p:cNvSpPr/>
          <p:nvPr/>
        </p:nvSpPr>
        <p:spPr>
          <a:xfrm>
            <a:off x="5617005" y="2463977"/>
            <a:ext cx="494591" cy="582302"/>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FF0000"/>
              </a:solidFill>
              <a:latin typeface="微软雅黑"/>
              <a:ea typeface="微软雅黑"/>
              <a:cs typeface="微软雅黑"/>
            </a:endParaRPr>
          </a:p>
          <a:p>
            <a:pPr algn="ctr"/>
            <a:r>
              <a:rPr kumimoji="1" lang="en-US" altLang="zh-CN" sz="1200" dirty="0" smtClean="0">
                <a:solidFill>
                  <a:srgbClr val="FF0000"/>
                </a:solidFill>
                <a:latin typeface="Arial Black"/>
                <a:cs typeface="Arial Black"/>
              </a:rPr>
              <a:t>SIG</a:t>
            </a:r>
            <a:endParaRPr kumimoji="1" lang="zh-CN" altLang="en-US" sz="1200" dirty="0" smtClean="0">
              <a:solidFill>
                <a:srgbClr val="FF0000"/>
              </a:solidFill>
              <a:latin typeface="Arial Black"/>
              <a:cs typeface="Arial Black"/>
            </a:endParaRPr>
          </a:p>
        </p:txBody>
      </p:sp>
      <p:grpSp>
        <p:nvGrpSpPr>
          <p:cNvPr id="47" name="组 46"/>
          <p:cNvGrpSpPr/>
          <p:nvPr/>
        </p:nvGrpSpPr>
        <p:grpSpPr>
          <a:xfrm>
            <a:off x="2916214" y="2050626"/>
            <a:ext cx="230977" cy="431562"/>
            <a:chOff x="4049059" y="1703294"/>
            <a:chExt cx="567765" cy="1060824"/>
          </a:xfrm>
          <a:solidFill>
            <a:srgbClr val="008000"/>
          </a:solidFill>
        </p:grpSpPr>
        <p:sp>
          <p:nvSpPr>
            <p:cNvPr id="48" name="椭圆 47"/>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49" name="矩形 48"/>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50" name="矩形 49"/>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51" name="矩形 50"/>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52" name="折角形 51"/>
          <p:cNvSpPr/>
          <p:nvPr/>
        </p:nvSpPr>
        <p:spPr>
          <a:xfrm>
            <a:off x="3340796" y="1940519"/>
            <a:ext cx="494591" cy="582302"/>
          </a:xfrm>
          <a:prstGeom prst="foldedCorner">
            <a:avLst>
              <a:gd name="adj" fmla="val 26471"/>
            </a:avLst>
          </a:prstGeom>
          <a:solidFill>
            <a:schemeClr val="bg1"/>
          </a:solid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008000"/>
              </a:solidFill>
              <a:latin typeface="微软雅黑"/>
              <a:ea typeface="微软雅黑"/>
              <a:cs typeface="微软雅黑"/>
            </a:endParaRPr>
          </a:p>
          <a:p>
            <a:pPr algn="ctr"/>
            <a:r>
              <a:rPr kumimoji="1" lang="en-US" altLang="zh-CN" sz="1200" dirty="0" smtClean="0">
                <a:solidFill>
                  <a:srgbClr val="008000"/>
                </a:solidFill>
                <a:latin typeface="Arial Black"/>
                <a:cs typeface="Arial Black"/>
              </a:rPr>
              <a:t>SIG</a:t>
            </a:r>
            <a:endParaRPr kumimoji="1" lang="zh-CN" altLang="en-US" sz="1200" dirty="0" smtClean="0">
              <a:solidFill>
                <a:srgbClr val="008000"/>
              </a:solidFill>
              <a:latin typeface="Arial Black"/>
              <a:cs typeface="Arial Black"/>
            </a:endParaRPr>
          </a:p>
        </p:txBody>
      </p:sp>
      <p:grpSp>
        <p:nvGrpSpPr>
          <p:cNvPr id="53" name="组 52"/>
          <p:cNvGrpSpPr/>
          <p:nvPr/>
        </p:nvGrpSpPr>
        <p:grpSpPr>
          <a:xfrm>
            <a:off x="5199876" y="2558462"/>
            <a:ext cx="230977" cy="431562"/>
            <a:chOff x="4049059" y="1703294"/>
            <a:chExt cx="567765" cy="1060824"/>
          </a:xfrm>
          <a:solidFill>
            <a:srgbClr val="FF0000"/>
          </a:solidFill>
        </p:grpSpPr>
        <p:sp>
          <p:nvSpPr>
            <p:cNvPr id="54" name="椭圆 53"/>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55" name="矩形 54"/>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56" name="矩形 55"/>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57" name="矩形 56"/>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grpSp>
        <p:nvGrpSpPr>
          <p:cNvPr id="58" name="组 57"/>
          <p:cNvGrpSpPr/>
          <p:nvPr/>
        </p:nvGrpSpPr>
        <p:grpSpPr>
          <a:xfrm>
            <a:off x="5192423" y="2035004"/>
            <a:ext cx="230977" cy="431562"/>
            <a:chOff x="4049059" y="1703294"/>
            <a:chExt cx="567765" cy="1060824"/>
          </a:xfrm>
          <a:solidFill>
            <a:srgbClr val="008000"/>
          </a:solidFill>
        </p:grpSpPr>
        <p:sp>
          <p:nvSpPr>
            <p:cNvPr id="59" name="椭圆 58"/>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60" name="矩形 59"/>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61" name="矩形 60"/>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62" name="矩形 61"/>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grpSp>
        <p:nvGrpSpPr>
          <p:cNvPr id="64" name="组 63"/>
          <p:cNvGrpSpPr/>
          <p:nvPr/>
        </p:nvGrpSpPr>
        <p:grpSpPr>
          <a:xfrm>
            <a:off x="7501340" y="2502271"/>
            <a:ext cx="230977" cy="431562"/>
            <a:chOff x="4049059" y="1703294"/>
            <a:chExt cx="567765" cy="1060824"/>
          </a:xfrm>
          <a:solidFill>
            <a:srgbClr val="FF0000"/>
          </a:solidFill>
        </p:grpSpPr>
        <p:sp>
          <p:nvSpPr>
            <p:cNvPr id="65" name="椭圆 64"/>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66" name="矩形 65"/>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67" name="矩形 66"/>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68" name="矩形 67"/>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69" name="折角形 68"/>
          <p:cNvSpPr/>
          <p:nvPr/>
        </p:nvSpPr>
        <p:spPr>
          <a:xfrm>
            <a:off x="7968249" y="2417646"/>
            <a:ext cx="494591" cy="582302"/>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FF0000"/>
              </a:solidFill>
              <a:latin typeface="微软雅黑"/>
              <a:ea typeface="微软雅黑"/>
              <a:cs typeface="微软雅黑"/>
            </a:endParaRPr>
          </a:p>
          <a:p>
            <a:pPr algn="ctr"/>
            <a:r>
              <a:rPr kumimoji="1" lang="en-US" altLang="zh-CN" sz="1200" dirty="0" smtClean="0">
                <a:solidFill>
                  <a:srgbClr val="FF0000"/>
                </a:solidFill>
                <a:latin typeface="Arial Black"/>
                <a:cs typeface="Arial Black"/>
              </a:rPr>
              <a:t>SIG</a:t>
            </a:r>
            <a:endParaRPr kumimoji="1" lang="zh-CN" altLang="en-US" sz="1200" dirty="0" smtClean="0">
              <a:solidFill>
                <a:srgbClr val="FF0000"/>
              </a:solidFill>
              <a:latin typeface="Arial Black"/>
              <a:cs typeface="Arial Black"/>
            </a:endParaRPr>
          </a:p>
        </p:txBody>
      </p:sp>
      <p:cxnSp>
        <p:nvCxnSpPr>
          <p:cNvPr id="71" name="直线箭头连接符 70"/>
          <p:cNvCxnSpPr/>
          <p:nvPr/>
        </p:nvCxnSpPr>
        <p:spPr>
          <a:xfrm>
            <a:off x="566329" y="3319618"/>
            <a:ext cx="8030246" cy="0"/>
          </a:xfrm>
          <a:prstGeom prst="straightConnector1">
            <a:avLst/>
          </a:prstGeom>
          <a:ln w="28575" cmpd="sng">
            <a:solidFill>
              <a:srgbClr val="0080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2" name="圆角矩形标注 71"/>
          <p:cNvSpPr/>
          <p:nvPr/>
        </p:nvSpPr>
        <p:spPr>
          <a:xfrm>
            <a:off x="491524" y="1849298"/>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73" name="圆角矩形标注 72"/>
          <p:cNvSpPr/>
          <p:nvPr/>
        </p:nvSpPr>
        <p:spPr>
          <a:xfrm>
            <a:off x="2808031" y="1836969"/>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74" name="圆角矩形标注 73"/>
          <p:cNvSpPr/>
          <p:nvPr/>
        </p:nvSpPr>
        <p:spPr>
          <a:xfrm>
            <a:off x="5072703" y="1865189"/>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75" name="圆角矩形标注 74"/>
          <p:cNvSpPr/>
          <p:nvPr/>
        </p:nvSpPr>
        <p:spPr>
          <a:xfrm>
            <a:off x="7415127" y="1852860"/>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76" name="文本框 75"/>
          <p:cNvSpPr txBox="1"/>
          <p:nvPr/>
        </p:nvSpPr>
        <p:spPr>
          <a:xfrm>
            <a:off x="649893" y="1606818"/>
            <a:ext cx="663613" cy="276999"/>
          </a:xfrm>
          <a:prstGeom prst="rect">
            <a:avLst/>
          </a:prstGeom>
          <a:noFill/>
        </p:spPr>
        <p:txBody>
          <a:bodyPr wrap="none" rtlCol="0">
            <a:spAutoFit/>
          </a:bodyPr>
          <a:lstStyle/>
          <a:p>
            <a:r>
              <a:rPr kumimoji="1" lang="en-US" altLang="zh-CN" sz="1200" dirty="0" smtClean="0">
                <a:latin typeface="微软雅黑"/>
                <a:ea typeface="微软雅黑"/>
                <a:cs typeface="微软雅黑"/>
              </a:rPr>
              <a:t>Before</a:t>
            </a:r>
            <a:endParaRPr kumimoji="1" lang="zh-CN" altLang="en-US" sz="1200" dirty="0">
              <a:latin typeface="微软雅黑"/>
              <a:ea typeface="微软雅黑"/>
              <a:cs typeface="微软雅黑"/>
            </a:endParaRPr>
          </a:p>
        </p:txBody>
      </p:sp>
      <p:sp>
        <p:nvSpPr>
          <p:cNvPr id="77" name="文本框 76"/>
          <p:cNvSpPr txBox="1"/>
          <p:nvPr/>
        </p:nvSpPr>
        <p:spPr>
          <a:xfrm>
            <a:off x="3010670" y="1606818"/>
            <a:ext cx="725604" cy="276999"/>
          </a:xfrm>
          <a:prstGeom prst="rect">
            <a:avLst/>
          </a:prstGeom>
          <a:noFill/>
        </p:spPr>
        <p:txBody>
          <a:bodyPr wrap="none" rtlCol="0">
            <a:spAutoFit/>
          </a:bodyPr>
          <a:lstStyle/>
          <a:p>
            <a:r>
              <a:rPr kumimoji="1" lang="en-US" altLang="zh-CN" sz="1200" dirty="0" smtClean="0">
                <a:latin typeface="微软雅黑"/>
                <a:ea typeface="微软雅黑"/>
                <a:cs typeface="微软雅黑"/>
              </a:rPr>
              <a:t>Pre-roll</a:t>
            </a:r>
          </a:p>
        </p:txBody>
      </p:sp>
      <p:sp>
        <p:nvSpPr>
          <p:cNvPr id="78" name="文本框 77"/>
          <p:cNvSpPr txBox="1"/>
          <p:nvPr/>
        </p:nvSpPr>
        <p:spPr>
          <a:xfrm>
            <a:off x="5420179" y="1625524"/>
            <a:ext cx="460057" cy="276999"/>
          </a:xfrm>
          <a:prstGeom prst="rect">
            <a:avLst/>
          </a:prstGeom>
          <a:noFill/>
        </p:spPr>
        <p:txBody>
          <a:bodyPr wrap="none" rtlCol="0">
            <a:spAutoFit/>
          </a:bodyPr>
          <a:lstStyle/>
          <a:p>
            <a:r>
              <a:rPr kumimoji="1" lang="en-US" altLang="zh-CN" sz="1200" dirty="0">
                <a:latin typeface="微软雅黑"/>
                <a:ea typeface="微软雅黑"/>
                <a:cs typeface="微软雅黑"/>
              </a:rPr>
              <a:t>R</a:t>
            </a:r>
            <a:r>
              <a:rPr kumimoji="1" lang="en-US" altLang="zh-CN" sz="1200" dirty="0" smtClean="0">
                <a:latin typeface="微软雅黑"/>
                <a:ea typeface="微软雅黑"/>
                <a:cs typeface="微软雅黑"/>
              </a:rPr>
              <a:t>oll</a:t>
            </a:r>
          </a:p>
        </p:txBody>
      </p:sp>
      <p:sp>
        <p:nvSpPr>
          <p:cNvPr id="79" name="文本框 78"/>
          <p:cNvSpPr txBox="1"/>
          <p:nvPr/>
        </p:nvSpPr>
        <p:spPr>
          <a:xfrm>
            <a:off x="7677413" y="1637020"/>
            <a:ext cx="609136" cy="276999"/>
          </a:xfrm>
          <a:prstGeom prst="rect">
            <a:avLst/>
          </a:prstGeom>
          <a:noFill/>
        </p:spPr>
        <p:txBody>
          <a:bodyPr wrap="none" rtlCol="0">
            <a:spAutoFit/>
          </a:bodyPr>
          <a:lstStyle/>
          <a:p>
            <a:r>
              <a:rPr kumimoji="1" lang="en-US" altLang="zh-CN" sz="1200" dirty="0" smtClean="0">
                <a:latin typeface="微软雅黑"/>
                <a:ea typeface="微软雅黑"/>
                <a:cs typeface="微软雅黑"/>
              </a:rPr>
              <a:t>Finish</a:t>
            </a:r>
          </a:p>
        </p:txBody>
      </p:sp>
      <p:grpSp>
        <p:nvGrpSpPr>
          <p:cNvPr id="114" name="组 113"/>
          <p:cNvGrpSpPr/>
          <p:nvPr/>
        </p:nvGrpSpPr>
        <p:grpSpPr>
          <a:xfrm>
            <a:off x="569567" y="4463160"/>
            <a:ext cx="230977" cy="431562"/>
            <a:chOff x="4049059" y="1703294"/>
            <a:chExt cx="567765" cy="1060824"/>
          </a:xfrm>
          <a:solidFill>
            <a:srgbClr val="008000"/>
          </a:solidFill>
        </p:grpSpPr>
        <p:sp>
          <p:nvSpPr>
            <p:cNvPr id="115" name="椭圆 114"/>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16" name="矩形 115"/>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17" name="矩形 116"/>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18" name="矩形 117"/>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119" name="折角形 118"/>
          <p:cNvSpPr/>
          <p:nvPr/>
        </p:nvSpPr>
        <p:spPr>
          <a:xfrm>
            <a:off x="1020067" y="4366011"/>
            <a:ext cx="494591" cy="582302"/>
          </a:xfrm>
          <a:prstGeom prst="foldedCorner">
            <a:avLst>
              <a:gd name="adj" fmla="val 26471"/>
            </a:avLst>
          </a:prstGeom>
          <a:solidFill>
            <a:schemeClr val="bg1"/>
          </a:solid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008000"/>
              </a:solidFill>
              <a:latin typeface="微软雅黑"/>
              <a:ea typeface="微软雅黑"/>
              <a:cs typeface="微软雅黑"/>
            </a:endParaRPr>
          </a:p>
          <a:p>
            <a:pPr algn="ctr"/>
            <a:r>
              <a:rPr kumimoji="1" lang="en-US" altLang="zh-CN" sz="1200" dirty="0" smtClean="0">
                <a:solidFill>
                  <a:srgbClr val="008000"/>
                </a:solidFill>
                <a:latin typeface="Arial Black"/>
                <a:cs typeface="Arial Black"/>
              </a:rPr>
              <a:t>SIG</a:t>
            </a:r>
            <a:endParaRPr kumimoji="1" lang="zh-CN" altLang="en-US" sz="1200" dirty="0" smtClean="0">
              <a:solidFill>
                <a:srgbClr val="008000"/>
              </a:solidFill>
              <a:latin typeface="Arial Black"/>
              <a:cs typeface="Arial Black"/>
            </a:endParaRPr>
          </a:p>
        </p:txBody>
      </p:sp>
      <p:grpSp>
        <p:nvGrpSpPr>
          <p:cNvPr id="120" name="组 119"/>
          <p:cNvGrpSpPr/>
          <p:nvPr/>
        </p:nvGrpSpPr>
        <p:grpSpPr>
          <a:xfrm>
            <a:off x="2926905" y="5007090"/>
            <a:ext cx="230977" cy="431562"/>
            <a:chOff x="4049059" y="1703294"/>
            <a:chExt cx="567765" cy="1060824"/>
          </a:xfrm>
          <a:solidFill>
            <a:srgbClr val="FF0000"/>
          </a:solidFill>
        </p:grpSpPr>
        <p:sp>
          <p:nvSpPr>
            <p:cNvPr id="121" name="椭圆 120"/>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22" name="矩形 121"/>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23" name="矩形 122"/>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24" name="矩形 123"/>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grpSp>
        <p:nvGrpSpPr>
          <p:cNvPr id="126" name="组 125"/>
          <p:cNvGrpSpPr/>
          <p:nvPr/>
        </p:nvGrpSpPr>
        <p:grpSpPr>
          <a:xfrm>
            <a:off x="2919452" y="4385000"/>
            <a:ext cx="230977" cy="431562"/>
            <a:chOff x="4049059" y="1703294"/>
            <a:chExt cx="567765" cy="1060824"/>
          </a:xfrm>
          <a:solidFill>
            <a:srgbClr val="008000"/>
          </a:solidFill>
        </p:grpSpPr>
        <p:sp>
          <p:nvSpPr>
            <p:cNvPr id="127" name="椭圆 126"/>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28" name="矩形 127"/>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29" name="矩形 128"/>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30" name="矩形 129"/>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131" name="折角形 130"/>
          <p:cNvSpPr/>
          <p:nvPr/>
        </p:nvSpPr>
        <p:spPr>
          <a:xfrm>
            <a:off x="3344034" y="4311880"/>
            <a:ext cx="494591" cy="582302"/>
          </a:xfrm>
          <a:prstGeom prst="foldedCorner">
            <a:avLst>
              <a:gd name="adj" fmla="val 26471"/>
            </a:avLst>
          </a:prstGeom>
          <a:solidFill>
            <a:schemeClr val="bg1"/>
          </a:solidFill>
          <a:ln w="38100" cmpd="sng">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008000"/>
              </a:solidFill>
              <a:latin typeface="微软雅黑"/>
              <a:ea typeface="微软雅黑"/>
              <a:cs typeface="微软雅黑"/>
            </a:endParaRPr>
          </a:p>
          <a:p>
            <a:pPr algn="ctr"/>
            <a:r>
              <a:rPr kumimoji="1" lang="en-US" altLang="zh-CN" sz="1200" dirty="0" smtClean="0">
                <a:solidFill>
                  <a:srgbClr val="008000"/>
                </a:solidFill>
                <a:latin typeface="Arial Black"/>
                <a:cs typeface="Arial Black"/>
              </a:rPr>
              <a:t>SIG</a:t>
            </a:r>
            <a:endParaRPr kumimoji="1" lang="zh-CN" altLang="en-US" sz="1200" dirty="0" smtClean="0">
              <a:solidFill>
                <a:srgbClr val="008000"/>
              </a:solidFill>
              <a:latin typeface="Arial Black"/>
              <a:cs typeface="Arial Black"/>
            </a:endParaRPr>
          </a:p>
        </p:txBody>
      </p:sp>
      <p:grpSp>
        <p:nvGrpSpPr>
          <p:cNvPr id="142" name="组 141"/>
          <p:cNvGrpSpPr/>
          <p:nvPr/>
        </p:nvGrpSpPr>
        <p:grpSpPr>
          <a:xfrm>
            <a:off x="7504578" y="4935277"/>
            <a:ext cx="230977" cy="431562"/>
            <a:chOff x="4049059" y="1703294"/>
            <a:chExt cx="567765" cy="1060824"/>
          </a:xfrm>
          <a:solidFill>
            <a:srgbClr val="FF0000"/>
          </a:solidFill>
        </p:grpSpPr>
        <p:sp>
          <p:nvSpPr>
            <p:cNvPr id="143" name="椭圆 142"/>
            <p:cNvSpPr/>
            <p:nvPr/>
          </p:nvSpPr>
          <p:spPr>
            <a:xfrm>
              <a:off x="4049059" y="1703294"/>
              <a:ext cx="567765" cy="433294"/>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44" name="矩形 143"/>
            <p:cNvSpPr/>
            <p:nvPr/>
          </p:nvSpPr>
          <p:spPr>
            <a:xfrm>
              <a:off x="4235823" y="2032000"/>
              <a:ext cx="194236" cy="73211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45" name="矩形 144"/>
            <p:cNvSpPr/>
            <p:nvPr/>
          </p:nvSpPr>
          <p:spPr>
            <a:xfrm>
              <a:off x="4332941" y="2472764"/>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sp>
          <p:nvSpPr>
            <p:cNvPr id="146" name="矩形 145"/>
            <p:cNvSpPr/>
            <p:nvPr/>
          </p:nvSpPr>
          <p:spPr>
            <a:xfrm>
              <a:off x="4332941" y="2226235"/>
              <a:ext cx="283883" cy="164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smtClean="0">
                <a:latin typeface="Arial Black"/>
                <a:cs typeface="Arial Black"/>
              </a:endParaRPr>
            </a:p>
          </p:txBody>
        </p:sp>
      </p:grpSp>
      <p:sp>
        <p:nvSpPr>
          <p:cNvPr id="147" name="折角形 146"/>
          <p:cNvSpPr/>
          <p:nvPr/>
        </p:nvSpPr>
        <p:spPr>
          <a:xfrm>
            <a:off x="7971487" y="4850652"/>
            <a:ext cx="494591" cy="582302"/>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FF0000"/>
              </a:solidFill>
              <a:latin typeface="微软雅黑"/>
              <a:ea typeface="微软雅黑"/>
              <a:cs typeface="微软雅黑"/>
            </a:endParaRPr>
          </a:p>
          <a:p>
            <a:pPr algn="ctr"/>
            <a:r>
              <a:rPr kumimoji="1" lang="en-US" altLang="zh-CN" sz="1200" dirty="0" smtClean="0">
                <a:solidFill>
                  <a:srgbClr val="FF0000"/>
                </a:solidFill>
                <a:latin typeface="Arial Black"/>
                <a:cs typeface="Arial Black"/>
              </a:rPr>
              <a:t>SIG</a:t>
            </a:r>
            <a:endParaRPr kumimoji="1" lang="zh-CN" altLang="en-US" sz="1200" dirty="0" smtClean="0">
              <a:solidFill>
                <a:srgbClr val="FF0000"/>
              </a:solidFill>
              <a:latin typeface="Arial Black"/>
              <a:cs typeface="Arial Black"/>
            </a:endParaRPr>
          </a:p>
        </p:txBody>
      </p:sp>
      <p:cxnSp>
        <p:nvCxnSpPr>
          <p:cNvPr id="148" name="直线箭头连接符 147"/>
          <p:cNvCxnSpPr/>
          <p:nvPr/>
        </p:nvCxnSpPr>
        <p:spPr>
          <a:xfrm>
            <a:off x="569567" y="5752624"/>
            <a:ext cx="8030246" cy="0"/>
          </a:xfrm>
          <a:prstGeom prst="straightConnector1">
            <a:avLst/>
          </a:prstGeom>
          <a:ln w="28575" cmpd="sng">
            <a:solidFill>
              <a:srgbClr val="0080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9" name="圆角矩形标注 148"/>
          <p:cNvSpPr/>
          <p:nvPr/>
        </p:nvSpPr>
        <p:spPr>
          <a:xfrm>
            <a:off x="494762" y="4282304"/>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150" name="圆角矩形标注 149"/>
          <p:cNvSpPr/>
          <p:nvPr/>
        </p:nvSpPr>
        <p:spPr>
          <a:xfrm>
            <a:off x="2811269" y="4269975"/>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152" name="圆角矩形标注 151"/>
          <p:cNvSpPr/>
          <p:nvPr/>
        </p:nvSpPr>
        <p:spPr>
          <a:xfrm>
            <a:off x="7418365" y="4285866"/>
            <a:ext cx="1124769" cy="1246297"/>
          </a:xfrm>
          <a:prstGeom prst="wedgeRoundRectCallout">
            <a:avLst>
              <a:gd name="adj1" fmla="val 345"/>
              <a:gd name="adj2" fmla="val 6388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100" dirty="0">
              <a:solidFill>
                <a:srgbClr val="3366FF"/>
              </a:solidFill>
              <a:latin typeface="微软雅黑"/>
              <a:ea typeface="微软雅黑"/>
              <a:cs typeface="微软雅黑"/>
            </a:endParaRPr>
          </a:p>
        </p:txBody>
      </p:sp>
      <p:sp>
        <p:nvSpPr>
          <p:cNvPr id="153" name="文本框 152"/>
          <p:cNvSpPr txBox="1"/>
          <p:nvPr/>
        </p:nvSpPr>
        <p:spPr>
          <a:xfrm>
            <a:off x="653131" y="4039824"/>
            <a:ext cx="663613" cy="276999"/>
          </a:xfrm>
          <a:prstGeom prst="rect">
            <a:avLst/>
          </a:prstGeom>
          <a:noFill/>
        </p:spPr>
        <p:txBody>
          <a:bodyPr wrap="none" rtlCol="0">
            <a:spAutoFit/>
          </a:bodyPr>
          <a:lstStyle/>
          <a:p>
            <a:r>
              <a:rPr kumimoji="1" lang="en-US" altLang="zh-CN" sz="1200" dirty="0" smtClean="0">
                <a:latin typeface="微软雅黑"/>
                <a:ea typeface="微软雅黑"/>
                <a:cs typeface="微软雅黑"/>
              </a:rPr>
              <a:t>Before</a:t>
            </a:r>
            <a:endParaRPr kumimoji="1" lang="zh-CN" altLang="en-US" sz="1200" dirty="0">
              <a:latin typeface="微软雅黑"/>
              <a:ea typeface="微软雅黑"/>
              <a:cs typeface="微软雅黑"/>
            </a:endParaRPr>
          </a:p>
        </p:txBody>
      </p:sp>
      <p:sp>
        <p:nvSpPr>
          <p:cNvPr id="154" name="文本框 153"/>
          <p:cNvSpPr txBox="1"/>
          <p:nvPr/>
        </p:nvSpPr>
        <p:spPr>
          <a:xfrm>
            <a:off x="3013908" y="4039824"/>
            <a:ext cx="460057" cy="276999"/>
          </a:xfrm>
          <a:prstGeom prst="rect">
            <a:avLst/>
          </a:prstGeom>
          <a:noFill/>
        </p:spPr>
        <p:txBody>
          <a:bodyPr wrap="none" rtlCol="0">
            <a:spAutoFit/>
          </a:bodyPr>
          <a:lstStyle/>
          <a:p>
            <a:r>
              <a:rPr kumimoji="1" lang="en-US" altLang="zh-CN" sz="1200" dirty="0">
                <a:latin typeface="微软雅黑"/>
                <a:ea typeface="微软雅黑"/>
                <a:cs typeface="微软雅黑"/>
              </a:rPr>
              <a:t>R</a:t>
            </a:r>
            <a:r>
              <a:rPr kumimoji="1" lang="en-US" altLang="zh-CN" sz="1200" dirty="0" smtClean="0">
                <a:latin typeface="微软雅黑"/>
                <a:ea typeface="微软雅黑"/>
                <a:cs typeface="微软雅黑"/>
              </a:rPr>
              <a:t>oll</a:t>
            </a:r>
          </a:p>
        </p:txBody>
      </p:sp>
      <p:sp>
        <p:nvSpPr>
          <p:cNvPr id="156" name="文本框 155"/>
          <p:cNvSpPr txBox="1"/>
          <p:nvPr/>
        </p:nvSpPr>
        <p:spPr>
          <a:xfrm>
            <a:off x="7680651" y="4070026"/>
            <a:ext cx="609136" cy="276999"/>
          </a:xfrm>
          <a:prstGeom prst="rect">
            <a:avLst/>
          </a:prstGeom>
          <a:noFill/>
        </p:spPr>
        <p:txBody>
          <a:bodyPr wrap="none" rtlCol="0">
            <a:spAutoFit/>
          </a:bodyPr>
          <a:lstStyle/>
          <a:p>
            <a:r>
              <a:rPr kumimoji="1" lang="en-US" altLang="zh-CN" sz="1200" dirty="0" smtClean="0">
                <a:latin typeface="微软雅黑"/>
                <a:ea typeface="微软雅黑"/>
                <a:cs typeface="微软雅黑"/>
              </a:rPr>
              <a:t>Finish</a:t>
            </a:r>
          </a:p>
        </p:txBody>
      </p:sp>
      <p:sp>
        <p:nvSpPr>
          <p:cNvPr id="164" name="折角形 163"/>
          <p:cNvSpPr/>
          <p:nvPr/>
        </p:nvSpPr>
        <p:spPr>
          <a:xfrm>
            <a:off x="3340108" y="4923730"/>
            <a:ext cx="494591" cy="582302"/>
          </a:xfrm>
          <a:prstGeom prst="foldedCorner">
            <a:avLst>
              <a:gd name="adj" fmla="val 26471"/>
            </a:avLst>
          </a:prstGeom>
          <a:solidFill>
            <a:schemeClr val="bg1"/>
          </a:solidFill>
          <a:ln w="381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sz="1200" dirty="0" smtClean="0">
              <a:solidFill>
                <a:srgbClr val="FF0000"/>
              </a:solidFill>
              <a:latin typeface="微软雅黑"/>
              <a:ea typeface="微软雅黑"/>
              <a:cs typeface="微软雅黑"/>
            </a:endParaRPr>
          </a:p>
          <a:p>
            <a:pPr algn="ctr"/>
            <a:r>
              <a:rPr kumimoji="1" lang="en-US" altLang="zh-CN" sz="1200" dirty="0" smtClean="0">
                <a:solidFill>
                  <a:srgbClr val="FF0000"/>
                </a:solidFill>
                <a:latin typeface="Arial Black"/>
                <a:cs typeface="Arial Black"/>
              </a:rPr>
              <a:t>SIG</a:t>
            </a:r>
            <a:endParaRPr kumimoji="1" lang="zh-CN" altLang="en-US" sz="1200" dirty="0" smtClean="0">
              <a:solidFill>
                <a:srgbClr val="FF0000"/>
              </a:solidFill>
              <a:latin typeface="Arial Black"/>
              <a:cs typeface="Arial Black"/>
            </a:endParaRPr>
          </a:p>
        </p:txBody>
      </p:sp>
      <p:sp>
        <p:nvSpPr>
          <p:cNvPr id="165" name="内容占位符 2"/>
          <p:cNvSpPr txBox="1">
            <a:spLocks/>
          </p:cNvSpPr>
          <p:nvPr/>
        </p:nvSpPr>
        <p:spPr>
          <a:xfrm>
            <a:off x="463615" y="3589198"/>
            <a:ext cx="8229600" cy="507713"/>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800" dirty="0"/>
              <a:t>Double-Signature Zone Signing Key </a:t>
            </a:r>
            <a:r>
              <a:rPr lang="en-US" altLang="zh-CN" sz="1800" dirty="0" smtClean="0"/>
              <a:t>Rollover</a:t>
            </a:r>
            <a:r>
              <a:rPr lang="zh-CN" altLang="en-US" sz="1800" dirty="0" smtClean="0"/>
              <a:t>：同时发布</a:t>
            </a:r>
            <a:r>
              <a:rPr lang="en-US" altLang="zh-CN" sz="1800" dirty="0" smtClean="0"/>
              <a:t>Key</a:t>
            </a:r>
            <a:r>
              <a:rPr lang="zh-CN" altLang="en-US" sz="1800" dirty="0" smtClean="0"/>
              <a:t>和</a:t>
            </a:r>
            <a:r>
              <a:rPr lang="en-US" altLang="zh-CN" sz="1800" dirty="0" smtClean="0"/>
              <a:t>SIG</a:t>
            </a:r>
            <a:endParaRPr kumimoji="1" lang="en-US" altLang="zh-CN" sz="1800" dirty="0" smtClean="0"/>
          </a:p>
        </p:txBody>
      </p:sp>
      <p:sp>
        <p:nvSpPr>
          <p:cNvPr id="166" name="内容占位符 2"/>
          <p:cNvSpPr txBox="1">
            <a:spLocks/>
          </p:cNvSpPr>
          <p:nvPr/>
        </p:nvSpPr>
        <p:spPr>
          <a:xfrm>
            <a:off x="457200" y="5960816"/>
            <a:ext cx="8229600" cy="507713"/>
          </a:xfrm>
          <a:prstGeom prst="rect">
            <a:avLst/>
          </a:prstGeom>
        </p:spPr>
        <p:txBody>
          <a:bodyPr vert="horz" lIns="91440" tIns="45720" rIns="91440" bIns="45720" rtlCol="0">
            <a:noAutofit/>
          </a:bodyPr>
          <a:lstStyle>
            <a:lvl1pPr marL="342900" indent="-342900" algn="l" defTabSz="457200" rtl="0" eaLnBrk="1" latinLnBrk="0" hangingPunct="1">
              <a:lnSpc>
                <a:spcPct val="120000"/>
              </a:lnSpc>
              <a:spcBef>
                <a:spcPct val="20000"/>
              </a:spcBef>
              <a:buFont typeface="Arial"/>
              <a:buChar char="•"/>
              <a:defRPr sz="2400" kern="1200">
                <a:solidFill>
                  <a:schemeClr val="tx1"/>
                </a:solidFill>
                <a:latin typeface="微软雅黑"/>
                <a:ea typeface="微软雅黑"/>
                <a:cs typeface="微软雅黑"/>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微软雅黑"/>
                <a:ea typeface="微软雅黑"/>
                <a:cs typeface="微软雅黑"/>
              </a:defRPr>
            </a:lvl2pPr>
            <a:lvl3pPr marL="1143000" indent="-228600" algn="l" defTabSz="457200" rtl="0" eaLnBrk="1" latinLnBrk="0" hangingPunct="1">
              <a:lnSpc>
                <a:spcPct val="120000"/>
              </a:lnSpc>
              <a:spcBef>
                <a:spcPct val="20000"/>
              </a:spcBef>
              <a:buFont typeface="Arial"/>
              <a:buChar char="•"/>
              <a:defRPr sz="1800" kern="1200">
                <a:solidFill>
                  <a:schemeClr val="tx1"/>
                </a:solidFill>
                <a:latin typeface="微软雅黑"/>
                <a:ea typeface="微软雅黑"/>
                <a:cs typeface="微软雅黑"/>
              </a:defRPr>
            </a:lvl3pPr>
            <a:lvl4pPr marL="16002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4pPr>
            <a:lvl5pPr marL="2057400" indent="-228600" algn="l" defTabSz="457200" rtl="0" eaLnBrk="1" latinLnBrk="0" hangingPunct="1">
              <a:lnSpc>
                <a:spcPct val="120000"/>
              </a:lnSpc>
              <a:spcBef>
                <a:spcPct val="20000"/>
              </a:spcBef>
              <a:buFont typeface="Arial"/>
              <a:buChar char="»"/>
              <a:defRPr sz="1600" kern="1200">
                <a:solidFill>
                  <a:schemeClr val="tx1"/>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800" dirty="0" smtClean="0">
                <a:solidFill>
                  <a:srgbClr val="FF6600"/>
                </a:solidFill>
              </a:rPr>
              <a:t>两种方法的优缺点？</a:t>
            </a:r>
            <a:r>
              <a:rPr lang="en-US" altLang="zh-CN" sz="1800" dirty="0" smtClean="0">
                <a:solidFill>
                  <a:srgbClr val="FF6600"/>
                </a:solidFill>
              </a:rPr>
              <a:t>KSK</a:t>
            </a:r>
            <a:r>
              <a:rPr lang="zh-CN" altLang="en-US" sz="1800" dirty="0" smtClean="0">
                <a:solidFill>
                  <a:srgbClr val="FF6600"/>
                </a:solidFill>
              </a:rPr>
              <a:t>可采用哪种方法？</a:t>
            </a:r>
            <a:endParaRPr kumimoji="1" lang="en-US" altLang="zh-CN" sz="1800" dirty="0" smtClean="0">
              <a:solidFill>
                <a:srgbClr val="FF6600"/>
              </a:solidFill>
            </a:endParaRPr>
          </a:p>
        </p:txBody>
      </p:sp>
    </p:spTree>
    <p:extLst>
      <p:ext uri="{BB962C8B-B14F-4D97-AF65-F5344CB8AC3E}">
        <p14:creationId xmlns:p14="http://schemas.microsoft.com/office/powerpoint/2010/main" val="30984010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8857" y="24699"/>
            <a:ext cx="3180258" cy="739952"/>
          </a:xfrm>
        </p:spPr>
        <p:txBody>
          <a:bodyPr/>
          <a:lstStyle/>
          <a:p>
            <a:r>
              <a:rPr kumimoji="1" lang="en-US" altLang="zh-CN" dirty="0" smtClean="0"/>
              <a:t>Root DNSKEY</a:t>
            </a:r>
            <a:endParaRPr kumimoji="1" lang="zh-CN" altLang="en-US" dirty="0"/>
          </a:p>
        </p:txBody>
      </p:sp>
      <p:sp>
        <p:nvSpPr>
          <p:cNvPr id="3" name="内容占位符 2"/>
          <p:cNvSpPr>
            <a:spLocks noGrp="1"/>
          </p:cNvSpPr>
          <p:nvPr>
            <p:ph idx="1"/>
          </p:nvPr>
        </p:nvSpPr>
        <p:spPr>
          <a:xfrm>
            <a:off x="266030" y="92933"/>
            <a:ext cx="8686800" cy="6399927"/>
          </a:xfrm>
        </p:spPr>
        <p:txBody>
          <a:bodyPr/>
          <a:lstStyle/>
          <a:p>
            <a:pPr marL="0" indent="0">
              <a:buNone/>
            </a:pPr>
            <a:r>
              <a:rPr kumimoji="1" lang="en-US" altLang="zh-CN" sz="1400" dirty="0">
                <a:latin typeface="Courier"/>
                <a:cs typeface="Courier"/>
              </a:rPr>
              <a:t>; &lt;&lt;&gt;&gt; </a:t>
            </a:r>
            <a:r>
              <a:rPr kumimoji="1" lang="en-US" altLang="zh-CN" sz="1400" dirty="0" err="1">
                <a:latin typeface="Courier"/>
                <a:cs typeface="Courier"/>
              </a:rPr>
              <a:t>DiG</a:t>
            </a:r>
            <a:r>
              <a:rPr kumimoji="1" lang="en-US" altLang="zh-CN" sz="1400" dirty="0">
                <a:latin typeface="Courier"/>
                <a:cs typeface="Courier"/>
              </a:rPr>
              <a:t> 9.9.5-3-Ubuntu &lt;&lt;&gt;&gt; @</a:t>
            </a:r>
            <a:r>
              <a:rPr kumimoji="1" lang="en-US" altLang="zh-CN" sz="1400" dirty="0" err="1">
                <a:latin typeface="Courier"/>
                <a:cs typeface="Courier"/>
              </a:rPr>
              <a:t>localhost</a:t>
            </a:r>
            <a:r>
              <a:rPr kumimoji="1" lang="en-US" altLang="zh-CN" sz="1400" dirty="0">
                <a:latin typeface="Courier"/>
                <a:cs typeface="Courier"/>
              </a:rPr>
              <a:t> +</a:t>
            </a:r>
            <a:r>
              <a:rPr kumimoji="1" lang="en-US" altLang="zh-CN" sz="1400" dirty="0" err="1">
                <a:latin typeface="Courier"/>
                <a:cs typeface="Courier"/>
              </a:rPr>
              <a:t>dnssec</a:t>
            </a:r>
            <a:r>
              <a:rPr kumimoji="1" lang="en-US" altLang="zh-CN" sz="1400" dirty="0">
                <a:latin typeface="Courier"/>
                <a:cs typeface="Courier"/>
              </a:rPr>
              <a:t> +all . DNSKEY</a:t>
            </a:r>
          </a:p>
          <a:p>
            <a:pPr marL="0" indent="0">
              <a:buNone/>
            </a:pPr>
            <a:r>
              <a:rPr kumimoji="1" lang="en-US" altLang="zh-CN" sz="1400" dirty="0" smtClean="0">
                <a:latin typeface="Courier"/>
                <a:cs typeface="Courier"/>
              </a:rPr>
              <a:t>…</a:t>
            </a:r>
            <a:r>
              <a:rPr kumimoji="1" lang="zh-CN" altLang="en-US" sz="1400" dirty="0" smtClean="0">
                <a:latin typeface="Courier"/>
                <a:cs typeface="Courier"/>
              </a:rPr>
              <a:t>省略</a:t>
            </a:r>
            <a:r>
              <a:rPr kumimoji="1" lang="en-US" altLang="zh-CN" sz="1400" dirty="0" smtClean="0">
                <a:latin typeface="Courier"/>
                <a:cs typeface="Courier"/>
              </a:rPr>
              <a:t>…</a:t>
            </a:r>
          </a:p>
          <a:p>
            <a:pPr marL="0" indent="0">
              <a:buNone/>
            </a:pPr>
            <a:r>
              <a:rPr kumimoji="1" lang="en-US" altLang="zh-CN" sz="1400" dirty="0" smtClean="0">
                <a:latin typeface="Courier"/>
                <a:cs typeface="Courier"/>
              </a:rPr>
              <a:t>;</a:t>
            </a:r>
            <a:r>
              <a:rPr kumimoji="1" lang="en-US" altLang="zh-CN" sz="1400" dirty="0">
                <a:latin typeface="Courier"/>
                <a:cs typeface="Courier"/>
              </a:rPr>
              <a:t>; -&gt;&gt;HEADER&lt;&lt;- </a:t>
            </a:r>
            <a:r>
              <a:rPr kumimoji="1" lang="en-US" altLang="zh-CN" sz="1400" dirty="0" err="1">
                <a:latin typeface="Courier"/>
                <a:cs typeface="Courier"/>
              </a:rPr>
              <a:t>opcode</a:t>
            </a:r>
            <a:r>
              <a:rPr kumimoji="1" lang="en-US" altLang="zh-CN" sz="1400" dirty="0">
                <a:latin typeface="Courier"/>
                <a:cs typeface="Courier"/>
              </a:rPr>
              <a:t>: QUERY, status: NOERROR, id: 30941</a:t>
            </a:r>
          </a:p>
          <a:p>
            <a:pPr marL="0" indent="0">
              <a:buNone/>
            </a:pPr>
            <a:r>
              <a:rPr kumimoji="1" lang="en-US" altLang="zh-CN" sz="1400" dirty="0">
                <a:latin typeface="Courier"/>
                <a:cs typeface="Courier"/>
              </a:rPr>
              <a:t>;; flags: </a:t>
            </a:r>
            <a:r>
              <a:rPr kumimoji="1" lang="en-US" altLang="zh-CN" sz="1400" dirty="0" err="1">
                <a:latin typeface="Courier"/>
                <a:cs typeface="Courier"/>
              </a:rPr>
              <a:t>qr</a:t>
            </a:r>
            <a:r>
              <a:rPr kumimoji="1" lang="en-US" altLang="zh-CN" sz="1400" dirty="0">
                <a:latin typeface="Courier"/>
                <a:cs typeface="Courier"/>
              </a:rPr>
              <a:t> </a:t>
            </a:r>
            <a:r>
              <a:rPr kumimoji="1" lang="en-US" altLang="zh-CN" sz="1400" dirty="0" err="1">
                <a:latin typeface="Courier"/>
                <a:cs typeface="Courier"/>
              </a:rPr>
              <a:t>rd</a:t>
            </a:r>
            <a:r>
              <a:rPr kumimoji="1" lang="en-US" altLang="zh-CN" sz="1400" dirty="0">
                <a:latin typeface="Courier"/>
                <a:cs typeface="Courier"/>
              </a:rPr>
              <a:t> </a:t>
            </a:r>
            <a:r>
              <a:rPr kumimoji="1" lang="en-US" altLang="zh-CN" sz="1400" dirty="0" err="1">
                <a:latin typeface="Courier"/>
                <a:cs typeface="Courier"/>
              </a:rPr>
              <a:t>ra</a:t>
            </a:r>
            <a:r>
              <a:rPr kumimoji="1" lang="en-US" altLang="zh-CN" sz="1400" dirty="0">
                <a:latin typeface="Courier"/>
                <a:cs typeface="Courier"/>
              </a:rPr>
              <a:t> ad; QUERY: 1, ANSWER: 3, AUTHORITY: 0, ADDITIONAL: </a:t>
            </a:r>
            <a:r>
              <a:rPr kumimoji="1" lang="en-US" altLang="zh-CN" sz="1400" dirty="0" smtClean="0">
                <a:latin typeface="Courier"/>
                <a:cs typeface="Courier"/>
              </a:rPr>
              <a:t>1</a:t>
            </a:r>
            <a:endParaRPr kumimoji="1" lang="en-US" altLang="zh-CN" sz="1400" dirty="0">
              <a:latin typeface="Courier"/>
              <a:cs typeface="Courier"/>
            </a:endParaRPr>
          </a:p>
          <a:p>
            <a:pPr marL="0" indent="0">
              <a:buNone/>
            </a:pPr>
            <a:r>
              <a:rPr kumimoji="1" lang="en-US" altLang="zh-CN" sz="1400" dirty="0">
                <a:latin typeface="Courier"/>
                <a:cs typeface="Courier"/>
              </a:rPr>
              <a:t>;; OPT PSEUDOSECTION:</a:t>
            </a:r>
          </a:p>
          <a:p>
            <a:pPr marL="0" indent="0">
              <a:buNone/>
            </a:pPr>
            <a:r>
              <a:rPr kumimoji="1" lang="en-US" altLang="zh-CN" sz="1400" dirty="0">
                <a:latin typeface="Courier"/>
                <a:cs typeface="Courier"/>
              </a:rPr>
              <a:t>; EDNS: version: 0, flags: do; </a:t>
            </a:r>
            <a:r>
              <a:rPr kumimoji="1" lang="en-US" altLang="zh-CN" sz="1400" dirty="0" err="1">
                <a:latin typeface="Courier"/>
                <a:cs typeface="Courier"/>
              </a:rPr>
              <a:t>udp</a:t>
            </a:r>
            <a:r>
              <a:rPr kumimoji="1" lang="en-US" altLang="zh-CN" sz="1400" dirty="0">
                <a:latin typeface="Courier"/>
                <a:cs typeface="Courier"/>
              </a:rPr>
              <a:t>: 4096</a:t>
            </a:r>
          </a:p>
          <a:p>
            <a:pPr marL="0" indent="0">
              <a:buNone/>
            </a:pPr>
            <a:r>
              <a:rPr kumimoji="1" lang="en-US" altLang="zh-CN" sz="1400" dirty="0">
                <a:latin typeface="Courier"/>
                <a:cs typeface="Courier"/>
              </a:rPr>
              <a:t>;; QUESTION SECTION:</a:t>
            </a:r>
          </a:p>
          <a:p>
            <a:pPr marL="0" indent="0">
              <a:buNone/>
            </a:pPr>
            <a:r>
              <a:rPr kumimoji="1" lang="en-US" altLang="zh-CN" sz="1400" dirty="0">
                <a:latin typeface="Courier"/>
                <a:cs typeface="Courier"/>
              </a:rPr>
              <a:t>;.				IN	</a:t>
            </a:r>
            <a:r>
              <a:rPr kumimoji="1" lang="en-US" altLang="zh-CN" sz="1400" dirty="0" smtClean="0">
                <a:latin typeface="Courier"/>
                <a:cs typeface="Courier"/>
              </a:rPr>
              <a:t>DNSKEY</a:t>
            </a:r>
            <a:endParaRPr kumimoji="1" lang="en-US" altLang="zh-CN" sz="1400" dirty="0">
              <a:latin typeface="Courier"/>
              <a:cs typeface="Courier"/>
            </a:endParaRPr>
          </a:p>
          <a:p>
            <a:pPr marL="0" indent="0">
              <a:buNone/>
            </a:pPr>
            <a:r>
              <a:rPr kumimoji="1" lang="en-US" altLang="zh-CN" sz="1400" dirty="0">
                <a:latin typeface="Courier"/>
                <a:cs typeface="Courier"/>
              </a:rPr>
              <a:t>;; ANSWER SECTION:</a:t>
            </a:r>
          </a:p>
          <a:p>
            <a:pPr marL="0" indent="0">
              <a:buNone/>
            </a:pPr>
            <a:r>
              <a:rPr kumimoji="1" lang="en-US" altLang="zh-CN" sz="1400" dirty="0">
                <a:latin typeface="Courier"/>
                <a:cs typeface="Courier"/>
              </a:rPr>
              <a:t>.			161853	IN	DNSKEY	257 3 8 AwEAAagAIKlVZrpC6Ia7gEzahOR+</a:t>
            </a:r>
            <a:r>
              <a:rPr kumimoji="1" lang="en-US" altLang="zh-CN" sz="1400" dirty="0" smtClean="0">
                <a:latin typeface="Courier"/>
                <a:cs typeface="Courier"/>
              </a:rPr>
              <a:t>9W29euxhJhVVLOyQbSEW0O8gcCjF…</a:t>
            </a:r>
            <a:r>
              <a:rPr kumimoji="1" lang="zh-CN" altLang="en-US" sz="1400" dirty="0" smtClean="0">
                <a:latin typeface="Courier"/>
                <a:cs typeface="Courier"/>
              </a:rPr>
              <a:t>省略</a:t>
            </a:r>
            <a:r>
              <a:rPr kumimoji="1" lang="en-US" altLang="zh-CN" sz="1400" dirty="0" smtClean="0">
                <a:latin typeface="Courier"/>
                <a:cs typeface="Courier"/>
              </a:rPr>
              <a:t>…QxA</a:t>
            </a:r>
            <a:r>
              <a:rPr kumimoji="1" lang="en-US" altLang="zh-CN" sz="1400" dirty="0">
                <a:latin typeface="Courier"/>
                <a:cs typeface="Courier"/>
              </a:rPr>
              <a:t>+Uk1ihz0=  ; </a:t>
            </a:r>
            <a:r>
              <a:rPr kumimoji="1" lang="en-US" altLang="zh-CN" sz="1400" dirty="0">
                <a:solidFill>
                  <a:srgbClr val="3366FF"/>
                </a:solidFill>
                <a:latin typeface="Courier"/>
                <a:cs typeface="Courier"/>
              </a:rPr>
              <a:t>KSK; </a:t>
            </a:r>
            <a:r>
              <a:rPr kumimoji="1" lang="en-US" altLang="zh-CN" sz="1400" dirty="0" err="1">
                <a:solidFill>
                  <a:srgbClr val="3366FF"/>
                </a:solidFill>
                <a:latin typeface="Courier"/>
                <a:cs typeface="Courier"/>
              </a:rPr>
              <a:t>alg</a:t>
            </a:r>
            <a:r>
              <a:rPr kumimoji="1" lang="en-US" altLang="zh-CN" sz="1400" dirty="0">
                <a:solidFill>
                  <a:srgbClr val="3366FF"/>
                </a:solidFill>
                <a:latin typeface="Courier"/>
                <a:cs typeface="Courier"/>
              </a:rPr>
              <a:t> = RSASHA256; key id = 19036</a:t>
            </a:r>
          </a:p>
          <a:p>
            <a:pPr marL="0" indent="0">
              <a:buNone/>
            </a:pPr>
            <a:r>
              <a:rPr kumimoji="1" lang="en-US" altLang="zh-CN" sz="1400" dirty="0">
                <a:latin typeface="Courier"/>
                <a:cs typeface="Courier"/>
              </a:rPr>
              <a:t>.			161853	IN	DNSKEY	256 3 8 AwEAAe3fSrbLBy3LOS7pnxEUhvPZTE2H5dIGsI/</a:t>
            </a:r>
            <a:r>
              <a:rPr kumimoji="1" lang="en-US" altLang="zh-CN" sz="1400" dirty="0" err="1">
                <a:latin typeface="Courier"/>
                <a:cs typeface="Courier"/>
              </a:rPr>
              <a:t>UfruI</a:t>
            </a:r>
            <a:r>
              <a:rPr kumimoji="1" lang="en-US" altLang="zh-CN" sz="1400" dirty="0">
                <a:latin typeface="Courier"/>
                <a:cs typeface="Courier"/>
              </a:rPr>
              <a:t>/</a:t>
            </a:r>
            <a:r>
              <a:rPr kumimoji="1" lang="en-US" altLang="zh-CN" sz="1400" dirty="0" err="1">
                <a:latin typeface="Courier"/>
                <a:cs typeface="Courier"/>
              </a:rPr>
              <a:t>nOEvWWa</a:t>
            </a:r>
            <a:r>
              <a:rPr kumimoji="1" lang="en-US" altLang="zh-CN" sz="1400" dirty="0">
                <a:latin typeface="Courier"/>
                <a:cs typeface="Courier"/>
              </a:rPr>
              <a:t>/PSX 2BFedBkEqOlYdjdNF2f+6lmfk2Od/xu0v5bVqxFE+/24v3hZSlWBxvXz </a:t>
            </a:r>
            <a:r>
              <a:rPr kumimoji="1" lang="en-US" altLang="zh-CN" sz="1400" dirty="0" err="1">
                <a:latin typeface="Courier"/>
                <a:cs typeface="Courier"/>
              </a:rPr>
              <a:t>PTAGHrbW</a:t>
            </a:r>
            <a:r>
              <a:rPr kumimoji="1" lang="en-US" altLang="zh-CN" sz="1400" dirty="0">
                <a:latin typeface="Courier"/>
                <a:cs typeface="Courier"/>
              </a:rPr>
              <a:t>/IJYEPqlzVOAS4XdUgHg0N7IbLywNHMvB+Yf+Nm6ctyXXFLV 4WTNnzs7  ; </a:t>
            </a:r>
            <a:r>
              <a:rPr kumimoji="1" lang="en-US" altLang="zh-CN" sz="1400" dirty="0">
                <a:solidFill>
                  <a:srgbClr val="3366FF"/>
                </a:solidFill>
                <a:latin typeface="Courier"/>
                <a:cs typeface="Courier"/>
              </a:rPr>
              <a:t>ZSK; </a:t>
            </a:r>
            <a:r>
              <a:rPr kumimoji="1" lang="en-US" altLang="zh-CN" sz="1400" dirty="0" err="1">
                <a:solidFill>
                  <a:srgbClr val="3366FF"/>
                </a:solidFill>
                <a:latin typeface="Courier"/>
                <a:cs typeface="Courier"/>
              </a:rPr>
              <a:t>alg</a:t>
            </a:r>
            <a:r>
              <a:rPr kumimoji="1" lang="en-US" altLang="zh-CN" sz="1400" dirty="0">
                <a:solidFill>
                  <a:srgbClr val="3366FF"/>
                </a:solidFill>
                <a:latin typeface="Courier"/>
                <a:cs typeface="Courier"/>
              </a:rPr>
              <a:t> = RSASHA256; key id = 16665</a:t>
            </a:r>
          </a:p>
          <a:p>
            <a:pPr marL="0" indent="0">
              <a:buNone/>
            </a:pPr>
            <a:r>
              <a:rPr kumimoji="1" lang="en-US" altLang="zh-CN" sz="1400" dirty="0">
                <a:latin typeface="Courier"/>
                <a:cs typeface="Courier"/>
              </a:rPr>
              <a:t>.			161853	IN	RRSIG	DNSKEY 8 0 172800 20150214235959 20150131000000 19036 . hp13pq6dN9+vYdckg0yy7kzIHcM+AYnRYCAYwvhJiTJlejKM2Kgpp/</a:t>
            </a:r>
            <a:r>
              <a:rPr kumimoji="1" lang="en-US" altLang="zh-CN" sz="1400" dirty="0" err="1">
                <a:latin typeface="Courier"/>
                <a:cs typeface="Courier"/>
              </a:rPr>
              <a:t>xD</a:t>
            </a:r>
            <a:r>
              <a:rPr kumimoji="1" lang="en-US" altLang="zh-CN" sz="1400" dirty="0">
                <a:latin typeface="Courier"/>
                <a:cs typeface="Courier"/>
              </a:rPr>
              <a:t> </a:t>
            </a:r>
            <a:endParaRPr kumimoji="1" lang="en-US" altLang="zh-CN" sz="1400" dirty="0" smtClean="0">
              <a:latin typeface="Courier"/>
              <a:cs typeface="Courier"/>
            </a:endParaRPr>
          </a:p>
          <a:p>
            <a:pPr marL="0" indent="0">
              <a:buNone/>
            </a:pPr>
            <a:r>
              <a:rPr kumimoji="1" lang="en-US" altLang="zh-CN" sz="1400" dirty="0" smtClean="0">
                <a:latin typeface="Courier"/>
                <a:cs typeface="Courier"/>
              </a:rPr>
              <a:t>…</a:t>
            </a:r>
            <a:r>
              <a:rPr kumimoji="1" lang="zh-CN" altLang="en-US" sz="1400" dirty="0" smtClean="0">
                <a:latin typeface="Courier"/>
                <a:cs typeface="Courier"/>
              </a:rPr>
              <a:t>省略</a:t>
            </a:r>
            <a:r>
              <a:rPr kumimoji="1" lang="en-US" altLang="zh-CN" sz="1400" dirty="0" smtClean="0">
                <a:latin typeface="Courier"/>
                <a:cs typeface="Courier"/>
              </a:rPr>
              <a:t>…</a:t>
            </a:r>
            <a:r>
              <a:rPr kumimoji="1" lang="zh-CN" altLang="en-US" sz="1400" dirty="0" smtClean="0">
                <a:latin typeface="Courier"/>
                <a:cs typeface="Courier"/>
              </a:rPr>
              <a:t> </a:t>
            </a:r>
            <a:r>
              <a:rPr kumimoji="1" lang="en-US" altLang="zh-CN" sz="1400" dirty="0" smtClean="0">
                <a:latin typeface="Courier"/>
                <a:cs typeface="Courier"/>
              </a:rPr>
              <a:t>VQFl6CIp2qx4Rm8vIuhokpo8kH0F </a:t>
            </a:r>
            <a:r>
              <a:rPr kumimoji="1" lang="en-US" altLang="zh-CN" sz="1400" dirty="0" err="1">
                <a:latin typeface="Courier"/>
                <a:cs typeface="Courier"/>
              </a:rPr>
              <a:t>hVqNaQ</a:t>
            </a:r>
            <a:r>
              <a:rPr kumimoji="1" lang="en-US" altLang="zh-CN" sz="1400" dirty="0">
                <a:latin typeface="Courier"/>
                <a:cs typeface="Courier"/>
              </a:rPr>
              <a:t>=</a:t>
            </a:r>
            <a:r>
              <a:rPr kumimoji="1" lang="en-US" altLang="zh-CN" sz="1400" dirty="0" smtClean="0">
                <a:latin typeface="Courier"/>
                <a:cs typeface="Courier"/>
              </a:rPr>
              <a:t>=</a:t>
            </a:r>
            <a:endParaRPr kumimoji="1" lang="en-US" altLang="zh-CN" sz="1400" dirty="0">
              <a:latin typeface="Courier"/>
              <a:cs typeface="Courier"/>
            </a:endParaRPr>
          </a:p>
          <a:p>
            <a:pPr marL="0" indent="0">
              <a:buNone/>
            </a:pPr>
            <a:r>
              <a:rPr kumimoji="1" lang="en-US" altLang="zh-CN" sz="1400" dirty="0">
                <a:latin typeface="Courier"/>
                <a:cs typeface="Courier"/>
              </a:rPr>
              <a:t>;</a:t>
            </a:r>
            <a:r>
              <a:rPr kumimoji="1" lang="en-US" altLang="zh-CN" sz="1400" dirty="0" smtClean="0">
                <a:latin typeface="Courier"/>
                <a:cs typeface="Courier"/>
              </a:rPr>
              <a:t>;</a:t>
            </a:r>
            <a:r>
              <a:rPr kumimoji="1" lang="zh-CN" altLang="en-US" sz="1400" dirty="0" smtClean="0">
                <a:latin typeface="Courier"/>
                <a:cs typeface="Courier"/>
              </a:rPr>
              <a:t>省略</a:t>
            </a:r>
            <a:r>
              <a:rPr kumimoji="1" lang="en-US" altLang="zh-CN" sz="1400" dirty="0" smtClean="0">
                <a:latin typeface="Courier"/>
                <a:cs typeface="Courier"/>
              </a:rPr>
              <a:t> </a:t>
            </a:r>
            <a:endParaRPr kumimoji="1" lang="zh-CN" altLang="en-US" sz="14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69</a:t>
            </a:fld>
            <a:endParaRPr kumimoji="1" lang="zh-CN" altLang="en-US" dirty="0"/>
          </a:p>
        </p:txBody>
      </p:sp>
      <p:sp>
        <p:nvSpPr>
          <p:cNvPr id="5" name="圆角矩形标注 4"/>
          <p:cNvSpPr/>
          <p:nvPr/>
        </p:nvSpPr>
        <p:spPr>
          <a:xfrm>
            <a:off x="2874556" y="1980397"/>
            <a:ext cx="2000424" cy="278525"/>
          </a:xfrm>
          <a:prstGeom prst="wedgeRoundRectCallout">
            <a:avLst>
              <a:gd name="adj1" fmla="val -67038"/>
              <a:gd name="adj2" fmla="val -14639"/>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查询 </a:t>
            </a:r>
            <a:r>
              <a:rPr kumimoji="1" lang="en-US" altLang="zh-CN" sz="1600" dirty="0" smtClean="0">
                <a:solidFill>
                  <a:srgbClr val="3366FF"/>
                </a:solidFill>
                <a:latin typeface="微软雅黑"/>
                <a:ea typeface="微软雅黑"/>
                <a:cs typeface="微软雅黑"/>
              </a:rPr>
              <a:t>root</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DNSKEY</a:t>
            </a:r>
          </a:p>
        </p:txBody>
      </p:sp>
      <p:sp>
        <p:nvSpPr>
          <p:cNvPr id="6" name="圆角矩形标注 5"/>
          <p:cNvSpPr/>
          <p:nvPr/>
        </p:nvSpPr>
        <p:spPr>
          <a:xfrm>
            <a:off x="2394937" y="2491955"/>
            <a:ext cx="1643192" cy="341364"/>
          </a:xfrm>
          <a:prstGeom prst="wedgeRoundRectCallout">
            <a:avLst>
              <a:gd name="adj1" fmla="val 78460"/>
              <a:gd name="adj2" fmla="val 9216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协议：必须为</a:t>
            </a:r>
            <a:r>
              <a:rPr kumimoji="1" lang="en-US" altLang="zh-CN" sz="1600" dirty="0" smtClean="0">
                <a:solidFill>
                  <a:srgbClr val="3366FF"/>
                </a:solidFill>
                <a:latin typeface="微软雅黑"/>
                <a:ea typeface="微软雅黑"/>
                <a:cs typeface="微软雅黑"/>
              </a:rPr>
              <a:t>3</a:t>
            </a:r>
          </a:p>
        </p:txBody>
      </p:sp>
      <p:sp>
        <p:nvSpPr>
          <p:cNvPr id="7" name="圆角矩形标注 6"/>
          <p:cNvSpPr/>
          <p:nvPr/>
        </p:nvSpPr>
        <p:spPr>
          <a:xfrm>
            <a:off x="5217815" y="2490992"/>
            <a:ext cx="3646594" cy="341364"/>
          </a:xfrm>
          <a:prstGeom prst="wedgeRoundRectCallout">
            <a:avLst>
              <a:gd name="adj1" fmla="val -61441"/>
              <a:gd name="adj2" fmla="val 887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算法：</a:t>
            </a:r>
            <a:r>
              <a:rPr kumimoji="1" lang="en-US" altLang="zh-CN" sz="1600" dirty="0" smtClean="0">
                <a:solidFill>
                  <a:srgbClr val="3366FF"/>
                </a:solidFill>
                <a:latin typeface="微软雅黑"/>
                <a:ea typeface="微软雅黑"/>
                <a:cs typeface="微软雅黑"/>
              </a:rPr>
              <a:t>8</a:t>
            </a:r>
            <a:r>
              <a:rPr kumimoji="1" lang="zh-CN" altLang="en-US" sz="1600" dirty="0" smtClean="0">
                <a:solidFill>
                  <a:srgbClr val="3366FF"/>
                </a:solidFill>
                <a:latin typeface="微软雅黑"/>
                <a:ea typeface="微软雅黑"/>
                <a:cs typeface="微软雅黑"/>
              </a:rPr>
              <a:t>，</a:t>
            </a:r>
            <a:r>
              <a:rPr lang="zh-CN" altLang="en-US" sz="1600" dirty="0">
                <a:solidFill>
                  <a:srgbClr val="3366FF"/>
                </a:solidFill>
                <a:latin typeface="微软雅黑"/>
                <a:ea typeface="微软雅黑"/>
                <a:cs typeface="微软雅黑"/>
              </a:rPr>
              <a:t> </a:t>
            </a:r>
            <a:r>
              <a:rPr lang="en-US" altLang="zh-CN" sz="1600" dirty="0">
                <a:solidFill>
                  <a:srgbClr val="3366FF"/>
                </a:solidFill>
                <a:latin typeface="微软雅黑"/>
                <a:ea typeface="微软雅黑"/>
                <a:cs typeface="微软雅黑"/>
              </a:rPr>
              <a:t>RSA/SHA-</a:t>
            </a:r>
            <a:r>
              <a:rPr lang="en-US" altLang="zh-CN" sz="1600" dirty="0" smtClean="0">
                <a:solidFill>
                  <a:srgbClr val="3366FF"/>
                </a:solidFill>
                <a:latin typeface="微软雅黑"/>
                <a:ea typeface="微软雅黑"/>
                <a:cs typeface="微软雅黑"/>
              </a:rPr>
              <a:t>256[RFC5702]</a:t>
            </a:r>
            <a:r>
              <a:rPr lang="zh-CN" altLang="en-US" sz="1600" dirty="0" smtClean="0">
                <a:solidFill>
                  <a:srgbClr val="3366FF"/>
                </a:solidFill>
                <a:latin typeface="微软雅黑"/>
                <a:ea typeface="微软雅黑"/>
                <a:cs typeface="微软雅黑"/>
              </a:rPr>
              <a:t>  </a:t>
            </a:r>
            <a:endParaRPr kumimoji="1" lang="en-US" altLang="zh-CN" sz="1600" dirty="0" smtClean="0">
              <a:solidFill>
                <a:srgbClr val="3366FF"/>
              </a:solidFill>
              <a:latin typeface="微软雅黑"/>
              <a:ea typeface="微软雅黑"/>
              <a:cs typeface="微软雅黑"/>
            </a:endParaRPr>
          </a:p>
        </p:txBody>
      </p:sp>
      <p:sp>
        <p:nvSpPr>
          <p:cNvPr id="8" name="圆角矩形标注 7"/>
          <p:cNvSpPr/>
          <p:nvPr/>
        </p:nvSpPr>
        <p:spPr>
          <a:xfrm>
            <a:off x="4893426" y="1383850"/>
            <a:ext cx="2794220" cy="994532"/>
          </a:xfrm>
          <a:prstGeom prst="wedgeRoundRectCallout">
            <a:avLst>
              <a:gd name="adj1" fmla="val -76758"/>
              <a:gd name="adj2" fmla="val 11318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标记：</a:t>
            </a:r>
            <a:r>
              <a:rPr kumimoji="1" lang="en-US" altLang="zh-CN" sz="1600" dirty="0" smtClean="0">
                <a:solidFill>
                  <a:srgbClr val="3366FF"/>
                </a:solidFill>
                <a:latin typeface="微软雅黑"/>
                <a:ea typeface="微软雅黑"/>
                <a:cs typeface="微软雅黑"/>
              </a:rPr>
              <a:t>256</a:t>
            </a:r>
            <a:r>
              <a:rPr kumimoji="1" lang="zh-CN" altLang="en-US" sz="1600" dirty="0" smtClean="0">
                <a:solidFill>
                  <a:srgbClr val="3366FF"/>
                </a:solidFill>
                <a:latin typeface="微软雅黑"/>
                <a:ea typeface="微软雅黑"/>
                <a:cs typeface="微软雅黑"/>
              </a:rPr>
              <a:t>(</a:t>
            </a:r>
            <a:r>
              <a:rPr kumimoji="1" lang="en-US" altLang="zh-CN" sz="1600" dirty="0">
                <a:solidFill>
                  <a:srgbClr val="3366FF"/>
                </a:solidFill>
                <a:latin typeface="微软雅黑"/>
                <a:ea typeface="微软雅黑"/>
                <a:cs typeface="微软雅黑"/>
              </a:rPr>
              <a:t>B</a:t>
            </a:r>
            <a:r>
              <a:rPr kumimoji="1" lang="en-US" altLang="zh-CN" sz="1600" dirty="0" smtClean="0">
                <a:solidFill>
                  <a:srgbClr val="3366FF"/>
                </a:solidFill>
                <a:latin typeface="微软雅黑"/>
                <a:ea typeface="微软雅黑"/>
                <a:cs typeface="微软雅黑"/>
              </a:rPr>
              <a:t>it7)=zone</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key</a:t>
            </a:r>
          </a:p>
          <a:p>
            <a:r>
              <a:rPr kumimoji="1" lang="en-US" altLang="zh-CN" sz="1600" dirty="0">
                <a:solidFill>
                  <a:srgbClr val="3366FF"/>
                </a:solidFill>
                <a:latin typeface="微软雅黑"/>
                <a:ea typeface="微软雅黑"/>
                <a:cs typeface="微软雅黑"/>
              </a:rPr>
              <a:t>1</a:t>
            </a:r>
            <a:r>
              <a:rPr kumimoji="1" lang="zh-CN" altLang="en-US" sz="1600" dirty="0">
                <a:solidFill>
                  <a:srgbClr val="3366FF"/>
                </a:solidFill>
                <a:latin typeface="微软雅黑"/>
                <a:ea typeface="微软雅黑"/>
                <a:cs typeface="微软雅黑"/>
              </a:rPr>
              <a:t>(</a:t>
            </a:r>
            <a:r>
              <a:rPr kumimoji="1" lang="en-US" altLang="zh-CN" sz="1600" dirty="0">
                <a:solidFill>
                  <a:srgbClr val="3366FF"/>
                </a:solidFill>
                <a:latin typeface="微软雅黑"/>
                <a:ea typeface="微软雅黑"/>
                <a:cs typeface="微软雅黑"/>
              </a:rPr>
              <a:t>Bit15)=SEP</a:t>
            </a:r>
            <a:r>
              <a:rPr kumimoji="1" lang="zh-CN" altLang="en-US" sz="1600" dirty="0">
                <a:solidFill>
                  <a:srgbClr val="3366FF"/>
                </a:solidFill>
                <a:latin typeface="微软雅黑"/>
                <a:ea typeface="微软雅黑"/>
                <a:cs typeface="微软雅黑"/>
              </a:rPr>
              <a:t>（安全入口点</a:t>
            </a:r>
            <a:r>
              <a:rPr kumimoji="1" lang="zh-CN" altLang="en-US" sz="1600" dirty="0" smtClean="0">
                <a:solidFill>
                  <a:srgbClr val="3366FF"/>
                </a:solidFill>
                <a:latin typeface="微软雅黑"/>
                <a:ea typeface="微软雅黑"/>
                <a:cs typeface="微软雅黑"/>
              </a:rPr>
              <a:t>）</a:t>
            </a:r>
            <a:endParaRPr kumimoji="1" lang="en-US" altLang="zh-CN" sz="1600" dirty="0" smtClean="0">
              <a:solidFill>
                <a:srgbClr val="3366FF"/>
              </a:solidFill>
              <a:latin typeface="微软雅黑"/>
              <a:ea typeface="微软雅黑"/>
              <a:cs typeface="微软雅黑"/>
            </a:endParaRPr>
          </a:p>
          <a:p>
            <a:r>
              <a:rPr kumimoji="1" lang="zh-CN" altLang="en-US" sz="1600" dirty="0" smtClean="0">
                <a:solidFill>
                  <a:srgbClr val="3366FF"/>
                </a:solidFill>
                <a:latin typeface="微软雅黑"/>
                <a:ea typeface="微软雅黑"/>
                <a:cs typeface="微软雅黑"/>
              </a:rPr>
              <a:t>表示</a:t>
            </a:r>
            <a:r>
              <a:rPr kumimoji="1" lang="en-US" altLang="zh-CN" sz="1600" dirty="0" smtClean="0">
                <a:solidFill>
                  <a:srgbClr val="3366FF"/>
                </a:solidFill>
                <a:latin typeface="微软雅黑"/>
                <a:ea typeface="微软雅黑"/>
                <a:cs typeface="微软雅黑"/>
              </a:rPr>
              <a:t>KSK</a:t>
            </a:r>
            <a:endParaRPr kumimoji="1" lang="en-US" altLang="zh-CN" sz="1600" dirty="0">
              <a:solidFill>
                <a:srgbClr val="3366FF"/>
              </a:solidFill>
              <a:latin typeface="微软雅黑"/>
              <a:ea typeface="微软雅黑"/>
              <a:cs typeface="微软雅黑"/>
            </a:endParaRPr>
          </a:p>
        </p:txBody>
      </p:sp>
      <p:sp>
        <p:nvSpPr>
          <p:cNvPr id="9" name="圆角矩形标注 8"/>
          <p:cNvSpPr/>
          <p:nvPr/>
        </p:nvSpPr>
        <p:spPr>
          <a:xfrm>
            <a:off x="1596921" y="3335873"/>
            <a:ext cx="4783501" cy="364405"/>
          </a:xfrm>
          <a:prstGeom prst="wedgeRoundRectCallout">
            <a:avLst>
              <a:gd name="adj1" fmla="val 3091"/>
              <a:gd name="adj2" fmla="val 6676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标记：</a:t>
            </a:r>
            <a:r>
              <a:rPr kumimoji="1" lang="en-US" altLang="zh-CN" sz="1600" dirty="0" smtClean="0">
                <a:solidFill>
                  <a:srgbClr val="3366FF"/>
                </a:solidFill>
                <a:latin typeface="微软雅黑"/>
                <a:ea typeface="微软雅黑"/>
                <a:cs typeface="微软雅黑"/>
              </a:rPr>
              <a:t>256(Bit7)=zone</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0(Bit15)</a:t>
            </a:r>
            <a:r>
              <a:rPr kumimoji="1" lang="zh-CN" altLang="en-US" sz="1600" dirty="0" smtClean="0">
                <a:solidFill>
                  <a:srgbClr val="3366FF"/>
                </a:solidFill>
                <a:latin typeface="微软雅黑"/>
                <a:ea typeface="微软雅黑"/>
                <a:cs typeface="微软雅黑"/>
              </a:rPr>
              <a:t>，表示</a:t>
            </a:r>
            <a:r>
              <a:rPr kumimoji="1" lang="en-US" altLang="zh-CN" sz="1600" dirty="0" smtClean="0">
                <a:solidFill>
                  <a:srgbClr val="3366FF"/>
                </a:solidFill>
                <a:latin typeface="微软雅黑"/>
                <a:ea typeface="微软雅黑"/>
                <a:cs typeface="微软雅黑"/>
              </a:rPr>
              <a:t>ZSK</a:t>
            </a:r>
            <a:r>
              <a:rPr kumimoji="1" lang="zh-CN" altLang="en-US" sz="1600" dirty="0" smtClean="0">
                <a:solidFill>
                  <a:srgbClr val="3366FF"/>
                </a:solidFill>
                <a:latin typeface="微软雅黑"/>
                <a:ea typeface="微软雅黑"/>
                <a:cs typeface="微软雅黑"/>
              </a:rPr>
              <a:t> </a:t>
            </a:r>
            <a:endParaRPr kumimoji="1" lang="en-US" altLang="zh-CN" sz="1600" dirty="0" smtClean="0">
              <a:solidFill>
                <a:srgbClr val="3366FF"/>
              </a:solidFill>
              <a:latin typeface="微软雅黑"/>
              <a:ea typeface="微软雅黑"/>
              <a:cs typeface="微软雅黑"/>
            </a:endParaRPr>
          </a:p>
        </p:txBody>
      </p:sp>
      <p:sp>
        <p:nvSpPr>
          <p:cNvPr id="10" name="圆角矩形标注 9"/>
          <p:cNvSpPr/>
          <p:nvPr/>
        </p:nvSpPr>
        <p:spPr>
          <a:xfrm>
            <a:off x="6728226" y="5794853"/>
            <a:ext cx="1918840" cy="364405"/>
          </a:xfrm>
          <a:prstGeom prst="wedgeRoundRectCallout">
            <a:avLst>
              <a:gd name="adj1" fmla="val 38068"/>
              <a:gd name="adj2" fmla="val -208861"/>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签名 </a:t>
            </a:r>
            <a:r>
              <a:rPr kumimoji="1" lang="en-US" altLang="zh-CN" sz="1600" dirty="0" smtClean="0">
                <a:solidFill>
                  <a:srgbClr val="3366FF"/>
                </a:solidFill>
                <a:latin typeface="微软雅黑"/>
                <a:ea typeface="微软雅黑"/>
                <a:cs typeface="微软雅黑"/>
              </a:rPr>
              <a:t>Base</a:t>
            </a:r>
            <a:r>
              <a:rPr kumimoji="1" lang="zh-CN" altLang="zh-CN" sz="1600" dirty="0" smtClean="0">
                <a:solidFill>
                  <a:srgbClr val="3366FF"/>
                </a:solidFill>
                <a:latin typeface="微软雅黑"/>
                <a:ea typeface="微软雅黑"/>
                <a:cs typeface="微软雅黑"/>
              </a:rPr>
              <a:t>64</a:t>
            </a:r>
            <a:r>
              <a:rPr kumimoji="1" lang="zh-CN" altLang="en-US" sz="1600" dirty="0" smtClean="0">
                <a:solidFill>
                  <a:srgbClr val="3366FF"/>
                </a:solidFill>
                <a:latin typeface="微软雅黑"/>
                <a:ea typeface="微软雅黑"/>
                <a:cs typeface="微软雅黑"/>
              </a:rPr>
              <a:t> 编码</a:t>
            </a:r>
            <a:endParaRPr kumimoji="1" lang="en-US" altLang="zh-CN" sz="1600" dirty="0" smtClean="0">
              <a:solidFill>
                <a:srgbClr val="3366FF"/>
              </a:solidFill>
              <a:latin typeface="微软雅黑"/>
              <a:ea typeface="微软雅黑"/>
              <a:cs typeface="微软雅黑"/>
            </a:endParaRPr>
          </a:p>
        </p:txBody>
      </p:sp>
      <p:sp>
        <p:nvSpPr>
          <p:cNvPr id="11" name="圆角矩形标注 10"/>
          <p:cNvSpPr/>
          <p:nvPr/>
        </p:nvSpPr>
        <p:spPr>
          <a:xfrm>
            <a:off x="2874556" y="819911"/>
            <a:ext cx="2000424" cy="278525"/>
          </a:xfrm>
          <a:prstGeom prst="wedgeRoundRectCallout">
            <a:avLst>
              <a:gd name="adj1" fmla="val -67626"/>
              <a:gd name="adj2" fmla="val 61350"/>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AD</a:t>
            </a:r>
            <a:r>
              <a:rPr kumimoji="1" lang="zh-CN" altLang="en-US" sz="1600" dirty="0" smtClean="0">
                <a:solidFill>
                  <a:srgbClr val="3366FF"/>
                </a:solidFill>
                <a:latin typeface="微软雅黑"/>
                <a:ea typeface="微软雅黑"/>
                <a:cs typeface="微软雅黑"/>
              </a:rPr>
              <a:t>，通过验证</a:t>
            </a:r>
            <a:endParaRPr kumimoji="1" lang="en-US" altLang="zh-CN" sz="1600" dirty="0" smtClean="0">
              <a:solidFill>
                <a:srgbClr val="3366FF"/>
              </a:solidFill>
              <a:latin typeface="微软雅黑"/>
              <a:ea typeface="微软雅黑"/>
              <a:cs typeface="微软雅黑"/>
            </a:endParaRPr>
          </a:p>
        </p:txBody>
      </p:sp>
      <p:sp>
        <p:nvSpPr>
          <p:cNvPr id="12" name="圆角矩形标注 11"/>
          <p:cNvSpPr/>
          <p:nvPr/>
        </p:nvSpPr>
        <p:spPr>
          <a:xfrm>
            <a:off x="2874556" y="1383850"/>
            <a:ext cx="2000424" cy="278525"/>
          </a:xfrm>
          <a:prstGeom prst="wedgeRoundRectCallout">
            <a:avLst>
              <a:gd name="adj1" fmla="val -29418"/>
              <a:gd name="adj2" fmla="val 78237"/>
              <a:gd name="adj3" fmla="val 16667"/>
            </a:avLst>
          </a:prstGeom>
          <a:solidFill>
            <a:schemeClr val="bg1"/>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DO</a:t>
            </a:r>
            <a:r>
              <a:rPr kumimoji="1" lang="zh-CN" altLang="en-US" sz="1600" dirty="0" smtClean="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DNSSEC</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OK</a:t>
            </a:r>
          </a:p>
        </p:txBody>
      </p:sp>
      <p:sp>
        <p:nvSpPr>
          <p:cNvPr id="14" name="圆角矩形标注 13"/>
          <p:cNvSpPr/>
          <p:nvPr/>
        </p:nvSpPr>
        <p:spPr>
          <a:xfrm>
            <a:off x="266030" y="5607771"/>
            <a:ext cx="2608527" cy="1113704"/>
          </a:xfrm>
          <a:prstGeom prst="wedgeRoundRectCallout">
            <a:avLst>
              <a:gd name="adj1" fmla="val 23526"/>
              <a:gd name="adj2" fmla="val -91094"/>
              <a:gd name="adj3" fmla="val 16667"/>
            </a:avLst>
          </a:prstGeom>
          <a:solidFill>
            <a:srgbClr val="FFFFFF"/>
          </a:solid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id</a:t>
            </a:r>
            <a:r>
              <a:rPr kumimoji="1" lang="zh-CN" altLang="en-US" sz="1600" dirty="0" smtClean="0">
                <a:solidFill>
                  <a:srgbClr val="3366FF"/>
                </a:solidFill>
                <a:latin typeface="微软雅黑"/>
                <a:ea typeface="微软雅黑"/>
                <a:cs typeface="微软雅黑"/>
              </a:rPr>
              <a:t> </a:t>
            </a:r>
            <a:r>
              <a:rPr kumimoji="1" lang="en-US" altLang="zh-CN" sz="1600" dirty="0" smtClean="0">
                <a:solidFill>
                  <a:srgbClr val="3366FF"/>
                </a:solidFill>
                <a:latin typeface="微软雅黑"/>
                <a:ea typeface="微软雅黑"/>
                <a:cs typeface="微软雅黑"/>
              </a:rPr>
              <a:t>(Tag)</a:t>
            </a:r>
            <a:r>
              <a:rPr kumimoji="1" lang="zh-CN" altLang="en-US" sz="1600" dirty="0" smtClean="0">
                <a:solidFill>
                  <a:srgbClr val="3366FF"/>
                </a:solidFill>
                <a:latin typeface="微软雅黑"/>
                <a:ea typeface="微软雅黑"/>
                <a:cs typeface="微软雅黑"/>
              </a:rPr>
              <a:t> 可由</a:t>
            </a:r>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直接计算，类似</a:t>
            </a:r>
            <a:r>
              <a:rPr kumimoji="1" lang="en-US" altLang="zh-CN" sz="1600" dirty="0" smtClean="0">
                <a:solidFill>
                  <a:srgbClr val="3366FF"/>
                </a:solidFill>
                <a:latin typeface="微软雅黑"/>
                <a:ea typeface="微软雅黑"/>
                <a:cs typeface="微软雅黑"/>
              </a:rPr>
              <a:t>Hash</a:t>
            </a:r>
            <a:r>
              <a:rPr kumimoji="1" lang="zh-CN" altLang="en-US" sz="1600" dirty="0" smtClean="0">
                <a:solidFill>
                  <a:srgbClr val="3366FF"/>
                </a:solidFill>
                <a:latin typeface="微软雅黑"/>
                <a:ea typeface="微软雅黑"/>
                <a:cs typeface="微软雅黑"/>
              </a:rPr>
              <a:t>值，标识验证该签名的</a:t>
            </a:r>
            <a:r>
              <a:rPr kumimoji="1" lang="en-US" altLang="zh-CN" sz="1600" dirty="0" smtClean="0">
                <a:solidFill>
                  <a:srgbClr val="3366FF"/>
                </a:solidFill>
                <a:latin typeface="微软雅黑"/>
                <a:ea typeface="微软雅黑"/>
                <a:cs typeface="微软雅黑"/>
              </a:rPr>
              <a:t>KEY</a:t>
            </a:r>
            <a:r>
              <a:rPr kumimoji="1" lang="zh-CN" altLang="en-US" sz="1600" dirty="0" smtClean="0">
                <a:solidFill>
                  <a:srgbClr val="3366FF"/>
                </a:solidFill>
                <a:latin typeface="微软雅黑"/>
                <a:ea typeface="微软雅黑"/>
                <a:cs typeface="微软雅黑"/>
              </a:rPr>
              <a:t>，本例是</a:t>
            </a:r>
            <a:r>
              <a:rPr kumimoji="1" lang="en-US" altLang="zh-CN" sz="1600" dirty="0" smtClean="0">
                <a:solidFill>
                  <a:srgbClr val="3366FF"/>
                </a:solidFill>
                <a:latin typeface="微软雅黑"/>
                <a:ea typeface="微软雅黑"/>
                <a:cs typeface="微软雅黑"/>
              </a:rPr>
              <a:t>KSK</a:t>
            </a:r>
          </a:p>
        </p:txBody>
      </p:sp>
      <p:sp>
        <p:nvSpPr>
          <p:cNvPr id="15" name="圆角矩形标注 14"/>
          <p:cNvSpPr/>
          <p:nvPr/>
        </p:nvSpPr>
        <p:spPr>
          <a:xfrm>
            <a:off x="4790705" y="5407883"/>
            <a:ext cx="984178" cy="224324"/>
          </a:xfrm>
          <a:prstGeom prst="wedgeRoundRectCallout">
            <a:avLst>
              <a:gd name="adj1" fmla="val -46709"/>
              <a:gd name="adj2" fmla="val -26815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算法：</a:t>
            </a:r>
            <a:r>
              <a:rPr kumimoji="1" lang="en-US" altLang="zh-CN" sz="1600" dirty="0" smtClean="0">
                <a:solidFill>
                  <a:srgbClr val="3366FF"/>
                </a:solidFill>
                <a:latin typeface="微软雅黑"/>
                <a:ea typeface="微软雅黑"/>
                <a:cs typeface="微软雅黑"/>
              </a:rPr>
              <a:t>8</a:t>
            </a:r>
          </a:p>
        </p:txBody>
      </p:sp>
      <p:sp>
        <p:nvSpPr>
          <p:cNvPr id="16" name="圆角矩形标注 15"/>
          <p:cNvSpPr/>
          <p:nvPr/>
        </p:nvSpPr>
        <p:spPr>
          <a:xfrm>
            <a:off x="3968816" y="5635692"/>
            <a:ext cx="817062" cy="315776"/>
          </a:xfrm>
          <a:prstGeom prst="wedgeRoundRectCallout">
            <a:avLst>
              <a:gd name="adj1" fmla="val -6277"/>
              <a:gd name="adj2" fmla="val -27983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类型</a:t>
            </a:r>
            <a:endParaRPr kumimoji="1" lang="en-US" altLang="zh-CN" sz="1600" dirty="0" smtClean="0">
              <a:solidFill>
                <a:srgbClr val="3366FF"/>
              </a:solidFill>
              <a:latin typeface="微软雅黑"/>
              <a:ea typeface="微软雅黑"/>
              <a:cs typeface="微软雅黑"/>
            </a:endParaRPr>
          </a:p>
        </p:txBody>
      </p:sp>
      <p:sp>
        <p:nvSpPr>
          <p:cNvPr id="17" name="圆角矩形标注 16"/>
          <p:cNvSpPr/>
          <p:nvPr/>
        </p:nvSpPr>
        <p:spPr>
          <a:xfrm>
            <a:off x="4038128" y="6091138"/>
            <a:ext cx="1930729" cy="630338"/>
          </a:xfrm>
          <a:prstGeom prst="wedgeRoundRectCallout">
            <a:avLst>
              <a:gd name="adj1" fmla="val 2909"/>
              <a:gd name="adj2" fmla="val -23606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：域名中</a:t>
            </a:r>
            <a:r>
              <a:rPr kumimoji="1" lang="en-US" altLang="zh-CN" sz="1600" dirty="0" smtClean="0">
                <a:solidFill>
                  <a:srgbClr val="3366FF"/>
                </a:solidFill>
                <a:latin typeface="微软雅黑"/>
                <a:ea typeface="微软雅黑"/>
                <a:cs typeface="微软雅黑"/>
              </a:rPr>
              <a:t>label</a:t>
            </a:r>
            <a:r>
              <a:rPr kumimoji="1" lang="zh-CN" altLang="en-US" sz="1600" dirty="0" smtClean="0">
                <a:solidFill>
                  <a:srgbClr val="3366FF"/>
                </a:solidFill>
                <a:latin typeface="微软雅黑"/>
                <a:ea typeface="微软雅黑"/>
                <a:cs typeface="微软雅黑"/>
              </a:rPr>
              <a:t>数</a:t>
            </a:r>
            <a:r>
              <a:rPr kumimoji="1" lang="zh-CN" altLang="zh-CN" sz="1600" dirty="0">
                <a:solidFill>
                  <a:srgbClr val="3366FF"/>
                </a:solidFill>
                <a:latin typeface="微软雅黑"/>
                <a:ea typeface="微软雅黑"/>
                <a:cs typeface="微软雅黑"/>
              </a:rPr>
              <a:t>，</a:t>
            </a:r>
            <a:r>
              <a:rPr kumimoji="1" lang="en-US" altLang="zh-CN" sz="1600" dirty="0" smtClean="0">
                <a:solidFill>
                  <a:srgbClr val="3366FF"/>
                </a:solidFill>
                <a:latin typeface="微软雅黑"/>
                <a:ea typeface="微软雅黑"/>
                <a:cs typeface="微软雅黑"/>
              </a:rPr>
              <a:t>root</a:t>
            </a:r>
            <a:r>
              <a:rPr kumimoji="1" lang="zh-CN" altLang="en-US" sz="1600" dirty="0" smtClean="0">
                <a:solidFill>
                  <a:srgbClr val="3366FF"/>
                </a:solidFill>
                <a:latin typeface="微软雅黑"/>
                <a:ea typeface="微软雅黑"/>
                <a:cs typeface="微软雅黑"/>
              </a:rPr>
              <a:t>为</a:t>
            </a:r>
            <a:r>
              <a:rPr kumimoji="1" lang="en-US" altLang="zh-CN" sz="1600" dirty="0" smtClean="0">
                <a:solidFill>
                  <a:srgbClr val="3366FF"/>
                </a:solidFill>
                <a:latin typeface="微软雅黑"/>
                <a:ea typeface="微软雅黑"/>
                <a:cs typeface="微软雅黑"/>
              </a:rPr>
              <a:t>0</a:t>
            </a:r>
          </a:p>
        </p:txBody>
      </p:sp>
      <p:sp>
        <p:nvSpPr>
          <p:cNvPr id="18" name="圆角矩形标注 17"/>
          <p:cNvSpPr/>
          <p:nvPr/>
        </p:nvSpPr>
        <p:spPr>
          <a:xfrm>
            <a:off x="5864559" y="5353993"/>
            <a:ext cx="990875" cy="281699"/>
          </a:xfrm>
          <a:prstGeom prst="wedgeRoundRectCallout">
            <a:avLst>
              <a:gd name="adj1" fmla="val -76631"/>
              <a:gd name="adj2" fmla="val -22333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原始</a:t>
            </a:r>
            <a:r>
              <a:rPr kumimoji="1" lang="en-US" altLang="zh-CN" sz="1600" dirty="0" smtClean="0">
                <a:solidFill>
                  <a:srgbClr val="3366FF"/>
                </a:solidFill>
                <a:latin typeface="微软雅黑"/>
                <a:ea typeface="微软雅黑"/>
                <a:cs typeface="微软雅黑"/>
              </a:rPr>
              <a:t>TTL</a:t>
            </a:r>
          </a:p>
        </p:txBody>
      </p:sp>
      <p:sp>
        <p:nvSpPr>
          <p:cNvPr id="19" name="圆角矩形标注 18"/>
          <p:cNvSpPr/>
          <p:nvPr/>
        </p:nvSpPr>
        <p:spPr>
          <a:xfrm>
            <a:off x="7007835" y="5353994"/>
            <a:ext cx="1035248" cy="253776"/>
          </a:xfrm>
          <a:prstGeom prst="wedgeRoundRectCallout">
            <a:avLst>
              <a:gd name="adj1" fmla="val -81055"/>
              <a:gd name="adj2" fmla="val -251094"/>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超时时刻</a:t>
            </a:r>
            <a:endParaRPr kumimoji="1" lang="en-US" altLang="zh-CN" sz="1600" dirty="0" smtClean="0">
              <a:solidFill>
                <a:srgbClr val="3366FF"/>
              </a:solidFill>
              <a:latin typeface="微软雅黑"/>
              <a:ea typeface="微软雅黑"/>
              <a:cs typeface="微软雅黑"/>
            </a:endParaRPr>
          </a:p>
        </p:txBody>
      </p:sp>
      <p:sp>
        <p:nvSpPr>
          <p:cNvPr id="20" name="圆角矩形标注 19"/>
          <p:cNvSpPr/>
          <p:nvPr/>
        </p:nvSpPr>
        <p:spPr>
          <a:xfrm>
            <a:off x="561673" y="4732086"/>
            <a:ext cx="1035248" cy="253776"/>
          </a:xfrm>
          <a:prstGeom prst="wedgeRoundRectCallout">
            <a:avLst>
              <a:gd name="adj1" fmla="val -11768"/>
              <a:gd name="adj2" fmla="val 96405"/>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smtClean="0">
                <a:solidFill>
                  <a:srgbClr val="3366FF"/>
                </a:solidFill>
                <a:latin typeface="微软雅黑"/>
                <a:ea typeface="微软雅黑"/>
                <a:cs typeface="微软雅黑"/>
              </a:rPr>
              <a:t>起始时刻</a:t>
            </a:r>
            <a:endParaRPr kumimoji="1" lang="en-US" altLang="zh-CN" sz="1600" dirty="0" smtClean="0">
              <a:solidFill>
                <a:srgbClr val="3366FF"/>
              </a:solidFill>
              <a:latin typeface="微软雅黑"/>
              <a:ea typeface="微软雅黑"/>
              <a:cs typeface="微软雅黑"/>
            </a:endParaRPr>
          </a:p>
        </p:txBody>
      </p:sp>
      <p:sp>
        <p:nvSpPr>
          <p:cNvPr id="21" name="圆角矩形标注 20"/>
          <p:cNvSpPr/>
          <p:nvPr/>
        </p:nvSpPr>
        <p:spPr>
          <a:xfrm>
            <a:off x="2971684" y="5700424"/>
            <a:ext cx="875852" cy="251044"/>
          </a:xfrm>
          <a:prstGeom prst="wedgeRoundRectCallout">
            <a:avLst>
              <a:gd name="adj1" fmla="val -86830"/>
              <a:gd name="adj2" fmla="val -250597"/>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600" dirty="0" smtClean="0">
                <a:solidFill>
                  <a:srgbClr val="3366FF"/>
                </a:solidFill>
                <a:latin typeface="微软雅黑"/>
                <a:ea typeface="微软雅黑"/>
                <a:cs typeface="微软雅黑"/>
              </a:rPr>
              <a:t>签名者</a:t>
            </a:r>
            <a:endParaRPr kumimoji="1" lang="en-US" altLang="zh-CN" sz="1600" dirty="0" smtClean="0">
              <a:solidFill>
                <a:srgbClr val="3366FF"/>
              </a:solidFill>
              <a:latin typeface="微软雅黑"/>
              <a:ea typeface="微软雅黑"/>
              <a:cs typeface="微软雅黑"/>
            </a:endParaRPr>
          </a:p>
        </p:txBody>
      </p:sp>
      <p:cxnSp>
        <p:nvCxnSpPr>
          <p:cNvPr id="23" name="直线箭头连接符 22"/>
          <p:cNvCxnSpPr/>
          <p:nvPr/>
        </p:nvCxnSpPr>
        <p:spPr>
          <a:xfrm flipH="1" flipV="1">
            <a:off x="1023025" y="3586269"/>
            <a:ext cx="999503" cy="1399593"/>
          </a:xfrm>
          <a:prstGeom prst="straightConnector1">
            <a:avLst/>
          </a:prstGeom>
          <a:ln w="57150" cmpd="sng">
            <a:solidFill>
              <a:srgbClr val="0080FF"/>
            </a:solidFill>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273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a:t>
            </a:r>
            <a:r>
              <a:rPr kumimoji="1" lang="zh-CN" altLang="en-US" dirty="0" smtClean="0"/>
              <a:t>示意图：组件与解析过程</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a:t>
            </a:fld>
            <a:endParaRPr kumimoji="1" lang="zh-CN" altLang="en-US" dirty="0"/>
          </a:p>
        </p:txBody>
      </p:sp>
      <p:sp>
        <p:nvSpPr>
          <p:cNvPr id="6" name="圆角矩形 5"/>
          <p:cNvSpPr/>
          <p:nvPr/>
        </p:nvSpPr>
        <p:spPr>
          <a:xfrm>
            <a:off x="3604146" y="5822245"/>
            <a:ext cx="1559361" cy="413459"/>
          </a:xfrm>
          <a:prstGeom prst="round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微软雅黑"/>
                <a:ea typeface="微软雅黑"/>
                <a:cs typeface="微软雅黑"/>
              </a:rPr>
              <a:t>递归服务器</a:t>
            </a:r>
            <a:endParaRPr kumimoji="1" lang="zh-CN" altLang="en-US" sz="1600" dirty="0">
              <a:latin typeface="微软雅黑"/>
              <a:ea typeface="微软雅黑"/>
              <a:cs typeface="微软雅黑"/>
            </a:endParaRPr>
          </a:p>
        </p:txBody>
      </p:sp>
      <p:sp>
        <p:nvSpPr>
          <p:cNvPr id="7" name="圆角矩形 6"/>
          <p:cNvSpPr/>
          <p:nvPr/>
        </p:nvSpPr>
        <p:spPr>
          <a:xfrm>
            <a:off x="6684570" y="265140"/>
            <a:ext cx="1925946" cy="732470"/>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微软雅黑"/>
                <a:ea typeface="微软雅黑"/>
                <a:cs typeface="微软雅黑"/>
              </a:rPr>
              <a:t>zone</a:t>
            </a:r>
            <a:r>
              <a:rPr kumimoji="1" lang="zh-CN" altLang="en-US" sz="1600" dirty="0" smtClean="0">
                <a:latin typeface="微软雅黑"/>
                <a:ea typeface="微软雅黑"/>
                <a:cs typeface="微软雅黑"/>
              </a:rPr>
              <a:t>的</a:t>
            </a:r>
            <a:endParaRPr kumimoji="1" lang="zh-CN" altLang="en-US" sz="1600" dirty="0">
              <a:latin typeface="微软雅黑"/>
              <a:ea typeface="微软雅黑"/>
              <a:cs typeface="微软雅黑"/>
            </a:endParaRPr>
          </a:p>
          <a:p>
            <a:pPr algn="ctr"/>
            <a:r>
              <a:rPr kumimoji="1" lang="zh-CN" altLang="en-US" sz="1600" dirty="0" smtClean="0">
                <a:latin typeface="微软雅黑"/>
                <a:ea typeface="微软雅黑"/>
                <a:cs typeface="微软雅黑"/>
              </a:rPr>
              <a:t>权威服务器</a:t>
            </a:r>
            <a:endParaRPr kumimoji="1" lang="en-US" altLang="zh-CN" sz="1600" dirty="0" smtClean="0">
              <a:latin typeface="微软雅黑"/>
              <a:ea typeface="微软雅黑"/>
              <a:cs typeface="微软雅黑"/>
            </a:endParaRPr>
          </a:p>
        </p:txBody>
      </p:sp>
      <p:sp>
        <p:nvSpPr>
          <p:cNvPr id="9" name="椭圆 8"/>
          <p:cNvSpPr/>
          <p:nvPr/>
        </p:nvSpPr>
        <p:spPr>
          <a:xfrm>
            <a:off x="3020114" y="1126486"/>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(root)</a:t>
            </a:r>
            <a:endParaRPr kumimoji="1" lang="zh-CN" altLang="en-US" sz="2000" dirty="0" smtClean="0">
              <a:solidFill>
                <a:schemeClr val="tx1"/>
              </a:solidFill>
              <a:latin typeface="Arial Black"/>
              <a:cs typeface="Arial Black"/>
            </a:endParaRPr>
          </a:p>
        </p:txBody>
      </p:sp>
      <p:grpSp>
        <p:nvGrpSpPr>
          <p:cNvPr id="77" name="组 76"/>
          <p:cNvGrpSpPr/>
          <p:nvPr/>
        </p:nvGrpSpPr>
        <p:grpSpPr>
          <a:xfrm>
            <a:off x="2730322" y="1073773"/>
            <a:ext cx="2937507" cy="1263032"/>
            <a:chOff x="2802892" y="1327768"/>
            <a:chExt cx="2937507" cy="1263032"/>
          </a:xfrm>
        </p:grpSpPr>
        <p:sp>
          <p:nvSpPr>
            <p:cNvPr id="12" name="圆角矩形 11"/>
            <p:cNvSpPr/>
            <p:nvPr/>
          </p:nvSpPr>
          <p:spPr>
            <a:xfrm>
              <a:off x="3780172" y="2104112"/>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13" name="椭圆 12"/>
            <p:cNvSpPr/>
            <p:nvPr/>
          </p:nvSpPr>
          <p:spPr>
            <a:xfrm>
              <a:off x="2802892" y="1327768"/>
              <a:ext cx="2937507" cy="1263032"/>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14" name="圆角矩形 13"/>
            <p:cNvSpPr/>
            <p:nvPr/>
          </p:nvSpPr>
          <p:spPr>
            <a:xfrm>
              <a:off x="4694680" y="2095758"/>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15" name="椭圆 14"/>
          <p:cNvSpPr/>
          <p:nvPr/>
        </p:nvSpPr>
        <p:spPr>
          <a:xfrm>
            <a:off x="780296" y="205552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com</a:t>
            </a:r>
            <a:endParaRPr kumimoji="1" lang="zh-CN" altLang="en-US" sz="2000" dirty="0" smtClean="0">
              <a:solidFill>
                <a:schemeClr val="tx1"/>
              </a:solidFill>
              <a:latin typeface="Arial Black"/>
              <a:cs typeface="Arial Black"/>
            </a:endParaRPr>
          </a:p>
        </p:txBody>
      </p:sp>
      <p:sp>
        <p:nvSpPr>
          <p:cNvPr id="17" name="椭圆 16"/>
          <p:cNvSpPr/>
          <p:nvPr/>
        </p:nvSpPr>
        <p:spPr>
          <a:xfrm>
            <a:off x="5415733" y="2004725"/>
            <a:ext cx="2239818"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err="1" smtClean="0">
                <a:solidFill>
                  <a:schemeClr val="tx1"/>
                </a:solidFill>
                <a:latin typeface="Arial Black"/>
                <a:cs typeface="Arial Black"/>
              </a:rPr>
              <a:t>cn</a:t>
            </a:r>
            <a:endParaRPr kumimoji="1" lang="zh-CN" altLang="en-US" sz="2000" dirty="0" smtClean="0">
              <a:solidFill>
                <a:schemeClr val="tx1"/>
              </a:solidFill>
              <a:latin typeface="Arial Black"/>
              <a:cs typeface="Arial Black"/>
            </a:endParaRPr>
          </a:p>
        </p:txBody>
      </p:sp>
      <p:cxnSp>
        <p:nvCxnSpPr>
          <p:cNvPr id="19" name="直线连接符 18"/>
          <p:cNvCxnSpPr>
            <a:stCxn id="9" idx="4"/>
            <a:endCxn id="15" idx="0"/>
          </p:cNvCxnSpPr>
          <p:nvPr/>
        </p:nvCxnSpPr>
        <p:spPr>
          <a:xfrm flipH="1">
            <a:off x="1900205" y="1642641"/>
            <a:ext cx="2239818" cy="4128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直线连接符 21"/>
          <p:cNvCxnSpPr>
            <a:stCxn id="9" idx="4"/>
          </p:cNvCxnSpPr>
          <p:nvPr/>
        </p:nvCxnSpPr>
        <p:spPr>
          <a:xfrm>
            <a:off x="4140023" y="1642641"/>
            <a:ext cx="2395619" cy="362084"/>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81" name="组 80"/>
          <p:cNvGrpSpPr/>
          <p:nvPr/>
        </p:nvGrpSpPr>
        <p:grpSpPr>
          <a:xfrm>
            <a:off x="698323" y="2055525"/>
            <a:ext cx="2463800" cy="1386180"/>
            <a:chOff x="770893" y="2309520"/>
            <a:chExt cx="2463800" cy="1386180"/>
          </a:xfrm>
        </p:grpSpPr>
        <p:sp>
          <p:nvSpPr>
            <p:cNvPr id="11" name="椭圆 10"/>
            <p:cNvSpPr/>
            <p:nvPr/>
          </p:nvSpPr>
          <p:spPr>
            <a:xfrm>
              <a:off x="770893" y="2309520"/>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28" name="圆角矩形 27"/>
            <p:cNvSpPr/>
            <p:nvPr/>
          </p:nvSpPr>
          <p:spPr>
            <a:xfrm>
              <a:off x="1075072" y="2871605"/>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29" name="圆角矩形 28"/>
            <p:cNvSpPr/>
            <p:nvPr/>
          </p:nvSpPr>
          <p:spPr>
            <a:xfrm>
              <a:off x="1276231" y="3059541"/>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30" name="圆角矩形 29"/>
            <p:cNvSpPr/>
            <p:nvPr/>
          </p:nvSpPr>
          <p:spPr>
            <a:xfrm>
              <a:off x="2522872" y="3034141"/>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grpSp>
        <p:nvGrpSpPr>
          <p:cNvPr id="78" name="组 77"/>
          <p:cNvGrpSpPr/>
          <p:nvPr/>
        </p:nvGrpSpPr>
        <p:grpSpPr>
          <a:xfrm>
            <a:off x="5333760" y="2004725"/>
            <a:ext cx="2463800" cy="1386180"/>
            <a:chOff x="5406330" y="2258720"/>
            <a:chExt cx="2463800" cy="1386180"/>
          </a:xfrm>
        </p:grpSpPr>
        <p:sp>
          <p:nvSpPr>
            <p:cNvPr id="16" name="椭圆 15"/>
            <p:cNvSpPr/>
            <p:nvPr/>
          </p:nvSpPr>
          <p:spPr>
            <a:xfrm>
              <a:off x="5406330" y="2258720"/>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31" name="圆角矩形 30"/>
            <p:cNvSpPr/>
            <p:nvPr/>
          </p:nvSpPr>
          <p:spPr>
            <a:xfrm>
              <a:off x="5740399" y="2742299"/>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32" name="圆角矩形 31"/>
            <p:cNvSpPr/>
            <p:nvPr/>
          </p:nvSpPr>
          <p:spPr>
            <a:xfrm>
              <a:off x="6409227" y="3052791"/>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33" name="圆角矩形 32"/>
            <p:cNvSpPr/>
            <p:nvPr/>
          </p:nvSpPr>
          <p:spPr>
            <a:xfrm>
              <a:off x="7321996" y="2637739"/>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35" name="椭圆 34"/>
          <p:cNvSpPr/>
          <p:nvPr/>
        </p:nvSpPr>
        <p:spPr>
          <a:xfrm>
            <a:off x="6264730" y="3669928"/>
            <a:ext cx="2466110"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com</a:t>
            </a:r>
            <a:endParaRPr kumimoji="1" lang="zh-CN" altLang="en-US" sz="2000" dirty="0" smtClean="0">
              <a:solidFill>
                <a:schemeClr val="tx1"/>
              </a:solidFill>
              <a:latin typeface="Arial Black"/>
              <a:cs typeface="Arial Black"/>
            </a:endParaRPr>
          </a:p>
        </p:txBody>
      </p:sp>
      <p:grpSp>
        <p:nvGrpSpPr>
          <p:cNvPr id="79" name="组 78"/>
          <p:cNvGrpSpPr/>
          <p:nvPr/>
        </p:nvGrpSpPr>
        <p:grpSpPr>
          <a:xfrm>
            <a:off x="6332849" y="3669928"/>
            <a:ext cx="2463800" cy="1386180"/>
            <a:chOff x="6405419" y="3923923"/>
            <a:chExt cx="2463800" cy="1386180"/>
          </a:xfrm>
        </p:grpSpPr>
        <p:sp>
          <p:nvSpPr>
            <p:cNvPr id="34" name="椭圆 33"/>
            <p:cNvSpPr/>
            <p:nvPr/>
          </p:nvSpPr>
          <p:spPr>
            <a:xfrm>
              <a:off x="6405419" y="3923923"/>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36" name="圆角矩形 35"/>
            <p:cNvSpPr/>
            <p:nvPr/>
          </p:nvSpPr>
          <p:spPr>
            <a:xfrm>
              <a:off x="6811545" y="46170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37" name="圆角矩形 36"/>
            <p:cNvSpPr/>
            <p:nvPr/>
          </p:nvSpPr>
          <p:spPr>
            <a:xfrm>
              <a:off x="8208198" y="46170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38" name="圆角矩形 37"/>
            <p:cNvSpPr/>
            <p:nvPr/>
          </p:nvSpPr>
          <p:spPr>
            <a:xfrm>
              <a:off x="7763698" y="4673944"/>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sp>
        <p:nvSpPr>
          <p:cNvPr id="39" name="圆角矩形 38"/>
          <p:cNvSpPr/>
          <p:nvPr/>
        </p:nvSpPr>
        <p:spPr>
          <a:xfrm>
            <a:off x="6998294" y="5726301"/>
            <a:ext cx="1688506" cy="605347"/>
          </a:xfrm>
          <a:prstGeom prst="roundRect">
            <a:avLst/>
          </a:prstGeom>
          <a:noFill/>
          <a:ln>
            <a:solidFill>
              <a:srgbClr val="103154"/>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solidFill>
                  <a:schemeClr val="tx1"/>
                </a:solidFill>
                <a:latin typeface="微软雅黑"/>
                <a:ea typeface="微软雅黑"/>
                <a:cs typeface="微软雅黑"/>
              </a:rPr>
              <a:t>用户主机</a:t>
            </a:r>
            <a:endParaRPr kumimoji="1" lang="en-US" altLang="zh-CN" sz="1600" dirty="0" smtClean="0">
              <a:solidFill>
                <a:schemeClr val="tx1"/>
              </a:solidFill>
              <a:latin typeface="微软雅黑"/>
              <a:ea typeface="微软雅黑"/>
              <a:cs typeface="微软雅黑"/>
            </a:endParaRPr>
          </a:p>
          <a:p>
            <a:pPr algn="ctr"/>
            <a:r>
              <a:rPr kumimoji="1" lang="en-US" altLang="zh-CN" sz="1600" dirty="0" smtClean="0">
                <a:solidFill>
                  <a:schemeClr val="tx1"/>
                </a:solidFill>
                <a:latin typeface="微软雅黑"/>
                <a:ea typeface="微软雅黑"/>
                <a:cs typeface="微软雅黑"/>
              </a:rPr>
              <a:t>stub</a:t>
            </a:r>
            <a:r>
              <a:rPr kumimoji="1" lang="zh-CN" altLang="en-US" sz="1600" dirty="0" smtClean="0">
                <a:solidFill>
                  <a:schemeClr val="tx1"/>
                </a:solidFill>
                <a:latin typeface="微软雅黑"/>
                <a:ea typeface="微软雅黑"/>
                <a:cs typeface="微软雅黑"/>
              </a:rPr>
              <a:t> </a:t>
            </a:r>
            <a:r>
              <a:rPr kumimoji="1" lang="en-US" altLang="zh-CN" sz="1600" dirty="0" smtClean="0">
                <a:solidFill>
                  <a:schemeClr val="tx1"/>
                </a:solidFill>
                <a:latin typeface="微软雅黑"/>
                <a:ea typeface="微软雅黑"/>
                <a:cs typeface="微软雅黑"/>
              </a:rPr>
              <a:t>resolver</a:t>
            </a:r>
            <a:endParaRPr kumimoji="1" lang="zh-CN" altLang="en-US" sz="1600" dirty="0">
              <a:solidFill>
                <a:schemeClr val="tx1"/>
              </a:solidFill>
              <a:latin typeface="微软雅黑"/>
              <a:ea typeface="微软雅黑"/>
              <a:cs typeface="微软雅黑"/>
            </a:endParaRPr>
          </a:p>
        </p:txBody>
      </p:sp>
      <p:cxnSp>
        <p:nvCxnSpPr>
          <p:cNvPr id="40" name="直线连接符 39"/>
          <p:cNvCxnSpPr>
            <a:stCxn id="17" idx="4"/>
            <a:endCxn id="35" idx="0"/>
          </p:cNvCxnSpPr>
          <p:nvPr/>
        </p:nvCxnSpPr>
        <p:spPr>
          <a:xfrm>
            <a:off x="6535642" y="2520880"/>
            <a:ext cx="962143" cy="11490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直线连接符 42"/>
          <p:cNvCxnSpPr>
            <a:stCxn id="15" idx="4"/>
            <a:endCxn id="46" idx="0"/>
          </p:cNvCxnSpPr>
          <p:nvPr/>
        </p:nvCxnSpPr>
        <p:spPr>
          <a:xfrm flipH="1">
            <a:off x="1497268" y="2571680"/>
            <a:ext cx="402937" cy="1250648"/>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 name="椭圆 45"/>
          <p:cNvSpPr/>
          <p:nvPr/>
        </p:nvSpPr>
        <p:spPr>
          <a:xfrm>
            <a:off x="5271" y="3822328"/>
            <a:ext cx="2983993"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err="1" smtClean="0">
                <a:solidFill>
                  <a:schemeClr val="tx1"/>
                </a:solidFill>
                <a:latin typeface="Arial Black"/>
                <a:cs typeface="Arial Black"/>
              </a:rPr>
              <a:t>sina</a:t>
            </a:r>
            <a:endParaRPr kumimoji="1" lang="zh-CN" altLang="en-US" sz="2000" dirty="0" smtClean="0">
              <a:solidFill>
                <a:schemeClr val="tx1"/>
              </a:solidFill>
              <a:latin typeface="Arial Black"/>
              <a:cs typeface="Arial Black"/>
            </a:endParaRPr>
          </a:p>
        </p:txBody>
      </p:sp>
      <p:grpSp>
        <p:nvGrpSpPr>
          <p:cNvPr id="80" name="组 79"/>
          <p:cNvGrpSpPr/>
          <p:nvPr/>
        </p:nvGrpSpPr>
        <p:grpSpPr>
          <a:xfrm>
            <a:off x="332331" y="3822328"/>
            <a:ext cx="2463800" cy="1386180"/>
            <a:chOff x="404901" y="4076323"/>
            <a:chExt cx="2463800" cy="1386180"/>
          </a:xfrm>
        </p:grpSpPr>
        <p:sp>
          <p:nvSpPr>
            <p:cNvPr id="45" name="椭圆 44"/>
            <p:cNvSpPr/>
            <p:nvPr/>
          </p:nvSpPr>
          <p:spPr>
            <a:xfrm>
              <a:off x="404901" y="4076323"/>
              <a:ext cx="2463800" cy="1386180"/>
            </a:xfrm>
            <a:prstGeom prst="ellipse">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smtClean="0">
                <a:solidFill>
                  <a:schemeClr val="tx1"/>
                </a:solidFill>
                <a:latin typeface="Arial Black"/>
                <a:cs typeface="Arial Black"/>
              </a:endParaRPr>
            </a:p>
          </p:txBody>
        </p:sp>
        <p:sp>
          <p:nvSpPr>
            <p:cNvPr id="47" name="圆角矩形 46"/>
            <p:cNvSpPr/>
            <p:nvPr/>
          </p:nvSpPr>
          <p:spPr>
            <a:xfrm>
              <a:off x="811027" y="46424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48" name="圆角矩形 47"/>
            <p:cNvSpPr/>
            <p:nvPr/>
          </p:nvSpPr>
          <p:spPr>
            <a:xfrm>
              <a:off x="2207680" y="4642413"/>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sp>
          <p:nvSpPr>
            <p:cNvPr id="49" name="圆角矩形 48"/>
            <p:cNvSpPr/>
            <p:nvPr/>
          </p:nvSpPr>
          <p:spPr>
            <a:xfrm>
              <a:off x="1559980" y="4699344"/>
              <a:ext cx="402318" cy="375872"/>
            </a:xfrm>
            <a:prstGeom prst="roundRect">
              <a:avLst/>
            </a:prstGeom>
            <a:solidFill>
              <a:srgbClr val="008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dirty="0">
                <a:latin typeface="微软雅黑"/>
                <a:ea typeface="微软雅黑"/>
                <a:cs typeface="微软雅黑"/>
              </a:endParaRPr>
            </a:p>
          </p:txBody>
        </p:sp>
      </p:grpSp>
      <p:cxnSp>
        <p:nvCxnSpPr>
          <p:cNvPr id="60" name="直线连接符 59"/>
          <p:cNvCxnSpPr>
            <a:stCxn id="6" idx="3"/>
            <a:endCxn id="39" idx="1"/>
          </p:cNvCxnSpPr>
          <p:nvPr/>
        </p:nvCxnSpPr>
        <p:spPr>
          <a:xfrm>
            <a:off x="5163507" y="6028975"/>
            <a:ext cx="1834787" cy="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3" name="圆角矩形 62"/>
          <p:cNvSpPr/>
          <p:nvPr/>
        </p:nvSpPr>
        <p:spPr>
          <a:xfrm>
            <a:off x="5076090" y="5725537"/>
            <a:ext cx="1838447" cy="256725"/>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chemeClr val="bg1"/>
                </a:solidFill>
                <a:latin typeface="微软雅黑"/>
                <a:ea typeface="微软雅黑"/>
                <a:cs typeface="微软雅黑"/>
              </a:rPr>
              <a:t>1</a:t>
            </a:r>
            <a:r>
              <a:rPr kumimoji="1" lang="zh-CN" altLang="en-US" sz="1400" dirty="0" smtClean="0">
                <a:solidFill>
                  <a:schemeClr val="bg1"/>
                </a:solidFill>
                <a:latin typeface="微软雅黑"/>
                <a:ea typeface="微软雅黑"/>
                <a:cs typeface="微软雅黑"/>
              </a:rPr>
              <a:t> </a:t>
            </a:r>
            <a:r>
              <a:rPr kumimoji="1" lang="en-US" altLang="zh-CN" sz="1400" dirty="0" err="1" smtClean="0">
                <a:solidFill>
                  <a:schemeClr val="bg1"/>
                </a:solidFill>
                <a:latin typeface="微软雅黑"/>
                <a:ea typeface="微软雅黑"/>
                <a:cs typeface="微软雅黑"/>
              </a:rPr>
              <a:t>www.sina.com</a:t>
            </a:r>
            <a:r>
              <a:rPr kumimoji="1" lang="zh-CN" altLang="en-US" sz="1400" dirty="0" smtClean="0">
                <a:solidFill>
                  <a:schemeClr val="bg1"/>
                </a:solidFill>
                <a:latin typeface="微软雅黑"/>
                <a:ea typeface="微软雅黑"/>
                <a:cs typeface="微软雅黑"/>
              </a:rPr>
              <a:t> </a:t>
            </a:r>
            <a:r>
              <a:rPr kumimoji="1" lang="en-US" altLang="zh-CN" sz="1400" dirty="0" smtClean="0">
                <a:solidFill>
                  <a:schemeClr val="bg1"/>
                </a:solidFill>
                <a:latin typeface="微软雅黑"/>
                <a:ea typeface="微软雅黑"/>
                <a:cs typeface="微软雅黑"/>
              </a:rPr>
              <a:t>A</a:t>
            </a:r>
            <a:endParaRPr kumimoji="1" lang="zh-CN" altLang="en-US" sz="1400" dirty="0">
              <a:solidFill>
                <a:schemeClr val="bg1"/>
              </a:solidFill>
              <a:latin typeface="微软雅黑"/>
              <a:ea typeface="微软雅黑"/>
              <a:cs typeface="微软雅黑"/>
            </a:endParaRPr>
          </a:p>
        </p:txBody>
      </p:sp>
      <p:cxnSp>
        <p:nvCxnSpPr>
          <p:cNvPr id="64" name="直线连接符 63"/>
          <p:cNvCxnSpPr/>
          <p:nvPr/>
        </p:nvCxnSpPr>
        <p:spPr>
          <a:xfrm>
            <a:off x="4988369" y="2217635"/>
            <a:ext cx="0" cy="360461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67" name="圆角矩形 66"/>
          <p:cNvSpPr/>
          <p:nvPr/>
        </p:nvSpPr>
        <p:spPr>
          <a:xfrm rot="5400000">
            <a:off x="4244404" y="3693965"/>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2</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www.sina.com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69" name="直线连接符 68"/>
          <p:cNvCxnSpPr/>
          <p:nvPr/>
        </p:nvCxnSpPr>
        <p:spPr>
          <a:xfrm flipV="1">
            <a:off x="4851223" y="2217635"/>
            <a:ext cx="0" cy="3604611"/>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6" name="圆角矩形 75"/>
          <p:cNvSpPr/>
          <p:nvPr/>
        </p:nvSpPr>
        <p:spPr>
          <a:xfrm rot="5400000">
            <a:off x="3759763" y="3376842"/>
            <a:ext cx="1838447" cy="25672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FFFFFF"/>
                </a:solidFill>
                <a:latin typeface="微软雅黑"/>
                <a:ea typeface="微软雅黑"/>
                <a:cs typeface="微软雅黑"/>
              </a:rPr>
              <a:t>3</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.com</a:t>
            </a:r>
            <a:r>
              <a:rPr kumimoji="1" lang="zh-CN" altLang="en-US" sz="1400" dirty="0" smtClean="0">
                <a:solidFill>
                  <a:srgbClr val="FFFFFF"/>
                </a:solidFill>
                <a:latin typeface="微软雅黑"/>
                <a:ea typeface="微软雅黑"/>
                <a:cs typeface="微软雅黑"/>
              </a:rPr>
              <a:t> 域名服务器</a:t>
            </a:r>
            <a:endParaRPr kumimoji="1" lang="zh-CN" altLang="en-US" sz="1400" dirty="0">
              <a:solidFill>
                <a:srgbClr val="FFFFFF"/>
              </a:solidFill>
              <a:latin typeface="微软雅黑"/>
              <a:ea typeface="微软雅黑"/>
              <a:cs typeface="微软雅黑"/>
            </a:endParaRPr>
          </a:p>
        </p:txBody>
      </p:sp>
      <p:cxnSp>
        <p:nvCxnSpPr>
          <p:cNvPr id="82" name="直线连接符 81"/>
          <p:cNvCxnSpPr/>
          <p:nvPr/>
        </p:nvCxnSpPr>
        <p:spPr>
          <a:xfrm>
            <a:off x="2852620" y="2993482"/>
            <a:ext cx="1681103" cy="2781773"/>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3" name="圆角矩形 82"/>
          <p:cNvSpPr/>
          <p:nvPr/>
        </p:nvSpPr>
        <p:spPr>
          <a:xfrm rot="3600000">
            <a:off x="2817573" y="3990572"/>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4</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www.sina.com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85" name="直线连接符 84"/>
          <p:cNvCxnSpPr/>
          <p:nvPr/>
        </p:nvCxnSpPr>
        <p:spPr>
          <a:xfrm flipH="1" flipV="1">
            <a:off x="2835730" y="3156019"/>
            <a:ext cx="1536700" cy="2593836"/>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1" name="圆角矩形 90"/>
          <p:cNvSpPr/>
          <p:nvPr/>
        </p:nvSpPr>
        <p:spPr>
          <a:xfrm rot="3600000">
            <a:off x="2227662" y="4224675"/>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5</a:t>
            </a:r>
            <a:r>
              <a:rPr kumimoji="1" lang="zh-CN" altLang="en-US" sz="1400" dirty="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t>
            </a:r>
            <a:r>
              <a:rPr kumimoji="1" lang="en-US" altLang="zh-CN" sz="1400" dirty="0" err="1" smtClean="0">
                <a:solidFill>
                  <a:srgbClr val="FFFFFF"/>
                </a:solidFill>
                <a:latin typeface="微软雅黑"/>
                <a:ea typeface="微软雅黑"/>
                <a:cs typeface="微软雅黑"/>
              </a:rPr>
              <a:t>sina.com</a:t>
            </a:r>
            <a:r>
              <a:rPr kumimoji="1" lang="zh-CN" altLang="en-US" sz="1400" dirty="0" smtClean="0">
                <a:solidFill>
                  <a:srgbClr val="FFFFFF"/>
                </a:solidFill>
                <a:latin typeface="微软雅黑"/>
                <a:ea typeface="微软雅黑"/>
                <a:cs typeface="微软雅黑"/>
              </a:rPr>
              <a:t> 域名服务器</a:t>
            </a:r>
            <a:endParaRPr kumimoji="1" lang="zh-CN" altLang="en-US" sz="1400" dirty="0">
              <a:solidFill>
                <a:srgbClr val="FFFFFF"/>
              </a:solidFill>
              <a:latin typeface="微软雅黑"/>
              <a:ea typeface="微软雅黑"/>
              <a:cs typeface="微软雅黑"/>
            </a:endParaRPr>
          </a:p>
        </p:txBody>
      </p:sp>
      <p:cxnSp>
        <p:nvCxnSpPr>
          <p:cNvPr id="92" name="直线连接符 91"/>
          <p:cNvCxnSpPr/>
          <p:nvPr/>
        </p:nvCxnSpPr>
        <p:spPr>
          <a:xfrm rot="242087">
            <a:off x="2552169" y="4802390"/>
            <a:ext cx="1190980" cy="1277932"/>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3" name="圆角矩形 92"/>
          <p:cNvSpPr/>
          <p:nvPr/>
        </p:nvSpPr>
        <p:spPr>
          <a:xfrm rot="3126846">
            <a:off x="2268572" y="5073356"/>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6</a:t>
            </a:r>
            <a:r>
              <a:rPr kumimoji="1" lang="zh-CN" altLang="en-US" sz="1400" dirty="0" smtClean="0">
                <a:solidFill>
                  <a:srgbClr val="FFFFFF"/>
                </a:solidFill>
                <a:latin typeface="微软雅黑"/>
                <a:ea typeface="微软雅黑"/>
                <a:cs typeface="微软雅黑"/>
              </a:rPr>
              <a:t> </a:t>
            </a:r>
            <a:r>
              <a:rPr kumimoji="1" lang="en-US" altLang="zh-CN" sz="1400" dirty="0" err="1" smtClean="0">
                <a:solidFill>
                  <a:srgbClr val="FFFFFF"/>
                </a:solidFill>
                <a:latin typeface="微软雅黑"/>
                <a:ea typeface="微软雅黑"/>
                <a:cs typeface="微软雅黑"/>
              </a:rPr>
              <a:t>www.sina.com</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A</a:t>
            </a:r>
            <a:endParaRPr kumimoji="1" lang="zh-CN" altLang="en-US" sz="1400" dirty="0">
              <a:solidFill>
                <a:srgbClr val="FFFFFF"/>
              </a:solidFill>
              <a:latin typeface="微软雅黑"/>
              <a:ea typeface="微软雅黑"/>
              <a:cs typeface="微软雅黑"/>
            </a:endParaRPr>
          </a:p>
        </p:txBody>
      </p:sp>
      <p:cxnSp>
        <p:nvCxnSpPr>
          <p:cNvPr id="97" name="直线连接符 96"/>
          <p:cNvCxnSpPr/>
          <p:nvPr/>
        </p:nvCxnSpPr>
        <p:spPr>
          <a:xfrm flipH="1" flipV="1">
            <a:off x="2548226" y="4865890"/>
            <a:ext cx="1068620" cy="1344414"/>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8" name="圆角矩形 97"/>
          <p:cNvSpPr/>
          <p:nvPr/>
        </p:nvSpPr>
        <p:spPr>
          <a:xfrm rot="3156438">
            <a:off x="1724598" y="5401108"/>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a:solidFill>
                  <a:srgbClr val="FFFFFF"/>
                </a:solidFill>
                <a:latin typeface="微软雅黑"/>
                <a:ea typeface="微软雅黑"/>
                <a:cs typeface="微软雅黑"/>
              </a:rPr>
              <a:t>7</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www.sina.com</a:t>
            </a:r>
            <a:r>
              <a:rPr kumimoji="1" lang="zh-CN" altLang="en-US" sz="1400" dirty="0" smtClean="0">
                <a:solidFill>
                  <a:srgbClr val="FFFFFF"/>
                </a:solidFill>
                <a:latin typeface="微软雅黑"/>
                <a:ea typeface="微软雅黑"/>
                <a:cs typeface="微软雅黑"/>
              </a:rPr>
              <a:t> 地址</a:t>
            </a:r>
            <a:endParaRPr kumimoji="1" lang="zh-CN" altLang="en-US" sz="1400" dirty="0">
              <a:solidFill>
                <a:srgbClr val="FFFFFF"/>
              </a:solidFill>
              <a:latin typeface="微软雅黑"/>
              <a:ea typeface="微软雅黑"/>
              <a:cs typeface="微软雅黑"/>
            </a:endParaRPr>
          </a:p>
        </p:txBody>
      </p:sp>
      <p:cxnSp>
        <p:nvCxnSpPr>
          <p:cNvPr id="105" name="直线连接符 104"/>
          <p:cNvCxnSpPr/>
          <p:nvPr/>
        </p:nvCxnSpPr>
        <p:spPr>
          <a:xfrm flipH="1">
            <a:off x="5159656" y="6149980"/>
            <a:ext cx="1838638" cy="0"/>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09" name="圆角矩形 108"/>
          <p:cNvSpPr/>
          <p:nvPr/>
        </p:nvSpPr>
        <p:spPr>
          <a:xfrm>
            <a:off x="4878672" y="6211966"/>
            <a:ext cx="2224521"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sz="1400" dirty="0" smtClean="0">
                <a:solidFill>
                  <a:srgbClr val="FFFFFF"/>
                </a:solidFill>
                <a:latin typeface="微软雅黑"/>
                <a:ea typeface="微软雅黑"/>
                <a:cs typeface="微软雅黑"/>
              </a:rPr>
              <a:t>8</a:t>
            </a:r>
            <a:r>
              <a:rPr kumimoji="1" lang="zh-CN" altLang="en-US" sz="1400" dirty="0" smtClean="0">
                <a:solidFill>
                  <a:srgbClr val="FFFFFF"/>
                </a:solidFill>
                <a:latin typeface="微软雅黑"/>
                <a:ea typeface="微软雅黑"/>
                <a:cs typeface="微软雅黑"/>
              </a:rPr>
              <a:t> </a:t>
            </a:r>
            <a:r>
              <a:rPr kumimoji="1" lang="en-US" altLang="zh-CN" sz="1400" dirty="0" smtClean="0">
                <a:solidFill>
                  <a:srgbClr val="FFFFFF"/>
                </a:solidFill>
                <a:latin typeface="微软雅黑"/>
                <a:ea typeface="微软雅黑"/>
                <a:cs typeface="微软雅黑"/>
              </a:rPr>
              <a:t>www.sina.com</a:t>
            </a:r>
            <a:r>
              <a:rPr kumimoji="1" lang="zh-CN" altLang="en-US" sz="1400" dirty="0" smtClean="0">
                <a:solidFill>
                  <a:srgbClr val="FFFFFF"/>
                </a:solidFill>
                <a:latin typeface="微软雅黑"/>
                <a:ea typeface="微软雅黑"/>
                <a:cs typeface="微软雅黑"/>
              </a:rPr>
              <a:t> 地址</a:t>
            </a:r>
            <a:endParaRPr kumimoji="1" lang="zh-CN" altLang="en-US" sz="1400" dirty="0">
              <a:solidFill>
                <a:srgbClr val="FFFFFF"/>
              </a:solidFill>
              <a:latin typeface="微软雅黑"/>
              <a:ea typeface="微软雅黑"/>
              <a:cs typeface="微软雅黑"/>
            </a:endParaRPr>
          </a:p>
        </p:txBody>
      </p:sp>
      <p:sp>
        <p:nvSpPr>
          <p:cNvPr id="61" name="椭圆 60"/>
          <p:cNvSpPr/>
          <p:nvPr/>
        </p:nvSpPr>
        <p:spPr>
          <a:xfrm>
            <a:off x="696651" y="4802593"/>
            <a:ext cx="1684386" cy="516155"/>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2000" dirty="0" smtClean="0">
                <a:solidFill>
                  <a:schemeClr val="tx1"/>
                </a:solidFill>
                <a:latin typeface="Arial Black"/>
                <a:cs typeface="Arial Black"/>
              </a:rPr>
              <a:t>www</a:t>
            </a:r>
            <a:endParaRPr kumimoji="1" lang="zh-CN" altLang="en-US" sz="2000" dirty="0" smtClean="0">
              <a:solidFill>
                <a:schemeClr val="tx1"/>
              </a:solidFill>
              <a:latin typeface="Arial Black"/>
              <a:cs typeface="Arial Black"/>
            </a:endParaRPr>
          </a:p>
        </p:txBody>
      </p:sp>
      <p:cxnSp>
        <p:nvCxnSpPr>
          <p:cNvPr id="62" name="直线连接符 61"/>
          <p:cNvCxnSpPr>
            <a:stCxn id="46" idx="4"/>
          </p:cNvCxnSpPr>
          <p:nvPr/>
        </p:nvCxnSpPr>
        <p:spPr>
          <a:xfrm flipH="1">
            <a:off x="1404820" y="4338483"/>
            <a:ext cx="92448" cy="527407"/>
          </a:xfrm>
          <a:prstGeom prst="line">
            <a:avLst/>
          </a:prstGeom>
          <a:ln w="571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直线连接符 67"/>
          <p:cNvCxnSpPr/>
          <p:nvPr/>
        </p:nvCxnSpPr>
        <p:spPr>
          <a:xfrm>
            <a:off x="6701360" y="1411273"/>
            <a:ext cx="1832956" cy="0"/>
          </a:xfrm>
          <a:prstGeom prst="line">
            <a:avLst/>
          </a:prstGeom>
          <a:ln w="57150" cmpd="sng">
            <a:solidFill>
              <a:srgbClr val="3366FF"/>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0" name="圆角矩形 69"/>
          <p:cNvSpPr/>
          <p:nvPr/>
        </p:nvSpPr>
        <p:spPr>
          <a:xfrm>
            <a:off x="6731000" y="1110698"/>
            <a:ext cx="1838447" cy="256725"/>
          </a:xfrm>
          <a:prstGeom prst="roundRect">
            <a:avLst/>
          </a:prstGeom>
          <a:solidFill>
            <a:srgbClr val="009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FFFFFF"/>
                </a:solidFill>
                <a:latin typeface="微软雅黑"/>
                <a:ea typeface="微软雅黑"/>
                <a:cs typeface="微软雅黑"/>
              </a:rPr>
              <a:t>Query</a:t>
            </a:r>
            <a:r>
              <a:rPr kumimoji="1" lang="zh-CN" altLang="en-US" sz="1400" dirty="0" smtClean="0">
                <a:solidFill>
                  <a:srgbClr val="FFFFFF"/>
                </a:solidFill>
                <a:latin typeface="微软雅黑"/>
                <a:ea typeface="微软雅黑"/>
                <a:cs typeface="微软雅黑"/>
              </a:rPr>
              <a:t>查询</a:t>
            </a:r>
            <a:endParaRPr kumimoji="1" lang="zh-CN" altLang="en-US" sz="1400" dirty="0">
              <a:solidFill>
                <a:srgbClr val="FFFFFF"/>
              </a:solidFill>
              <a:latin typeface="微软雅黑"/>
              <a:ea typeface="微软雅黑"/>
              <a:cs typeface="微软雅黑"/>
            </a:endParaRPr>
          </a:p>
        </p:txBody>
      </p:sp>
      <p:cxnSp>
        <p:nvCxnSpPr>
          <p:cNvPr id="71" name="直线连接符 70"/>
          <p:cNvCxnSpPr/>
          <p:nvPr/>
        </p:nvCxnSpPr>
        <p:spPr>
          <a:xfrm flipH="1">
            <a:off x="6781626" y="1568253"/>
            <a:ext cx="1838638" cy="0"/>
          </a:xfrm>
          <a:prstGeom prst="line">
            <a:avLst/>
          </a:prstGeom>
          <a:ln w="57150" cmpd="sng">
            <a:solidFill>
              <a:schemeClr val="accent1"/>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72" name="圆角矩形 71"/>
          <p:cNvSpPr/>
          <p:nvPr/>
        </p:nvSpPr>
        <p:spPr>
          <a:xfrm>
            <a:off x="6744479" y="1630239"/>
            <a:ext cx="1838447" cy="256725"/>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FFFFFF"/>
                </a:solidFill>
                <a:latin typeface="微软雅黑"/>
                <a:ea typeface="微软雅黑"/>
                <a:cs typeface="微软雅黑"/>
              </a:rPr>
              <a:t>Reply</a:t>
            </a:r>
            <a:r>
              <a:rPr kumimoji="1" lang="zh-CN" altLang="en-US" sz="1400" dirty="0" smtClean="0">
                <a:solidFill>
                  <a:srgbClr val="FFFFFF"/>
                </a:solidFill>
                <a:latin typeface="微软雅黑"/>
                <a:ea typeface="微软雅黑"/>
                <a:cs typeface="微软雅黑"/>
              </a:rPr>
              <a:t>回答</a:t>
            </a:r>
            <a:endParaRPr kumimoji="1" lang="zh-CN" altLang="en-US" sz="1400" dirty="0">
              <a:solidFill>
                <a:srgbClr val="FFFFFF"/>
              </a:solidFill>
              <a:latin typeface="微软雅黑"/>
              <a:ea typeface="微软雅黑"/>
              <a:cs typeface="微软雅黑"/>
            </a:endParaRPr>
          </a:p>
        </p:txBody>
      </p:sp>
      <p:sp>
        <p:nvSpPr>
          <p:cNvPr id="75" name="圆角矩形标注 74"/>
          <p:cNvSpPr/>
          <p:nvPr/>
        </p:nvSpPr>
        <p:spPr>
          <a:xfrm>
            <a:off x="5321665" y="4775175"/>
            <a:ext cx="1723277" cy="872292"/>
          </a:xfrm>
          <a:prstGeom prst="wedgeRoundRectCallout">
            <a:avLst>
              <a:gd name="adj1" fmla="val -22570"/>
              <a:gd name="adj2" fmla="val 6202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200" dirty="0" smtClean="0">
                <a:solidFill>
                  <a:srgbClr val="3366FF"/>
                </a:solidFill>
                <a:latin typeface="微软雅黑"/>
                <a:ea typeface="微软雅黑"/>
                <a:cs typeface="微软雅黑"/>
              </a:rPr>
              <a:t>1</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8</a:t>
            </a:r>
            <a:r>
              <a:rPr kumimoji="1" lang="zh-CN" altLang="en-US" sz="1200" dirty="0" smtClean="0">
                <a:solidFill>
                  <a:srgbClr val="3366FF"/>
                </a:solidFill>
                <a:latin typeface="微软雅黑"/>
                <a:ea typeface="微软雅黑"/>
                <a:cs typeface="微软雅黑"/>
              </a:rPr>
              <a:t>步</a:t>
            </a:r>
            <a:endParaRPr kumimoji="1" lang="en-US" altLang="zh-CN" sz="1200" dirty="0" smtClean="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递归解析：被询问服务器询问其他服务器，</a:t>
            </a:r>
            <a:endParaRPr kumimoji="1" lang="en-US" altLang="zh-CN" sz="1200" dirty="0" smtClean="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最终返回回答</a:t>
            </a:r>
            <a:endParaRPr kumimoji="1" lang="en-US" altLang="zh-CN" sz="1200" dirty="0" smtClean="0">
              <a:solidFill>
                <a:srgbClr val="3366FF"/>
              </a:solidFill>
              <a:latin typeface="微软雅黑"/>
              <a:ea typeface="微软雅黑"/>
              <a:cs typeface="微软雅黑"/>
            </a:endParaRPr>
          </a:p>
        </p:txBody>
      </p:sp>
      <p:sp>
        <p:nvSpPr>
          <p:cNvPr id="84" name="圆角矩形标注 83"/>
          <p:cNvSpPr/>
          <p:nvPr/>
        </p:nvSpPr>
        <p:spPr>
          <a:xfrm>
            <a:off x="648884" y="5430002"/>
            <a:ext cx="1723277" cy="891342"/>
          </a:xfrm>
          <a:prstGeom prst="wedgeRoundRectCallout">
            <a:avLst>
              <a:gd name="adj1" fmla="val 77096"/>
              <a:gd name="adj2" fmla="val 43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200" dirty="0" smtClean="0">
                <a:solidFill>
                  <a:srgbClr val="3366FF"/>
                </a:solidFill>
                <a:latin typeface="微软雅黑"/>
                <a:ea typeface="微软雅黑"/>
                <a:cs typeface="微软雅黑"/>
              </a:rPr>
              <a:t>2</a:t>
            </a:r>
            <a:r>
              <a:rPr kumimoji="1" lang="zh-CN" altLang="en-US" sz="1200" dirty="0" smtClean="0">
                <a:solidFill>
                  <a:srgbClr val="3366FF"/>
                </a:solidFill>
                <a:latin typeface="微软雅黑"/>
                <a:ea typeface="微软雅黑"/>
                <a:cs typeface="微软雅黑"/>
              </a:rPr>
              <a:t>~</a:t>
            </a:r>
            <a:r>
              <a:rPr kumimoji="1" lang="en-US" altLang="zh-CN" sz="1200" dirty="0" smtClean="0">
                <a:solidFill>
                  <a:srgbClr val="3366FF"/>
                </a:solidFill>
                <a:latin typeface="微软雅黑"/>
                <a:ea typeface="微软雅黑"/>
                <a:cs typeface="微软雅黑"/>
              </a:rPr>
              <a:t>7</a:t>
            </a:r>
            <a:r>
              <a:rPr kumimoji="1" lang="zh-CN" altLang="en-US" sz="1200" dirty="0" smtClean="0">
                <a:solidFill>
                  <a:srgbClr val="3366FF"/>
                </a:solidFill>
                <a:latin typeface="微软雅黑"/>
                <a:ea typeface="微软雅黑"/>
                <a:cs typeface="微软雅黑"/>
              </a:rPr>
              <a:t>步</a:t>
            </a:r>
            <a:endParaRPr kumimoji="1" lang="en-US" altLang="zh-CN" sz="1200" dirty="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迭代解析：被询问服务器返回其他服务器，</a:t>
            </a:r>
            <a:endParaRPr kumimoji="1" lang="en-US" altLang="zh-CN" sz="1200" dirty="0" smtClean="0">
              <a:solidFill>
                <a:srgbClr val="3366FF"/>
              </a:solidFill>
              <a:latin typeface="微软雅黑"/>
              <a:ea typeface="微软雅黑"/>
              <a:cs typeface="微软雅黑"/>
            </a:endParaRPr>
          </a:p>
          <a:p>
            <a:r>
              <a:rPr kumimoji="1" lang="zh-CN" altLang="en-US" sz="1200" dirty="0" smtClean="0">
                <a:solidFill>
                  <a:srgbClr val="3366FF"/>
                </a:solidFill>
                <a:latin typeface="微软雅黑"/>
                <a:ea typeface="微软雅黑"/>
                <a:cs typeface="微软雅黑"/>
              </a:rPr>
              <a:t>客户询问其他服务器</a:t>
            </a:r>
            <a:endParaRPr kumimoji="1" lang="en-US" altLang="zh-CN" sz="1200" dirty="0" smtClean="0">
              <a:solidFill>
                <a:srgbClr val="3366FF"/>
              </a:solidFill>
              <a:latin typeface="微软雅黑"/>
              <a:ea typeface="微软雅黑"/>
              <a:cs typeface="微软雅黑"/>
            </a:endParaRPr>
          </a:p>
        </p:txBody>
      </p:sp>
      <p:sp>
        <p:nvSpPr>
          <p:cNvPr id="86" name="圆角矩形 85"/>
          <p:cNvSpPr/>
          <p:nvPr/>
        </p:nvSpPr>
        <p:spPr>
          <a:xfrm>
            <a:off x="81728" y="944617"/>
            <a:ext cx="2691670" cy="500286"/>
          </a:xfrm>
          <a:prstGeom prst="roundRect">
            <a:avLst/>
          </a:prstGeom>
          <a:solidFill>
            <a:srgbClr val="FF7F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sz="1400" dirty="0" smtClean="0">
                <a:solidFill>
                  <a:srgbClr val="FFFFFF"/>
                </a:solidFill>
                <a:latin typeface="微软雅黑"/>
                <a:ea typeface="微软雅黑"/>
                <a:cs typeface="微软雅黑"/>
              </a:rPr>
              <a:t>系统中那个组件的任务最复杂</a:t>
            </a:r>
            <a:r>
              <a:rPr kumimoji="1" lang="en-US" altLang="zh-CN" sz="1400" dirty="0" smtClean="0">
                <a:solidFill>
                  <a:srgbClr val="FFFFFF"/>
                </a:solidFill>
                <a:latin typeface="微软雅黑"/>
                <a:ea typeface="微软雅黑"/>
                <a:cs typeface="微软雅黑"/>
              </a:rPr>
              <a:t>?</a:t>
            </a:r>
          </a:p>
          <a:p>
            <a:pPr algn="ctr"/>
            <a:r>
              <a:rPr kumimoji="1" lang="zh-CN" altLang="en-US" sz="1400" dirty="0" smtClean="0">
                <a:solidFill>
                  <a:srgbClr val="FFFFFF"/>
                </a:solidFill>
                <a:latin typeface="微软雅黑"/>
                <a:ea typeface="微软雅黑"/>
                <a:cs typeface="微软雅黑"/>
              </a:rPr>
              <a:t>为什么？</a:t>
            </a:r>
            <a:endParaRPr kumimoji="1" lang="zh-CN" altLang="en-US" sz="1400" dirty="0">
              <a:solidFill>
                <a:srgbClr val="FFFFFF"/>
              </a:solidFill>
              <a:latin typeface="微软雅黑"/>
              <a:ea typeface="微软雅黑"/>
              <a:cs typeface="微软雅黑"/>
            </a:endParaRPr>
          </a:p>
        </p:txBody>
      </p:sp>
    </p:spTree>
    <p:extLst>
      <p:ext uri="{BB962C8B-B14F-4D97-AF65-F5344CB8AC3E}">
        <p14:creationId xmlns:p14="http://schemas.microsoft.com/office/powerpoint/2010/main" val="79189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9" grpId="0" animBg="1"/>
      <p:bldP spid="63" grpId="0" animBg="1"/>
      <p:bldP spid="67" grpId="0" animBg="1"/>
      <p:bldP spid="76" grpId="0" animBg="1"/>
      <p:bldP spid="83" grpId="0" animBg="1"/>
      <p:bldP spid="91" grpId="0" animBg="1"/>
      <p:bldP spid="93" grpId="0" animBg="1"/>
      <p:bldP spid="98" grpId="0" animBg="1"/>
      <p:bldP spid="109" grpId="0" animBg="1"/>
      <p:bldP spid="70" grpId="0" animBg="1"/>
      <p:bldP spid="72" grpId="0" animBg="1"/>
      <p:bldP spid="75" grpId="0" animBg="1"/>
      <p:bldP spid="84" grpId="0" animBg="1"/>
      <p:bldP spid="8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部署</a:t>
            </a:r>
            <a:r>
              <a:rPr kumimoji="1" lang="en-US" altLang="zh-CN" dirty="0" smtClean="0"/>
              <a:t>DNSSEC</a:t>
            </a:r>
            <a:r>
              <a:rPr kumimoji="1" lang="zh-CN" altLang="en-US" dirty="0" smtClean="0"/>
              <a:t>：产生秘钥 </a:t>
            </a:r>
            <a:endParaRPr kumimoji="1" lang="zh-CN" altLang="en-US" dirty="0"/>
          </a:p>
        </p:txBody>
      </p:sp>
      <p:sp>
        <p:nvSpPr>
          <p:cNvPr id="3" name="内容占位符 2"/>
          <p:cNvSpPr>
            <a:spLocks noGrp="1"/>
          </p:cNvSpPr>
          <p:nvPr>
            <p:ph idx="1"/>
          </p:nvPr>
        </p:nvSpPr>
        <p:spPr>
          <a:xfrm>
            <a:off x="1" y="1304648"/>
            <a:ext cx="9144000" cy="5398818"/>
          </a:xfrm>
        </p:spPr>
        <p:txBody>
          <a:bodyPr/>
          <a:lstStyle/>
          <a:p>
            <a:pPr marL="0" indent="0">
              <a:buNone/>
            </a:pPr>
            <a:r>
              <a:rPr kumimoji="1" lang="en-US" altLang="zh-CN" sz="1400" dirty="0" smtClean="0">
                <a:solidFill>
                  <a:srgbClr val="3366FF"/>
                </a:solidFill>
                <a:latin typeface="Courier"/>
                <a:cs typeface="Courier"/>
              </a:rPr>
              <a:t>$</a:t>
            </a:r>
            <a:r>
              <a:rPr kumimoji="1" lang="zh-CN" altLang="en-US" sz="1400" dirty="0" smtClean="0">
                <a:solidFill>
                  <a:srgbClr val="3366FF"/>
                </a:solidFill>
                <a:latin typeface="Courier"/>
                <a:cs typeface="Courier"/>
              </a:rPr>
              <a:t> </a:t>
            </a:r>
            <a:r>
              <a:rPr kumimoji="1" lang="en-US" altLang="zh-CN" sz="1400" dirty="0" err="1" smtClean="0">
                <a:solidFill>
                  <a:srgbClr val="3366FF"/>
                </a:solidFill>
                <a:latin typeface="Courier"/>
                <a:cs typeface="Courier"/>
              </a:rPr>
              <a:t>dnssec</a:t>
            </a:r>
            <a:r>
              <a:rPr kumimoji="1" lang="en-US" altLang="zh-CN" sz="1400" dirty="0" err="1">
                <a:solidFill>
                  <a:srgbClr val="3366FF"/>
                </a:solidFill>
                <a:latin typeface="Courier"/>
                <a:cs typeface="Courier"/>
              </a:rPr>
              <a:t>-keygen</a:t>
            </a:r>
            <a:r>
              <a:rPr kumimoji="1" lang="en-US" altLang="zh-CN" sz="1400" dirty="0">
                <a:solidFill>
                  <a:srgbClr val="3366FF"/>
                </a:solidFill>
                <a:latin typeface="Courier"/>
                <a:cs typeface="Courier"/>
              </a:rPr>
              <a:t> -f KSK -r /</a:t>
            </a:r>
            <a:r>
              <a:rPr kumimoji="1" lang="en-US" altLang="zh-CN" sz="1400" dirty="0" err="1">
                <a:solidFill>
                  <a:srgbClr val="3366FF"/>
                </a:solidFill>
                <a:latin typeface="Courier"/>
                <a:cs typeface="Courier"/>
              </a:rPr>
              <a:t>dev</a:t>
            </a:r>
            <a:r>
              <a:rPr kumimoji="1" lang="en-US" altLang="zh-CN" sz="1400" dirty="0">
                <a:solidFill>
                  <a:srgbClr val="3366FF"/>
                </a:solidFill>
                <a:latin typeface="Courier"/>
                <a:cs typeface="Courier"/>
              </a:rPr>
              <a:t>/</a:t>
            </a:r>
            <a:r>
              <a:rPr kumimoji="1" lang="en-US" altLang="zh-CN" sz="1400" dirty="0" err="1">
                <a:solidFill>
                  <a:srgbClr val="3366FF"/>
                </a:solidFill>
                <a:latin typeface="Courier"/>
                <a:cs typeface="Courier"/>
              </a:rPr>
              <a:t>urandom</a:t>
            </a:r>
            <a:r>
              <a:rPr kumimoji="1" lang="en-US" altLang="zh-CN" sz="1400" dirty="0">
                <a:solidFill>
                  <a:srgbClr val="3366FF"/>
                </a:solidFill>
                <a:latin typeface="Courier"/>
                <a:cs typeface="Courier"/>
              </a:rPr>
              <a:t>  -a NSEC3RSASHA1 -b 768 -n ZONE </a:t>
            </a:r>
            <a:r>
              <a:rPr kumimoji="1" lang="en-US" altLang="zh-CN" sz="1400" dirty="0" err="1">
                <a:solidFill>
                  <a:srgbClr val="3366FF"/>
                </a:solidFill>
                <a:latin typeface="Courier"/>
                <a:cs typeface="Courier"/>
              </a:rPr>
              <a:t>example.com</a:t>
            </a:r>
            <a:r>
              <a:rPr kumimoji="1" lang="en-US" altLang="zh-CN" sz="1400" dirty="0">
                <a:solidFill>
                  <a:srgbClr val="3366FF"/>
                </a:solidFill>
                <a:latin typeface="Courier"/>
                <a:cs typeface="Courier"/>
              </a:rPr>
              <a:t>.</a:t>
            </a:r>
          </a:p>
          <a:p>
            <a:pPr marL="0" indent="0">
              <a:buNone/>
            </a:pPr>
            <a:r>
              <a:rPr kumimoji="1" lang="en-US" altLang="zh-CN" sz="1400" dirty="0">
                <a:solidFill>
                  <a:srgbClr val="3366FF"/>
                </a:solidFill>
                <a:latin typeface="Courier"/>
                <a:cs typeface="Courier"/>
              </a:rPr>
              <a:t>Generating key pair..++++++++ .........++++++++</a:t>
            </a:r>
          </a:p>
          <a:p>
            <a:pPr marL="0" indent="0">
              <a:buNone/>
            </a:pPr>
            <a:r>
              <a:rPr kumimoji="1" lang="en-US" altLang="zh-CN" sz="1400" dirty="0">
                <a:solidFill>
                  <a:srgbClr val="3366FF"/>
                </a:solidFill>
                <a:latin typeface="Courier"/>
                <a:cs typeface="Courier"/>
              </a:rPr>
              <a:t>Kexample.com.+007+</a:t>
            </a:r>
            <a:r>
              <a:rPr kumimoji="1" lang="en-US" altLang="zh-CN" sz="1400" dirty="0" smtClean="0">
                <a:solidFill>
                  <a:srgbClr val="3366FF"/>
                </a:solidFill>
                <a:latin typeface="Courier"/>
                <a:cs typeface="Courier"/>
              </a:rPr>
              <a:t>57705</a:t>
            </a:r>
          </a:p>
          <a:p>
            <a:pPr marL="0" indent="0">
              <a:buNone/>
            </a:pPr>
            <a:r>
              <a:rPr kumimoji="1" lang="en-US" altLang="zh-CN" sz="1400" dirty="0">
                <a:solidFill>
                  <a:srgbClr val="3366FF"/>
                </a:solidFill>
                <a:latin typeface="Courier"/>
                <a:cs typeface="Courier"/>
              </a:rPr>
              <a:t>$ cat Kexample.com.+007+57705.private</a:t>
            </a:r>
          </a:p>
          <a:p>
            <a:pPr marL="0" indent="0">
              <a:buNone/>
            </a:pPr>
            <a:r>
              <a:rPr kumimoji="1" lang="en-US" altLang="zh-CN" sz="1400" dirty="0">
                <a:solidFill>
                  <a:srgbClr val="000000"/>
                </a:solidFill>
                <a:latin typeface="Courier"/>
                <a:cs typeface="Courier"/>
              </a:rPr>
              <a:t>cat: Kexample.com.+007+57705.private: Permission denied</a:t>
            </a:r>
          </a:p>
          <a:p>
            <a:pPr marL="0" indent="0">
              <a:buNone/>
            </a:pPr>
            <a:r>
              <a:rPr kumimoji="1" lang="en-US" altLang="zh-CN" sz="1400" dirty="0" smtClean="0">
                <a:solidFill>
                  <a:srgbClr val="3366FF"/>
                </a:solidFill>
                <a:latin typeface="Courier"/>
                <a:cs typeface="Courier"/>
              </a:rPr>
              <a:t>$ </a:t>
            </a:r>
            <a:r>
              <a:rPr kumimoji="1" lang="en-US" altLang="zh-CN" sz="1400" dirty="0">
                <a:solidFill>
                  <a:srgbClr val="3366FF"/>
                </a:solidFill>
                <a:latin typeface="Courier"/>
                <a:cs typeface="Courier"/>
              </a:rPr>
              <a:t>cat Kexample.com.+007+57705.key</a:t>
            </a:r>
          </a:p>
          <a:p>
            <a:pPr marL="0" indent="0">
              <a:buNone/>
            </a:pPr>
            <a:r>
              <a:rPr kumimoji="1" lang="en-US" altLang="zh-CN" sz="1400" dirty="0">
                <a:solidFill>
                  <a:srgbClr val="000000"/>
                </a:solidFill>
                <a:latin typeface="Courier"/>
                <a:cs typeface="Courier"/>
              </a:rPr>
              <a:t>; This is a key-signing key, </a:t>
            </a:r>
            <a:r>
              <a:rPr kumimoji="1" lang="en-US" altLang="zh-CN" sz="1400" dirty="0" err="1">
                <a:solidFill>
                  <a:srgbClr val="000000"/>
                </a:solidFill>
                <a:latin typeface="Courier"/>
                <a:cs typeface="Courier"/>
              </a:rPr>
              <a:t>keyid</a:t>
            </a:r>
            <a:r>
              <a:rPr kumimoji="1" lang="en-US" altLang="zh-CN" sz="1400" dirty="0">
                <a:solidFill>
                  <a:srgbClr val="000000"/>
                </a:solidFill>
                <a:latin typeface="Courier"/>
                <a:cs typeface="Courier"/>
              </a:rPr>
              <a:t> 57705, for </a:t>
            </a:r>
            <a:r>
              <a:rPr kumimoji="1" lang="en-US" altLang="zh-CN" sz="1400" dirty="0" err="1">
                <a:solidFill>
                  <a:srgbClr val="000000"/>
                </a:solidFill>
                <a:latin typeface="Courier"/>
                <a:cs typeface="Courier"/>
              </a:rPr>
              <a:t>example.com</a:t>
            </a:r>
            <a:r>
              <a:rPr kumimoji="1" lang="en-US" altLang="zh-CN" sz="1400" dirty="0">
                <a:solidFill>
                  <a:srgbClr val="000000"/>
                </a:solidFill>
                <a:latin typeface="Courier"/>
                <a:cs typeface="Courier"/>
              </a:rPr>
              <a:t>.</a:t>
            </a:r>
          </a:p>
          <a:p>
            <a:pPr marL="0" indent="0">
              <a:buNone/>
            </a:pPr>
            <a:r>
              <a:rPr kumimoji="1" lang="en-US" altLang="zh-CN" sz="1400" dirty="0">
                <a:solidFill>
                  <a:srgbClr val="000000"/>
                </a:solidFill>
                <a:latin typeface="Courier"/>
                <a:cs typeface="Courier"/>
              </a:rPr>
              <a:t>; Created: 20150210030846 (Tue Feb 10 04:08:46 2015)</a:t>
            </a:r>
          </a:p>
          <a:p>
            <a:pPr marL="0" indent="0">
              <a:buNone/>
            </a:pPr>
            <a:r>
              <a:rPr kumimoji="1" lang="en-US" altLang="zh-CN" sz="1400" dirty="0">
                <a:solidFill>
                  <a:srgbClr val="000000"/>
                </a:solidFill>
                <a:latin typeface="Courier"/>
                <a:cs typeface="Courier"/>
              </a:rPr>
              <a:t>; Publish: 20150210030846 (Tue Feb 10 04:08:46 2015)</a:t>
            </a:r>
          </a:p>
          <a:p>
            <a:pPr marL="0" indent="0">
              <a:buNone/>
            </a:pPr>
            <a:r>
              <a:rPr kumimoji="1" lang="en-US" altLang="zh-CN" sz="1400" dirty="0">
                <a:solidFill>
                  <a:srgbClr val="000000"/>
                </a:solidFill>
                <a:latin typeface="Courier"/>
                <a:cs typeface="Courier"/>
              </a:rPr>
              <a:t>; Activate: 20150210030846 (Tue Feb 10 04:08:46 2015)</a:t>
            </a:r>
          </a:p>
          <a:p>
            <a:pPr marL="0" indent="0">
              <a:buNone/>
            </a:pPr>
            <a:r>
              <a:rPr kumimoji="1" lang="en-US" altLang="zh-CN" sz="1400" dirty="0" err="1">
                <a:solidFill>
                  <a:srgbClr val="000000"/>
                </a:solidFill>
                <a:latin typeface="Courier"/>
                <a:cs typeface="Courier"/>
              </a:rPr>
              <a:t>example.com</a:t>
            </a:r>
            <a:r>
              <a:rPr kumimoji="1" lang="en-US" altLang="zh-CN" sz="1400" dirty="0">
                <a:solidFill>
                  <a:srgbClr val="000000"/>
                </a:solidFill>
                <a:latin typeface="Courier"/>
                <a:cs typeface="Courier"/>
              </a:rPr>
              <a:t>. IN DNSKEY 257 3 7 AwEAAcAXDhloyDKsDwTuKaV2fKaqJ8hLa9o3jyxx+ZYh+pCvBOXMCTVK 5ggTepGsLd32RNuL7CTKxUaPjsTPgK007O+pSVW6/QcmjIDamXOjU4ZS b2kXpi7ybPPzr+oBJ8VM7Q=</a:t>
            </a:r>
            <a:r>
              <a:rPr kumimoji="1" lang="en-US" altLang="zh-CN" sz="1400" dirty="0" smtClean="0">
                <a:solidFill>
                  <a:srgbClr val="000000"/>
                </a:solidFill>
                <a:latin typeface="Courier"/>
                <a:cs typeface="Courier"/>
              </a:rPr>
              <a:t>=</a:t>
            </a:r>
          </a:p>
          <a:p>
            <a:pPr marL="0" indent="0">
              <a:buNone/>
            </a:pPr>
            <a:r>
              <a:rPr kumimoji="1" lang="en-US" altLang="zh-CN" sz="1400" dirty="0" smtClean="0">
                <a:solidFill>
                  <a:srgbClr val="3366FF"/>
                </a:solidFill>
                <a:latin typeface="Courier"/>
                <a:cs typeface="Courier"/>
              </a:rPr>
              <a:t>$</a:t>
            </a:r>
            <a:r>
              <a:rPr kumimoji="1" lang="zh-CN" altLang="en-US" sz="1400" dirty="0" smtClean="0">
                <a:solidFill>
                  <a:srgbClr val="3366FF"/>
                </a:solidFill>
                <a:latin typeface="Courier"/>
                <a:cs typeface="Courier"/>
              </a:rPr>
              <a:t> </a:t>
            </a:r>
            <a:r>
              <a:rPr kumimoji="1" lang="en-US" altLang="zh-CN" sz="1400" dirty="0" err="1">
                <a:solidFill>
                  <a:srgbClr val="3366FF"/>
                </a:solidFill>
                <a:latin typeface="Courier"/>
                <a:cs typeface="Courier"/>
              </a:rPr>
              <a:t>dnssec-keygen</a:t>
            </a:r>
            <a:r>
              <a:rPr kumimoji="1" lang="en-US" altLang="zh-CN" sz="1400" dirty="0">
                <a:solidFill>
                  <a:srgbClr val="3366FF"/>
                </a:solidFill>
                <a:latin typeface="Courier"/>
                <a:cs typeface="Courier"/>
              </a:rPr>
              <a:t> -r /</a:t>
            </a:r>
            <a:r>
              <a:rPr kumimoji="1" lang="en-US" altLang="zh-CN" sz="1400" dirty="0" err="1">
                <a:solidFill>
                  <a:srgbClr val="3366FF"/>
                </a:solidFill>
                <a:latin typeface="Courier"/>
                <a:cs typeface="Courier"/>
              </a:rPr>
              <a:t>dev</a:t>
            </a:r>
            <a:r>
              <a:rPr kumimoji="1" lang="en-US" altLang="zh-CN" sz="1400" dirty="0">
                <a:solidFill>
                  <a:srgbClr val="3366FF"/>
                </a:solidFill>
                <a:latin typeface="Courier"/>
                <a:cs typeface="Courier"/>
              </a:rPr>
              <a:t>/</a:t>
            </a:r>
            <a:r>
              <a:rPr kumimoji="1" lang="en-US" altLang="zh-CN" sz="1400" dirty="0" err="1">
                <a:solidFill>
                  <a:srgbClr val="3366FF"/>
                </a:solidFill>
                <a:latin typeface="Courier"/>
                <a:cs typeface="Courier"/>
              </a:rPr>
              <a:t>urandom</a:t>
            </a:r>
            <a:r>
              <a:rPr kumimoji="1" lang="en-US" altLang="zh-CN" sz="1400" dirty="0">
                <a:solidFill>
                  <a:srgbClr val="3366FF"/>
                </a:solidFill>
                <a:latin typeface="Courier"/>
                <a:cs typeface="Courier"/>
              </a:rPr>
              <a:t>  -a NSEC3RSASHA1 -b 768 -n ZONE </a:t>
            </a:r>
            <a:r>
              <a:rPr kumimoji="1" lang="en-US" altLang="zh-CN" sz="1400" dirty="0" err="1">
                <a:solidFill>
                  <a:srgbClr val="3366FF"/>
                </a:solidFill>
                <a:latin typeface="Courier"/>
                <a:cs typeface="Courier"/>
              </a:rPr>
              <a:t>example.com</a:t>
            </a:r>
            <a:r>
              <a:rPr kumimoji="1" lang="en-US" altLang="zh-CN" sz="1400" dirty="0">
                <a:solidFill>
                  <a:srgbClr val="3366FF"/>
                </a:solidFill>
                <a:latin typeface="Courier"/>
                <a:cs typeface="Courier"/>
              </a:rPr>
              <a:t>.</a:t>
            </a:r>
          </a:p>
          <a:p>
            <a:pPr marL="0" indent="0">
              <a:buNone/>
            </a:pPr>
            <a:r>
              <a:rPr kumimoji="1" lang="en-US" altLang="zh-CN" sz="1400" dirty="0">
                <a:solidFill>
                  <a:srgbClr val="000000"/>
                </a:solidFill>
                <a:latin typeface="Courier"/>
                <a:cs typeface="Courier"/>
              </a:rPr>
              <a:t>Generating key pair.</a:t>
            </a:r>
            <a:r>
              <a:rPr kumimoji="1" lang="en-US" altLang="zh-CN" sz="1400" dirty="0" smtClean="0">
                <a:solidFill>
                  <a:srgbClr val="000000"/>
                </a:solidFill>
                <a:latin typeface="Courier"/>
                <a:cs typeface="Courier"/>
              </a:rPr>
              <a:t>.+++++.</a:t>
            </a:r>
            <a:r>
              <a:rPr kumimoji="1" lang="en-US" altLang="zh-CN" sz="1400" dirty="0">
                <a:solidFill>
                  <a:srgbClr val="000000"/>
                </a:solidFill>
                <a:latin typeface="Courier"/>
                <a:cs typeface="Courier"/>
              </a:rPr>
              <a:t>..</a:t>
            </a:r>
            <a:r>
              <a:rPr kumimoji="1" lang="en-US" altLang="zh-CN" sz="1400" dirty="0" smtClean="0">
                <a:solidFill>
                  <a:srgbClr val="000000"/>
                </a:solidFill>
                <a:latin typeface="Courier"/>
                <a:cs typeface="Courier"/>
              </a:rPr>
              <a:t>..</a:t>
            </a:r>
            <a:r>
              <a:rPr kumimoji="1" lang="en-US" altLang="zh-CN" sz="1400" dirty="0">
                <a:solidFill>
                  <a:srgbClr val="000000"/>
                </a:solidFill>
                <a:latin typeface="Courier"/>
                <a:cs typeface="Courier"/>
              </a:rPr>
              <a:t>................++++++++</a:t>
            </a:r>
          </a:p>
          <a:p>
            <a:pPr marL="0" indent="0">
              <a:buNone/>
            </a:pPr>
            <a:r>
              <a:rPr kumimoji="1" lang="en-US" altLang="zh-CN" sz="1400" dirty="0">
                <a:solidFill>
                  <a:srgbClr val="000000"/>
                </a:solidFill>
                <a:latin typeface="Courier"/>
                <a:cs typeface="Courier"/>
              </a:rPr>
              <a:t>Kexample.com.+007+</a:t>
            </a:r>
            <a:r>
              <a:rPr kumimoji="1" lang="en-US" altLang="zh-CN" sz="1400" dirty="0" smtClean="0">
                <a:solidFill>
                  <a:srgbClr val="000000"/>
                </a:solidFill>
                <a:latin typeface="Courier"/>
                <a:cs typeface="Courier"/>
              </a:rPr>
              <a:t>38324</a:t>
            </a:r>
          </a:p>
          <a:p>
            <a:pPr marL="0" indent="0">
              <a:buNone/>
            </a:pPr>
            <a:r>
              <a:rPr kumimoji="1" lang="en-US" altLang="zh-CN" sz="1400" dirty="0">
                <a:solidFill>
                  <a:srgbClr val="3366FF"/>
                </a:solidFill>
                <a:latin typeface="Courier"/>
                <a:cs typeface="Courier"/>
              </a:rPr>
              <a:t>$ cat Kexample.com.+007+38324.key</a:t>
            </a:r>
          </a:p>
          <a:p>
            <a:pPr marL="0" indent="0">
              <a:buNone/>
            </a:pPr>
            <a:r>
              <a:rPr kumimoji="1" lang="en-US" altLang="zh-CN" sz="1400" dirty="0">
                <a:latin typeface="Courier"/>
                <a:cs typeface="Courier"/>
              </a:rPr>
              <a:t>; This is a zone-signing key, </a:t>
            </a:r>
            <a:r>
              <a:rPr kumimoji="1" lang="en-US" altLang="zh-CN" sz="1400" dirty="0" err="1">
                <a:latin typeface="Courier"/>
                <a:cs typeface="Courier"/>
              </a:rPr>
              <a:t>keyid</a:t>
            </a:r>
            <a:r>
              <a:rPr kumimoji="1" lang="en-US" altLang="zh-CN" sz="1400" dirty="0">
                <a:latin typeface="Courier"/>
                <a:cs typeface="Courier"/>
              </a:rPr>
              <a:t> 38324, for </a:t>
            </a:r>
            <a:r>
              <a:rPr kumimoji="1" lang="en-US" altLang="zh-CN" sz="1400" dirty="0" err="1">
                <a:latin typeface="Courier"/>
                <a:cs typeface="Courier"/>
              </a:rPr>
              <a:t>example.com</a:t>
            </a:r>
            <a:r>
              <a:rPr kumimoji="1" lang="en-US" altLang="zh-CN" sz="1400" dirty="0">
                <a:latin typeface="Courier"/>
                <a:cs typeface="Courier"/>
              </a:rPr>
              <a:t>.</a:t>
            </a:r>
            <a:r>
              <a:rPr kumimoji="1" lang="zh-CN" altLang="en-US" sz="1400" dirty="0" smtClean="0">
                <a:latin typeface="Courier"/>
                <a:cs typeface="Courier"/>
              </a:rPr>
              <a:t>后面省略</a:t>
            </a:r>
            <a:endParaRPr kumimoji="1" lang="zh-CN" altLang="en-US" sz="14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70</a:t>
            </a:fld>
            <a:endParaRPr kumimoji="1" lang="zh-CN" altLang="en-US" dirty="0"/>
          </a:p>
        </p:txBody>
      </p:sp>
      <p:sp>
        <p:nvSpPr>
          <p:cNvPr id="5" name="圆角矩形标注 4"/>
          <p:cNvSpPr/>
          <p:nvPr/>
        </p:nvSpPr>
        <p:spPr>
          <a:xfrm>
            <a:off x="1874113" y="943468"/>
            <a:ext cx="900066"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生成</a:t>
            </a:r>
            <a:r>
              <a:rPr kumimoji="1" lang="en-US" altLang="zh-CN" sz="1400" dirty="0" smtClean="0">
                <a:solidFill>
                  <a:srgbClr val="0000FF"/>
                </a:solidFill>
                <a:latin typeface="微软雅黑"/>
                <a:ea typeface="微软雅黑"/>
                <a:cs typeface="微软雅黑"/>
              </a:rPr>
              <a:t>KSK</a:t>
            </a:r>
          </a:p>
        </p:txBody>
      </p:sp>
      <p:sp>
        <p:nvSpPr>
          <p:cNvPr id="6" name="圆角矩形标注 5"/>
          <p:cNvSpPr/>
          <p:nvPr/>
        </p:nvSpPr>
        <p:spPr>
          <a:xfrm>
            <a:off x="3074536" y="943468"/>
            <a:ext cx="1339490"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伪随机数来源</a:t>
            </a:r>
            <a:endParaRPr kumimoji="1" lang="en-US" altLang="zh-CN" sz="1400" dirty="0" smtClean="0">
              <a:solidFill>
                <a:srgbClr val="0000FF"/>
              </a:solidFill>
              <a:latin typeface="微软雅黑"/>
              <a:ea typeface="微软雅黑"/>
              <a:cs typeface="微软雅黑"/>
            </a:endParaRPr>
          </a:p>
        </p:txBody>
      </p:sp>
      <p:sp>
        <p:nvSpPr>
          <p:cNvPr id="7" name="圆角矩形标注 6"/>
          <p:cNvSpPr/>
          <p:nvPr/>
        </p:nvSpPr>
        <p:spPr>
          <a:xfrm>
            <a:off x="4706498" y="954385"/>
            <a:ext cx="952826"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签名算法</a:t>
            </a:r>
            <a:endParaRPr kumimoji="1" lang="en-US" altLang="zh-CN" sz="1400" dirty="0" smtClean="0">
              <a:solidFill>
                <a:srgbClr val="0000FF"/>
              </a:solidFill>
              <a:latin typeface="微软雅黑"/>
              <a:ea typeface="微软雅黑"/>
              <a:cs typeface="微软雅黑"/>
            </a:endParaRPr>
          </a:p>
        </p:txBody>
      </p:sp>
      <p:sp>
        <p:nvSpPr>
          <p:cNvPr id="8" name="圆角矩形标注 7"/>
          <p:cNvSpPr/>
          <p:nvPr/>
        </p:nvSpPr>
        <p:spPr>
          <a:xfrm>
            <a:off x="5861044" y="943468"/>
            <a:ext cx="952826"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秘钥长度</a:t>
            </a:r>
            <a:endParaRPr kumimoji="1" lang="en-US" altLang="zh-CN" sz="1400" dirty="0" smtClean="0">
              <a:solidFill>
                <a:srgbClr val="0000FF"/>
              </a:solidFill>
              <a:latin typeface="微软雅黑"/>
              <a:ea typeface="微软雅黑"/>
              <a:cs typeface="微软雅黑"/>
            </a:endParaRPr>
          </a:p>
        </p:txBody>
      </p:sp>
      <p:sp>
        <p:nvSpPr>
          <p:cNvPr id="9" name="圆角矩形标注 8"/>
          <p:cNvSpPr/>
          <p:nvPr/>
        </p:nvSpPr>
        <p:spPr>
          <a:xfrm>
            <a:off x="6895734" y="943468"/>
            <a:ext cx="952826"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秘钥所有者类型</a:t>
            </a:r>
            <a:endParaRPr kumimoji="1" lang="en-US" altLang="zh-CN" sz="1400" dirty="0" smtClean="0">
              <a:solidFill>
                <a:srgbClr val="0000FF"/>
              </a:solidFill>
              <a:latin typeface="微软雅黑"/>
              <a:ea typeface="微软雅黑"/>
              <a:cs typeface="微软雅黑"/>
            </a:endParaRPr>
          </a:p>
        </p:txBody>
      </p:sp>
      <p:sp>
        <p:nvSpPr>
          <p:cNvPr id="10" name="圆角矩形标注 9"/>
          <p:cNvSpPr/>
          <p:nvPr/>
        </p:nvSpPr>
        <p:spPr>
          <a:xfrm>
            <a:off x="8174579" y="943468"/>
            <a:ext cx="628814"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域名</a:t>
            </a:r>
            <a:endParaRPr kumimoji="1" lang="en-US" altLang="zh-CN" sz="1400" dirty="0" smtClean="0">
              <a:solidFill>
                <a:srgbClr val="0000FF"/>
              </a:solidFill>
              <a:latin typeface="微软雅黑"/>
              <a:ea typeface="微软雅黑"/>
              <a:cs typeface="微软雅黑"/>
            </a:endParaRPr>
          </a:p>
        </p:txBody>
      </p:sp>
      <p:sp>
        <p:nvSpPr>
          <p:cNvPr id="11" name="圆角矩形标注 10"/>
          <p:cNvSpPr/>
          <p:nvPr/>
        </p:nvSpPr>
        <p:spPr>
          <a:xfrm>
            <a:off x="2774178" y="1934239"/>
            <a:ext cx="3686575" cy="361180"/>
          </a:xfrm>
          <a:prstGeom prst="wedgeRoundRectCallout">
            <a:avLst>
              <a:gd name="adj1" fmla="val -53834"/>
              <a:gd name="adj2" fmla="val 550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秘钥文件名：</a:t>
            </a:r>
            <a:r>
              <a:rPr kumimoji="1" lang="en-US" altLang="zh-CN" sz="1400" dirty="0" smtClean="0">
                <a:solidFill>
                  <a:srgbClr val="0000FF"/>
                </a:solidFill>
                <a:latin typeface="微软雅黑"/>
                <a:ea typeface="微软雅黑"/>
                <a:cs typeface="微软雅黑"/>
              </a:rPr>
              <a:t>K{</a:t>
            </a:r>
            <a:r>
              <a:rPr kumimoji="1" lang="zh-CN" altLang="en-US" sz="1400" dirty="0" smtClean="0">
                <a:solidFill>
                  <a:srgbClr val="0000FF"/>
                </a:solidFill>
                <a:latin typeface="微软雅黑"/>
                <a:ea typeface="微软雅黑"/>
                <a:cs typeface="微软雅黑"/>
              </a:rPr>
              <a:t>域名</a:t>
            </a:r>
            <a:r>
              <a:rPr kumimoji="1" lang="en-US" altLang="zh-CN" sz="1400" dirty="0" smtClean="0">
                <a:solidFill>
                  <a:srgbClr val="0000FF"/>
                </a:solidFill>
                <a:latin typeface="微软雅黑"/>
                <a:ea typeface="微软雅黑"/>
                <a:cs typeface="微软雅黑"/>
              </a:rPr>
              <a:t>}+</a:t>
            </a:r>
            <a:r>
              <a:rPr kumimoji="1" lang="zh-CN" altLang="en-US" sz="1400" dirty="0" smtClean="0">
                <a:solidFill>
                  <a:srgbClr val="0000FF"/>
                </a:solidFill>
                <a:latin typeface="微软雅黑"/>
                <a:ea typeface="微软雅黑"/>
                <a:cs typeface="微软雅黑"/>
              </a:rPr>
              <a:t>算法编号</a:t>
            </a:r>
            <a:r>
              <a:rPr kumimoji="1" lang="en-US" altLang="zh-CN" sz="1400" dirty="0" smtClean="0">
                <a:solidFill>
                  <a:srgbClr val="0000FF"/>
                </a:solidFill>
                <a:latin typeface="微软雅黑"/>
                <a:ea typeface="微软雅黑"/>
                <a:cs typeface="微软雅黑"/>
              </a:rPr>
              <a:t>+</a:t>
            </a:r>
            <a:r>
              <a:rPr kumimoji="1" lang="zh-CN" altLang="en-US" sz="1400" dirty="0" smtClean="0">
                <a:solidFill>
                  <a:srgbClr val="0000FF"/>
                </a:solidFill>
                <a:latin typeface="微软雅黑"/>
                <a:ea typeface="微软雅黑"/>
                <a:cs typeface="微软雅黑"/>
              </a:rPr>
              <a:t>秘钥指纹</a:t>
            </a:r>
            <a:endParaRPr kumimoji="1" lang="en-US" altLang="zh-CN" sz="1400" dirty="0" smtClean="0">
              <a:solidFill>
                <a:srgbClr val="0000FF"/>
              </a:solidFill>
              <a:latin typeface="微软雅黑"/>
              <a:ea typeface="微软雅黑"/>
              <a:cs typeface="微软雅黑"/>
            </a:endParaRPr>
          </a:p>
        </p:txBody>
      </p:sp>
      <p:sp>
        <p:nvSpPr>
          <p:cNvPr id="12" name="圆角矩形标注 11"/>
          <p:cNvSpPr/>
          <p:nvPr/>
        </p:nvSpPr>
        <p:spPr>
          <a:xfrm>
            <a:off x="6218461" y="2447819"/>
            <a:ext cx="1354545" cy="361180"/>
          </a:xfrm>
          <a:prstGeom prst="wedgeRoundRectCallout">
            <a:avLst>
              <a:gd name="adj1" fmla="val -53834"/>
              <a:gd name="adj2" fmla="val 550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私钥：不可读</a:t>
            </a:r>
            <a:endParaRPr kumimoji="1" lang="en-US" altLang="zh-CN" sz="1400" dirty="0" smtClean="0">
              <a:solidFill>
                <a:srgbClr val="0000FF"/>
              </a:solidFill>
              <a:latin typeface="微软雅黑"/>
              <a:ea typeface="微软雅黑"/>
              <a:cs typeface="微软雅黑"/>
            </a:endParaRPr>
          </a:p>
        </p:txBody>
      </p:sp>
      <p:sp>
        <p:nvSpPr>
          <p:cNvPr id="13" name="圆角矩形标注 12"/>
          <p:cNvSpPr/>
          <p:nvPr/>
        </p:nvSpPr>
        <p:spPr>
          <a:xfrm>
            <a:off x="6218461" y="3155023"/>
            <a:ext cx="595409" cy="361180"/>
          </a:xfrm>
          <a:prstGeom prst="wedgeRoundRectCallout">
            <a:avLst>
              <a:gd name="adj1" fmla="val -53834"/>
              <a:gd name="adj2" fmla="val 5503"/>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公钥</a:t>
            </a:r>
            <a:endParaRPr kumimoji="1" lang="en-US" altLang="zh-CN" sz="1400" dirty="0" smtClean="0">
              <a:solidFill>
                <a:srgbClr val="0000FF"/>
              </a:solidFill>
              <a:latin typeface="微软雅黑"/>
              <a:ea typeface="微软雅黑"/>
              <a:cs typeface="微软雅黑"/>
            </a:endParaRPr>
          </a:p>
        </p:txBody>
      </p:sp>
      <p:sp>
        <p:nvSpPr>
          <p:cNvPr id="14" name="圆角矩形标注 13"/>
          <p:cNvSpPr/>
          <p:nvPr/>
        </p:nvSpPr>
        <p:spPr>
          <a:xfrm>
            <a:off x="3247151" y="4859732"/>
            <a:ext cx="2288876" cy="361180"/>
          </a:xfrm>
          <a:prstGeom prst="wedgeRoundRectCallout">
            <a:avLst>
              <a:gd name="adj1" fmla="val 18043"/>
              <a:gd name="adj2" fmla="val 87428"/>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无</a:t>
            </a:r>
            <a:r>
              <a:rPr kumimoji="1" lang="en-US" altLang="zh-CN" sz="1400" dirty="0" smtClean="0">
                <a:solidFill>
                  <a:srgbClr val="0000FF"/>
                </a:solidFill>
                <a:latin typeface="微软雅黑"/>
                <a:ea typeface="微软雅黑"/>
                <a:cs typeface="微软雅黑"/>
              </a:rPr>
              <a:t>-f</a:t>
            </a:r>
            <a:r>
              <a:rPr kumimoji="1" lang="zh-CN" altLang="en-US" sz="1400" dirty="0" smtClean="0">
                <a:solidFill>
                  <a:srgbClr val="0000FF"/>
                </a:solidFill>
                <a:latin typeface="微软雅黑"/>
                <a:ea typeface="微软雅黑"/>
                <a:cs typeface="微软雅黑"/>
              </a:rPr>
              <a:t> </a:t>
            </a:r>
            <a:r>
              <a:rPr kumimoji="1" lang="en-US" altLang="zh-CN" sz="1400" dirty="0" smtClean="0">
                <a:solidFill>
                  <a:srgbClr val="0000FF"/>
                </a:solidFill>
                <a:latin typeface="微软雅黑"/>
                <a:ea typeface="微软雅黑"/>
                <a:cs typeface="微软雅黑"/>
              </a:rPr>
              <a:t>KSK</a:t>
            </a:r>
            <a:r>
              <a:rPr kumimoji="1" lang="zh-CN" altLang="en-US" sz="1400" dirty="0" smtClean="0">
                <a:solidFill>
                  <a:srgbClr val="0000FF"/>
                </a:solidFill>
                <a:latin typeface="微软雅黑"/>
                <a:ea typeface="微软雅黑"/>
                <a:cs typeface="微软雅黑"/>
              </a:rPr>
              <a:t>参数，生成</a:t>
            </a:r>
            <a:r>
              <a:rPr kumimoji="1" lang="en-US" altLang="zh-CN" sz="1400" dirty="0" smtClean="0">
                <a:solidFill>
                  <a:srgbClr val="0000FF"/>
                </a:solidFill>
                <a:latin typeface="微软雅黑"/>
                <a:ea typeface="微软雅黑"/>
                <a:cs typeface="微软雅黑"/>
              </a:rPr>
              <a:t>ZSK</a:t>
            </a:r>
          </a:p>
        </p:txBody>
      </p:sp>
    </p:spTree>
    <p:extLst>
      <p:ext uri="{BB962C8B-B14F-4D97-AF65-F5344CB8AC3E}">
        <p14:creationId xmlns:p14="http://schemas.microsoft.com/office/powerpoint/2010/main" val="384316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部署</a:t>
            </a:r>
            <a:r>
              <a:rPr kumimoji="1" lang="en-US" altLang="zh-CN" dirty="0" smtClean="0"/>
              <a:t>DNSSEC</a:t>
            </a:r>
            <a:r>
              <a:rPr kumimoji="1" lang="zh-CN" altLang="en-US" dirty="0" smtClean="0"/>
              <a:t>：在</a:t>
            </a:r>
            <a:r>
              <a:rPr kumimoji="1" lang="en-US" altLang="zh-CN" dirty="0" smtClean="0"/>
              <a:t>zone</a:t>
            </a:r>
            <a:r>
              <a:rPr kumimoji="1" lang="zh-CN" altLang="en-US" dirty="0" smtClean="0"/>
              <a:t>中加入</a:t>
            </a:r>
            <a:r>
              <a:rPr kumimoji="1" lang="en-US" altLang="zh-CN" dirty="0" smtClean="0"/>
              <a:t>Key</a:t>
            </a:r>
            <a:r>
              <a:rPr kumimoji="1" lang="zh-CN" altLang="en-US" dirty="0" smtClean="0"/>
              <a:t> </a:t>
            </a:r>
            <a:endParaRPr kumimoji="1" lang="zh-CN" altLang="en-US" dirty="0"/>
          </a:p>
        </p:txBody>
      </p:sp>
      <p:sp>
        <p:nvSpPr>
          <p:cNvPr id="3" name="内容占位符 2"/>
          <p:cNvSpPr>
            <a:spLocks noGrp="1"/>
          </p:cNvSpPr>
          <p:nvPr>
            <p:ph idx="1"/>
          </p:nvPr>
        </p:nvSpPr>
        <p:spPr>
          <a:xfrm>
            <a:off x="1" y="889992"/>
            <a:ext cx="9144000" cy="5398818"/>
          </a:xfrm>
        </p:spPr>
        <p:txBody>
          <a:bodyPr/>
          <a:lstStyle/>
          <a:p>
            <a:pPr marL="0" indent="0">
              <a:buNone/>
            </a:pPr>
            <a:r>
              <a:rPr kumimoji="1" lang="zh-CN" altLang="en-US" sz="1400" dirty="0" smtClean="0">
                <a:solidFill>
                  <a:srgbClr val="3366FF"/>
                </a:solidFill>
                <a:latin typeface="Courier"/>
                <a:cs typeface="Courier"/>
              </a:rPr>
              <a:t>编辑</a:t>
            </a:r>
            <a:r>
              <a:rPr kumimoji="1" lang="en-US" altLang="zh-CN" sz="1400" dirty="0" err="1" smtClean="0">
                <a:solidFill>
                  <a:srgbClr val="3366FF"/>
                </a:solidFill>
                <a:latin typeface="Courier"/>
                <a:cs typeface="Courier"/>
              </a:rPr>
              <a:t>db.example.com</a:t>
            </a:r>
            <a:r>
              <a:rPr kumimoji="1" lang="zh-CN" altLang="en-US" sz="1400" dirty="0" smtClean="0">
                <a:solidFill>
                  <a:srgbClr val="3366FF"/>
                </a:solidFill>
                <a:latin typeface="Courier"/>
                <a:cs typeface="Courier"/>
              </a:rPr>
              <a:t>加入</a:t>
            </a:r>
            <a:r>
              <a:rPr kumimoji="1" lang="en-US" altLang="zh-CN" sz="1400" dirty="0" smtClean="0">
                <a:solidFill>
                  <a:srgbClr val="3366FF"/>
                </a:solidFill>
                <a:latin typeface="Courier"/>
                <a:cs typeface="Courier"/>
              </a:rPr>
              <a:t>Key</a:t>
            </a:r>
            <a:r>
              <a:rPr kumimoji="1" lang="zh-CN" altLang="en-US" sz="1400" dirty="0" smtClean="0">
                <a:solidFill>
                  <a:srgbClr val="3366FF"/>
                </a:solidFill>
                <a:latin typeface="Courier"/>
                <a:cs typeface="Courier"/>
              </a:rPr>
              <a:t>文件：</a:t>
            </a:r>
            <a:endParaRPr kumimoji="1" lang="en-US" altLang="zh-CN" sz="1400" dirty="0" smtClean="0">
              <a:solidFill>
                <a:srgbClr val="3366FF"/>
              </a:solidFill>
              <a:latin typeface="Courier"/>
              <a:cs typeface="Courier"/>
            </a:endParaRPr>
          </a:p>
          <a:p>
            <a:pPr marL="0" indent="0">
              <a:buNone/>
            </a:pPr>
            <a:r>
              <a:rPr kumimoji="1" lang="en-US" altLang="zh-CN" sz="1400" dirty="0">
                <a:solidFill>
                  <a:srgbClr val="3366FF"/>
                </a:solidFill>
                <a:latin typeface="Courier"/>
                <a:cs typeface="Courier"/>
              </a:rPr>
              <a:t>cat </a:t>
            </a:r>
            <a:r>
              <a:rPr kumimoji="1" lang="en-US" altLang="zh-CN" sz="1400" dirty="0" err="1">
                <a:solidFill>
                  <a:srgbClr val="3366FF"/>
                </a:solidFill>
                <a:latin typeface="Courier"/>
                <a:cs typeface="Courier"/>
              </a:rPr>
              <a:t>db.example.com</a:t>
            </a:r>
            <a:endParaRPr kumimoji="1" lang="en-US" altLang="zh-CN" sz="1400" dirty="0">
              <a:solidFill>
                <a:srgbClr val="3366FF"/>
              </a:solidFill>
              <a:latin typeface="Courier"/>
              <a:cs typeface="Courier"/>
            </a:endParaRPr>
          </a:p>
          <a:p>
            <a:pPr marL="0" indent="0">
              <a:buNone/>
            </a:pPr>
            <a:r>
              <a:rPr kumimoji="1" lang="en-US" altLang="zh-CN" sz="1400" dirty="0">
                <a:solidFill>
                  <a:srgbClr val="000000"/>
                </a:solidFill>
                <a:latin typeface="Courier"/>
                <a:cs typeface="Courier"/>
              </a:rPr>
              <a:t>$TTL	604800</a:t>
            </a:r>
          </a:p>
          <a:p>
            <a:pPr marL="0" indent="0">
              <a:buNone/>
            </a:pPr>
            <a:r>
              <a:rPr kumimoji="1" lang="en-US" altLang="zh-CN" sz="1400" dirty="0">
                <a:solidFill>
                  <a:srgbClr val="000000"/>
                </a:solidFill>
                <a:latin typeface="Courier"/>
                <a:cs typeface="Courier"/>
              </a:rPr>
              <a:t>@	IN	SOA	</a:t>
            </a:r>
            <a:r>
              <a:rPr kumimoji="1" lang="en-US" altLang="zh-CN" sz="1400" dirty="0" err="1">
                <a:solidFill>
                  <a:srgbClr val="000000"/>
                </a:solidFill>
                <a:latin typeface="Courier"/>
                <a:cs typeface="Courier"/>
              </a:rPr>
              <a:t>ns.example.com</a:t>
            </a:r>
            <a:r>
              <a:rPr kumimoji="1" lang="en-US" altLang="zh-CN" sz="1400" dirty="0">
                <a:solidFill>
                  <a:srgbClr val="000000"/>
                </a:solidFill>
                <a:latin typeface="Courier"/>
                <a:cs typeface="Courier"/>
              </a:rPr>
              <a:t>. </a:t>
            </a:r>
            <a:r>
              <a:rPr kumimoji="1" lang="en-US" altLang="zh-CN" sz="1400" dirty="0" err="1">
                <a:solidFill>
                  <a:srgbClr val="000000"/>
                </a:solidFill>
                <a:latin typeface="Courier"/>
                <a:cs typeface="Courier"/>
              </a:rPr>
              <a:t>root.example.com</a:t>
            </a:r>
            <a:r>
              <a:rPr kumimoji="1" lang="en-US" altLang="zh-CN" sz="1400" dirty="0">
                <a:solidFill>
                  <a:srgbClr val="000000"/>
                </a:solidFill>
                <a:latin typeface="Courier"/>
                <a:cs typeface="Courier"/>
              </a:rPr>
              <a:t>. (</a:t>
            </a:r>
          </a:p>
          <a:p>
            <a:pPr marL="0" indent="0">
              <a:buNone/>
            </a:pPr>
            <a:r>
              <a:rPr kumimoji="1" lang="en-US" altLang="zh-CN" sz="1400" dirty="0">
                <a:solidFill>
                  <a:srgbClr val="000000"/>
                </a:solidFill>
                <a:latin typeface="Courier"/>
                <a:cs typeface="Courier"/>
              </a:rPr>
              <a:t>			      2		; Serial</a:t>
            </a:r>
          </a:p>
          <a:p>
            <a:pPr marL="0" indent="0">
              <a:buNone/>
            </a:pPr>
            <a:r>
              <a:rPr kumimoji="1" lang="en-US" altLang="zh-CN" sz="1400" dirty="0">
                <a:solidFill>
                  <a:srgbClr val="000000"/>
                </a:solidFill>
                <a:latin typeface="Courier"/>
                <a:cs typeface="Courier"/>
              </a:rPr>
              <a:t>			 604800		; Refresh</a:t>
            </a:r>
          </a:p>
          <a:p>
            <a:pPr marL="0" indent="0">
              <a:buNone/>
            </a:pPr>
            <a:r>
              <a:rPr kumimoji="1" lang="en-US" altLang="zh-CN" sz="1400" dirty="0">
                <a:solidFill>
                  <a:srgbClr val="000000"/>
                </a:solidFill>
                <a:latin typeface="Courier"/>
                <a:cs typeface="Courier"/>
              </a:rPr>
              <a:t>			  86400		; Retry</a:t>
            </a:r>
          </a:p>
          <a:p>
            <a:pPr marL="0" indent="0">
              <a:buNone/>
            </a:pPr>
            <a:r>
              <a:rPr kumimoji="1" lang="en-US" altLang="zh-CN" sz="1400" dirty="0">
                <a:solidFill>
                  <a:srgbClr val="000000"/>
                </a:solidFill>
                <a:latin typeface="Courier"/>
                <a:cs typeface="Courier"/>
              </a:rPr>
              <a:t>			2419200		; Expire</a:t>
            </a:r>
          </a:p>
          <a:p>
            <a:pPr marL="0" indent="0">
              <a:buNone/>
            </a:pPr>
            <a:r>
              <a:rPr kumimoji="1" lang="en-US" altLang="zh-CN" sz="1400" dirty="0">
                <a:solidFill>
                  <a:srgbClr val="000000"/>
                </a:solidFill>
                <a:latin typeface="Courier"/>
                <a:cs typeface="Courier"/>
              </a:rPr>
              <a:t>			 604800 )	; Negative Cache TTL</a:t>
            </a:r>
          </a:p>
          <a:p>
            <a:pPr marL="0" indent="0">
              <a:buNone/>
            </a:pPr>
            <a:r>
              <a:rPr kumimoji="1" lang="en-US" altLang="zh-CN" sz="1400" dirty="0">
                <a:solidFill>
                  <a:srgbClr val="000000"/>
                </a:solidFill>
                <a:latin typeface="Courier"/>
                <a:cs typeface="Courier"/>
              </a:rPr>
              <a:t>;</a:t>
            </a:r>
          </a:p>
          <a:p>
            <a:pPr marL="0" indent="0">
              <a:buNone/>
            </a:pPr>
            <a:r>
              <a:rPr kumimoji="1" lang="en-US" altLang="zh-CN" sz="1400" dirty="0">
                <a:solidFill>
                  <a:srgbClr val="000000"/>
                </a:solidFill>
                <a:latin typeface="Courier"/>
                <a:cs typeface="Courier"/>
              </a:rPr>
              <a:t>@	IN	NS	</a:t>
            </a:r>
            <a:r>
              <a:rPr kumimoji="1" lang="en-US" altLang="zh-CN" sz="1400" dirty="0" err="1">
                <a:solidFill>
                  <a:srgbClr val="000000"/>
                </a:solidFill>
                <a:latin typeface="Courier"/>
                <a:cs typeface="Courier"/>
              </a:rPr>
              <a:t>ns.example.com</a:t>
            </a:r>
            <a:r>
              <a:rPr kumimoji="1" lang="en-US" altLang="zh-CN" sz="1400" dirty="0">
                <a:solidFill>
                  <a:srgbClr val="000000"/>
                </a:solidFill>
                <a:latin typeface="Courier"/>
                <a:cs typeface="Courier"/>
              </a:rPr>
              <a:t>.</a:t>
            </a:r>
          </a:p>
          <a:p>
            <a:pPr marL="0" indent="0">
              <a:buNone/>
            </a:pPr>
            <a:r>
              <a:rPr kumimoji="1" lang="en-US" altLang="zh-CN" sz="1400" dirty="0">
                <a:solidFill>
                  <a:srgbClr val="000000"/>
                </a:solidFill>
                <a:latin typeface="Courier"/>
                <a:cs typeface="Courier"/>
              </a:rPr>
              <a:t>ns	IN	A	127.0.0.5</a:t>
            </a:r>
          </a:p>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test IN  A 127.0.0.6</a:t>
            </a:r>
          </a:p>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a:solidFill>
                  <a:srgbClr val="3366FF"/>
                </a:solidFill>
                <a:latin typeface="Courier"/>
                <a:cs typeface="Courier"/>
              </a:rPr>
              <a:t>$INCLUDE "Kexample.com.+007+57705.key"</a:t>
            </a:r>
          </a:p>
          <a:p>
            <a:pPr marL="0" indent="0">
              <a:buNone/>
            </a:pPr>
            <a:r>
              <a:rPr kumimoji="1" lang="en-US" altLang="zh-CN" sz="1400" dirty="0">
                <a:solidFill>
                  <a:srgbClr val="3366FF"/>
                </a:solidFill>
                <a:latin typeface="Courier"/>
                <a:cs typeface="Courier"/>
              </a:rPr>
              <a:t>$INCLUDE "Kexample.com.+007+38324.key"</a:t>
            </a:r>
            <a:endParaRPr kumimoji="1" lang="zh-CN" altLang="en-US" sz="1400" dirty="0">
              <a:solidFill>
                <a:srgbClr val="3366FF"/>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71</a:t>
            </a:fld>
            <a:endParaRPr kumimoji="1" lang="zh-CN" altLang="en-US" dirty="0"/>
          </a:p>
        </p:txBody>
      </p:sp>
    </p:spTree>
    <p:extLst>
      <p:ext uri="{BB962C8B-B14F-4D97-AF65-F5344CB8AC3E}">
        <p14:creationId xmlns:p14="http://schemas.microsoft.com/office/powerpoint/2010/main" val="34340897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部署</a:t>
            </a:r>
            <a:r>
              <a:rPr kumimoji="1" lang="en-US" altLang="zh-CN" dirty="0" smtClean="0"/>
              <a:t>DNSSEC</a:t>
            </a:r>
            <a:r>
              <a:rPr kumimoji="1" lang="zh-CN" altLang="en-US" dirty="0" smtClean="0"/>
              <a:t>：对</a:t>
            </a:r>
            <a:r>
              <a:rPr kumimoji="1" lang="en-US" altLang="zh-CN" dirty="0" smtClean="0"/>
              <a:t>zone</a:t>
            </a:r>
            <a:r>
              <a:rPr kumimoji="1" lang="zh-CN" altLang="en-US" dirty="0" smtClean="0"/>
              <a:t>签名 </a:t>
            </a:r>
            <a:endParaRPr kumimoji="1" lang="zh-CN" altLang="en-US" dirty="0"/>
          </a:p>
        </p:txBody>
      </p:sp>
      <p:sp>
        <p:nvSpPr>
          <p:cNvPr id="3" name="内容占位符 2"/>
          <p:cNvSpPr>
            <a:spLocks noGrp="1"/>
          </p:cNvSpPr>
          <p:nvPr>
            <p:ph idx="1"/>
          </p:nvPr>
        </p:nvSpPr>
        <p:spPr>
          <a:xfrm>
            <a:off x="1" y="941824"/>
            <a:ext cx="9143999" cy="5398818"/>
          </a:xfrm>
        </p:spPr>
        <p:txBody>
          <a:bodyPr/>
          <a:lstStyle/>
          <a:p>
            <a:pPr marL="0" indent="0">
              <a:buNone/>
            </a:pPr>
            <a:r>
              <a:rPr kumimoji="1" lang="en-US" altLang="zh-CN" sz="1400" dirty="0">
                <a:solidFill>
                  <a:srgbClr val="3366FF"/>
                </a:solidFill>
                <a:latin typeface="Courier"/>
                <a:cs typeface="Courier"/>
              </a:rPr>
              <a:t>$ head -c 1000 /</a:t>
            </a:r>
            <a:r>
              <a:rPr kumimoji="1" lang="en-US" altLang="zh-CN" sz="1400" dirty="0" err="1">
                <a:solidFill>
                  <a:srgbClr val="3366FF"/>
                </a:solidFill>
                <a:latin typeface="Courier"/>
                <a:cs typeface="Courier"/>
              </a:rPr>
              <a:t>dev</a:t>
            </a:r>
            <a:r>
              <a:rPr kumimoji="1" lang="en-US" altLang="zh-CN" sz="1400" dirty="0">
                <a:solidFill>
                  <a:srgbClr val="3366FF"/>
                </a:solidFill>
                <a:latin typeface="Courier"/>
                <a:cs typeface="Courier"/>
              </a:rPr>
              <a:t>/</a:t>
            </a:r>
            <a:r>
              <a:rPr kumimoji="1" lang="en-US" altLang="zh-CN" sz="1400" dirty="0" err="1">
                <a:solidFill>
                  <a:srgbClr val="3366FF"/>
                </a:solidFill>
                <a:latin typeface="Courier"/>
                <a:cs typeface="Courier"/>
              </a:rPr>
              <a:t>urandom</a:t>
            </a:r>
            <a:r>
              <a:rPr kumimoji="1" lang="en-US" altLang="zh-CN" sz="1400" dirty="0">
                <a:solidFill>
                  <a:srgbClr val="3366FF"/>
                </a:solidFill>
                <a:latin typeface="Courier"/>
                <a:cs typeface="Courier"/>
              </a:rPr>
              <a:t> | sha1sum | cut -b 1-16</a:t>
            </a:r>
          </a:p>
          <a:p>
            <a:pPr marL="0" indent="0">
              <a:buNone/>
            </a:pPr>
            <a:r>
              <a:rPr kumimoji="1" lang="en-US" altLang="zh-CN" sz="1400" dirty="0">
                <a:solidFill>
                  <a:srgbClr val="000000"/>
                </a:solidFill>
                <a:latin typeface="Courier"/>
                <a:cs typeface="Courier"/>
              </a:rPr>
              <a:t>669583b4e2193f5a</a:t>
            </a:r>
          </a:p>
          <a:p>
            <a:pPr marL="0" indent="0">
              <a:buNone/>
            </a:pPr>
            <a:r>
              <a:rPr kumimoji="1" lang="en-US" altLang="zh-CN" sz="1400" dirty="0" smtClean="0">
                <a:solidFill>
                  <a:srgbClr val="3366FF"/>
                </a:solidFill>
                <a:latin typeface="Courier"/>
                <a:cs typeface="Courier"/>
              </a:rPr>
              <a:t>$ </a:t>
            </a:r>
            <a:r>
              <a:rPr kumimoji="1" lang="en-US" altLang="zh-CN" sz="1400" dirty="0" err="1" smtClean="0">
                <a:solidFill>
                  <a:srgbClr val="3366FF"/>
                </a:solidFill>
                <a:latin typeface="Courier"/>
                <a:cs typeface="Courier"/>
              </a:rPr>
              <a:t>dnssec</a:t>
            </a:r>
            <a:r>
              <a:rPr kumimoji="1" lang="en-US" altLang="zh-CN" sz="1400" dirty="0" err="1">
                <a:solidFill>
                  <a:srgbClr val="3366FF"/>
                </a:solidFill>
                <a:latin typeface="Courier"/>
                <a:cs typeface="Courier"/>
              </a:rPr>
              <a:t>-signzone</a:t>
            </a:r>
            <a:r>
              <a:rPr kumimoji="1" lang="en-US" altLang="zh-CN" sz="1400" dirty="0">
                <a:solidFill>
                  <a:srgbClr val="3366FF"/>
                </a:solidFill>
                <a:latin typeface="Courier"/>
                <a:cs typeface="Courier"/>
              </a:rPr>
              <a:t> -3 669583b4e2193f5a -o </a:t>
            </a:r>
            <a:r>
              <a:rPr kumimoji="1" lang="en-US" altLang="zh-CN" sz="1400" dirty="0" err="1">
                <a:solidFill>
                  <a:srgbClr val="3366FF"/>
                </a:solidFill>
                <a:latin typeface="Courier"/>
                <a:cs typeface="Courier"/>
              </a:rPr>
              <a:t>example.com</a:t>
            </a:r>
            <a:r>
              <a:rPr kumimoji="1" lang="en-US" altLang="zh-CN" sz="1400" dirty="0">
                <a:solidFill>
                  <a:srgbClr val="3366FF"/>
                </a:solidFill>
                <a:latin typeface="Courier"/>
                <a:cs typeface="Courier"/>
              </a:rPr>
              <a:t>. </a:t>
            </a:r>
            <a:r>
              <a:rPr kumimoji="1" lang="en-US" altLang="zh-CN" sz="1400" dirty="0" err="1">
                <a:solidFill>
                  <a:srgbClr val="3366FF"/>
                </a:solidFill>
                <a:latin typeface="Courier"/>
                <a:cs typeface="Courier"/>
              </a:rPr>
              <a:t>db.example.com</a:t>
            </a:r>
            <a:endParaRPr kumimoji="1" lang="en-US" altLang="zh-CN" sz="1400" dirty="0">
              <a:solidFill>
                <a:srgbClr val="3366FF"/>
              </a:solidFill>
              <a:latin typeface="Courier"/>
              <a:cs typeface="Courier"/>
            </a:endParaRPr>
          </a:p>
          <a:p>
            <a:pPr marL="0" indent="0">
              <a:buNone/>
            </a:pPr>
            <a:r>
              <a:rPr kumimoji="1" lang="en-US" altLang="zh-CN" sz="1400" dirty="0">
                <a:solidFill>
                  <a:srgbClr val="000000"/>
                </a:solidFill>
                <a:latin typeface="Courier"/>
                <a:cs typeface="Courier"/>
              </a:rPr>
              <a:t>Verifying the zone using the following algorithms: NSEC3RSASHA1.</a:t>
            </a:r>
          </a:p>
          <a:p>
            <a:pPr marL="0" indent="0">
              <a:buNone/>
            </a:pPr>
            <a:r>
              <a:rPr kumimoji="1" lang="en-US" altLang="zh-CN" sz="1400" dirty="0">
                <a:solidFill>
                  <a:srgbClr val="000000"/>
                </a:solidFill>
                <a:latin typeface="Courier"/>
                <a:cs typeface="Courier"/>
              </a:rPr>
              <a:t>Zone fully signed:</a:t>
            </a:r>
          </a:p>
          <a:p>
            <a:pPr marL="0" indent="0">
              <a:buNone/>
            </a:pPr>
            <a:r>
              <a:rPr kumimoji="1" lang="en-US" altLang="zh-CN" sz="1400" dirty="0">
                <a:solidFill>
                  <a:srgbClr val="000000"/>
                </a:solidFill>
                <a:latin typeface="Courier"/>
                <a:cs typeface="Courier"/>
              </a:rPr>
              <a:t>Algorithm: NSEC3RSASHA1: KSKs: 1 active, 0 stand-by, 0 revoked</a:t>
            </a:r>
          </a:p>
          <a:p>
            <a:pPr marL="0" indent="0">
              <a:buNone/>
            </a:pPr>
            <a:r>
              <a:rPr kumimoji="1" lang="en-US" altLang="zh-CN" sz="1400" dirty="0">
                <a:solidFill>
                  <a:srgbClr val="000000"/>
                </a:solidFill>
                <a:latin typeface="Courier"/>
                <a:cs typeface="Courier"/>
              </a:rPr>
              <a:t>                         ZSKs: 1 active, 0 stand-by, 0 revoked</a:t>
            </a:r>
          </a:p>
          <a:p>
            <a:pPr marL="0" indent="0">
              <a:buNone/>
            </a:pPr>
            <a:r>
              <a:rPr kumimoji="1" lang="en-US" altLang="zh-CN" sz="1400" dirty="0" err="1" smtClean="0">
                <a:solidFill>
                  <a:srgbClr val="000000"/>
                </a:solidFill>
                <a:latin typeface="Courier"/>
                <a:cs typeface="Courier"/>
              </a:rPr>
              <a:t>db.example.com.signed</a:t>
            </a:r>
            <a:endParaRPr kumimoji="1" lang="en-US" altLang="zh-CN" sz="1400" dirty="0" smtClean="0">
              <a:solidFill>
                <a:srgbClr val="000000"/>
              </a:solidFill>
              <a:latin typeface="Courier"/>
              <a:cs typeface="Courier"/>
            </a:endParaRPr>
          </a:p>
          <a:p>
            <a:pPr marL="0" indent="0">
              <a:buNone/>
            </a:pPr>
            <a:endParaRPr kumimoji="1" lang="en-US" altLang="zh-CN" sz="1400" dirty="0" smtClean="0">
              <a:solidFill>
                <a:srgbClr val="3366FF"/>
              </a:solidFill>
              <a:latin typeface="Courier"/>
              <a:cs typeface="Courier"/>
            </a:endParaRPr>
          </a:p>
          <a:p>
            <a:pPr marL="0" indent="0">
              <a:buNone/>
            </a:pPr>
            <a:endParaRPr kumimoji="1" lang="en-US" altLang="zh-CN" sz="1400" dirty="0">
              <a:solidFill>
                <a:srgbClr val="3366FF"/>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72</a:t>
            </a:fld>
            <a:endParaRPr kumimoji="1" lang="zh-CN" altLang="en-US" dirty="0"/>
          </a:p>
        </p:txBody>
      </p:sp>
      <p:sp>
        <p:nvSpPr>
          <p:cNvPr id="11" name="圆角矩形标注 10"/>
          <p:cNvSpPr/>
          <p:nvPr/>
        </p:nvSpPr>
        <p:spPr>
          <a:xfrm>
            <a:off x="5753674" y="943593"/>
            <a:ext cx="2125231" cy="361180"/>
          </a:xfrm>
          <a:prstGeom prst="wedgeRoundRectCallout">
            <a:avLst>
              <a:gd name="adj1" fmla="val -60311"/>
              <a:gd name="adj2" fmla="val 909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产生</a:t>
            </a:r>
            <a:r>
              <a:rPr kumimoji="1" lang="en-US" altLang="zh-CN" sz="1400" dirty="0" smtClean="0">
                <a:solidFill>
                  <a:srgbClr val="0000FF"/>
                </a:solidFill>
                <a:latin typeface="微软雅黑"/>
                <a:ea typeface="微软雅黑"/>
                <a:cs typeface="微软雅黑"/>
              </a:rPr>
              <a:t>NSEC3</a:t>
            </a:r>
            <a:r>
              <a:rPr kumimoji="1" lang="zh-CN" altLang="en-US" sz="1400" dirty="0" smtClean="0">
                <a:solidFill>
                  <a:srgbClr val="0000FF"/>
                </a:solidFill>
                <a:latin typeface="微软雅黑"/>
                <a:ea typeface="微软雅黑"/>
                <a:cs typeface="微软雅黑"/>
              </a:rPr>
              <a:t>的</a:t>
            </a:r>
            <a:r>
              <a:rPr kumimoji="1" lang="en-US" altLang="zh-CN" sz="1400" dirty="0" smtClean="0">
                <a:solidFill>
                  <a:srgbClr val="0000FF"/>
                </a:solidFill>
                <a:latin typeface="微软雅黑"/>
                <a:ea typeface="微软雅黑"/>
                <a:cs typeface="微软雅黑"/>
              </a:rPr>
              <a:t>salt</a:t>
            </a:r>
          </a:p>
        </p:txBody>
      </p:sp>
      <p:sp>
        <p:nvSpPr>
          <p:cNvPr id="15" name="圆角矩形标注 14"/>
          <p:cNvSpPr/>
          <p:nvPr/>
        </p:nvSpPr>
        <p:spPr>
          <a:xfrm>
            <a:off x="2228902" y="1269375"/>
            <a:ext cx="3094030" cy="361180"/>
          </a:xfrm>
          <a:prstGeom prst="wedgeRoundRectCallout">
            <a:avLst>
              <a:gd name="adj1" fmla="val 12250"/>
              <a:gd name="adj2" fmla="val 84432"/>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对</a:t>
            </a:r>
            <a:r>
              <a:rPr kumimoji="1" lang="en-US" altLang="zh-CN" sz="1400" dirty="0" smtClean="0">
                <a:solidFill>
                  <a:srgbClr val="0000FF"/>
                </a:solidFill>
                <a:latin typeface="微软雅黑"/>
                <a:ea typeface="微软雅黑"/>
                <a:cs typeface="微软雅黑"/>
              </a:rPr>
              <a:t>zone</a:t>
            </a:r>
            <a:r>
              <a:rPr kumimoji="1" lang="zh-CN" altLang="en-US" sz="1400" dirty="0" smtClean="0">
                <a:solidFill>
                  <a:srgbClr val="0000FF"/>
                </a:solidFill>
                <a:latin typeface="微软雅黑"/>
                <a:ea typeface="微软雅黑"/>
                <a:cs typeface="微软雅黑"/>
              </a:rPr>
              <a:t>签名，</a:t>
            </a:r>
            <a:r>
              <a:rPr kumimoji="1" lang="en-US" altLang="zh-CN" sz="1400" dirty="0" smtClean="0">
                <a:solidFill>
                  <a:srgbClr val="0000FF"/>
                </a:solidFill>
                <a:latin typeface="微软雅黑"/>
                <a:ea typeface="微软雅黑"/>
                <a:cs typeface="微软雅黑"/>
              </a:rPr>
              <a:t>-3</a:t>
            </a:r>
            <a:r>
              <a:rPr kumimoji="1" lang="zh-CN" altLang="en-US" sz="1400" dirty="0" smtClean="0">
                <a:solidFill>
                  <a:srgbClr val="0000FF"/>
                </a:solidFill>
                <a:latin typeface="微软雅黑"/>
                <a:ea typeface="微软雅黑"/>
                <a:cs typeface="微软雅黑"/>
              </a:rPr>
              <a:t> </a:t>
            </a:r>
            <a:r>
              <a:rPr kumimoji="1" lang="en-US" altLang="zh-CN" sz="1400" dirty="0" smtClean="0">
                <a:solidFill>
                  <a:srgbClr val="0000FF"/>
                </a:solidFill>
                <a:latin typeface="微软雅黑"/>
                <a:ea typeface="微软雅黑"/>
                <a:cs typeface="微软雅黑"/>
              </a:rPr>
              <a:t>salt</a:t>
            </a:r>
            <a:r>
              <a:rPr kumimoji="1" lang="zh-CN" altLang="en-US" sz="1400" dirty="0" smtClean="0">
                <a:solidFill>
                  <a:srgbClr val="0000FF"/>
                </a:solidFill>
                <a:latin typeface="微软雅黑"/>
                <a:ea typeface="微软雅黑"/>
                <a:cs typeface="微软雅黑"/>
              </a:rPr>
              <a:t> ，</a:t>
            </a:r>
            <a:r>
              <a:rPr kumimoji="1" lang="en-US" altLang="zh-CN" sz="1400" dirty="0" smtClean="0">
                <a:solidFill>
                  <a:srgbClr val="0000FF"/>
                </a:solidFill>
                <a:latin typeface="微软雅黑"/>
                <a:ea typeface="微软雅黑"/>
                <a:cs typeface="微软雅黑"/>
              </a:rPr>
              <a:t>-o</a:t>
            </a:r>
            <a:r>
              <a:rPr kumimoji="1" lang="zh-CN" altLang="en-US" sz="1400" dirty="0" smtClean="0">
                <a:solidFill>
                  <a:srgbClr val="0000FF"/>
                </a:solidFill>
                <a:latin typeface="微软雅黑"/>
                <a:ea typeface="微软雅黑"/>
                <a:cs typeface="微软雅黑"/>
              </a:rPr>
              <a:t> </a:t>
            </a:r>
            <a:r>
              <a:rPr kumimoji="1" lang="en-US" altLang="zh-CN" sz="1400" dirty="0" smtClean="0">
                <a:solidFill>
                  <a:srgbClr val="0000FF"/>
                </a:solidFill>
                <a:latin typeface="微软雅黑"/>
                <a:ea typeface="微软雅黑"/>
                <a:cs typeface="微软雅黑"/>
              </a:rPr>
              <a:t>origin</a:t>
            </a:r>
          </a:p>
        </p:txBody>
      </p:sp>
      <p:sp>
        <p:nvSpPr>
          <p:cNvPr id="17" name="圆角矩形标注 16"/>
          <p:cNvSpPr/>
          <p:nvPr/>
        </p:nvSpPr>
        <p:spPr>
          <a:xfrm>
            <a:off x="2649528" y="3079634"/>
            <a:ext cx="1628368" cy="361180"/>
          </a:xfrm>
          <a:prstGeom prst="wedgeRoundRectCallout">
            <a:avLst>
              <a:gd name="adj1" fmla="val -60311"/>
              <a:gd name="adj2" fmla="val 909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sz="1400" dirty="0" smtClean="0">
                <a:solidFill>
                  <a:srgbClr val="0000FF"/>
                </a:solidFill>
                <a:latin typeface="微软雅黑"/>
                <a:ea typeface="微软雅黑"/>
                <a:cs typeface="微软雅黑"/>
              </a:rPr>
              <a:t>新的签名后文件</a:t>
            </a:r>
            <a:endParaRPr kumimoji="1" lang="en-US" altLang="zh-CN" sz="1400" dirty="0" smtClean="0">
              <a:solidFill>
                <a:srgbClr val="0000FF"/>
              </a:solidFill>
              <a:latin typeface="微软雅黑"/>
              <a:ea typeface="微软雅黑"/>
              <a:cs typeface="微软雅黑"/>
            </a:endParaRPr>
          </a:p>
        </p:txBody>
      </p:sp>
    </p:spTree>
    <p:extLst>
      <p:ext uri="{BB962C8B-B14F-4D97-AF65-F5344CB8AC3E}">
        <p14:creationId xmlns:p14="http://schemas.microsoft.com/office/powerpoint/2010/main" val="149705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部署</a:t>
            </a:r>
            <a:r>
              <a:rPr kumimoji="1" lang="en-US" altLang="zh-CN" dirty="0" smtClean="0"/>
              <a:t>DNSSEC</a:t>
            </a:r>
            <a:r>
              <a:rPr kumimoji="1" lang="zh-CN" altLang="en-US" dirty="0" smtClean="0"/>
              <a:t>：部署签名 </a:t>
            </a:r>
            <a:endParaRPr kumimoji="1" lang="zh-CN" altLang="en-US" dirty="0"/>
          </a:p>
        </p:txBody>
      </p:sp>
      <p:sp>
        <p:nvSpPr>
          <p:cNvPr id="3" name="内容占位符 2"/>
          <p:cNvSpPr>
            <a:spLocks noGrp="1"/>
          </p:cNvSpPr>
          <p:nvPr>
            <p:ph idx="1"/>
          </p:nvPr>
        </p:nvSpPr>
        <p:spPr>
          <a:xfrm>
            <a:off x="1" y="941824"/>
            <a:ext cx="8903367" cy="5398818"/>
          </a:xfrm>
        </p:spPr>
        <p:txBody>
          <a:bodyPr/>
          <a:lstStyle/>
          <a:p>
            <a:pPr marL="0" indent="0">
              <a:buNone/>
            </a:pPr>
            <a:r>
              <a:rPr kumimoji="1" lang="zh-CN" altLang="en-US" sz="1800" dirty="0" smtClean="0">
                <a:solidFill>
                  <a:srgbClr val="3366FF"/>
                </a:solidFill>
                <a:latin typeface="Courier"/>
                <a:cs typeface="Courier"/>
              </a:rPr>
              <a:t>在权威服务器的</a:t>
            </a:r>
            <a:r>
              <a:rPr kumimoji="1" lang="en-US" altLang="zh-CN" sz="1800" dirty="0" smtClean="0">
                <a:solidFill>
                  <a:srgbClr val="3366FF"/>
                </a:solidFill>
                <a:latin typeface="Courier"/>
                <a:cs typeface="Courier"/>
              </a:rPr>
              <a:t>named</a:t>
            </a:r>
            <a:r>
              <a:rPr kumimoji="1" lang="zh-CN" altLang="en-US" sz="1800" dirty="0">
                <a:solidFill>
                  <a:srgbClr val="3366FF"/>
                </a:solidFill>
                <a:latin typeface="Courier"/>
                <a:cs typeface="Courier"/>
              </a:rPr>
              <a:t>配置文件中引用签名文件</a:t>
            </a:r>
            <a:endParaRPr kumimoji="1" lang="en-US" altLang="zh-CN" sz="1800" dirty="0">
              <a:solidFill>
                <a:srgbClr val="3366FF"/>
              </a:solidFill>
              <a:latin typeface="Courier"/>
              <a:cs typeface="Courier"/>
            </a:endParaRPr>
          </a:p>
          <a:p>
            <a:pPr marL="0" indent="0">
              <a:buNone/>
            </a:pPr>
            <a:r>
              <a:rPr kumimoji="1" lang="en-US" altLang="zh-CN" sz="1400" dirty="0">
                <a:solidFill>
                  <a:srgbClr val="000000"/>
                </a:solidFill>
                <a:latin typeface="Courier"/>
                <a:cs typeface="Courier"/>
              </a:rPr>
              <a:t>zone "</a:t>
            </a:r>
            <a:r>
              <a:rPr kumimoji="1" lang="en-US" altLang="zh-CN" sz="1400" dirty="0" err="1">
                <a:solidFill>
                  <a:srgbClr val="000000"/>
                </a:solidFill>
                <a:latin typeface="Courier"/>
                <a:cs typeface="Courier"/>
              </a:rPr>
              <a:t>example.com</a:t>
            </a:r>
            <a:r>
              <a:rPr kumimoji="1" lang="en-US" altLang="zh-CN" sz="1400" dirty="0">
                <a:solidFill>
                  <a:srgbClr val="000000"/>
                </a:solidFill>
                <a:latin typeface="Courier"/>
                <a:cs typeface="Courier"/>
              </a:rPr>
              <a:t>" {</a:t>
            </a:r>
          </a:p>
          <a:p>
            <a:pPr marL="0" indent="0">
              <a:buNone/>
            </a:pPr>
            <a:r>
              <a:rPr kumimoji="1" lang="en-US" altLang="zh-CN" sz="1400" dirty="0">
                <a:solidFill>
                  <a:srgbClr val="000000"/>
                </a:solidFill>
                <a:latin typeface="Courier"/>
                <a:cs typeface="Courier"/>
              </a:rPr>
              <a:t>             type master;</a:t>
            </a:r>
          </a:p>
          <a:p>
            <a:pPr marL="0" indent="0">
              <a:buNone/>
            </a:pPr>
            <a:r>
              <a:rPr kumimoji="1" lang="en-US" altLang="zh-CN" sz="1400" dirty="0">
                <a:solidFill>
                  <a:srgbClr val="3366FF"/>
                </a:solidFill>
                <a:latin typeface="Courier"/>
                <a:cs typeface="Courier"/>
              </a:rPr>
              <a:t>             file "/</a:t>
            </a:r>
            <a:r>
              <a:rPr kumimoji="1" lang="en-US" altLang="zh-CN" sz="1400" dirty="0" err="1">
                <a:solidFill>
                  <a:srgbClr val="3366FF"/>
                </a:solidFill>
                <a:latin typeface="Courier"/>
                <a:cs typeface="Courier"/>
              </a:rPr>
              <a:t>etc</a:t>
            </a:r>
            <a:r>
              <a:rPr kumimoji="1" lang="en-US" altLang="zh-CN" sz="1400" dirty="0">
                <a:solidFill>
                  <a:srgbClr val="3366FF"/>
                </a:solidFill>
                <a:latin typeface="Courier"/>
                <a:cs typeface="Courier"/>
              </a:rPr>
              <a:t>/bind/</a:t>
            </a:r>
            <a:r>
              <a:rPr kumimoji="1" lang="en-US" altLang="zh-CN" sz="1400" dirty="0" err="1">
                <a:solidFill>
                  <a:srgbClr val="3366FF"/>
                </a:solidFill>
                <a:latin typeface="Courier"/>
                <a:cs typeface="Courier"/>
              </a:rPr>
              <a:t>db.example.com.signed</a:t>
            </a:r>
            <a:r>
              <a:rPr kumimoji="1" lang="en-US" altLang="zh-CN" sz="1400" dirty="0">
                <a:solidFill>
                  <a:srgbClr val="3366FF"/>
                </a:solidFill>
                <a:latin typeface="Courier"/>
                <a:cs typeface="Courier"/>
              </a:rPr>
              <a:t>";</a:t>
            </a:r>
          </a:p>
          <a:p>
            <a:pPr marL="0" indent="0">
              <a:buNone/>
            </a:pPr>
            <a:r>
              <a:rPr kumimoji="1" lang="en-US" altLang="zh-CN" sz="1400" dirty="0">
                <a:solidFill>
                  <a:srgbClr val="000000"/>
                </a:solidFill>
                <a:latin typeface="Courier"/>
                <a:cs typeface="Courier"/>
              </a:rPr>
              <a:t>      }</a:t>
            </a:r>
            <a:r>
              <a:rPr kumimoji="1" lang="en-US" altLang="zh-CN" sz="1400" dirty="0" smtClean="0">
                <a:solidFill>
                  <a:srgbClr val="000000"/>
                </a:solidFill>
                <a:latin typeface="Courier"/>
                <a:cs typeface="Courier"/>
              </a:rPr>
              <a:t>;</a:t>
            </a:r>
          </a:p>
          <a:p>
            <a:pPr marL="0" indent="0">
              <a:buNone/>
            </a:pPr>
            <a:endParaRPr kumimoji="1" lang="en-US" altLang="zh-CN" sz="1400" dirty="0">
              <a:solidFill>
                <a:srgbClr val="000000"/>
              </a:solidFill>
              <a:latin typeface="Courier"/>
              <a:cs typeface="Courier"/>
            </a:endParaRPr>
          </a:p>
          <a:p>
            <a:pPr marL="0" indent="0">
              <a:buNone/>
            </a:pPr>
            <a:endParaRPr kumimoji="1" lang="en-US" altLang="zh-CN" sz="1400" dirty="0" smtClean="0">
              <a:solidFill>
                <a:srgbClr val="000000"/>
              </a:solidFill>
              <a:latin typeface="Courier"/>
              <a:cs typeface="Courier"/>
            </a:endParaRPr>
          </a:p>
          <a:p>
            <a:pPr marL="0" indent="0">
              <a:buNone/>
            </a:pPr>
            <a:r>
              <a:rPr kumimoji="1" lang="zh-CN" altLang="en-US" sz="1800" dirty="0" smtClean="0">
                <a:solidFill>
                  <a:srgbClr val="3366FF"/>
                </a:solidFill>
                <a:latin typeface="Courier"/>
                <a:cs typeface="Courier"/>
              </a:rPr>
              <a:t>向上级</a:t>
            </a:r>
            <a:r>
              <a:rPr kumimoji="1" lang="en-US" altLang="zh-CN" sz="1800" dirty="0" smtClean="0">
                <a:solidFill>
                  <a:srgbClr val="3366FF"/>
                </a:solidFill>
                <a:latin typeface="Courier"/>
                <a:cs typeface="Courier"/>
              </a:rPr>
              <a:t>zone</a:t>
            </a:r>
            <a:r>
              <a:rPr kumimoji="1" lang="zh-CN" altLang="en-US" sz="1800" dirty="0" smtClean="0">
                <a:solidFill>
                  <a:srgbClr val="3366FF"/>
                </a:solidFill>
                <a:latin typeface="Courier"/>
                <a:cs typeface="Courier"/>
              </a:rPr>
              <a:t>上传，签名时生成的</a:t>
            </a:r>
            <a:r>
              <a:rPr kumimoji="1" lang="en-US" altLang="zh-CN" sz="1800" dirty="0" smtClean="0">
                <a:solidFill>
                  <a:srgbClr val="3366FF"/>
                </a:solidFill>
                <a:latin typeface="Courier"/>
                <a:cs typeface="Courier"/>
              </a:rPr>
              <a:t>DS</a:t>
            </a:r>
            <a:r>
              <a:rPr kumimoji="1" lang="zh-CN" altLang="en-US" sz="1800" dirty="0" smtClean="0">
                <a:solidFill>
                  <a:srgbClr val="3366FF"/>
                </a:solidFill>
                <a:latin typeface="Courier"/>
                <a:cs typeface="Courier"/>
              </a:rPr>
              <a:t>文件</a:t>
            </a:r>
            <a:endParaRPr kumimoji="1" lang="en-US" altLang="zh-CN" sz="1800" dirty="0" smtClean="0">
              <a:solidFill>
                <a:srgbClr val="3366FF"/>
              </a:solidFill>
              <a:latin typeface="Courier"/>
              <a:cs typeface="Courier"/>
            </a:endParaRPr>
          </a:p>
          <a:p>
            <a:pPr marL="0" indent="0">
              <a:buNone/>
            </a:pPr>
            <a:r>
              <a:rPr kumimoji="1" lang="en-US" altLang="zh-CN" sz="1400" dirty="0">
                <a:solidFill>
                  <a:srgbClr val="3366FF"/>
                </a:solidFill>
                <a:latin typeface="Courier"/>
                <a:cs typeface="Courier"/>
              </a:rPr>
              <a:t>$</a:t>
            </a:r>
            <a:r>
              <a:rPr kumimoji="1" lang="zh-CN" altLang="en-US" sz="1400" dirty="0">
                <a:solidFill>
                  <a:srgbClr val="3366FF"/>
                </a:solidFill>
                <a:latin typeface="Courier"/>
                <a:cs typeface="Courier"/>
              </a:rPr>
              <a:t> </a:t>
            </a:r>
            <a:r>
              <a:rPr kumimoji="1" lang="en-US" altLang="zh-CN" sz="1400" dirty="0">
                <a:solidFill>
                  <a:srgbClr val="3366FF"/>
                </a:solidFill>
                <a:latin typeface="Courier"/>
                <a:cs typeface="Courier"/>
              </a:rPr>
              <a:t>cat </a:t>
            </a:r>
            <a:r>
              <a:rPr kumimoji="1" lang="en-US" altLang="zh-CN" sz="1400" dirty="0" err="1">
                <a:solidFill>
                  <a:srgbClr val="3366FF"/>
                </a:solidFill>
                <a:latin typeface="Courier"/>
                <a:cs typeface="Courier"/>
              </a:rPr>
              <a:t>dsset-example.com</a:t>
            </a:r>
            <a:r>
              <a:rPr kumimoji="1" lang="en-US" altLang="zh-CN" sz="1400" dirty="0">
                <a:solidFill>
                  <a:srgbClr val="3366FF"/>
                </a:solidFill>
                <a:latin typeface="Courier"/>
                <a:cs typeface="Courier"/>
              </a:rPr>
              <a:t>.</a:t>
            </a:r>
          </a:p>
          <a:p>
            <a:pPr marL="0" indent="0">
              <a:buNone/>
            </a:pPr>
            <a:r>
              <a:rPr kumimoji="1" lang="en-US" altLang="zh-CN" sz="1400" dirty="0" err="1">
                <a:solidFill>
                  <a:srgbClr val="000000"/>
                </a:solidFill>
                <a:latin typeface="Courier"/>
                <a:cs typeface="Courier"/>
              </a:rPr>
              <a:t>example.com</a:t>
            </a:r>
            <a:r>
              <a:rPr kumimoji="1" lang="en-US" altLang="zh-CN" sz="1400" dirty="0">
                <a:solidFill>
                  <a:srgbClr val="000000"/>
                </a:solidFill>
                <a:latin typeface="Courier"/>
                <a:cs typeface="Courier"/>
              </a:rPr>
              <a:t>.            IN DS 57705 7 1 FED788BF4DFF396463B81B55227414A92ECFB81C</a:t>
            </a:r>
          </a:p>
          <a:p>
            <a:pPr marL="0" indent="0">
              <a:buNone/>
            </a:pPr>
            <a:r>
              <a:rPr kumimoji="1" lang="en-US" altLang="zh-CN" sz="1400" dirty="0" err="1">
                <a:solidFill>
                  <a:srgbClr val="000000"/>
                </a:solidFill>
                <a:latin typeface="Courier"/>
                <a:cs typeface="Courier"/>
              </a:rPr>
              <a:t>example.com</a:t>
            </a:r>
            <a:r>
              <a:rPr kumimoji="1" lang="en-US" altLang="zh-CN" sz="1400" dirty="0">
                <a:solidFill>
                  <a:srgbClr val="000000"/>
                </a:solidFill>
                <a:latin typeface="Courier"/>
                <a:cs typeface="Courier"/>
              </a:rPr>
              <a:t>.            IN DS 57705 7 2 6B5B951867FC878C119B15B16B08AA2EA40081C58FB2CCE036162A43 </a:t>
            </a:r>
            <a:r>
              <a:rPr kumimoji="1" lang="en-US" altLang="zh-CN" sz="1400" dirty="0" smtClean="0">
                <a:solidFill>
                  <a:srgbClr val="000000"/>
                </a:solidFill>
                <a:latin typeface="Courier"/>
                <a:cs typeface="Courier"/>
              </a:rPr>
              <a:t>C9871BA0</a:t>
            </a:r>
            <a:endParaRPr kumimoji="1" lang="en-US" altLang="zh-CN" sz="1400" dirty="0">
              <a:solidFill>
                <a:srgbClr val="000000"/>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73</a:t>
            </a:fld>
            <a:endParaRPr kumimoji="1" lang="zh-CN" altLang="en-US" dirty="0"/>
          </a:p>
        </p:txBody>
      </p:sp>
    </p:spTree>
    <p:extLst>
      <p:ext uri="{BB962C8B-B14F-4D97-AF65-F5344CB8AC3E}">
        <p14:creationId xmlns:p14="http://schemas.microsoft.com/office/powerpoint/2010/main" val="8660105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部署</a:t>
            </a:r>
            <a:r>
              <a:rPr kumimoji="1" lang="en-US" altLang="zh-CN" dirty="0" smtClean="0"/>
              <a:t>DNSSEC</a:t>
            </a:r>
            <a:r>
              <a:rPr kumimoji="1" lang="zh-CN" altLang="en-US" dirty="0" smtClean="0"/>
              <a:t>：</a:t>
            </a:r>
            <a:r>
              <a:rPr kumimoji="1" lang="en-US" altLang="zh-CN" dirty="0" err="1" smtClean="0"/>
              <a:t>dig</a:t>
            </a:r>
            <a:r>
              <a:rPr kumimoji="1" lang="en-US" altLang="en-US" dirty="0" err="1" smtClean="0"/>
              <a:t>测试</a:t>
            </a:r>
            <a:r>
              <a:rPr kumimoji="1" lang="zh-CN" altLang="en-US" dirty="0" smtClean="0"/>
              <a:t> </a:t>
            </a:r>
            <a:endParaRPr kumimoji="1" lang="zh-CN" altLang="en-US" dirty="0"/>
          </a:p>
        </p:txBody>
      </p:sp>
      <p:sp>
        <p:nvSpPr>
          <p:cNvPr id="3" name="内容占位符 2"/>
          <p:cNvSpPr>
            <a:spLocks noGrp="1"/>
          </p:cNvSpPr>
          <p:nvPr>
            <p:ph idx="1"/>
          </p:nvPr>
        </p:nvSpPr>
        <p:spPr>
          <a:xfrm>
            <a:off x="1" y="941824"/>
            <a:ext cx="9143999" cy="5398818"/>
          </a:xfrm>
        </p:spPr>
        <p:txBody>
          <a:bodyPr/>
          <a:lstStyle/>
          <a:p>
            <a:pPr marL="0" indent="0">
              <a:buNone/>
            </a:pPr>
            <a:r>
              <a:rPr kumimoji="1" lang="en-US" altLang="zh-CN" sz="1400" dirty="0" smtClean="0">
                <a:solidFill>
                  <a:srgbClr val="000000"/>
                </a:solidFill>
                <a:latin typeface="Courier"/>
                <a:cs typeface="Courier"/>
              </a:rPr>
              <a:t>; </a:t>
            </a:r>
            <a:r>
              <a:rPr kumimoji="1" lang="en-US" altLang="zh-CN" sz="1400" dirty="0">
                <a:solidFill>
                  <a:srgbClr val="000000"/>
                </a:solidFill>
                <a:latin typeface="Courier"/>
                <a:cs typeface="Courier"/>
              </a:rPr>
              <a:t>&lt;&lt;&gt;&gt; </a:t>
            </a:r>
            <a:r>
              <a:rPr kumimoji="1" lang="en-US" altLang="zh-CN" sz="1400" dirty="0" err="1">
                <a:solidFill>
                  <a:srgbClr val="000000"/>
                </a:solidFill>
                <a:latin typeface="Courier"/>
                <a:cs typeface="Courier"/>
              </a:rPr>
              <a:t>DiG</a:t>
            </a:r>
            <a:r>
              <a:rPr kumimoji="1" lang="en-US" altLang="zh-CN" sz="1400" dirty="0">
                <a:solidFill>
                  <a:srgbClr val="000000"/>
                </a:solidFill>
                <a:latin typeface="Courier"/>
                <a:cs typeface="Courier"/>
              </a:rPr>
              <a:t> 9.9.5-3-Ubuntu &lt;&lt;&gt;&gt; @</a:t>
            </a:r>
            <a:r>
              <a:rPr kumimoji="1" lang="en-US" altLang="zh-CN" sz="1400" dirty="0" err="1">
                <a:solidFill>
                  <a:srgbClr val="000000"/>
                </a:solidFill>
                <a:latin typeface="Courier"/>
                <a:cs typeface="Courier"/>
              </a:rPr>
              <a:t>localhost</a:t>
            </a:r>
            <a:r>
              <a:rPr kumimoji="1" lang="en-US" altLang="zh-CN" sz="1400" dirty="0">
                <a:solidFill>
                  <a:srgbClr val="000000"/>
                </a:solidFill>
                <a:latin typeface="Courier"/>
                <a:cs typeface="Courier"/>
              </a:rPr>
              <a:t> +</a:t>
            </a:r>
            <a:r>
              <a:rPr kumimoji="1" lang="en-US" altLang="zh-CN" sz="1400" dirty="0" err="1">
                <a:solidFill>
                  <a:srgbClr val="000000"/>
                </a:solidFill>
                <a:latin typeface="Courier"/>
                <a:cs typeface="Courier"/>
              </a:rPr>
              <a:t>dnssec</a:t>
            </a:r>
            <a:r>
              <a:rPr kumimoji="1" lang="en-US" altLang="zh-CN" sz="1400" dirty="0">
                <a:solidFill>
                  <a:srgbClr val="000000"/>
                </a:solidFill>
                <a:latin typeface="Courier"/>
                <a:cs typeface="Courier"/>
              </a:rPr>
              <a:t> </a:t>
            </a:r>
            <a:r>
              <a:rPr kumimoji="1" lang="en-US" altLang="zh-CN" sz="1400" dirty="0" err="1">
                <a:solidFill>
                  <a:srgbClr val="000000"/>
                </a:solidFill>
                <a:latin typeface="Courier"/>
                <a:cs typeface="Courier"/>
              </a:rPr>
              <a:t>test.example.com</a:t>
            </a: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(2 servers found)</a:t>
            </a:r>
          </a:p>
          <a:p>
            <a:pPr marL="0" indent="0">
              <a:buNone/>
            </a:pPr>
            <a:r>
              <a:rPr kumimoji="1" lang="en-US" altLang="zh-CN" sz="1400" dirty="0">
                <a:solidFill>
                  <a:srgbClr val="000000"/>
                </a:solidFill>
                <a:latin typeface="Courier"/>
                <a:cs typeface="Courier"/>
              </a:rPr>
              <a:t>;; global options: +</a:t>
            </a:r>
            <a:r>
              <a:rPr kumimoji="1" lang="en-US" altLang="zh-CN" sz="1400" dirty="0" err="1">
                <a:solidFill>
                  <a:srgbClr val="000000"/>
                </a:solidFill>
                <a:latin typeface="Courier"/>
                <a:cs typeface="Courier"/>
              </a:rPr>
              <a:t>cmd</a:t>
            </a: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Got answer:</a:t>
            </a:r>
          </a:p>
          <a:p>
            <a:pPr marL="0" indent="0">
              <a:buNone/>
            </a:pPr>
            <a:r>
              <a:rPr kumimoji="1" lang="en-US" altLang="zh-CN" sz="1400" dirty="0">
                <a:solidFill>
                  <a:srgbClr val="000000"/>
                </a:solidFill>
                <a:latin typeface="Courier"/>
                <a:cs typeface="Courier"/>
              </a:rPr>
              <a:t>;; -&gt;&gt;HEADER&lt;&lt;- </a:t>
            </a:r>
            <a:r>
              <a:rPr kumimoji="1" lang="en-US" altLang="zh-CN" sz="1400" dirty="0" err="1">
                <a:solidFill>
                  <a:srgbClr val="000000"/>
                </a:solidFill>
                <a:latin typeface="Courier"/>
                <a:cs typeface="Courier"/>
              </a:rPr>
              <a:t>opcode</a:t>
            </a:r>
            <a:r>
              <a:rPr kumimoji="1" lang="en-US" altLang="zh-CN" sz="1400" dirty="0">
                <a:solidFill>
                  <a:srgbClr val="000000"/>
                </a:solidFill>
                <a:latin typeface="Courier"/>
                <a:cs typeface="Courier"/>
              </a:rPr>
              <a:t>: QUERY, status: NOERROR, id: 54381</a:t>
            </a:r>
          </a:p>
          <a:p>
            <a:pPr marL="0" indent="0">
              <a:buNone/>
            </a:pPr>
            <a:r>
              <a:rPr kumimoji="1" lang="en-US" altLang="zh-CN" sz="1400" dirty="0">
                <a:solidFill>
                  <a:srgbClr val="000000"/>
                </a:solidFill>
                <a:latin typeface="Courier"/>
                <a:cs typeface="Courier"/>
              </a:rPr>
              <a:t>;; flags: </a:t>
            </a:r>
            <a:r>
              <a:rPr kumimoji="1" lang="en-US" altLang="zh-CN" sz="1400" dirty="0" err="1">
                <a:solidFill>
                  <a:srgbClr val="000000"/>
                </a:solidFill>
                <a:latin typeface="Courier"/>
                <a:cs typeface="Courier"/>
              </a:rPr>
              <a:t>qr</a:t>
            </a:r>
            <a:r>
              <a:rPr kumimoji="1" lang="en-US" altLang="zh-CN" sz="1400" dirty="0">
                <a:solidFill>
                  <a:srgbClr val="000000"/>
                </a:solidFill>
                <a:latin typeface="Courier"/>
                <a:cs typeface="Courier"/>
              </a:rPr>
              <a:t> </a:t>
            </a:r>
            <a:r>
              <a:rPr kumimoji="1" lang="en-US" altLang="zh-CN" sz="1400" dirty="0" err="1">
                <a:solidFill>
                  <a:srgbClr val="000000"/>
                </a:solidFill>
                <a:latin typeface="Courier"/>
                <a:cs typeface="Courier"/>
              </a:rPr>
              <a:t>aa</a:t>
            </a:r>
            <a:r>
              <a:rPr kumimoji="1" lang="en-US" altLang="zh-CN" sz="1400" dirty="0">
                <a:solidFill>
                  <a:srgbClr val="000000"/>
                </a:solidFill>
                <a:latin typeface="Courier"/>
                <a:cs typeface="Courier"/>
              </a:rPr>
              <a:t> </a:t>
            </a:r>
            <a:r>
              <a:rPr kumimoji="1" lang="en-US" altLang="zh-CN" sz="1400" dirty="0" err="1">
                <a:solidFill>
                  <a:srgbClr val="000000"/>
                </a:solidFill>
                <a:latin typeface="Courier"/>
                <a:cs typeface="Courier"/>
              </a:rPr>
              <a:t>rd</a:t>
            </a:r>
            <a:r>
              <a:rPr kumimoji="1" lang="en-US" altLang="zh-CN" sz="1400" dirty="0">
                <a:solidFill>
                  <a:srgbClr val="000000"/>
                </a:solidFill>
                <a:latin typeface="Courier"/>
                <a:cs typeface="Courier"/>
              </a:rPr>
              <a:t> </a:t>
            </a:r>
            <a:r>
              <a:rPr kumimoji="1" lang="en-US" altLang="zh-CN" sz="1400" dirty="0" err="1">
                <a:solidFill>
                  <a:srgbClr val="000000"/>
                </a:solidFill>
                <a:latin typeface="Courier"/>
                <a:cs typeface="Courier"/>
              </a:rPr>
              <a:t>ra</a:t>
            </a:r>
            <a:r>
              <a:rPr kumimoji="1" lang="en-US" altLang="zh-CN" sz="1400" dirty="0">
                <a:solidFill>
                  <a:srgbClr val="000000"/>
                </a:solidFill>
                <a:latin typeface="Courier"/>
                <a:cs typeface="Courier"/>
              </a:rPr>
              <a:t>; QUERY: 1, ANSWER: 2, AUTHORITY: 2, ADDITIONAL: 3</a:t>
            </a:r>
          </a:p>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OPT PSEUDOSECTION:</a:t>
            </a:r>
          </a:p>
          <a:p>
            <a:pPr marL="0" indent="0">
              <a:buNone/>
            </a:pPr>
            <a:r>
              <a:rPr kumimoji="1" lang="en-US" altLang="zh-CN" sz="1400" dirty="0">
                <a:solidFill>
                  <a:srgbClr val="000000"/>
                </a:solidFill>
                <a:latin typeface="Courier"/>
                <a:cs typeface="Courier"/>
              </a:rPr>
              <a:t>; EDNS: version: 0, flags: do; </a:t>
            </a:r>
            <a:r>
              <a:rPr kumimoji="1" lang="en-US" altLang="zh-CN" sz="1400" dirty="0" err="1">
                <a:solidFill>
                  <a:srgbClr val="000000"/>
                </a:solidFill>
                <a:latin typeface="Courier"/>
                <a:cs typeface="Courier"/>
              </a:rPr>
              <a:t>udp</a:t>
            </a:r>
            <a:r>
              <a:rPr kumimoji="1" lang="en-US" altLang="zh-CN" sz="1400" dirty="0">
                <a:solidFill>
                  <a:srgbClr val="000000"/>
                </a:solidFill>
                <a:latin typeface="Courier"/>
                <a:cs typeface="Courier"/>
              </a:rPr>
              <a:t>: 4096</a:t>
            </a:r>
          </a:p>
          <a:p>
            <a:pPr marL="0" indent="0">
              <a:buNone/>
            </a:pPr>
            <a:r>
              <a:rPr kumimoji="1" lang="en-US" altLang="zh-CN" sz="1400" dirty="0">
                <a:solidFill>
                  <a:srgbClr val="000000"/>
                </a:solidFill>
                <a:latin typeface="Courier"/>
                <a:cs typeface="Courier"/>
              </a:rPr>
              <a:t>;; QUESTION SECTION:</a:t>
            </a:r>
          </a:p>
          <a:p>
            <a:pPr marL="0" indent="0">
              <a:buNone/>
            </a:pPr>
            <a:r>
              <a:rPr kumimoji="1" lang="en-US" altLang="zh-CN" sz="1400" dirty="0">
                <a:solidFill>
                  <a:srgbClr val="000000"/>
                </a:solidFill>
                <a:latin typeface="Courier"/>
                <a:cs typeface="Courier"/>
              </a:rPr>
              <a:t>;</a:t>
            </a:r>
            <a:r>
              <a:rPr kumimoji="1" lang="en-US" altLang="zh-CN" sz="1400" dirty="0" err="1">
                <a:solidFill>
                  <a:srgbClr val="000000"/>
                </a:solidFill>
                <a:latin typeface="Courier"/>
                <a:cs typeface="Courier"/>
              </a:rPr>
              <a:t>test.example.com</a:t>
            </a:r>
            <a:r>
              <a:rPr kumimoji="1" lang="en-US" altLang="zh-CN" sz="1400" dirty="0">
                <a:solidFill>
                  <a:srgbClr val="000000"/>
                </a:solidFill>
                <a:latin typeface="Courier"/>
                <a:cs typeface="Courier"/>
              </a:rPr>
              <a:t>.              IN      A</a:t>
            </a:r>
          </a:p>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a:solidFill>
                  <a:srgbClr val="000000"/>
                </a:solidFill>
                <a:latin typeface="Courier"/>
                <a:cs typeface="Courier"/>
              </a:rPr>
              <a:t>;; ANSWER SECTION:</a:t>
            </a:r>
          </a:p>
          <a:p>
            <a:pPr marL="0" indent="0">
              <a:buNone/>
            </a:pPr>
            <a:r>
              <a:rPr kumimoji="1" lang="en-US" altLang="zh-CN" sz="1400" dirty="0" err="1">
                <a:solidFill>
                  <a:srgbClr val="000000"/>
                </a:solidFill>
                <a:latin typeface="Courier"/>
                <a:cs typeface="Courier"/>
              </a:rPr>
              <a:t>test.example.com</a:t>
            </a:r>
            <a:r>
              <a:rPr kumimoji="1" lang="en-US" altLang="zh-CN" sz="1400" dirty="0">
                <a:solidFill>
                  <a:srgbClr val="000000"/>
                </a:solidFill>
                <a:latin typeface="Courier"/>
                <a:cs typeface="Courier"/>
              </a:rPr>
              <a:t>.       604800  IN      A       127.0.0.6</a:t>
            </a:r>
          </a:p>
          <a:p>
            <a:pPr marL="0" indent="0">
              <a:buNone/>
            </a:pPr>
            <a:r>
              <a:rPr kumimoji="1" lang="en-US" altLang="zh-CN" sz="1400" dirty="0" err="1">
                <a:solidFill>
                  <a:srgbClr val="000000"/>
                </a:solidFill>
                <a:latin typeface="Courier"/>
                <a:cs typeface="Courier"/>
              </a:rPr>
              <a:t>test.example.com</a:t>
            </a:r>
            <a:r>
              <a:rPr kumimoji="1" lang="en-US" altLang="zh-CN" sz="1400" dirty="0">
                <a:solidFill>
                  <a:srgbClr val="000000"/>
                </a:solidFill>
                <a:latin typeface="Courier"/>
                <a:cs typeface="Courier"/>
              </a:rPr>
              <a:t>.       604800  IN      RRSIG   A 7 3 604800 20150312021926 20150210021926 38324 </a:t>
            </a:r>
            <a:r>
              <a:rPr kumimoji="1" lang="en-US" altLang="zh-CN" sz="1400" dirty="0" err="1">
                <a:solidFill>
                  <a:srgbClr val="000000"/>
                </a:solidFill>
                <a:latin typeface="Courier"/>
                <a:cs typeface="Courier"/>
              </a:rPr>
              <a:t>example.com</a:t>
            </a:r>
            <a:r>
              <a:rPr kumimoji="1" lang="en-US" altLang="zh-CN" sz="1400" dirty="0">
                <a:solidFill>
                  <a:srgbClr val="000000"/>
                </a:solidFill>
                <a:latin typeface="Courier"/>
                <a:cs typeface="Courier"/>
              </a:rPr>
              <a:t>. H43hB04/tJckWC4PWw0IytywYk+25wTSx/UL1ehWwMWBFJdsuTL7FNW9 APls9b+37lJgn+89Vv9TmlWp7S9/07yzUtmoMRnmaWUrm0XjC6TSnxwJ </a:t>
            </a:r>
            <a:r>
              <a:rPr kumimoji="1" lang="en-US" altLang="zh-CN" sz="1400" dirty="0" smtClean="0">
                <a:solidFill>
                  <a:srgbClr val="000000"/>
                </a:solidFill>
                <a:latin typeface="Courier"/>
                <a:cs typeface="Courier"/>
              </a:rPr>
              <a:t>VtXwGW49jiBOLSUd</a:t>
            </a:r>
            <a:endParaRPr kumimoji="1" lang="en-US" altLang="zh-CN" sz="1400" dirty="0">
              <a:solidFill>
                <a:srgbClr val="000000"/>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74</a:t>
            </a:fld>
            <a:endParaRPr kumimoji="1" lang="zh-CN" altLang="en-US" dirty="0"/>
          </a:p>
        </p:txBody>
      </p:sp>
      <p:sp>
        <p:nvSpPr>
          <p:cNvPr id="5" name="圆角矩形标注 4"/>
          <p:cNvSpPr/>
          <p:nvPr/>
        </p:nvSpPr>
        <p:spPr>
          <a:xfrm>
            <a:off x="2796581" y="1609108"/>
            <a:ext cx="5438366" cy="543208"/>
          </a:xfrm>
          <a:prstGeom prst="wedgeRoundRectCallout">
            <a:avLst>
              <a:gd name="adj1" fmla="val -69934"/>
              <a:gd name="adj2" fmla="val 135170"/>
              <a:gd name="adj3" fmla="val 16667"/>
            </a:avLst>
          </a:prstGeom>
          <a:noFill/>
          <a:ln w="12700" cmpd="sng">
            <a:solidFill>
              <a:srgbClr val="0080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400" dirty="0" smtClean="0">
                <a:solidFill>
                  <a:srgbClr val="0000FF"/>
                </a:solidFill>
                <a:latin typeface="微软雅黑"/>
                <a:ea typeface="微软雅黑"/>
                <a:cs typeface="微软雅黑"/>
              </a:rPr>
              <a:t>AA</a:t>
            </a:r>
            <a:r>
              <a:rPr kumimoji="1" lang="zh-CN" altLang="en-US" sz="1400" dirty="0" smtClean="0">
                <a:solidFill>
                  <a:srgbClr val="0000FF"/>
                </a:solidFill>
                <a:latin typeface="微软雅黑"/>
                <a:ea typeface="微软雅黑"/>
                <a:cs typeface="微软雅黑"/>
              </a:rPr>
              <a:t>：权威答案，表示应答主机为为问题权威服务器；权威服务器不会对自己</a:t>
            </a:r>
            <a:r>
              <a:rPr kumimoji="1" lang="en-US" altLang="zh-CN" sz="1400" dirty="0" smtClean="0">
                <a:solidFill>
                  <a:srgbClr val="0000FF"/>
                </a:solidFill>
                <a:latin typeface="微软雅黑"/>
                <a:ea typeface="微软雅黑"/>
                <a:cs typeface="微软雅黑"/>
              </a:rPr>
              <a:t>zone</a:t>
            </a:r>
            <a:r>
              <a:rPr kumimoji="1" lang="zh-CN" altLang="en-US" sz="1400" dirty="0" smtClean="0">
                <a:solidFill>
                  <a:srgbClr val="0000FF"/>
                </a:solidFill>
                <a:latin typeface="微软雅黑"/>
                <a:ea typeface="微软雅黑"/>
                <a:cs typeface="微软雅黑"/>
              </a:rPr>
              <a:t>中的</a:t>
            </a:r>
            <a:r>
              <a:rPr kumimoji="1" lang="en-US" altLang="zh-CN" sz="1400" dirty="0" smtClean="0">
                <a:solidFill>
                  <a:srgbClr val="0000FF"/>
                </a:solidFill>
                <a:latin typeface="微软雅黑"/>
                <a:ea typeface="微软雅黑"/>
                <a:cs typeface="微软雅黑"/>
              </a:rPr>
              <a:t>RR</a:t>
            </a:r>
            <a:r>
              <a:rPr kumimoji="1" lang="zh-CN" altLang="en-US" sz="1400" dirty="0" smtClean="0">
                <a:solidFill>
                  <a:srgbClr val="0000FF"/>
                </a:solidFill>
                <a:latin typeface="微软雅黑"/>
                <a:ea typeface="微软雅黑"/>
                <a:cs typeface="微软雅黑"/>
              </a:rPr>
              <a:t>做验证，因此没有</a:t>
            </a:r>
            <a:r>
              <a:rPr kumimoji="1" lang="en-US" altLang="zh-CN" sz="1400" dirty="0" smtClean="0">
                <a:solidFill>
                  <a:srgbClr val="0000FF"/>
                </a:solidFill>
                <a:latin typeface="微软雅黑"/>
                <a:ea typeface="微软雅黑"/>
                <a:cs typeface="微软雅黑"/>
              </a:rPr>
              <a:t>AD</a:t>
            </a:r>
            <a:r>
              <a:rPr kumimoji="1" lang="zh-CN" altLang="en-US" sz="1400" dirty="0" smtClean="0">
                <a:solidFill>
                  <a:srgbClr val="0000FF"/>
                </a:solidFill>
                <a:latin typeface="微软雅黑"/>
                <a:ea typeface="微软雅黑"/>
                <a:cs typeface="微软雅黑"/>
              </a:rPr>
              <a:t>标记</a:t>
            </a:r>
            <a:endParaRPr kumimoji="1" lang="en-US" altLang="zh-CN" sz="1400" dirty="0" smtClean="0">
              <a:solidFill>
                <a:srgbClr val="0000FF"/>
              </a:solidFill>
              <a:latin typeface="微软雅黑"/>
              <a:ea typeface="微软雅黑"/>
              <a:cs typeface="微软雅黑"/>
            </a:endParaRPr>
          </a:p>
        </p:txBody>
      </p:sp>
    </p:spTree>
    <p:extLst>
      <p:ext uri="{BB962C8B-B14F-4D97-AF65-F5344CB8AC3E}">
        <p14:creationId xmlns:p14="http://schemas.microsoft.com/office/powerpoint/2010/main" val="204338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634360"/>
            <a:ext cx="9143999" cy="5398818"/>
          </a:xfrm>
        </p:spPr>
        <p:txBody>
          <a:bodyPr/>
          <a:lstStyle/>
          <a:p>
            <a:pPr marL="0" indent="0">
              <a:buNone/>
            </a:pPr>
            <a:endParaRPr kumimoji="1" lang="en-US" altLang="zh-CN" sz="1400" dirty="0">
              <a:solidFill>
                <a:srgbClr val="000000"/>
              </a:solidFill>
              <a:latin typeface="Courier"/>
              <a:cs typeface="Courier"/>
            </a:endParaRPr>
          </a:p>
          <a:p>
            <a:pPr marL="0" indent="0">
              <a:buNone/>
            </a:pPr>
            <a:r>
              <a:rPr kumimoji="1" lang="en-US" altLang="zh-CN" sz="1400" dirty="0" smtClean="0">
                <a:solidFill>
                  <a:srgbClr val="000000"/>
                </a:solidFill>
                <a:latin typeface="Courier"/>
                <a:cs typeface="Courier"/>
              </a:rPr>
              <a:t>;; AUTHORITY SECTION:</a:t>
            </a:r>
          </a:p>
          <a:p>
            <a:pPr marL="0" indent="0">
              <a:buNone/>
            </a:pPr>
            <a:r>
              <a:rPr kumimoji="1" lang="en-US" altLang="zh-CN" sz="1400" dirty="0" err="1" smtClean="0">
                <a:solidFill>
                  <a:srgbClr val="000000"/>
                </a:solidFill>
                <a:latin typeface="Courier"/>
                <a:cs typeface="Courier"/>
              </a:rPr>
              <a:t>example.com</a:t>
            </a:r>
            <a:r>
              <a:rPr kumimoji="1" lang="en-US" altLang="zh-CN" sz="1400" dirty="0" smtClean="0">
                <a:solidFill>
                  <a:srgbClr val="000000"/>
                </a:solidFill>
                <a:latin typeface="Courier"/>
                <a:cs typeface="Courier"/>
              </a:rPr>
              <a:t>.            604800  IN      NS      </a:t>
            </a:r>
            <a:r>
              <a:rPr kumimoji="1" lang="en-US" altLang="zh-CN" sz="1400" dirty="0" err="1" smtClean="0">
                <a:solidFill>
                  <a:srgbClr val="000000"/>
                </a:solidFill>
                <a:latin typeface="Courier"/>
                <a:cs typeface="Courier"/>
              </a:rPr>
              <a:t>ns.example.com</a:t>
            </a:r>
            <a:r>
              <a:rPr kumimoji="1" lang="en-US" altLang="zh-CN" sz="1400" dirty="0" smtClean="0">
                <a:solidFill>
                  <a:srgbClr val="000000"/>
                </a:solidFill>
                <a:latin typeface="Courier"/>
                <a:cs typeface="Courier"/>
              </a:rPr>
              <a:t>.</a:t>
            </a:r>
          </a:p>
          <a:p>
            <a:pPr marL="0" indent="0">
              <a:buNone/>
            </a:pPr>
            <a:r>
              <a:rPr kumimoji="1" lang="en-US" altLang="zh-CN" sz="1400" dirty="0" err="1" smtClean="0">
                <a:solidFill>
                  <a:srgbClr val="000000"/>
                </a:solidFill>
                <a:latin typeface="Courier"/>
                <a:cs typeface="Courier"/>
              </a:rPr>
              <a:t>example.com</a:t>
            </a:r>
            <a:r>
              <a:rPr kumimoji="1" lang="en-US" altLang="zh-CN" sz="1400" dirty="0" smtClean="0">
                <a:solidFill>
                  <a:srgbClr val="000000"/>
                </a:solidFill>
                <a:latin typeface="Courier"/>
                <a:cs typeface="Courier"/>
              </a:rPr>
              <a:t>.            604800  IN      RRSIG   NS 7 2 604800 20150312021926 20150210021926 38324 </a:t>
            </a:r>
            <a:r>
              <a:rPr kumimoji="1" lang="en-US" altLang="zh-CN" sz="1400" dirty="0" err="1" smtClean="0">
                <a:solidFill>
                  <a:srgbClr val="000000"/>
                </a:solidFill>
                <a:latin typeface="Courier"/>
                <a:cs typeface="Courier"/>
              </a:rPr>
              <a:t>example.com</a:t>
            </a:r>
            <a:r>
              <a:rPr kumimoji="1" lang="en-US" altLang="zh-CN" sz="1400" dirty="0" smtClean="0">
                <a:solidFill>
                  <a:srgbClr val="000000"/>
                </a:solidFill>
                <a:latin typeface="Courier"/>
                <a:cs typeface="Courier"/>
              </a:rPr>
              <a:t>. mdvpqhylOosMRq2NIVZn/dp1NyoIwssQVNM8OPgMbXDOE+NibKbcw8Nu nJj71wxSvsIx+KQw0VdDR6WZXBz3W9e3LZK84r0sasL06P1sBhOLCp1W hY1EB4h28ovmNdp4</a:t>
            </a:r>
          </a:p>
          <a:p>
            <a:pPr marL="0" indent="0">
              <a:buNone/>
            </a:pPr>
            <a:endParaRPr kumimoji="1" lang="en-US" altLang="zh-CN" sz="1400" dirty="0" smtClean="0">
              <a:solidFill>
                <a:srgbClr val="000000"/>
              </a:solidFill>
              <a:latin typeface="Courier"/>
              <a:cs typeface="Courier"/>
            </a:endParaRPr>
          </a:p>
          <a:p>
            <a:pPr marL="0" indent="0">
              <a:buNone/>
            </a:pPr>
            <a:r>
              <a:rPr kumimoji="1" lang="en-US" altLang="zh-CN" sz="1400" dirty="0" smtClean="0">
                <a:solidFill>
                  <a:srgbClr val="000000"/>
                </a:solidFill>
                <a:latin typeface="Courier"/>
                <a:cs typeface="Courier"/>
              </a:rPr>
              <a:t>;; ADDITIONAL SECTION:</a:t>
            </a:r>
          </a:p>
          <a:p>
            <a:pPr marL="0" indent="0">
              <a:buNone/>
            </a:pPr>
            <a:r>
              <a:rPr kumimoji="1" lang="en-US" altLang="zh-CN" sz="1400" dirty="0" err="1" smtClean="0">
                <a:solidFill>
                  <a:srgbClr val="000000"/>
                </a:solidFill>
                <a:latin typeface="Courier"/>
                <a:cs typeface="Courier"/>
              </a:rPr>
              <a:t>ns.example.com</a:t>
            </a:r>
            <a:r>
              <a:rPr kumimoji="1" lang="en-US" altLang="zh-CN" sz="1400" dirty="0" smtClean="0">
                <a:solidFill>
                  <a:srgbClr val="000000"/>
                </a:solidFill>
                <a:latin typeface="Courier"/>
                <a:cs typeface="Courier"/>
              </a:rPr>
              <a:t>.         604800  IN      A       127.0.0.5</a:t>
            </a:r>
          </a:p>
          <a:p>
            <a:pPr marL="0" indent="0">
              <a:buNone/>
            </a:pPr>
            <a:r>
              <a:rPr kumimoji="1" lang="en-US" altLang="zh-CN" sz="1400" dirty="0" err="1" smtClean="0">
                <a:solidFill>
                  <a:srgbClr val="000000"/>
                </a:solidFill>
                <a:latin typeface="Courier"/>
                <a:cs typeface="Courier"/>
              </a:rPr>
              <a:t>ns.example.com</a:t>
            </a:r>
            <a:r>
              <a:rPr kumimoji="1" lang="en-US" altLang="zh-CN" sz="1400" dirty="0" smtClean="0">
                <a:solidFill>
                  <a:srgbClr val="000000"/>
                </a:solidFill>
                <a:latin typeface="Courier"/>
                <a:cs typeface="Courier"/>
              </a:rPr>
              <a:t>.         604800  IN      RRSIG   A 7 3 604800 20150312021926 20150210021926 38324 </a:t>
            </a:r>
            <a:r>
              <a:rPr kumimoji="1" lang="en-US" altLang="zh-CN" sz="1400" dirty="0" err="1" smtClean="0">
                <a:solidFill>
                  <a:srgbClr val="000000"/>
                </a:solidFill>
                <a:latin typeface="Courier"/>
                <a:cs typeface="Courier"/>
              </a:rPr>
              <a:t>example.com</a:t>
            </a:r>
            <a:r>
              <a:rPr kumimoji="1" lang="en-US" altLang="zh-CN" sz="1400" dirty="0" smtClean="0">
                <a:solidFill>
                  <a:srgbClr val="000000"/>
                </a:solidFill>
                <a:latin typeface="Courier"/>
                <a:cs typeface="Courier"/>
              </a:rPr>
              <a:t>. tYL8HeRy/01EL/c35CxOC4sDDtXW1GLV8NfSNyINkAMN+vUv7XYefQMu 52mYclgW8HpJ9gtvzCs/VzxNsn5G4xST50CEFIPUUxyPDC9xhgAMzUgR 0lTgVqmEn3hJdRo1</a:t>
            </a:r>
          </a:p>
          <a:p>
            <a:pPr marL="0" indent="0">
              <a:buNone/>
            </a:pPr>
            <a:endParaRPr kumimoji="1" lang="en-US" altLang="zh-CN" sz="1400" dirty="0" smtClean="0">
              <a:solidFill>
                <a:srgbClr val="000000"/>
              </a:solidFill>
              <a:latin typeface="Courier"/>
              <a:cs typeface="Courier"/>
            </a:endParaRPr>
          </a:p>
          <a:p>
            <a:pPr marL="0" indent="0">
              <a:buNone/>
            </a:pPr>
            <a:r>
              <a:rPr kumimoji="1" lang="en-US" altLang="zh-CN" sz="1400" dirty="0" smtClean="0">
                <a:solidFill>
                  <a:srgbClr val="000000"/>
                </a:solidFill>
                <a:latin typeface="Courier"/>
                <a:cs typeface="Courier"/>
              </a:rPr>
              <a:t>;; Query time: 6 </a:t>
            </a:r>
            <a:r>
              <a:rPr kumimoji="1" lang="en-US" altLang="zh-CN" sz="1400" dirty="0" err="1" smtClean="0">
                <a:solidFill>
                  <a:srgbClr val="000000"/>
                </a:solidFill>
                <a:latin typeface="Courier"/>
                <a:cs typeface="Courier"/>
              </a:rPr>
              <a:t>msec</a:t>
            </a:r>
            <a:endParaRPr kumimoji="1" lang="en-US" altLang="zh-CN" sz="1400" dirty="0" smtClean="0">
              <a:solidFill>
                <a:srgbClr val="000000"/>
              </a:solidFill>
              <a:latin typeface="Courier"/>
              <a:cs typeface="Courier"/>
            </a:endParaRPr>
          </a:p>
          <a:p>
            <a:pPr marL="0" indent="0">
              <a:buNone/>
            </a:pPr>
            <a:r>
              <a:rPr kumimoji="1" lang="en-US" altLang="zh-CN" sz="1400" dirty="0" smtClean="0">
                <a:solidFill>
                  <a:srgbClr val="000000"/>
                </a:solidFill>
                <a:latin typeface="Courier"/>
                <a:cs typeface="Courier"/>
              </a:rPr>
              <a:t>;; SERVER: ::1#53(::1)</a:t>
            </a:r>
          </a:p>
          <a:p>
            <a:pPr marL="0" indent="0">
              <a:buNone/>
            </a:pPr>
            <a:r>
              <a:rPr kumimoji="1" lang="en-US" altLang="zh-CN" sz="1400" dirty="0" smtClean="0">
                <a:solidFill>
                  <a:srgbClr val="000000"/>
                </a:solidFill>
                <a:latin typeface="Courier"/>
                <a:cs typeface="Courier"/>
              </a:rPr>
              <a:t>;; WHEN: Wed Feb 11 17:38:01 CET 2015</a:t>
            </a:r>
          </a:p>
          <a:p>
            <a:pPr marL="0" indent="0">
              <a:buNone/>
            </a:pPr>
            <a:r>
              <a:rPr kumimoji="1" lang="en-US" altLang="zh-CN" sz="1400" dirty="0" smtClean="0">
                <a:solidFill>
                  <a:srgbClr val="000000"/>
                </a:solidFill>
                <a:latin typeface="Courier"/>
                <a:cs typeface="Courier"/>
              </a:rPr>
              <a:t>;; MSG SIZE  rcvd: 511</a:t>
            </a:r>
            <a:endParaRPr kumimoji="1" lang="en-US" altLang="zh-CN" sz="1400" dirty="0">
              <a:solidFill>
                <a:srgbClr val="000000"/>
              </a:solidFill>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75</a:t>
            </a:fld>
            <a:endParaRPr kumimoji="1" lang="zh-CN" altLang="en-US" dirty="0"/>
          </a:p>
        </p:txBody>
      </p:sp>
    </p:spTree>
    <p:extLst>
      <p:ext uri="{BB962C8B-B14F-4D97-AF65-F5344CB8AC3E}">
        <p14:creationId xmlns:p14="http://schemas.microsoft.com/office/powerpoint/2010/main" val="2611345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err="1" smtClean="0"/>
              <a:t>部署DNSSEC：sigchase测试</a:t>
            </a:r>
            <a:endParaRPr kumimoji="1" lang="zh-CN" altLang="en-US" dirty="0"/>
          </a:p>
        </p:txBody>
      </p:sp>
      <p:sp>
        <p:nvSpPr>
          <p:cNvPr id="3" name="内容占位符 2"/>
          <p:cNvSpPr>
            <a:spLocks noGrp="1"/>
          </p:cNvSpPr>
          <p:nvPr>
            <p:ph idx="1"/>
          </p:nvPr>
        </p:nvSpPr>
        <p:spPr>
          <a:xfrm>
            <a:off x="457200" y="940734"/>
            <a:ext cx="8229600" cy="5398818"/>
          </a:xfrm>
        </p:spPr>
        <p:txBody>
          <a:bodyPr/>
          <a:lstStyle/>
          <a:p>
            <a:pPr marL="0" indent="0">
              <a:buNone/>
            </a:pPr>
            <a:r>
              <a:rPr kumimoji="1" lang="zh-CN" altLang="en-US" sz="1400" dirty="0" smtClean="0">
                <a:solidFill>
                  <a:srgbClr val="3366FF"/>
                </a:solidFill>
                <a:latin typeface="Courier"/>
                <a:cs typeface="Courier"/>
              </a:rPr>
              <a:t>将</a:t>
            </a:r>
            <a:r>
              <a:rPr kumimoji="1" lang="en-US" altLang="zh-CN" sz="1400" dirty="0" err="1" smtClean="0">
                <a:solidFill>
                  <a:srgbClr val="3366FF"/>
                </a:solidFill>
                <a:latin typeface="Courier"/>
                <a:cs typeface="Courier"/>
              </a:rPr>
              <a:t>example.com</a:t>
            </a:r>
            <a:r>
              <a:rPr kumimoji="1" lang="zh-CN" altLang="en-US" sz="1400" dirty="0" smtClean="0">
                <a:solidFill>
                  <a:srgbClr val="3366FF"/>
                </a:solidFill>
                <a:latin typeface="Courier"/>
                <a:cs typeface="Courier"/>
              </a:rPr>
              <a:t>的</a:t>
            </a:r>
            <a:r>
              <a:rPr kumimoji="1" lang="en-US" altLang="zh-CN" sz="1400" dirty="0" smtClean="0">
                <a:solidFill>
                  <a:srgbClr val="3366FF"/>
                </a:solidFill>
                <a:latin typeface="Courier"/>
                <a:cs typeface="Courier"/>
              </a:rPr>
              <a:t>KSK</a:t>
            </a:r>
            <a:r>
              <a:rPr kumimoji="1" lang="zh-CN" altLang="en-US" sz="1400" dirty="0" smtClean="0">
                <a:solidFill>
                  <a:srgbClr val="3366FF"/>
                </a:solidFill>
                <a:latin typeface="Courier"/>
                <a:cs typeface="Courier"/>
              </a:rPr>
              <a:t>保存到</a:t>
            </a:r>
            <a:r>
              <a:rPr kumimoji="1" lang="en-US" altLang="zh-CN" sz="1400" dirty="0" err="1" smtClean="0">
                <a:solidFill>
                  <a:srgbClr val="3366FF"/>
                </a:solidFill>
                <a:latin typeface="Courier"/>
                <a:cs typeface="Courier"/>
              </a:rPr>
              <a:t>example.keys</a:t>
            </a:r>
            <a:r>
              <a:rPr kumimoji="1" lang="zh-CN" altLang="en-US" sz="1400" dirty="0" smtClean="0">
                <a:solidFill>
                  <a:srgbClr val="3366FF"/>
                </a:solidFill>
                <a:latin typeface="Courier"/>
                <a:cs typeface="Courier"/>
              </a:rPr>
              <a:t>文件中</a:t>
            </a:r>
            <a:endParaRPr kumimoji="1" lang="en-US" altLang="zh-CN" sz="1400" dirty="0" smtClean="0">
              <a:solidFill>
                <a:srgbClr val="3366FF"/>
              </a:solidFill>
              <a:latin typeface="Courier"/>
              <a:cs typeface="Courier"/>
            </a:endParaRPr>
          </a:p>
          <a:p>
            <a:pPr marL="0" indent="0">
              <a:buNone/>
            </a:pPr>
            <a:endParaRPr kumimoji="1" lang="en-US" altLang="zh-CN" sz="1400" dirty="0" smtClean="0">
              <a:solidFill>
                <a:srgbClr val="3366FF"/>
              </a:solidFill>
              <a:latin typeface="Courier"/>
              <a:cs typeface="Courier"/>
            </a:endParaRPr>
          </a:p>
          <a:p>
            <a:pPr marL="0" indent="0">
              <a:buNone/>
            </a:pPr>
            <a:r>
              <a:rPr kumimoji="1" lang="en-US" altLang="zh-CN" sz="1400" dirty="0" smtClean="0">
                <a:solidFill>
                  <a:srgbClr val="3366FF"/>
                </a:solidFill>
                <a:latin typeface="Courier"/>
                <a:cs typeface="Courier"/>
              </a:rPr>
              <a:t>dig </a:t>
            </a:r>
            <a:r>
              <a:rPr kumimoji="1" lang="en-US" altLang="zh-CN" sz="1400" dirty="0">
                <a:solidFill>
                  <a:srgbClr val="3366FF"/>
                </a:solidFill>
                <a:latin typeface="Courier"/>
                <a:cs typeface="Courier"/>
              </a:rPr>
              <a:t>@127.0.0.1 +</a:t>
            </a:r>
            <a:r>
              <a:rPr kumimoji="1" lang="en-US" altLang="zh-CN" sz="1400" dirty="0" err="1">
                <a:solidFill>
                  <a:srgbClr val="3366FF"/>
                </a:solidFill>
                <a:latin typeface="Courier"/>
                <a:cs typeface="Courier"/>
              </a:rPr>
              <a:t>sigchase</a:t>
            </a:r>
            <a:r>
              <a:rPr kumimoji="1" lang="en-US" altLang="zh-CN" sz="1400" dirty="0">
                <a:solidFill>
                  <a:srgbClr val="3366FF"/>
                </a:solidFill>
                <a:latin typeface="Courier"/>
                <a:cs typeface="Courier"/>
              </a:rPr>
              <a:t> +trusted-key=</a:t>
            </a:r>
            <a:r>
              <a:rPr kumimoji="1" lang="en-US" altLang="zh-CN" sz="1400" dirty="0" err="1">
                <a:solidFill>
                  <a:srgbClr val="3366FF"/>
                </a:solidFill>
                <a:latin typeface="Courier"/>
                <a:cs typeface="Courier"/>
              </a:rPr>
              <a:t>example.keys</a:t>
            </a:r>
            <a:r>
              <a:rPr kumimoji="1" lang="en-US" altLang="zh-CN" sz="1400" dirty="0">
                <a:solidFill>
                  <a:srgbClr val="3366FF"/>
                </a:solidFill>
                <a:latin typeface="Courier"/>
                <a:cs typeface="Courier"/>
              </a:rPr>
              <a:t> </a:t>
            </a:r>
            <a:r>
              <a:rPr kumimoji="1" lang="en-US" altLang="zh-CN" sz="1400" dirty="0" err="1">
                <a:solidFill>
                  <a:srgbClr val="3366FF"/>
                </a:solidFill>
                <a:latin typeface="Courier"/>
                <a:cs typeface="Courier"/>
              </a:rPr>
              <a:t>test.example.com</a:t>
            </a:r>
            <a:endParaRPr kumimoji="1" lang="en-US" altLang="zh-CN" sz="1400" dirty="0">
              <a:solidFill>
                <a:srgbClr val="3366FF"/>
              </a:solidFill>
              <a:latin typeface="Courier"/>
              <a:cs typeface="Courier"/>
            </a:endParaRPr>
          </a:p>
          <a:p>
            <a:pPr marL="0" indent="0">
              <a:buNone/>
            </a:pPr>
            <a:r>
              <a:rPr kumimoji="1" lang="en-US" altLang="zh-CN" sz="1400" dirty="0">
                <a:latin typeface="Courier"/>
                <a:cs typeface="Courier"/>
              </a:rPr>
              <a:t>;; </a:t>
            </a:r>
            <a:r>
              <a:rPr kumimoji="1" lang="en-US" altLang="zh-CN" sz="1400" dirty="0" err="1">
                <a:latin typeface="Courier"/>
                <a:cs typeface="Courier"/>
              </a:rPr>
              <a:t>RRset</a:t>
            </a:r>
            <a:r>
              <a:rPr kumimoji="1" lang="en-US" altLang="zh-CN" sz="1400" dirty="0">
                <a:latin typeface="Courier"/>
                <a:cs typeface="Courier"/>
              </a:rPr>
              <a:t> to chase:</a:t>
            </a:r>
          </a:p>
          <a:p>
            <a:pPr marL="0" indent="0">
              <a:buNone/>
            </a:pPr>
            <a:r>
              <a:rPr kumimoji="1" lang="en-US" altLang="zh-CN" sz="1400" dirty="0" err="1" smtClean="0">
                <a:latin typeface="Courier"/>
                <a:cs typeface="Courier"/>
              </a:rPr>
              <a:t>test.example.com</a:t>
            </a:r>
            <a:r>
              <a:rPr kumimoji="1" lang="en-US" altLang="zh-CN" sz="1400" dirty="0">
                <a:latin typeface="Courier"/>
                <a:cs typeface="Courier"/>
              </a:rPr>
              <a:t>.       604800  IN      A       </a:t>
            </a:r>
            <a:r>
              <a:rPr kumimoji="1" lang="en-US" altLang="zh-CN" sz="1400" dirty="0" smtClean="0">
                <a:latin typeface="Courier"/>
                <a:cs typeface="Courier"/>
              </a:rPr>
              <a:t>127.0.0.6</a:t>
            </a:r>
          </a:p>
          <a:p>
            <a:pPr marL="0" indent="0">
              <a:buNone/>
            </a:pPr>
            <a:endParaRPr kumimoji="1" lang="en-US" altLang="zh-CN" sz="1400" dirty="0">
              <a:latin typeface="Courier"/>
              <a:cs typeface="Courier"/>
            </a:endParaRPr>
          </a:p>
          <a:p>
            <a:pPr marL="0" indent="0">
              <a:buNone/>
            </a:pPr>
            <a:r>
              <a:rPr kumimoji="1" lang="en-US" altLang="zh-CN" sz="1400" dirty="0">
                <a:latin typeface="Courier"/>
                <a:cs typeface="Courier"/>
              </a:rPr>
              <a:t>Launch a query to find a </a:t>
            </a:r>
            <a:r>
              <a:rPr kumimoji="1" lang="en-US" altLang="zh-CN" sz="1400" dirty="0" err="1">
                <a:latin typeface="Courier"/>
                <a:cs typeface="Courier"/>
              </a:rPr>
              <a:t>RRset</a:t>
            </a:r>
            <a:r>
              <a:rPr kumimoji="1" lang="en-US" altLang="zh-CN" sz="1400" dirty="0">
                <a:latin typeface="Courier"/>
                <a:cs typeface="Courier"/>
              </a:rPr>
              <a:t> of type DNSKEY for zone: </a:t>
            </a:r>
            <a:r>
              <a:rPr kumimoji="1" lang="en-US" altLang="zh-CN" sz="1400" dirty="0" err="1">
                <a:latin typeface="Courier"/>
                <a:cs typeface="Courier"/>
              </a:rPr>
              <a:t>example.com</a:t>
            </a:r>
            <a:r>
              <a:rPr kumimoji="1" lang="en-US" altLang="zh-CN" sz="1400" dirty="0" smtClean="0">
                <a:latin typeface="Courier"/>
                <a:cs typeface="Courier"/>
              </a:rPr>
              <a:t>.</a:t>
            </a:r>
            <a:endParaRPr kumimoji="1" lang="en-US" altLang="zh-CN" sz="1400" dirty="0">
              <a:latin typeface="Courier"/>
              <a:cs typeface="Courier"/>
            </a:endParaRPr>
          </a:p>
          <a:p>
            <a:pPr marL="0" indent="0">
              <a:buNone/>
            </a:pPr>
            <a:r>
              <a:rPr kumimoji="1" lang="en-US" altLang="zh-CN" sz="1400" dirty="0">
                <a:latin typeface="Courier"/>
                <a:cs typeface="Courier"/>
              </a:rPr>
              <a:t>Launch a query to find a </a:t>
            </a:r>
            <a:r>
              <a:rPr kumimoji="1" lang="en-US" altLang="zh-CN" sz="1400" dirty="0" err="1">
                <a:latin typeface="Courier"/>
                <a:cs typeface="Courier"/>
              </a:rPr>
              <a:t>RRset</a:t>
            </a:r>
            <a:r>
              <a:rPr kumimoji="1" lang="en-US" altLang="zh-CN" sz="1400" dirty="0">
                <a:latin typeface="Courier"/>
                <a:cs typeface="Courier"/>
              </a:rPr>
              <a:t> of type DS for zone: </a:t>
            </a:r>
            <a:r>
              <a:rPr kumimoji="1" lang="en-US" altLang="zh-CN" sz="1400" dirty="0" err="1">
                <a:latin typeface="Courier"/>
                <a:cs typeface="Courier"/>
              </a:rPr>
              <a:t>example.com</a:t>
            </a:r>
            <a:r>
              <a:rPr kumimoji="1" lang="en-US" altLang="zh-CN" sz="1400" dirty="0">
                <a:latin typeface="Courier"/>
                <a:cs typeface="Courier"/>
              </a:rPr>
              <a:t>.</a:t>
            </a:r>
          </a:p>
          <a:p>
            <a:pPr marL="0" indent="0">
              <a:buNone/>
            </a:pPr>
            <a:r>
              <a:rPr kumimoji="1" lang="en-US" altLang="zh-CN" sz="1400" dirty="0">
                <a:latin typeface="Courier"/>
                <a:cs typeface="Courier"/>
              </a:rPr>
              <a:t>;; NO ANSWERS: no </a:t>
            </a:r>
            <a:r>
              <a:rPr kumimoji="1" lang="en-US" altLang="zh-CN" sz="1400" dirty="0" smtClean="0">
                <a:latin typeface="Courier"/>
                <a:cs typeface="Courier"/>
              </a:rPr>
              <a:t>more</a:t>
            </a:r>
            <a:endParaRPr kumimoji="1" lang="en-US" altLang="zh-CN" sz="1400" dirty="0">
              <a:latin typeface="Courier"/>
              <a:cs typeface="Courier"/>
            </a:endParaRPr>
          </a:p>
          <a:p>
            <a:pPr marL="0" indent="0">
              <a:buNone/>
            </a:pPr>
            <a:r>
              <a:rPr kumimoji="1" lang="en-US" altLang="zh-CN" sz="1400" dirty="0">
                <a:latin typeface="Courier"/>
                <a:cs typeface="Courier"/>
              </a:rPr>
              <a:t>;; WARNING There is no DS for the zone: </a:t>
            </a:r>
            <a:r>
              <a:rPr kumimoji="1" lang="en-US" altLang="zh-CN" sz="1400" dirty="0" err="1">
                <a:latin typeface="Courier"/>
                <a:cs typeface="Courier"/>
              </a:rPr>
              <a:t>example.com</a:t>
            </a:r>
            <a:r>
              <a:rPr kumimoji="1" lang="en-US" altLang="zh-CN" sz="1400" dirty="0" smtClean="0">
                <a:latin typeface="Courier"/>
                <a:cs typeface="Courier"/>
              </a:rPr>
              <a:t>.</a:t>
            </a:r>
            <a:endParaRPr kumimoji="1" lang="en-US" altLang="zh-CN" sz="1400" dirty="0">
              <a:latin typeface="Courier"/>
              <a:cs typeface="Courier"/>
            </a:endParaRPr>
          </a:p>
          <a:p>
            <a:pPr marL="0" indent="0">
              <a:buNone/>
            </a:pPr>
            <a:endParaRPr kumimoji="1" lang="en-US" altLang="zh-CN" sz="1400" dirty="0">
              <a:latin typeface="Courier"/>
              <a:cs typeface="Courier"/>
            </a:endParaRPr>
          </a:p>
          <a:p>
            <a:pPr marL="0" indent="0">
              <a:buNone/>
            </a:pPr>
            <a:r>
              <a:rPr kumimoji="1" lang="en-US" altLang="zh-CN" sz="1400" dirty="0">
                <a:latin typeface="Courier"/>
                <a:cs typeface="Courier"/>
              </a:rPr>
              <a:t>;; WE HAVE MATERIAL, WE NOW DO VALIDATION</a:t>
            </a:r>
          </a:p>
          <a:p>
            <a:pPr marL="0" indent="0">
              <a:buNone/>
            </a:pPr>
            <a:r>
              <a:rPr kumimoji="1" lang="en-US" altLang="zh-CN" sz="1400" dirty="0">
                <a:latin typeface="Courier"/>
                <a:cs typeface="Courier"/>
              </a:rPr>
              <a:t>;; VERIFYING A </a:t>
            </a:r>
            <a:r>
              <a:rPr kumimoji="1" lang="en-US" altLang="zh-CN" sz="1400" dirty="0" err="1">
                <a:latin typeface="Courier"/>
                <a:cs typeface="Courier"/>
              </a:rPr>
              <a:t>RRset</a:t>
            </a:r>
            <a:r>
              <a:rPr kumimoji="1" lang="en-US" altLang="zh-CN" sz="1400" dirty="0">
                <a:latin typeface="Courier"/>
                <a:cs typeface="Courier"/>
              </a:rPr>
              <a:t> for </a:t>
            </a:r>
            <a:r>
              <a:rPr kumimoji="1" lang="en-US" altLang="zh-CN" sz="1400" dirty="0" err="1">
                <a:latin typeface="Courier"/>
                <a:cs typeface="Courier"/>
              </a:rPr>
              <a:t>test.example.com</a:t>
            </a:r>
            <a:r>
              <a:rPr kumimoji="1" lang="en-US" altLang="zh-CN" sz="1400" dirty="0">
                <a:latin typeface="Courier"/>
                <a:cs typeface="Courier"/>
              </a:rPr>
              <a:t>. with DNSKEY:28260: success</a:t>
            </a:r>
          </a:p>
          <a:p>
            <a:pPr marL="0" indent="0">
              <a:buNone/>
            </a:pPr>
            <a:r>
              <a:rPr kumimoji="1" lang="en-US" altLang="zh-CN" sz="1400" dirty="0">
                <a:latin typeface="Courier"/>
                <a:cs typeface="Courier"/>
              </a:rPr>
              <a:t>;; OK We found DNSKEY (or more) to validate the </a:t>
            </a:r>
            <a:r>
              <a:rPr kumimoji="1" lang="en-US" altLang="zh-CN" sz="1400" dirty="0" err="1">
                <a:latin typeface="Courier"/>
                <a:cs typeface="Courier"/>
              </a:rPr>
              <a:t>RRset</a:t>
            </a:r>
            <a:endParaRPr kumimoji="1" lang="en-US" altLang="zh-CN" sz="1400" dirty="0">
              <a:latin typeface="Courier"/>
              <a:cs typeface="Courier"/>
            </a:endParaRPr>
          </a:p>
          <a:p>
            <a:pPr marL="0" indent="0">
              <a:buNone/>
            </a:pPr>
            <a:r>
              <a:rPr kumimoji="1" lang="en-US" altLang="zh-CN" sz="1400" dirty="0">
                <a:latin typeface="Courier"/>
                <a:cs typeface="Courier"/>
              </a:rPr>
              <a:t>;; Ok, find a Trusted Key in the DNSKEY </a:t>
            </a:r>
            <a:r>
              <a:rPr kumimoji="1" lang="en-US" altLang="zh-CN" sz="1400" dirty="0" err="1">
                <a:latin typeface="Courier"/>
                <a:cs typeface="Courier"/>
              </a:rPr>
              <a:t>RRset</a:t>
            </a:r>
            <a:r>
              <a:rPr kumimoji="1" lang="en-US" altLang="zh-CN" sz="1400" dirty="0">
                <a:latin typeface="Courier"/>
                <a:cs typeface="Courier"/>
              </a:rPr>
              <a:t>: 8788</a:t>
            </a:r>
          </a:p>
          <a:p>
            <a:pPr marL="0" indent="0">
              <a:buNone/>
            </a:pPr>
            <a:r>
              <a:rPr kumimoji="1" lang="en-US" altLang="zh-CN" sz="1400" dirty="0">
                <a:latin typeface="Courier"/>
                <a:cs typeface="Courier"/>
              </a:rPr>
              <a:t>;; VERIFYING DNSKEY </a:t>
            </a:r>
            <a:r>
              <a:rPr kumimoji="1" lang="en-US" altLang="zh-CN" sz="1400" dirty="0" err="1">
                <a:latin typeface="Courier"/>
                <a:cs typeface="Courier"/>
              </a:rPr>
              <a:t>RRset</a:t>
            </a:r>
            <a:r>
              <a:rPr kumimoji="1" lang="en-US" altLang="zh-CN" sz="1400" dirty="0">
                <a:latin typeface="Courier"/>
                <a:cs typeface="Courier"/>
              </a:rPr>
              <a:t> for </a:t>
            </a:r>
            <a:r>
              <a:rPr kumimoji="1" lang="en-US" altLang="zh-CN" sz="1400" dirty="0" err="1">
                <a:latin typeface="Courier"/>
                <a:cs typeface="Courier"/>
              </a:rPr>
              <a:t>example.com</a:t>
            </a:r>
            <a:r>
              <a:rPr kumimoji="1" lang="en-US" altLang="zh-CN" sz="1400" dirty="0">
                <a:latin typeface="Courier"/>
                <a:cs typeface="Courier"/>
              </a:rPr>
              <a:t>. with DNSKEY:8788: success</a:t>
            </a:r>
          </a:p>
          <a:p>
            <a:pPr marL="0" indent="0">
              <a:buNone/>
            </a:pPr>
            <a:endParaRPr kumimoji="1" lang="en-US" altLang="zh-CN" sz="1400" dirty="0">
              <a:latin typeface="Courier"/>
              <a:cs typeface="Courier"/>
            </a:endParaRPr>
          </a:p>
          <a:p>
            <a:pPr marL="0" indent="0">
              <a:buNone/>
            </a:pPr>
            <a:r>
              <a:rPr kumimoji="1" lang="en-US" altLang="zh-CN" sz="1400" dirty="0">
                <a:latin typeface="Courier"/>
                <a:cs typeface="Courier"/>
              </a:rPr>
              <a:t>;; Ok this DNSKEY is a Trusted Key, DNSSEC validation is ok: SUCCESS</a:t>
            </a:r>
            <a:endParaRPr kumimoji="1" lang="zh-CN" altLang="en-US" sz="1400" dirty="0">
              <a:latin typeface="Courier"/>
              <a:cs typeface="Courier"/>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76</a:t>
            </a:fld>
            <a:endParaRPr kumimoji="1" lang="zh-CN" altLang="en-US" dirty="0"/>
          </a:p>
        </p:txBody>
      </p:sp>
    </p:spTree>
    <p:extLst>
      <p:ext uri="{BB962C8B-B14F-4D97-AF65-F5344CB8AC3E}">
        <p14:creationId xmlns:p14="http://schemas.microsoft.com/office/powerpoint/2010/main" val="32838288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DNSSEC</a:t>
            </a:r>
            <a:r>
              <a:rPr kumimoji="1" lang="zh-CN" altLang="en-US" dirty="0" smtClean="0"/>
              <a:t>弱点</a:t>
            </a:r>
            <a:r>
              <a:rPr kumimoji="1" lang="zh-CN" altLang="zh-CN" sz="1800" dirty="0" smtClean="0"/>
              <a:t>[</a:t>
            </a:r>
            <a:r>
              <a:rPr kumimoji="1" lang="en-US" altLang="zh-CN" sz="1800" dirty="0" smtClean="0"/>
              <a:t>RFC3833]</a:t>
            </a:r>
            <a:endParaRPr kumimoji="1" lang="zh-CN" altLang="en-US" dirty="0"/>
          </a:p>
        </p:txBody>
      </p:sp>
      <p:sp>
        <p:nvSpPr>
          <p:cNvPr id="3" name="内容占位符 2"/>
          <p:cNvSpPr>
            <a:spLocks noGrp="1"/>
          </p:cNvSpPr>
          <p:nvPr>
            <p:ph idx="1"/>
          </p:nvPr>
        </p:nvSpPr>
        <p:spPr/>
        <p:txBody>
          <a:bodyPr/>
          <a:lstStyle/>
          <a:p>
            <a:r>
              <a:rPr kumimoji="1" lang="zh-CN" altLang="en-US" dirty="0" smtClean="0"/>
              <a:t>实现复杂，一些</a:t>
            </a:r>
            <a:r>
              <a:rPr kumimoji="1" lang="en-US" altLang="zh-CN" dirty="0" smtClean="0"/>
              <a:t>zone</a:t>
            </a:r>
            <a:r>
              <a:rPr kumimoji="1" lang="zh-CN" altLang="en-US" dirty="0" smtClean="0"/>
              <a:t>分割的特殊情况需要仔细编码</a:t>
            </a:r>
            <a:endParaRPr kumimoji="1" lang="en-US" altLang="zh-CN" dirty="0" smtClean="0"/>
          </a:p>
          <a:p>
            <a:r>
              <a:rPr kumimoji="1" lang="zh-CN" altLang="en-US" dirty="0" smtClean="0"/>
              <a:t>增加应答包大小，被用做</a:t>
            </a:r>
            <a:r>
              <a:rPr kumimoji="1" lang="en-US" altLang="zh-CN" dirty="0" err="1" smtClean="0"/>
              <a:t>DoS</a:t>
            </a:r>
            <a:r>
              <a:rPr kumimoji="1" lang="zh-CN" altLang="en-US" dirty="0" smtClean="0"/>
              <a:t>放大器</a:t>
            </a:r>
            <a:endParaRPr kumimoji="1" lang="en-US" altLang="zh-CN" dirty="0" smtClean="0"/>
          </a:p>
          <a:p>
            <a:pPr lvl="1"/>
            <a:r>
              <a:rPr kumimoji="1" lang="en-US" altLang="zh-CN" dirty="0" smtClean="0"/>
              <a:t>NSEC3</a:t>
            </a:r>
            <a:r>
              <a:rPr kumimoji="1" lang="zh-CN" altLang="en-US" dirty="0" smtClean="0"/>
              <a:t>最大增加</a:t>
            </a:r>
            <a:r>
              <a:rPr kumimoji="1" lang="en-US" altLang="zh-CN" dirty="0" smtClean="0"/>
              <a:t>8</a:t>
            </a:r>
            <a:r>
              <a:rPr kumimoji="1" lang="en-US" altLang="en-US" dirty="0" smtClean="0"/>
              <a:t>倍，NXDOMAIN情况下，增大10倍</a:t>
            </a:r>
            <a:endParaRPr kumimoji="1" lang="en-US" altLang="zh-CN" dirty="0" smtClean="0"/>
          </a:p>
          <a:p>
            <a:r>
              <a:rPr kumimoji="1" lang="zh-CN" altLang="en-US" dirty="0" smtClean="0"/>
              <a:t>应答验证增加了解析器负载</a:t>
            </a:r>
            <a:endParaRPr kumimoji="1" lang="en-US" altLang="zh-CN" dirty="0" smtClean="0"/>
          </a:p>
          <a:p>
            <a:r>
              <a:rPr kumimoji="1" lang="zh-CN" altLang="en-US" dirty="0" smtClean="0"/>
              <a:t>信任模型完全层次化，高层次出问题影响以下部分</a:t>
            </a:r>
            <a:endParaRPr kumimoji="1" lang="en-US" altLang="zh-CN" dirty="0" smtClean="0"/>
          </a:p>
          <a:p>
            <a:r>
              <a:rPr kumimoji="1" lang="zh-CN" altLang="en-US" dirty="0" smtClean="0"/>
              <a:t>根秘钥更新很难</a:t>
            </a:r>
            <a:endParaRPr kumimoji="1" lang="en-US" altLang="zh-CN" dirty="0" smtClean="0"/>
          </a:p>
          <a:p>
            <a:pPr lvl="1"/>
            <a:r>
              <a:rPr kumimoji="1" lang="en-US" altLang="zh-CN" dirty="0" smtClean="0"/>
              <a:t>2010</a:t>
            </a:r>
            <a:r>
              <a:rPr kumimoji="1" lang="zh-CN" altLang="en-US" dirty="0" smtClean="0"/>
              <a:t>年产生后，尚未更新</a:t>
            </a:r>
            <a:endParaRPr kumimoji="1" lang="en-US" altLang="zh-CN" dirty="0" smtClean="0"/>
          </a:p>
          <a:p>
            <a:r>
              <a:rPr kumimoji="1" lang="zh-CN" altLang="en-US" dirty="0" smtClean="0"/>
              <a:t>验证者和签名创建之间需要松的时间同步</a:t>
            </a:r>
            <a:endParaRPr kumimoji="1" lang="en-US" altLang="zh-CN" dirty="0" smtClean="0"/>
          </a:p>
          <a:p>
            <a:pPr lvl="1"/>
            <a:r>
              <a:rPr kumimoji="1" lang="zh-CN" altLang="en-US" dirty="0" smtClean="0"/>
              <a:t>由于</a:t>
            </a:r>
            <a:r>
              <a:rPr kumimoji="1" lang="en-US" altLang="zh-CN" dirty="0" smtClean="0"/>
              <a:t>RRSIG</a:t>
            </a:r>
            <a:r>
              <a:rPr kumimoji="1" lang="zh-CN" altLang="en-US" dirty="0" smtClean="0"/>
              <a:t>采用绝对时间戳</a:t>
            </a:r>
            <a:endParaRPr kumimoji="1" lang="en-US" altLang="zh-CN" dirty="0" smtClean="0"/>
          </a:p>
          <a:p>
            <a:r>
              <a:rPr kumimoji="1" lang="en-US" altLang="zh-CN" dirty="0" smtClean="0"/>
              <a:t>wildcard</a:t>
            </a:r>
            <a:r>
              <a:rPr kumimoji="1" lang="zh-CN" altLang="en-US" dirty="0" smtClean="0"/>
              <a:t>存在增加了真实否定机制的复杂性</a:t>
            </a:r>
            <a:endParaRPr kumimoji="1" lang="en-US" altLang="zh-CN" dirty="0" smtClean="0"/>
          </a:p>
          <a:p>
            <a:r>
              <a:rPr kumimoji="1" lang="en-US" altLang="en-US" dirty="0" smtClean="0">
                <a:solidFill>
                  <a:srgbClr val="FF6600"/>
                </a:solidFill>
              </a:rPr>
              <a:t>约4成主机无法采用DNSSEC，因为无线路由</a:t>
            </a:r>
            <a:r>
              <a:rPr kumimoji="1" lang="zh-CN" altLang="en-US" dirty="0" smtClean="0">
                <a:solidFill>
                  <a:srgbClr val="FF6600"/>
                </a:solidFill>
              </a:rPr>
              <a:t>器</a:t>
            </a:r>
            <a:r>
              <a:rPr kumimoji="1" lang="en-US" altLang="en-US" dirty="0" smtClean="0">
                <a:solidFill>
                  <a:srgbClr val="FF6600"/>
                </a:solidFill>
              </a:rPr>
              <a:t>或防火墙</a:t>
            </a:r>
            <a:endParaRPr kumimoji="1" lang="en-US" altLang="zh-CN" dirty="0" smtClean="0">
              <a:solidFill>
                <a:srgbClr val="FF6600"/>
              </a:solidFill>
            </a:endParaRPr>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77</a:t>
            </a:fld>
            <a:endParaRPr kumimoji="1" lang="zh-CN" altLang="en-US" dirty="0"/>
          </a:p>
        </p:txBody>
      </p:sp>
    </p:spTree>
    <p:extLst>
      <p:ext uri="{BB962C8B-B14F-4D97-AF65-F5344CB8AC3E}">
        <p14:creationId xmlns:p14="http://schemas.microsoft.com/office/powerpoint/2010/main" val="57708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区</a:t>
            </a:r>
            <a:r>
              <a:rPr kumimoji="1" lang="en-US" altLang="zh-CN" dirty="0" smtClean="0"/>
              <a:t>(zone)</a:t>
            </a:r>
            <a:r>
              <a:rPr kumimoji="1" lang="zh-CN" altLang="en-US" dirty="0" smtClean="0"/>
              <a:t>与资源记录</a:t>
            </a:r>
            <a:r>
              <a:rPr kumimoji="1" lang="en-US" altLang="zh-CN" dirty="0" smtClean="0"/>
              <a:t>(resource</a:t>
            </a:r>
            <a:r>
              <a:rPr kumimoji="1" lang="zh-CN" altLang="en-US" dirty="0" smtClean="0"/>
              <a:t> </a:t>
            </a:r>
            <a:r>
              <a:rPr kumimoji="1" lang="en-US" altLang="zh-CN" dirty="0" smtClean="0"/>
              <a:t>record)</a:t>
            </a:r>
            <a:endParaRPr kumimoji="1" lang="zh-CN" altLang="en-US" dirty="0"/>
          </a:p>
        </p:txBody>
      </p:sp>
      <p:sp>
        <p:nvSpPr>
          <p:cNvPr id="3" name="内容占位符 2"/>
          <p:cNvSpPr>
            <a:spLocks noGrp="1"/>
          </p:cNvSpPr>
          <p:nvPr>
            <p:ph idx="1"/>
          </p:nvPr>
        </p:nvSpPr>
        <p:spPr/>
        <p:txBody>
          <a:bodyPr/>
          <a:lstStyle/>
          <a:p>
            <a:r>
              <a:rPr lang="en-US" altLang="zh-CN" sz="1800" dirty="0" smtClean="0"/>
              <a:t>Zone:</a:t>
            </a:r>
            <a:r>
              <a:rPr lang="zh-CN" altLang="en-US" sz="1800" dirty="0" smtClean="0"/>
              <a:t> 在名字空间中相邻节点间</a:t>
            </a:r>
            <a:r>
              <a:rPr lang="zh-CN" altLang="en-US" sz="1800" dirty="0"/>
              <a:t>‘</a:t>
            </a:r>
            <a:r>
              <a:rPr lang="zh-CN" altLang="en-US" sz="1800" dirty="0" smtClean="0"/>
              <a:t>分割’</a:t>
            </a:r>
            <a:r>
              <a:rPr lang="zh-CN" altLang="zh-CN" sz="1800" dirty="0" smtClean="0"/>
              <a:t>，</a:t>
            </a:r>
            <a:r>
              <a:rPr lang="zh-CN" altLang="en-US" sz="1800" dirty="0" smtClean="0"/>
              <a:t>由这些‘分割’构成的连续部分构成一个</a:t>
            </a:r>
            <a:r>
              <a:rPr lang="en-US" altLang="zh-CN" sz="1800" dirty="0" smtClean="0"/>
              <a:t>zone</a:t>
            </a:r>
            <a:r>
              <a:rPr lang="zh-CN" altLang="zh-CN" sz="1800" dirty="0" smtClean="0"/>
              <a:t>；</a:t>
            </a:r>
            <a:r>
              <a:rPr lang="en-US" altLang="zh-CN" sz="1800" dirty="0" smtClean="0"/>
              <a:t>zone</a:t>
            </a:r>
            <a:r>
              <a:rPr lang="zh-CN" altLang="en-US" sz="1800" dirty="0" smtClean="0"/>
              <a:t>由其中距离根最近的最高节点的名字来标识</a:t>
            </a:r>
            <a:endParaRPr lang="en-US" altLang="zh-CN" sz="1800" dirty="0"/>
          </a:p>
          <a:p>
            <a:r>
              <a:rPr lang="zh-CN" altLang="en-US" sz="1800" dirty="0" smtClean="0"/>
              <a:t>描述一个</a:t>
            </a:r>
            <a:r>
              <a:rPr lang="en-US" altLang="zh-CN" sz="1800" dirty="0" smtClean="0"/>
              <a:t>zone</a:t>
            </a:r>
            <a:r>
              <a:rPr lang="zh-CN" altLang="en-US" sz="1800" dirty="0" smtClean="0"/>
              <a:t>的数据</a:t>
            </a:r>
            <a:r>
              <a:rPr lang="zh-CN" altLang="en-US" sz="1800" dirty="0"/>
              <a:t>包括</a:t>
            </a:r>
            <a:r>
              <a:rPr lang="en-US" altLang="zh-CN" sz="1800" dirty="0" smtClean="0"/>
              <a:t>4</a:t>
            </a:r>
            <a:r>
              <a:rPr lang="zh-CN" altLang="en-US" sz="1800" dirty="0" smtClean="0"/>
              <a:t>个部分：</a:t>
            </a:r>
            <a:endParaRPr lang="en-US" altLang="zh-CN" sz="1800" dirty="0" smtClean="0"/>
          </a:p>
          <a:p>
            <a:pPr lvl="1"/>
            <a:r>
              <a:rPr lang="en-US" altLang="zh-CN" sz="1800" dirty="0" smtClean="0"/>
              <a:t>zone</a:t>
            </a:r>
            <a:r>
              <a:rPr lang="zh-CN" altLang="en-US" sz="1800" dirty="0" smtClean="0"/>
              <a:t>中所有节点的</a:t>
            </a:r>
            <a:r>
              <a:rPr lang="zh-CN" altLang="en-US" sz="1800" dirty="0" smtClean="0">
                <a:solidFill>
                  <a:srgbClr val="3366FF"/>
                </a:solidFill>
              </a:rPr>
              <a:t>权威数据</a:t>
            </a:r>
            <a:endParaRPr lang="en-US" altLang="zh-CN" sz="1800" dirty="0" smtClean="0">
              <a:solidFill>
                <a:srgbClr val="3366FF"/>
              </a:solidFill>
            </a:endParaRPr>
          </a:p>
          <a:p>
            <a:pPr lvl="1"/>
            <a:r>
              <a:rPr lang="en-US" altLang="zh-CN" sz="1800" dirty="0" smtClean="0"/>
              <a:t>zone</a:t>
            </a:r>
            <a:r>
              <a:rPr lang="zh-CN" altLang="en-US" sz="1800" dirty="0" smtClean="0">
                <a:solidFill>
                  <a:srgbClr val="3366FF"/>
                </a:solidFill>
              </a:rPr>
              <a:t>顶端节点的数据</a:t>
            </a:r>
            <a:r>
              <a:rPr lang="en-US" altLang="zh-CN" sz="1800" dirty="0" smtClean="0">
                <a:solidFill>
                  <a:srgbClr val="3366FF"/>
                </a:solidFill>
              </a:rPr>
              <a:t> </a:t>
            </a:r>
            <a:r>
              <a:rPr lang="en-US" altLang="zh-CN" sz="1800" dirty="0" smtClean="0"/>
              <a:t>(</a:t>
            </a:r>
            <a:r>
              <a:rPr lang="zh-CN" altLang="en-US" sz="1800" dirty="0" smtClean="0"/>
              <a:t>可以认为是权威数据的一部分</a:t>
            </a:r>
            <a:r>
              <a:rPr lang="en-US" altLang="zh-CN" sz="1800" dirty="0" smtClean="0"/>
              <a:t>)</a:t>
            </a:r>
            <a:endParaRPr lang="en-US" altLang="zh-CN" sz="1800" dirty="0"/>
          </a:p>
          <a:p>
            <a:pPr lvl="1"/>
            <a:r>
              <a:rPr lang="zh-CN" altLang="en-US" sz="1800" dirty="0" smtClean="0"/>
              <a:t>描述所授权</a:t>
            </a:r>
            <a:r>
              <a:rPr lang="en-US" altLang="zh-CN" sz="1800" dirty="0" smtClean="0">
                <a:solidFill>
                  <a:srgbClr val="3366FF"/>
                </a:solidFill>
              </a:rPr>
              <a:t>subzone</a:t>
            </a:r>
            <a:r>
              <a:rPr lang="zh-CN" altLang="en-US" sz="1800" dirty="0" smtClean="0">
                <a:solidFill>
                  <a:srgbClr val="3366FF"/>
                </a:solidFill>
              </a:rPr>
              <a:t>的数据</a:t>
            </a:r>
            <a:r>
              <a:rPr lang="zh-CN" altLang="en-US" sz="1800" dirty="0" smtClean="0"/>
              <a:t>，即</a:t>
            </a:r>
            <a:r>
              <a:rPr lang="en-US" altLang="zh-CN" sz="1800" dirty="0" smtClean="0"/>
              <a:t>zone</a:t>
            </a:r>
            <a:r>
              <a:rPr lang="zh-CN" altLang="en-US" sz="1800" dirty="0" smtClean="0"/>
              <a:t>下部的‘分割’</a:t>
            </a:r>
            <a:endParaRPr lang="en-US" altLang="zh-CN" sz="1800" dirty="0" smtClean="0"/>
          </a:p>
          <a:p>
            <a:pPr lvl="1"/>
            <a:r>
              <a:rPr lang="zh-CN" altLang="en-US" sz="1800" dirty="0" smtClean="0"/>
              <a:t>用于访问</a:t>
            </a:r>
            <a:r>
              <a:rPr lang="en-US" altLang="zh-CN" sz="1800" dirty="0" smtClean="0"/>
              <a:t>subzone</a:t>
            </a:r>
            <a:r>
              <a:rPr lang="zh-CN" altLang="en-US" sz="1800" dirty="0" smtClean="0"/>
              <a:t>的域名服务器的数据 </a:t>
            </a:r>
            <a:r>
              <a:rPr lang="en-US" altLang="zh-CN" sz="1800" dirty="0" smtClean="0"/>
              <a:t>(</a:t>
            </a:r>
            <a:r>
              <a:rPr lang="zh-CN" altLang="en-US" sz="1800" dirty="0" smtClean="0"/>
              <a:t>也叫</a:t>
            </a:r>
            <a:r>
              <a:rPr lang="en-US" altLang="zh-CN" sz="1800" dirty="0" smtClean="0">
                <a:solidFill>
                  <a:srgbClr val="3366FF"/>
                </a:solidFill>
              </a:rPr>
              <a:t>“glue</a:t>
            </a:r>
            <a:r>
              <a:rPr lang="zh-CN" altLang="en-US" sz="1800" dirty="0" smtClean="0">
                <a:solidFill>
                  <a:srgbClr val="3366FF"/>
                </a:solidFill>
              </a:rPr>
              <a:t>胶水</a:t>
            </a:r>
            <a:r>
              <a:rPr lang="en-US" altLang="zh-CN" sz="1800" dirty="0" smtClean="0">
                <a:solidFill>
                  <a:srgbClr val="3366FF"/>
                </a:solidFill>
              </a:rPr>
              <a:t>”</a:t>
            </a:r>
            <a:r>
              <a:rPr lang="zh-CN" altLang="en-US" sz="1800" dirty="0" smtClean="0">
                <a:solidFill>
                  <a:srgbClr val="3366FF"/>
                </a:solidFill>
              </a:rPr>
              <a:t>数据</a:t>
            </a:r>
            <a:r>
              <a:rPr lang="en-US" altLang="zh-CN" sz="1800" dirty="0" smtClean="0"/>
              <a:t>)</a:t>
            </a:r>
          </a:p>
          <a:p>
            <a:pPr lvl="2"/>
            <a:r>
              <a:rPr lang="en-US" altLang="zh-CN" sz="1600" dirty="0" smtClean="0"/>
              <a:t>subzone</a:t>
            </a:r>
            <a:r>
              <a:rPr lang="zh-CN" altLang="en-US" sz="1600" dirty="0" smtClean="0"/>
              <a:t>的权威服务器</a:t>
            </a:r>
            <a:r>
              <a:rPr lang="en-US" altLang="zh-CN" sz="1600" dirty="0" smtClean="0"/>
              <a:t>IP</a:t>
            </a:r>
            <a:r>
              <a:rPr lang="zh-CN" altLang="en-US" sz="1600" dirty="0" smtClean="0"/>
              <a:t>地址，但不属于当前</a:t>
            </a:r>
            <a:r>
              <a:rPr lang="en-US" altLang="zh-CN" sz="1600" dirty="0" smtClean="0"/>
              <a:t>zone</a:t>
            </a:r>
          </a:p>
          <a:p>
            <a:pPr lvl="2"/>
            <a:endParaRPr lang="en-US" altLang="zh-CN" sz="2200" dirty="0"/>
          </a:p>
          <a:p>
            <a:r>
              <a:rPr lang="en-US" altLang="zh-CN" sz="1800" dirty="0" smtClean="0"/>
              <a:t>zone</a:t>
            </a:r>
            <a:r>
              <a:rPr lang="zh-CN" altLang="en-US" sz="1800" dirty="0" smtClean="0"/>
              <a:t>数据表示为</a:t>
            </a:r>
            <a:r>
              <a:rPr lang="zh-CN" altLang="en-US" sz="1800" dirty="0" smtClean="0">
                <a:solidFill>
                  <a:srgbClr val="3366FF"/>
                </a:solidFill>
              </a:rPr>
              <a:t>资源记录</a:t>
            </a:r>
            <a:r>
              <a:rPr lang="en-US" altLang="zh-CN" sz="1800" dirty="0" smtClean="0"/>
              <a:t>(</a:t>
            </a:r>
            <a:r>
              <a:rPr lang="en-US" altLang="zh-CN" sz="1800" dirty="0" smtClean="0">
                <a:solidFill>
                  <a:srgbClr val="3366FF"/>
                </a:solidFill>
              </a:rPr>
              <a:t>resource</a:t>
            </a:r>
            <a:r>
              <a:rPr lang="zh-CN" altLang="en-US" sz="1800" dirty="0" smtClean="0">
                <a:solidFill>
                  <a:srgbClr val="3366FF"/>
                </a:solidFill>
              </a:rPr>
              <a:t> </a:t>
            </a:r>
            <a:r>
              <a:rPr lang="en-US" altLang="zh-CN" sz="1800" dirty="0" smtClean="0">
                <a:solidFill>
                  <a:srgbClr val="3366FF"/>
                </a:solidFill>
              </a:rPr>
              <a:t>record</a:t>
            </a:r>
            <a:r>
              <a:rPr lang="en-US" altLang="zh-CN" sz="1800" dirty="0" smtClean="0"/>
              <a:t>)</a:t>
            </a:r>
            <a:r>
              <a:rPr lang="zh-CN" altLang="en-US" sz="1800" dirty="0" smtClean="0"/>
              <a:t>，包含</a:t>
            </a:r>
            <a:r>
              <a:rPr lang="en-US" altLang="zh-CN" sz="1800" dirty="0" smtClean="0"/>
              <a:t>5</a:t>
            </a:r>
            <a:r>
              <a:rPr lang="zh-CN" altLang="en-US" sz="1800" dirty="0" smtClean="0"/>
              <a:t>个字段：</a:t>
            </a:r>
            <a:endParaRPr lang="en-US" altLang="zh-CN" sz="1800" dirty="0" smtClean="0"/>
          </a:p>
          <a:p>
            <a:pPr lvl="1"/>
            <a:r>
              <a:rPr lang="en-US" altLang="zh-CN" sz="1400" dirty="0" smtClean="0"/>
              <a:t>NAME</a:t>
            </a:r>
            <a:r>
              <a:rPr lang="zh-CN" altLang="en-US" sz="1400" dirty="0" smtClean="0"/>
              <a:t>：域名</a:t>
            </a:r>
            <a:endParaRPr lang="en-US" altLang="zh-CN" sz="1400" dirty="0" smtClean="0"/>
          </a:p>
          <a:p>
            <a:pPr lvl="1"/>
            <a:r>
              <a:rPr lang="en-US" altLang="zh-CN" sz="1400" dirty="0" smtClean="0"/>
              <a:t>TYPE</a:t>
            </a:r>
            <a:r>
              <a:rPr lang="zh-CN" altLang="en-US" sz="1400" dirty="0" smtClean="0"/>
              <a:t>：类型，例如</a:t>
            </a:r>
            <a:r>
              <a:rPr lang="en-US" altLang="zh-CN" sz="1400" dirty="0" smtClean="0"/>
              <a:t>A</a:t>
            </a:r>
            <a:r>
              <a:rPr lang="zh-CN" altLang="en-US" sz="1400" dirty="0" smtClean="0"/>
              <a:t>表示</a:t>
            </a:r>
            <a:r>
              <a:rPr lang="en-US" altLang="zh-CN" sz="1400" dirty="0" smtClean="0"/>
              <a:t>IPv4</a:t>
            </a:r>
            <a:r>
              <a:rPr lang="zh-CN" altLang="en-US" sz="1400" dirty="0" smtClean="0"/>
              <a:t>地址，</a:t>
            </a:r>
            <a:r>
              <a:rPr lang="en-US" altLang="zh-CN" sz="1400" dirty="0" smtClean="0"/>
              <a:t>NS</a:t>
            </a:r>
            <a:r>
              <a:rPr lang="zh-CN" altLang="en-US" sz="1400" dirty="0" smtClean="0"/>
              <a:t>表示权威服务器名字</a:t>
            </a:r>
            <a:endParaRPr lang="en-US" altLang="zh-CN" sz="1400" dirty="0" smtClean="0"/>
          </a:p>
          <a:p>
            <a:pPr lvl="1"/>
            <a:r>
              <a:rPr lang="en-US" altLang="zh-CN" sz="1400" dirty="0" smtClean="0"/>
              <a:t>CLASS</a:t>
            </a:r>
            <a:r>
              <a:rPr lang="zh-CN" altLang="en-US" sz="1400" dirty="0" smtClean="0"/>
              <a:t>：实践中只有一种</a:t>
            </a:r>
            <a:r>
              <a:rPr lang="en-US" altLang="zh-CN" sz="1400" dirty="0" smtClean="0"/>
              <a:t>IN</a:t>
            </a:r>
            <a:r>
              <a:rPr lang="zh-CN" altLang="en-US" sz="1400" dirty="0" smtClean="0"/>
              <a:t>，</a:t>
            </a:r>
            <a:r>
              <a:rPr lang="en-US" altLang="zh-CN" sz="1400" dirty="0" smtClean="0"/>
              <a:t>Internet</a:t>
            </a:r>
          </a:p>
          <a:p>
            <a:pPr lvl="1"/>
            <a:r>
              <a:rPr lang="en-US" altLang="zh-CN" sz="1400" dirty="0" smtClean="0"/>
              <a:t>TTL</a:t>
            </a:r>
            <a:r>
              <a:rPr lang="zh-CN" altLang="en-US" sz="1400" dirty="0" smtClean="0"/>
              <a:t>：</a:t>
            </a:r>
            <a:r>
              <a:rPr lang="en-US" altLang="zh-CN" sz="1400" dirty="0" smtClean="0"/>
              <a:t>RR</a:t>
            </a:r>
            <a:r>
              <a:rPr lang="zh-CN" altLang="en-US" sz="1400" dirty="0" smtClean="0"/>
              <a:t>在缓存中的有效时间</a:t>
            </a:r>
            <a:endParaRPr lang="en-US" altLang="zh-CN" sz="1400" dirty="0" smtClean="0"/>
          </a:p>
          <a:p>
            <a:pPr lvl="1"/>
            <a:r>
              <a:rPr lang="en-US" altLang="zh-CN" sz="1400" dirty="0" smtClean="0"/>
              <a:t>RDATA</a:t>
            </a:r>
            <a:r>
              <a:rPr lang="zh-CN" altLang="en-US" sz="1400" dirty="0" smtClean="0"/>
              <a:t>：资源数据</a:t>
            </a:r>
            <a:endParaRPr lang="en-US" altLang="zh-CN" sz="1400" dirty="0" smtClean="0"/>
          </a:p>
          <a:p>
            <a:pPr lvl="1"/>
            <a:endParaRPr lang="en-US" altLang="zh-CN" sz="1400" dirty="0" smtClean="0"/>
          </a:p>
          <a:p>
            <a:pPr lvl="1"/>
            <a:endParaRPr lang="en-US" altLang="zh-CN" sz="1400" dirty="0" smtClean="0"/>
          </a:p>
          <a:p>
            <a:endParaRPr kumimoji="1" lang="zh-CN" altLang="en-US" sz="2200"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8</a:t>
            </a:fld>
            <a:endParaRPr kumimoji="1" lang="zh-CN" altLang="en-US" dirty="0"/>
          </a:p>
        </p:txBody>
      </p:sp>
    </p:spTree>
    <p:extLst>
      <p:ext uri="{BB962C8B-B14F-4D97-AF65-F5344CB8AC3E}">
        <p14:creationId xmlns:p14="http://schemas.microsoft.com/office/powerpoint/2010/main" val="3657809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常用资源记录类型</a:t>
            </a:r>
            <a:r>
              <a:rPr kumimoji="1" lang="en-US" altLang="zh-CN" dirty="0" smtClean="0"/>
              <a:t>(RR Type)</a:t>
            </a:r>
            <a:endParaRPr kumimoji="1" lang="zh-CN" altLang="en-US" dirty="0"/>
          </a:p>
        </p:txBody>
      </p:sp>
      <p:sp>
        <p:nvSpPr>
          <p:cNvPr id="4" name="幻灯片编号占位符 3"/>
          <p:cNvSpPr>
            <a:spLocks noGrp="1"/>
          </p:cNvSpPr>
          <p:nvPr>
            <p:ph type="sldNum" sz="quarter" idx="12"/>
          </p:nvPr>
        </p:nvSpPr>
        <p:spPr/>
        <p:txBody>
          <a:bodyPr/>
          <a:lstStyle/>
          <a:p>
            <a:fld id="{C835BB53-2BF5-C745-A0E3-3E773430534C}" type="slidenum">
              <a:rPr kumimoji="1" lang="zh-CN" altLang="en-US" smtClean="0"/>
              <a:pPr/>
              <a:t>9</a:t>
            </a:fld>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954440121"/>
              </p:ext>
            </p:extLst>
          </p:nvPr>
        </p:nvGraphicFramePr>
        <p:xfrm>
          <a:off x="358709" y="1292141"/>
          <a:ext cx="8449029" cy="4450080"/>
        </p:xfrm>
        <a:graphic>
          <a:graphicData uri="http://schemas.openxmlformats.org/drawingml/2006/table">
            <a:tbl>
              <a:tblPr firstRow="1" bandRow="1">
                <a:tableStyleId>{9D7B26C5-4107-4FEC-AEDC-1716B250A1EF}</a:tableStyleId>
              </a:tblPr>
              <a:tblGrid>
                <a:gridCol w="1272588"/>
                <a:gridCol w="757387"/>
                <a:gridCol w="769040"/>
                <a:gridCol w="5650014"/>
              </a:tblGrid>
              <a:tr h="370840">
                <a:tc>
                  <a:txBody>
                    <a:bodyPr/>
                    <a:lstStyle/>
                    <a:p>
                      <a:r>
                        <a:rPr lang="zh-CN" altLang="en-US" dirty="0" smtClean="0">
                          <a:latin typeface="微软雅黑"/>
                          <a:ea typeface="微软雅黑"/>
                          <a:cs typeface="微软雅黑"/>
                        </a:rPr>
                        <a:t>类型</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代码</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RFC</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说明</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A</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IPv4</a:t>
                      </a:r>
                      <a:r>
                        <a:rPr lang="zh-CN" altLang="en-US" dirty="0" smtClean="0">
                          <a:latin typeface="微软雅黑"/>
                          <a:ea typeface="微软雅黑"/>
                          <a:cs typeface="微软雅黑"/>
                        </a:rPr>
                        <a:t>地址</a:t>
                      </a:r>
                      <a:endParaRPr lang="en-US" altLang="zh-CN" dirty="0" smtClean="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AAAA</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28</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3596</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IPv6</a:t>
                      </a:r>
                      <a:r>
                        <a:rPr lang="zh-CN" altLang="en-US" dirty="0" smtClean="0">
                          <a:latin typeface="微软雅黑"/>
                          <a:ea typeface="微软雅黑"/>
                          <a:cs typeface="微软雅黑"/>
                        </a:rPr>
                        <a:t>地址</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CNAME</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5</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Canonical</a:t>
                      </a:r>
                      <a:r>
                        <a:rPr lang="zh-CN" altLang="en-US" dirty="0" smtClean="0">
                          <a:latin typeface="微软雅黑"/>
                          <a:ea typeface="微软雅黑"/>
                          <a:cs typeface="微软雅黑"/>
                        </a:rPr>
                        <a:t> </a:t>
                      </a:r>
                      <a:r>
                        <a:rPr lang="en-US" altLang="zh-CN" dirty="0" smtClean="0">
                          <a:latin typeface="微软雅黑"/>
                          <a:ea typeface="微软雅黑"/>
                          <a:cs typeface="微软雅黑"/>
                        </a:rPr>
                        <a:t>Name,</a:t>
                      </a:r>
                      <a:r>
                        <a:rPr lang="zh-CN" altLang="en-US" dirty="0" smtClean="0">
                          <a:latin typeface="微软雅黑"/>
                          <a:ea typeface="微软雅黑"/>
                          <a:cs typeface="微软雅黑"/>
                        </a:rPr>
                        <a:t> 正式名字，以此名字查询继续</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HINFO</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13</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主机信息：</a:t>
                      </a:r>
                      <a:r>
                        <a:rPr lang="en-US" altLang="zh-CN" dirty="0" smtClean="0">
                          <a:latin typeface="微软雅黑"/>
                          <a:ea typeface="微软雅黑"/>
                          <a:cs typeface="微软雅黑"/>
                        </a:rPr>
                        <a:t>CPU</a:t>
                      </a:r>
                      <a:r>
                        <a:rPr lang="zh-CN" altLang="en-US" dirty="0" smtClean="0">
                          <a:latin typeface="微软雅黑"/>
                          <a:ea typeface="微软雅黑"/>
                          <a:cs typeface="微软雅黑"/>
                        </a:rPr>
                        <a:t>，操作系统</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MX</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15</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邮件交换代理（邮件服务器）</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NS</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2</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权威域名服务器</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PTR</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12</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指向一个</a:t>
                      </a:r>
                      <a:r>
                        <a:rPr lang="en-US" altLang="zh-CN" dirty="0" smtClean="0">
                          <a:latin typeface="微软雅黑"/>
                          <a:ea typeface="微软雅黑"/>
                          <a:cs typeface="微软雅黑"/>
                        </a:rPr>
                        <a:t>IP</a:t>
                      </a:r>
                      <a:r>
                        <a:rPr lang="zh-CN" altLang="en-US" dirty="0" smtClean="0">
                          <a:latin typeface="微软雅黑"/>
                          <a:ea typeface="微软雅黑"/>
                          <a:cs typeface="微软雅黑"/>
                        </a:rPr>
                        <a:t>地址的域名，用于反向解析</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SOA</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6</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Start</a:t>
                      </a:r>
                      <a:r>
                        <a:rPr lang="zh-CN" altLang="en-US" dirty="0" smtClean="0">
                          <a:latin typeface="微软雅黑"/>
                          <a:ea typeface="微软雅黑"/>
                          <a:cs typeface="微软雅黑"/>
                        </a:rPr>
                        <a:t> </a:t>
                      </a:r>
                      <a:r>
                        <a:rPr lang="en-US" altLang="zh-CN" dirty="0" smtClean="0">
                          <a:latin typeface="微软雅黑"/>
                          <a:ea typeface="微软雅黑"/>
                          <a:cs typeface="微软雅黑"/>
                        </a:rPr>
                        <a:t>of</a:t>
                      </a:r>
                      <a:r>
                        <a:rPr lang="zh-CN" altLang="en-US" dirty="0" smtClean="0">
                          <a:latin typeface="微软雅黑"/>
                          <a:ea typeface="微软雅黑"/>
                          <a:cs typeface="微软雅黑"/>
                        </a:rPr>
                        <a:t> </a:t>
                      </a:r>
                      <a:r>
                        <a:rPr lang="en-US" altLang="zh-CN" dirty="0" smtClean="0">
                          <a:latin typeface="微软雅黑"/>
                          <a:ea typeface="微软雅黑"/>
                          <a:cs typeface="微软雅黑"/>
                        </a:rPr>
                        <a:t>Authority</a:t>
                      </a:r>
                      <a:r>
                        <a:rPr lang="zh-CN" altLang="en-US" dirty="0" smtClean="0">
                          <a:latin typeface="微软雅黑"/>
                          <a:ea typeface="微软雅黑"/>
                          <a:cs typeface="微软雅黑"/>
                        </a:rPr>
                        <a:t>，</a:t>
                      </a:r>
                      <a:r>
                        <a:rPr lang="en-US" altLang="zh-CN" dirty="0" smtClean="0">
                          <a:latin typeface="微软雅黑"/>
                          <a:ea typeface="微软雅黑"/>
                          <a:cs typeface="微软雅黑"/>
                        </a:rPr>
                        <a:t>zone</a:t>
                      </a:r>
                      <a:r>
                        <a:rPr lang="zh-CN" altLang="en-US" dirty="0" smtClean="0">
                          <a:latin typeface="微软雅黑"/>
                          <a:ea typeface="微软雅黑"/>
                          <a:cs typeface="微软雅黑"/>
                        </a:rPr>
                        <a:t>权威说明</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TXT</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16</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文本记录</a:t>
                      </a:r>
                      <a:endParaRPr lang="zh-CN" altLang="en-US" dirty="0">
                        <a:latin typeface="微软雅黑"/>
                        <a:ea typeface="微软雅黑"/>
                        <a:cs typeface="微软雅黑"/>
                      </a:endParaRPr>
                    </a:p>
                  </a:txBody>
                  <a:tcPr/>
                </a:tc>
              </a:tr>
              <a:tr h="370840">
                <a:tc>
                  <a:txBody>
                    <a:bodyPr/>
                    <a:lstStyle/>
                    <a:p>
                      <a:r>
                        <a:rPr lang="zh-CN" altLang="en-US" dirty="0" smtClean="0">
                          <a:latin typeface="微软雅黑"/>
                          <a:ea typeface="微软雅黑"/>
                          <a:cs typeface="微软雅黑"/>
                        </a:rPr>
                        <a:t>*</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255</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1035</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所有记录</a:t>
                      </a:r>
                      <a:endParaRPr lang="zh-CN" altLang="en-US" dirty="0">
                        <a:latin typeface="微软雅黑"/>
                        <a:ea typeface="微软雅黑"/>
                        <a:cs typeface="微软雅黑"/>
                      </a:endParaRPr>
                    </a:p>
                  </a:txBody>
                  <a:tcPr/>
                </a:tc>
              </a:tr>
              <a:tr h="370840">
                <a:tc>
                  <a:txBody>
                    <a:bodyPr/>
                    <a:lstStyle/>
                    <a:p>
                      <a:r>
                        <a:rPr lang="en-US" altLang="zh-CN" dirty="0" smtClean="0">
                          <a:latin typeface="微软雅黑"/>
                          <a:ea typeface="微软雅黑"/>
                          <a:cs typeface="微软雅黑"/>
                        </a:rPr>
                        <a:t>OPT</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41</a:t>
                      </a:r>
                      <a:endParaRPr lang="zh-CN" altLang="en-US" dirty="0">
                        <a:latin typeface="微软雅黑"/>
                        <a:ea typeface="微软雅黑"/>
                        <a:cs typeface="微软雅黑"/>
                      </a:endParaRPr>
                    </a:p>
                  </a:txBody>
                  <a:tcPr/>
                </a:tc>
                <a:tc>
                  <a:txBody>
                    <a:bodyPr/>
                    <a:lstStyle/>
                    <a:p>
                      <a:r>
                        <a:rPr lang="en-US" altLang="zh-CN" dirty="0" smtClean="0">
                          <a:latin typeface="微软雅黑"/>
                          <a:ea typeface="微软雅黑"/>
                          <a:cs typeface="微软雅黑"/>
                        </a:rPr>
                        <a:t>6891</a:t>
                      </a:r>
                      <a:endParaRPr lang="zh-CN" altLang="en-US" dirty="0">
                        <a:latin typeface="微软雅黑"/>
                        <a:ea typeface="微软雅黑"/>
                        <a:cs typeface="微软雅黑"/>
                      </a:endParaRPr>
                    </a:p>
                  </a:txBody>
                  <a:tcPr/>
                </a:tc>
                <a:tc>
                  <a:txBody>
                    <a:bodyPr/>
                    <a:lstStyle/>
                    <a:p>
                      <a:r>
                        <a:rPr lang="zh-CN" altLang="en-US" dirty="0" smtClean="0">
                          <a:latin typeface="微软雅黑"/>
                          <a:ea typeface="微软雅黑"/>
                          <a:cs typeface="微软雅黑"/>
                        </a:rPr>
                        <a:t>伪记录，支持</a:t>
                      </a:r>
                      <a:r>
                        <a:rPr lang="en-US" altLang="zh-CN" dirty="0" smtClean="0">
                          <a:latin typeface="微软雅黑"/>
                          <a:ea typeface="微软雅黑"/>
                          <a:cs typeface="微软雅黑"/>
                        </a:rPr>
                        <a:t>EDNS(DNS</a:t>
                      </a:r>
                      <a:r>
                        <a:rPr lang="zh-CN" altLang="en-US" dirty="0" smtClean="0">
                          <a:latin typeface="微软雅黑"/>
                          <a:ea typeface="微软雅黑"/>
                          <a:cs typeface="微软雅黑"/>
                        </a:rPr>
                        <a:t>扩展机制</a:t>
                      </a:r>
                      <a:r>
                        <a:rPr lang="en-US" altLang="zh-CN" dirty="0" smtClean="0">
                          <a:latin typeface="微软雅黑"/>
                          <a:ea typeface="微软雅黑"/>
                          <a:cs typeface="微软雅黑"/>
                        </a:rPr>
                        <a:t>)</a:t>
                      </a:r>
                      <a:endParaRPr lang="zh-CN" altLang="en-US" dirty="0">
                        <a:latin typeface="微软雅黑"/>
                        <a:ea typeface="微软雅黑"/>
                        <a:cs typeface="微软雅黑"/>
                      </a:endParaRPr>
                    </a:p>
                  </a:txBody>
                  <a:tcPr/>
                </a:tc>
              </a:tr>
            </a:tbl>
          </a:graphicData>
        </a:graphic>
      </p:graphicFrame>
      <p:sp>
        <p:nvSpPr>
          <p:cNvPr id="6" name="文本框 5"/>
          <p:cNvSpPr txBox="1"/>
          <p:nvPr/>
        </p:nvSpPr>
        <p:spPr>
          <a:xfrm>
            <a:off x="723737" y="5997292"/>
            <a:ext cx="7549162" cy="830997"/>
          </a:xfrm>
          <a:prstGeom prst="rect">
            <a:avLst/>
          </a:prstGeom>
          <a:noFill/>
        </p:spPr>
        <p:txBody>
          <a:bodyPr wrap="none" rtlCol="0">
            <a:spAutoFit/>
          </a:bodyPr>
          <a:lstStyle/>
          <a:p>
            <a:r>
              <a:rPr kumimoji="1" lang="en-US" altLang="en-US" sz="1600" dirty="0" err="1" smtClean="0">
                <a:latin typeface="微软雅黑"/>
                <a:ea typeface="微软雅黑"/>
                <a:cs typeface="微软雅黑"/>
              </a:rPr>
              <a:t>反向域名解析：</a:t>
            </a:r>
            <a:r>
              <a:rPr lang="en-US" altLang="zh-CN" sz="1600" dirty="0" err="1" smtClean="0">
                <a:latin typeface="微软雅黑"/>
                <a:ea typeface="微软雅黑"/>
                <a:cs typeface="微软雅黑"/>
              </a:rPr>
              <a:t>IP</a:t>
            </a:r>
            <a:r>
              <a:rPr lang="zh-CN" altLang="en-US" sz="1600" dirty="0" smtClean="0">
                <a:latin typeface="微软雅黑"/>
                <a:ea typeface="微软雅黑"/>
                <a:cs typeface="微软雅黑"/>
              </a:rPr>
              <a:t>地址</a:t>
            </a:r>
            <a:r>
              <a:rPr lang="en-US" altLang="zh-CN" sz="1600" dirty="0" smtClean="0">
                <a:latin typeface="微软雅黑"/>
                <a:ea typeface="微软雅黑"/>
                <a:cs typeface="微软雅黑"/>
              </a:rPr>
              <a:t>1.2.3.4</a:t>
            </a:r>
            <a:r>
              <a:rPr lang="zh-CN" altLang="en-US" sz="1600" dirty="0" smtClean="0">
                <a:latin typeface="微软雅黑"/>
                <a:ea typeface="微软雅黑"/>
                <a:cs typeface="微软雅黑"/>
              </a:rPr>
              <a:t>的域名对应</a:t>
            </a:r>
            <a:r>
              <a:rPr lang="en-US" altLang="zh-CN" sz="1600" dirty="0" smtClean="0">
                <a:latin typeface="微软雅黑"/>
                <a:ea typeface="微软雅黑"/>
                <a:cs typeface="微软雅黑"/>
              </a:rPr>
              <a:t>“4.3.2.1</a:t>
            </a:r>
            <a:r>
              <a:rPr lang="en-US" altLang="zh-CN" sz="1600" dirty="0">
                <a:latin typeface="微软雅黑"/>
                <a:ea typeface="微软雅黑"/>
                <a:cs typeface="微软雅黑"/>
              </a:rPr>
              <a:t>.IN-</a:t>
            </a:r>
            <a:r>
              <a:rPr lang="en-US" altLang="zh-CN" sz="1600" dirty="0" smtClean="0">
                <a:latin typeface="微软雅黑"/>
                <a:ea typeface="微软雅黑"/>
                <a:cs typeface="微软雅黑"/>
              </a:rPr>
              <a:t>ADDR.ARPA”</a:t>
            </a:r>
            <a:r>
              <a:rPr lang="zh-CN" altLang="en-US" sz="1600" dirty="0" smtClean="0">
                <a:latin typeface="微软雅黑"/>
                <a:ea typeface="微软雅黑"/>
                <a:cs typeface="微软雅黑"/>
              </a:rPr>
              <a:t>的</a:t>
            </a:r>
            <a:r>
              <a:rPr lang="en-US" altLang="zh-CN" sz="1600" dirty="0">
                <a:latin typeface="微软雅黑"/>
                <a:ea typeface="微软雅黑"/>
                <a:cs typeface="微软雅黑"/>
              </a:rPr>
              <a:t>PTR RR</a:t>
            </a:r>
            <a:endParaRPr kumimoji="1" lang="en-US" altLang="zh-CN" sz="1600" dirty="0" smtClean="0">
              <a:latin typeface="微软雅黑"/>
              <a:ea typeface="微软雅黑"/>
              <a:cs typeface="微软雅黑"/>
            </a:endParaRPr>
          </a:p>
          <a:p>
            <a:r>
              <a:rPr kumimoji="1" lang="zh-CN" altLang="en-US" sz="1600" dirty="0" smtClean="0">
                <a:latin typeface="微软雅黑"/>
                <a:ea typeface="微软雅黑"/>
                <a:cs typeface="微软雅黑"/>
              </a:rPr>
              <a:t>完整列表见</a:t>
            </a:r>
            <a:r>
              <a:rPr kumimoji="1" lang="en-US" altLang="zh-CN" sz="1600" dirty="0" err="1" smtClean="0">
                <a:latin typeface="微软雅黑"/>
                <a:ea typeface="微软雅黑"/>
                <a:cs typeface="微软雅黑"/>
              </a:rPr>
              <a:t>wikipedia:List_of_DNS_record_types</a:t>
            </a:r>
            <a:endParaRPr kumimoji="1" lang="en-US" altLang="zh-CN" sz="1600" dirty="0" smtClean="0">
              <a:latin typeface="微软雅黑"/>
              <a:ea typeface="微软雅黑"/>
              <a:cs typeface="微软雅黑"/>
            </a:endParaRPr>
          </a:p>
          <a:p>
            <a:r>
              <a:rPr kumimoji="1" lang="en-US" altLang="zh-CN" sz="1600" dirty="0">
                <a:latin typeface="微软雅黑"/>
                <a:ea typeface="微软雅黑"/>
                <a:cs typeface="微软雅黑"/>
              </a:rPr>
              <a:t>http://</a:t>
            </a:r>
            <a:r>
              <a:rPr kumimoji="1" lang="en-US" altLang="zh-CN" sz="1600" dirty="0" err="1">
                <a:latin typeface="微软雅黑"/>
                <a:ea typeface="微软雅黑"/>
                <a:cs typeface="微软雅黑"/>
              </a:rPr>
              <a:t>www.iana.org</a:t>
            </a:r>
            <a:r>
              <a:rPr kumimoji="1" lang="en-US" altLang="zh-CN" sz="1600" dirty="0">
                <a:latin typeface="微软雅黑"/>
                <a:ea typeface="微软雅黑"/>
                <a:cs typeface="微软雅黑"/>
              </a:rPr>
              <a:t>/assignments/</a:t>
            </a:r>
            <a:r>
              <a:rPr kumimoji="1" lang="en-US" altLang="zh-CN" sz="1600" dirty="0" err="1">
                <a:latin typeface="微软雅黑"/>
                <a:ea typeface="微软雅黑"/>
                <a:cs typeface="微软雅黑"/>
              </a:rPr>
              <a:t>dns</a:t>
            </a:r>
            <a:r>
              <a:rPr kumimoji="1" lang="en-US" altLang="zh-CN" sz="1600" dirty="0">
                <a:latin typeface="微软雅黑"/>
                <a:ea typeface="微软雅黑"/>
                <a:cs typeface="微软雅黑"/>
              </a:rPr>
              <a:t>-parameters/</a:t>
            </a:r>
            <a:r>
              <a:rPr kumimoji="1" lang="en-US" altLang="zh-CN" sz="1600" dirty="0" err="1">
                <a:latin typeface="微软雅黑"/>
                <a:ea typeface="微软雅黑"/>
                <a:cs typeface="微软雅黑"/>
              </a:rPr>
              <a:t>dns-parameters.xhtml</a:t>
            </a:r>
            <a:endParaRPr kumimoji="1" lang="zh-CN" altLang="en-US" sz="1600" dirty="0">
              <a:latin typeface="微软雅黑"/>
              <a:ea typeface="微软雅黑"/>
              <a:cs typeface="微软雅黑"/>
            </a:endParaRPr>
          </a:p>
        </p:txBody>
      </p:sp>
    </p:spTree>
    <p:extLst>
      <p:ext uri="{BB962C8B-B14F-4D97-AF65-F5344CB8AC3E}">
        <p14:creationId xmlns:p14="http://schemas.microsoft.com/office/powerpoint/2010/main" val="2052733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主题">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0FF"/>
        </a:solidFill>
        <a:ln>
          <a:noFill/>
        </a:ln>
        <a:effectLst/>
      </a:spPr>
      <a:bodyPr rtlCol="0" anchor="ctr"/>
      <a:lstStyle>
        <a:defPPr algn="ctr">
          <a:defRPr kumimoji="1" sz="2800" dirty="0" smtClean="0">
            <a:latin typeface="Arial Black"/>
            <a:cs typeface="Arial Black"/>
          </a:defRPr>
        </a:defPPr>
      </a:lstStyle>
      <a:style>
        <a:lnRef idx="1">
          <a:schemeClr val="accent1"/>
        </a:lnRef>
        <a:fillRef idx="3">
          <a:schemeClr val="accent1"/>
        </a:fillRef>
        <a:effectRef idx="2">
          <a:schemeClr val="accent1"/>
        </a:effectRef>
        <a:fontRef idx="minor">
          <a:schemeClr val="lt1"/>
        </a:fontRef>
      </a:style>
    </a:spDef>
    <a:lnDef>
      <a:spPr>
        <a:ln w="57150" cmpd="sng">
          <a:solidFill>
            <a:srgbClr val="0080F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默认主题.thmx</Template>
  <TotalTime>35542</TotalTime>
  <Words>8492</Words>
  <Application>Microsoft Macintosh PowerPoint</Application>
  <PresentationFormat>On-screen Show (4:3)</PresentationFormat>
  <Paragraphs>1672</Paragraphs>
  <Slides>77</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77</vt:i4>
      </vt:variant>
    </vt:vector>
  </HeadingPairs>
  <TitlesOfParts>
    <vt:vector size="89" baseType="lpstr">
      <vt:lpstr>Arial Black</vt:lpstr>
      <vt:lpstr>Calibri</vt:lpstr>
      <vt:lpstr>Courier</vt:lpstr>
      <vt:lpstr>FZ 姚体简体</vt:lpstr>
      <vt:lpstr>FZ 粗倩简体</vt:lpstr>
      <vt:lpstr>Wingdings</vt:lpstr>
      <vt:lpstr>华文中宋</vt:lpstr>
      <vt:lpstr>宋体</vt:lpstr>
      <vt:lpstr>微软雅黑</vt:lpstr>
      <vt:lpstr>黑体</vt:lpstr>
      <vt:lpstr>Arial</vt:lpstr>
      <vt:lpstr>默认主题</vt:lpstr>
      <vt:lpstr>网络与信息安全</vt:lpstr>
      <vt:lpstr>大纲</vt:lpstr>
      <vt:lpstr>1. DNS简介</vt:lpstr>
      <vt:lpstr>Google Public DNS用户占整个互联网16%</vt:lpstr>
      <vt:lpstr>DNS体系结构</vt:lpstr>
      <vt:lpstr>DNS名字空间</vt:lpstr>
      <vt:lpstr>DNS示意图：组件与解析过程</vt:lpstr>
      <vt:lpstr>区(zone)与资源记录(resource record)</vt:lpstr>
      <vt:lpstr>常用资源记录类型(RR Type)</vt:lpstr>
      <vt:lpstr>Zone File例子：[wikipedia:zone file]</vt:lpstr>
      <vt:lpstr>根区管理现状</vt:lpstr>
      <vt:lpstr>根服务器[http://www.iana.org/domains/root/servers]</vt:lpstr>
      <vt:lpstr>全球根服务器及镜像分布 (来自root-servers.org，数字表示该地区根镜像数量，字符表示单个根ID)</vt:lpstr>
      <vt:lpstr>迭代查询示例:从哈工大查询新浪</vt:lpstr>
      <vt:lpstr>PowerPoint Presentation</vt:lpstr>
      <vt:lpstr>PowerPoint Presentation</vt:lpstr>
      <vt:lpstr>PowerPoint Presentation</vt:lpstr>
      <vt:lpstr>DNS消息传输</vt:lpstr>
      <vt:lpstr>DNS消息格式 [RFC1035]</vt:lpstr>
      <vt:lpstr>EDNS0扩展</vt:lpstr>
      <vt:lpstr>DNS for CDN 示例</vt:lpstr>
      <vt:lpstr>2. DNS安全问题</vt:lpstr>
      <vt:lpstr>DNS安全问题</vt:lpstr>
      <vt:lpstr>分组窃听与伪造应答</vt:lpstr>
      <vt:lpstr>ID猜测与查询预测</vt:lpstr>
      <vt:lpstr>Kaminsky攻击[blackhat 08]</vt:lpstr>
      <vt:lpstr>名字链</vt:lpstr>
      <vt:lpstr>可信服务器欺骗</vt:lpstr>
      <vt:lpstr>反射/放大攻击DoS</vt:lpstr>
      <vt:lpstr>域名的真实否定 &amp; 通配符</vt:lpstr>
      <vt:lpstr>3. DNSSEC概念、机制与部署</vt:lpstr>
      <vt:lpstr>DNSSEC概要</vt:lpstr>
      <vt:lpstr>DNSSEC不保护整个DNS系统</vt:lpstr>
      <vt:lpstr>密码学哈希函数</vt:lpstr>
      <vt:lpstr>加盐(Salted)哈希函数</vt:lpstr>
      <vt:lpstr>数字签名(Digital Signature)</vt:lpstr>
      <vt:lpstr>数字证书(certificate)</vt:lpstr>
      <vt:lpstr>公钥基础设施(PKI)提供认证链</vt:lpstr>
      <vt:lpstr>DNSSEC=DNS+PKI？</vt:lpstr>
      <vt:lpstr>PowerPoint Presentation</vt:lpstr>
      <vt:lpstr>13年后的反思 [DNS Security: A Historical Perspective, James M. Galvin, IETF Journal Autumn 2006]</vt:lpstr>
      <vt:lpstr>DNSSEC的新RR</vt:lpstr>
      <vt:lpstr>签名/摘要计算</vt:lpstr>
      <vt:lpstr>DNSKEY分离[RFC4641]</vt:lpstr>
      <vt:lpstr>Zone签名方法与信任链</vt:lpstr>
      <vt:lpstr>DNSSEC的新标记</vt:lpstr>
      <vt:lpstr>验证递归服务器的4种状态</vt:lpstr>
      <vt:lpstr>带有DNSSEC的域名解析示意图：</vt:lpstr>
      <vt:lpstr>迭代查询示例：www.verisign.com</vt:lpstr>
      <vt:lpstr>PowerPoint Presentation</vt:lpstr>
      <vt:lpstr>PowerPoint Presentation</vt:lpstr>
      <vt:lpstr>PowerPoint Presentation</vt:lpstr>
      <vt:lpstr>dnsviz.net</vt:lpstr>
      <vt:lpstr>验证通信示意图：根据tcpdump输出</vt:lpstr>
      <vt:lpstr>验证过程分析：根据BIND日志</vt:lpstr>
      <vt:lpstr>验证过程分析：根据dig +sigchase</vt:lpstr>
      <vt:lpstr>PowerPoint Presentation</vt:lpstr>
      <vt:lpstr>Authenticated Denial of Existence</vt:lpstr>
      <vt:lpstr>DNSSEC中的Wildcard（通配符）[RFC7129]</vt:lpstr>
      <vt:lpstr>Zone Walking与NSEC3</vt:lpstr>
      <vt:lpstr>NSEC/NSEC3示意图</vt:lpstr>
      <vt:lpstr>PowerPoint Presentation</vt:lpstr>
      <vt:lpstr>NSEC3 Opt-Out [RFC4596]</vt:lpstr>
      <vt:lpstr>Root Trust Anchor [http://data.iana.org/root-anchors/draft-icann-dnssec-trust-anchor.html][http://www.root-dnssec.org/]</vt:lpstr>
      <vt:lpstr>DNSSEC Lookaside Validation (DLV) [RFC4431, 5074]</vt:lpstr>
      <vt:lpstr>bind.key配置文件</vt:lpstr>
      <vt:lpstr>Key更新：缓存带来的复杂性</vt:lpstr>
      <vt:lpstr>Key Rollover(秘钥滚动)[RFC5011，RFC6781]</vt:lpstr>
      <vt:lpstr>Root DNSKEY</vt:lpstr>
      <vt:lpstr>部署DNSSEC：产生秘钥 </vt:lpstr>
      <vt:lpstr>部署DNSSEC：在zone中加入Key </vt:lpstr>
      <vt:lpstr>部署DNSSEC：对zone签名 </vt:lpstr>
      <vt:lpstr>部署DNSSEC：部署签名 </vt:lpstr>
      <vt:lpstr>部署DNSSEC：dig测试 </vt:lpstr>
      <vt:lpstr>PowerPoint Presentation</vt:lpstr>
      <vt:lpstr>部署DNSSEC：sigchase测试</vt:lpstr>
      <vt:lpstr>DNSSEC弱点[RFC3833]</vt:lpstr>
    </vt:vector>
  </TitlesOfParts>
  <Company>HIT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Zhang</dc:creator>
  <cp:lastModifiedBy>Yuni</cp:lastModifiedBy>
  <cp:revision>4713</cp:revision>
  <dcterms:created xsi:type="dcterms:W3CDTF">2014-12-29T07:26:19Z</dcterms:created>
  <dcterms:modified xsi:type="dcterms:W3CDTF">2016-09-26T12:13:43Z</dcterms:modified>
</cp:coreProperties>
</file>