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2" r:id="rId7"/>
    <p:sldId id="310" r:id="rId8"/>
    <p:sldId id="322" r:id="rId9"/>
    <p:sldId id="266" r:id="rId10"/>
    <p:sldId id="321" r:id="rId11"/>
    <p:sldId id="324" r:id="rId12"/>
    <p:sldId id="325" r:id="rId13"/>
    <p:sldId id="326" r:id="rId14"/>
    <p:sldId id="327" r:id="rId15"/>
    <p:sldId id="341" r:id="rId16"/>
    <p:sldId id="328" r:id="rId17"/>
    <p:sldId id="337" r:id="rId18"/>
    <p:sldId id="340" r:id="rId19"/>
    <p:sldId id="274" r:id="rId20"/>
    <p:sldId id="329" r:id="rId21"/>
    <p:sldId id="333" r:id="rId22"/>
    <p:sldId id="330" r:id="rId23"/>
    <p:sldId id="334" r:id="rId24"/>
    <p:sldId id="291" r:id="rId25"/>
    <p:sldId id="277" r:id="rId26"/>
    <p:sldId id="335" r:id="rId27"/>
    <p:sldId id="336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BF9"/>
    <a:srgbClr val="629DD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2"/>
    <p:restoredTop sz="76342"/>
  </p:normalViewPr>
  <p:slideViewPr>
    <p:cSldViewPr snapToGrid="0" snapToObjects="1">
      <p:cViewPr varScale="1">
        <p:scale>
          <a:sx n="102" d="100"/>
          <a:sy n="102" d="100"/>
        </p:scale>
        <p:origin x="12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接收机密信息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和载体图像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作为输入，并产生载密图像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图像中产生预测消息，其中平均池化使其可以处理不同维度的输入，再应用单个线性层来生成预测消息。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判别器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检测图像是否是载密图像，结构类似于解码器但是输出是二分类的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84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接收机密信息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和载体图像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作为输入，并产生载密图像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图像中产生预测消息，其中平均池化使其可以处理不同维度的输入，再应用单个线性层来生成预测消息。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判别器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检测图像是否是载密图像，结构类似于解码器但是输出是二分类的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90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882" y="3705330"/>
            <a:ext cx="7299358" cy="944025"/>
          </a:xfrm>
        </p:spPr>
        <p:txBody>
          <a:bodyPr/>
          <a:lstStyle/>
          <a:p>
            <a:r>
              <a:rPr kumimoji="1" lang="en-US" altLang="zh-CN" sz="2800" dirty="0"/>
              <a:t>《Group-based Sparse Representation for Image Restoration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》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REVIEW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3522" y="2977491"/>
            <a:ext cx="5772586" cy="727839"/>
          </a:xfrm>
        </p:spPr>
        <p:txBody>
          <a:bodyPr/>
          <a:lstStyle/>
          <a:p>
            <a:r>
              <a:rPr kumimoji="1" lang="zh-CN" altLang="en-US" sz="4400" dirty="0"/>
              <a:t>创新课作业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276108" y="5366919"/>
            <a:ext cx="1185948" cy="944025"/>
          </a:xfrm>
        </p:spPr>
        <p:txBody>
          <a:bodyPr/>
          <a:lstStyle/>
          <a:p>
            <a:pPr algn="r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707D7-4D7C-5A42-B025-0E4A3E6DF410}"/>
              </a:ext>
            </a:extLst>
          </p:cNvPr>
          <p:cNvSpPr txBox="1"/>
          <p:nvPr/>
        </p:nvSpPr>
        <p:spPr>
          <a:xfrm>
            <a:off x="423081" y="1228299"/>
            <a:ext cx="82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优化：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A3D795-A327-AF40-BDF9-243F4353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4" y="2998834"/>
            <a:ext cx="165100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79DB86-2467-564F-A726-D7AE231F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1" y="3821184"/>
            <a:ext cx="5981700" cy="63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111887-04D7-A141-A027-40E4A29AB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44" y="2092891"/>
            <a:ext cx="5181600" cy="64770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771B3B97-381E-7C4C-85F1-5309138CAA3B}"/>
              </a:ext>
            </a:extLst>
          </p:cNvPr>
          <p:cNvSpPr/>
          <p:nvPr/>
        </p:nvSpPr>
        <p:spPr>
          <a:xfrm>
            <a:off x="2751758" y="2221583"/>
            <a:ext cx="1635646" cy="489986"/>
          </a:xfrm>
          <a:prstGeom prst="ellipse">
            <a:avLst/>
          </a:prstGeom>
          <a:solidFill>
            <a:srgbClr val="ACCB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E60AA14-5DE0-1A4D-B83C-FCDB89465062}"/>
              </a:ext>
            </a:extLst>
          </p:cNvPr>
          <p:cNvSpPr/>
          <p:nvPr/>
        </p:nvSpPr>
        <p:spPr>
          <a:xfrm>
            <a:off x="4872793" y="2232558"/>
            <a:ext cx="818963" cy="489986"/>
          </a:xfrm>
          <a:prstGeom prst="ellipse">
            <a:avLst/>
          </a:prstGeom>
          <a:solidFill>
            <a:srgbClr val="ACCB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F011B5E-0CC0-F04C-B9F0-B0C0DFCA5BBB}"/>
              </a:ext>
            </a:extLst>
          </p:cNvPr>
          <p:cNvCxnSpPr>
            <a:stCxn id="11" idx="0"/>
          </p:cNvCxnSpPr>
          <p:nvPr/>
        </p:nvCxnSpPr>
        <p:spPr>
          <a:xfrm flipV="1">
            <a:off x="3569581" y="1814364"/>
            <a:ext cx="0" cy="4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E899962-C42F-9E41-A081-A2EEA7DD00AC}"/>
              </a:ext>
            </a:extLst>
          </p:cNvPr>
          <p:cNvCxnSpPr/>
          <p:nvPr/>
        </p:nvCxnSpPr>
        <p:spPr>
          <a:xfrm flipV="1">
            <a:off x="5267615" y="1814363"/>
            <a:ext cx="0" cy="4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762BEF1-8A52-E94D-B3D3-01AAF8EFEB3B}"/>
              </a:ext>
            </a:extLst>
          </p:cNvPr>
          <p:cNvSpPr txBox="1"/>
          <p:nvPr/>
        </p:nvSpPr>
        <p:spPr>
          <a:xfrm>
            <a:off x="3342150" y="1465316"/>
            <a:ext cx="389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保真                   稀疏</a:t>
            </a:r>
          </a:p>
        </p:txBody>
      </p:sp>
    </p:spTree>
    <p:extLst>
      <p:ext uri="{BB962C8B-B14F-4D97-AF65-F5344CB8AC3E}">
        <p14:creationId xmlns:p14="http://schemas.microsoft.com/office/powerpoint/2010/main" val="38967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707D7-4D7C-5A42-B025-0E4A3E6DF410}"/>
              </a:ext>
            </a:extLst>
          </p:cNvPr>
          <p:cNvSpPr txBox="1"/>
          <p:nvPr/>
        </p:nvSpPr>
        <p:spPr>
          <a:xfrm>
            <a:off x="423081" y="1228299"/>
            <a:ext cx="82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字典学习：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BDADE-AB49-614F-9D48-D5908484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1874630"/>
            <a:ext cx="5168900" cy="8509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3FE459A-6814-B145-8481-10D633DB8B12}"/>
              </a:ext>
            </a:extLst>
          </p:cNvPr>
          <p:cNvSpPr txBox="1"/>
          <p:nvPr/>
        </p:nvSpPr>
        <p:spPr>
          <a:xfrm>
            <a:off x="524302" y="3187195"/>
            <a:ext cx="8202304" cy="128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解决联合优化问题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针对每张图</a:t>
            </a:r>
            <a:r>
              <a:rPr kumimoji="1" lang="en-US" altLang="zh-CN" dirty="0"/>
              <a:t>x</a:t>
            </a:r>
            <a:r>
              <a:rPr kumimoji="1" lang="zh-CN" altLang="en-US" dirty="0"/>
              <a:t>生成字典，而不是根据</a:t>
            </a:r>
            <a:r>
              <a:rPr kumimoji="1" lang="en-US" altLang="zh-CN" dirty="0"/>
              <a:t>group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忽略每个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的特征学习</a:t>
            </a:r>
          </a:p>
        </p:txBody>
      </p:sp>
    </p:spTree>
    <p:extLst>
      <p:ext uri="{BB962C8B-B14F-4D97-AF65-F5344CB8AC3E}">
        <p14:creationId xmlns:p14="http://schemas.microsoft.com/office/powerpoint/2010/main" val="5361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7707D7-4D7C-5A42-B025-0E4A3E6DF410}"/>
                  </a:ext>
                </a:extLst>
              </p:cNvPr>
              <p:cNvSpPr txBox="1"/>
              <p:nvPr/>
            </p:nvSpPr>
            <p:spPr>
              <a:xfrm>
                <a:off x="423081" y="1228299"/>
                <a:ext cx="820230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改进字典学习：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   针对每个</a:t>
                </a:r>
                <a:r>
                  <a:rPr kumimoji="1" lang="en-US" altLang="zh-CN" dirty="0"/>
                  <a:t>group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，生成字典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，预测值为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𝐺𝑘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SVD</a:t>
                </a:r>
                <a:r>
                  <a:rPr kumimoji="1" lang="zh-CN" altLang="en-US" dirty="0"/>
                  <a:t>奇异值分解： 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定义字典原子：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得到字典：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7707D7-4D7C-5A42-B025-0E4A3E6DF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1" y="1228299"/>
                <a:ext cx="8202304" cy="3970318"/>
              </a:xfrm>
              <a:prstGeom prst="rect">
                <a:avLst/>
              </a:prstGeom>
              <a:blipFill>
                <a:blip r:embed="rId2"/>
                <a:stretch>
                  <a:fillRect l="-464" t="-639" b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1C78F6A-A53D-6A48-AC0B-738FB6A0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239" y="2743200"/>
            <a:ext cx="4826000" cy="68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950BE8-D845-874D-BE22-4AECA2622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433" y="3885020"/>
            <a:ext cx="3657600" cy="482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34F7F8-3D66-0D46-81A9-9BA4AD77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433" y="4670851"/>
            <a:ext cx="3492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707D7-4D7C-5A42-B025-0E4A3E6DF410}"/>
              </a:ext>
            </a:extLst>
          </p:cNvPr>
          <p:cNvSpPr txBox="1"/>
          <p:nvPr/>
        </p:nvSpPr>
        <p:spPr>
          <a:xfrm>
            <a:off x="423081" y="1228299"/>
            <a:ext cx="8202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优化方案</a:t>
            </a:r>
            <a:r>
              <a:rPr kumimoji="1" lang="en-US" altLang="zh-CN" dirty="0"/>
              <a:t>1: Iterative Shrinkage/Thresholding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STEP1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STEP2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DF74B6-800B-784B-A8CE-D2CCAEE6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2195286"/>
            <a:ext cx="5194300" cy="596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121970-341E-3B44-A730-7ACCC0CA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93" y="3084603"/>
            <a:ext cx="3035300" cy="495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7DF827-9F4F-3645-B6C7-F33FE0A4D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093" y="3891529"/>
            <a:ext cx="4064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707D7-4D7C-5A42-B025-0E4A3E6DF410}"/>
              </a:ext>
            </a:extLst>
          </p:cNvPr>
          <p:cNvSpPr txBox="1"/>
          <p:nvPr/>
        </p:nvSpPr>
        <p:spPr>
          <a:xfrm>
            <a:off x="423081" y="1228299"/>
            <a:ext cx="820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优化方案</a:t>
            </a:r>
            <a:r>
              <a:rPr kumimoji="1" lang="en-US" altLang="zh-CN" dirty="0"/>
              <a:t>1: Iterative Shrinkage/Thresholding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28C1EA-38D1-6644-98F7-5F2753C52038}"/>
                  </a:ext>
                </a:extLst>
              </p:cNvPr>
              <p:cNvSpPr txBox="1"/>
              <p:nvPr/>
            </p:nvSpPr>
            <p:spPr>
              <a:xfrm>
                <a:off x="423081" y="1228299"/>
                <a:ext cx="8202304" cy="5809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优化方案</a:t>
                </a:r>
                <a:r>
                  <a:rPr kumimoji="1" lang="en-US" altLang="zh-CN" dirty="0"/>
                  <a:t>1: Iterative Shrinkage/Thresholding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Sub-problem</a:t>
                </a:r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r>
                  <a:rPr kumimoji="1" lang="en-US" altLang="zh-CN" b="1" dirty="0"/>
                  <a:t>                    1.</a:t>
                </a:r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 </a:t>
                </a:r>
                <a:r>
                  <a:rPr kumimoji="1" lang="zh-CN" altLang="en-US" dirty="0"/>
                  <a:t>闭合解问题</a:t>
                </a:r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r>
                  <a:rPr kumimoji="1" lang="en-US" altLang="zh-CN" b="1" dirty="0"/>
                  <a:t>                   2.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28C1EA-38D1-6644-98F7-5F2753C52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1" y="1228299"/>
                <a:ext cx="8202304" cy="5809219"/>
              </a:xfrm>
              <a:prstGeom prst="rect">
                <a:avLst/>
              </a:prstGeom>
              <a:blipFill>
                <a:blip r:embed="rId2"/>
                <a:stretch>
                  <a:fillRect l="-464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E0A2D76-231C-7A47-AC92-4A50D4E8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2" y="3091110"/>
            <a:ext cx="110490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12C706-6CD3-1741-95F1-CAB465AC8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93" y="2757476"/>
            <a:ext cx="5562600" cy="85090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52DA33AE-D635-994C-87BF-1F4EA48C863A}"/>
              </a:ext>
            </a:extLst>
          </p:cNvPr>
          <p:cNvSpPr/>
          <p:nvPr/>
        </p:nvSpPr>
        <p:spPr>
          <a:xfrm>
            <a:off x="3683427" y="3003213"/>
            <a:ext cx="818963" cy="489986"/>
          </a:xfrm>
          <a:prstGeom prst="ellipse">
            <a:avLst/>
          </a:prstGeom>
          <a:solidFill>
            <a:srgbClr val="ACCB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C008965-0D48-9941-B9A1-CDDB3D035149}"/>
              </a:ext>
            </a:extLst>
          </p:cNvPr>
          <p:cNvCxnSpPr/>
          <p:nvPr/>
        </p:nvCxnSpPr>
        <p:spPr>
          <a:xfrm flipV="1">
            <a:off x="4079212" y="2595994"/>
            <a:ext cx="0" cy="4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F4424C0-70E2-D742-8C0D-E721B123A95C}"/>
              </a:ext>
            </a:extLst>
          </p:cNvPr>
          <p:cNvSpPr/>
          <p:nvPr/>
        </p:nvSpPr>
        <p:spPr>
          <a:xfrm>
            <a:off x="5624016" y="2975764"/>
            <a:ext cx="1162951" cy="489986"/>
          </a:xfrm>
          <a:prstGeom prst="ellipse">
            <a:avLst/>
          </a:prstGeom>
          <a:solidFill>
            <a:srgbClr val="ACCB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B83EB5D-D7DA-0344-865A-86C5B9BDF076}"/>
              </a:ext>
            </a:extLst>
          </p:cNvPr>
          <p:cNvCxnSpPr>
            <a:cxnSpLocks/>
          </p:cNvCxnSpPr>
          <p:nvPr/>
        </p:nvCxnSpPr>
        <p:spPr>
          <a:xfrm flipV="1">
            <a:off x="6224518" y="2553866"/>
            <a:ext cx="0" cy="4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6E0EE96-86F7-7046-8155-9062AD3640A8}"/>
              </a:ext>
            </a:extLst>
          </p:cNvPr>
          <p:cNvSpPr txBox="1"/>
          <p:nvPr/>
        </p:nvSpPr>
        <p:spPr>
          <a:xfrm>
            <a:off x="3380095" y="2184534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整个图像层面              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层面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A89D42F-1411-9246-A0A9-3FD6E06E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2" y="5064314"/>
            <a:ext cx="1104900" cy="457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7EAF64-22B1-6945-B5A9-3AD5A27F2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67" y="4999097"/>
            <a:ext cx="4343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707D7-4D7C-5A42-B025-0E4A3E6DF410}"/>
              </a:ext>
            </a:extLst>
          </p:cNvPr>
          <p:cNvSpPr txBox="1"/>
          <p:nvPr/>
        </p:nvSpPr>
        <p:spPr>
          <a:xfrm>
            <a:off x="423081" y="1228299"/>
            <a:ext cx="8202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优化方案</a:t>
            </a:r>
            <a:r>
              <a:rPr kumimoji="1" lang="en-US" altLang="zh-CN" dirty="0"/>
              <a:t>2: Split Bregman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定义：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02BB8D-3838-E347-8C58-686E3F35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65" y="2126507"/>
            <a:ext cx="5194300" cy="596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0CC499-BF49-354D-AD39-F9F8B3AF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90" y="2895600"/>
            <a:ext cx="14351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72C70-149F-6049-988D-F3B25ACE9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542" y="3832863"/>
            <a:ext cx="5410200" cy="63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763947-679A-424C-BF1D-6E9C8CF17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92" y="4375524"/>
            <a:ext cx="5473700" cy="71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0B7C07-0386-4A43-82A6-35433D07F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07" y="4966348"/>
            <a:ext cx="3543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707D7-4D7C-5A42-B025-0E4A3E6DF410}"/>
              </a:ext>
            </a:extLst>
          </p:cNvPr>
          <p:cNvSpPr txBox="1"/>
          <p:nvPr/>
        </p:nvSpPr>
        <p:spPr>
          <a:xfrm>
            <a:off x="423081" y="1228299"/>
            <a:ext cx="8202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优化方案</a:t>
            </a:r>
            <a:r>
              <a:rPr kumimoji="1" lang="en-US" altLang="zh-CN" dirty="0"/>
              <a:t>2: Split Bregman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U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Sub-problem</a:t>
            </a:r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Image Inpainting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Image Deburring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Image Compressive Sensing Recover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DD9EFD-2542-8C4F-A59E-D78094A8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88" y="2277091"/>
            <a:ext cx="2006600" cy="584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9AA42B-BBCC-C84C-95D4-1DD153A6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88" y="3910083"/>
            <a:ext cx="5041900" cy="546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00418F-BBF2-1B46-86AC-53181AE6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183" y="3041173"/>
            <a:ext cx="1308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7707D7-4D7C-5A42-B025-0E4A3E6DF410}"/>
                  </a:ext>
                </a:extLst>
              </p:cNvPr>
              <p:cNvSpPr txBox="1"/>
              <p:nvPr/>
            </p:nvSpPr>
            <p:spPr>
              <a:xfrm>
                <a:off x="395785" y="1166842"/>
                <a:ext cx="820230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优化方案</a:t>
                </a:r>
                <a:r>
                  <a:rPr kumimoji="1" lang="en-US" altLang="zh-CN" dirty="0"/>
                  <a:t>2: Split Bregman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Sub-problem</a:t>
                </a:r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r>
                  <a:rPr kumimoji="1" lang="en-US" altLang="zh-CN" b="1" dirty="0"/>
                  <a:t>                    1.</a:t>
                </a:r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r>
                  <a:rPr kumimoji="1" lang="en-US" altLang="zh-CN" b="1" dirty="0"/>
                  <a:t>                    2.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7707D7-4D7C-5A42-B025-0E4A3E6DF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5" y="1166842"/>
                <a:ext cx="8202304" cy="5078313"/>
              </a:xfrm>
              <a:prstGeom prst="rect">
                <a:avLst/>
              </a:prstGeom>
              <a:blipFill>
                <a:blip r:embed="rId2"/>
                <a:stretch>
                  <a:fillRect l="-464" t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45BD552-5F57-284D-BE1E-02F78454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85" y="2666789"/>
            <a:ext cx="5562600" cy="850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22CD5B-2ADC-CD47-A45D-3390BF23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443" y="4088221"/>
            <a:ext cx="4343400" cy="647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D1BB9F-B439-A843-83C6-399483431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02" y="4183471"/>
            <a:ext cx="1104900" cy="457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30E993-156E-EF4D-BC47-9B6ADF0EF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02" y="2971800"/>
            <a:ext cx="1104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9125" y="2823210"/>
            <a:ext cx="6904146" cy="1661108"/>
          </a:xfrm>
        </p:spPr>
        <p:txBody>
          <a:bodyPr/>
          <a:lstStyle/>
          <a:p>
            <a:r>
              <a:rPr kumimoji="1" lang="en-US" altLang="zh-CN" sz="4400" dirty="0"/>
              <a:t>Experimental Result</a:t>
            </a:r>
            <a:endParaRPr kumimoji="1"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Experimental Result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199B3287-C4ED-2C47-81A7-1092A09A8181}"/>
              </a:ext>
            </a:extLst>
          </p:cNvPr>
          <p:cNvGrpSpPr/>
          <p:nvPr/>
        </p:nvGrpSpPr>
        <p:grpSpPr>
          <a:xfrm>
            <a:off x="574453" y="1342524"/>
            <a:ext cx="462708" cy="462706"/>
            <a:chOff x="5905041" y="2016087"/>
            <a:chExt cx="2060154" cy="2060154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BADD8495-E11A-8344-929B-56430B3CBE6F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4B5F6E5B-FD0B-8F49-B76A-39368F6B743D}"/>
                </a:ext>
              </a:extLst>
            </p:cNvPr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607D4E5-7DF7-9949-808C-190AC2385B39}"/>
              </a:ext>
            </a:extLst>
          </p:cNvPr>
          <p:cNvSpPr txBox="1"/>
          <p:nvPr/>
        </p:nvSpPr>
        <p:spPr>
          <a:xfrm>
            <a:off x="1337481" y="1342524"/>
            <a:ext cx="679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1.Image Inpainting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22FF1-40BB-3843-8549-183DD4D1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3" y="2019110"/>
            <a:ext cx="6074033" cy="30336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8B3E59-E28B-9C4B-BAAA-45DD96A1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053" y="2061660"/>
            <a:ext cx="6074034" cy="29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1129426"/>
            <a:ext cx="3819097" cy="362708"/>
          </a:xfrm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893900"/>
            <a:ext cx="1131316" cy="833761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074023"/>
            <a:ext cx="3819097" cy="362708"/>
          </a:xfrm>
        </p:spPr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1838497"/>
            <a:ext cx="1131316" cy="833761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2964871"/>
            <a:ext cx="3819097" cy="362708"/>
          </a:xfrm>
        </p:spPr>
        <p:txBody>
          <a:bodyPr/>
          <a:lstStyle/>
          <a:p>
            <a:r>
              <a:rPr kumimoji="1" lang="en-US" altLang="zh-CN" dirty="0"/>
              <a:t>Proposed Scheme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2790021"/>
            <a:ext cx="1131316" cy="833761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932029" y="3925115"/>
            <a:ext cx="3819097" cy="362708"/>
          </a:xfrm>
        </p:spPr>
        <p:txBody>
          <a:bodyPr/>
          <a:lstStyle/>
          <a:p>
            <a:r>
              <a:rPr kumimoji="1" lang="en-US" altLang="zh-CN" dirty="0"/>
              <a:t>Experimental Result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5800714" y="3734618"/>
            <a:ext cx="1131316" cy="833761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6932030" y="4803207"/>
            <a:ext cx="3819097" cy="362708"/>
          </a:xfrm>
        </p:spPr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5800714" y="4679215"/>
            <a:ext cx="1131316" cy="833761"/>
          </a:xfrm>
        </p:spPr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Experimental Result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199B3287-C4ED-2C47-81A7-1092A09A8181}"/>
              </a:ext>
            </a:extLst>
          </p:cNvPr>
          <p:cNvGrpSpPr/>
          <p:nvPr/>
        </p:nvGrpSpPr>
        <p:grpSpPr>
          <a:xfrm>
            <a:off x="574453" y="1342524"/>
            <a:ext cx="462708" cy="462706"/>
            <a:chOff x="5905041" y="2016087"/>
            <a:chExt cx="2060154" cy="2060154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BADD8495-E11A-8344-929B-56430B3CBE6F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4B5F6E5B-FD0B-8F49-B76A-39368F6B743D}"/>
                </a:ext>
              </a:extLst>
            </p:cNvPr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607D4E5-7DF7-9949-808C-190AC2385B39}"/>
              </a:ext>
            </a:extLst>
          </p:cNvPr>
          <p:cNvSpPr txBox="1"/>
          <p:nvPr/>
        </p:nvSpPr>
        <p:spPr>
          <a:xfrm>
            <a:off x="1337481" y="1342524"/>
            <a:ext cx="679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1.Image Inpainting</a:t>
            </a:r>
            <a:endParaRPr kumimoji="1"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A932C8-CED0-7A43-AD1D-1D011E40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61" y="1752419"/>
            <a:ext cx="9323506" cy="46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Experimental Result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199B3287-C4ED-2C47-81A7-1092A09A8181}"/>
              </a:ext>
            </a:extLst>
          </p:cNvPr>
          <p:cNvGrpSpPr/>
          <p:nvPr/>
        </p:nvGrpSpPr>
        <p:grpSpPr>
          <a:xfrm>
            <a:off x="574453" y="1342524"/>
            <a:ext cx="462708" cy="462706"/>
            <a:chOff x="5905041" y="2016087"/>
            <a:chExt cx="2060154" cy="2060154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BADD8495-E11A-8344-929B-56430B3CBE6F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4B5F6E5B-FD0B-8F49-B76A-39368F6B743D}"/>
                </a:ext>
              </a:extLst>
            </p:cNvPr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607D4E5-7DF7-9949-808C-190AC2385B39}"/>
              </a:ext>
            </a:extLst>
          </p:cNvPr>
          <p:cNvSpPr txBox="1"/>
          <p:nvPr/>
        </p:nvSpPr>
        <p:spPr>
          <a:xfrm>
            <a:off x="1337481" y="1342524"/>
            <a:ext cx="679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2.Image Deblurring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0DF0D9-4B73-D34C-B72F-6345F076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5" y="1732509"/>
            <a:ext cx="7466397" cy="4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Experimental Result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199B3287-C4ED-2C47-81A7-1092A09A8181}"/>
              </a:ext>
            </a:extLst>
          </p:cNvPr>
          <p:cNvGrpSpPr/>
          <p:nvPr/>
        </p:nvGrpSpPr>
        <p:grpSpPr>
          <a:xfrm>
            <a:off x="574453" y="1342524"/>
            <a:ext cx="462708" cy="462706"/>
            <a:chOff x="5905041" y="2016087"/>
            <a:chExt cx="2060154" cy="2060154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BADD8495-E11A-8344-929B-56430B3CBE6F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4B5F6E5B-FD0B-8F49-B76A-39368F6B743D}"/>
                </a:ext>
              </a:extLst>
            </p:cNvPr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607D4E5-7DF7-9949-808C-190AC2385B39}"/>
              </a:ext>
            </a:extLst>
          </p:cNvPr>
          <p:cNvSpPr txBox="1"/>
          <p:nvPr/>
        </p:nvSpPr>
        <p:spPr>
          <a:xfrm>
            <a:off x="1337481" y="1342524"/>
            <a:ext cx="679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2.Image Deblurring</a:t>
            </a:r>
            <a:endParaRPr kumimoji="1"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098CAD-554C-B642-9383-D223D830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24" y="1710441"/>
            <a:ext cx="9184280" cy="50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Experimental Result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199B3287-C4ED-2C47-81A7-1092A09A8181}"/>
              </a:ext>
            </a:extLst>
          </p:cNvPr>
          <p:cNvGrpSpPr/>
          <p:nvPr/>
        </p:nvGrpSpPr>
        <p:grpSpPr>
          <a:xfrm>
            <a:off x="574453" y="1342524"/>
            <a:ext cx="462708" cy="462706"/>
            <a:chOff x="5905041" y="2016087"/>
            <a:chExt cx="2060154" cy="2060154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BADD8495-E11A-8344-929B-56430B3CBE6F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4B5F6E5B-FD0B-8F49-B76A-39368F6B743D}"/>
                </a:ext>
              </a:extLst>
            </p:cNvPr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607D4E5-7DF7-9949-808C-190AC2385B39}"/>
              </a:ext>
            </a:extLst>
          </p:cNvPr>
          <p:cNvSpPr txBox="1"/>
          <p:nvPr/>
        </p:nvSpPr>
        <p:spPr>
          <a:xfrm>
            <a:off x="1337481" y="1342524"/>
            <a:ext cx="679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3.Image Compressive Sensing Recovery</a:t>
            </a:r>
            <a:endParaRPr kumimoji="1"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25D9F9D-2C2A-E845-92A0-94515870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81" y="1814494"/>
            <a:ext cx="9253182" cy="4899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55424"/>
            <a:ext cx="4100345" cy="716559"/>
          </a:xfrm>
        </p:spPr>
        <p:txBody>
          <a:bodyPr/>
          <a:lstStyle/>
          <a:p>
            <a:r>
              <a:rPr kumimoji="1" lang="en-US" altLang="zh-CN" sz="4400" dirty="0"/>
              <a:t>Conclusion</a:t>
            </a:r>
            <a:endParaRPr kumimoji="1" lang="zh-CN" altLang="en-US" sz="4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Conclusion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7375" y="1127324"/>
                <a:ext cx="112127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范式和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范式对比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5" y="1127324"/>
                <a:ext cx="11212789" cy="461665"/>
              </a:xfrm>
              <a:prstGeom prst="rect">
                <a:avLst/>
              </a:prstGeom>
              <a:blipFill>
                <a:blip r:embed="rId2"/>
                <a:stretch>
                  <a:fillRect l="-792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10C6B08-A47D-5941-95C6-B7FC6ECF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23" y="1715069"/>
            <a:ext cx="9258300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C81D5B-CF2D-064C-93AA-A064B65048E0}"/>
                  </a:ext>
                </a:extLst>
              </p:cNvPr>
              <p:cNvSpPr txBox="1"/>
              <p:nvPr/>
            </p:nvSpPr>
            <p:spPr>
              <a:xfrm>
                <a:off x="886691" y="5509147"/>
                <a:ext cx="80116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范式</a:t>
                </a:r>
                <a:r>
                  <a:rPr lang="en-US" altLang="zh-CN" dirty="0"/>
                  <a:t> 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范式 ：有闭合解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范式</a:t>
                </a:r>
                <a:r>
                  <a:rPr lang="en-US" altLang="zh-CN" dirty="0"/>
                  <a:t> 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/>
                  <a:t>范式 ：效果更好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C81D5B-CF2D-064C-93AA-A064B650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5509147"/>
                <a:ext cx="8011649" cy="646331"/>
              </a:xfrm>
              <a:prstGeom prst="rect">
                <a:avLst/>
              </a:prstGeom>
              <a:blipFill>
                <a:blip r:embed="rId4"/>
                <a:stretch>
                  <a:fillRect t="-5769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8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Conclusion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7375" y="1127324"/>
            <a:ext cx="11212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2.IST</a:t>
            </a:r>
            <a:r>
              <a:rPr lang="zh-CN" altLang="en-US" sz="2400" dirty="0"/>
              <a:t>和</a:t>
            </a:r>
            <a:r>
              <a:rPr lang="en-US" altLang="zh-CN" sz="2400" dirty="0"/>
              <a:t>SBI</a:t>
            </a:r>
            <a:r>
              <a:rPr lang="zh-CN" altLang="en-US" sz="2400" dirty="0"/>
              <a:t>优化方法对比</a:t>
            </a:r>
            <a:endParaRPr lang="zh-CN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D5141F-ECA9-5A4D-B6BA-EB5629A0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6" y="1836003"/>
            <a:ext cx="95885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82295" y="2799451"/>
            <a:ext cx="4527065" cy="716280"/>
          </a:xfrm>
        </p:spPr>
        <p:txBody>
          <a:bodyPr/>
          <a:lstStyle/>
          <a:p>
            <a:r>
              <a:rPr kumimoji="1" lang="en-US" altLang="zh-CN" sz="4400" b="1" dirty="0"/>
              <a:t>Background</a:t>
            </a:r>
            <a:endParaRPr kumimoji="1" lang="zh-CN" altLang="en-US" sz="4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80011" y="136056"/>
            <a:ext cx="3819097" cy="362708"/>
          </a:xfrm>
        </p:spPr>
        <p:txBody>
          <a:bodyPr/>
          <a:lstStyle/>
          <a:p>
            <a:r>
              <a:rPr kumimoji="1" lang="en-US" altLang="zh-CN" sz="2400" dirty="0"/>
              <a:t>Background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A9C32B-F4F9-8647-A6C4-2038D18220AC}"/>
                  </a:ext>
                </a:extLst>
              </p:cNvPr>
              <p:cNvSpPr txBox="1"/>
              <p:nvPr/>
            </p:nvSpPr>
            <p:spPr>
              <a:xfrm>
                <a:off x="463463" y="964504"/>
                <a:ext cx="10384077" cy="508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图像恢复问题定义：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zh-CN" altLang="en-US" dirty="0"/>
                  <a:t>原始图像</a:t>
                </a:r>
                <a:endParaRPr kumimoji="1"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zh-CN" altLang="en-US" dirty="0"/>
                  <a:t>得到图像</a:t>
                </a:r>
                <a:endParaRPr kumimoji="1" lang="en-US" altLang="zh-CN" dirty="0"/>
              </a:p>
              <a:p>
                <a:pPr algn="ctr"/>
                <a:r>
                  <a:rPr kumimoji="1" lang="zh-CN" altLang="en-US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zh-CN" altLang="en-US" dirty="0"/>
                  <a:t>非线性函数</a:t>
                </a:r>
                <a:endParaRPr kumimoji="1" lang="en-US" altLang="zh-CN" dirty="0"/>
              </a:p>
              <a:p>
                <a:pPr algn="ctr"/>
                <a:r>
                  <a:rPr kumimoji="1" lang="zh-CN" altLang="en-US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高斯</m:t>
                    </m:r>
                  </m:oMath>
                </a14:m>
                <a:r>
                  <a:rPr kumimoji="1" lang="zh-CN" altLang="en-US" dirty="0"/>
                  <a:t>白噪声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存在问题：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Classical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regularization</a:t>
                </a:r>
                <a:r>
                  <a:rPr kumimoji="1" lang="zh-CN" altLang="en-US" dirty="0"/>
                  <a:t> ： 之前方法</a:t>
                </a:r>
                <a:r>
                  <a:rPr kumimoji="1" lang="en-US" altLang="zh-CN" b="1" baseline="30000" dirty="0"/>
                  <a:t>[1][4][21][22]</a:t>
                </a:r>
                <a:r>
                  <a:rPr kumimoji="1" lang="zh-CN" altLang="en-US" dirty="0"/>
                  <a:t>存在图像失真问题，尤其在细节和结构方面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Sparsity-based regularization</a:t>
                </a:r>
                <a:r>
                  <a:rPr kumimoji="1" lang="zh-CN" altLang="en-US" dirty="0"/>
                  <a:t>：</a:t>
                </a:r>
                <a:r>
                  <a:rPr kumimoji="1" lang="en-US" altLang="zh-CN" dirty="0"/>
                  <a:t>patch-based</a:t>
                </a:r>
                <a:r>
                  <a:rPr kumimoji="1" lang="zh-CN" altLang="en-US" dirty="0"/>
                  <a:t>方法可以在</a:t>
                </a:r>
                <a:r>
                  <a:rPr kumimoji="1" lang="en-US" altLang="zh-CN" dirty="0"/>
                  <a:t>local smooth and nonlocal self-					similarity</a:t>
                </a:r>
                <a:r>
                  <a:rPr kumimoji="1" lang="zh-CN" altLang="en-US" dirty="0"/>
                  <a:t>基础上进一步提升性能</a:t>
                </a:r>
                <a:endParaRPr kumimoji="1" lang="en-US" altLang="zh-CN" dirty="0"/>
              </a:p>
              <a:p>
                <a:r>
                  <a:rPr kumimoji="1" lang="en-US" altLang="zh-CN" dirty="0"/>
                  <a:t>	</a:t>
                </a: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A9C32B-F4F9-8647-A6C4-2038D182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3" y="964504"/>
                <a:ext cx="10384077" cy="5081263"/>
              </a:xfrm>
              <a:prstGeom prst="rect">
                <a:avLst/>
              </a:prstGeom>
              <a:blipFill>
                <a:blip r:embed="rId2"/>
                <a:stretch>
                  <a:fillRect l="-489" t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9125" y="2840355"/>
            <a:ext cx="6257290" cy="833755"/>
          </a:xfrm>
        </p:spPr>
        <p:txBody>
          <a:bodyPr/>
          <a:lstStyle/>
          <a:p>
            <a:r>
              <a:rPr kumimoji="1" lang="en-US" altLang="zh-CN" sz="4400" b="1" dirty="0"/>
              <a:t>Motivation</a:t>
            </a:r>
            <a:endParaRPr kumimoji="1" lang="zh-CN" altLang="en-US" sz="4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Motivation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71FBC6-E27A-C04C-96E3-41F5B3C22383}"/>
              </a:ext>
            </a:extLst>
          </p:cNvPr>
          <p:cNvSpPr txBox="1"/>
          <p:nvPr/>
        </p:nvSpPr>
        <p:spPr>
          <a:xfrm>
            <a:off x="362453" y="929129"/>
            <a:ext cx="1138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Patch-based Sparse Representation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1905DB-266D-0642-BE41-DC873CD0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2" y="1601917"/>
            <a:ext cx="2527300" cy="2527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85833D-E42A-4449-AF57-0A063D4DE217}"/>
              </a:ext>
            </a:extLst>
          </p:cNvPr>
          <p:cNvSpPr txBox="1"/>
          <p:nvPr/>
        </p:nvSpPr>
        <p:spPr>
          <a:xfrm>
            <a:off x="7666875" y="192491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Extract</a:t>
            </a:r>
          </a:p>
          <a:p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60647-B8CE-5446-8314-8ED3E430B56A}"/>
              </a:ext>
            </a:extLst>
          </p:cNvPr>
          <p:cNvSpPr/>
          <p:nvPr/>
        </p:nvSpPr>
        <p:spPr>
          <a:xfrm>
            <a:off x="9140400" y="2145272"/>
            <a:ext cx="736979" cy="73359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A20F85-A6FF-2846-9E92-A9E71B4A0B1E}"/>
                  </a:ext>
                </a:extLst>
              </p:cNvPr>
              <p:cNvSpPr txBox="1"/>
              <p:nvPr/>
            </p:nvSpPr>
            <p:spPr>
              <a:xfrm>
                <a:off x="1598349" y="4365515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A20F85-A6FF-2846-9E92-A9E71B4A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349" y="4365515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6FD5EA-CDA1-F04B-BC8C-AAD15655FDB5}"/>
                  </a:ext>
                </a:extLst>
              </p:cNvPr>
              <p:cNvSpPr txBox="1"/>
              <p:nvPr/>
            </p:nvSpPr>
            <p:spPr>
              <a:xfrm>
                <a:off x="8658720" y="3026985"/>
                <a:ext cx="170033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6FD5EA-CDA1-F04B-BC8C-AAD15655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720" y="3026985"/>
                <a:ext cx="1700337" cy="427746"/>
              </a:xfrm>
              <a:prstGeom prst="rect">
                <a:avLst/>
              </a:prstGeom>
              <a:blipFill>
                <a:blip r:embed="rId5"/>
                <a:stretch>
                  <a:fillRect r="-1481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80C9C4FC-EA30-0C47-82E7-2B33ED96F987}"/>
              </a:ext>
            </a:extLst>
          </p:cNvPr>
          <p:cNvSpPr/>
          <p:nvPr/>
        </p:nvSpPr>
        <p:spPr>
          <a:xfrm>
            <a:off x="4591511" y="4129217"/>
            <a:ext cx="2527300" cy="252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Dictionary 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8432DA4C-A2CF-1444-B61E-029579D423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18141" y="3492018"/>
            <a:ext cx="1269036" cy="460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977E0BB1-C622-D747-A266-D3EA6BB5068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19052" y="3464104"/>
            <a:ext cx="1269037" cy="515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2C37488D-999F-CD4A-A7DF-F0103021F8B7}"/>
              </a:ext>
            </a:extLst>
          </p:cNvPr>
          <p:cNvCxnSpPr>
            <a:cxnSpLocks/>
          </p:cNvCxnSpPr>
          <p:nvPr/>
        </p:nvCxnSpPr>
        <p:spPr>
          <a:xfrm rot="5400000">
            <a:off x="5373121" y="4131663"/>
            <a:ext cx="81918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E3FA28-0FA9-8D4F-AFA5-6AB50A03A2CF}"/>
                  </a:ext>
                </a:extLst>
              </p:cNvPr>
              <p:cNvSpPr txBox="1"/>
              <p:nvPr/>
            </p:nvSpPr>
            <p:spPr>
              <a:xfrm>
                <a:off x="5016801" y="4178275"/>
                <a:ext cx="177596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E3FA28-0FA9-8D4F-AFA5-6AB50A03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801" y="4178275"/>
                <a:ext cx="1775968" cy="370294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30">
            <a:extLst>
              <a:ext uri="{FF2B5EF4-FFF2-40B4-BE49-F238E27FC236}">
                <a16:creationId xmlns:a16="http://schemas.microsoft.com/office/drawing/2014/main" id="{31B3EFFF-15A8-604C-BC16-13778669FFC5}"/>
              </a:ext>
            </a:extLst>
          </p:cNvPr>
          <p:cNvSpPr/>
          <p:nvPr/>
        </p:nvSpPr>
        <p:spPr>
          <a:xfrm>
            <a:off x="3080019" y="2398793"/>
            <a:ext cx="736979" cy="2667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EDDC2CF6-C1EF-DE4E-85A5-954FC2474B81}"/>
              </a:ext>
            </a:extLst>
          </p:cNvPr>
          <p:cNvSpPr/>
          <p:nvPr/>
        </p:nvSpPr>
        <p:spPr>
          <a:xfrm>
            <a:off x="7743671" y="2388462"/>
            <a:ext cx="736979" cy="2667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Motivation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71FBC6-E27A-C04C-96E3-41F5B3C22383}"/>
              </a:ext>
            </a:extLst>
          </p:cNvPr>
          <p:cNvSpPr txBox="1"/>
          <p:nvPr/>
        </p:nvSpPr>
        <p:spPr>
          <a:xfrm>
            <a:off x="404883" y="982193"/>
            <a:ext cx="1138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Patch-based Sparse Representation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5FB3B3C-2A85-874D-9DFE-3319949E3376}"/>
                  </a:ext>
                </a:extLst>
              </p:cNvPr>
              <p:cNvSpPr txBox="1"/>
              <p:nvPr/>
            </p:nvSpPr>
            <p:spPr>
              <a:xfrm>
                <a:off x="472889" y="1522443"/>
                <a:ext cx="3890153" cy="2862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其中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的矩阵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优化：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5FB3B3C-2A85-874D-9DFE-3319949E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9" y="1522443"/>
                <a:ext cx="3890153" cy="2862835"/>
              </a:xfrm>
              <a:prstGeom prst="rect">
                <a:avLst/>
              </a:prstGeom>
              <a:blipFill>
                <a:blip r:embed="rId3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44F97F6D-8DC1-4943-8C67-4DCED49B2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2" y="4051171"/>
            <a:ext cx="4254500" cy="5715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9A8F387-B329-F847-9445-6A27F0DB0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89" y="5526557"/>
            <a:ext cx="4152900" cy="698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4F47E9-2EF9-624E-B6A9-B45DC5B28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89" y="4745669"/>
            <a:ext cx="1498600" cy="5715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862D05A-1285-8E4E-82C0-08E027326E8E}"/>
              </a:ext>
            </a:extLst>
          </p:cNvPr>
          <p:cNvSpPr/>
          <p:nvPr/>
        </p:nvSpPr>
        <p:spPr>
          <a:xfrm>
            <a:off x="2205847" y="4051171"/>
            <a:ext cx="1635646" cy="489986"/>
          </a:xfrm>
          <a:prstGeom prst="ellipse">
            <a:avLst/>
          </a:prstGeom>
          <a:solidFill>
            <a:srgbClr val="ACCB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685345-591B-A547-AB88-47BC3FFB8532}"/>
              </a:ext>
            </a:extLst>
          </p:cNvPr>
          <p:cNvSpPr/>
          <p:nvPr/>
        </p:nvSpPr>
        <p:spPr>
          <a:xfrm>
            <a:off x="3993745" y="4051171"/>
            <a:ext cx="818963" cy="489986"/>
          </a:xfrm>
          <a:prstGeom prst="ellipse">
            <a:avLst/>
          </a:prstGeom>
          <a:solidFill>
            <a:srgbClr val="ACCBF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0ABC021-2516-5B43-B624-A535FF0F7CE3}"/>
              </a:ext>
            </a:extLst>
          </p:cNvPr>
          <p:cNvCxnSpPr>
            <a:stCxn id="7" idx="0"/>
          </p:cNvCxnSpPr>
          <p:nvPr/>
        </p:nvCxnSpPr>
        <p:spPr>
          <a:xfrm flipV="1">
            <a:off x="3023670" y="3643952"/>
            <a:ext cx="0" cy="4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30DF68B-A701-6044-9DD2-5C94B934AE79}"/>
              </a:ext>
            </a:extLst>
          </p:cNvPr>
          <p:cNvCxnSpPr/>
          <p:nvPr/>
        </p:nvCxnSpPr>
        <p:spPr>
          <a:xfrm flipV="1">
            <a:off x="4403226" y="3629010"/>
            <a:ext cx="0" cy="4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7BE8162-9B48-B242-A2DE-FBBFD0966FFE}"/>
              </a:ext>
            </a:extLst>
          </p:cNvPr>
          <p:cNvSpPr txBox="1"/>
          <p:nvPr/>
        </p:nvSpPr>
        <p:spPr>
          <a:xfrm>
            <a:off x="2796239" y="3294904"/>
            <a:ext cx="389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保真            稀疏</a:t>
            </a:r>
          </a:p>
        </p:txBody>
      </p:sp>
    </p:spTree>
    <p:extLst>
      <p:ext uri="{BB962C8B-B14F-4D97-AF65-F5344CB8AC3E}">
        <p14:creationId xmlns:p14="http://schemas.microsoft.com/office/powerpoint/2010/main" val="10429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14560"/>
            <a:ext cx="5576537" cy="759912"/>
          </a:xfrm>
        </p:spPr>
        <p:txBody>
          <a:bodyPr/>
          <a:lstStyle/>
          <a:p>
            <a:r>
              <a:rPr kumimoji="1" lang="en-US" altLang="zh-CN" sz="4400" dirty="0"/>
              <a:t>Proposed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Scheme</a:t>
            </a:r>
            <a:endParaRPr kumimoji="1"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Proposed Scheme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2AA813-6C2C-8445-BE37-DB239B33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6392"/>
            <a:ext cx="11582400" cy="308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4F9742-1844-374F-A6B2-F26A34DA1CC5}"/>
                  </a:ext>
                </a:extLst>
              </p:cNvPr>
              <p:cNvSpPr txBox="1"/>
              <p:nvPr/>
            </p:nvSpPr>
            <p:spPr>
              <a:xfrm>
                <a:off x="641445" y="5173067"/>
                <a:ext cx="64417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kumimoji="1" lang="zh-CN" alt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相当于</m:t>
                    </m:r>
                  </m:oMath>
                </a14:m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structural</a:t>
                </a:r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kumimoji="1" lang="en-US" altLang="zh-CN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group</a:t>
                </a:r>
                <a:r>
                  <a:rPr kumimoji="1" lang="zh-CN" altLang="en-US" sz="24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G</m:t>
                        </m:r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kumimoji="1" lang="zh-CN" alt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：</m:t>
                    </m:r>
                  </m:oMath>
                </a14:m>
                <a:endParaRPr kumimoji="1" lang="zh-CN" altLang="en-US" sz="24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4F9742-1844-374F-A6B2-F26A34DA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5" y="5173067"/>
                <a:ext cx="6441743" cy="461665"/>
              </a:xfrm>
              <a:prstGeom prst="rect">
                <a:avLst/>
              </a:prstGeom>
              <a:blipFill>
                <a:blip r:embed="rId3"/>
                <a:stretch>
                  <a:fillRect t="-10526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05E416B-C75C-0C40-89B5-37BD23A3D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938" y="4766448"/>
            <a:ext cx="5923507" cy="1736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1988</TotalTime>
  <Words>573</Words>
  <Application>Microsoft Macintosh PowerPoint</Application>
  <PresentationFormat>宽屏</PresentationFormat>
  <Paragraphs>209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SimSun</vt:lpstr>
      <vt:lpstr>Segoe UI Light</vt:lpstr>
      <vt:lpstr>Arial</vt:lpstr>
      <vt:lpstr>Calibri</vt:lpstr>
      <vt:lpstr>Cambria Math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Microsoft Office User</cp:lastModifiedBy>
  <cp:revision>153</cp:revision>
  <dcterms:created xsi:type="dcterms:W3CDTF">2015-08-18T02:51:00Z</dcterms:created>
  <dcterms:modified xsi:type="dcterms:W3CDTF">2020-05-27T15:22:41Z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