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1501" r:id="rId3"/>
    <p:sldId id="1499" r:id="rId4"/>
    <p:sldId id="1500" r:id="rId5"/>
    <p:sldId id="1496" r:id="rId6"/>
    <p:sldId id="1497" r:id="rId7"/>
    <p:sldId id="1498" r:id="rId8"/>
    <p:sldId id="1459" r:id="rId9"/>
    <p:sldId id="1491" r:id="rId10"/>
    <p:sldId id="1456" r:id="rId11"/>
    <p:sldId id="1502" r:id="rId12"/>
    <p:sldId id="1457" r:id="rId13"/>
    <p:sldId id="1458" r:id="rId14"/>
    <p:sldId id="1435" r:id="rId15"/>
    <p:sldId id="1492" r:id="rId16"/>
    <p:sldId id="1436" r:id="rId17"/>
    <p:sldId id="1494" r:id="rId18"/>
    <p:sldId id="1324" r:id="rId19"/>
    <p:sldId id="1325" r:id="rId20"/>
    <p:sldId id="1326" r:id="rId21"/>
    <p:sldId id="1495" r:id="rId22"/>
    <p:sldId id="1327" r:id="rId23"/>
    <p:sldId id="1328" r:id="rId24"/>
    <p:sldId id="1476" r:id="rId25"/>
    <p:sldId id="1433" r:id="rId26"/>
    <p:sldId id="1351" r:id="rId27"/>
    <p:sldId id="1332" r:id="rId28"/>
    <p:sldId id="1333" r:id="rId29"/>
    <p:sldId id="1352" r:id="rId30"/>
    <p:sldId id="1334" r:id="rId31"/>
    <p:sldId id="1335" r:id="rId32"/>
    <p:sldId id="1336" r:id="rId33"/>
    <p:sldId id="1337" r:id="rId34"/>
    <p:sldId id="1338" r:id="rId35"/>
    <p:sldId id="1411" r:id="rId36"/>
    <p:sldId id="1426" r:id="rId37"/>
    <p:sldId id="1413" r:id="rId38"/>
    <p:sldId id="1414" r:id="rId39"/>
    <p:sldId id="1415" r:id="rId40"/>
    <p:sldId id="1376" r:id="rId41"/>
    <p:sldId id="1377" r:id="rId4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2" autoAdjust="0"/>
    <p:restoredTop sz="94799" autoAdjust="0"/>
  </p:normalViewPr>
  <p:slideViewPr>
    <p:cSldViewPr>
      <p:cViewPr varScale="1">
        <p:scale>
          <a:sx n="88" d="100"/>
          <a:sy n="88" d="100"/>
        </p:scale>
        <p:origin x="15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862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42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9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8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35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FAST’07 paper</a:t>
            </a:r>
          </a:p>
          <a:p>
            <a:r>
              <a:rPr lang="en-US" dirty="0" smtClean="0"/>
              <a:t>Data from &gt;10K PCs at</a:t>
            </a:r>
            <a:r>
              <a:rPr lang="en-US" baseline="0" dirty="0" smtClean="0"/>
              <a:t> MS</a:t>
            </a:r>
          </a:p>
          <a:p>
            <a:r>
              <a:rPr lang="en-US" baseline="0" dirty="0" smtClean="0"/>
              <a:t>May be skewed by corporate distros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6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30k to 90k files</a:t>
            </a:r>
          </a:p>
        </p:txBody>
      </p:sp>
    </p:spTree>
    <p:extLst>
      <p:ext uri="{BB962C8B-B14F-4D97-AF65-F5344CB8AC3E}">
        <p14:creationId xmlns:p14="http://schemas.microsoft.com/office/powerpoint/2010/main" val="109273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15% file size growth/year</a:t>
            </a:r>
          </a:p>
          <a:p>
            <a:r>
              <a:rPr lang="en-US" dirty="0" smtClean="0"/>
              <a:t>New peaks are DB,</a:t>
            </a:r>
            <a:r>
              <a:rPr lang="en-US" baseline="0" dirty="0" smtClean="0"/>
              <a:t> video, and blob (email) files</a:t>
            </a:r>
            <a:endParaRPr lang="en-US" dirty="0" smtClean="0"/>
          </a:p>
          <a:p>
            <a:r>
              <a:rPr lang="en-US" dirty="0" smtClean="0"/>
              <a:t>Median capacity</a:t>
            </a:r>
            <a:r>
              <a:rPr lang="en-US" baseline="0" dirty="0" smtClean="0"/>
              <a:t> from 5 to 40GB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7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4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4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9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9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19.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11/5/18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33800" y="6550025"/>
            <a:ext cx="194955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 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19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File Systems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</a:t>
            </a:r>
            <a:br>
              <a:rPr lang="en-US" altLang="en-US" sz="3000" dirty="0" smtClean="0"/>
            </a:br>
            <a:r>
              <a:rPr lang="en-US" altLang="en-US" sz="3000" dirty="0" smtClean="0"/>
              <a:t>MMAP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October 5th, 2018</a:t>
            </a:r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node</a:t>
            </a:r>
            <a:r>
              <a:rPr lang="en-US" dirty="0" smtClean="0"/>
              <a:t> metadata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0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node</a:t>
            </a:r>
            <a:r>
              <a:rPr lang="en-US" dirty="0" smtClean="0"/>
              <a:t> metadata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2430684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3551774"/>
            <a:ext cx="3808607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 - UGO x RWX</a:t>
            </a:r>
          </a:p>
          <a:p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Setuid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   - execute at owner permissions</a:t>
            </a:r>
            <a:b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etgid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   - execute at group’s permissions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23464" y="3343430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3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 smtClean="0"/>
              <a:t>Small files: 12 pointers direct to data blocks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3343430"/>
            <a:ext cx="912787" cy="176596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2953680" cy="132343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Direct pointers</a:t>
            </a:r>
          </a:p>
          <a:p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4kB blocks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90800" y="2895600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4137198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476727" y="4458182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5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 smtClean="0"/>
              <a:t>Large files: 1,2,3 level indirect pointers</a:t>
            </a:r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5069710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3113353" cy="224676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   containing only pointers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- 4 kB blocks =&gt; 1024 </a:t>
            </a: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ptrs</a:t>
            </a:r>
            <a:endParaRPr lang="en-US" sz="2000" b="0" dirty="0" smtClean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   =&gt; 4 MB @ level 2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   =&gt; 4 GB @ level 3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   =&gt; 4 TB @ level 4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3200" y="3810000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9600" y="3239457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48 KB</a:t>
            </a:r>
            <a:endParaRPr lang="en-US" sz="20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2656" y="376118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</a:t>
            </a:r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US" sz="20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B</a:t>
            </a:r>
            <a:endParaRPr lang="en-US" sz="20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03952" y="455846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GB</a:t>
            </a:r>
            <a:endParaRPr lang="en-US" sz="20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42424" y="5931215"/>
            <a:ext cx="800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TB</a:t>
            </a:r>
            <a:endParaRPr lang="en-US" sz="20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19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3" y="4246255"/>
            <a:ext cx="3229456" cy="247479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35423" y="4662945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6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UNIX BSD 4.2 (1984) (1/2)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Same as BSD 4.1 (same file header and triply indirect blocks), except incorporated ideas from Cray Operating System: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Uses bitmap allocation in place of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freelist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Attempt to allocate files contiguously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10% reserved disk space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Skip-sector positioning (mentioned later)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endParaRPr lang="en-US" altLang="ko-KR" sz="24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576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UNIX BSD 4.2 (1984) (2/2)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Problem: When create a file, don’t know how big it will become (in UNIX, most writes are by appending)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How much contiguous space do you allocate for a file?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In BSD 4.2, just find some range of free blocks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Put each new file at the front of different range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To expand a file, you first try successive blocks in bitmap, then choose new range of blocks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Also in BSD 4.2: store files from same directory near each other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Fast File System (FFS)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Allocation and placement policies for BSD 4.2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endParaRPr lang="ko-KR" altLang="en-US" sz="24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174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2: Missing blocks due to rotational delay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Issue: Read one block, do processing, and read next block.  In meantime, disk has continued turning: missed next block! Need 1 revolution/block!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Solution1: Skip sector positioning (“interleaving”)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Place the blocks from one file on every other block of a track: give time for processing to overlap rotation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be done by OS or in modern drives by the disk controller</a:t>
            </a:r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533400" y="22098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4037993" y="2475485"/>
            <a:ext cx="4725007" cy="1639315"/>
            <a:chOff x="3024" y="576"/>
            <a:chExt cx="2674" cy="876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64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854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2: Missing blocks due to rotational delay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Issue: Read one block, do processing, and read next block.  In meantime, disk has continued turning: missed next block! Need 1 revolution/block!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Solution 2</a:t>
            </a:r>
            <a:r>
              <a:rPr lang="en-US" altLang="ko-KR" sz="2400" dirty="0">
                <a:ea typeface="굴림" panose="020B0600000101010101" pitchFamily="34" charset="-127"/>
              </a:rPr>
              <a:t>: Read ahead: read next block right after first, even if application hasn’t asked for it </a:t>
            </a:r>
            <a:r>
              <a:rPr lang="en-US" altLang="ko-KR" sz="2400" dirty="0" smtClean="0">
                <a:ea typeface="굴림" panose="020B0600000101010101" pitchFamily="34" charset="-127"/>
              </a:rPr>
              <a:t>yet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This can be done either by OS (read ahead)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By disk itself (track buffers) - many disk controllers have internal RAM that allows them to read a complete </a:t>
            </a:r>
            <a:r>
              <a:rPr lang="en-US" altLang="ko-KR" sz="2400" dirty="0" smtClean="0">
                <a:ea typeface="굴림" panose="020B0600000101010101" pitchFamily="34" charset="-127"/>
              </a:rPr>
              <a:t>track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</a:t>
            </a:r>
            <a:r>
              <a:rPr lang="en-US" altLang="ko-KR" dirty="0">
                <a:ea typeface="굴림" panose="020B0600000101010101" pitchFamily="34" charset="-127"/>
              </a:rPr>
              <a:t>Modern disks + controllers do many </a:t>
            </a:r>
            <a:r>
              <a:rPr lang="en-US" altLang="ko-KR" dirty="0" smtClean="0">
                <a:ea typeface="굴림" panose="020B0600000101010101" pitchFamily="34" charset="-127"/>
              </a:rPr>
              <a:t>things </a:t>
            </a:r>
            <a:r>
              <a:rPr lang="en-US" altLang="ko-KR" dirty="0">
                <a:ea typeface="굴림" panose="020B0600000101010101" pitchFamily="34" charset="-127"/>
              </a:rPr>
              <a:t>“under the covers”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Track buffers, elevator algorithms, bad block filtering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533400" y="2209800"/>
            <a:ext cx="3329062" cy="1826450"/>
            <a:chOff x="240" y="480"/>
            <a:chExt cx="1884" cy="976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4037993" y="2475485"/>
            <a:ext cx="4725007" cy="1639315"/>
            <a:chOff x="3024" y="576"/>
            <a:chExt cx="2674" cy="876"/>
          </a:xfrm>
        </p:grpSpPr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64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33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9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are inodes Stored?</a:t>
            </a:r>
            <a:endParaRPr 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early UNIX and DOS/Windows’ FAT file system, headers stored in special array in outermost cylinders</a:t>
            </a:r>
          </a:p>
          <a:p>
            <a:endParaRPr lang="en-US" sz="2800" dirty="0" smtClean="0"/>
          </a:p>
          <a:p>
            <a:r>
              <a:rPr lang="en-US" sz="2800" dirty="0" smtClean="0"/>
              <a:t>Header not stored anywhere near the data blocks</a:t>
            </a:r>
          </a:p>
          <a:p>
            <a:pPr lvl="1"/>
            <a:r>
              <a:rPr lang="en-US" sz="2400" dirty="0" smtClean="0"/>
              <a:t>To read a small file, seek to get header, seek back to data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Fixed size, set when disk is formatted</a:t>
            </a:r>
          </a:p>
          <a:p>
            <a:pPr lvl="1"/>
            <a:r>
              <a:rPr lang="en-US" sz="2400" dirty="0" smtClean="0"/>
              <a:t>At formatting time, a fixed number of </a:t>
            </a:r>
            <a:r>
              <a:rPr lang="en-US" sz="2400" dirty="0" err="1" smtClean="0"/>
              <a:t>inodes</a:t>
            </a:r>
            <a:r>
              <a:rPr lang="en-US" sz="2400" dirty="0" smtClean="0"/>
              <a:t> are created</a:t>
            </a:r>
          </a:p>
          <a:p>
            <a:pPr lvl="1"/>
            <a:r>
              <a:rPr lang="en-US" sz="2400" dirty="0" smtClean="0"/>
              <a:t>Each is given a unique number, called an “</a:t>
            </a:r>
            <a:r>
              <a:rPr lang="en-US" altLang="ja-JP" sz="2400" dirty="0" err="1" smtClean="0"/>
              <a:t>inumber</a:t>
            </a:r>
            <a:r>
              <a:rPr lang="en-US" altLang="ja-JP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00236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are inodes Stored?</a:t>
            </a:r>
            <a:endParaRPr 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5344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Later versions of UNIX moved the header information to be </a:t>
            </a:r>
            <a:br>
              <a:rPr lang="en-US" dirty="0" smtClean="0"/>
            </a:br>
            <a:r>
              <a:rPr lang="en-US" dirty="0" smtClean="0"/>
              <a:t>closer to the data blocks</a:t>
            </a:r>
          </a:p>
          <a:p>
            <a:pPr lvl="1"/>
            <a:r>
              <a:rPr lang="en-US" sz="2400" dirty="0" smtClean="0"/>
              <a:t>Often, </a:t>
            </a:r>
            <a:r>
              <a:rPr lang="en-US" sz="2400" dirty="0" err="1" smtClean="0"/>
              <a:t>inode</a:t>
            </a:r>
            <a:r>
              <a:rPr lang="en-US" sz="2400" dirty="0" smtClean="0"/>
              <a:t> for file stored in same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cylinder group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as parent directory of the file (makes an </a:t>
            </a:r>
            <a:r>
              <a:rPr lang="en-US" altLang="ja-JP" sz="2400" dirty="0" err="1" smtClean="0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lang="en-US" altLang="ja-JP" sz="2400" dirty="0" smtClean="0"/>
              <a:t> of that directory run fast)</a:t>
            </a:r>
          </a:p>
          <a:p>
            <a:r>
              <a:rPr lang="en-US" dirty="0" smtClean="0"/>
              <a:t>Pros: </a:t>
            </a:r>
          </a:p>
          <a:p>
            <a:pPr lvl="1"/>
            <a:r>
              <a:rPr lang="en-US" sz="2400" dirty="0" smtClean="0"/>
              <a:t>UNIX BSD 4.2 puts </a:t>
            </a:r>
            <a:r>
              <a:rPr lang="en-US" sz="2400" dirty="0" smtClean="0"/>
              <a:t>bits </a:t>
            </a:r>
            <a:r>
              <a:rPr lang="en-US" sz="2400" dirty="0" smtClean="0"/>
              <a:t>of file header array on many cylinders</a:t>
            </a:r>
          </a:p>
          <a:p>
            <a:pPr lvl="1"/>
            <a:r>
              <a:rPr lang="en-US" sz="2400" dirty="0" smtClean="0"/>
              <a:t>For small directories, can fit all data, file headers, etc. in same cylinder </a:t>
            </a:r>
            <a:r>
              <a:rPr lang="en-US" sz="2400" dirty="0" smtClean="0">
                <a:sym typeface="Symbol" pitchFamily="-83" charset="2"/>
              </a:rPr>
              <a:t> no seeks!</a:t>
            </a:r>
          </a:p>
          <a:p>
            <a:pPr lvl="1"/>
            <a:r>
              <a:rPr lang="en-US" sz="2400" dirty="0" smtClean="0">
                <a:sym typeface="Symbol" pitchFamily="-83" charset="2"/>
              </a:rPr>
              <a:t>File headers much smaller than whole block (a few hundred bytes), so multiple headers fetched from disk at same time</a:t>
            </a:r>
          </a:p>
          <a:p>
            <a:pPr lvl="1"/>
            <a:r>
              <a:rPr lang="en-US" sz="2400" dirty="0" smtClean="0"/>
              <a:t>Reliability: whatever happens to the disk, you can find many of the files (even if directories disconnected)</a:t>
            </a:r>
            <a:endParaRPr lang="en-US" sz="1600" dirty="0" smtClean="0"/>
          </a:p>
          <a:p>
            <a:r>
              <a:rPr lang="en-US" dirty="0" smtClean="0"/>
              <a:t>Part of the Fast File System (FFS)</a:t>
            </a:r>
          </a:p>
          <a:p>
            <a:pPr lvl="1"/>
            <a:r>
              <a:rPr lang="en-US" sz="2400" dirty="0" smtClean="0"/>
              <a:t>General optimization to avoid seeks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1691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6" y="152400"/>
            <a:ext cx="8404768" cy="533400"/>
          </a:xfrm>
        </p:spPr>
        <p:txBody>
          <a:bodyPr/>
          <a:lstStyle/>
          <a:p>
            <a:r>
              <a:rPr lang="en-US" dirty="0" smtClean="0"/>
              <a:t>Our first filesystem: 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85800"/>
            <a:ext cx="7620001" cy="61112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most commonly used </a:t>
            </a:r>
            <a:r>
              <a:rPr lang="en-US" sz="2400" dirty="0" err="1" smtClean="0">
                <a:solidFill>
                  <a:srgbClr val="FF0000"/>
                </a:solidFill>
              </a:rPr>
              <a:t>filesystem</a:t>
            </a:r>
            <a:r>
              <a:rPr lang="en-US" sz="2400" dirty="0" smtClean="0">
                <a:solidFill>
                  <a:srgbClr val="FF0000"/>
                </a:solidFill>
              </a:rPr>
              <a:t> in the world!</a:t>
            </a:r>
          </a:p>
          <a:p>
            <a:endParaRPr lang="en-US" sz="1600" dirty="0" smtClean="0"/>
          </a:p>
          <a:p>
            <a:r>
              <a:rPr lang="en-US" sz="2400" dirty="0" smtClean="0"/>
              <a:t>Assume (for now) we have a </a:t>
            </a:r>
            <a:br>
              <a:rPr lang="en-US" sz="2400" dirty="0" smtClean="0"/>
            </a:br>
            <a:r>
              <a:rPr lang="en-US" sz="2400" dirty="0" smtClean="0"/>
              <a:t>way to translate a path to </a:t>
            </a:r>
            <a:br>
              <a:rPr lang="en-US" sz="2400" dirty="0" smtClean="0"/>
            </a:br>
            <a:r>
              <a:rPr lang="en-US" sz="2400" dirty="0" smtClean="0"/>
              <a:t>a “file number”</a:t>
            </a:r>
          </a:p>
          <a:p>
            <a:pPr lvl="1"/>
            <a:r>
              <a:rPr lang="en-US" sz="2000" dirty="0" smtClean="0"/>
              <a:t>i.e., a directory structure</a:t>
            </a:r>
          </a:p>
          <a:p>
            <a:endParaRPr lang="en-US" sz="1600" dirty="0" smtClean="0"/>
          </a:p>
          <a:p>
            <a:r>
              <a:rPr lang="en-US" sz="2400" dirty="0" smtClean="0"/>
              <a:t>Disk Storage is a collection of Blocks</a:t>
            </a:r>
          </a:p>
          <a:p>
            <a:pPr lvl="1"/>
            <a:r>
              <a:rPr lang="en-US" sz="2000" dirty="0" smtClean="0"/>
              <a:t>Just hold file </a:t>
            </a:r>
            <a:r>
              <a:rPr lang="en-US" sz="2000" dirty="0"/>
              <a:t>data (offset </a:t>
            </a:r>
            <a:r>
              <a:rPr lang="en-US" sz="2000" dirty="0" smtClean="0"/>
              <a:t>o </a:t>
            </a:r>
            <a:r>
              <a:rPr lang="en-US" sz="2000" dirty="0"/>
              <a:t>= </a:t>
            </a:r>
            <a:r>
              <a:rPr lang="en-US" sz="2000" dirty="0" smtClean="0"/>
              <a:t>&lt; B</a:t>
            </a:r>
            <a:r>
              <a:rPr lang="en-US" sz="2000" dirty="0"/>
              <a:t>, </a:t>
            </a:r>
            <a:r>
              <a:rPr lang="en-US" sz="2000" dirty="0" smtClean="0"/>
              <a:t>x &gt;)</a:t>
            </a:r>
          </a:p>
          <a:p>
            <a:endParaRPr lang="en-US" sz="1600" dirty="0" smtClean="0"/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file_read</a:t>
            </a:r>
            <a:r>
              <a:rPr lang="en-US" sz="2400" dirty="0" smtClean="0"/>
              <a:t> 31, &lt; 2, x &gt;</a:t>
            </a:r>
          </a:p>
          <a:p>
            <a:pPr lvl="1"/>
            <a:r>
              <a:rPr lang="en-US" sz="2200" dirty="0" smtClean="0"/>
              <a:t>Index into FAT with file number</a:t>
            </a:r>
          </a:p>
          <a:p>
            <a:pPr lvl="1"/>
            <a:r>
              <a:rPr lang="en-US" sz="2200" dirty="0" smtClean="0"/>
              <a:t>Follow linked list to block</a:t>
            </a:r>
          </a:p>
          <a:p>
            <a:pPr lvl="1"/>
            <a:r>
              <a:rPr lang="en-US" sz="2200" dirty="0" smtClean="0"/>
              <a:t>Read the block from disk </a:t>
            </a:r>
            <a:br>
              <a:rPr lang="en-US" sz="2200" dirty="0" smtClean="0"/>
            </a:br>
            <a:r>
              <a:rPr lang="en-US" sz="2200" dirty="0" smtClean="0"/>
              <a:t>into memory</a:t>
            </a:r>
          </a:p>
          <a:p>
            <a:pPr lvl="1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44085" y="2280804"/>
            <a:ext cx="1637681" cy="351922"/>
            <a:chOff x="5374106" y="3569368"/>
            <a:chExt cx="1393002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solidFill>
              <a:srgbClr val="BCFFB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35783" y="2815390"/>
            <a:ext cx="667424" cy="2353483"/>
            <a:chOff x="5348365" y="3141579"/>
            <a:chExt cx="667424" cy="2353483"/>
          </a:xfrm>
        </p:grpSpPr>
        <p:sp>
          <p:nvSpPr>
            <p:cNvPr id="75" name="Rectangle 74"/>
            <p:cNvSpPr/>
            <p:nvPr/>
          </p:nvSpPr>
          <p:spPr>
            <a:xfrm>
              <a:off x="5348365" y="5173917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Can 83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4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32 L -0.37066 0.1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4.2 BSD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File system volume is divided into a set of block groups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Close set of tracks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blocks, metadata, and free space </a:t>
            </a:r>
            <a:br>
              <a:rPr lang="en-US" dirty="0" smtClean="0"/>
            </a:br>
            <a:r>
              <a:rPr lang="en-US" dirty="0" smtClean="0"/>
              <a:t>interleaved within block group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Avoid huge seeks between </a:t>
            </a:r>
            <a:br>
              <a:rPr lang="en-US" sz="2400" dirty="0" smtClean="0"/>
            </a:br>
            <a:r>
              <a:rPr lang="en-US" sz="2400" dirty="0" smtClean="0"/>
              <a:t>user data and system 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Put directory and its files in </a:t>
            </a:r>
            <a:br>
              <a:rPr lang="en-US" dirty="0" smtClean="0"/>
            </a:br>
            <a:r>
              <a:rPr lang="en-US" dirty="0" smtClean="0"/>
              <a:t>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3" y="1295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8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4.2 BSD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First-Free allocation of new </a:t>
            </a:r>
            <a:br>
              <a:rPr lang="en-US" dirty="0" smtClean="0"/>
            </a:br>
            <a:r>
              <a:rPr lang="en-US" dirty="0" smtClean="0"/>
              <a:t>file blocks</a:t>
            </a:r>
          </a:p>
          <a:p>
            <a:pPr lvl="1">
              <a:lnSpc>
                <a:spcPct val="100000"/>
              </a:lnSpc>
            </a:pPr>
            <a:r>
              <a:rPr lang="en-US" altLang="ko-KR" sz="2400" dirty="0" smtClean="0"/>
              <a:t>To expand file, first try </a:t>
            </a:r>
            <a:br>
              <a:rPr lang="en-US" altLang="ko-KR" sz="2400" dirty="0" smtClean="0"/>
            </a:br>
            <a:r>
              <a:rPr lang="en-US" altLang="ko-KR" sz="2400" dirty="0" smtClean="0"/>
              <a:t>successive blocks in bitmap, then </a:t>
            </a:r>
            <a:br>
              <a:rPr lang="en-US" altLang="ko-KR" sz="2400" dirty="0" smtClean="0"/>
            </a:br>
            <a:r>
              <a:rPr lang="en-US" altLang="ko-KR" sz="2400" dirty="0" smtClean="0"/>
              <a:t>choose new range of blocks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Few little holes at start, big </a:t>
            </a:r>
            <a:br>
              <a:rPr lang="en-US" sz="2400" dirty="0" smtClean="0"/>
            </a:br>
            <a:r>
              <a:rPr lang="en-US" sz="2400" dirty="0" smtClean="0"/>
              <a:t>sequential runs at end of group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Avoids fragmentation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Sequential layout for big files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Important: keep 10% or more free!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Reserve space in the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3" y="1295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4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533400"/>
          </a:xfrm>
        </p:spPr>
        <p:txBody>
          <a:bodyPr/>
          <a:lstStyle/>
          <a:p>
            <a:r>
              <a:rPr lang="en-US" dirty="0" smtClean="0"/>
              <a:t>UNIX 4.2 BSD FFS First Fit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7929"/>
            <a:ext cx="8229600" cy="1799136"/>
          </a:xfrm>
        </p:spPr>
        <p:txBody>
          <a:bodyPr>
            <a:normAutofit/>
          </a:bodyPr>
          <a:lstStyle/>
          <a:p>
            <a:r>
              <a:rPr lang="en-US" dirty="0" smtClean="0"/>
              <a:t>Fills in the small holes at the start of block group</a:t>
            </a:r>
          </a:p>
          <a:p>
            <a:r>
              <a:rPr lang="en-US" dirty="0" smtClean="0"/>
              <a:t>Avoids fragmentation, leaves contiguous free space at end</a:t>
            </a:r>
            <a:endParaRPr lang="en-US" dirty="0"/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3003486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4624951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7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4.2 BSD 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Pros</a:t>
            </a:r>
          </a:p>
          <a:p>
            <a:pPr lvl="1"/>
            <a:r>
              <a:rPr lang="en-US" sz="2400" dirty="0" smtClean="0"/>
              <a:t>Efficient storage for both small and large files</a:t>
            </a:r>
          </a:p>
          <a:p>
            <a:pPr lvl="1"/>
            <a:r>
              <a:rPr lang="en-US" sz="2400" dirty="0" smtClean="0"/>
              <a:t>Locality for both small and large files</a:t>
            </a:r>
          </a:p>
          <a:p>
            <a:pPr lvl="1"/>
            <a:r>
              <a:rPr lang="en-US" sz="2400" dirty="0" smtClean="0"/>
              <a:t>Locality for metadata and data</a:t>
            </a:r>
          </a:p>
          <a:p>
            <a:pPr lvl="1"/>
            <a:r>
              <a:rPr lang="en-US" sz="2400" dirty="0" smtClean="0"/>
              <a:t>No defragmentation necessary!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Cons</a:t>
            </a:r>
          </a:p>
          <a:p>
            <a:pPr lvl="1"/>
            <a:r>
              <a:rPr lang="en-US" sz="2400" dirty="0" smtClean="0"/>
              <a:t>Inefficient for tiny files (a 1 byte file requires both an </a:t>
            </a:r>
            <a:r>
              <a:rPr lang="en-US" sz="2400" dirty="0" err="1" smtClean="0"/>
              <a:t>inode</a:t>
            </a:r>
            <a:r>
              <a:rPr lang="en-US" sz="2400" dirty="0" smtClean="0"/>
              <a:t> and a data block)</a:t>
            </a:r>
          </a:p>
          <a:p>
            <a:pPr lvl="1"/>
            <a:r>
              <a:rPr lang="en-US" sz="2400" dirty="0" smtClean="0"/>
              <a:t>Inefficient encoding when file is mostly contiguous on disk</a:t>
            </a:r>
          </a:p>
          <a:p>
            <a:pPr lvl="1"/>
            <a:r>
              <a:rPr lang="en-US" sz="2400" dirty="0" smtClean="0"/>
              <a:t>Need to reserve 10-20% of free space to prevent fragmentation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9614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break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85800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4191000" cy="6096000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inodes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Block sizes settable </a:t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at format time: </a:t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Actual </a:t>
            </a:r>
            <a:r>
              <a:rPr lang="en-US" altLang="zh-TW" dirty="0" err="1">
                <a:ea typeface="新細明體" panose="02020500000000000000" pitchFamily="18" charset="-120"/>
              </a:rPr>
              <a:t>i</a:t>
            </a:r>
            <a:r>
              <a:rPr lang="en-US" altLang="zh-TW" dirty="0" err="1" smtClean="0">
                <a:ea typeface="新細明體" panose="02020500000000000000" pitchFamily="18" charset="-120"/>
              </a:rPr>
              <a:t>node</a:t>
            </a:r>
            <a:r>
              <a:rPr lang="en-US" altLang="zh-TW" dirty="0" smtClean="0">
                <a:ea typeface="新細明體" panose="02020500000000000000" pitchFamily="18" charset="-120"/>
              </a:rPr>
              <a:t> structure similar to 4.2 BSD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with 12 direct pointers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Ext3: Ext2 with Journaling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Several degrees of protection with comparable overhead</a:t>
            </a: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724400" y="5715000"/>
            <a:ext cx="4275126" cy="75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Example: create a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file1.dat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b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/dir1/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 Ext3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67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762000"/>
            <a:ext cx="8876324" cy="59100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Stored in files, can be read, but typically don’t</a:t>
            </a:r>
          </a:p>
          <a:p>
            <a:pPr lvl="1"/>
            <a:r>
              <a:rPr lang="en-US" dirty="0" smtClean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pen</a:t>
            </a:r>
            <a:r>
              <a:rPr lang="en-US" dirty="0" smtClean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reat</a:t>
            </a:r>
            <a:r>
              <a:rPr lang="en-US" dirty="0" smtClean="0"/>
              <a:t> traverse the structure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 smtClean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ink</a:t>
            </a:r>
            <a:r>
              <a:rPr lang="en-US" dirty="0" smtClean="0"/>
              <a:t> / </a:t>
            </a:r>
            <a:r>
              <a:rPr lang="en-US" dirty="0"/>
              <a:t>u</a:t>
            </a:r>
            <a:r>
              <a:rPr lang="en-US" dirty="0" smtClean="0"/>
              <a:t>nlink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Link existing file to a directory</a:t>
            </a:r>
          </a:p>
          <a:p>
            <a:pPr lvl="3"/>
            <a:r>
              <a:rPr lang="en-US" dirty="0" smtClean="0"/>
              <a:t>Not in FAT !</a:t>
            </a:r>
          </a:p>
          <a:p>
            <a:pPr lvl="2"/>
            <a:r>
              <a:rPr lang="en-US" dirty="0" smtClean="0"/>
              <a:t>Forms a DAG</a:t>
            </a:r>
          </a:p>
          <a:p>
            <a:r>
              <a:rPr lang="en-US" dirty="0" smtClean="0"/>
              <a:t>When can file be deleted?</a:t>
            </a:r>
          </a:p>
          <a:p>
            <a:pPr lvl="1"/>
            <a:r>
              <a:rPr lang="en-US" dirty="0"/>
              <a:t>Maintain </a:t>
            </a:r>
            <a:r>
              <a:rPr lang="en-US" dirty="0" smtClean="0"/>
              <a:t>ref-count </a:t>
            </a:r>
            <a:r>
              <a:rPr lang="en-US" dirty="0"/>
              <a:t>of links to the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Delete after the last reference is </a:t>
            </a:r>
            <a:r>
              <a:rPr lang="en-US" dirty="0" smtClean="0"/>
              <a:t>gone</a:t>
            </a:r>
            <a:endParaRPr lang="en-US" dirty="0"/>
          </a:p>
          <a:p>
            <a:r>
              <a:rPr lang="en-US" dirty="0" err="1" smtClean="0"/>
              <a:t>libc</a:t>
            </a:r>
            <a:r>
              <a:rPr lang="en-US" dirty="0" smtClean="0"/>
              <a:t> support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DIR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entry,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2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		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8943" y="3609938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6508158" y="1420050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7062890" y="2579798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597992" y="2579798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0260" y="10156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9816" y="219974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/lib4.3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3200" y="432429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/lib4.3/foo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91991" y="1551443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78943" y="2915582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36636" y="1849836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40500" y="209995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/lib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90793" y="3067982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9439" y="37908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/lib/foo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31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Hard link</a:t>
            </a:r>
          </a:p>
          <a:p>
            <a:pPr lvl="1"/>
            <a:r>
              <a:rPr lang="en-US" sz="2400" dirty="0" smtClean="0"/>
              <a:t>Sets another directory entry to contain the file number for the file</a:t>
            </a:r>
          </a:p>
          <a:p>
            <a:pPr lvl="1"/>
            <a:r>
              <a:rPr lang="en-US" sz="2400" dirty="0" smtClean="0"/>
              <a:t>Creates another name (path) for the file</a:t>
            </a:r>
          </a:p>
          <a:p>
            <a:pPr lvl="1"/>
            <a:r>
              <a:rPr lang="en-US" sz="2400" dirty="0" smtClean="0"/>
              <a:t>Each is “first class”</a:t>
            </a:r>
          </a:p>
          <a:p>
            <a:endParaRPr lang="en-US" sz="2800" dirty="0" smtClean="0"/>
          </a:p>
          <a:p>
            <a:r>
              <a:rPr lang="en-US" sz="2800" dirty="0" smtClean="0"/>
              <a:t>Soft link or Symbolic Link or Shortcut</a:t>
            </a:r>
          </a:p>
          <a:p>
            <a:pPr lvl="1"/>
            <a:r>
              <a:rPr lang="en-US" sz="2400" dirty="0" smtClean="0"/>
              <a:t>Directory entry contains the path and name of the file</a:t>
            </a:r>
          </a:p>
          <a:p>
            <a:pPr lvl="1"/>
            <a:r>
              <a:rPr lang="en-US" sz="2400" dirty="0" smtClean="0"/>
              <a:t>Map one name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1572053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B-Trees (</a:t>
            </a:r>
            <a:r>
              <a:rPr lang="en-US" dirty="0" err="1" smtClean="0"/>
              <a:t>dirhash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-4896" y="1078082"/>
            <a:ext cx="9178974" cy="5048082"/>
          </a:xfrm>
        </p:spPr>
      </p:pic>
      <p:sp>
        <p:nvSpPr>
          <p:cNvPr id="3" name="TextBox 2"/>
          <p:cNvSpPr txBox="1"/>
          <p:nvPr/>
        </p:nvSpPr>
        <p:spPr>
          <a:xfrm>
            <a:off x="533400" y="914400"/>
            <a:ext cx="407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in FreeBSD, </a:t>
            </a:r>
            <a:r>
              <a:rPr lang="en-US" sz="2400" b="0" dirty="0" err="1" smtClean="0">
                <a:latin typeface="Gill Sans" charset="0"/>
                <a:ea typeface="Gill Sans" charset="0"/>
                <a:cs typeface="Gill Sans" charset="0"/>
              </a:rPr>
              <a:t>NetBSD</a:t>
            </a: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400" b="0" dirty="0" err="1" smtClean="0">
                <a:latin typeface="Gill Sans" charset="0"/>
                <a:ea typeface="Gill Sans" charset="0"/>
                <a:cs typeface="Gill Sans" charset="0"/>
              </a:rPr>
              <a:t>OpenBSD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40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r>
              <a:rPr lang="en-US" dirty="0" smtClean="0"/>
              <a:t>New Technology File System (NTFS)</a:t>
            </a:r>
          </a:p>
          <a:p>
            <a:pPr lvl="1"/>
            <a:r>
              <a:rPr lang="en-US" dirty="0" smtClean="0"/>
              <a:t>Default on Microsoft Windows systems</a:t>
            </a:r>
          </a:p>
          <a:p>
            <a:endParaRPr lang="en-US" dirty="0" smtClean="0"/>
          </a:p>
          <a:p>
            <a:r>
              <a:rPr lang="en-US" dirty="0" smtClean="0"/>
              <a:t>Variable length extents</a:t>
            </a:r>
          </a:p>
          <a:p>
            <a:pPr lvl="1"/>
            <a:r>
              <a:rPr lang="en-US" dirty="0" smtClean="0"/>
              <a:t>Rather than fixed blocks</a:t>
            </a:r>
          </a:p>
          <a:p>
            <a:endParaRPr lang="en-US" dirty="0" smtClean="0"/>
          </a:p>
          <a:p>
            <a:r>
              <a:rPr lang="en-US" dirty="0" smtClean="0"/>
              <a:t>Everything (almost) is a sequence of &lt;</a:t>
            </a:r>
            <a:r>
              <a:rPr lang="en-US" dirty="0" err="1" smtClean="0"/>
              <a:t>attribute:value</a:t>
            </a:r>
            <a:r>
              <a:rPr lang="en-US" dirty="0" smtClean="0"/>
              <a:t>&gt; pairs</a:t>
            </a:r>
          </a:p>
          <a:p>
            <a:pPr lvl="1"/>
            <a:r>
              <a:rPr lang="en-US" dirty="0" smtClean="0"/>
              <a:t>Meta-data and data</a:t>
            </a:r>
          </a:p>
          <a:p>
            <a:endParaRPr lang="en-US" dirty="0" smtClean="0"/>
          </a:p>
          <a:p>
            <a:r>
              <a:rPr lang="en-US" dirty="0" smtClean="0"/>
              <a:t>Mix direct and indirect freely</a:t>
            </a:r>
          </a:p>
          <a:p>
            <a:endParaRPr lang="en-US" dirty="0" smtClean="0"/>
          </a:p>
          <a:p>
            <a:r>
              <a:rPr lang="en-US" dirty="0" smtClean="0"/>
              <a:t>Directories organized in B-tree structure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3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3" charset="-128"/>
              </a:rPr>
              <a:t>Directory Structure </a:t>
            </a:r>
            <a:r>
              <a:rPr lang="en-US" dirty="0" smtClean="0">
                <a:ea typeface="ＭＳ Ｐゴシック" pitchFamily="-83" charset="-128"/>
              </a:rPr>
              <a:t>(cont’d)</a:t>
            </a:r>
            <a:endParaRPr lang="en-US" dirty="0">
              <a:ea typeface="ＭＳ Ｐゴシック" pitchFamily="-83" charset="-128"/>
            </a:endParaRP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Courier New" pitchFamily="-83" charset="0"/>
              </a:rPr>
              <a:t>/</a:t>
            </a:r>
            <a:r>
              <a:rPr lang="en-US" altLang="ja-JP" dirty="0">
                <a:ea typeface="Courier New" pitchFamily="-83" charset="0"/>
              </a:rPr>
              <a:t>my/book/</a:t>
            </a:r>
            <a:r>
              <a:rPr lang="en-US" altLang="ja-JP" dirty="0" smtClean="0">
                <a:ea typeface="Courier New" pitchFamily="-83" charset="0"/>
              </a:rPr>
              <a:t>count</a:t>
            </a:r>
            <a:r>
              <a:rPr lang="en-US" altLang="ja-JP" dirty="0" smtClean="0">
                <a:ea typeface="ＭＳ Ｐゴシック" pitchFamily="-83" charset="-128"/>
              </a:rPr>
              <a:t>”?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my”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my”; </a:t>
            </a:r>
            <a:r>
              <a:rPr lang="en-US" altLang="ja-JP" dirty="0">
                <a:ea typeface="ＭＳ Ｐゴシック" pitchFamily="-83" charset="-128"/>
              </a:rPr>
              <a:t>search for </a:t>
            </a:r>
            <a:r>
              <a:rPr lang="en-US" altLang="ja-JP" dirty="0" smtClean="0">
                <a:ea typeface="ＭＳ Ｐゴシック" pitchFamily="-83" charset="-128"/>
              </a:rPr>
              <a:t>“book”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book”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book”; </a:t>
            </a:r>
            <a:r>
              <a:rPr lang="en-US" altLang="ja-JP" dirty="0">
                <a:ea typeface="ＭＳ Ｐゴシック" pitchFamily="-83" charset="-128"/>
              </a:rPr>
              <a:t>search for </a:t>
            </a:r>
            <a:r>
              <a:rPr lang="en-US" altLang="ja-JP" dirty="0" smtClean="0">
                <a:ea typeface="ＭＳ Ｐゴシック" pitchFamily="-83" charset="-128"/>
              </a:rPr>
              <a:t>“count”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ea typeface="ＭＳ Ｐゴシック" pitchFamily="-83" charset="-128"/>
              </a:rPr>
              <a:t>inode</a:t>
            </a:r>
            <a:r>
              <a:rPr lang="en-US" dirty="0"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</a:t>
            </a:r>
            <a:r>
              <a:rPr lang="en-US" dirty="0" smtClean="0">
                <a:ea typeface="ＭＳ Ｐゴシック" pitchFamily="-83" charset="-128"/>
              </a:rPr>
              <a:t>=“</a:t>
            </a:r>
            <a:r>
              <a:rPr lang="en-US" altLang="ja-JP" dirty="0" smtClean="0">
                <a:ea typeface="Courier New" pitchFamily="-83" charset="0"/>
              </a:rPr>
              <a:t>/</a:t>
            </a:r>
            <a:r>
              <a:rPr lang="en-US" altLang="ja-JP" dirty="0">
                <a:ea typeface="Courier New" pitchFamily="-83" charset="0"/>
              </a:rPr>
              <a:t>my/</a:t>
            </a:r>
            <a:r>
              <a:rPr lang="en-US" altLang="ja-JP" dirty="0" smtClean="0">
                <a:ea typeface="Courier New" pitchFamily="-83" charset="0"/>
              </a:rPr>
              <a:t>book</a:t>
            </a:r>
            <a:r>
              <a:rPr lang="en-US" altLang="ja-JP" dirty="0" smtClean="0">
                <a:ea typeface="ＭＳ Ｐゴシック" pitchFamily="-83" charset="-128"/>
              </a:rPr>
              <a:t>” </a:t>
            </a:r>
            <a:r>
              <a:rPr lang="en-US" altLang="ja-JP" dirty="0">
                <a:ea typeface="ＭＳ Ｐゴシック" pitchFamily="-83" charset="-128"/>
              </a:rPr>
              <a:t>can resolve </a:t>
            </a:r>
            <a:r>
              <a:rPr lang="en-US" altLang="ja-JP" dirty="0" smtClean="0">
                <a:ea typeface="ＭＳ Ｐゴシック" pitchFamily="-83" charset="-128"/>
              </a:rPr>
              <a:t>“count”)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8077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82" y="25908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6019800"/>
          </a:xfrm>
        </p:spPr>
        <p:txBody>
          <a:bodyPr>
            <a:noAutofit/>
          </a:bodyPr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sz="2400" dirty="0" smtClean="0"/>
              <a:t>Database with Flexible 1KB entries for metadata/data</a:t>
            </a:r>
          </a:p>
          <a:p>
            <a:pPr lvl="1"/>
            <a:r>
              <a:rPr lang="en-US" sz="2400" dirty="0" smtClean="0"/>
              <a:t>Variable-sized attribute records (data or metadata)</a:t>
            </a:r>
          </a:p>
          <a:p>
            <a:pPr lvl="1"/>
            <a:r>
              <a:rPr lang="en-US" sz="2400" dirty="0" smtClean="0"/>
              <a:t>Extend with variable depth tree (non-resident)</a:t>
            </a:r>
          </a:p>
          <a:p>
            <a:r>
              <a:rPr lang="en-US" dirty="0" smtClean="0"/>
              <a:t>Extents – variable length </a:t>
            </a:r>
            <a:br>
              <a:rPr lang="en-US" dirty="0" smtClean="0"/>
            </a:br>
            <a:r>
              <a:rPr lang="en-US" dirty="0" smtClean="0"/>
              <a:t>contiguous regions</a:t>
            </a:r>
          </a:p>
          <a:p>
            <a:pPr lvl="1"/>
            <a:r>
              <a:rPr lang="en-US" sz="2400" dirty="0" smtClean="0"/>
              <a:t>Block pointers cover </a:t>
            </a:r>
            <a:br>
              <a:rPr lang="en-US" sz="2400" dirty="0" smtClean="0"/>
            </a:br>
            <a:r>
              <a:rPr lang="en-US" sz="2400" dirty="0" smtClean="0"/>
              <a:t>runs of blocks</a:t>
            </a:r>
          </a:p>
          <a:p>
            <a:pPr lvl="1"/>
            <a:r>
              <a:rPr lang="en-US" sz="2400" dirty="0" smtClean="0"/>
              <a:t>Similar approach in </a:t>
            </a:r>
            <a:br>
              <a:rPr lang="en-US" sz="2400" dirty="0" smtClean="0"/>
            </a:br>
            <a:r>
              <a:rPr lang="en-US" sz="2400" dirty="0" smtClean="0"/>
              <a:t>Linux (ext4)</a:t>
            </a:r>
          </a:p>
          <a:p>
            <a:pPr lvl="1"/>
            <a:r>
              <a:rPr lang="en-US" sz="2400" dirty="0" smtClean="0"/>
              <a:t>File create can provide</a:t>
            </a:r>
            <a:br>
              <a:rPr lang="en-US" sz="2400" dirty="0" smtClean="0"/>
            </a:br>
            <a:r>
              <a:rPr lang="en-US" sz="2400" dirty="0" smtClean="0"/>
              <a:t> hint as to size of file</a:t>
            </a:r>
          </a:p>
          <a:p>
            <a:r>
              <a:rPr lang="en-US" dirty="0" smtClean="0"/>
              <a:t>Journaling for reliability</a:t>
            </a:r>
          </a:p>
          <a:p>
            <a:pPr lvl="1"/>
            <a:r>
              <a:rPr lang="en-US" sz="2400" dirty="0" smtClean="0"/>
              <a:t>Discussed later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0734" y="624840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http://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ntfs.com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ntfs-mft.htm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41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927685" y="1818105"/>
            <a:ext cx="5340501" cy="707886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Owner id, security </a:t>
            </a: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specifier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, flags (RO, hidden, sys)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68842" y="2464436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53712" y="2807368"/>
            <a:ext cx="1590500" cy="40011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ata attribute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6350919" y="3059487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6884738" y="3207478"/>
            <a:ext cx="564224" cy="3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5263" y="4643826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  <a:endParaRPr lang="en-US" sz="20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08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Medium File</a:t>
            </a:r>
            <a:endParaRPr lang="en-US" dirty="0"/>
          </a:p>
        </p:txBody>
      </p:sp>
      <p:pic>
        <p:nvPicPr>
          <p:cNvPr id="4" name="Content Placeholder 3" descr="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970" r="-5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14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NTFS Multiple Indirect Blocks</a:t>
            </a:r>
            <a:endParaRPr lang="en-US" dirty="0"/>
          </a:p>
        </p:txBody>
      </p:sp>
      <p:pic>
        <p:nvPicPr>
          <p:cNvPr id="4" name="Content Placeholder 3" descr="Screen Shot 2012-11-16 at 10.34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27264" r="-27264"/>
          <a:stretch>
            <a:fillRect/>
          </a:stretch>
        </p:blipFill>
        <p:spPr>
          <a:xfrm>
            <a:off x="125246" y="838200"/>
            <a:ext cx="9506246" cy="5228069"/>
          </a:xfrm>
        </p:spPr>
      </p:pic>
    </p:spTree>
    <p:extLst>
      <p:ext uri="{BB962C8B-B14F-4D97-AF65-F5344CB8AC3E}">
        <p14:creationId xmlns:p14="http://schemas.microsoft.com/office/powerpoint/2010/main" val="147521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esFiles-NTFS-four-hug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99184" r="-99184"/>
          <a:stretch>
            <a:fillRect/>
          </a:stretch>
        </p:blipFill>
        <p:spPr>
          <a:xfrm>
            <a:off x="-1596030" y="-14768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60173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I/O involves explicit transfers between buffers in process address space to/from regions of a file</a:t>
            </a:r>
          </a:p>
          <a:p>
            <a:pPr lvl="1"/>
            <a:r>
              <a:rPr lang="en-US" dirty="0" smtClean="0"/>
              <a:t>This involves multiple copies into caches in memory, plus system calls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we could “map” the file directly into an empty region of our address space</a:t>
            </a:r>
          </a:p>
          <a:p>
            <a:pPr lvl="1"/>
            <a:r>
              <a:rPr lang="en-US" dirty="0" smtClean="0"/>
              <a:t>Implicitly “page it in” when we read it</a:t>
            </a:r>
          </a:p>
          <a:p>
            <a:pPr lvl="1"/>
            <a:r>
              <a:rPr lang="en-US" dirty="0" smtClean="0"/>
              <a:t>Write it and “eventually” page it out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Executable files are treated this way when we </a:t>
            </a:r>
            <a:r>
              <a:rPr lang="en-US" dirty="0" smtClean="0">
                <a:latin typeface="Courier New"/>
                <a:cs typeface="Courier New"/>
              </a:rPr>
              <a:t>exec</a:t>
            </a:r>
            <a:r>
              <a:rPr lang="en-US" dirty="0" smtClean="0"/>
              <a:t> the proces</a:t>
            </a:r>
            <a:r>
              <a:rPr lang="en-US" dirty="0"/>
              <a:t>s</a:t>
            </a:r>
            <a:r>
              <a:rPr lang="en-US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930155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33400"/>
          </a:xfrm>
        </p:spPr>
        <p:txBody>
          <a:bodyPr/>
          <a:lstStyle/>
          <a:p>
            <a:r>
              <a:rPr lang="en-US" altLang="en-US" dirty="0" smtClean="0"/>
              <a:t>Recall: Who Does </a:t>
            </a:r>
            <a:r>
              <a:rPr lang="en-US" altLang="en-US" dirty="0"/>
              <a:t>W</a:t>
            </a:r>
            <a:r>
              <a:rPr lang="en-US" altLang="en-US" dirty="0" smtClean="0"/>
              <a:t>hat, When?</a:t>
            </a: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599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5105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24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57701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 flipV="1">
            <a:off x="2448301" y="1676400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5562600" y="914400"/>
            <a:ext cx="17719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6324600" y="2024063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7391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828550" y="1981200"/>
            <a:ext cx="1715938" cy="594955"/>
            <a:chOff x="2828550" y="1981200"/>
            <a:chExt cx="1715939" cy="594955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44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828550" y="1981200"/>
              <a:ext cx="905252" cy="4784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381000" y="3048000"/>
            <a:ext cx="2361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041400" y="2228850"/>
            <a:ext cx="1787150" cy="1751013"/>
            <a:chOff x="1041242" y="2057400"/>
            <a:chExt cx="1787209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80651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066800" y="3505200"/>
            <a:ext cx="2454518" cy="1219200"/>
            <a:chOff x="1066800" y="3505200"/>
            <a:chExt cx="2455139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55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108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5105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038600" y="3200400"/>
            <a:ext cx="3484334" cy="1905000"/>
            <a:chOff x="4038600" y="3200400"/>
            <a:chExt cx="3484334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5699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146049" y="2181225"/>
            <a:ext cx="3614554" cy="2306638"/>
            <a:chOff x="2215108" y="2133600"/>
            <a:chExt cx="3615377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1728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04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81000" y="4876799"/>
            <a:ext cx="1415042" cy="1376023"/>
            <a:chOff x="381000" y="4876800"/>
            <a:chExt cx="1414795" cy="1376086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38595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846138" y="4487863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50806" y="1962150"/>
            <a:ext cx="1247769" cy="3074988"/>
            <a:chOff x="50836" y="1961444"/>
            <a:chExt cx="1247386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836" y="2132963"/>
              <a:ext cx="815551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00200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4343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4495800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6477000" y="23622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6170613" y="3079924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14740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Paging to </a:t>
            </a:r>
            <a:r>
              <a:rPr lang="en-US" dirty="0" err="1" smtClean="0">
                <a:latin typeface="Courier New"/>
                <a:cs typeface="Courier New"/>
              </a:rPr>
              <a:t>mmap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599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30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 smtClean="0">
                <a:latin typeface="Gill Sans Light"/>
                <a:cs typeface="Gill Sans Light"/>
              </a:rPr>
              <a:t>PT</a:t>
            </a: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 smtClean="0">
              <a:latin typeface="Gill Sans Light"/>
              <a:cs typeface="Gill Sans Light"/>
            </a:endParaRP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 smtClean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57701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 flipV="1">
            <a:off x="2448301" y="1676400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7083425" y="882222"/>
            <a:ext cx="17719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62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1945421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801288" cy="594955"/>
            <a:chOff x="2743200" y="1981200"/>
            <a:chExt cx="1801289" cy="594955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44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04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7788" y="572299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File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5512" y="6191250"/>
            <a:ext cx="397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file to region of  VAS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418604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4572000" y="3581400"/>
            <a:ext cx="243949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solidFill>
                  <a:srgbClr val="0000FF"/>
                </a:solidFill>
                <a:latin typeface="Gill Sans Light"/>
                <a:cs typeface="Gill Sans Light"/>
              </a:rPr>
              <a:t>Create </a:t>
            </a:r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PT </a:t>
            </a:r>
            <a:r>
              <a:rPr lang="en-US" b="0" dirty="0" smtClean="0">
                <a:solidFill>
                  <a:srgbClr val="0000FF"/>
                </a:solidFill>
                <a:latin typeface="Gill Sans Light"/>
                <a:cs typeface="Gill Sans Light"/>
              </a:rPr>
              <a:t>entries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f</a:t>
            </a:r>
            <a:r>
              <a:rPr lang="en-US" b="0" dirty="0" smtClean="0">
                <a:solidFill>
                  <a:srgbClr val="0000FF"/>
                </a:solidFill>
                <a:latin typeface="Gill Sans Light"/>
                <a:cs typeface="Gill Sans Light"/>
              </a:rPr>
              <a:t>or mapped region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a</a:t>
            </a:r>
            <a:r>
              <a:rPr lang="en-US" b="0" dirty="0" smtClean="0">
                <a:solidFill>
                  <a:srgbClr val="0000FF"/>
                </a:solidFill>
                <a:latin typeface="Gill Sans Light"/>
                <a:cs typeface="Gill Sans Light"/>
              </a:rPr>
              <a:t>s “backed” by file</a:t>
            </a:r>
            <a:endParaRPr lang="en-US" b="0" dirty="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30800" y="2424954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239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037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429000" y="2424954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581400" y="2887579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113038" y="3345999"/>
            <a:ext cx="2361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293009" y="2438400"/>
            <a:ext cx="1787150" cy="1751013"/>
            <a:chOff x="1041242" y="2057400"/>
            <a:chExt cx="1787209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80651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293708" y="3790932"/>
            <a:ext cx="2454518" cy="1219200"/>
            <a:chOff x="1066800" y="3505200"/>
            <a:chExt cx="2455139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55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2259702" y="4819632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531708" y="5029199"/>
            <a:ext cx="1415042" cy="1376023"/>
            <a:chOff x="381000" y="4876800"/>
            <a:chExt cx="1414795" cy="1376086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38595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996846" y="4773595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52400" y="1981200"/>
            <a:ext cx="1296883" cy="3074988"/>
            <a:chOff x="1738" y="1961444"/>
            <a:chExt cx="1296484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38" y="2132963"/>
              <a:ext cx="815550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2472979" y="2502097"/>
            <a:ext cx="2669985" cy="1515035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Read File contents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from memory!</a:t>
            </a:r>
            <a:endParaRPr kumimoji="0" 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45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" grpId="0" animBg="1"/>
      <p:bldP spid="95" grpId="0" animBg="1"/>
      <p:bldP spid="84" grpId="0" animBg="1"/>
      <p:bldP spid="84" grpId="1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mmap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95800"/>
            <a:ext cx="8991600" cy="204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May map a specific region or let the system find one for you</a:t>
            </a:r>
          </a:p>
          <a:p>
            <a:pPr lvl="1"/>
            <a:r>
              <a:rPr lang="en-US" sz="2400" dirty="0" smtClean="0"/>
              <a:t>Tricky to know where the holes are</a:t>
            </a:r>
          </a:p>
          <a:p>
            <a:r>
              <a:rPr lang="en-US" sz="2800" dirty="0" smtClean="0"/>
              <a:t>Used both for manipulating files and for sharing between processes</a:t>
            </a:r>
            <a:endParaRPr lang="en-US" sz="2800" dirty="0"/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715867"/>
            <a:ext cx="7366000" cy="36963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23741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000" y="723900"/>
            <a:ext cx="8910000" cy="612475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mman.h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&gt; /*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also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*/</a:t>
            </a:r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something = 162;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main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char *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("Data 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&amp;something);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("Heap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(1));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("Stack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/* Open the file */</a:t>
            </a:r>
          </a:p>
          <a:p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= open(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[1], O_RDWR | O_CREAT);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if (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&lt; 0) {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("open 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failed!"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;exit(1); }</a:t>
            </a:r>
          </a:p>
          <a:p>
            <a:endParaRPr lang="en-US" sz="14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/* map the file */</a:t>
            </a:r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(0, 10000, 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PROT_READ|PROT_WRITE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MAP_FILE|MAP_SHARED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0);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== MAP_FAILED) {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failed"); exit(1);}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puts(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(mfile+20,"Let's write over it")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close(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657600" y="914400"/>
            <a:ext cx="5334000" cy="2971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test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Data  at:        105d63058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7f8a33c04b70</a:t>
            </a:r>
          </a:p>
          <a:p>
            <a:r>
              <a:rPr lang="sv-SE" b="0" dirty="0">
                <a:latin typeface="Consolas" charset="0"/>
                <a:ea typeface="Consolas" charset="0"/>
                <a:cs typeface="Consolas" charset="0"/>
              </a:rPr>
              <a:t>Stack at:     7fff59e9db10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   </a:t>
            </a:r>
            <a:r>
              <a:rPr lang="da-DK" b="0" dirty="0" smtClean="0">
                <a:latin typeface="Consolas" charset="0"/>
                <a:ea typeface="Consolas" charset="0"/>
                <a:cs typeface="Consolas" charset="0"/>
              </a:rPr>
              <a:t>105d97000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two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four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657600" y="4419600"/>
            <a:ext cx="5334000" cy="1676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$ cat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Thi</a:t>
            </a:r>
            <a:r>
              <a:rPr 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Let's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 over it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  <a:p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6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Huge FAT </a:t>
            </a:r>
            <a:r>
              <a:rPr lang="en-US" dirty="0"/>
              <a:t>S</a:t>
            </a:r>
            <a:r>
              <a:rPr lang="en-US" dirty="0" smtClean="0"/>
              <a:t>ecurity Holes!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FAT has no access rights</a:t>
            </a:r>
          </a:p>
          <a:p>
            <a:endParaRPr lang="en-US" sz="2800" dirty="0" smtClean="0"/>
          </a:p>
          <a:p>
            <a:r>
              <a:rPr lang="en-US" sz="2800" dirty="0" smtClean="0"/>
              <a:t>FAT has no header in the file blocks</a:t>
            </a:r>
          </a:p>
          <a:p>
            <a:endParaRPr lang="en-US" sz="2800" dirty="0" smtClean="0"/>
          </a:p>
          <a:p>
            <a:r>
              <a:rPr lang="en-US" sz="2800" dirty="0" smtClean="0"/>
              <a:t>Just gives an index into the FAT </a:t>
            </a:r>
          </a:p>
          <a:p>
            <a:pPr lvl="1"/>
            <a:r>
              <a:rPr lang="en-US" sz="2400" dirty="0" smtClean="0"/>
              <a:t>(file number = block number)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88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(1/2)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23900"/>
            <a:ext cx="8839200" cy="6134100"/>
          </a:xfrm>
        </p:spPr>
        <p:txBody>
          <a:bodyPr>
            <a:normAutofit/>
          </a:bodyPr>
          <a:lstStyle/>
          <a:p>
            <a:r>
              <a:rPr lang="en-US" dirty="0" smtClean="0"/>
              <a:t>File System:</a:t>
            </a:r>
          </a:p>
          <a:p>
            <a:pPr lvl="1"/>
            <a:r>
              <a:rPr lang="en-US" sz="2400" dirty="0" smtClean="0"/>
              <a:t>Transforms blocks into Files and Directories</a:t>
            </a:r>
          </a:p>
          <a:p>
            <a:pPr lvl="1"/>
            <a:r>
              <a:rPr lang="en-US" sz="2400" dirty="0" smtClean="0"/>
              <a:t>Optimize for size, access and usage patterns</a:t>
            </a:r>
          </a:p>
          <a:p>
            <a:pPr lvl="1"/>
            <a:r>
              <a:rPr lang="en-US" sz="2400" dirty="0" smtClean="0"/>
              <a:t>Maximize sequential access, allow efficient random access</a:t>
            </a:r>
          </a:p>
          <a:p>
            <a:pPr lvl="1"/>
            <a:r>
              <a:rPr lang="en-US" sz="2400" dirty="0" smtClean="0"/>
              <a:t>Projects the OS protection and security regime (UGO </a:t>
            </a:r>
            <a:r>
              <a:rPr lang="en-US" sz="2400" dirty="0" err="1" smtClean="0"/>
              <a:t>vs</a:t>
            </a:r>
            <a:r>
              <a:rPr lang="en-US" sz="2400" dirty="0" smtClean="0"/>
              <a:t> ACL)</a:t>
            </a:r>
          </a:p>
          <a:p>
            <a:r>
              <a:rPr lang="en-US" dirty="0" smtClean="0"/>
              <a:t>File defined by header, called “</a:t>
            </a:r>
            <a:r>
              <a:rPr lang="en-US" altLang="ja-JP" dirty="0" err="1" smtClean="0"/>
              <a:t>inode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Naming: translating from user-visible names to actual sys resources</a:t>
            </a:r>
          </a:p>
          <a:p>
            <a:pPr lvl="1"/>
            <a:r>
              <a:rPr lang="en-US" sz="2400" dirty="0" smtClean="0"/>
              <a:t>Directories used for naming for local file systems</a:t>
            </a:r>
          </a:p>
          <a:p>
            <a:pPr lvl="1"/>
            <a:r>
              <a:rPr lang="en-US" sz="2400" dirty="0" smtClean="0"/>
              <a:t>Linked or tree structure stored in files</a:t>
            </a:r>
          </a:p>
          <a:p>
            <a:r>
              <a:rPr lang="en-US" dirty="0" smtClean="0"/>
              <a:t>Multilevel Indexed Scheme</a:t>
            </a:r>
          </a:p>
          <a:p>
            <a:pPr lvl="1"/>
            <a:r>
              <a:rPr lang="en-US" sz="2400" dirty="0" err="1" smtClean="0"/>
              <a:t>inode</a:t>
            </a:r>
            <a:r>
              <a:rPr lang="en-US" sz="2400" dirty="0" smtClean="0"/>
              <a:t> contains file info, direct pointers to blocks, indirect blocks, doubly indirect, etc..</a:t>
            </a:r>
          </a:p>
          <a:p>
            <a:pPr lvl="1"/>
            <a:r>
              <a:rPr lang="en-US" sz="2400" dirty="0" smtClean="0"/>
              <a:t>NTFS: variable extents</a:t>
            </a:r>
            <a:r>
              <a:rPr lang="en-US" sz="2400" dirty="0"/>
              <a:t> </a:t>
            </a:r>
            <a:r>
              <a:rPr lang="en-US" sz="2400" dirty="0" smtClean="0"/>
              <a:t>not fixed blocks, tiny files data is in header</a:t>
            </a:r>
          </a:p>
        </p:txBody>
      </p:sp>
    </p:spTree>
    <p:extLst>
      <p:ext uri="{BB962C8B-B14F-4D97-AF65-F5344CB8AC3E}">
        <p14:creationId xmlns:p14="http://schemas.microsoft.com/office/powerpoint/2010/main" val="295167160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(2/2)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4.2 BSD Multilevel index files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Inode</a:t>
            </a:r>
            <a:r>
              <a:rPr lang="en-US" sz="2400" dirty="0"/>
              <a:t> contains </a:t>
            </a:r>
            <a:r>
              <a:rPr lang="en-US" sz="2400" dirty="0" err="1" smtClean="0"/>
              <a:t>ptrs</a:t>
            </a:r>
            <a:r>
              <a:rPr lang="en-US" sz="2400" dirty="0" smtClean="0"/>
              <a:t> to </a:t>
            </a:r>
            <a:r>
              <a:rPr lang="en-US" sz="2400" dirty="0"/>
              <a:t>actual blocks, indirect blocks, double indirect blocks, etc.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Optimizations for sequential access: start new files in open ranges of free blocks, rotational optimization</a:t>
            </a:r>
          </a:p>
          <a:p>
            <a:pPr lvl="1">
              <a:lnSpc>
                <a:spcPct val="100000"/>
              </a:lnSpc>
            </a:pPr>
            <a:endParaRPr lang="en-US" sz="11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File layout driven by </a:t>
            </a:r>
            <a:r>
              <a:rPr lang="en-US" dirty="0" err="1" smtClean="0"/>
              <a:t>freespace</a:t>
            </a:r>
            <a:r>
              <a:rPr lang="en-US" dirty="0" smtClean="0"/>
              <a:t> management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Integrate </a:t>
            </a:r>
            <a:r>
              <a:rPr lang="en-US" sz="2400" dirty="0" err="1" smtClean="0"/>
              <a:t>freespace</a:t>
            </a:r>
            <a:r>
              <a:rPr lang="en-US" sz="2400" dirty="0" smtClean="0"/>
              <a:t>, </a:t>
            </a:r>
            <a:r>
              <a:rPr lang="en-US" sz="2400" dirty="0" err="1" smtClean="0"/>
              <a:t>inode</a:t>
            </a:r>
            <a:r>
              <a:rPr lang="en-US" sz="2400" dirty="0" smtClean="0"/>
              <a:t> table, file blocks and </a:t>
            </a:r>
            <a:r>
              <a:rPr lang="en-US" sz="2400" dirty="0" err="1" smtClean="0"/>
              <a:t>dirs</a:t>
            </a:r>
            <a:r>
              <a:rPr lang="en-US" sz="2400" dirty="0" smtClean="0"/>
              <a:t> into block group</a:t>
            </a:r>
          </a:p>
          <a:p>
            <a:pPr lvl="1">
              <a:lnSpc>
                <a:spcPct val="100000"/>
              </a:lnSpc>
            </a:pPr>
            <a:endParaRPr lang="en-US" sz="105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Deep interactions between </a:t>
            </a:r>
            <a:r>
              <a:rPr lang="en-US" dirty="0" err="1" smtClean="0"/>
              <a:t>mem</a:t>
            </a:r>
            <a:r>
              <a:rPr lang="en-US" dirty="0" smtClean="0"/>
              <a:t> management, file system, sharing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 smtClean="0"/>
              <a:t>: </a:t>
            </a:r>
            <a:r>
              <a:rPr lang="en-US" sz="2400" dirty="0"/>
              <a:t>map </a:t>
            </a:r>
            <a:r>
              <a:rPr lang="en-US" sz="2400" dirty="0" smtClean="0"/>
              <a:t>file or anonymous segment to memory</a:t>
            </a:r>
          </a:p>
        </p:txBody>
      </p:sp>
    </p:spTree>
    <p:extLst>
      <p:ext uri="{BB962C8B-B14F-4D97-AF65-F5344CB8AC3E}">
        <p14:creationId xmlns:p14="http://schemas.microsoft.com/office/powerpoint/2010/main" val="396893305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Files</a:t>
            </a:r>
            <a:endParaRPr lang="en-US" dirty="0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1453"/>
            <a:ext cx="4912891" cy="3044412"/>
          </a:xfrm>
          <a:prstGeom prst="rect">
            <a:avLst/>
          </a:prstGeom>
        </p:spPr>
      </p:pic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52" y="2467274"/>
            <a:ext cx="4487147" cy="3438591"/>
          </a:xfrm>
          <a:prstGeom prst="rect">
            <a:avLst/>
          </a:prstGeom>
        </p:spPr>
      </p:pic>
      <p:pic>
        <p:nvPicPr>
          <p:cNvPr id="9" name="Picture 8" descr="Screen Shot 2014-10-21 at 1.49.39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38200"/>
            <a:ext cx="612371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07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Most files are small, growing numbers of files over time</a:t>
            </a:r>
          </a:p>
          <a:p>
            <a:endParaRPr lang="en-US" sz="2800" dirty="0" smtClean="0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82000" cy="51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07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Files</a:t>
            </a:r>
            <a:endParaRPr lang="en-US" dirty="0"/>
          </a:p>
        </p:txBody>
      </p:sp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7" b="1873"/>
          <a:stretch/>
        </p:blipFill>
        <p:spPr>
          <a:xfrm>
            <a:off x="533400" y="1371601"/>
            <a:ext cx="8068733" cy="518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Most of the space is occupied by the rare big ones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928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3400"/>
          </a:xfrm>
        </p:spPr>
        <p:txBody>
          <a:bodyPr/>
          <a:lstStyle/>
          <a:p>
            <a:r>
              <a:rPr lang="en-US" dirty="0" smtClean="0"/>
              <a:t>Unix File System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Original </a:t>
            </a:r>
            <a:r>
              <a:rPr lang="en-US" dirty="0" err="1" smtClean="0"/>
              <a:t>inode</a:t>
            </a:r>
            <a:r>
              <a:rPr lang="en-US" dirty="0" smtClean="0"/>
              <a:t> format appeared in BSD 4.1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Berkeley Standard Distribution Unix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Part of your heritage!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Similar structure for Linux Ext2/3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File Number is index into </a:t>
            </a:r>
            <a:r>
              <a:rPr lang="en-US" dirty="0" err="1" smtClean="0"/>
              <a:t>inode</a:t>
            </a:r>
            <a:r>
              <a:rPr lang="en-US" dirty="0" smtClean="0"/>
              <a:t> arrays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Multi-level index structure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Great for little and large files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Asymmetric tree with fixed sized blocks</a:t>
            </a:r>
          </a:p>
        </p:txBody>
      </p:sp>
    </p:spTree>
    <p:extLst>
      <p:ext uri="{BB962C8B-B14F-4D97-AF65-F5344CB8AC3E}">
        <p14:creationId xmlns:p14="http://schemas.microsoft.com/office/powerpoint/2010/main" val="2337728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3400"/>
          </a:xfrm>
        </p:spPr>
        <p:txBody>
          <a:bodyPr/>
          <a:lstStyle/>
          <a:p>
            <a:r>
              <a:rPr lang="en-US" dirty="0" smtClean="0"/>
              <a:t>Unix File System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Metadata associated with the file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Rather than in the directory that points to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UNIX Fast File System (FFS) BSD 4.2 Locality Heuristics: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Block group placement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Reserve space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Scalable directory structure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729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77391</TotalTime>
  <Pages>60</Pages>
  <Words>2103</Words>
  <Application>Microsoft Macintosh PowerPoint</Application>
  <PresentationFormat>On-screen Show (4:3)</PresentationFormat>
  <Paragraphs>396</Paragraphs>
  <Slides>41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Comic Sans MS</vt:lpstr>
      <vt:lpstr>Consolas</vt:lpstr>
      <vt:lpstr>Courier New</vt:lpstr>
      <vt:lpstr>Gill Sans</vt:lpstr>
      <vt:lpstr>Gill Sans Light</vt:lpstr>
      <vt:lpstr>MS PGothic</vt:lpstr>
      <vt:lpstr>ＭＳ Ｐゴシック</vt:lpstr>
      <vt:lpstr>Symbol</vt:lpstr>
      <vt:lpstr>굴림</vt:lpstr>
      <vt:lpstr>新細明體</vt:lpstr>
      <vt:lpstr>Office</vt:lpstr>
      <vt:lpstr>CS162 Operating Systems and Systems Programming Lecture 19   File Systems (Con’t), MMAP</vt:lpstr>
      <vt:lpstr>Our first filesystem: FAT (File Allocation Table)</vt:lpstr>
      <vt:lpstr>Directory Structure (cont’d)</vt:lpstr>
      <vt:lpstr>Many Huge FAT Security Holes!</vt:lpstr>
      <vt:lpstr>Characteristics of Files</vt:lpstr>
      <vt:lpstr>Characteristics of Files</vt:lpstr>
      <vt:lpstr>Characteristics of Files</vt:lpstr>
      <vt:lpstr>Unix File System (1/2)</vt:lpstr>
      <vt:lpstr>Unix File System (2/2)</vt:lpstr>
      <vt:lpstr>File Attributes</vt:lpstr>
      <vt:lpstr>File Attributes</vt:lpstr>
      <vt:lpstr>Data Storage</vt:lpstr>
      <vt:lpstr>Data Storage</vt:lpstr>
      <vt:lpstr>UNIX BSD 4.2 (1984) (1/2)</vt:lpstr>
      <vt:lpstr>UNIX BSD 4.2 (1984) (2/2)</vt:lpstr>
      <vt:lpstr>Attack of the Rotational Delay</vt:lpstr>
      <vt:lpstr>Attack of the Rotational Delay</vt:lpstr>
      <vt:lpstr>Where are inodes Stored?</vt:lpstr>
      <vt:lpstr>Where are inodes Stored?</vt:lpstr>
      <vt:lpstr>4.2 BSD Locality: Block Groups</vt:lpstr>
      <vt:lpstr>4.2 BSD Locality: Block Groups</vt:lpstr>
      <vt:lpstr>UNIX 4.2 BSD FFS First Fit Block Allocation</vt:lpstr>
      <vt:lpstr>UNIX 4.2 BSD FFS</vt:lpstr>
      <vt:lpstr>break</vt:lpstr>
      <vt:lpstr>Linux Example: Ext2/3 Disk Layout</vt:lpstr>
      <vt:lpstr>A bit more on directories</vt:lpstr>
      <vt:lpstr>Links</vt:lpstr>
      <vt:lpstr>Large Directories: B-Trees (dirhash)</vt:lpstr>
      <vt:lpstr>NTFS</vt:lpstr>
      <vt:lpstr>NTFS</vt:lpstr>
      <vt:lpstr>NTFS Small File</vt:lpstr>
      <vt:lpstr>NTFS Medium File</vt:lpstr>
      <vt:lpstr>NTFS Multiple Indirect Blocks</vt:lpstr>
      <vt:lpstr>PowerPoint Presentation</vt:lpstr>
      <vt:lpstr>Memory Mapped Files</vt:lpstr>
      <vt:lpstr>Recall: Who Does What, When?</vt:lpstr>
      <vt:lpstr>Using Paging to mmap() Files</vt:lpstr>
      <vt:lpstr>mmap() system call</vt:lpstr>
      <vt:lpstr>An mmap() Example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980</cp:revision>
  <cp:lastPrinted>2017-04-05T04:17:33Z</cp:lastPrinted>
  <dcterms:created xsi:type="dcterms:W3CDTF">1995-08-12T11:37:26Z</dcterms:created>
  <dcterms:modified xsi:type="dcterms:W3CDTF">2018-11-07T05:33:06Z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