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0" r:id="rId6"/>
    <p:sldId id="262" r:id="rId7"/>
    <p:sldId id="259" r:id="rId8"/>
    <p:sldId id="263" r:id="rId9"/>
    <p:sldId id="264" r:id="rId10"/>
    <p:sldId id="271" r:id="rId11"/>
    <p:sldId id="265" r:id="rId12"/>
    <p:sldId id="272" r:id="rId13"/>
    <p:sldId id="273" r:id="rId14"/>
    <p:sldId id="274" r:id="rId15"/>
    <p:sldId id="275" r:id="rId16"/>
    <p:sldId id="276" r:id="rId17"/>
    <p:sldId id="277" r:id="rId18"/>
    <p:sldId id="27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15819" units="1/cm"/>
          <inkml:channelProperty channel="Y" name="resolution" value="36.1204" units="1/cm"/>
          <inkml:channelProperty channel="T" name="resolution" value="1" units="1/dev"/>
        </inkml:channelProperties>
      </inkml:inkSource>
      <inkml:timestamp xml:id="ts0" timeString="2020-12-15T08:11:48.320"/>
    </inkml:context>
    <inkml:brush xml:id="br0">
      <inkml:brushProperty name="width" value="0.05292" units="cm"/>
      <inkml:brushProperty name="height" value="0.05292" units="cm"/>
      <inkml:brushProperty name="color" value="#FF0000"/>
    </inkml:brush>
  </inkml:definitions>
  <inkml:trace contextRef="#ctx0" brushRef="#br0">3828 7708 0,'0'18'63,"0"-1"-48,0 1 1,0 0 0,0-1-1,0 1 1,0 0 15,0-1-15,0 1 15,0 0-15,0-1-1,0 1 1,0 0 15,0-1-15,0 1 15,0-1-15,0 1-16,0 0 15,0-1 17,0 1-17,0 0-15,0-1 31,0 1-15,0 17 15,0-17-15,0-1 0,-18 1-1,18 0 1,0-1-1,0 1 17,0 0-32,0-1 15,0 1 17,0 0-17,0-1-15,-18 1 31,18-1-15,0 1 0,0 17-1,0 1 1,0-19 0,0 19-1,0-1 1,0-18-16,0 36 15,0-17 1,0 17 0,0-18-1,0 18 1,0 0 0,0 0 15,0 0-16,0-18 1,0 71 0,0-71-1,0 18 1,0 0 0,0 0-1,-17-18 1,-1 36-1,18-19 1,0 1 0,0-17-1,0-1 1,0 18 0,0-18-1,0-17 1,0 35 15,0-18-15,0 0-1,0 18 1,0-18 0,0 18-1,0-17 1,0 17-1,0-18 1,0 18 0,0-18-1,0 18 1,0 17 15,0-52-31,0 35 31,0 0-15,0-35 0,0 17-1,0 0 1,0-17 0,0 17-1,0 0 1,0-17-1,0 17 1,0 1 0,0-19-1,0 18 1,0-17 15,0 17-15,0-17-1,0 35 17,0-18-17,0-17-15,0-1 32,0 1-17,0 0 1,0-1-1,0 1 1,0 17 15,0-17-15,0 0-16,0 17 16,0-18-1,0 19 16,18-19-15,-18 36 0,0-17-1,0-19 1,0 1 0,0 17-1,0-17 1,17 17-1,-17-17 1,18-1 15,0-17-15,-1 0 0,1 0 15,0 0 0,-1 0-15,1 0-1,17 0 1,-17 0-16,-1 0 16,1 0-1,0 0 1,17 0-16,-17 0 15,-1 0 1,1 0 0,0 0-1,-1 0 173,18 0-188,-17-17 15,17 17-15,-17 0 16,0 0 0,17 0-1,-17 0 63,-1 0-62,1 0 0,-1 0-1,1 0 48,0 0-16,-1 0-32,1-18 1,0 18 0,-18-18-1,17 18-15,-17-35 31,18 18-31,-18-19 16,18-52 0,-18 53-1,0-18 1,0 0 0,0-18-1,0 54 1,0-19-1,17 19 1,-17-18 0,0-1-1,18 19 1,-18-1 0,17-35 15,-17 18-16,0-36 1,0 1 0,18 17-1,0-35 1,-1 35 0,19-53-1,-36 0 1,0 35-1,0 19 1,0-1 0,0 17-1,17-17 1,-17 0 0,0 1-1,0-1 16,0-18-15,0 1 0,0-36-1,0 35 1,0 1 0,18-54-1,-18 107 1,0-54-1,0 18 1,0-18 0,0-17-1,0 35 1,0 0 0,0-17-1,0 17 16,0 0-15,0 0 0,0-35-1,0 70 1,0-52 0,0 17-1,0 0 1,0 0-1,0 18 1,0-18 0,0 35-1,0-17 1,0-18 15,0 18-31,0 17 31,0-35-15,0 36 0,0-1-1,0 0 1,0-17 0,0 17-1,0 1 1,0-1-1,-18 0 1,18 1 15,0-1 1,-17 18-32,17-18 46,0 1-30,0-1 0,-18 18 31,18-17-16,-18 17-16,1 0-15,17-18 16,-18 18 0,0 0-1,18-18 1,-35 18 0,18 0-1,-1 0 1,-17 0 15,17 0-15,0 0-16,1 0 15,-1 0 1,-17 0 0,0 0-1,-1 0 1,19 0-16,-1 0 15,0 0 1,1 0 0,-1 0-1,0 0 1,1 0 15,-18 0-15,17 0 15,0 0-15,1 0-1,-1 0 1,18 18 0,-18-18-1,1 0 16,-1 0-15,0 0 0,1 0-1,-1 0 1,0 0 15,1 0-15,-1 0 15,1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15819" units="1/cm"/>
          <inkml:channelProperty channel="Y" name="resolution" value="36.1204" units="1/cm"/>
          <inkml:channelProperty channel="T" name="resolution" value="1" units="1/dev"/>
        </inkml:channelProperties>
      </inkml:inkSource>
      <inkml:timestamp xml:id="ts0" timeString="2020-12-15T08:13:58.223"/>
    </inkml:context>
    <inkml:brush xml:id="br0">
      <inkml:brushProperty name="width" value="0.05292" units="cm"/>
      <inkml:brushProperty name="height" value="0.05292" units="cm"/>
      <inkml:brushProperty name="color" value="#FF0000"/>
    </inkml:brush>
  </inkml:definitions>
  <inkml:trace contextRef="#ctx0" brushRef="#br0">4128 11430 0,'0'18'110,"0"17"-95,0-17-15,0 17 16,0 18 0,0-18-1,0 0 1,17 18-1,-17-17 1,0-19 0,0 18-1,0-17 1,18 0 0,-18 17-1,0 18 1,0-18-1,0-17 1,0-1 0,0 1-1,0 0 1,17-18 62,19 0-62,-19-18-16,1 18 15,17 0-15,36 0 32,-1 0-17,19 0 1,16 0-1,19-18 1,-36 18 0,18 0-1,-18 0 1,0-17 0,-17 17-1,17 0 1,18 0-1,-36 0 1,36 0 0,-18 0-1,18 0 17,18 0-17,-1 0 1,18 0-1,-17 0 1,35 0 0,35 0-1,-106 0 1,106 0 0,-71 0-1,18 0 1,-17 0-1,-18 0 1,-18 0 0,18 17 15,-36 1-15,89-18-1,-106 18 1,53-18-1,17 0 1,-35 0 0,1 17-1,-1-17 1,18 0 0,-1 0-1,-16 0 1,-19 0-1,-34 0 1,69 0 0,1 0-1,18 0 17,-89 0-17,88 0 1,-34 0-1,-19 0 1,1 0 0,-1 0-1,1 0 1,-1 0 0,-17 0-1,0 0 1,35 0-1,1 0 1,-1 0 0,35 0-1,1 0 17,-36 0-17,35 0 1,-17 0-1,53 18 1,-71 0 0,0-1-1,-17-17 1,-53 0 0,17 0-1,-18 0 16,1 0 1,0 0-32,-1 0 31,1 0-15,0 18 15,-1-18-16,1 0 1,-18 18 0,0-1 109,0 1-110,0 17 1,18-17-16,-18 35 31,0-18-15,0-17-1,0-1 1,0 1-16,0-1 16,0 36-1,0 0 1,0-17 0,0 17-1,0-18 1,0 0-1,0-17 1,0 17 15,0 18-15,0-18 15,0-17-15,0-1-16,0 1 15,0 0 1,0-1 0,0 1-1,0 0 1,0-1 0,0 1-1,0 0 1,0-1-1,0 1 1,0 17 0,0 0-1,0 1 17,0-19-17,0 1 16,0 0-15,0-1 0,17 1-1,-17 0 1,18-1 0,-18 1-1,0-1 1,0 1 15,0 0 16,0-1-31,0 1 77,0 0-61,0-1 14,0 1-30,0 0 234,0-1-234,0 18-1,0 1 1,0-19 0,0 1-1,0 0 204,0-1-203,0 1-1,0 0 1,0-1-1,0 1 1</inkml:trace>
  <inkml:trace contextRef="#ctx0" brushRef="#br0" timeOffset="1225.739">11130 13529 0,'18'0'109,"-1"18"-93,-17-1 0,18 1-1,17 0 1,-17-1-1,-18 1 1,18-18 15,-1 0-15,1 0 15,-18 17 0,18-17-31,17 0 32,0-17 202,-17 17-218,-18-18-16,53-17 15,-18 0 17,18-1-17,-36 36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E9936-56F4-44AE-AADC-CADE6BD9A8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2CBF34B-F367-47FC-BDD2-F4F0D590A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1EE585D-CCA0-420A-85B0-07DB780C282D}"/>
              </a:ext>
            </a:extLst>
          </p:cNvPr>
          <p:cNvSpPr>
            <a:spLocks noGrp="1"/>
          </p:cNvSpPr>
          <p:nvPr>
            <p:ph type="dt" sz="half" idx="10"/>
          </p:nvPr>
        </p:nvSpPr>
        <p:spPr/>
        <p:txBody>
          <a:bodyPr/>
          <a:lstStyle/>
          <a:p>
            <a:fld id="{DBB7301D-2486-4EC3-AA23-1D18379D0211}"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CFD0E8E6-1DF9-4A60-9975-F081C40B91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260766-6BB0-4D00-8B97-3B9260370B58}"/>
              </a:ext>
            </a:extLst>
          </p:cNvPr>
          <p:cNvSpPr>
            <a:spLocks noGrp="1"/>
          </p:cNvSpPr>
          <p:nvPr>
            <p:ph type="sldNum" sz="quarter" idx="12"/>
          </p:nvPr>
        </p:nvSpPr>
        <p:spPr/>
        <p:txBody>
          <a:bodyPr/>
          <a:lstStyle/>
          <a:p>
            <a:fld id="{071C0D00-E17F-4125-B637-9980F74F93EC}" type="slidenum">
              <a:rPr lang="zh-CN" altLang="en-US" smtClean="0"/>
              <a:t>‹#›</a:t>
            </a:fld>
            <a:endParaRPr lang="zh-CN" altLang="en-US"/>
          </a:p>
        </p:txBody>
      </p:sp>
    </p:spTree>
    <p:extLst>
      <p:ext uri="{BB962C8B-B14F-4D97-AF65-F5344CB8AC3E}">
        <p14:creationId xmlns:p14="http://schemas.microsoft.com/office/powerpoint/2010/main" val="150997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08923-FE3C-4EEC-AB63-F2969A20978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FF014C-60C0-4FAD-A3BF-BA14E9C19C9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A22D9FE-20DF-45D6-A383-171E1483B881}"/>
              </a:ext>
            </a:extLst>
          </p:cNvPr>
          <p:cNvSpPr>
            <a:spLocks noGrp="1"/>
          </p:cNvSpPr>
          <p:nvPr>
            <p:ph type="dt" sz="half" idx="10"/>
          </p:nvPr>
        </p:nvSpPr>
        <p:spPr/>
        <p:txBody>
          <a:bodyPr/>
          <a:lstStyle/>
          <a:p>
            <a:fld id="{DBB7301D-2486-4EC3-AA23-1D18379D0211}"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313CC42C-FC1A-4031-983C-89575C8FB6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41F501-73B6-44AD-87BF-3C9D83A2343C}"/>
              </a:ext>
            </a:extLst>
          </p:cNvPr>
          <p:cNvSpPr>
            <a:spLocks noGrp="1"/>
          </p:cNvSpPr>
          <p:nvPr>
            <p:ph type="sldNum" sz="quarter" idx="12"/>
          </p:nvPr>
        </p:nvSpPr>
        <p:spPr/>
        <p:txBody>
          <a:bodyPr/>
          <a:lstStyle/>
          <a:p>
            <a:fld id="{071C0D00-E17F-4125-B637-9980F74F93EC}" type="slidenum">
              <a:rPr lang="zh-CN" altLang="en-US" smtClean="0"/>
              <a:t>‹#›</a:t>
            </a:fld>
            <a:endParaRPr lang="zh-CN" altLang="en-US"/>
          </a:p>
        </p:txBody>
      </p:sp>
    </p:spTree>
    <p:extLst>
      <p:ext uri="{BB962C8B-B14F-4D97-AF65-F5344CB8AC3E}">
        <p14:creationId xmlns:p14="http://schemas.microsoft.com/office/powerpoint/2010/main" val="3942198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A55B10A-9A3D-442C-8E7A-418367E82F5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F4E9BBF-BA8A-48FC-9D50-5A4603FD55D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99409B7-9F89-4B9F-9F97-7189AF91D415}"/>
              </a:ext>
            </a:extLst>
          </p:cNvPr>
          <p:cNvSpPr>
            <a:spLocks noGrp="1"/>
          </p:cNvSpPr>
          <p:nvPr>
            <p:ph type="dt" sz="half" idx="10"/>
          </p:nvPr>
        </p:nvSpPr>
        <p:spPr/>
        <p:txBody>
          <a:bodyPr/>
          <a:lstStyle/>
          <a:p>
            <a:fld id="{DBB7301D-2486-4EC3-AA23-1D18379D0211}"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82FC2FE7-21F3-41C8-8ACF-B0C8029E3F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80956E-94D2-40C9-A2BA-3FC001635028}"/>
              </a:ext>
            </a:extLst>
          </p:cNvPr>
          <p:cNvSpPr>
            <a:spLocks noGrp="1"/>
          </p:cNvSpPr>
          <p:nvPr>
            <p:ph type="sldNum" sz="quarter" idx="12"/>
          </p:nvPr>
        </p:nvSpPr>
        <p:spPr/>
        <p:txBody>
          <a:bodyPr/>
          <a:lstStyle/>
          <a:p>
            <a:fld id="{071C0D00-E17F-4125-B637-9980F74F93EC}" type="slidenum">
              <a:rPr lang="zh-CN" altLang="en-US" smtClean="0"/>
              <a:t>‹#›</a:t>
            </a:fld>
            <a:endParaRPr lang="zh-CN" altLang="en-US"/>
          </a:p>
        </p:txBody>
      </p:sp>
    </p:spTree>
    <p:extLst>
      <p:ext uri="{BB962C8B-B14F-4D97-AF65-F5344CB8AC3E}">
        <p14:creationId xmlns:p14="http://schemas.microsoft.com/office/powerpoint/2010/main" val="392924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3701D-D6AE-4E4E-8B20-E0BCA6E252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FAAD5C-8F78-40F3-BEA4-B52132D2B65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66C1C4-C93F-47CF-87A3-5D177DC68AD7}"/>
              </a:ext>
            </a:extLst>
          </p:cNvPr>
          <p:cNvSpPr>
            <a:spLocks noGrp="1"/>
          </p:cNvSpPr>
          <p:nvPr>
            <p:ph type="dt" sz="half" idx="10"/>
          </p:nvPr>
        </p:nvSpPr>
        <p:spPr/>
        <p:txBody>
          <a:bodyPr/>
          <a:lstStyle/>
          <a:p>
            <a:fld id="{DBB7301D-2486-4EC3-AA23-1D18379D0211}"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3C18CE75-C845-4C05-A5BE-4471E7CA76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3F77E3-BBEC-4C7D-AE90-976109B3CF50}"/>
              </a:ext>
            </a:extLst>
          </p:cNvPr>
          <p:cNvSpPr>
            <a:spLocks noGrp="1"/>
          </p:cNvSpPr>
          <p:nvPr>
            <p:ph type="sldNum" sz="quarter" idx="12"/>
          </p:nvPr>
        </p:nvSpPr>
        <p:spPr/>
        <p:txBody>
          <a:bodyPr/>
          <a:lstStyle/>
          <a:p>
            <a:fld id="{071C0D00-E17F-4125-B637-9980F74F93EC}" type="slidenum">
              <a:rPr lang="zh-CN" altLang="en-US" smtClean="0"/>
              <a:t>‹#›</a:t>
            </a:fld>
            <a:endParaRPr lang="zh-CN" altLang="en-US"/>
          </a:p>
        </p:txBody>
      </p:sp>
    </p:spTree>
    <p:extLst>
      <p:ext uri="{BB962C8B-B14F-4D97-AF65-F5344CB8AC3E}">
        <p14:creationId xmlns:p14="http://schemas.microsoft.com/office/powerpoint/2010/main" val="323899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B4807-FBF1-4CB0-9D25-F39B1501023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A052CD-185A-4E8F-9B22-44D48421C9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8E037C3-201C-4B77-899F-194CD88B63FA}"/>
              </a:ext>
            </a:extLst>
          </p:cNvPr>
          <p:cNvSpPr>
            <a:spLocks noGrp="1"/>
          </p:cNvSpPr>
          <p:nvPr>
            <p:ph type="dt" sz="half" idx="10"/>
          </p:nvPr>
        </p:nvSpPr>
        <p:spPr/>
        <p:txBody>
          <a:bodyPr/>
          <a:lstStyle/>
          <a:p>
            <a:fld id="{DBB7301D-2486-4EC3-AA23-1D18379D0211}"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D84AF4E1-D7F9-496F-974D-C28106F5DD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30C736-C0D1-40D4-84EC-07EEF930801E}"/>
              </a:ext>
            </a:extLst>
          </p:cNvPr>
          <p:cNvSpPr>
            <a:spLocks noGrp="1"/>
          </p:cNvSpPr>
          <p:nvPr>
            <p:ph type="sldNum" sz="quarter" idx="12"/>
          </p:nvPr>
        </p:nvSpPr>
        <p:spPr/>
        <p:txBody>
          <a:bodyPr/>
          <a:lstStyle/>
          <a:p>
            <a:fld id="{071C0D00-E17F-4125-B637-9980F74F93EC}" type="slidenum">
              <a:rPr lang="zh-CN" altLang="en-US" smtClean="0"/>
              <a:t>‹#›</a:t>
            </a:fld>
            <a:endParaRPr lang="zh-CN" altLang="en-US"/>
          </a:p>
        </p:txBody>
      </p:sp>
    </p:spTree>
    <p:extLst>
      <p:ext uri="{BB962C8B-B14F-4D97-AF65-F5344CB8AC3E}">
        <p14:creationId xmlns:p14="http://schemas.microsoft.com/office/powerpoint/2010/main" val="13367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696D5-F2CB-4B74-B52C-F90EAE832B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28B0916-68B1-4F54-9BA5-9B3E80992E6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BE6B5B9-C602-48C1-9CBE-0F0FBFA3977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7411F68-3756-4DCE-83F1-E0787FD43B88}"/>
              </a:ext>
            </a:extLst>
          </p:cNvPr>
          <p:cNvSpPr>
            <a:spLocks noGrp="1"/>
          </p:cNvSpPr>
          <p:nvPr>
            <p:ph type="dt" sz="half" idx="10"/>
          </p:nvPr>
        </p:nvSpPr>
        <p:spPr/>
        <p:txBody>
          <a:bodyPr/>
          <a:lstStyle/>
          <a:p>
            <a:fld id="{DBB7301D-2486-4EC3-AA23-1D18379D0211}" type="datetimeFigureOut">
              <a:rPr lang="zh-CN" altLang="en-US" smtClean="0"/>
              <a:t>2020/12/15</a:t>
            </a:fld>
            <a:endParaRPr lang="zh-CN" altLang="en-US"/>
          </a:p>
        </p:txBody>
      </p:sp>
      <p:sp>
        <p:nvSpPr>
          <p:cNvPr id="6" name="页脚占位符 5">
            <a:extLst>
              <a:ext uri="{FF2B5EF4-FFF2-40B4-BE49-F238E27FC236}">
                <a16:creationId xmlns:a16="http://schemas.microsoft.com/office/drawing/2014/main" id="{4A9AF0F0-B7DD-409F-8DAD-2BD6A01DB9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206850-8E6B-486F-806A-1AF8C1727FED}"/>
              </a:ext>
            </a:extLst>
          </p:cNvPr>
          <p:cNvSpPr>
            <a:spLocks noGrp="1"/>
          </p:cNvSpPr>
          <p:nvPr>
            <p:ph type="sldNum" sz="quarter" idx="12"/>
          </p:nvPr>
        </p:nvSpPr>
        <p:spPr/>
        <p:txBody>
          <a:bodyPr/>
          <a:lstStyle/>
          <a:p>
            <a:fld id="{071C0D00-E17F-4125-B637-9980F74F93EC}" type="slidenum">
              <a:rPr lang="zh-CN" altLang="en-US" smtClean="0"/>
              <a:t>‹#›</a:t>
            </a:fld>
            <a:endParaRPr lang="zh-CN" altLang="en-US"/>
          </a:p>
        </p:txBody>
      </p:sp>
    </p:spTree>
    <p:extLst>
      <p:ext uri="{BB962C8B-B14F-4D97-AF65-F5344CB8AC3E}">
        <p14:creationId xmlns:p14="http://schemas.microsoft.com/office/powerpoint/2010/main" val="3667054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E8DB2-A807-4CD1-A769-849E4911D5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57464C5-590F-4C63-AC34-DE3D650585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384E5C3-508C-4F2B-ADFE-BEA9B238F34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5C911A1-A45D-436A-B110-FD5CE816F9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9E9EF74-124D-4FC6-9860-5DC31AD6E0C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425BD0F-E3B2-496F-9086-AB498DB8404C}"/>
              </a:ext>
            </a:extLst>
          </p:cNvPr>
          <p:cNvSpPr>
            <a:spLocks noGrp="1"/>
          </p:cNvSpPr>
          <p:nvPr>
            <p:ph type="dt" sz="half" idx="10"/>
          </p:nvPr>
        </p:nvSpPr>
        <p:spPr/>
        <p:txBody>
          <a:bodyPr/>
          <a:lstStyle/>
          <a:p>
            <a:fld id="{DBB7301D-2486-4EC3-AA23-1D18379D0211}" type="datetimeFigureOut">
              <a:rPr lang="zh-CN" altLang="en-US" smtClean="0"/>
              <a:t>2020/12/15</a:t>
            </a:fld>
            <a:endParaRPr lang="zh-CN" altLang="en-US"/>
          </a:p>
        </p:txBody>
      </p:sp>
      <p:sp>
        <p:nvSpPr>
          <p:cNvPr id="8" name="页脚占位符 7">
            <a:extLst>
              <a:ext uri="{FF2B5EF4-FFF2-40B4-BE49-F238E27FC236}">
                <a16:creationId xmlns:a16="http://schemas.microsoft.com/office/drawing/2014/main" id="{58C4D11D-83A5-49A0-B045-2FB88811F2E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627FF4-9CD5-4026-AEB5-7A8029C79987}"/>
              </a:ext>
            </a:extLst>
          </p:cNvPr>
          <p:cNvSpPr>
            <a:spLocks noGrp="1"/>
          </p:cNvSpPr>
          <p:nvPr>
            <p:ph type="sldNum" sz="quarter" idx="12"/>
          </p:nvPr>
        </p:nvSpPr>
        <p:spPr/>
        <p:txBody>
          <a:bodyPr/>
          <a:lstStyle/>
          <a:p>
            <a:fld id="{071C0D00-E17F-4125-B637-9980F74F93EC}" type="slidenum">
              <a:rPr lang="zh-CN" altLang="en-US" smtClean="0"/>
              <a:t>‹#›</a:t>
            </a:fld>
            <a:endParaRPr lang="zh-CN" altLang="en-US"/>
          </a:p>
        </p:txBody>
      </p:sp>
    </p:spTree>
    <p:extLst>
      <p:ext uri="{BB962C8B-B14F-4D97-AF65-F5344CB8AC3E}">
        <p14:creationId xmlns:p14="http://schemas.microsoft.com/office/powerpoint/2010/main" val="378905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1A632-F5B6-46DC-BF0D-ABC55735AFF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240CBA-AB91-4069-BFF1-14001BB9AD38}"/>
              </a:ext>
            </a:extLst>
          </p:cNvPr>
          <p:cNvSpPr>
            <a:spLocks noGrp="1"/>
          </p:cNvSpPr>
          <p:nvPr>
            <p:ph type="dt" sz="half" idx="10"/>
          </p:nvPr>
        </p:nvSpPr>
        <p:spPr/>
        <p:txBody>
          <a:bodyPr/>
          <a:lstStyle/>
          <a:p>
            <a:fld id="{DBB7301D-2486-4EC3-AA23-1D18379D0211}" type="datetimeFigureOut">
              <a:rPr lang="zh-CN" altLang="en-US" smtClean="0"/>
              <a:t>2020/12/15</a:t>
            </a:fld>
            <a:endParaRPr lang="zh-CN" altLang="en-US"/>
          </a:p>
        </p:txBody>
      </p:sp>
      <p:sp>
        <p:nvSpPr>
          <p:cNvPr id="4" name="页脚占位符 3">
            <a:extLst>
              <a:ext uri="{FF2B5EF4-FFF2-40B4-BE49-F238E27FC236}">
                <a16:creationId xmlns:a16="http://schemas.microsoft.com/office/drawing/2014/main" id="{DDBF2E7B-13D8-4E52-9C38-C85FCD9C5B8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541E5F1-AA41-460D-AACD-0DDF9F970F13}"/>
              </a:ext>
            </a:extLst>
          </p:cNvPr>
          <p:cNvSpPr>
            <a:spLocks noGrp="1"/>
          </p:cNvSpPr>
          <p:nvPr>
            <p:ph type="sldNum" sz="quarter" idx="12"/>
          </p:nvPr>
        </p:nvSpPr>
        <p:spPr/>
        <p:txBody>
          <a:bodyPr/>
          <a:lstStyle/>
          <a:p>
            <a:fld id="{071C0D00-E17F-4125-B637-9980F74F93EC}" type="slidenum">
              <a:rPr lang="zh-CN" altLang="en-US" smtClean="0"/>
              <a:t>‹#›</a:t>
            </a:fld>
            <a:endParaRPr lang="zh-CN" altLang="en-US"/>
          </a:p>
        </p:txBody>
      </p:sp>
    </p:spTree>
    <p:extLst>
      <p:ext uri="{BB962C8B-B14F-4D97-AF65-F5344CB8AC3E}">
        <p14:creationId xmlns:p14="http://schemas.microsoft.com/office/powerpoint/2010/main" val="290301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213664-B4B8-42F1-84CF-7AA2389926BE}"/>
              </a:ext>
            </a:extLst>
          </p:cNvPr>
          <p:cNvSpPr>
            <a:spLocks noGrp="1"/>
          </p:cNvSpPr>
          <p:nvPr>
            <p:ph type="dt" sz="half" idx="10"/>
          </p:nvPr>
        </p:nvSpPr>
        <p:spPr/>
        <p:txBody>
          <a:bodyPr/>
          <a:lstStyle/>
          <a:p>
            <a:fld id="{DBB7301D-2486-4EC3-AA23-1D18379D0211}" type="datetimeFigureOut">
              <a:rPr lang="zh-CN" altLang="en-US" smtClean="0"/>
              <a:t>2020/12/15</a:t>
            </a:fld>
            <a:endParaRPr lang="zh-CN" altLang="en-US"/>
          </a:p>
        </p:txBody>
      </p:sp>
      <p:sp>
        <p:nvSpPr>
          <p:cNvPr id="3" name="页脚占位符 2">
            <a:extLst>
              <a:ext uri="{FF2B5EF4-FFF2-40B4-BE49-F238E27FC236}">
                <a16:creationId xmlns:a16="http://schemas.microsoft.com/office/drawing/2014/main" id="{8D730D8F-D255-4D16-A3AC-39E7D02BDA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FC9E160-8496-442E-A30C-EED9F9178DED}"/>
              </a:ext>
            </a:extLst>
          </p:cNvPr>
          <p:cNvSpPr>
            <a:spLocks noGrp="1"/>
          </p:cNvSpPr>
          <p:nvPr>
            <p:ph type="sldNum" sz="quarter" idx="12"/>
          </p:nvPr>
        </p:nvSpPr>
        <p:spPr/>
        <p:txBody>
          <a:bodyPr/>
          <a:lstStyle/>
          <a:p>
            <a:fld id="{071C0D00-E17F-4125-B637-9980F74F93EC}" type="slidenum">
              <a:rPr lang="zh-CN" altLang="en-US" smtClean="0"/>
              <a:t>‹#›</a:t>
            </a:fld>
            <a:endParaRPr lang="zh-CN" altLang="en-US"/>
          </a:p>
        </p:txBody>
      </p:sp>
    </p:spTree>
    <p:extLst>
      <p:ext uri="{BB962C8B-B14F-4D97-AF65-F5344CB8AC3E}">
        <p14:creationId xmlns:p14="http://schemas.microsoft.com/office/powerpoint/2010/main" val="327515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2BCB11-3E61-4515-8088-DF16FC4FB3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CF19EE-FFFD-416D-90EE-0A46A4B1A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5221777-632D-4FAD-99B4-E28378432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A9085F1-C5AC-40E0-BECD-35FB832E6FA1}"/>
              </a:ext>
            </a:extLst>
          </p:cNvPr>
          <p:cNvSpPr>
            <a:spLocks noGrp="1"/>
          </p:cNvSpPr>
          <p:nvPr>
            <p:ph type="dt" sz="half" idx="10"/>
          </p:nvPr>
        </p:nvSpPr>
        <p:spPr/>
        <p:txBody>
          <a:bodyPr/>
          <a:lstStyle/>
          <a:p>
            <a:fld id="{DBB7301D-2486-4EC3-AA23-1D18379D0211}" type="datetimeFigureOut">
              <a:rPr lang="zh-CN" altLang="en-US" smtClean="0"/>
              <a:t>2020/12/15</a:t>
            </a:fld>
            <a:endParaRPr lang="zh-CN" altLang="en-US"/>
          </a:p>
        </p:txBody>
      </p:sp>
      <p:sp>
        <p:nvSpPr>
          <p:cNvPr id="6" name="页脚占位符 5">
            <a:extLst>
              <a:ext uri="{FF2B5EF4-FFF2-40B4-BE49-F238E27FC236}">
                <a16:creationId xmlns:a16="http://schemas.microsoft.com/office/drawing/2014/main" id="{8E4A6575-D3AD-4574-90DD-F971549D0C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FC0C5C-6824-409D-A351-B7FF83196A0F}"/>
              </a:ext>
            </a:extLst>
          </p:cNvPr>
          <p:cNvSpPr>
            <a:spLocks noGrp="1"/>
          </p:cNvSpPr>
          <p:nvPr>
            <p:ph type="sldNum" sz="quarter" idx="12"/>
          </p:nvPr>
        </p:nvSpPr>
        <p:spPr/>
        <p:txBody>
          <a:bodyPr/>
          <a:lstStyle/>
          <a:p>
            <a:fld id="{071C0D00-E17F-4125-B637-9980F74F93EC}" type="slidenum">
              <a:rPr lang="zh-CN" altLang="en-US" smtClean="0"/>
              <a:t>‹#›</a:t>
            </a:fld>
            <a:endParaRPr lang="zh-CN" altLang="en-US"/>
          </a:p>
        </p:txBody>
      </p:sp>
    </p:spTree>
    <p:extLst>
      <p:ext uri="{BB962C8B-B14F-4D97-AF65-F5344CB8AC3E}">
        <p14:creationId xmlns:p14="http://schemas.microsoft.com/office/powerpoint/2010/main" val="155293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3F245-0C8B-481A-8957-E95F2C4BC1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283B33-9E87-4D56-BDFA-059C4A4C70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C851CA1-84B4-4B08-BE66-8995D4040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BF11EB5-8FF0-4DC1-9957-0C99F016C29F}"/>
              </a:ext>
            </a:extLst>
          </p:cNvPr>
          <p:cNvSpPr>
            <a:spLocks noGrp="1"/>
          </p:cNvSpPr>
          <p:nvPr>
            <p:ph type="dt" sz="half" idx="10"/>
          </p:nvPr>
        </p:nvSpPr>
        <p:spPr/>
        <p:txBody>
          <a:bodyPr/>
          <a:lstStyle/>
          <a:p>
            <a:fld id="{DBB7301D-2486-4EC3-AA23-1D18379D0211}" type="datetimeFigureOut">
              <a:rPr lang="zh-CN" altLang="en-US" smtClean="0"/>
              <a:t>2020/12/15</a:t>
            </a:fld>
            <a:endParaRPr lang="zh-CN" altLang="en-US"/>
          </a:p>
        </p:txBody>
      </p:sp>
      <p:sp>
        <p:nvSpPr>
          <p:cNvPr id="6" name="页脚占位符 5">
            <a:extLst>
              <a:ext uri="{FF2B5EF4-FFF2-40B4-BE49-F238E27FC236}">
                <a16:creationId xmlns:a16="http://schemas.microsoft.com/office/drawing/2014/main" id="{751495E3-5698-45B9-93DE-68115EF75A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EE4E31-B72B-4D46-A7F8-E41D95D2D3FA}"/>
              </a:ext>
            </a:extLst>
          </p:cNvPr>
          <p:cNvSpPr>
            <a:spLocks noGrp="1"/>
          </p:cNvSpPr>
          <p:nvPr>
            <p:ph type="sldNum" sz="quarter" idx="12"/>
          </p:nvPr>
        </p:nvSpPr>
        <p:spPr/>
        <p:txBody>
          <a:bodyPr/>
          <a:lstStyle/>
          <a:p>
            <a:fld id="{071C0D00-E17F-4125-B637-9980F74F93EC}" type="slidenum">
              <a:rPr lang="zh-CN" altLang="en-US" smtClean="0"/>
              <a:t>‹#›</a:t>
            </a:fld>
            <a:endParaRPr lang="zh-CN" altLang="en-US"/>
          </a:p>
        </p:txBody>
      </p:sp>
    </p:spTree>
    <p:extLst>
      <p:ext uri="{BB962C8B-B14F-4D97-AF65-F5344CB8AC3E}">
        <p14:creationId xmlns:p14="http://schemas.microsoft.com/office/powerpoint/2010/main" val="220986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34A519C-A8CD-4046-8E20-0C5664FFA2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594EF84-7987-4D88-9547-BCD0CC41E7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AA7FCA-9F70-44C9-8E25-69511587A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301D-2486-4EC3-AA23-1D18379D0211}"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3775449F-1597-462E-AB4C-70D56008AE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9DA6E2-23D7-4FA0-BE98-E31ABB5240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1C0D00-E17F-4125-B637-9980F74F93EC}" type="slidenum">
              <a:rPr lang="zh-CN" altLang="en-US" smtClean="0"/>
              <a:t>‹#›</a:t>
            </a:fld>
            <a:endParaRPr lang="zh-CN" altLang="en-US"/>
          </a:p>
        </p:txBody>
      </p:sp>
    </p:spTree>
    <p:extLst>
      <p:ext uri="{BB962C8B-B14F-4D97-AF65-F5344CB8AC3E}">
        <p14:creationId xmlns:p14="http://schemas.microsoft.com/office/powerpoint/2010/main" val="1606371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customXml" Target="../ink/ink2.xml"/><Relationship Id="rId4" Type="http://schemas.openxmlformats.org/officeDocument/2006/relationships/image" Target="../media/image24.emf"/></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742FA-717F-4932-88E1-893A6479881F}"/>
              </a:ext>
            </a:extLst>
          </p:cNvPr>
          <p:cNvSpPr>
            <a:spLocks noGrp="1"/>
          </p:cNvSpPr>
          <p:nvPr>
            <p:ph type="ctrTitle"/>
          </p:nvPr>
        </p:nvSpPr>
        <p:spPr/>
        <p:txBody>
          <a:bodyPr/>
          <a:lstStyle/>
          <a:p>
            <a:r>
              <a:rPr lang="zh-CN" altLang="en-US" dirty="0"/>
              <a:t>问答匹配总结</a:t>
            </a:r>
          </a:p>
        </p:txBody>
      </p:sp>
      <p:sp>
        <p:nvSpPr>
          <p:cNvPr id="3" name="副标题 2">
            <a:extLst>
              <a:ext uri="{FF2B5EF4-FFF2-40B4-BE49-F238E27FC236}">
                <a16:creationId xmlns:a16="http://schemas.microsoft.com/office/drawing/2014/main" id="{98CE181E-951A-416F-B15A-BF5C3B87DDC2}"/>
              </a:ext>
            </a:extLst>
          </p:cNvPr>
          <p:cNvSpPr>
            <a:spLocks noGrp="1"/>
          </p:cNvSpPr>
          <p:nvPr>
            <p:ph type="subTitle" idx="1"/>
          </p:nvPr>
        </p:nvSpPr>
        <p:spPr/>
        <p:txBody>
          <a:bodyPr/>
          <a:lstStyle/>
          <a:p>
            <a:pPr algn="r"/>
            <a:r>
              <a:rPr lang="zh-CN" altLang="en-US" dirty="0"/>
              <a:t>司志博文</a:t>
            </a:r>
          </a:p>
        </p:txBody>
      </p:sp>
    </p:spTree>
    <p:extLst>
      <p:ext uri="{BB962C8B-B14F-4D97-AF65-F5344CB8AC3E}">
        <p14:creationId xmlns:p14="http://schemas.microsoft.com/office/powerpoint/2010/main" val="3691792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97913"/>
          </a:xfrm>
        </p:spPr>
        <p:txBody>
          <a:bodyPr>
            <a:normAutofit fontScale="90000"/>
          </a:bodyPr>
          <a:lstStyle/>
          <a:p>
            <a:r>
              <a:rPr lang="zh-CN" altLang="en-US" dirty="0"/>
              <a:t>数据问题</a:t>
            </a:r>
          </a:p>
        </p:txBody>
      </p:sp>
      <p:sp>
        <p:nvSpPr>
          <p:cNvPr id="3" name="内容占位符 2"/>
          <p:cNvSpPr>
            <a:spLocks noGrp="1"/>
          </p:cNvSpPr>
          <p:nvPr>
            <p:ph idx="1"/>
          </p:nvPr>
        </p:nvSpPr>
        <p:spPr>
          <a:xfrm>
            <a:off x="838200" y="1285270"/>
            <a:ext cx="10515600" cy="4351338"/>
          </a:xfrm>
        </p:spPr>
        <p:txBody>
          <a:bodyPr/>
          <a:lstStyle/>
          <a:p>
            <a:pPr marL="514350" indent="-514350">
              <a:buFont typeface="+mj-lt"/>
              <a:buAutoNum type="arabicPeriod"/>
            </a:pPr>
            <a:r>
              <a:rPr lang="zh-CN" altLang="en-US" sz="2400" dirty="0"/>
              <a:t>官方数据标注质量很差</a:t>
            </a:r>
            <a:endParaRPr lang="en-US" altLang="zh-CN" sz="2400" dirty="0"/>
          </a:p>
          <a:p>
            <a:pPr marL="514350" indent="-514350">
              <a:buFont typeface="+mj-lt"/>
              <a:buAutoNum type="arabicPeriod"/>
            </a:pPr>
            <a:endParaRPr lang="en-US" altLang="zh-CN" dirty="0"/>
          </a:p>
          <a:p>
            <a:pPr marL="514350" indent="-514350">
              <a:buFont typeface="+mj-lt"/>
              <a:buAutoNum type="arabicPeriod"/>
            </a:pPr>
            <a:endParaRPr lang="en-US" altLang="zh-CN" dirty="0"/>
          </a:p>
          <a:p>
            <a:pPr marL="514350" indent="-514350">
              <a:buFont typeface="+mj-lt"/>
              <a:buAutoNum type="arabicPeriod"/>
            </a:pPr>
            <a:endParaRPr lang="en-US" altLang="zh-CN" dirty="0"/>
          </a:p>
          <a:p>
            <a:pPr marL="514350" indent="-514350">
              <a:buFont typeface="+mj-lt"/>
              <a:buAutoNum type="arabicPeriod"/>
            </a:pPr>
            <a:r>
              <a:rPr lang="zh-CN" altLang="en-US" sz="2400" dirty="0"/>
              <a:t>对比</a:t>
            </a:r>
            <a:r>
              <a:rPr lang="en-US" altLang="zh-CN" sz="2400" dirty="0"/>
              <a:t>reply</a:t>
            </a:r>
            <a:r>
              <a:rPr lang="zh-CN" altLang="en-US" sz="2400" dirty="0"/>
              <a:t>中正例数大于</a:t>
            </a:r>
            <a:r>
              <a:rPr lang="en-US" altLang="zh-CN" sz="2400" dirty="0"/>
              <a:t>1</a:t>
            </a:r>
            <a:r>
              <a:rPr lang="zh-CN" altLang="en-US" sz="2400" dirty="0"/>
              <a:t>和小于等于</a:t>
            </a:r>
            <a:r>
              <a:rPr lang="en-US" altLang="zh-CN" sz="2400" dirty="0"/>
              <a:t>1</a:t>
            </a:r>
            <a:r>
              <a:rPr lang="zh-CN" altLang="en-US" sz="2400" dirty="0"/>
              <a:t>的样本，发现正例回复数为</a:t>
            </a:r>
            <a:r>
              <a:rPr lang="en-US" altLang="zh-CN" sz="2400" dirty="0"/>
              <a:t>1</a:t>
            </a:r>
            <a:r>
              <a:rPr lang="zh-CN" altLang="en-US" sz="2400" dirty="0"/>
              <a:t>的样本中，正例回复在第一位的占比较多。分析其原因可能有两方面：</a:t>
            </a:r>
            <a:endParaRPr lang="en-US" altLang="zh-CN" sz="2400" dirty="0"/>
          </a:p>
          <a:p>
            <a:pPr lvl="1"/>
            <a:r>
              <a:rPr lang="zh-CN" altLang="en-US" sz="2000" dirty="0"/>
              <a:t>客服倾向于在第一句回答用户的问题，然后进一步进行解释或相关推荐 </a:t>
            </a:r>
            <a:endParaRPr lang="en-US" altLang="zh-CN" sz="2000" dirty="0"/>
          </a:p>
          <a:p>
            <a:pPr lvl="1"/>
            <a:endParaRPr lang="en-US" altLang="zh-CN" sz="2000" dirty="0"/>
          </a:p>
          <a:p>
            <a:pPr lvl="1"/>
            <a:endParaRPr lang="en-US" altLang="zh-CN" sz="2000" dirty="0"/>
          </a:p>
          <a:p>
            <a:pPr lvl="1"/>
            <a:r>
              <a:rPr lang="zh-CN" altLang="en-US" sz="2000" dirty="0"/>
              <a:t>标注人员可能倾向于只标注其中一个最正确的为正例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9075" y="1903760"/>
            <a:ext cx="3813952" cy="39955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9075" y="2426603"/>
            <a:ext cx="3955010" cy="542402"/>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744" y="1777301"/>
            <a:ext cx="6246438" cy="526016"/>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744" y="2356407"/>
            <a:ext cx="3839111" cy="457264"/>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744" y="2866761"/>
            <a:ext cx="3419952" cy="466790"/>
          </a:xfrm>
          <a:prstGeom prst="rect">
            <a:avLst/>
          </a:prstGeom>
        </p:spPr>
      </p:pic>
      <p:sp>
        <p:nvSpPr>
          <p:cNvPr id="10" name="矩形 9"/>
          <p:cNvSpPr/>
          <p:nvPr/>
        </p:nvSpPr>
        <p:spPr>
          <a:xfrm>
            <a:off x="1211159" y="1961192"/>
            <a:ext cx="1068745" cy="16631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1" name="矩形 10"/>
          <p:cNvSpPr/>
          <p:nvPr/>
        </p:nvSpPr>
        <p:spPr>
          <a:xfrm>
            <a:off x="1150199" y="2648725"/>
            <a:ext cx="1068745" cy="16631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2" name="矩形 11"/>
          <p:cNvSpPr/>
          <p:nvPr/>
        </p:nvSpPr>
        <p:spPr>
          <a:xfrm>
            <a:off x="1120623" y="3178837"/>
            <a:ext cx="1068745" cy="16631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3" name="矩形 12"/>
          <p:cNvSpPr/>
          <p:nvPr/>
        </p:nvSpPr>
        <p:spPr>
          <a:xfrm>
            <a:off x="8772207" y="2103537"/>
            <a:ext cx="1505649" cy="19977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4" name="矩形 13"/>
          <p:cNvSpPr/>
          <p:nvPr/>
        </p:nvSpPr>
        <p:spPr>
          <a:xfrm>
            <a:off x="8741352" y="2403203"/>
            <a:ext cx="1505649" cy="19977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2725" y="4398491"/>
            <a:ext cx="5058860" cy="529546"/>
          </a:xfrm>
          <a:prstGeom prst="rect">
            <a:avLst/>
          </a:prstGeom>
        </p:spPr>
      </p:pic>
      <p:pic>
        <p:nvPicPr>
          <p:cNvPr id="18" name="图片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6813" y="4434631"/>
            <a:ext cx="4368688" cy="493405"/>
          </a:xfrm>
          <a:prstGeom prst="rect">
            <a:avLst/>
          </a:prstGeom>
        </p:spPr>
      </p:pic>
      <p:pic>
        <p:nvPicPr>
          <p:cNvPr id="19" name="图片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5801" y="5374831"/>
            <a:ext cx="4801061" cy="957876"/>
          </a:xfrm>
          <a:prstGeom prst="rect">
            <a:avLst/>
          </a:prstGeom>
        </p:spPr>
      </p:pic>
    </p:spTree>
    <p:extLst>
      <p:ext uri="{BB962C8B-B14F-4D97-AF65-F5344CB8AC3E}">
        <p14:creationId xmlns:p14="http://schemas.microsoft.com/office/powerpoint/2010/main" val="395478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3A12E-8ED8-4E67-90C1-D23CAEE62246}"/>
              </a:ext>
            </a:extLst>
          </p:cNvPr>
          <p:cNvSpPr>
            <a:spLocks noGrp="1"/>
          </p:cNvSpPr>
          <p:nvPr>
            <p:ph type="title"/>
          </p:nvPr>
        </p:nvSpPr>
        <p:spPr/>
        <p:txBody>
          <a:bodyPr/>
          <a:lstStyle/>
          <a:p>
            <a:r>
              <a:rPr lang="zh-CN" altLang="en-US" dirty="0"/>
              <a:t>数据敏感性</a:t>
            </a:r>
          </a:p>
        </p:txBody>
      </p:sp>
      <p:sp>
        <p:nvSpPr>
          <p:cNvPr id="3" name="内容占位符 2">
            <a:extLst>
              <a:ext uri="{FF2B5EF4-FFF2-40B4-BE49-F238E27FC236}">
                <a16:creationId xmlns:a16="http://schemas.microsoft.com/office/drawing/2014/main" id="{781C6368-DC99-496C-9E71-A2CBC87C5BC6}"/>
              </a:ext>
            </a:extLst>
          </p:cNvPr>
          <p:cNvSpPr>
            <a:spLocks noGrp="1"/>
          </p:cNvSpPr>
          <p:nvPr>
            <p:ph idx="1"/>
          </p:nvPr>
        </p:nvSpPr>
        <p:spPr>
          <a:xfrm>
            <a:off x="838200" y="1825625"/>
            <a:ext cx="10515600" cy="793288"/>
          </a:xfrm>
        </p:spPr>
        <p:txBody>
          <a:bodyPr/>
          <a:lstStyle/>
          <a:p>
            <a:r>
              <a:rPr lang="zh-CN" altLang="en-US" sz="2000" dirty="0"/>
              <a:t>通过观察数据发现一个现象</a:t>
            </a:r>
            <a:r>
              <a:rPr lang="en-US" altLang="zh-CN" sz="2000" dirty="0"/>
              <a:t>,</a:t>
            </a:r>
            <a:r>
              <a:rPr lang="zh-CN" altLang="en-US" sz="2000" dirty="0"/>
              <a:t>回复的标注有的是乱序的有的是有序的。</a:t>
            </a:r>
            <a:endParaRPr lang="en-US" altLang="zh-CN" sz="2000" dirty="0"/>
          </a:p>
          <a:p>
            <a:r>
              <a:rPr lang="zh-CN" altLang="en-US" sz="2000" dirty="0"/>
              <a:t>对于有序的把一句话分成两句说，两句全都标为</a:t>
            </a:r>
            <a:r>
              <a:rPr lang="en-US" altLang="zh-CN" sz="2000" dirty="0"/>
              <a:t>1. </a:t>
            </a:r>
          </a:p>
          <a:p>
            <a:endParaRPr lang="en-US" altLang="zh-CN" sz="2000" dirty="0"/>
          </a:p>
          <a:p>
            <a:endParaRPr lang="en-US" altLang="zh-CN" sz="2000" dirty="0"/>
          </a:p>
          <a:p>
            <a:endParaRPr lang="en-US" altLang="zh-CN" sz="2000" dirty="0"/>
          </a:p>
          <a:p>
            <a:endParaRPr lang="en-US" altLang="zh-CN" sz="2000" dirty="0"/>
          </a:p>
          <a:p>
            <a:endParaRPr lang="en-US" altLang="zh-CN" dirty="0"/>
          </a:p>
          <a:p>
            <a:pPr marL="0" indent="0">
              <a:buNone/>
            </a:pPr>
            <a:endParaRPr lang="en-US" altLang="zh-CN" dirty="0"/>
          </a:p>
        </p:txBody>
      </p:sp>
      <p:pic>
        <p:nvPicPr>
          <p:cNvPr id="4" name="图片 3" descr="是">
            <a:extLst>
              <a:ext uri="{FF2B5EF4-FFF2-40B4-BE49-F238E27FC236}">
                <a16:creationId xmlns:a16="http://schemas.microsoft.com/office/drawing/2014/main" id="{ECD6B3AB-06E7-449B-89E7-B4B46A3965CE}"/>
              </a:ext>
            </a:extLst>
          </p:cNvPr>
          <p:cNvPicPr>
            <a:picLocks noChangeAspect="1"/>
          </p:cNvPicPr>
          <p:nvPr/>
        </p:nvPicPr>
        <p:blipFill>
          <a:blip r:embed="rId2"/>
          <a:stretch>
            <a:fillRect/>
          </a:stretch>
        </p:blipFill>
        <p:spPr>
          <a:xfrm>
            <a:off x="1071343" y="2752809"/>
            <a:ext cx="5361905" cy="135238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墨迹 4">
                <a:extLst>
                  <a:ext uri="{FF2B5EF4-FFF2-40B4-BE49-F238E27FC236}">
                    <a16:creationId xmlns:a16="http://schemas.microsoft.com/office/drawing/2014/main" id="{988DB70A-3F63-4279-A98B-4089CACFE9B5}"/>
                  </a:ext>
                </a:extLst>
              </p14:cNvPr>
              <p14:cNvContentPartPr/>
              <p14:nvPr/>
            </p14:nvContentPartPr>
            <p14:xfrm>
              <a:off x="1352520" y="2755800"/>
              <a:ext cx="336960" cy="1352880"/>
            </p14:xfrm>
          </p:contentPart>
        </mc:Choice>
        <mc:Fallback>
          <p:pic>
            <p:nvPicPr>
              <p:cNvPr id="5" name="墨迹 4">
                <a:extLst>
                  <a:ext uri="{FF2B5EF4-FFF2-40B4-BE49-F238E27FC236}">
                    <a16:creationId xmlns:a16="http://schemas.microsoft.com/office/drawing/2014/main" id="{988DB70A-3F63-4279-A98B-4089CACFE9B5}"/>
                  </a:ext>
                </a:extLst>
              </p:cNvPr>
              <p:cNvPicPr/>
              <p:nvPr/>
            </p:nvPicPr>
            <p:blipFill>
              <a:blip r:embed="rId4"/>
              <a:stretch>
                <a:fillRect/>
              </a:stretch>
            </p:blipFill>
            <p:spPr>
              <a:xfrm>
                <a:off x="1343160" y="2746440"/>
                <a:ext cx="355680" cy="1371600"/>
              </a:xfrm>
              <a:prstGeom prst="rect">
                <a:avLst/>
              </a:prstGeom>
            </p:spPr>
          </p:pic>
        </mc:Fallback>
      </mc:AlternateContent>
      <p:sp>
        <p:nvSpPr>
          <p:cNvPr id="6" name="矩形 5">
            <a:extLst>
              <a:ext uri="{FF2B5EF4-FFF2-40B4-BE49-F238E27FC236}">
                <a16:creationId xmlns:a16="http://schemas.microsoft.com/office/drawing/2014/main" id="{6FB9E995-13D4-4F03-A8A0-CC277FE10286}"/>
              </a:ext>
            </a:extLst>
          </p:cNvPr>
          <p:cNvSpPr/>
          <p:nvPr/>
        </p:nvSpPr>
        <p:spPr>
          <a:xfrm>
            <a:off x="1071343" y="4552895"/>
            <a:ext cx="6096000" cy="646331"/>
          </a:xfrm>
          <a:prstGeom prst="rect">
            <a:avLst/>
          </a:prstGeom>
        </p:spPr>
        <p:txBody>
          <a:bodyPr>
            <a:spAutoFit/>
          </a:bodyPr>
          <a:lstStyle/>
          <a:p>
            <a:r>
              <a:rPr lang="zh-CN" altLang="en-US" dirty="0"/>
              <a:t>将回答的排序信息加入输入</a:t>
            </a:r>
            <a:endParaRPr lang="en-US" altLang="zh-CN" dirty="0"/>
          </a:p>
          <a:p>
            <a:r>
              <a:rPr lang="zh-CN" altLang="en-US" dirty="0"/>
              <a:t>输入变成</a:t>
            </a:r>
            <a:r>
              <a:rPr lang="en-US" altLang="zh-CN" dirty="0"/>
              <a:t>:[CLS]</a:t>
            </a:r>
            <a:r>
              <a:rPr lang="zh-CN" altLang="en-US" dirty="0"/>
              <a:t>句子</a:t>
            </a:r>
            <a:r>
              <a:rPr lang="en-US" altLang="zh-CN" dirty="0"/>
              <a:t>A[SEP]</a:t>
            </a:r>
            <a:r>
              <a:rPr lang="en-US" altLang="zh-CN" dirty="0" err="1"/>
              <a:t>id_sub</a:t>
            </a:r>
            <a:r>
              <a:rPr lang="en-US" altLang="zh-CN" dirty="0"/>
              <a:t>#</a:t>
            </a:r>
            <a:r>
              <a:rPr lang="zh-CN" altLang="en-US" dirty="0"/>
              <a:t>句子</a:t>
            </a:r>
            <a:r>
              <a:rPr lang="en-US" altLang="zh-CN" dirty="0"/>
              <a:t>B[SEP]</a:t>
            </a:r>
          </a:p>
        </p:txBody>
      </p:sp>
      <mc:AlternateContent xmlns:mc="http://schemas.openxmlformats.org/markup-compatibility/2006">
        <mc:Choice xmlns:p14="http://schemas.microsoft.com/office/powerpoint/2010/main" Requires="p14">
          <p:contentPart p14:bwMode="auto" r:id="rId5">
            <p14:nvContentPartPr>
              <p14:cNvPr id="7" name="墨迹 6">
                <a:extLst>
                  <a:ext uri="{FF2B5EF4-FFF2-40B4-BE49-F238E27FC236}">
                    <a16:creationId xmlns:a16="http://schemas.microsoft.com/office/drawing/2014/main" id="{FA54C56C-E3EE-43F5-BDC6-FDA8AE9A06CB}"/>
                  </a:ext>
                </a:extLst>
              </p14:cNvPr>
              <p14:cNvContentPartPr/>
              <p14:nvPr/>
            </p14:nvContentPartPr>
            <p14:xfrm>
              <a:off x="1486080" y="4114800"/>
              <a:ext cx="2673360" cy="800280"/>
            </p14:xfrm>
          </p:contentPart>
        </mc:Choice>
        <mc:Fallback>
          <p:pic>
            <p:nvPicPr>
              <p:cNvPr id="7" name="墨迹 6">
                <a:extLst>
                  <a:ext uri="{FF2B5EF4-FFF2-40B4-BE49-F238E27FC236}">
                    <a16:creationId xmlns:a16="http://schemas.microsoft.com/office/drawing/2014/main" id="{FA54C56C-E3EE-43F5-BDC6-FDA8AE9A06CB}"/>
                  </a:ext>
                </a:extLst>
              </p:cNvPr>
              <p:cNvPicPr/>
              <p:nvPr/>
            </p:nvPicPr>
            <p:blipFill>
              <a:blip r:embed="rId6"/>
              <a:stretch>
                <a:fillRect/>
              </a:stretch>
            </p:blipFill>
            <p:spPr>
              <a:xfrm>
                <a:off x="1476720" y="4105440"/>
                <a:ext cx="2692080" cy="819000"/>
              </a:xfrm>
              <a:prstGeom prst="rect">
                <a:avLst/>
              </a:prstGeom>
            </p:spPr>
          </p:pic>
        </mc:Fallback>
      </mc:AlternateContent>
    </p:spTree>
    <p:extLst>
      <p:ext uri="{BB962C8B-B14F-4D97-AF65-F5344CB8AC3E}">
        <p14:creationId xmlns:p14="http://schemas.microsoft.com/office/powerpoint/2010/main" val="30722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70A12-B8B6-48E8-8CA7-8FB8AE3DA770}"/>
              </a:ext>
            </a:extLst>
          </p:cNvPr>
          <p:cNvSpPr>
            <a:spLocks noGrp="1"/>
          </p:cNvSpPr>
          <p:nvPr>
            <p:ph type="title"/>
          </p:nvPr>
        </p:nvSpPr>
        <p:spPr/>
        <p:txBody>
          <a:bodyPr/>
          <a:lstStyle/>
          <a:p>
            <a:r>
              <a:rPr lang="zh-CN" altLang="en-US" dirty="0"/>
              <a:t>多个预训练模型</a:t>
            </a:r>
          </a:p>
        </p:txBody>
      </p:sp>
      <p:sp>
        <p:nvSpPr>
          <p:cNvPr id="3" name="内容占位符 2">
            <a:extLst>
              <a:ext uri="{FF2B5EF4-FFF2-40B4-BE49-F238E27FC236}">
                <a16:creationId xmlns:a16="http://schemas.microsoft.com/office/drawing/2014/main" id="{085597C8-368F-4178-8780-444AB173B353}"/>
              </a:ext>
            </a:extLst>
          </p:cNvPr>
          <p:cNvSpPr>
            <a:spLocks noGrp="1"/>
          </p:cNvSpPr>
          <p:nvPr>
            <p:ph idx="1"/>
          </p:nvPr>
        </p:nvSpPr>
        <p:spPr>
          <a:xfrm>
            <a:off x="838200" y="1825625"/>
            <a:ext cx="10515600" cy="383651"/>
          </a:xfrm>
        </p:spPr>
        <p:txBody>
          <a:bodyPr>
            <a:normAutofit/>
          </a:bodyPr>
          <a:lstStyle/>
          <a:p>
            <a:pPr marL="0" indent="0">
              <a:buNone/>
            </a:pPr>
            <a:r>
              <a:rPr lang="en-US" altLang="zh-CN" sz="2000" dirty="0"/>
              <a:t>Bert-</a:t>
            </a:r>
            <a:r>
              <a:rPr lang="en-US" altLang="zh-CN" sz="2000" dirty="0" err="1"/>
              <a:t>wwm</a:t>
            </a:r>
            <a:r>
              <a:rPr lang="en-US" altLang="zh-CN" sz="2000" dirty="0"/>
              <a:t>-base: whole word mask(</a:t>
            </a:r>
            <a:r>
              <a:rPr lang="zh-CN" altLang="en-US" sz="2000" dirty="0"/>
              <a:t>对全词进行</a:t>
            </a:r>
            <a:r>
              <a:rPr lang="en-US" altLang="zh-CN" sz="2000" dirty="0"/>
              <a:t>mask</a:t>
            </a:r>
            <a:r>
              <a:rPr lang="zh-CN" altLang="en-US" sz="2000" dirty="0"/>
              <a:t>效果比</a:t>
            </a:r>
            <a:r>
              <a:rPr lang="en-US" altLang="zh-CN" sz="2000" dirty="0"/>
              <a:t>mask</a:t>
            </a:r>
            <a:r>
              <a:rPr lang="zh-CN" altLang="en-US" sz="2000" dirty="0"/>
              <a:t>单字要好</a:t>
            </a:r>
            <a:r>
              <a:rPr lang="en-US" altLang="zh-CN" sz="2000" dirty="0"/>
              <a:t>)</a:t>
            </a:r>
          </a:p>
          <a:p>
            <a:endParaRPr lang="en-US" altLang="zh-CN" sz="2600" dirty="0"/>
          </a:p>
        </p:txBody>
      </p:sp>
      <p:pic>
        <p:nvPicPr>
          <p:cNvPr id="4" name="图片 3">
            <a:extLst>
              <a:ext uri="{FF2B5EF4-FFF2-40B4-BE49-F238E27FC236}">
                <a16:creationId xmlns:a16="http://schemas.microsoft.com/office/drawing/2014/main" id="{70A1656D-2F48-4C6F-BBE7-49D75B2696D0}"/>
              </a:ext>
            </a:extLst>
          </p:cNvPr>
          <p:cNvPicPr>
            <a:picLocks noChangeAspect="1"/>
          </p:cNvPicPr>
          <p:nvPr/>
        </p:nvPicPr>
        <p:blipFill>
          <a:blip r:embed="rId2"/>
          <a:stretch>
            <a:fillRect/>
          </a:stretch>
        </p:blipFill>
        <p:spPr>
          <a:xfrm>
            <a:off x="2246051" y="1690688"/>
            <a:ext cx="5621026" cy="1393566"/>
          </a:xfrm>
          <a:prstGeom prst="rect">
            <a:avLst/>
          </a:prstGeom>
        </p:spPr>
      </p:pic>
      <p:sp>
        <p:nvSpPr>
          <p:cNvPr id="5" name="矩形 4">
            <a:extLst>
              <a:ext uri="{FF2B5EF4-FFF2-40B4-BE49-F238E27FC236}">
                <a16:creationId xmlns:a16="http://schemas.microsoft.com/office/drawing/2014/main" id="{FC7B9C7C-C018-495F-AFC4-8A20336497F0}"/>
              </a:ext>
            </a:extLst>
          </p:cNvPr>
          <p:cNvSpPr/>
          <p:nvPr/>
        </p:nvSpPr>
        <p:spPr>
          <a:xfrm>
            <a:off x="1140040" y="3086473"/>
            <a:ext cx="2304495" cy="923330"/>
          </a:xfrm>
          <a:prstGeom prst="rect">
            <a:avLst/>
          </a:prstGeom>
        </p:spPr>
        <p:txBody>
          <a:bodyPr wrap="square">
            <a:spAutoFit/>
          </a:bodyPr>
          <a:lstStyle/>
          <a:p>
            <a:r>
              <a:rPr lang="en-US" altLang="zh-CN" dirty="0"/>
              <a:t>Roberta-base</a:t>
            </a:r>
          </a:p>
          <a:p>
            <a:r>
              <a:rPr lang="en-US" altLang="zh-CN" dirty="0"/>
              <a:t>Roberta-large</a:t>
            </a:r>
          </a:p>
          <a:p>
            <a:r>
              <a:rPr lang="en-US" altLang="zh-CN" dirty="0"/>
              <a:t>Roberta-pair-large</a:t>
            </a:r>
          </a:p>
        </p:txBody>
      </p:sp>
      <p:sp>
        <p:nvSpPr>
          <p:cNvPr id="6" name="文本框 5">
            <a:extLst>
              <a:ext uri="{FF2B5EF4-FFF2-40B4-BE49-F238E27FC236}">
                <a16:creationId xmlns:a16="http://schemas.microsoft.com/office/drawing/2014/main" id="{91097E5F-D656-4360-B637-B32809C2B9F7}"/>
              </a:ext>
            </a:extLst>
          </p:cNvPr>
          <p:cNvSpPr txBox="1"/>
          <p:nvPr/>
        </p:nvSpPr>
        <p:spPr>
          <a:xfrm>
            <a:off x="3444535" y="2581989"/>
            <a:ext cx="5681709" cy="2585323"/>
          </a:xfrm>
          <a:prstGeom prst="rect">
            <a:avLst/>
          </a:prstGeom>
          <a:noFill/>
        </p:spPr>
        <p:txBody>
          <a:bodyPr wrap="square" rtlCol="0">
            <a:spAutoFit/>
          </a:bodyPr>
          <a:lstStyle/>
          <a:p>
            <a:r>
              <a:rPr lang="zh-CN" altLang="en-US" dirty="0"/>
              <a:t>在预训练时的不同</a:t>
            </a:r>
            <a:endParaRPr lang="en-US" altLang="zh-CN" dirty="0"/>
          </a:p>
          <a:p>
            <a:r>
              <a:rPr lang="zh-CN" altLang="en-US" dirty="0"/>
              <a:t>    更多训练数据</a:t>
            </a:r>
            <a:endParaRPr lang="en-US" altLang="zh-CN" dirty="0"/>
          </a:p>
          <a:p>
            <a:r>
              <a:rPr lang="zh-CN" altLang="en-US" dirty="0"/>
              <a:t>    更大的</a:t>
            </a:r>
            <a:r>
              <a:rPr lang="en-US" altLang="zh-CN" dirty="0"/>
              <a:t>batch size</a:t>
            </a:r>
          </a:p>
          <a:p>
            <a:r>
              <a:rPr lang="en-US" altLang="zh-CN" b="1" dirty="0"/>
              <a:t>    </a:t>
            </a:r>
            <a:r>
              <a:rPr lang="en-US" altLang="zh-CN" dirty="0"/>
              <a:t>Dynamic Masking:</a:t>
            </a:r>
            <a:r>
              <a:rPr lang="zh-CN" altLang="en-US" dirty="0"/>
              <a:t>输入时决定</a:t>
            </a:r>
            <a:r>
              <a:rPr lang="en-US" altLang="zh-CN" dirty="0"/>
              <a:t>mask</a:t>
            </a:r>
            <a:r>
              <a:rPr lang="zh-CN" altLang="en-US" dirty="0"/>
              <a:t>哪个词</a:t>
            </a:r>
            <a:endParaRPr lang="en-US" altLang="zh-CN" dirty="0"/>
          </a:p>
          <a:p>
            <a:r>
              <a:rPr lang="en-US" altLang="zh-CN" dirty="0"/>
              <a:t>    </a:t>
            </a:r>
            <a:r>
              <a:rPr lang="zh-CN" altLang="en-US" dirty="0"/>
              <a:t>没有训练</a:t>
            </a:r>
            <a:r>
              <a:rPr lang="en-US" altLang="zh-CN" dirty="0" err="1"/>
              <a:t>nsp</a:t>
            </a:r>
            <a:r>
              <a:rPr lang="zh-CN" altLang="en-US" dirty="0"/>
              <a:t>任务</a:t>
            </a:r>
            <a:endParaRPr lang="en-US" altLang="zh-CN" dirty="0"/>
          </a:p>
          <a:p>
            <a:r>
              <a:rPr lang="en-US" altLang="zh-CN" dirty="0"/>
              <a:t>    Bert</a:t>
            </a:r>
            <a:r>
              <a:rPr lang="zh-CN" altLang="en-US" dirty="0"/>
              <a:t>使用的是</a:t>
            </a:r>
            <a:r>
              <a:rPr lang="en-US" altLang="zh-CN" dirty="0" err="1"/>
              <a:t>char_level</a:t>
            </a:r>
            <a:r>
              <a:rPr lang="zh-CN" altLang="en-US" dirty="0"/>
              <a:t>的</a:t>
            </a:r>
            <a:r>
              <a:rPr lang="en-US" altLang="zh-CN" dirty="0" err="1"/>
              <a:t>bpe</a:t>
            </a:r>
            <a:r>
              <a:rPr lang="zh-CN" altLang="en-US" dirty="0"/>
              <a:t>而</a:t>
            </a:r>
            <a:r>
              <a:rPr lang="en-US" altLang="zh-CN" dirty="0" err="1"/>
              <a:t>roberta</a:t>
            </a:r>
            <a:r>
              <a:rPr lang="zh-CN" altLang="en-US" dirty="0"/>
              <a:t>是</a:t>
            </a:r>
            <a:r>
              <a:rPr lang="en-US" altLang="zh-CN" dirty="0"/>
              <a:t>byte</a:t>
            </a:r>
            <a:r>
              <a:rPr lang="zh-CN" altLang="en-US" dirty="0"/>
              <a:t>程度</a:t>
            </a:r>
            <a:endParaRPr lang="en-US" altLang="zh-CN" dirty="0"/>
          </a:p>
          <a:p>
            <a:r>
              <a:rPr lang="zh-CN" altLang="en-US" dirty="0"/>
              <a:t>中文使用时与</a:t>
            </a:r>
            <a:r>
              <a:rPr lang="en-US" altLang="zh-CN" dirty="0" err="1"/>
              <a:t>bert</a:t>
            </a:r>
            <a:r>
              <a:rPr lang="zh-CN" altLang="en-US" dirty="0"/>
              <a:t>并没有不同</a:t>
            </a:r>
            <a:endParaRPr lang="en-US" altLang="zh-CN" dirty="0"/>
          </a:p>
          <a:p>
            <a:endParaRPr lang="en-US" altLang="zh-CN" dirty="0"/>
          </a:p>
          <a:p>
            <a:endParaRPr lang="zh-CN" altLang="en-US" dirty="0"/>
          </a:p>
        </p:txBody>
      </p:sp>
      <p:sp>
        <p:nvSpPr>
          <p:cNvPr id="14" name="矩形 13">
            <a:extLst>
              <a:ext uri="{FF2B5EF4-FFF2-40B4-BE49-F238E27FC236}">
                <a16:creationId xmlns:a16="http://schemas.microsoft.com/office/drawing/2014/main" id="{A15353E6-2727-4DB2-B763-A194FB31FC3E}"/>
              </a:ext>
            </a:extLst>
          </p:cNvPr>
          <p:cNvSpPr/>
          <p:nvPr/>
        </p:nvSpPr>
        <p:spPr>
          <a:xfrm>
            <a:off x="925127" y="4982646"/>
            <a:ext cx="4352474" cy="369332"/>
          </a:xfrm>
          <a:prstGeom prst="rect">
            <a:avLst/>
          </a:prstGeom>
        </p:spPr>
        <p:txBody>
          <a:bodyPr wrap="none">
            <a:spAutoFit/>
          </a:bodyPr>
          <a:lstStyle/>
          <a:p>
            <a:r>
              <a:rPr lang="en-US" altLang="zh-CN" dirty="0"/>
              <a:t>ERNIE1.0:</a:t>
            </a:r>
            <a:r>
              <a:rPr lang="zh-CN" altLang="en-US" dirty="0"/>
              <a:t>一次掩盖一个短语，一个实体名</a:t>
            </a:r>
            <a:endParaRPr lang="en-US" altLang="zh-CN" dirty="0"/>
          </a:p>
        </p:txBody>
      </p:sp>
    </p:spTree>
    <p:extLst>
      <p:ext uri="{BB962C8B-B14F-4D97-AF65-F5344CB8AC3E}">
        <p14:creationId xmlns:p14="http://schemas.microsoft.com/office/powerpoint/2010/main" val="213349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0162D-00B9-4B44-844B-53AC29640875}"/>
              </a:ext>
            </a:extLst>
          </p:cNvPr>
          <p:cNvSpPr>
            <a:spLocks noGrp="1"/>
          </p:cNvSpPr>
          <p:nvPr>
            <p:ph type="title"/>
          </p:nvPr>
        </p:nvSpPr>
        <p:spPr/>
        <p:txBody>
          <a:bodyPr/>
          <a:lstStyle/>
          <a:p>
            <a:r>
              <a:rPr lang="en-US" altLang="zh-CN" dirty="0"/>
              <a:t>NEZHA</a:t>
            </a:r>
            <a:endParaRPr lang="zh-CN" altLang="en-US" dirty="0"/>
          </a:p>
        </p:txBody>
      </p:sp>
      <p:sp>
        <p:nvSpPr>
          <p:cNvPr id="4" name="矩形 3">
            <a:extLst>
              <a:ext uri="{FF2B5EF4-FFF2-40B4-BE49-F238E27FC236}">
                <a16:creationId xmlns:a16="http://schemas.microsoft.com/office/drawing/2014/main" id="{78C1C421-A7EA-4474-A9B8-52D87645DC87}"/>
              </a:ext>
            </a:extLst>
          </p:cNvPr>
          <p:cNvSpPr/>
          <p:nvPr/>
        </p:nvSpPr>
        <p:spPr>
          <a:xfrm>
            <a:off x="838200" y="1929450"/>
            <a:ext cx="8830324" cy="1754326"/>
          </a:xfrm>
          <a:prstGeom prst="rect">
            <a:avLst/>
          </a:prstGeom>
        </p:spPr>
        <p:txBody>
          <a:bodyPr wrap="square">
            <a:spAutoFit/>
          </a:bodyPr>
          <a:lstStyle/>
          <a:p>
            <a:r>
              <a:rPr lang="zh-CN" altLang="en-US" dirty="0"/>
              <a:t>华为</a:t>
            </a:r>
            <a:r>
              <a:rPr lang="en-US" altLang="zh-CN" dirty="0" err="1"/>
              <a:t>nezha</a:t>
            </a:r>
            <a:endParaRPr lang="en-US" altLang="zh-CN" dirty="0"/>
          </a:p>
          <a:p>
            <a:r>
              <a:rPr lang="zh-CN" altLang="en-US" dirty="0"/>
              <a:t>    使用了完全函数式的相对位置编码（相对位置编码没有任何需要学习的参数）</a:t>
            </a:r>
            <a:endParaRPr lang="en-US" altLang="zh-CN" dirty="0"/>
          </a:p>
          <a:p>
            <a:r>
              <a:rPr lang="zh-CN" altLang="en-US" dirty="0"/>
              <a:t>    引入了</a:t>
            </a:r>
            <a:r>
              <a:rPr lang="en-US" altLang="zh-CN" dirty="0"/>
              <a:t>Span</a:t>
            </a:r>
            <a:r>
              <a:rPr lang="zh-CN" altLang="en-US" dirty="0"/>
              <a:t>预测任务</a:t>
            </a:r>
            <a:endParaRPr lang="en-US" altLang="zh-CN" dirty="0"/>
          </a:p>
          <a:p>
            <a:r>
              <a:rPr lang="zh-CN" altLang="en-US" dirty="0"/>
              <a:t>    混合精度训练（</a:t>
            </a:r>
            <a:r>
              <a:rPr lang="en-US" altLang="zh-CN" dirty="0"/>
              <a:t>Mixed Precision Training</a:t>
            </a:r>
            <a:r>
              <a:rPr lang="zh-CN" altLang="en-US" dirty="0"/>
              <a:t>）方式</a:t>
            </a:r>
            <a:r>
              <a:rPr lang="en-US" altLang="zh-CN" dirty="0"/>
              <a:t>:</a:t>
            </a:r>
            <a:r>
              <a:rPr lang="zh-CN" altLang="en-US" dirty="0"/>
              <a:t>训练过程</a:t>
            </a:r>
            <a:r>
              <a:rPr lang="en-US" altLang="zh-CN" dirty="0"/>
              <a:t>FP32</a:t>
            </a:r>
            <a:r>
              <a:rPr lang="zh-CN" altLang="en-US" dirty="0"/>
              <a:t>（单精度浮点数）做               前向和后向传播过程中</a:t>
            </a:r>
            <a:r>
              <a:rPr lang="en-US" altLang="zh-CN" dirty="0"/>
              <a:t>FP16</a:t>
            </a:r>
            <a:r>
              <a:rPr lang="zh-CN" altLang="en-US" dirty="0"/>
              <a:t>（半精度浮点数）格式</a:t>
            </a:r>
            <a:endParaRPr lang="en-US" altLang="zh-CN" dirty="0"/>
          </a:p>
          <a:p>
            <a:r>
              <a:rPr lang="zh-CN" altLang="en-US" dirty="0"/>
              <a:t>    优化器方面使用了</a:t>
            </a:r>
            <a:r>
              <a:rPr lang="en-US" altLang="zh-CN" dirty="0"/>
              <a:t>LAMB</a:t>
            </a:r>
            <a:r>
              <a:rPr lang="zh-CN" altLang="en-US" dirty="0"/>
              <a:t>优化器</a:t>
            </a:r>
            <a:endParaRPr lang="en-US" altLang="zh-CN" dirty="0"/>
          </a:p>
        </p:txBody>
      </p:sp>
      <p:pic>
        <p:nvPicPr>
          <p:cNvPr id="5" name="图片 4">
            <a:extLst>
              <a:ext uri="{FF2B5EF4-FFF2-40B4-BE49-F238E27FC236}">
                <a16:creationId xmlns:a16="http://schemas.microsoft.com/office/drawing/2014/main" id="{36629073-1621-4E88-AE54-721AB4B8165D}"/>
              </a:ext>
            </a:extLst>
          </p:cNvPr>
          <p:cNvPicPr>
            <a:picLocks noChangeAspect="1"/>
          </p:cNvPicPr>
          <p:nvPr/>
        </p:nvPicPr>
        <p:blipFill>
          <a:blip r:embed="rId2"/>
          <a:stretch>
            <a:fillRect/>
          </a:stretch>
        </p:blipFill>
        <p:spPr>
          <a:xfrm>
            <a:off x="1967647" y="3683776"/>
            <a:ext cx="6571429" cy="2542857"/>
          </a:xfrm>
          <a:prstGeom prst="rect">
            <a:avLst/>
          </a:prstGeom>
        </p:spPr>
      </p:pic>
      <p:sp>
        <p:nvSpPr>
          <p:cNvPr id="6" name="矩形 5">
            <a:extLst>
              <a:ext uri="{FF2B5EF4-FFF2-40B4-BE49-F238E27FC236}">
                <a16:creationId xmlns:a16="http://schemas.microsoft.com/office/drawing/2014/main" id="{811FDF90-C28F-4F2C-A430-9DF7BAC0C26E}"/>
              </a:ext>
            </a:extLst>
          </p:cNvPr>
          <p:cNvSpPr/>
          <p:nvPr/>
        </p:nvSpPr>
        <p:spPr>
          <a:xfrm>
            <a:off x="1103791" y="4237773"/>
            <a:ext cx="6096000" cy="1200329"/>
          </a:xfrm>
          <a:prstGeom prst="rect">
            <a:avLst/>
          </a:prstGeom>
        </p:spPr>
        <p:txBody>
          <a:bodyPr>
            <a:spAutoFit/>
          </a:bodyPr>
          <a:lstStyle/>
          <a:p>
            <a:r>
              <a:rPr lang="en-US" altLang="zh-CN" dirty="0"/>
              <a:t>Batch Size</a:t>
            </a:r>
            <a:r>
              <a:rPr lang="zh-CN" altLang="en-US" dirty="0"/>
              <a:t>很大会给模型的泛化能力带来负面影响通过一个自适应式的方式为每个参数调整</a:t>
            </a:r>
            <a:r>
              <a:rPr lang="en-US" altLang="zh-CN" dirty="0"/>
              <a:t>learning rate</a:t>
            </a:r>
            <a:r>
              <a:rPr lang="zh-CN" altLang="en-US" dirty="0"/>
              <a:t>，能够在</a:t>
            </a:r>
            <a:r>
              <a:rPr lang="en-US" altLang="zh-CN" dirty="0"/>
              <a:t>Batch Size</a:t>
            </a:r>
            <a:r>
              <a:rPr lang="zh-CN" altLang="en-US" dirty="0"/>
              <a:t>很大的情况下不损失模型的效果，使得模型训练能够采用很大的</a:t>
            </a:r>
            <a:r>
              <a:rPr lang="en-US" altLang="zh-CN" dirty="0"/>
              <a:t>Batch Size</a:t>
            </a:r>
            <a:r>
              <a:rPr lang="zh-CN" altLang="en-US" dirty="0"/>
              <a:t>，进而极大提高训练速度</a:t>
            </a:r>
          </a:p>
        </p:txBody>
      </p:sp>
    </p:spTree>
    <p:extLst>
      <p:ext uri="{BB962C8B-B14F-4D97-AF65-F5344CB8AC3E}">
        <p14:creationId xmlns:p14="http://schemas.microsoft.com/office/powerpoint/2010/main" val="23776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A324D-A048-4698-B3B9-015A879A82CA}"/>
              </a:ext>
            </a:extLst>
          </p:cNvPr>
          <p:cNvSpPr>
            <a:spLocks noGrp="1"/>
          </p:cNvSpPr>
          <p:nvPr>
            <p:ph type="title"/>
          </p:nvPr>
        </p:nvSpPr>
        <p:spPr/>
        <p:txBody>
          <a:bodyPr/>
          <a:lstStyle/>
          <a:p>
            <a:r>
              <a:rPr lang="en-US" altLang="zh-CN" dirty="0" err="1"/>
              <a:t>electra</a:t>
            </a:r>
            <a:endParaRPr lang="zh-CN" altLang="en-US" dirty="0"/>
          </a:p>
        </p:txBody>
      </p:sp>
      <p:pic>
        <p:nvPicPr>
          <p:cNvPr id="4" name="图片 3">
            <a:extLst>
              <a:ext uri="{FF2B5EF4-FFF2-40B4-BE49-F238E27FC236}">
                <a16:creationId xmlns:a16="http://schemas.microsoft.com/office/drawing/2014/main" id="{1CB5B43C-31F5-42E7-920D-4A2482173E24}"/>
              </a:ext>
            </a:extLst>
          </p:cNvPr>
          <p:cNvPicPr>
            <a:picLocks noChangeAspect="1"/>
          </p:cNvPicPr>
          <p:nvPr/>
        </p:nvPicPr>
        <p:blipFill>
          <a:blip r:embed="rId2"/>
          <a:stretch>
            <a:fillRect/>
          </a:stretch>
        </p:blipFill>
        <p:spPr>
          <a:xfrm>
            <a:off x="950738" y="1690688"/>
            <a:ext cx="6561905" cy="1942857"/>
          </a:xfrm>
          <a:prstGeom prst="rect">
            <a:avLst/>
          </a:prstGeom>
        </p:spPr>
      </p:pic>
      <p:sp>
        <p:nvSpPr>
          <p:cNvPr id="5" name="矩形 4">
            <a:extLst>
              <a:ext uri="{FF2B5EF4-FFF2-40B4-BE49-F238E27FC236}">
                <a16:creationId xmlns:a16="http://schemas.microsoft.com/office/drawing/2014/main" id="{A4BCE34F-44DE-4B79-9105-DAC0B0332C67}"/>
              </a:ext>
            </a:extLst>
          </p:cNvPr>
          <p:cNvSpPr/>
          <p:nvPr/>
        </p:nvSpPr>
        <p:spPr>
          <a:xfrm>
            <a:off x="838200" y="3666446"/>
            <a:ext cx="10773398" cy="2585323"/>
          </a:xfrm>
          <a:prstGeom prst="rect">
            <a:avLst/>
          </a:prstGeom>
        </p:spPr>
        <p:txBody>
          <a:bodyPr wrap="square">
            <a:spAutoFit/>
          </a:bodyPr>
          <a:lstStyle/>
          <a:p>
            <a:pPr>
              <a:buFont typeface="Arial" panose="020B0604020202020204" pitchFamily="34" charset="0"/>
              <a:buChar char="•"/>
            </a:pPr>
            <a:r>
              <a:rPr lang="zh-CN" altLang="en-US" dirty="0"/>
              <a:t>提出了新的模型预训练的框架，采用</a:t>
            </a:r>
            <a:r>
              <a:rPr lang="en-US" altLang="zh-CN" dirty="0"/>
              <a:t>generator</a:t>
            </a:r>
            <a:r>
              <a:rPr lang="zh-CN" altLang="en-US" dirty="0"/>
              <a:t>和</a:t>
            </a:r>
            <a:r>
              <a:rPr lang="en-US" altLang="zh-CN" dirty="0"/>
              <a:t>discriminator</a:t>
            </a:r>
            <a:r>
              <a:rPr lang="zh-CN" altLang="en-US" dirty="0"/>
              <a:t>的结合方式，但又不同于</a:t>
            </a:r>
            <a:r>
              <a:rPr lang="en-US" altLang="zh-CN" dirty="0"/>
              <a:t>GAN</a:t>
            </a:r>
          </a:p>
          <a:p>
            <a:pPr>
              <a:buFont typeface="Arial" panose="020B0604020202020204" pitchFamily="34" charset="0"/>
              <a:buChar char="•"/>
            </a:pPr>
            <a:r>
              <a:rPr lang="zh-CN" altLang="en-US" dirty="0"/>
              <a:t>将</a:t>
            </a:r>
            <a:r>
              <a:rPr lang="en-US" altLang="zh-CN" dirty="0"/>
              <a:t>Masked Language Model</a:t>
            </a:r>
            <a:r>
              <a:rPr lang="zh-CN" altLang="en-US" dirty="0"/>
              <a:t>的方式改为了</a:t>
            </a:r>
            <a:r>
              <a:rPr lang="en-US" altLang="zh-CN" dirty="0"/>
              <a:t>replaced token detection</a:t>
            </a:r>
          </a:p>
          <a:p>
            <a:pPr>
              <a:buFont typeface="Arial" panose="020B0604020202020204" pitchFamily="34" charset="0"/>
              <a:buChar char="•"/>
            </a:pPr>
            <a:r>
              <a:rPr lang="zh-CN" altLang="en-US" dirty="0"/>
              <a:t>因为</a:t>
            </a:r>
            <a:r>
              <a:rPr lang="en-US" altLang="zh-CN" dirty="0"/>
              <a:t>masked language model </a:t>
            </a:r>
            <a:r>
              <a:rPr lang="zh-CN" altLang="en-US" dirty="0"/>
              <a:t>能有效地学习到</a:t>
            </a:r>
            <a:r>
              <a:rPr lang="en-US" altLang="zh-CN" dirty="0"/>
              <a:t>context</a:t>
            </a:r>
            <a:r>
              <a:rPr lang="zh-CN" altLang="en-US" dirty="0"/>
              <a:t>的信息，所以能很好地学习</a:t>
            </a:r>
            <a:r>
              <a:rPr lang="en-US" altLang="zh-CN" dirty="0"/>
              <a:t>embedding</a:t>
            </a:r>
            <a:r>
              <a:rPr lang="zh-CN" altLang="en-US" dirty="0"/>
              <a:t>，所以使用了</a:t>
            </a:r>
            <a:r>
              <a:rPr lang="en-US" altLang="zh-CN" dirty="0"/>
              <a:t>weight sharing</a:t>
            </a:r>
            <a:r>
              <a:rPr lang="zh-CN" altLang="en-US" dirty="0"/>
              <a:t>的方式将</a:t>
            </a:r>
            <a:r>
              <a:rPr lang="en-US" altLang="zh-CN" dirty="0"/>
              <a:t>generator</a:t>
            </a:r>
            <a:r>
              <a:rPr lang="zh-CN" altLang="en-US" dirty="0"/>
              <a:t>的</a:t>
            </a:r>
            <a:r>
              <a:rPr lang="en-US" altLang="zh-CN" dirty="0"/>
              <a:t>embedding</a:t>
            </a:r>
            <a:r>
              <a:rPr lang="zh-CN" altLang="en-US" dirty="0"/>
              <a:t>的信息共享给</a:t>
            </a:r>
            <a:r>
              <a:rPr lang="en-US" altLang="zh-CN" dirty="0"/>
              <a:t>discriminator</a:t>
            </a:r>
          </a:p>
          <a:p>
            <a:pPr>
              <a:buFont typeface="Arial" panose="020B0604020202020204" pitchFamily="34" charset="0"/>
              <a:buChar char="•"/>
            </a:pPr>
            <a:r>
              <a:rPr lang="en-US" altLang="zh-CN" dirty="0" err="1"/>
              <a:t>dicriminator</a:t>
            </a:r>
            <a:r>
              <a:rPr lang="en-US" altLang="zh-CN" dirty="0"/>
              <a:t> </a:t>
            </a:r>
            <a:r>
              <a:rPr lang="zh-CN" altLang="en-US" dirty="0"/>
              <a:t>预测了</a:t>
            </a:r>
            <a:r>
              <a:rPr lang="en-US" altLang="zh-CN" dirty="0"/>
              <a:t>generator</a:t>
            </a:r>
            <a:r>
              <a:rPr lang="zh-CN" altLang="en-US" dirty="0"/>
              <a:t>输出的每个</a:t>
            </a:r>
            <a:r>
              <a:rPr lang="en-US" altLang="zh-CN" dirty="0"/>
              <a:t>token</a:t>
            </a:r>
            <a:r>
              <a:rPr lang="zh-CN" altLang="en-US" dirty="0"/>
              <a:t>是不是</a:t>
            </a:r>
            <a:r>
              <a:rPr lang="en-US" altLang="zh-CN" dirty="0"/>
              <a:t>original</a:t>
            </a:r>
            <a:r>
              <a:rPr lang="zh-CN" altLang="en-US" dirty="0"/>
              <a:t>的，从而高效地更新</a:t>
            </a:r>
            <a:r>
              <a:rPr lang="en-US" altLang="zh-CN" dirty="0"/>
              <a:t>transformer</a:t>
            </a:r>
            <a:r>
              <a:rPr lang="zh-CN" altLang="en-US" dirty="0"/>
              <a:t>的各个参数，使得模型的熟练速度加快</a:t>
            </a:r>
          </a:p>
          <a:p>
            <a:pPr>
              <a:buFont typeface="Arial" panose="020B0604020202020204" pitchFamily="34" charset="0"/>
              <a:buChar char="•"/>
            </a:pPr>
            <a:r>
              <a:rPr lang="zh-CN" altLang="en-US" dirty="0"/>
              <a:t>该模型采用了小的</a:t>
            </a:r>
            <a:r>
              <a:rPr lang="en-US" altLang="zh-CN" dirty="0"/>
              <a:t>generator</a:t>
            </a:r>
            <a:r>
              <a:rPr lang="zh-CN" altLang="en-US" dirty="0"/>
              <a:t>以及</a:t>
            </a:r>
            <a:r>
              <a:rPr lang="en-US" altLang="zh-CN" dirty="0"/>
              <a:t>discriminator</a:t>
            </a:r>
            <a:r>
              <a:rPr lang="zh-CN" altLang="en-US" dirty="0"/>
              <a:t>的方式共同训练，并且采用了两者</a:t>
            </a:r>
            <a:r>
              <a:rPr lang="en-US" altLang="zh-CN" dirty="0"/>
              <a:t>loss</a:t>
            </a:r>
            <a:r>
              <a:rPr lang="zh-CN" altLang="en-US" dirty="0"/>
              <a:t>相加，使得</a:t>
            </a:r>
            <a:r>
              <a:rPr lang="en-US" altLang="zh-CN" dirty="0"/>
              <a:t>discriminator</a:t>
            </a:r>
            <a:r>
              <a:rPr lang="zh-CN" altLang="en-US" dirty="0"/>
              <a:t>的学习难度逐渐地提升，学习到更难的</a:t>
            </a:r>
            <a:r>
              <a:rPr lang="en-US" altLang="zh-CN" dirty="0"/>
              <a:t>token</a:t>
            </a:r>
            <a:r>
              <a:rPr lang="zh-CN" altLang="en-US" dirty="0"/>
              <a:t>（</a:t>
            </a:r>
            <a:r>
              <a:rPr lang="en-US" altLang="zh-CN" dirty="0"/>
              <a:t>plausible tokens</a:t>
            </a:r>
            <a:r>
              <a:rPr lang="zh-CN" altLang="en-US" dirty="0"/>
              <a:t>）</a:t>
            </a:r>
          </a:p>
          <a:p>
            <a:pPr>
              <a:buFont typeface="Arial" panose="020B0604020202020204" pitchFamily="34" charset="0"/>
              <a:buChar char="•"/>
            </a:pPr>
            <a:r>
              <a:rPr lang="zh-CN" altLang="en-US" dirty="0"/>
              <a:t>模型在</a:t>
            </a:r>
            <a:r>
              <a:rPr lang="en-US" altLang="zh-CN" dirty="0"/>
              <a:t>fine-tuning </a:t>
            </a:r>
            <a:r>
              <a:rPr lang="zh-CN" altLang="en-US" dirty="0"/>
              <a:t>的时候，丢弃</a:t>
            </a:r>
            <a:r>
              <a:rPr lang="en-US" altLang="zh-CN" dirty="0"/>
              <a:t>generator</a:t>
            </a:r>
            <a:r>
              <a:rPr lang="zh-CN" altLang="en-US" dirty="0"/>
              <a:t>，只使用</a:t>
            </a:r>
            <a:r>
              <a:rPr lang="en-US" altLang="zh-CN" dirty="0" err="1"/>
              <a:t>discrinator</a:t>
            </a:r>
            <a:endParaRPr lang="en-US" altLang="zh-CN" dirty="0"/>
          </a:p>
        </p:txBody>
      </p:sp>
      <p:sp>
        <p:nvSpPr>
          <p:cNvPr id="6" name="Rectangle 1">
            <a:extLst>
              <a:ext uri="{FF2B5EF4-FFF2-40B4-BE49-F238E27FC236}">
                <a16:creationId xmlns:a16="http://schemas.microsoft.com/office/drawing/2014/main" id="{2F257290-ADD4-4550-AE11-CC1BF588251E}"/>
              </a:ext>
            </a:extLst>
          </p:cNvPr>
          <p:cNvSpPr>
            <a:spLocks noChangeArrowheads="1"/>
          </p:cNvSpPr>
          <p:nvPr/>
        </p:nvSpPr>
        <p:spPr bwMode="auto">
          <a:xfrm>
            <a:off x="950737" y="4270474"/>
            <a:ext cx="98977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可以利用这个框架，自己训练一个预训练模型，单个GPU就可以训练得到一个小的语言模型，然后在特定的领域可以得到更优的结果，然后再在这个领域下进行特定任务的finetuning。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使用小的ELECTRA模型，在不能使用GPU的场景，或者性能要求高的场景，可以得到好的结果 </a:t>
            </a:r>
          </a:p>
        </p:txBody>
      </p:sp>
    </p:spTree>
    <p:extLst>
      <p:ext uri="{BB962C8B-B14F-4D97-AF65-F5344CB8AC3E}">
        <p14:creationId xmlns:p14="http://schemas.microsoft.com/office/powerpoint/2010/main" val="92643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B4604-B694-4391-B2C7-60C12B1C23D2}"/>
              </a:ext>
            </a:extLst>
          </p:cNvPr>
          <p:cNvSpPr>
            <a:spLocks noGrp="1"/>
          </p:cNvSpPr>
          <p:nvPr>
            <p:ph type="title"/>
          </p:nvPr>
        </p:nvSpPr>
        <p:spPr/>
        <p:txBody>
          <a:bodyPr/>
          <a:lstStyle/>
          <a:p>
            <a:r>
              <a:rPr lang="en-US" altLang="zh-CN" dirty="0"/>
              <a:t>Model Ensemble</a:t>
            </a:r>
            <a:endParaRPr lang="zh-CN" altLang="en-US" dirty="0"/>
          </a:p>
        </p:txBody>
      </p:sp>
      <p:sp>
        <p:nvSpPr>
          <p:cNvPr id="3" name="内容占位符 2">
            <a:extLst>
              <a:ext uri="{FF2B5EF4-FFF2-40B4-BE49-F238E27FC236}">
                <a16:creationId xmlns:a16="http://schemas.microsoft.com/office/drawing/2014/main" id="{C90F1A68-0C0D-4700-8FD1-4403924D5180}"/>
              </a:ext>
            </a:extLst>
          </p:cNvPr>
          <p:cNvSpPr>
            <a:spLocks noGrp="1"/>
          </p:cNvSpPr>
          <p:nvPr>
            <p:ph idx="1"/>
          </p:nvPr>
        </p:nvSpPr>
        <p:spPr/>
        <p:txBody>
          <a:bodyPr/>
          <a:lstStyle/>
          <a:p>
            <a:r>
              <a:rPr lang="en-US" altLang="zh-CN" sz="2400" dirty="0"/>
              <a:t>voting</a:t>
            </a:r>
          </a:p>
          <a:p>
            <a:r>
              <a:rPr lang="zh-CN" altLang="en-US" sz="2400" dirty="0"/>
              <a:t>多个投</a:t>
            </a:r>
            <a:r>
              <a:rPr lang="en-US" altLang="zh-CN" sz="2400" dirty="0"/>
              <a:t>1</a:t>
            </a:r>
            <a:r>
              <a:rPr lang="zh-CN" altLang="en-US" sz="2400" dirty="0"/>
              <a:t>个</a:t>
            </a:r>
            <a:r>
              <a:rPr lang="en-US" altLang="zh-CN" sz="2400" dirty="0"/>
              <a:t>:</a:t>
            </a:r>
          </a:p>
          <a:p>
            <a:pPr marL="0" indent="0">
              <a:buNone/>
            </a:pPr>
            <a:r>
              <a:rPr lang="zh-CN" altLang="en-US" dirty="0"/>
              <a:t>    </a:t>
            </a:r>
            <a:r>
              <a:rPr lang="zh-CN" altLang="en-US" sz="2000" dirty="0"/>
              <a:t>对于当前效果最好的模型作为基准，设定一个阈值</a:t>
            </a:r>
            <a:r>
              <a:rPr lang="en-US" altLang="zh-CN" sz="2000" dirty="0"/>
              <a:t>threshold</a:t>
            </a:r>
            <a:r>
              <a:rPr lang="zh-CN" altLang="en-US" sz="2000" dirty="0"/>
              <a:t>，例如</a:t>
            </a:r>
            <a:r>
              <a:rPr lang="en-US" altLang="zh-CN" sz="2000" dirty="0"/>
              <a:t>7</a:t>
            </a:r>
          </a:p>
          <a:p>
            <a:pPr marL="0" indent="0">
              <a:buNone/>
            </a:pPr>
            <a:r>
              <a:rPr lang="en-US" altLang="zh-CN" sz="2000" dirty="0"/>
              <a:t>      </a:t>
            </a:r>
            <a:r>
              <a:rPr lang="zh-CN" altLang="en-US" sz="2000" dirty="0"/>
              <a:t>剩余</a:t>
            </a:r>
            <a:r>
              <a:rPr lang="en-US" altLang="zh-CN" sz="2000" dirty="0"/>
              <a:t>9</a:t>
            </a:r>
            <a:r>
              <a:rPr lang="zh-CN" altLang="en-US" sz="2000" dirty="0"/>
              <a:t>个预测结果</a:t>
            </a:r>
            <a:r>
              <a:rPr lang="en-US" altLang="zh-CN" sz="2000" dirty="0"/>
              <a:t>,</a:t>
            </a:r>
            <a:r>
              <a:rPr lang="zh-CN" altLang="en-US" sz="2000" dirty="0"/>
              <a:t>有</a:t>
            </a:r>
            <a:r>
              <a:rPr lang="en-US" altLang="zh-CN" sz="2000" dirty="0"/>
              <a:t>7</a:t>
            </a:r>
            <a:r>
              <a:rPr lang="zh-CN" altLang="en-US" sz="2000" dirty="0"/>
              <a:t>个都预测为</a:t>
            </a:r>
            <a:r>
              <a:rPr lang="en-US" altLang="zh-CN" sz="2000" dirty="0"/>
              <a:t>1</a:t>
            </a:r>
            <a:r>
              <a:rPr lang="zh-CN" altLang="en-US" sz="2000" dirty="0"/>
              <a:t>，而当前最好模型预测为</a:t>
            </a:r>
            <a:r>
              <a:rPr lang="en-US" altLang="zh-CN" sz="2000" dirty="0"/>
              <a:t>0</a:t>
            </a:r>
            <a:r>
              <a:rPr lang="zh-CN" altLang="en-US" sz="2000" dirty="0"/>
              <a:t>，则将</a:t>
            </a:r>
            <a:r>
              <a:rPr lang="en-US" altLang="zh-CN" sz="2000" dirty="0"/>
              <a:t>0 </a:t>
            </a:r>
            <a:r>
              <a:rPr lang="en-US" altLang="zh-CN" sz="2000" dirty="0">
                <a:sym typeface="Wingdings" panose="05000000000000000000" pitchFamily="2" charset="2"/>
              </a:rPr>
              <a:t>1</a:t>
            </a:r>
          </a:p>
          <a:p>
            <a:pPr marL="0" indent="0">
              <a:buNone/>
            </a:pPr>
            <a:r>
              <a:rPr lang="en-US" altLang="zh-CN" sz="2000" dirty="0">
                <a:sym typeface="Wingdings" panose="05000000000000000000" pitchFamily="2" charset="2"/>
              </a:rPr>
              <a:t>                                  </a:t>
            </a:r>
            <a:r>
              <a:rPr lang="zh-CN" altLang="en-US" sz="2000" dirty="0">
                <a:sym typeface="Wingdings" panose="05000000000000000000" pitchFamily="2" charset="2"/>
              </a:rPr>
              <a:t>有</a:t>
            </a:r>
            <a:r>
              <a:rPr lang="en-US" altLang="zh-CN" sz="2000" dirty="0">
                <a:sym typeface="Wingdings" panose="05000000000000000000" pitchFamily="2" charset="2"/>
              </a:rPr>
              <a:t>7</a:t>
            </a:r>
            <a:r>
              <a:rPr lang="zh-CN" altLang="en-US" sz="2000" dirty="0">
                <a:sym typeface="Wingdings" panose="05000000000000000000" pitchFamily="2" charset="2"/>
              </a:rPr>
              <a:t>个都预测为</a:t>
            </a:r>
            <a:r>
              <a:rPr lang="en-US" altLang="zh-CN" sz="2000" dirty="0">
                <a:sym typeface="Wingdings" panose="05000000000000000000" pitchFamily="2" charset="2"/>
              </a:rPr>
              <a:t>0</a:t>
            </a:r>
            <a:r>
              <a:rPr lang="zh-CN" altLang="en-US" sz="2000" dirty="0">
                <a:sym typeface="Wingdings" panose="05000000000000000000" pitchFamily="2" charset="2"/>
              </a:rPr>
              <a:t>，而当前最好模型预测为</a:t>
            </a:r>
            <a:r>
              <a:rPr lang="en-US" altLang="zh-CN" sz="2000" dirty="0">
                <a:sym typeface="Wingdings" panose="05000000000000000000" pitchFamily="2" charset="2"/>
              </a:rPr>
              <a:t>1</a:t>
            </a:r>
            <a:r>
              <a:rPr lang="zh-CN" altLang="en-US" sz="2000" dirty="0">
                <a:sym typeface="Wingdings" panose="05000000000000000000" pitchFamily="2" charset="2"/>
              </a:rPr>
              <a:t>，则将</a:t>
            </a:r>
            <a:r>
              <a:rPr lang="en-US" altLang="zh-CN" sz="2000" dirty="0">
                <a:sym typeface="Wingdings" panose="05000000000000000000" pitchFamily="2" charset="2"/>
              </a:rPr>
              <a:t>10</a:t>
            </a:r>
          </a:p>
          <a:p>
            <a:pPr marL="0" indent="0">
              <a:buNone/>
            </a:pPr>
            <a:r>
              <a:rPr lang="en-US" altLang="zh-CN" sz="2000" dirty="0">
                <a:sym typeface="Wingdings" panose="05000000000000000000" pitchFamily="2" charset="2"/>
              </a:rPr>
              <a:t>      </a:t>
            </a:r>
            <a:r>
              <a:rPr lang="zh-CN" altLang="en-US" sz="2000" dirty="0">
                <a:sym typeface="Wingdings" panose="05000000000000000000" pitchFamily="2" charset="2"/>
              </a:rPr>
              <a:t>阈值是需要调整的超参数</a:t>
            </a:r>
            <a:endParaRPr lang="zh-CN" altLang="en-US" dirty="0"/>
          </a:p>
        </p:txBody>
      </p:sp>
    </p:spTree>
    <p:extLst>
      <p:ext uri="{BB962C8B-B14F-4D97-AF65-F5344CB8AC3E}">
        <p14:creationId xmlns:p14="http://schemas.microsoft.com/office/powerpoint/2010/main" val="733612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9BDE3-6CC3-4187-900D-B78AFC242C2F}"/>
              </a:ext>
            </a:extLst>
          </p:cNvPr>
          <p:cNvSpPr>
            <a:spLocks noGrp="1"/>
          </p:cNvSpPr>
          <p:nvPr>
            <p:ph type="title"/>
          </p:nvPr>
        </p:nvSpPr>
        <p:spPr/>
        <p:txBody>
          <a:bodyPr/>
          <a:lstStyle/>
          <a:p>
            <a:r>
              <a:rPr lang="zh-CN" altLang="en-US" dirty="0"/>
              <a:t>训练与调参</a:t>
            </a:r>
          </a:p>
        </p:txBody>
      </p:sp>
      <p:sp>
        <p:nvSpPr>
          <p:cNvPr id="3" name="内容占位符 2">
            <a:extLst>
              <a:ext uri="{FF2B5EF4-FFF2-40B4-BE49-F238E27FC236}">
                <a16:creationId xmlns:a16="http://schemas.microsoft.com/office/drawing/2014/main" id="{E94B2890-6932-4BBE-9E15-4E1A7898A74E}"/>
              </a:ext>
            </a:extLst>
          </p:cNvPr>
          <p:cNvSpPr>
            <a:spLocks noGrp="1"/>
          </p:cNvSpPr>
          <p:nvPr>
            <p:ph idx="1"/>
          </p:nvPr>
        </p:nvSpPr>
        <p:spPr/>
        <p:txBody>
          <a:bodyPr>
            <a:normAutofit lnSpcReduction="10000"/>
          </a:bodyPr>
          <a:lstStyle/>
          <a:p>
            <a:r>
              <a:rPr lang="zh-CN" altLang="en-US" sz="2400" dirty="0"/>
              <a:t>可调整的超参数</a:t>
            </a:r>
            <a:r>
              <a:rPr lang="en-US" altLang="zh-CN" sz="2400" dirty="0"/>
              <a:t>:</a:t>
            </a:r>
          </a:p>
          <a:p>
            <a:pPr marL="0" indent="0">
              <a:buNone/>
            </a:pPr>
            <a:r>
              <a:rPr lang="en-US" altLang="zh-CN" sz="2400" dirty="0"/>
              <a:t>        </a:t>
            </a:r>
            <a:r>
              <a:rPr lang="en-US" altLang="zh-CN" sz="2000" dirty="0" err="1"/>
              <a:t>batch_size</a:t>
            </a:r>
            <a:r>
              <a:rPr lang="zh-CN" altLang="en-US" sz="2000" dirty="0"/>
              <a:t>：</a:t>
            </a:r>
            <a:r>
              <a:rPr lang="en-US" altLang="zh-CN" sz="2000" dirty="0"/>
              <a:t>8 16 32 64</a:t>
            </a:r>
          </a:p>
          <a:p>
            <a:pPr marL="0" indent="0">
              <a:buNone/>
            </a:pPr>
            <a:r>
              <a:rPr lang="en-US" altLang="zh-CN" sz="2000" dirty="0"/>
              <a:t>        </a:t>
            </a:r>
            <a:r>
              <a:rPr lang="en-US" altLang="zh-CN" sz="2000" dirty="0" err="1"/>
              <a:t>learning_rate</a:t>
            </a:r>
            <a:r>
              <a:rPr lang="en-US" altLang="zh-CN" sz="2000" dirty="0"/>
              <a:t>: 5e-5 2e-5 3e-5</a:t>
            </a:r>
          </a:p>
          <a:p>
            <a:pPr marL="0" indent="0">
              <a:buNone/>
            </a:pPr>
            <a:r>
              <a:rPr lang="en-US" altLang="zh-CN" sz="2000" dirty="0"/>
              <a:t>        </a:t>
            </a:r>
            <a:r>
              <a:rPr lang="zh-CN" altLang="en-US" sz="2000" dirty="0"/>
              <a:t>训练着突然</a:t>
            </a:r>
            <a:r>
              <a:rPr lang="en-US" altLang="zh-CN" sz="2000" dirty="0"/>
              <a:t>loss nan</a:t>
            </a:r>
            <a:r>
              <a:rPr lang="zh-CN" altLang="en-US" sz="2000" dirty="0"/>
              <a:t>了或者</a:t>
            </a:r>
            <a:r>
              <a:rPr lang="en-US" altLang="zh-CN" sz="2000" dirty="0"/>
              <a:t>f1</a:t>
            </a:r>
            <a:r>
              <a:rPr lang="zh-CN" altLang="en-US" sz="2000" dirty="0"/>
              <a:t>值全为</a:t>
            </a:r>
            <a:r>
              <a:rPr lang="en-US" altLang="zh-CN" sz="2000" dirty="0"/>
              <a:t>0</a:t>
            </a:r>
            <a:r>
              <a:rPr lang="zh-CN" altLang="en-US" sz="2000" dirty="0"/>
              <a:t>了 都需要调整参数</a:t>
            </a:r>
            <a:endParaRPr lang="en-US" altLang="zh-CN" sz="2000" dirty="0"/>
          </a:p>
          <a:p>
            <a:pPr marL="0" indent="0">
              <a:buNone/>
            </a:pPr>
            <a:r>
              <a:rPr lang="en-US" altLang="zh-CN" sz="2400" dirty="0"/>
              <a:t>   </a:t>
            </a:r>
            <a:r>
              <a:rPr lang="zh-CN" altLang="en-US" sz="2400" dirty="0"/>
              <a:t>防止过拟合</a:t>
            </a:r>
            <a:r>
              <a:rPr lang="en-US" altLang="zh-CN" sz="2400" dirty="0"/>
              <a:t>:</a:t>
            </a:r>
          </a:p>
          <a:p>
            <a:pPr marL="0" indent="0">
              <a:buNone/>
            </a:pPr>
            <a:r>
              <a:rPr lang="en-US" altLang="zh-CN" sz="2400" dirty="0"/>
              <a:t>        </a:t>
            </a:r>
            <a:r>
              <a:rPr lang="en-US" altLang="zh-CN" sz="2000" dirty="0"/>
              <a:t>dropout, </a:t>
            </a:r>
            <a:r>
              <a:rPr lang="zh-CN" altLang="en-US" sz="2000" dirty="0"/>
              <a:t>加正则</a:t>
            </a:r>
            <a:r>
              <a:rPr lang="en-US" altLang="zh-CN" sz="2000" dirty="0"/>
              <a:t>(</a:t>
            </a:r>
            <a:r>
              <a:rPr lang="zh-CN" altLang="en-US" sz="2000" dirty="0"/>
              <a:t>权重衰减</a:t>
            </a:r>
            <a:r>
              <a:rPr lang="en-US" altLang="zh-CN" sz="2000" dirty="0"/>
              <a:t>)</a:t>
            </a:r>
            <a:r>
              <a:rPr lang="en-US" altLang="zh-CN" sz="2000" dirty="0" err="1"/>
              <a:t>weight_decay</a:t>
            </a:r>
            <a:r>
              <a:rPr lang="zh-CN" altLang="en-US" sz="2000" dirty="0"/>
              <a:t>的值</a:t>
            </a:r>
            <a:endParaRPr lang="en-US" altLang="zh-CN" sz="2000" dirty="0"/>
          </a:p>
          <a:p>
            <a:pPr marL="0" indent="0">
              <a:buNone/>
            </a:pPr>
            <a:r>
              <a:rPr lang="en-US" altLang="zh-CN" sz="2000" dirty="0"/>
              <a:t>         </a:t>
            </a:r>
            <a:r>
              <a:rPr lang="zh-CN" altLang="en-US" sz="2000" dirty="0"/>
              <a:t>梯度裁剪</a:t>
            </a:r>
            <a:endParaRPr lang="en-US" altLang="zh-CN" sz="2000" dirty="0"/>
          </a:p>
          <a:p>
            <a:pPr marL="0" indent="0">
              <a:buNone/>
            </a:pPr>
            <a:r>
              <a:rPr lang="en-US" altLang="zh-CN" sz="2400" dirty="0"/>
              <a:t>  </a:t>
            </a:r>
            <a:r>
              <a:rPr lang="zh-CN" altLang="en-US" sz="2400" dirty="0"/>
              <a:t>训练时</a:t>
            </a:r>
            <a:r>
              <a:rPr lang="en-US" altLang="zh-CN" sz="2400" dirty="0"/>
              <a:t>:</a:t>
            </a:r>
          </a:p>
          <a:p>
            <a:pPr marL="0" indent="0">
              <a:buNone/>
            </a:pPr>
            <a:r>
              <a:rPr lang="en-US" altLang="zh-CN" sz="2400" dirty="0"/>
              <a:t>        </a:t>
            </a:r>
            <a:r>
              <a:rPr lang="zh-CN" altLang="en-US" sz="2400" dirty="0"/>
              <a:t>优化器的选择</a:t>
            </a:r>
            <a:r>
              <a:rPr lang="en-US" altLang="zh-CN" sz="2400" dirty="0"/>
              <a:t>:Adam</a:t>
            </a:r>
          </a:p>
          <a:p>
            <a:pPr marL="0" indent="0">
              <a:buNone/>
            </a:pPr>
            <a:r>
              <a:rPr lang="en-US" altLang="zh-CN" sz="2400" dirty="0"/>
              <a:t>        </a:t>
            </a:r>
            <a:r>
              <a:rPr lang="zh-CN" altLang="en-US" sz="2400" dirty="0"/>
              <a:t>学习率的调整</a:t>
            </a:r>
            <a:r>
              <a:rPr lang="en-US" altLang="zh-CN" sz="2400" dirty="0"/>
              <a:t>:</a:t>
            </a:r>
            <a:r>
              <a:rPr lang="zh-CN" altLang="en-US" sz="2400" dirty="0"/>
              <a:t>采用</a:t>
            </a:r>
            <a:r>
              <a:rPr lang="en-US" altLang="zh-CN" sz="2400" dirty="0"/>
              <a:t>warm up</a:t>
            </a:r>
            <a:r>
              <a:rPr lang="zh-CN" altLang="en-US" sz="2400" dirty="0"/>
              <a:t>策略</a:t>
            </a:r>
          </a:p>
        </p:txBody>
      </p:sp>
      <p:pic>
        <p:nvPicPr>
          <p:cNvPr id="4" name="图片 3">
            <a:extLst>
              <a:ext uri="{FF2B5EF4-FFF2-40B4-BE49-F238E27FC236}">
                <a16:creationId xmlns:a16="http://schemas.microsoft.com/office/drawing/2014/main" id="{BC8E3662-03D5-455F-A1B6-6386DF169AAD}"/>
              </a:ext>
            </a:extLst>
          </p:cNvPr>
          <p:cNvPicPr>
            <a:picLocks noChangeAspect="1"/>
          </p:cNvPicPr>
          <p:nvPr/>
        </p:nvPicPr>
        <p:blipFill>
          <a:blip r:embed="rId2"/>
          <a:stretch>
            <a:fillRect/>
          </a:stretch>
        </p:blipFill>
        <p:spPr>
          <a:xfrm>
            <a:off x="2751834" y="4302881"/>
            <a:ext cx="4238095" cy="238095"/>
          </a:xfrm>
          <a:prstGeom prst="rect">
            <a:avLst/>
          </a:prstGeom>
        </p:spPr>
      </p:pic>
      <p:pic>
        <p:nvPicPr>
          <p:cNvPr id="6" name="图片 5">
            <a:extLst>
              <a:ext uri="{FF2B5EF4-FFF2-40B4-BE49-F238E27FC236}">
                <a16:creationId xmlns:a16="http://schemas.microsoft.com/office/drawing/2014/main" id="{4CCDE973-1A74-480B-B041-448F9EB2E4D0}"/>
              </a:ext>
            </a:extLst>
          </p:cNvPr>
          <p:cNvPicPr>
            <a:picLocks noChangeAspect="1"/>
          </p:cNvPicPr>
          <p:nvPr/>
        </p:nvPicPr>
        <p:blipFill>
          <a:blip r:embed="rId3"/>
          <a:stretch>
            <a:fillRect/>
          </a:stretch>
        </p:blipFill>
        <p:spPr>
          <a:xfrm>
            <a:off x="838200" y="2683833"/>
            <a:ext cx="6876190" cy="1857143"/>
          </a:xfrm>
          <a:prstGeom prst="rect">
            <a:avLst/>
          </a:prstGeom>
        </p:spPr>
      </p:pic>
    </p:spTree>
    <p:extLst>
      <p:ext uri="{BB962C8B-B14F-4D97-AF65-F5344CB8AC3E}">
        <p14:creationId xmlns:p14="http://schemas.microsoft.com/office/powerpoint/2010/main" val="359008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58EB2-5F93-46A0-B7F8-1C30B03FFCCC}"/>
              </a:ext>
            </a:extLst>
          </p:cNvPr>
          <p:cNvSpPr>
            <a:spLocks noGrp="1"/>
          </p:cNvSpPr>
          <p:nvPr>
            <p:ph type="title"/>
          </p:nvPr>
        </p:nvSpPr>
        <p:spPr/>
        <p:txBody>
          <a:bodyPr/>
          <a:lstStyle/>
          <a:p>
            <a:r>
              <a:rPr lang="zh-CN" altLang="en-US" dirty="0"/>
              <a:t>其他</a:t>
            </a:r>
            <a:r>
              <a:rPr lang="en-US" altLang="zh-CN" dirty="0"/>
              <a:t>trick</a:t>
            </a:r>
            <a:endParaRPr lang="zh-CN" altLang="en-US" dirty="0"/>
          </a:p>
        </p:txBody>
      </p:sp>
      <p:sp>
        <p:nvSpPr>
          <p:cNvPr id="3" name="内容占位符 2">
            <a:extLst>
              <a:ext uri="{FF2B5EF4-FFF2-40B4-BE49-F238E27FC236}">
                <a16:creationId xmlns:a16="http://schemas.microsoft.com/office/drawing/2014/main" id="{455F24F7-344D-4C89-9D52-D8282C950DA0}"/>
              </a:ext>
            </a:extLst>
          </p:cNvPr>
          <p:cNvSpPr>
            <a:spLocks noGrp="1"/>
          </p:cNvSpPr>
          <p:nvPr>
            <p:ph idx="1"/>
          </p:nvPr>
        </p:nvSpPr>
        <p:spPr>
          <a:xfrm>
            <a:off x="838200" y="1825625"/>
            <a:ext cx="10515600" cy="1965140"/>
          </a:xfrm>
        </p:spPr>
        <p:txBody>
          <a:bodyPr>
            <a:normAutofit lnSpcReduction="10000"/>
          </a:bodyPr>
          <a:lstStyle/>
          <a:p>
            <a:r>
              <a:rPr lang="zh-CN" altLang="en-US" dirty="0"/>
              <a:t>数据增强 </a:t>
            </a:r>
            <a:endParaRPr lang="en-US" altLang="zh-CN" dirty="0"/>
          </a:p>
          <a:p>
            <a:pPr marL="0" indent="0">
              <a:buNone/>
            </a:pPr>
            <a:r>
              <a:rPr lang="en-US" altLang="zh-CN" dirty="0"/>
              <a:t>      EDA:</a:t>
            </a:r>
            <a:r>
              <a:rPr lang="zh-CN" altLang="en-US" dirty="0"/>
              <a:t> 随机替换，随机添加，随机删除，同义词替换</a:t>
            </a:r>
            <a:endParaRPr lang="en-US" altLang="zh-CN" dirty="0"/>
          </a:p>
          <a:p>
            <a:pPr marL="0" indent="0">
              <a:buNone/>
            </a:pPr>
            <a:r>
              <a:rPr lang="en-US" altLang="zh-CN" dirty="0"/>
              <a:t>      </a:t>
            </a:r>
            <a:r>
              <a:rPr lang="zh-CN" altLang="en-US" dirty="0"/>
              <a:t>回译</a:t>
            </a:r>
            <a:r>
              <a:rPr lang="en-US" altLang="zh-CN" dirty="0"/>
              <a:t>:</a:t>
            </a:r>
            <a:r>
              <a:rPr lang="zh-CN" altLang="en-US" dirty="0"/>
              <a:t>将中文句子</a:t>
            </a:r>
            <a:r>
              <a:rPr lang="en-US" altLang="zh-CN" dirty="0"/>
              <a:t>A</a:t>
            </a:r>
            <a:r>
              <a:rPr lang="zh-CN" altLang="en-US" dirty="0"/>
              <a:t>翻译成英文，然后再翻译回中文</a:t>
            </a:r>
            <a:endParaRPr lang="en-US" altLang="zh-CN" dirty="0"/>
          </a:p>
          <a:p>
            <a:pPr marL="0" indent="0">
              <a:buNone/>
            </a:pPr>
            <a:r>
              <a:rPr lang="en-US" altLang="zh-CN" dirty="0"/>
              <a:t>      </a:t>
            </a:r>
            <a:r>
              <a:rPr lang="zh-CN" altLang="en-US" dirty="0"/>
              <a:t>问句扩展</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7A5E0892-4CF0-415C-8392-E9F7C039FFA1}"/>
              </a:ext>
            </a:extLst>
          </p:cNvPr>
          <p:cNvPicPr>
            <a:picLocks noChangeAspect="1"/>
          </p:cNvPicPr>
          <p:nvPr/>
        </p:nvPicPr>
        <p:blipFill>
          <a:blip r:embed="rId2"/>
          <a:stretch>
            <a:fillRect/>
          </a:stretch>
        </p:blipFill>
        <p:spPr>
          <a:xfrm>
            <a:off x="841896" y="1761710"/>
            <a:ext cx="7435788" cy="4475740"/>
          </a:xfrm>
          <a:prstGeom prst="rect">
            <a:avLst/>
          </a:prstGeom>
        </p:spPr>
      </p:pic>
      <p:sp>
        <p:nvSpPr>
          <p:cNvPr id="5" name="矩形 4">
            <a:extLst>
              <a:ext uri="{FF2B5EF4-FFF2-40B4-BE49-F238E27FC236}">
                <a16:creationId xmlns:a16="http://schemas.microsoft.com/office/drawing/2014/main" id="{CBD491DF-D668-438B-B372-C14B2A78AA2C}"/>
              </a:ext>
            </a:extLst>
          </p:cNvPr>
          <p:cNvSpPr/>
          <p:nvPr/>
        </p:nvSpPr>
        <p:spPr>
          <a:xfrm>
            <a:off x="1228446" y="1321356"/>
            <a:ext cx="928459" cy="369332"/>
          </a:xfrm>
          <a:prstGeom prst="rect">
            <a:avLst/>
          </a:prstGeom>
        </p:spPr>
        <p:txBody>
          <a:bodyPr wrap="none">
            <a:spAutoFit/>
          </a:bodyPr>
          <a:lstStyle/>
          <a:p>
            <a:r>
              <a:rPr lang="zh-CN" altLang="en-US" dirty="0"/>
              <a:t>伪标签</a:t>
            </a:r>
            <a:r>
              <a:rPr lang="en-US" altLang="zh-CN" dirty="0"/>
              <a:t>:</a:t>
            </a:r>
          </a:p>
        </p:txBody>
      </p:sp>
    </p:spTree>
    <p:extLst>
      <p:ext uri="{BB962C8B-B14F-4D97-AF65-F5344CB8AC3E}">
        <p14:creationId xmlns:p14="http://schemas.microsoft.com/office/powerpoint/2010/main" val="316792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77552-5D9F-4C79-8AB1-9BAEB5BC1E5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4D5A076-2ACB-41A4-BBD4-45124DDAB7E0}"/>
              </a:ext>
            </a:extLst>
          </p:cNvPr>
          <p:cNvSpPr>
            <a:spLocks noGrp="1"/>
          </p:cNvSpPr>
          <p:nvPr>
            <p:ph idx="1"/>
          </p:nvPr>
        </p:nvSpPr>
        <p:spPr/>
        <p:txBody>
          <a:bodyPr/>
          <a:lstStyle/>
          <a:p>
            <a:r>
              <a:rPr lang="zh-CN" altLang="en-US"/>
              <a:t>谢谢观看！</a:t>
            </a:r>
            <a:endParaRPr lang="zh-CN" altLang="en-US" dirty="0"/>
          </a:p>
        </p:txBody>
      </p:sp>
    </p:spTree>
    <p:extLst>
      <p:ext uri="{BB962C8B-B14F-4D97-AF65-F5344CB8AC3E}">
        <p14:creationId xmlns:p14="http://schemas.microsoft.com/office/powerpoint/2010/main" val="217136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3D93C-223E-47D3-BD0A-81C88B4D01F8}"/>
              </a:ext>
            </a:extLst>
          </p:cNvPr>
          <p:cNvSpPr>
            <a:spLocks noGrp="1"/>
          </p:cNvSpPr>
          <p:nvPr>
            <p:ph type="title"/>
          </p:nvPr>
        </p:nvSpPr>
        <p:spPr>
          <a:xfrm>
            <a:off x="595131" y="0"/>
            <a:ext cx="10515600" cy="1325563"/>
          </a:xfrm>
        </p:spPr>
        <p:txBody>
          <a:bodyPr/>
          <a:lstStyle/>
          <a:p>
            <a:pPr algn="ctr"/>
            <a:r>
              <a:rPr lang="zh-CN" altLang="en-US" dirty="0"/>
              <a:t>赛题说明</a:t>
            </a:r>
          </a:p>
        </p:txBody>
      </p:sp>
      <p:pic>
        <p:nvPicPr>
          <p:cNvPr id="4" name="图片 3">
            <a:extLst>
              <a:ext uri="{FF2B5EF4-FFF2-40B4-BE49-F238E27FC236}">
                <a16:creationId xmlns:a16="http://schemas.microsoft.com/office/drawing/2014/main" id="{0F232BA5-A479-4DA3-AB14-41B587A00DF5}"/>
              </a:ext>
            </a:extLst>
          </p:cNvPr>
          <p:cNvPicPr>
            <a:picLocks noChangeAspect="1"/>
          </p:cNvPicPr>
          <p:nvPr/>
        </p:nvPicPr>
        <p:blipFill>
          <a:blip r:embed="rId2"/>
          <a:stretch>
            <a:fillRect/>
          </a:stretch>
        </p:blipFill>
        <p:spPr>
          <a:xfrm>
            <a:off x="676154" y="1065655"/>
            <a:ext cx="3076190" cy="1923810"/>
          </a:xfrm>
          <a:prstGeom prst="rect">
            <a:avLst/>
          </a:prstGeom>
        </p:spPr>
      </p:pic>
      <p:pic>
        <p:nvPicPr>
          <p:cNvPr id="6" name="图片 5">
            <a:extLst>
              <a:ext uri="{FF2B5EF4-FFF2-40B4-BE49-F238E27FC236}">
                <a16:creationId xmlns:a16="http://schemas.microsoft.com/office/drawing/2014/main" id="{9031786D-6E27-43C2-9019-934A1125A8A0}"/>
              </a:ext>
            </a:extLst>
          </p:cNvPr>
          <p:cNvPicPr>
            <a:picLocks noChangeAspect="1"/>
          </p:cNvPicPr>
          <p:nvPr/>
        </p:nvPicPr>
        <p:blipFill>
          <a:blip r:embed="rId3"/>
          <a:stretch>
            <a:fillRect/>
          </a:stretch>
        </p:blipFill>
        <p:spPr>
          <a:xfrm>
            <a:off x="676154" y="2989465"/>
            <a:ext cx="6968346" cy="3833030"/>
          </a:xfrm>
          <a:prstGeom prst="rect">
            <a:avLst/>
          </a:prstGeom>
        </p:spPr>
      </p:pic>
      <p:sp>
        <p:nvSpPr>
          <p:cNvPr id="7" name="文本框 6">
            <a:extLst>
              <a:ext uri="{FF2B5EF4-FFF2-40B4-BE49-F238E27FC236}">
                <a16:creationId xmlns:a16="http://schemas.microsoft.com/office/drawing/2014/main" id="{520D882A-0FFB-4743-98AD-806755C59122}"/>
              </a:ext>
            </a:extLst>
          </p:cNvPr>
          <p:cNvSpPr txBox="1"/>
          <p:nvPr/>
        </p:nvSpPr>
        <p:spPr>
          <a:xfrm>
            <a:off x="8137002" y="1840375"/>
            <a:ext cx="3378843" cy="1477328"/>
          </a:xfrm>
          <a:prstGeom prst="rect">
            <a:avLst/>
          </a:prstGeom>
          <a:noFill/>
        </p:spPr>
        <p:txBody>
          <a:bodyPr wrap="square" rtlCol="0">
            <a:spAutoFit/>
          </a:bodyPr>
          <a:lstStyle/>
          <a:p>
            <a:r>
              <a:rPr lang="zh-CN" altLang="en-US" dirty="0"/>
              <a:t>上方是问句</a:t>
            </a:r>
            <a:endParaRPr lang="en-US" altLang="zh-CN" dirty="0"/>
          </a:p>
          <a:p>
            <a:r>
              <a:rPr lang="zh-CN" altLang="en-US" dirty="0"/>
              <a:t>下方是答案</a:t>
            </a:r>
            <a:endParaRPr lang="en-US" altLang="zh-CN" dirty="0"/>
          </a:p>
          <a:p>
            <a:r>
              <a:rPr lang="zh-CN" altLang="en-US" dirty="0"/>
              <a:t>一个问句对应几个答案</a:t>
            </a:r>
            <a:endParaRPr lang="en-US" altLang="zh-CN" dirty="0"/>
          </a:p>
          <a:p>
            <a:r>
              <a:rPr lang="zh-CN" altLang="en-US" dirty="0"/>
              <a:t>标</a:t>
            </a:r>
            <a:r>
              <a:rPr lang="en-US" altLang="zh-CN" dirty="0"/>
              <a:t>1</a:t>
            </a:r>
            <a:r>
              <a:rPr lang="zh-CN" altLang="en-US" dirty="0"/>
              <a:t>的是对这个问句的回复</a:t>
            </a:r>
            <a:endParaRPr lang="en-US" altLang="zh-CN" dirty="0"/>
          </a:p>
          <a:p>
            <a:r>
              <a:rPr lang="zh-CN" altLang="en-US" dirty="0"/>
              <a:t>标</a:t>
            </a:r>
            <a:r>
              <a:rPr lang="en-US" altLang="zh-CN" dirty="0"/>
              <a:t>0</a:t>
            </a:r>
            <a:r>
              <a:rPr lang="zh-CN" altLang="en-US" dirty="0"/>
              <a:t>的不是对这个问句的回复</a:t>
            </a:r>
          </a:p>
        </p:txBody>
      </p:sp>
      <p:sp>
        <p:nvSpPr>
          <p:cNvPr id="3" name="文本框 2">
            <a:extLst>
              <a:ext uri="{FF2B5EF4-FFF2-40B4-BE49-F238E27FC236}">
                <a16:creationId xmlns:a16="http://schemas.microsoft.com/office/drawing/2014/main" id="{7FF147E0-F2FA-48B0-976E-4EFB4AEB2255}"/>
              </a:ext>
            </a:extLst>
          </p:cNvPr>
          <p:cNvSpPr txBox="1"/>
          <p:nvPr/>
        </p:nvSpPr>
        <p:spPr>
          <a:xfrm>
            <a:off x="8549196" y="4252404"/>
            <a:ext cx="2876365" cy="646331"/>
          </a:xfrm>
          <a:prstGeom prst="rect">
            <a:avLst/>
          </a:prstGeom>
          <a:noFill/>
        </p:spPr>
        <p:txBody>
          <a:bodyPr wrap="square" rtlCol="0">
            <a:spAutoFit/>
          </a:bodyPr>
          <a:lstStyle/>
          <a:p>
            <a:r>
              <a:rPr lang="zh-CN" altLang="en-US" dirty="0"/>
              <a:t>评价指标</a:t>
            </a:r>
            <a:r>
              <a:rPr lang="en-US" altLang="zh-CN" dirty="0"/>
              <a:t>:</a:t>
            </a:r>
          </a:p>
          <a:p>
            <a:r>
              <a:rPr lang="zh-CN" altLang="en-US" dirty="0"/>
              <a:t>只计算标签为</a:t>
            </a:r>
            <a:r>
              <a:rPr lang="en-US" altLang="zh-CN" dirty="0"/>
              <a:t>1</a:t>
            </a:r>
            <a:r>
              <a:rPr lang="zh-CN" altLang="en-US" dirty="0"/>
              <a:t>的</a:t>
            </a:r>
            <a:r>
              <a:rPr lang="en-US" altLang="zh-CN" dirty="0"/>
              <a:t>F1</a:t>
            </a:r>
            <a:r>
              <a:rPr lang="zh-CN" altLang="en-US" dirty="0"/>
              <a:t>值</a:t>
            </a:r>
            <a:endParaRPr lang="en-US" altLang="zh-CN" dirty="0"/>
          </a:p>
        </p:txBody>
      </p:sp>
    </p:spTree>
    <p:extLst>
      <p:ext uri="{BB962C8B-B14F-4D97-AF65-F5344CB8AC3E}">
        <p14:creationId xmlns:p14="http://schemas.microsoft.com/office/powerpoint/2010/main" val="169867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55AC7-6BD6-43D8-9BB0-B4F95DF84A79}"/>
              </a:ext>
            </a:extLst>
          </p:cNvPr>
          <p:cNvSpPr>
            <a:spLocks noGrp="1"/>
          </p:cNvSpPr>
          <p:nvPr>
            <p:ph type="title"/>
          </p:nvPr>
        </p:nvSpPr>
        <p:spPr/>
        <p:txBody>
          <a:bodyPr/>
          <a:lstStyle/>
          <a:p>
            <a:r>
              <a:rPr lang="zh-CN" altLang="en-US" dirty="0"/>
              <a:t>总体思路</a:t>
            </a:r>
          </a:p>
        </p:txBody>
      </p:sp>
      <p:pic>
        <p:nvPicPr>
          <p:cNvPr id="4" name="图片 3">
            <a:extLst>
              <a:ext uri="{FF2B5EF4-FFF2-40B4-BE49-F238E27FC236}">
                <a16:creationId xmlns:a16="http://schemas.microsoft.com/office/drawing/2014/main" id="{39E0F1A5-B20F-4BC6-AF1C-4B4F805CA3FC}"/>
              </a:ext>
            </a:extLst>
          </p:cNvPr>
          <p:cNvPicPr>
            <a:picLocks noChangeAspect="1"/>
          </p:cNvPicPr>
          <p:nvPr/>
        </p:nvPicPr>
        <p:blipFill>
          <a:blip r:embed="rId2"/>
          <a:stretch>
            <a:fillRect/>
          </a:stretch>
        </p:blipFill>
        <p:spPr>
          <a:xfrm>
            <a:off x="838200" y="1916693"/>
            <a:ext cx="9622420" cy="3232958"/>
          </a:xfrm>
          <a:prstGeom prst="rect">
            <a:avLst/>
          </a:prstGeom>
        </p:spPr>
      </p:pic>
    </p:spTree>
    <p:extLst>
      <p:ext uri="{BB962C8B-B14F-4D97-AF65-F5344CB8AC3E}">
        <p14:creationId xmlns:p14="http://schemas.microsoft.com/office/powerpoint/2010/main" val="26417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5F757-CA89-457E-B7B1-2146737D1304}"/>
              </a:ext>
            </a:extLst>
          </p:cNvPr>
          <p:cNvSpPr>
            <a:spLocks noGrp="1"/>
          </p:cNvSpPr>
          <p:nvPr>
            <p:ph type="title"/>
          </p:nvPr>
        </p:nvSpPr>
        <p:spPr/>
        <p:txBody>
          <a:bodyPr/>
          <a:lstStyle/>
          <a:p>
            <a:r>
              <a:rPr lang="zh-CN" altLang="en-US" dirty="0"/>
              <a:t>数据预处理</a:t>
            </a:r>
          </a:p>
        </p:txBody>
      </p:sp>
      <p:sp>
        <p:nvSpPr>
          <p:cNvPr id="3" name="内容占位符 2">
            <a:extLst>
              <a:ext uri="{FF2B5EF4-FFF2-40B4-BE49-F238E27FC236}">
                <a16:creationId xmlns:a16="http://schemas.microsoft.com/office/drawing/2014/main" id="{515E28EF-BBB7-4658-A557-A8C972C2790E}"/>
              </a:ext>
            </a:extLst>
          </p:cNvPr>
          <p:cNvSpPr>
            <a:spLocks noGrp="1"/>
          </p:cNvSpPr>
          <p:nvPr>
            <p:ph idx="1"/>
          </p:nvPr>
        </p:nvSpPr>
        <p:spPr/>
        <p:txBody>
          <a:bodyPr/>
          <a:lstStyle/>
          <a:p>
            <a:r>
              <a:rPr lang="zh-CN" altLang="en-US" dirty="0"/>
              <a:t>简单的一些数字特征</a:t>
            </a:r>
            <a:r>
              <a:rPr lang="en-US" altLang="zh-CN" dirty="0"/>
              <a:t>:</a:t>
            </a:r>
          </a:p>
          <a:p>
            <a:pPr marL="0" indent="0">
              <a:buNone/>
            </a:pPr>
            <a:r>
              <a:rPr lang="en-US" altLang="zh-CN" dirty="0"/>
              <a:t>      </a:t>
            </a:r>
            <a:r>
              <a:rPr lang="en-US" altLang="zh-CN" sz="2000" dirty="0"/>
              <a:t>(1) </a:t>
            </a:r>
            <a:r>
              <a:rPr lang="zh-CN" altLang="en-US" sz="2000" dirty="0"/>
              <a:t>训练集多少样本，验证集多少样本</a:t>
            </a:r>
            <a:endParaRPr lang="en-US" altLang="zh-CN" sz="2000" dirty="0"/>
          </a:p>
          <a:p>
            <a:pPr marL="0" indent="0">
              <a:buNone/>
            </a:pPr>
            <a:r>
              <a:rPr lang="en-US" altLang="zh-CN" dirty="0"/>
              <a:t>      </a:t>
            </a:r>
            <a:r>
              <a:rPr lang="en-US" altLang="zh-CN" sz="2000" dirty="0"/>
              <a:t>(2) </a:t>
            </a:r>
            <a:r>
              <a:rPr lang="zh-CN" altLang="en-US" sz="2000" dirty="0"/>
              <a:t>训练集和测试集的问句长度、回复长度。</a:t>
            </a:r>
            <a:endParaRPr lang="en-US" altLang="zh-CN" sz="2000" dirty="0"/>
          </a:p>
          <a:p>
            <a:pPr marL="0" indent="0">
              <a:buNone/>
            </a:pPr>
            <a:r>
              <a:rPr lang="en-US" altLang="zh-CN" sz="2000" dirty="0"/>
              <a:t>             </a:t>
            </a:r>
            <a:r>
              <a:rPr lang="zh-CN" altLang="en-US" sz="2000" dirty="0"/>
              <a:t>这里的长度包括最大长度，最小长度，平均长度，每个长度区间的样本数以及占比</a:t>
            </a:r>
            <a:endParaRPr lang="en-US" altLang="zh-CN" sz="2000" dirty="0"/>
          </a:p>
          <a:p>
            <a:pPr marL="0" indent="0">
              <a:buNone/>
            </a:pPr>
            <a:r>
              <a:rPr lang="en-US" altLang="zh-CN" sz="2000" dirty="0"/>
              <a:t>             </a:t>
            </a:r>
            <a:r>
              <a:rPr lang="zh-CN" altLang="en-US" sz="2000" dirty="0"/>
              <a:t>目的</a:t>
            </a:r>
            <a:r>
              <a:rPr lang="en-US" altLang="zh-CN" sz="2000" dirty="0"/>
              <a:t>:</a:t>
            </a:r>
            <a:r>
              <a:rPr lang="zh-CN" altLang="en-US" sz="2000" dirty="0"/>
              <a:t>查看数据分布的一致性 确定模型</a:t>
            </a:r>
            <a:r>
              <a:rPr lang="en-US" altLang="zh-CN" sz="2000" dirty="0"/>
              <a:t>padding</a:t>
            </a:r>
            <a:r>
              <a:rPr lang="zh-CN" altLang="en-US" sz="2000" dirty="0"/>
              <a:t>的值等。</a:t>
            </a:r>
            <a:endParaRPr lang="en-US" altLang="zh-CN" sz="2000" dirty="0"/>
          </a:p>
          <a:p>
            <a:pPr marL="0" indent="0">
              <a:buNone/>
            </a:pPr>
            <a:r>
              <a:rPr lang="en-US" altLang="zh-CN" sz="2000" dirty="0"/>
              <a:t>        (3) </a:t>
            </a:r>
            <a:r>
              <a:rPr lang="zh-CN" altLang="en-US" sz="2000" dirty="0"/>
              <a:t>类别特征</a:t>
            </a:r>
            <a:r>
              <a:rPr lang="en-US" altLang="zh-CN" sz="2000" dirty="0"/>
              <a:t>,</a:t>
            </a:r>
            <a:r>
              <a:rPr lang="zh-CN" altLang="en-US" sz="2000" dirty="0"/>
              <a:t>映射到此问题</a:t>
            </a:r>
            <a:r>
              <a:rPr lang="en-US" altLang="zh-CN" sz="2000" dirty="0"/>
              <a:t>, </a:t>
            </a:r>
            <a:r>
              <a:rPr lang="zh-CN" altLang="en-US" sz="2000" dirty="0"/>
              <a:t>回复标签为</a:t>
            </a:r>
            <a:r>
              <a:rPr lang="en-US" altLang="zh-CN" sz="2000" dirty="0"/>
              <a:t>1/0</a:t>
            </a:r>
            <a:r>
              <a:rPr lang="zh-CN" altLang="en-US" sz="2000" dirty="0"/>
              <a:t>的个数，整组对话全为</a:t>
            </a:r>
            <a:r>
              <a:rPr lang="en-US" altLang="zh-CN" sz="2000" dirty="0"/>
              <a:t>(</a:t>
            </a:r>
            <a:r>
              <a:rPr lang="zh-CN" altLang="en-US" sz="2000" dirty="0"/>
              <a:t>部分</a:t>
            </a:r>
            <a:r>
              <a:rPr lang="en-US" altLang="zh-CN" sz="2000" dirty="0"/>
              <a:t>)</a:t>
            </a:r>
            <a:r>
              <a:rPr lang="zh-CN" altLang="en-US" sz="2000" dirty="0"/>
              <a:t>为</a:t>
            </a:r>
            <a:r>
              <a:rPr lang="en-US" altLang="zh-CN" sz="2000" dirty="0"/>
              <a:t>0(1)</a:t>
            </a:r>
            <a:r>
              <a:rPr lang="zh-CN" altLang="en-US" sz="2000" dirty="0"/>
              <a:t>的个数</a:t>
            </a:r>
            <a:r>
              <a:rPr lang="en-US" altLang="zh-CN" sz="2000" dirty="0"/>
              <a:t>,</a:t>
            </a:r>
          </a:p>
          <a:p>
            <a:pPr marL="0" indent="0">
              <a:buNone/>
            </a:pPr>
            <a:r>
              <a:rPr lang="en-US" altLang="zh-CN" sz="2000" dirty="0"/>
              <a:t>             </a:t>
            </a:r>
            <a:r>
              <a:rPr lang="zh-CN" altLang="en-US" sz="2000" dirty="0"/>
              <a:t>查看预测结果的分布一致性</a:t>
            </a:r>
            <a:endParaRPr lang="zh-CN" altLang="en-US" dirty="0"/>
          </a:p>
        </p:txBody>
      </p:sp>
      <p:pic>
        <p:nvPicPr>
          <p:cNvPr id="4" name="图片 3">
            <a:extLst>
              <a:ext uri="{FF2B5EF4-FFF2-40B4-BE49-F238E27FC236}">
                <a16:creationId xmlns:a16="http://schemas.microsoft.com/office/drawing/2014/main" id="{AC5C7B30-9CBC-4A0A-A13C-0113A7942191}"/>
              </a:ext>
            </a:extLst>
          </p:cNvPr>
          <p:cNvPicPr>
            <a:picLocks noChangeAspect="1"/>
          </p:cNvPicPr>
          <p:nvPr/>
        </p:nvPicPr>
        <p:blipFill>
          <a:blip r:embed="rId2"/>
          <a:stretch>
            <a:fillRect/>
          </a:stretch>
        </p:blipFill>
        <p:spPr>
          <a:xfrm>
            <a:off x="1388766" y="2654891"/>
            <a:ext cx="4204758" cy="3155602"/>
          </a:xfrm>
          <a:prstGeom prst="rect">
            <a:avLst/>
          </a:prstGeom>
        </p:spPr>
      </p:pic>
      <p:pic>
        <p:nvPicPr>
          <p:cNvPr id="5" name="图片 4">
            <a:extLst>
              <a:ext uri="{FF2B5EF4-FFF2-40B4-BE49-F238E27FC236}">
                <a16:creationId xmlns:a16="http://schemas.microsoft.com/office/drawing/2014/main" id="{EE0B9FE9-BF87-4031-9ED5-AF2E2C7207E6}"/>
              </a:ext>
            </a:extLst>
          </p:cNvPr>
          <p:cNvPicPr>
            <a:picLocks noChangeAspect="1"/>
          </p:cNvPicPr>
          <p:nvPr/>
        </p:nvPicPr>
        <p:blipFill>
          <a:blip r:embed="rId3"/>
          <a:stretch>
            <a:fillRect/>
          </a:stretch>
        </p:blipFill>
        <p:spPr>
          <a:xfrm>
            <a:off x="6144090" y="2654891"/>
            <a:ext cx="4579028" cy="3456542"/>
          </a:xfrm>
          <a:prstGeom prst="rect">
            <a:avLst/>
          </a:prstGeom>
        </p:spPr>
      </p:pic>
    </p:spTree>
    <p:extLst>
      <p:ext uri="{BB962C8B-B14F-4D97-AF65-F5344CB8AC3E}">
        <p14:creationId xmlns:p14="http://schemas.microsoft.com/office/powerpoint/2010/main" val="24741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90B56-62BC-4F77-855E-55E05B454CDD}"/>
              </a:ext>
            </a:extLst>
          </p:cNvPr>
          <p:cNvSpPr>
            <a:spLocks noGrp="1"/>
          </p:cNvSpPr>
          <p:nvPr>
            <p:ph type="title"/>
          </p:nvPr>
        </p:nvSpPr>
        <p:spPr/>
        <p:txBody>
          <a:bodyPr/>
          <a:lstStyle/>
          <a:p>
            <a:r>
              <a:rPr lang="en-US" altLang="zh-CN" dirty="0"/>
              <a:t>K-fold</a:t>
            </a:r>
            <a:r>
              <a:rPr lang="zh-CN" altLang="en-US" dirty="0"/>
              <a:t>交叉验证</a:t>
            </a:r>
          </a:p>
        </p:txBody>
      </p:sp>
      <p:pic>
        <p:nvPicPr>
          <p:cNvPr id="4" name="图片 3">
            <a:extLst>
              <a:ext uri="{FF2B5EF4-FFF2-40B4-BE49-F238E27FC236}">
                <a16:creationId xmlns:a16="http://schemas.microsoft.com/office/drawing/2014/main" id="{A97B42FA-1CC1-4515-B334-1164947A3364}"/>
              </a:ext>
            </a:extLst>
          </p:cNvPr>
          <p:cNvPicPr>
            <a:picLocks noChangeAspect="1"/>
          </p:cNvPicPr>
          <p:nvPr/>
        </p:nvPicPr>
        <p:blipFill>
          <a:blip r:embed="rId2"/>
          <a:stretch>
            <a:fillRect/>
          </a:stretch>
        </p:blipFill>
        <p:spPr>
          <a:xfrm>
            <a:off x="1006999" y="1690688"/>
            <a:ext cx="9075130" cy="2712780"/>
          </a:xfrm>
          <a:prstGeom prst="rect">
            <a:avLst/>
          </a:prstGeom>
        </p:spPr>
      </p:pic>
      <p:sp>
        <p:nvSpPr>
          <p:cNvPr id="6" name="文本框 5">
            <a:extLst>
              <a:ext uri="{FF2B5EF4-FFF2-40B4-BE49-F238E27FC236}">
                <a16:creationId xmlns:a16="http://schemas.microsoft.com/office/drawing/2014/main" id="{A10BC753-421F-4CEF-AF20-E7FA7B8A61DB}"/>
              </a:ext>
            </a:extLst>
          </p:cNvPr>
          <p:cNvSpPr txBox="1"/>
          <p:nvPr/>
        </p:nvSpPr>
        <p:spPr>
          <a:xfrm>
            <a:off x="1006999" y="4826643"/>
            <a:ext cx="3217763" cy="1191670"/>
          </a:xfrm>
          <a:prstGeom prst="rect">
            <a:avLst/>
          </a:prstGeom>
          <a:noFill/>
        </p:spPr>
        <p:txBody>
          <a:bodyPr wrap="square" rtlCol="0">
            <a:spAutoFit/>
          </a:bodyPr>
          <a:lstStyle/>
          <a:p>
            <a:r>
              <a:rPr lang="zh-CN" altLang="en-US" dirty="0"/>
              <a:t>将数据集化成</a:t>
            </a:r>
            <a:r>
              <a:rPr lang="en-US" altLang="zh-CN" dirty="0"/>
              <a:t>5</a:t>
            </a:r>
            <a:r>
              <a:rPr lang="zh-CN" altLang="en-US" dirty="0"/>
              <a:t>份，选取</a:t>
            </a:r>
            <a:r>
              <a:rPr lang="en-US" altLang="zh-CN" dirty="0"/>
              <a:t>1</a:t>
            </a:r>
            <a:r>
              <a:rPr lang="zh-CN" altLang="en-US" dirty="0"/>
              <a:t>份作为验证集，选取</a:t>
            </a:r>
            <a:r>
              <a:rPr lang="en-US" altLang="zh-CN" dirty="0"/>
              <a:t>4</a:t>
            </a:r>
            <a:r>
              <a:rPr lang="zh-CN" altLang="en-US" dirty="0"/>
              <a:t>份作为训练集，利用</a:t>
            </a:r>
            <a:r>
              <a:rPr lang="en-US" altLang="zh-CN" dirty="0"/>
              <a:t>4</a:t>
            </a:r>
            <a:r>
              <a:rPr lang="zh-CN" altLang="en-US" dirty="0"/>
              <a:t>份训练集训练模型，在验证集上测试</a:t>
            </a:r>
          </a:p>
        </p:txBody>
      </p:sp>
      <p:sp>
        <p:nvSpPr>
          <p:cNvPr id="7" name="文本框 6">
            <a:extLst>
              <a:ext uri="{FF2B5EF4-FFF2-40B4-BE49-F238E27FC236}">
                <a16:creationId xmlns:a16="http://schemas.microsoft.com/office/drawing/2014/main" id="{DFEBBE19-B2C5-4857-9F16-1E5A0AC7554F}"/>
              </a:ext>
            </a:extLst>
          </p:cNvPr>
          <p:cNvSpPr txBox="1"/>
          <p:nvPr/>
        </p:nvSpPr>
        <p:spPr>
          <a:xfrm>
            <a:off x="4921169" y="4713368"/>
            <a:ext cx="3771418" cy="1477328"/>
          </a:xfrm>
          <a:prstGeom prst="rect">
            <a:avLst/>
          </a:prstGeom>
          <a:noFill/>
        </p:spPr>
        <p:txBody>
          <a:bodyPr wrap="square" rtlCol="0">
            <a:spAutoFit/>
          </a:bodyPr>
          <a:lstStyle/>
          <a:p>
            <a:r>
              <a:rPr lang="zh-CN" altLang="en-US" dirty="0"/>
              <a:t>得到了</a:t>
            </a:r>
            <a:r>
              <a:rPr lang="en-US" altLang="zh-CN" dirty="0"/>
              <a:t>5</a:t>
            </a:r>
            <a:r>
              <a:rPr lang="zh-CN" altLang="en-US" dirty="0"/>
              <a:t>个预测集合</a:t>
            </a:r>
            <a:endParaRPr lang="en-US" altLang="zh-CN" dirty="0"/>
          </a:p>
          <a:p>
            <a:r>
              <a:rPr lang="en-US" altLang="zh-CN" dirty="0"/>
              <a:t>    </a:t>
            </a:r>
            <a:r>
              <a:rPr lang="zh-CN" altLang="en-US" dirty="0"/>
              <a:t>处理成概率的形式，则将概率取平均</a:t>
            </a:r>
            <a:endParaRPr lang="en-US" altLang="zh-CN" dirty="0"/>
          </a:p>
          <a:p>
            <a:r>
              <a:rPr lang="zh-CN" altLang="en-US" dirty="0"/>
              <a:t>    处理成最终标签</a:t>
            </a:r>
            <a:r>
              <a:rPr lang="en-US" altLang="zh-CN" dirty="0"/>
              <a:t>0</a:t>
            </a:r>
            <a:r>
              <a:rPr lang="zh-CN" altLang="en-US" dirty="0"/>
              <a:t>或</a:t>
            </a:r>
            <a:r>
              <a:rPr lang="en-US" altLang="zh-CN" dirty="0"/>
              <a:t>1</a:t>
            </a:r>
            <a:r>
              <a:rPr lang="zh-CN" altLang="en-US" dirty="0"/>
              <a:t>离散的形式，则进行投票</a:t>
            </a:r>
          </a:p>
        </p:txBody>
      </p:sp>
      <p:sp>
        <p:nvSpPr>
          <p:cNvPr id="8" name="文本框 7">
            <a:extLst>
              <a:ext uri="{FF2B5EF4-FFF2-40B4-BE49-F238E27FC236}">
                <a16:creationId xmlns:a16="http://schemas.microsoft.com/office/drawing/2014/main" id="{3D1E64C2-80C8-4649-AB6E-A15301B7E10B}"/>
              </a:ext>
            </a:extLst>
          </p:cNvPr>
          <p:cNvSpPr txBox="1"/>
          <p:nvPr/>
        </p:nvSpPr>
        <p:spPr>
          <a:xfrm>
            <a:off x="9028252" y="5099278"/>
            <a:ext cx="3001701" cy="646331"/>
          </a:xfrm>
          <a:prstGeom prst="rect">
            <a:avLst/>
          </a:prstGeom>
          <a:noFill/>
        </p:spPr>
        <p:txBody>
          <a:bodyPr wrap="square" rtlCol="0">
            <a:spAutoFit/>
          </a:bodyPr>
          <a:lstStyle/>
          <a:p>
            <a:r>
              <a:rPr lang="zh-CN" altLang="en-US" dirty="0"/>
              <a:t>利用了模型全部数据信息</a:t>
            </a:r>
            <a:endParaRPr lang="en-US" altLang="zh-CN" dirty="0"/>
          </a:p>
          <a:p>
            <a:r>
              <a:rPr lang="zh-CN" altLang="en-US" dirty="0"/>
              <a:t>降低了模型方差，提高性能</a:t>
            </a:r>
          </a:p>
        </p:txBody>
      </p:sp>
    </p:spTree>
    <p:extLst>
      <p:ext uri="{BB962C8B-B14F-4D97-AF65-F5344CB8AC3E}">
        <p14:creationId xmlns:p14="http://schemas.microsoft.com/office/powerpoint/2010/main" val="250184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80119-8B3D-4A5A-AC1C-77BB21D667F6}"/>
              </a:ext>
            </a:extLst>
          </p:cNvPr>
          <p:cNvSpPr>
            <a:spLocks noGrp="1"/>
          </p:cNvSpPr>
          <p:nvPr>
            <p:ph type="title"/>
          </p:nvPr>
        </p:nvSpPr>
        <p:spPr/>
        <p:txBody>
          <a:bodyPr/>
          <a:lstStyle/>
          <a:p>
            <a:r>
              <a:rPr lang="zh-CN" altLang="en-US" dirty="0"/>
              <a:t>调整阈值</a:t>
            </a:r>
          </a:p>
        </p:txBody>
      </p:sp>
      <p:sp>
        <p:nvSpPr>
          <p:cNvPr id="3" name="内容占位符 2">
            <a:extLst>
              <a:ext uri="{FF2B5EF4-FFF2-40B4-BE49-F238E27FC236}">
                <a16:creationId xmlns:a16="http://schemas.microsoft.com/office/drawing/2014/main" id="{01168477-03BE-4E41-BB54-16ED1A896DC8}"/>
              </a:ext>
            </a:extLst>
          </p:cNvPr>
          <p:cNvSpPr>
            <a:spLocks noGrp="1"/>
          </p:cNvSpPr>
          <p:nvPr>
            <p:ph idx="1"/>
          </p:nvPr>
        </p:nvSpPr>
        <p:spPr>
          <a:xfrm>
            <a:off x="838200" y="1825625"/>
            <a:ext cx="10515600" cy="2468583"/>
          </a:xfrm>
        </p:spPr>
        <p:txBody>
          <a:bodyPr>
            <a:normAutofit/>
          </a:bodyPr>
          <a:lstStyle/>
          <a:p>
            <a:pPr marL="0" indent="0">
              <a:buNone/>
            </a:pPr>
            <a:r>
              <a:rPr lang="zh-CN" altLang="en-US" sz="2000" dirty="0"/>
              <a:t>对于一个标签</a:t>
            </a:r>
            <a:r>
              <a:rPr lang="en-US" altLang="zh-CN" sz="2000" dirty="0"/>
              <a:t>1,</a:t>
            </a:r>
            <a:r>
              <a:rPr lang="zh-CN" altLang="en-US" sz="2000" dirty="0"/>
              <a:t> 分类的结果</a:t>
            </a:r>
            <a:r>
              <a:rPr lang="en-US" altLang="zh-CN" sz="2000" dirty="0"/>
              <a:t>&gt;0.5</a:t>
            </a:r>
            <a:r>
              <a:rPr lang="zh-CN" altLang="en-US" sz="2000" dirty="0"/>
              <a:t>我们设置为</a:t>
            </a:r>
            <a:r>
              <a:rPr lang="en-US" altLang="zh-CN" sz="2000" dirty="0"/>
              <a:t>0,</a:t>
            </a:r>
            <a:r>
              <a:rPr lang="zh-CN" altLang="en-US" sz="2000" dirty="0"/>
              <a:t> </a:t>
            </a:r>
            <a:r>
              <a:rPr lang="en-US" altLang="zh-CN" sz="2000" dirty="0"/>
              <a:t>&lt;0.5</a:t>
            </a:r>
            <a:r>
              <a:rPr lang="zh-CN" altLang="en-US" sz="2000" dirty="0"/>
              <a:t>设置为</a:t>
            </a:r>
            <a:r>
              <a:rPr lang="en-US" altLang="zh-CN" sz="2000" dirty="0"/>
              <a:t>1</a:t>
            </a:r>
          </a:p>
          <a:p>
            <a:pPr marL="0" indent="0">
              <a:buNone/>
            </a:pPr>
            <a:endParaRPr lang="en-US" altLang="zh-CN" sz="2000" dirty="0"/>
          </a:p>
          <a:p>
            <a:pPr marL="0" indent="0">
              <a:buNone/>
            </a:pPr>
            <a:r>
              <a:rPr lang="en-US" altLang="zh-CN" sz="2000" dirty="0"/>
              <a:t>0</a:t>
            </a:r>
            <a:r>
              <a:rPr lang="zh-CN" altLang="en-US" sz="2000" dirty="0"/>
              <a:t>和</a:t>
            </a:r>
            <a:r>
              <a:rPr lang="en-US" altLang="zh-CN" sz="2000" dirty="0"/>
              <a:t>1</a:t>
            </a:r>
            <a:r>
              <a:rPr lang="zh-CN" altLang="en-US" sz="2000" dirty="0"/>
              <a:t>两个类别分布的数据不平衡时怎么办？</a:t>
            </a:r>
            <a:endParaRPr lang="en-US" altLang="zh-CN" sz="2000" dirty="0"/>
          </a:p>
          <a:p>
            <a:pPr marL="0" indent="0">
              <a:buNone/>
            </a:pPr>
            <a:r>
              <a:rPr lang="en-US" altLang="zh-CN" sz="2000" dirty="0"/>
              <a:t>      </a:t>
            </a:r>
            <a:r>
              <a:rPr lang="zh-CN" altLang="en-US" sz="2000" dirty="0"/>
              <a:t>当我们只评价标签</a:t>
            </a:r>
            <a:r>
              <a:rPr lang="en-US" altLang="zh-CN" sz="2000" dirty="0"/>
              <a:t>1</a:t>
            </a:r>
            <a:r>
              <a:rPr lang="zh-CN" altLang="en-US" sz="2000" dirty="0"/>
              <a:t>时，假设整个数据分布标签</a:t>
            </a:r>
            <a:r>
              <a:rPr lang="en-US" altLang="zh-CN" sz="2000" dirty="0"/>
              <a:t>0:</a:t>
            </a:r>
            <a:r>
              <a:rPr lang="zh-CN" altLang="en-US" sz="2000" dirty="0"/>
              <a:t>标签</a:t>
            </a:r>
            <a:r>
              <a:rPr lang="en-US" altLang="zh-CN" sz="2000" dirty="0"/>
              <a:t>1</a:t>
            </a:r>
            <a:r>
              <a:rPr lang="zh-CN" altLang="en-US" sz="2000" dirty="0"/>
              <a:t>为</a:t>
            </a:r>
            <a:r>
              <a:rPr lang="en-US" altLang="zh-CN" sz="2000" dirty="0"/>
              <a:t>9:1</a:t>
            </a:r>
            <a:r>
              <a:rPr lang="zh-CN" altLang="en-US" sz="2000" dirty="0"/>
              <a:t>，需要设定的阈值是要</a:t>
            </a:r>
            <a:r>
              <a:rPr lang="en-US" altLang="zh-CN" sz="2000" dirty="0"/>
              <a:t>&lt;0.5</a:t>
            </a:r>
            <a:r>
              <a:rPr lang="zh-CN" altLang="en-US" sz="2000" dirty="0"/>
              <a:t>的</a:t>
            </a:r>
            <a:r>
              <a:rPr lang="en-US" altLang="zh-CN" sz="2000" dirty="0"/>
              <a:t>,</a:t>
            </a:r>
            <a:r>
              <a:rPr lang="zh-CN" altLang="en-US" sz="2000" dirty="0"/>
              <a:t> 当标签</a:t>
            </a:r>
            <a:r>
              <a:rPr lang="en-US" altLang="zh-CN" sz="2000" dirty="0"/>
              <a:t>1</a:t>
            </a:r>
            <a:r>
              <a:rPr lang="zh-CN" altLang="en-US" sz="2000" dirty="0"/>
              <a:t>的个数多时，我们设定阈值</a:t>
            </a:r>
            <a:r>
              <a:rPr lang="en-US" altLang="zh-CN" sz="2000" dirty="0"/>
              <a:t>&gt;0.5</a:t>
            </a:r>
          </a:p>
          <a:p>
            <a:pPr marL="0" indent="0">
              <a:buNone/>
            </a:pPr>
            <a:r>
              <a:rPr lang="en-US" altLang="zh-CN" sz="2000" dirty="0"/>
              <a:t>      </a:t>
            </a:r>
            <a:r>
              <a:rPr lang="zh-CN" altLang="en-US" sz="2000" dirty="0"/>
              <a:t>需要我们动态调整阈值</a:t>
            </a:r>
            <a:endParaRPr lang="en-US" altLang="zh-CN" sz="2000" dirty="0"/>
          </a:p>
          <a:p>
            <a:pPr marL="0" indent="0">
              <a:buNone/>
            </a:pPr>
            <a:endParaRPr lang="en-US" altLang="zh-CN" sz="2000" dirty="0"/>
          </a:p>
          <a:p>
            <a:pPr marL="0" indent="0">
              <a:buNone/>
            </a:pPr>
            <a:endParaRPr lang="zh-CN" altLang="en-US" sz="2000" dirty="0"/>
          </a:p>
        </p:txBody>
      </p:sp>
      <p:pic>
        <p:nvPicPr>
          <p:cNvPr id="6" name="图片 5">
            <a:extLst>
              <a:ext uri="{FF2B5EF4-FFF2-40B4-BE49-F238E27FC236}">
                <a16:creationId xmlns:a16="http://schemas.microsoft.com/office/drawing/2014/main" id="{CB15B159-5943-4298-980C-08815B3BDF2E}"/>
              </a:ext>
            </a:extLst>
          </p:cNvPr>
          <p:cNvPicPr>
            <a:picLocks noChangeAspect="1"/>
          </p:cNvPicPr>
          <p:nvPr/>
        </p:nvPicPr>
        <p:blipFill>
          <a:blip r:embed="rId2"/>
          <a:stretch>
            <a:fillRect/>
          </a:stretch>
        </p:blipFill>
        <p:spPr>
          <a:xfrm>
            <a:off x="1331069" y="4084684"/>
            <a:ext cx="3704762" cy="2600000"/>
          </a:xfrm>
          <a:prstGeom prst="rect">
            <a:avLst/>
          </a:prstGeom>
        </p:spPr>
      </p:pic>
      <p:sp>
        <p:nvSpPr>
          <p:cNvPr id="7" name="文本框 6">
            <a:extLst>
              <a:ext uri="{FF2B5EF4-FFF2-40B4-BE49-F238E27FC236}">
                <a16:creationId xmlns:a16="http://schemas.microsoft.com/office/drawing/2014/main" id="{5B9CD071-AF76-4F3F-AFB7-512BBC7751C8}"/>
              </a:ext>
            </a:extLst>
          </p:cNvPr>
          <p:cNvSpPr txBox="1"/>
          <p:nvPr/>
        </p:nvSpPr>
        <p:spPr>
          <a:xfrm>
            <a:off x="6468505" y="4596724"/>
            <a:ext cx="4885295" cy="369332"/>
          </a:xfrm>
          <a:prstGeom prst="rect">
            <a:avLst/>
          </a:prstGeom>
          <a:noFill/>
        </p:spPr>
        <p:txBody>
          <a:bodyPr wrap="square" rtlCol="0">
            <a:spAutoFit/>
          </a:bodyPr>
          <a:lstStyle/>
          <a:p>
            <a:r>
              <a:rPr lang="zh-CN" altLang="en-US" dirty="0"/>
              <a:t>对阈值从</a:t>
            </a:r>
            <a:r>
              <a:rPr lang="en-US" altLang="zh-CN" dirty="0"/>
              <a:t>0.3-0.8</a:t>
            </a:r>
            <a:r>
              <a:rPr lang="zh-CN" altLang="en-US" dirty="0"/>
              <a:t>遍历，选取</a:t>
            </a:r>
            <a:r>
              <a:rPr lang="en-US" altLang="zh-CN" dirty="0"/>
              <a:t>f1</a:t>
            </a:r>
            <a:r>
              <a:rPr lang="zh-CN" altLang="en-US" dirty="0"/>
              <a:t>值最高的那个点</a:t>
            </a:r>
          </a:p>
        </p:txBody>
      </p:sp>
      <p:pic>
        <p:nvPicPr>
          <p:cNvPr id="8" name="图片 7">
            <a:extLst>
              <a:ext uri="{FF2B5EF4-FFF2-40B4-BE49-F238E27FC236}">
                <a16:creationId xmlns:a16="http://schemas.microsoft.com/office/drawing/2014/main" id="{B6622643-39EE-4627-BD6A-34AD7ECEE322}"/>
              </a:ext>
            </a:extLst>
          </p:cNvPr>
          <p:cNvPicPr>
            <a:picLocks noChangeAspect="1"/>
          </p:cNvPicPr>
          <p:nvPr/>
        </p:nvPicPr>
        <p:blipFill>
          <a:blip r:embed="rId3"/>
          <a:stretch>
            <a:fillRect/>
          </a:stretch>
        </p:blipFill>
        <p:spPr>
          <a:xfrm>
            <a:off x="6468505" y="4084684"/>
            <a:ext cx="1695238" cy="419048"/>
          </a:xfrm>
          <a:prstGeom prst="rect">
            <a:avLst/>
          </a:prstGeom>
        </p:spPr>
      </p:pic>
    </p:spTree>
    <p:extLst>
      <p:ext uri="{BB962C8B-B14F-4D97-AF65-F5344CB8AC3E}">
        <p14:creationId xmlns:p14="http://schemas.microsoft.com/office/powerpoint/2010/main" val="59195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197F0-146B-47CB-AA59-A3EDC49653D9}"/>
              </a:ext>
            </a:extLst>
          </p:cNvPr>
          <p:cNvSpPr>
            <a:spLocks noGrp="1"/>
          </p:cNvSpPr>
          <p:nvPr>
            <p:ph type="title"/>
          </p:nvPr>
        </p:nvSpPr>
        <p:spPr/>
        <p:txBody>
          <a:bodyPr/>
          <a:lstStyle/>
          <a:p>
            <a:r>
              <a:rPr lang="en-US" altLang="zh-CN" dirty="0"/>
              <a:t>Baseline</a:t>
            </a:r>
            <a:r>
              <a:rPr lang="zh-CN" altLang="en-US" dirty="0"/>
              <a:t>模型</a:t>
            </a:r>
          </a:p>
        </p:txBody>
      </p:sp>
      <p:sp>
        <p:nvSpPr>
          <p:cNvPr id="3" name="内容占位符 2">
            <a:extLst>
              <a:ext uri="{FF2B5EF4-FFF2-40B4-BE49-F238E27FC236}">
                <a16:creationId xmlns:a16="http://schemas.microsoft.com/office/drawing/2014/main" id="{5E938C12-6041-4C5A-A43E-D0AC828873AA}"/>
              </a:ext>
            </a:extLst>
          </p:cNvPr>
          <p:cNvSpPr>
            <a:spLocks noGrp="1"/>
          </p:cNvSpPr>
          <p:nvPr>
            <p:ph idx="1"/>
          </p:nvPr>
        </p:nvSpPr>
        <p:spPr/>
        <p:txBody>
          <a:bodyPr/>
          <a:lstStyle/>
          <a:p>
            <a:r>
              <a:rPr lang="en-US" altLang="zh-CN" dirty="0"/>
              <a:t>Bert</a:t>
            </a:r>
            <a:r>
              <a:rPr lang="zh-CN" altLang="en-US" dirty="0"/>
              <a:t>的预训练的</a:t>
            </a:r>
            <a:r>
              <a:rPr lang="en-US" altLang="zh-CN" dirty="0" err="1"/>
              <a:t>nsp</a:t>
            </a:r>
            <a:r>
              <a:rPr lang="zh-CN" altLang="en-US" dirty="0"/>
              <a:t>任务</a:t>
            </a:r>
            <a:r>
              <a:rPr lang="en-US" altLang="zh-CN" dirty="0"/>
              <a:t> </a:t>
            </a:r>
            <a:r>
              <a:rPr lang="zh-CN" altLang="en-US" dirty="0"/>
              <a:t>选用的预训练模型为</a:t>
            </a:r>
            <a:r>
              <a:rPr lang="en-US" altLang="zh-CN" dirty="0" err="1"/>
              <a:t>bert</a:t>
            </a:r>
            <a:r>
              <a:rPr lang="en-US" altLang="zh-CN" dirty="0"/>
              <a:t>-</a:t>
            </a:r>
            <a:r>
              <a:rPr lang="en-US" altLang="zh-CN" dirty="0" err="1"/>
              <a:t>wwm</a:t>
            </a:r>
            <a:r>
              <a:rPr lang="en-US" altLang="zh-CN" dirty="0"/>
              <a:t>-base</a:t>
            </a:r>
          </a:p>
          <a:p>
            <a:pPr marL="0" indent="0">
              <a:buNone/>
            </a:pPr>
            <a:r>
              <a:rPr lang="en-US" altLang="zh-CN" sz="2000" dirty="0"/>
              <a:t>            </a:t>
            </a:r>
            <a:r>
              <a:rPr lang="en-US" altLang="zh-CN" sz="2000" dirty="0" err="1"/>
              <a:t>nsp</a:t>
            </a:r>
            <a:r>
              <a:rPr lang="zh-CN" altLang="en-US" sz="2000" dirty="0"/>
              <a:t>任务</a:t>
            </a:r>
            <a:r>
              <a:rPr lang="en-US" altLang="zh-CN" sz="2000" dirty="0"/>
              <a:t>:</a:t>
            </a:r>
            <a:r>
              <a:rPr lang="zh-CN" altLang="en-US" sz="2000" dirty="0"/>
              <a:t> 句子</a:t>
            </a:r>
            <a:r>
              <a:rPr lang="en-US" altLang="zh-CN" sz="2000" dirty="0"/>
              <a:t>A</a:t>
            </a:r>
            <a:r>
              <a:rPr lang="zh-CN" altLang="en-US" sz="2000" dirty="0"/>
              <a:t>和句子</a:t>
            </a:r>
            <a:r>
              <a:rPr lang="en-US" altLang="zh-CN" sz="2000" dirty="0"/>
              <a:t>B,</a:t>
            </a:r>
            <a:r>
              <a:rPr lang="zh-CN" altLang="en-US" sz="2000" dirty="0"/>
              <a:t>按照</a:t>
            </a:r>
            <a:r>
              <a:rPr lang="en-US" altLang="zh-CN" sz="2000" dirty="0"/>
              <a:t>[CLS]+A+[SEP]+B+[SEP]</a:t>
            </a:r>
            <a:r>
              <a:rPr lang="zh-CN" altLang="en-US" sz="2000" dirty="0"/>
              <a:t>的形式，预测</a:t>
            </a:r>
            <a:r>
              <a:rPr lang="en-US" altLang="zh-CN" sz="2000" dirty="0"/>
              <a:t>B</a:t>
            </a:r>
            <a:r>
              <a:rPr lang="zh-CN" altLang="en-US" sz="2000" dirty="0"/>
              <a:t>是不是</a:t>
            </a:r>
            <a:r>
              <a:rPr lang="en-US" altLang="zh-CN" sz="2000" dirty="0"/>
              <a:t>A</a:t>
            </a:r>
            <a:r>
              <a:rPr lang="zh-CN" altLang="en-US" sz="2000" dirty="0"/>
              <a:t>的下一句，               </a:t>
            </a:r>
            <a:r>
              <a:rPr lang="en-US" altLang="zh-CN" sz="2000" dirty="0"/>
              <a:t> </a:t>
            </a:r>
          </a:p>
          <a:p>
            <a:pPr marL="0" indent="0">
              <a:buNone/>
            </a:pPr>
            <a:r>
              <a:rPr lang="en-US" altLang="zh-CN" sz="2000" dirty="0"/>
              <a:t>                           </a:t>
            </a:r>
            <a:r>
              <a:rPr lang="zh-CN" altLang="en-US" sz="2000" dirty="0"/>
              <a:t>结果输出到</a:t>
            </a:r>
            <a:r>
              <a:rPr lang="en-US" altLang="zh-CN" sz="2000" dirty="0"/>
              <a:t>CLS</a:t>
            </a:r>
            <a:r>
              <a:rPr lang="zh-CN" altLang="en-US" sz="2000" dirty="0"/>
              <a:t>上</a:t>
            </a:r>
            <a:endParaRPr lang="en-US" altLang="zh-CN" sz="2000" dirty="0"/>
          </a:p>
          <a:p>
            <a:pPr marL="0" indent="0">
              <a:buNone/>
            </a:pPr>
            <a:r>
              <a:rPr lang="en-US" altLang="zh-CN" sz="2000" dirty="0"/>
              <a:t>            </a:t>
            </a:r>
            <a:r>
              <a:rPr lang="zh-CN" altLang="en-US" sz="2000" dirty="0"/>
              <a:t>使用给定数据集进行</a:t>
            </a:r>
            <a:r>
              <a:rPr lang="en-US" altLang="zh-CN" sz="2000" dirty="0"/>
              <a:t>fine-tune</a:t>
            </a:r>
          </a:p>
          <a:p>
            <a:pPr marL="0" indent="0">
              <a:buNone/>
            </a:pPr>
            <a:endParaRPr lang="en-US" altLang="zh-CN" dirty="0"/>
          </a:p>
          <a:p>
            <a:pPr marL="0" indent="0">
              <a:buNone/>
            </a:pPr>
            <a:r>
              <a:rPr lang="en-US" altLang="zh-CN" dirty="0"/>
              <a:t>Bert</a:t>
            </a:r>
            <a:r>
              <a:rPr lang="zh-CN" altLang="en-US" dirty="0"/>
              <a:t>的输入</a:t>
            </a:r>
            <a:endParaRPr lang="en-US" altLang="zh-CN" dirty="0"/>
          </a:p>
          <a:p>
            <a:pPr marL="0" indent="0">
              <a:buNone/>
            </a:pPr>
            <a:r>
              <a:rPr lang="en-US" altLang="zh-CN" sz="2000" dirty="0"/>
              <a:t>      Segment ids </a:t>
            </a:r>
            <a:r>
              <a:rPr lang="zh-CN" altLang="en-US" sz="2000" dirty="0"/>
              <a:t>第</a:t>
            </a:r>
            <a:r>
              <a:rPr lang="en-US" altLang="zh-CN" sz="2000" dirty="0"/>
              <a:t>1</a:t>
            </a:r>
            <a:r>
              <a:rPr lang="zh-CN" altLang="en-US" sz="2000" dirty="0"/>
              <a:t>个句子</a:t>
            </a:r>
            <a:r>
              <a:rPr lang="en-US" altLang="zh-CN" sz="2000" dirty="0"/>
              <a:t>(</a:t>
            </a:r>
            <a:r>
              <a:rPr lang="zh-CN" altLang="en-US" sz="2000" dirty="0"/>
              <a:t>包括</a:t>
            </a:r>
            <a:r>
              <a:rPr lang="en-US" altLang="zh-CN" sz="2000" dirty="0"/>
              <a:t>CLS</a:t>
            </a:r>
            <a:r>
              <a:rPr lang="zh-CN" altLang="en-US" sz="2000" dirty="0"/>
              <a:t>和</a:t>
            </a:r>
            <a:r>
              <a:rPr lang="en-US" altLang="zh-CN" sz="2000" dirty="0"/>
              <a:t>SEP)</a:t>
            </a:r>
            <a:r>
              <a:rPr lang="zh-CN" altLang="en-US" sz="2000" dirty="0"/>
              <a:t>为</a:t>
            </a:r>
            <a:r>
              <a:rPr lang="en-US" altLang="zh-CN" sz="2000" dirty="0"/>
              <a:t>0,</a:t>
            </a:r>
            <a:r>
              <a:rPr lang="zh-CN" altLang="en-US" sz="2000" dirty="0"/>
              <a:t>第二个句子为</a:t>
            </a:r>
            <a:r>
              <a:rPr lang="en-US" altLang="zh-CN" sz="2000" dirty="0"/>
              <a:t>1(</a:t>
            </a:r>
            <a:r>
              <a:rPr lang="zh-CN" altLang="en-US" sz="2000" dirty="0"/>
              <a:t>包括最后的</a:t>
            </a:r>
            <a:r>
              <a:rPr lang="en-US" altLang="zh-CN" sz="2000" dirty="0"/>
              <a:t>SEP)</a:t>
            </a:r>
          </a:p>
          <a:p>
            <a:pPr marL="0" indent="0">
              <a:buNone/>
            </a:pPr>
            <a:r>
              <a:rPr lang="en-US" altLang="zh-CN" sz="2000" dirty="0"/>
              <a:t>      input mask:</a:t>
            </a:r>
            <a:r>
              <a:rPr lang="zh-CN" altLang="en-US" sz="2000" dirty="0"/>
              <a:t> </a:t>
            </a:r>
            <a:r>
              <a:rPr lang="en-US" altLang="zh-CN" sz="2000" dirty="0"/>
              <a:t>padding</a:t>
            </a:r>
            <a:r>
              <a:rPr lang="zh-CN" altLang="en-US" sz="2000" dirty="0"/>
              <a:t>的地方为</a:t>
            </a:r>
            <a:r>
              <a:rPr lang="en-US" altLang="zh-CN" sz="2000" dirty="0"/>
              <a:t>0</a:t>
            </a:r>
            <a:r>
              <a:rPr lang="zh-CN" altLang="en-US" sz="2000" dirty="0"/>
              <a:t>，正常句子的地方为</a:t>
            </a:r>
            <a:r>
              <a:rPr lang="en-US" altLang="zh-CN" sz="2000" dirty="0"/>
              <a:t>1</a:t>
            </a:r>
          </a:p>
        </p:txBody>
      </p:sp>
      <p:pic>
        <p:nvPicPr>
          <p:cNvPr id="4" name="图片 3">
            <a:extLst>
              <a:ext uri="{FF2B5EF4-FFF2-40B4-BE49-F238E27FC236}">
                <a16:creationId xmlns:a16="http://schemas.microsoft.com/office/drawing/2014/main" id="{44F6B76A-DC9C-4751-87E3-40FCAE1720B1}"/>
              </a:ext>
            </a:extLst>
          </p:cNvPr>
          <p:cNvPicPr>
            <a:picLocks noChangeAspect="1"/>
          </p:cNvPicPr>
          <p:nvPr/>
        </p:nvPicPr>
        <p:blipFill>
          <a:blip r:embed="rId2"/>
          <a:stretch>
            <a:fillRect/>
          </a:stretch>
        </p:blipFill>
        <p:spPr>
          <a:xfrm>
            <a:off x="3195963" y="1825624"/>
            <a:ext cx="4316572" cy="3607509"/>
          </a:xfrm>
          <a:prstGeom prst="rect">
            <a:avLst/>
          </a:prstGeom>
        </p:spPr>
      </p:pic>
    </p:spTree>
    <p:extLst>
      <p:ext uri="{BB962C8B-B14F-4D97-AF65-F5344CB8AC3E}">
        <p14:creationId xmlns:p14="http://schemas.microsoft.com/office/powerpoint/2010/main" val="378182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239CD-1049-4045-A792-363EAB99CEAE}"/>
              </a:ext>
            </a:extLst>
          </p:cNvPr>
          <p:cNvSpPr>
            <a:spLocks noGrp="1"/>
          </p:cNvSpPr>
          <p:nvPr>
            <p:ph type="title"/>
          </p:nvPr>
        </p:nvSpPr>
        <p:spPr/>
        <p:txBody>
          <a:bodyPr>
            <a:normAutofit/>
          </a:bodyPr>
          <a:lstStyle/>
          <a:p>
            <a:r>
              <a:rPr lang="zh-CN" altLang="en-US" sz="4000" dirty="0"/>
              <a:t>预训练模型</a:t>
            </a:r>
            <a:r>
              <a:rPr lang="en-US" altLang="zh-CN" sz="4000" dirty="0"/>
              <a:t>+pooling</a:t>
            </a:r>
            <a:endParaRPr lang="zh-CN" altLang="en-US" sz="4000" dirty="0"/>
          </a:p>
        </p:txBody>
      </p:sp>
      <p:pic>
        <p:nvPicPr>
          <p:cNvPr id="4" name="图片 3">
            <a:extLst>
              <a:ext uri="{FF2B5EF4-FFF2-40B4-BE49-F238E27FC236}">
                <a16:creationId xmlns:a16="http://schemas.microsoft.com/office/drawing/2014/main" id="{34944931-09D2-4616-857D-D2168B7ABDEB}"/>
              </a:ext>
            </a:extLst>
          </p:cNvPr>
          <p:cNvPicPr>
            <a:picLocks noChangeAspect="1"/>
          </p:cNvPicPr>
          <p:nvPr/>
        </p:nvPicPr>
        <p:blipFill>
          <a:blip r:embed="rId2"/>
          <a:stretch>
            <a:fillRect/>
          </a:stretch>
        </p:blipFill>
        <p:spPr>
          <a:xfrm>
            <a:off x="6460839" y="1510818"/>
            <a:ext cx="5352381" cy="4980952"/>
          </a:xfrm>
          <a:prstGeom prst="rect">
            <a:avLst/>
          </a:prstGeom>
        </p:spPr>
      </p:pic>
      <p:sp>
        <p:nvSpPr>
          <p:cNvPr id="6" name="矩形 5">
            <a:extLst>
              <a:ext uri="{FF2B5EF4-FFF2-40B4-BE49-F238E27FC236}">
                <a16:creationId xmlns:a16="http://schemas.microsoft.com/office/drawing/2014/main" id="{853A93F4-3110-4EF9-B19C-F76A98497819}"/>
              </a:ext>
            </a:extLst>
          </p:cNvPr>
          <p:cNvSpPr/>
          <p:nvPr/>
        </p:nvSpPr>
        <p:spPr>
          <a:xfrm>
            <a:off x="364839" y="1510818"/>
            <a:ext cx="6096000" cy="1477328"/>
          </a:xfrm>
          <a:prstGeom prst="rect">
            <a:avLst/>
          </a:prstGeom>
        </p:spPr>
        <p:txBody>
          <a:bodyPr>
            <a:spAutoFit/>
          </a:bodyPr>
          <a:lstStyle/>
          <a:p>
            <a:r>
              <a:rPr lang="en-US" altLang="zh-CN" b="1" dirty="0"/>
              <a:t>Padding-masked</a:t>
            </a:r>
          </a:p>
          <a:p>
            <a:r>
              <a:rPr lang="zh-CN" altLang="en-US" dirty="0"/>
              <a:t>对于不等长的序列进行</a:t>
            </a:r>
            <a:r>
              <a:rPr lang="en-US" altLang="zh-CN" dirty="0"/>
              <a:t>padding</a:t>
            </a:r>
            <a:r>
              <a:rPr lang="zh-CN" altLang="en-US" dirty="0"/>
              <a:t>填充</a:t>
            </a:r>
            <a:endParaRPr lang="en-US" altLang="zh-CN" dirty="0"/>
          </a:p>
          <a:p>
            <a:r>
              <a:rPr lang="zh-CN" altLang="en-US" dirty="0"/>
              <a:t>例如 </a:t>
            </a:r>
            <a:r>
              <a:rPr lang="en-US" altLang="zh-CN" dirty="0"/>
              <a:t>[-1, -2, -3, -4] </a:t>
            </a:r>
            <a:r>
              <a:rPr lang="zh-CN" altLang="en-US" dirty="0"/>
              <a:t>填充完之后</a:t>
            </a:r>
            <a:r>
              <a:rPr lang="en-US" altLang="zh-CN" dirty="0"/>
              <a:t>[-1, -2, -3, -4, 0] ,</a:t>
            </a:r>
            <a:r>
              <a:rPr lang="zh-CN" altLang="en-US" dirty="0"/>
              <a:t>其</a:t>
            </a:r>
            <a:r>
              <a:rPr lang="en-US" altLang="zh-CN" dirty="0"/>
              <a:t>mask</a:t>
            </a:r>
            <a:r>
              <a:rPr lang="zh-CN" altLang="en-US" dirty="0"/>
              <a:t>矩阵为</a:t>
            </a:r>
            <a:r>
              <a:rPr lang="en-US" altLang="zh-CN" dirty="0"/>
              <a:t>[1,1,1,1,0]</a:t>
            </a:r>
          </a:p>
          <a:p>
            <a:r>
              <a:rPr lang="en-US" altLang="zh-CN" dirty="0"/>
              <a:t>Max-polling</a:t>
            </a:r>
            <a:r>
              <a:rPr lang="zh-CN" altLang="en-US" dirty="0"/>
              <a:t>        </a:t>
            </a:r>
            <a:r>
              <a:rPr lang="en-US" altLang="zh-CN" dirty="0"/>
              <a:t>Mean-polling  [ 0.2, 0.3, 0.2, 0.25,</a:t>
            </a:r>
            <a:r>
              <a:rPr lang="zh-CN" altLang="en-US" dirty="0"/>
              <a:t> </a:t>
            </a:r>
            <a:r>
              <a:rPr lang="en-US" altLang="zh-CN" dirty="0"/>
              <a:t>0.05]</a:t>
            </a:r>
          </a:p>
        </p:txBody>
      </p:sp>
      <p:pic>
        <p:nvPicPr>
          <p:cNvPr id="7" name="图片 6">
            <a:extLst>
              <a:ext uri="{FF2B5EF4-FFF2-40B4-BE49-F238E27FC236}">
                <a16:creationId xmlns:a16="http://schemas.microsoft.com/office/drawing/2014/main" id="{E15702FB-FEE8-4418-80F9-40E987878466}"/>
              </a:ext>
            </a:extLst>
          </p:cNvPr>
          <p:cNvPicPr>
            <a:picLocks noChangeAspect="1"/>
          </p:cNvPicPr>
          <p:nvPr/>
        </p:nvPicPr>
        <p:blipFill>
          <a:blip r:embed="rId3"/>
          <a:stretch>
            <a:fillRect/>
          </a:stretch>
        </p:blipFill>
        <p:spPr>
          <a:xfrm>
            <a:off x="226227" y="3193712"/>
            <a:ext cx="6373224" cy="979841"/>
          </a:xfrm>
          <a:prstGeom prst="rect">
            <a:avLst/>
          </a:prstGeom>
        </p:spPr>
      </p:pic>
      <p:pic>
        <p:nvPicPr>
          <p:cNvPr id="9" name="图片 8">
            <a:extLst>
              <a:ext uri="{FF2B5EF4-FFF2-40B4-BE49-F238E27FC236}">
                <a16:creationId xmlns:a16="http://schemas.microsoft.com/office/drawing/2014/main" id="{34EAFD4D-BB1C-4F39-99EA-61223C7740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682471" y="3851598"/>
            <a:ext cx="2737467" cy="3649956"/>
          </a:xfrm>
          <a:prstGeom prst="rect">
            <a:avLst/>
          </a:prstGeom>
        </p:spPr>
      </p:pic>
    </p:spTree>
    <p:extLst>
      <p:ext uri="{BB962C8B-B14F-4D97-AF65-F5344CB8AC3E}">
        <p14:creationId xmlns:p14="http://schemas.microsoft.com/office/powerpoint/2010/main" val="101062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13B8D-9E8C-4B31-A1F8-9AF0C560D3DD}"/>
              </a:ext>
            </a:extLst>
          </p:cNvPr>
          <p:cNvSpPr>
            <a:spLocks noGrp="1"/>
          </p:cNvSpPr>
          <p:nvPr>
            <p:ph type="title"/>
          </p:nvPr>
        </p:nvSpPr>
        <p:spPr/>
        <p:txBody>
          <a:bodyPr/>
          <a:lstStyle/>
          <a:p>
            <a:r>
              <a:rPr lang="zh-CN" altLang="en-US" dirty="0"/>
              <a:t>对抗训练</a:t>
            </a:r>
            <a:r>
              <a:rPr lang="en-US" altLang="zh-CN" dirty="0"/>
              <a:t>-FGM</a:t>
            </a:r>
            <a:r>
              <a:rPr lang="zh-CN" altLang="en-US" dirty="0"/>
              <a:t>和</a:t>
            </a:r>
            <a:r>
              <a:rPr lang="en-US" altLang="zh-CN" dirty="0"/>
              <a:t>PGD</a:t>
            </a:r>
            <a:endParaRPr lang="zh-CN" altLang="en-US" dirty="0"/>
          </a:p>
        </p:txBody>
      </p:sp>
      <p:sp>
        <p:nvSpPr>
          <p:cNvPr id="4" name="矩形 3">
            <a:extLst>
              <a:ext uri="{FF2B5EF4-FFF2-40B4-BE49-F238E27FC236}">
                <a16:creationId xmlns:a16="http://schemas.microsoft.com/office/drawing/2014/main" id="{4239B38A-5F8F-4DB5-B6EC-834211D747C2}"/>
              </a:ext>
            </a:extLst>
          </p:cNvPr>
          <p:cNvSpPr/>
          <p:nvPr/>
        </p:nvSpPr>
        <p:spPr>
          <a:xfrm>
            <a:off x="838200" y="1877173"/>
            <a:ext cx="4156907" cy="369332"/>
          </a:xfrm>
          <a:prstGeom prst="rect">
            <a:avLst/>
          </a:prstGeom>
        </p:spPr>
        <p:txBody>
          <a:bodyPr wrap="none">
            <a:spAutoFit/>
          </a:bodyPr>
          <a:lstStyle/>
          <a:p>
            <a:r>
              <a:rPr lang="zh-CN" altLang="en-US" dirty="0"/>
              <a:t>https://zhuanlan.zhihu.com/p/91269728</a:t>
            </a:r>
          </a:p>
        </p:txBody>
      </p:sp>
      <p:pic>
        <p:nvPicPr>
          <p:cNvPr id="5" name="图片 4">
            <a:extLst>
              <a:ext uri="{FF2B5EF4-FFF2-40B4-BE49-F238E27FC236}">
                <a16:creationId xmlns:a16="http://schemas.microsoft.com/office/drawing/2014/main" id="{5EA35985-1E8C-484F-8C75-DC5BB27ACCF8}"/>
              </a:ext>
            </a:extLst>
          </p:cNvPr>
          <p:cNvPicPr>
            <a:picLocks noChangeAspect="1"/>
          </p:cNvPicPr>
          <p:nvPr/>
        </p:nvPicPr>
        <p:blipFill>
          <a:blip r:embed="rId2"/>
          <a:stretch>
            <a:fillRect/>
          </a:stretch>
        </p:blipFill>
        <p:spPr>
          <a:xfrm>
            <a:off x="616686" y="2607411"/>
            <a:ext cx="6857143" cy="3152381"/>
          </a:xfrm>
          <a:prstGeom prst="rect">
            <a:avLst/>
          </a:prstGeom>
        </p:spPr>
      </p:pic>
      <p:sp>
        <p:nvSpPr>
          <p:cNvPr id="6" name="矩形 5">
            <a:extLst>
              <a:ext uri="{FF2B5EF4-FFF2-40B4-BE49-F238E27FC236}">
                <a16:creationId xmlns:a16="http://schemas.microsoft.com/office/drawing/2014/main" id="{AC760DC7-F12A-4C56-92F6-067AFC4B85D6}"/>
              </a:ext>
            </a:extLst>
          </p:cNvPr>
          <p:cNvSpPr/>
          <p:nvPr/>
        </p:nvSpPr>
        <p:spPr>
          <a:xfrm>
            <a:off x="6829886" y="2284245"/>
            <a:ext cx="4320467" cy="646331"/>
          </a:xfrm>
          <a:prstGeom prst="rect">
            <a:avLst/>
          </a:prstGeom>
        </p:spPr>
        <p:txBody>
          <a:bodyPr wrap="square">
            <a:spAutoFit/>
          </a:bodyPr>
          <a:lstStyle/>
          <a:p>
            <a:r>
              <a:rPr lang="zh-CN" altLang="en-US" dirty="0"/>
              <a:t>那么</a:t>
            </a:r>
            <a:r>
              <a:rPr lang="en-US" altLang="zh-CN" dirty="0"/>
              <a:t>FGM</a:t>
            </a:r>
            <a:r>
              <a:rPr lang="zh-CN" altLang="en-US" dirty="0"/>
              <a:t>简单粗暴的“一步到位”，是不是有可能并不能走到约束内的最优点呢</a:t>
            </a:r>
          </a:p>
        </p:txBody>
      </p:sp>
      <p:sp>
        <p:nvSpPr>
          <p:cNvPr id="11" name="Rectangle 5">
            <a:extLst>
              <a:ext uri="{FF2B5EF4-FFF2-40B4-BE49-F238E27FC236}">
                <a16:creationId xmlns:a16="http://schemas.microsoft.com/office/drawing/2014/main" id="{3F0D203F-F8EB-4464-A1E1-4CE09B046689}"/>
              </a:ext>
            </a:extLst>
          </p:cNvPr>
          <p:cNvSpPr>
            <a:spLocks noChangeArrowheads="1"/>
          </p:cNvSpPr>
          <p:nvPr/>
        </p:nvSpPr>
        <p:spPr bwMode="auto">
          <a:xfrm>
            <a:off x="6826343" y="3337026"/>
            <a:ext cx="49714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i="0" u="none" strike="noStrike" cap="none" normalizeH="0" baseline="0" dirty="0">
                <a:ln>
                  <a:noFill/>
                </a:ln>
                <a:solidFill>
                  <a:schemeClr val="tx1"/>
                </a:solidFill>
                <a:effectLst/>
                <a:latin typeface="Arial" panose="020B0604020202020204" pitchFamily="34" charset="0"/>
              </a:rPr>
              <a:t>小步走，多走几步</a:t>
            </a:r>
            <a:r>
              <a:rPr kumimoji="0" lang="zh-CN" altLang="zh-CN" sz="1800" b="1" i="0" u="none" strike="noStrike" cap="none" normalizeH="0" baseline="0" dirty="0">
                <a:ln>
                  <a:noFill/>
                </a:ln>
                <a:solidFill>
                  <a:schemeClr val="tx1"/>
                </a:solidFill>
                <a:effectLst/>
                <a:latin typeface="Arial" panose="020B0604020202020204" pitchFamily="34" charset="0"/>
              </a:rPr>
              <a:t>”</a:t>
            </a:r>
            <a:r>
              <a:rPr kumimoji="0" lang="zh-CN" altLang="zh-CN" sz="1800" b="0" i="0" u="none" strike="noStrike" cap="none" normalizeH="0" baseline="0" dirty="0">
                <a:ln>
                  <a:noFill/>
                </a:ln>
                <a:solidFill>
                  <a:schemeClr val="tx1"/>
                </a:solidFill>
                <a:effectLst/>
                <a:latin typeface="Arial" panose="020B0604020202020204" pitchFamily="34" charset="0"/>
              </a:rPr>
              <a:t>，如果走出了扰动半径为</a:t>
            </a:r>
            <a:r>
              <a:rPr kumimoji="0" lang="en-US" altLang="zh-CN" sz="1800" b="0" i="0" u="none" strike="noStrike" cap="none" normalizeH="0" baseline="0" dirty="0">
                <a:ln>
                  <a:noFill/>
                </a:ln>
                <a:solidFill>
                  <a:schemeClr val="tx1"/>
                </a:solidFill>
                <a:effectLst/>
                <a:latin typeface="Arial" panose="020B0604020202020204" pitchFamily="34" charset="0"/>
              </a:rPr>
              <a:t>r</a:t>
            </a:r>
            <a:r>
              <a:rPr kumimoji="0" lang="zh-CN" altLang="zh-CN" sz="1800" b="0" i="0" u="none" strike="noStrike" cap="none" normalizeH="0" baseline="0" dirty="0">
                <a:ln>
                  <a:noFill/>
                </a:ln>
                <a:solidFill>
                  <a:schemeClr val="tx1"/>
                </a:solidFill>
                <a:effectLst/>
                <a:latin typeface="Arial" panose="020B0604020202020204" pitchFamily="34" charset="0"/>
              </a:rPr>
              <a:t>的空间，就映射回“球面”上，以保证扰动不要过大 </a:t>
            </a:r>
          </a:p>
        </p:txBody>
      </p:sp>
      <p:sp>
        <p:nvSpPr>
          <p:cNvPr id="12" name="AutoShape 6" descr="[公式]">
            <a:extLst>
              <a:ext uri="{FF2B5EF4-FFF2-40B4-BE49-F238E27FC236}">
                <a16:creationId xmlns:a16="http://schemas.microsoft.com/office/drawing/2014/main" id="{FE30049A-7078-460B-B746-5FCD6F4AF275}"/>
              </a:ext>
            </a:extLst>
          </p:cNvPr>
          <p:cNvSpPr>
            <a:spLocks noChangeAspect="1" noChangeArrowheads="1"/>
          </p:cNvSpPr>
          <p:nvPr/>
        </p:nvSpPr>
        <p:spPr bwMode="auto">
          <a:xfrm>
            <a:off x="8085800" y="438980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5AA07C38-3EC6-4DA9-8B8D-1B6D03453DD9}"/>
              </a:ext>
            </a:extLst>
          </p:cNvPr>
          <p:cNvPicPr>
            <a:picLocks noChangeAspect="1"/>
          </p:cNvPicPr>
          <p:nvPr/>
        </p:nvPicPr>
        <p:blipFill>
          <a:blip r:embed="rId3"/>
          <a:stretch>
            <a:fillRect/>
          </a:stretch>
        </p:blipFill>
        <p:spPr>
          <a:xfrm>
            <a:off x="6631138" y="4183601"/>
            <a:ext cx="5361905" cy="2409524"/>
          </a:xfrm>
          <a:prstGeom prst="rect">
            <a:avLst/>
          </a:prstGeom>
        </p:spPr>
      </p:pic>
    </p:spTree>
    <p:extLst>
      <p:ext uri="{BB962C8B-B14F-4D97-AF65-F5344CB8AC3E}">
        <p14:creationId xmlns:p14="http://schemas.microsoft.com/office/powerpoint/2010/main" val="230397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1395</Words>
  <Application>Microsoft Office PowerPoint</Application>
  <PresentationFormat>宽屏</PresentationFormat>
  <Paragraphs>125</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Wingdings</vt:lpstr>
      <vt:lpstr>Office 主题​​</vt:lpstr>
      <vt:lpstr>问答匹配总结</vt:lpstr>
      <vt:lpstr>赛题说明</vt:lpstr>
      <vt:lpstr>总体思路</vt:lpstr>
      <vt:lpstr>数据预处理</vt:lpstr>
      <vt:lpstr>K-fold交叉验证</vt:lpstr>
      <vt:lpstr>调整阈值</vt:lpstr>
      <vt:lpstr>Baseline模型</vt:lpstr>
      <vt:lpstr>预训练模型+pooling</vt:lpstr>
      <vt:lpstr>对抗训练-FGM和PGD</vt:lpstr>
      <vt:lpstr>数据问题</vt:lpstr>
      <vt:lpstr>数据敏感性</vt:lpstr>
      <vt:lpstr>多个预训练模型</vt:lpstr>
      <vt:lpstr>NEZHA</vt:lpstr>
      <vt:lpstr>electra</vt:lpstr>
      <vt:lpstr>Model Ensemble</vt:lpstr>
      <vt:lpstr>训练与调参</vt:lpstr>
      <vt:lpstr>其他trick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问答匹配总结</dc:title>
  <dc:creator>szbw</dc:creator>
  <cp:lastModifiedBy>szbw</cp:lastModifiedBy>
  <cp:revision>27</cp:revision>
  <dcterms:created xsi:type="dcterms:W3CDTF">2020-12-14T13:33:05Z</dcterms:created>
  <dcterms:modified xsi:type="dcterms:W3CDTF">2020-12-15T09:57:07Z</dcterms:modified>
</cp:coreProperties>
</file>