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6" r:id="rId5"/>
    <p:sldId id="257" r:id="rId6"/>
    <p:sldId id="262" r:id="rId7"/>
    <p:sldId id="261" r:id="rId8"/>
    <p:sldId id="264" r:id="rId9"/>
    <p:sldId id="263" r:id="rId10"/>
    <p:sldId id="265" r:id="rId11"/>
    <p:sldId id="258"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0D"/>
    <a:srgbClr val="004282"/>
    <a:srgbClr val="006DB7"/>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06"/>
    <p:restoredTop sz="85874" autoAdjust="0"/>
  </p:normalViewPr>
  <p:slideViewPr>
    <p:cSldViewPr snapToGrid="0" snapToObjects="1">
      <p:cViewPr varScale="1">
        <p:scale>
          <a:sx n="45" d="100"/>
          <a:sy n="45" d="100"/>
        </p:scale>
        <p:origin x="6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2"/>
            <a:ext cx="7861604" cy="1597741"/>
          </a:xfrm>
        </p:spPr>
        <p:txBody>
          <a:bodyPr anchor="t"/>
          <a:lstStyle>
            <a:lvl1pPr algn="l">
              <a:defRPr sz="4500">
                <a:solidFill>
                  <a:schemeClr val="bg1"/>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5"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0"/>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lnSpc>
                <a:spcPct val="125000"/>
              </a:lnSpc>
              <a:spcBef>
                <a:spcPts val="0"/>
              </a:spcBef>
              <a:spcAft>
                <a:spcPts val="1200"/>
              </a:spcAft>
              <a:defRPr/>
            </a:lvl1pPr>
            <a:lvl2pPr>
              <a:lnSpc>
                <a:spcPct val="125000"/>
              </a:lnSpc>
              <a:spcBef>
                <a:spcPts val="0"/>
              </a:spcBef>
              <a:spcAft>
                <a:spcPts val="1200"/>
              </a:spcAft>
              <a:defRPr/>
            </a:lvl2pPr>
            <a:lvl3pPr>
              <a:lnSpc>
                <a:spcPct val="125000"/>
              </a:lnSpc>
              <a:spcBef>
                <a:spcPts val="0"/>
              </a:spcBef>
              <a:spcAft>
                <a:spcPts val="1200"/>
              </a:spcAft>
              <a:defRPr/>
            </a:lvl3pPr>
            <a:lvl4pPr>
              <a:lnSpc>
                <a:spcPct val="125000"/>
              </a:lnSpc>
              <a:spcBef>
                <a:spcPts val="0"/>
              </a:spcBef>
              <a:spcAft>
                <a:spcPts val="1200"/>
              </a:spcAft>
              <a:defRPr/>
            </a:lvl4pPr>
            <a:lvl5pPr>
              <a:lnSpc>
                <a:spcPct val="125000"/>
              </a:lnSpc>
              <a:spcBef>
                <a:spcPts val="0"/>
              </a:spcBef>
              <a:spcAft>
                <a:spcPts val="1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282304"/>
            <a:ext cx="7886700" cy="2139553"/>
          </a:xfrm>
        </p:spPr>
        <p:txBody>
          <a:bodyPr anchor="b">
            <a:normAutofit/>
          </a:bodyPr>
          <a:lstStyle>
            <a:lvl1pPr>
              <a:defRPr sz="4000">
                <a:latin typeface="Arial Black" panose="020B0A04020102020204" pitchFamily="34" charset="0"/>
              </a:defRPr>
            </a:lvl1pPr>
          </a:lstStyle>
          <a:p>
            <a:r>
              <a:rPr lang="en-US" dirty="0"/>
              <a:t>CLICK TO EDIT TITLE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Arial Black" panose="020B0A04020102020204" pitchFamily="34" charset="0"/>
              </a:defRPr>
            </a:lvl1p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lnSpc>
                <a:spcPct val="100000"/>
              </a:lnSpc>
              <a:spcBef>
                <a:spcPts val="0"/>
              </a:spcBef>
              <a:spcAft>
                <a:spcPts val="1200"/>
              </a:spcAft>
              <a:defRPr/>
            </a:lvl1pPr>
            <a:lvl2pPr>
              <a:lnSpc>
                <a:spcPct val="100000"/>
              </a:lnSpc>
              <a:spcBef>
                <a:spcPts val="0"/>
              </a:spcBef>
              <a:spcAft>
                <a:spcPts val="1200"/>
              </a:spcAft>
              <a:defRPr/>
            </a:lvl2pPr>
            <a:lvl3pPr>
              <a:lnSpc>
                <a:spcPct val="100000"/>
              </a:lnSpc>
              <a:spcBef>
                <a:spcPts val="0"/>
              </a:spcBef>
              <a:spcAft>
                <a:spcPts val="1200"/>
              </a:spcAft>
              <a:defRPr/>
            </a:lvl3pPr>
            <a:lvl4pPr>
              <a:lnSpc>
                <a:spcPct val="100000"/>
              </a:lnSpc>
              <a:spcBef>
                <a:spcPts val="0"/>
              </a:spcBef>
              <a:spcAft>
                <a:spcPts val="1200"/>
              </a:spcAft>
              <a:defRPr/>
            </a:lvl4pPr>
            <a:lvl5pPr>
              <a:lnSpc>
                <a:spcPct val="100000"/>
              </a:lnSpc>
              <a:spcBef>
                <a:spcPts val="0"/>
              </a:spcBef>
              <a:spcAft>
                <a:spcPts val="1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anose="020B0A0402010202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129540"/>
            <a:ext cx="2949178" cy="1265969"/>
          </a:xfrm>
        </p:spPr>
        <p:txBody>
          <a:bodyPr anchor="b">
            <a:noAutofit/>
          </a:bodyPr>
          <a:lstStyle>
            <a:lvl1pPr>
              <a:defRPr sz="3200">
                <a:latin typeface="Arial Black" panose="020B0A04020102020204" pitchFamily="34" charset="0"/>
              </a:defRPr>
            </a:lvl1pPr>
          </a:lstStyle>
          <a:p>
            <a:r>
              <a:rPr lang="en-US" dirty="0"/>
              <a:t>Title</a:t>
            </a:r>
          </a:p>
        </p:txBody>
      </p:sp>
      <p:sp>
        <p:nvSpPr>
          <p:cNvPr id="3" name="Content Placeholder 2"/>
          <p:cNvSpPr>
            <a:spLocks noGrp="1"/>
          </p:cNvSpPr>
          <p:nvPr>
            <p:ph idx="1"/>
          </p:nvPr>
        </p:nvSpPr>
        <p:spPr>
          <a:xfrm>
            <a:off x="3887391" y="740569"/>
            <a:ext cx="4629150" cy="3655219"/>
          </a:xfrm>
        </p:spPr>
        <p:txBody>
          <a:bodyPr/>
          <a:lstStyle>
            <a:lvl1pPr>
              <a:lnSpc>
                <a:spcPct val="125000"/>
              </a:lnSpc>
              <a:spcBef>
                <a:spcPts val="0"/>
              </a:spcBef>
              <a:spcAft>
                <a:spcPts val="1200"/>
              </a:spcAft>
              <a:defRPr sz="2400"/>
            </a:lvl1pPr>
            <a:lvl2pPr>
              <a:lnSpc>
                <a:spcPct val="125000"/>
              </a:lnSpc>
              <a:spcBef>
                <a:spcPts val="0"/>
              </a:spcBef>
              <a:spcAft>
                <a:spcPts val="1200"/>
              </a:spcAft>
              <a:defRPr sz="2100"/>
            </a:lvl2pPr>
            <a:lvl3pPr>
              <a:lnSpc>
                <a:spcPct val="125000"/>
              </a:lnSpc>
              <a:spcBef>
                <a:spcPts val="0"/>
              </a:spcBef>
              <a:spcAft>
                <a:spcPts val="1200"/>
              </a:spcAft>
              <a:defRPr sz="1800"/>
            </a:lvl3pPr>
            <a:lvl4pPr>
              <a:lnSpc>
                <a:spcPct val="125000"/>
              </a:lnSpc>
              <a:spcBef>
                <a:spcPts val="0"/>
              </a:spcBef>
              <a:spcAft>
                <a:spcPts val="1200"/>
              </a:spcAft>
              <a:defRPr sz="1500"/>
            </a:lvl4pPr>
            <a:lvl5pPr>
              <a:lnSpc>
                <a:spcPct val="125000"/>
              </a:lnSpc>
              <a:spcBef>
                <a:spcPts val="0"/>
              </a:spcBef>
              <a:spcAft>
                <a:spcPts val="1200"/>
              </a:spcAft>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629841" y="1455420"/>
            <a:ext cx="2949178" cy="2946321"/>
          </a:xfrm>
        </p:spPr>
        <p:txBody>
          <a:bodyPr>
            <a:normAutofit/>
          </a:bodyPr>
          <a:lstStyle>
            <a:lvl1pPr marL="342900" indent="-342900">
              <a:lnSpc>
                <a:spcPct val="125000"/>
              </a:lnSpc>
              <a:buFont typeface="Arial" panose="020B0604020202020204" pitchFamily="34" charset="0"/>
              <a:buChar char="•"/>
              <a:defRPr sz="2000"/>
            </a:lvl1pPr>
            <a:lvl2pPr marL="514350" indent="-171450">
              <a:lnSpc>
                <a:spcPct val="125000"/>
              </a:lnSpc>
              <a:buFont typeface="Arial" panose="020B0604020202020204" pitchFamily="34" charset="0"/>
              <a:buChar char="•"/>
              <a:defRPr sz="1600"/>
            </a:lvl2pPr>
            <a:lvl3pPr marL="857250" indent="-171450">
              <a:lnSpc>
                <a:spcPct val="125000"/>
              </a:lnSpc>
              <a:buFont typeface="Arial" panose="020B0604020202020204" pitchFamily="34" charset="0"/>
              <a:buChar char="•"/>
              <a:defRPr sz="1400"/>
            </a:lvl3pPr>
            <a:lvl4pPr marL="1200150" indent="-171450">
              <a:lnSpc>
                <a:spcPct val="125000"/>
              </a:lnSpc>
              <a:buFont typeface="Arial" panose="020B0604020202020204" pitchFamily="34" charset="0"/>
              <a:buChar char="•"/>
              <a:defRPr sz="1100"/>
            </a:lvl4pPr>
            <a:lvl5pPr marL="1543050" indent="-171450">
              <a:buFont typeface="Arial" panose="020B0604020202020204" pitchFamily="34" charset="0"/>
              <a:buChar char="•"/>
              <a:defRPr sz="10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dirty="0"/>
              <a:t>Click to edit</a:t>
            </a:r>
          </a:p>
          <a:p>
            <a:pPr lvl="1"/>
            <a:r>
              <a:rPr lang="en-US" altLang="zh-CN" dirty="0"/>
              <a:t>Second level</a:t>
            </a:r>
          </a:p>
          <a:p>
            <a:pPr lvl="2"/>
            <a:r>
              <a:rPr lang="en-US" altLang="zh-CN" dirty="0"/>
              <a:t>Third level</a:t>
            </a:r>
          </a:p>
          <a:p>
            <a:pPr lvl="3"/>
            <a:r>
              <a:rPr lang="en-US" altLang="zh-CN" dirty="0"/>
              <a:t>Fourth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0" y="4767263"/>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0"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1743" y="2466355"/>
            <a:ext cx="6542985" cy="770678"/>
          </a:xfrm>
        </p:spPr>
        <p:txBody>
          <a:bodyPr anchor="t">
            <a:normAutofit fontScale="90000"/>
          </a:bodyPr>
          <a:lstStyle/>
          <a:p>
            <a:r>
              <a:rPr lang="en-GB" sz="4400" b="1" dirty="0">
                <a:solidFill>
                  <a:schemeClr val="bg1"/>
                </a:solidFill>
              </a:rPr>
              <a:t>PEAK TIME </a:t>
            </a:r>
            <a:r>
              <a:rPr lang="en-US" altLang="zh-CN" sz="4400" b="1" dirty="0">
                <a:solidFill>
                  <a:schemeClr val="bg1"/>
                </a:solidFill>
              </a:rPr>
              <a:t>ANALYSIS </a:t>
            </a:r>
            <a:endParaRPr lang="en-GB" sz="4400" dirty="0">
              <a:solidFill>
                <a:schemeClr val="bg1"/>
              </a:solidFill>
              <a:latin typeface="+mj-lt"/>
            </a:endParaRPr>
          </a:p>
        </p:txBody>
      </p:sp>
      <p:sp>
        <p:nvSpPr>
          <p:cNvPr id="3" name="Subtitle 2"/>
          <p:cNvSpPr>
            <a:spLocks noGrp="1"/>
          </p:cNvSpPr>
          <p:nvPr>
            <p:ph type="subTitle" idx="1"/>
          </p:nvPr>
        </p:nvSpPr>
        <p:spPr>
          <a:xfrm>
            <a:off x="832190" y="3698132"/>
            <a:ext cx="6166781" cy="786414"/>
          </a:xfrm>
        </p:spPr>
        <p:txBody>
          <a:bodyPr>
            <a:normAutofit fontScale="47500" lnSpcReduction="20000"/>
          </a:bodyPr>
          <a:lstStyle/>
          <a:p>
            <a:r>
              <a:rPr lang="pt-BR" sz="1900" b="1" dirty="0">
                <a:latin typeface="Arial Black" panose="020B0A04020102020204" pitchFamily="34" charset="0"/>
              </a:rPr>
              <a:t>Feng Xijia</a:t>
            </a:r>
            <a:r>
              <a:rPr lang="pt-BR" dirty="0"/>
              <a:t>, A0232695X, e0724494@u.nus.edu</a:t>
            </a:r>
          </a:p>
          <a:p>
            <a:r>
              <a:rPr lang="en-US" sz="1900" b="1" dirty="0">
                <a:latin typeface="Arial Black" panose="020B0A04020102020204" pitchFamily="34" charset="0"/>
              </a:rPr>
              <a:t>Liang </a:t>
            </a:r>
            <a:r>
              <a:rPr lang="en-US" sz="1900" b="1" dirty="0" err="1">
                <a:latin typeface="Arial Black" panose="020B0A04020102020204" pitchFamily="34" charset="0"/>
              </a:rPr>
              <a:t>Zihan</a:t>
            </a:r>
            <a:r>
              <a:rPr lang="en-US" dirty="0"/>
              <a:t>, A0232558B, e0724357@u.nus.edu</a:t>
            </a:r>
          </a:p>
          <a:p>
            <a:r>
              <a:rPr lang="es-ES" sz="1900" b="1" dirty="0">
                <a:latin typeface="Arial Black" panose="020B0A04020102020204" pitchFamily="34" charset="0"/>
              </a:rPr>
              <a:t>Tan </a:t>
            </a:r>
            <a:r>
              <a:rPr lang="es-ES" sz="1900" b="1" dirty="0" err="1">
                <a:latin typeface="Arial Black" panose="020B0A04020102020204" pitchFamily="34" charset="0"/>
              </a:rPr>
              <a:t>Tian</a:t>
            </a:r>
            <a:r>
              <a:rPr lang="es-ES" dirty="0"/>
              <a:t>, A0229561B, e0679994@u.nus.edu</a:t>
            </a:r>
          </a:p>
          <a:p>
            <a:r>
              <a:rPr lang="es-ES" altLang="zh-CN" sz="1800" b="1" i="0" dirty="0">
                <a:effectLst/>
                <a:latin typeface="Arial Black" panose="020B0A04020102020204" pitchFamily="34" charset="0"/>
              </a:rPr>
              <a:t>Yao Yuan</a:t>
            </a:r>
            <a:r>
              <a:rPr lang="es-ES" altLang="zh-CN" sz="1800" b="0" i="0" dirty="0">
                <a:effectLst/>
                <a:latin typeface="SegoeUI"/>
              </a:rPr>
              <a:t>, A0232893X, e0724692@u.nus.edu</a:t>
            </a:r>
            <a:r>
              <a:rPr lang="es-ES" altLang="zh-CN" dirty="0"/>
              <a:t> </a:t>
            </a:r>
            <a:endParaRPr lang="en-GB" dirty="0"/>
          </a:p>
        </p:txBody>
      </p:sp>
      <p:sp>
        <p:nvSpPr>
          <p:cNvPr id="4" name="Rectangle 3"/>
          <p:cNvSpPr/>
          <p:nvPr/>
        </p:nvSpPr>
        <p:spPr>
          <a:xfrm>
            <a:off x="751743" y="3681199"/>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文本框 5">
            <a:extLst>
              <a:ext uri="{FF2B5EF4-FFF2-40B4-BE49-F238E27FC236}">
                <a16:creationId xmlns:a16="http://schemas.microsoft.com/office/drawing/2014/main" id="{AB718A0B-6284-4270-AC06-6D693EADB387}"/>
              </a:ext>
            </a:extLst>
          </p:cNvPr>
          <p:cNvSpPr txBox="1"/>
          <p:nvPr/>
        </p:nvSpPr>
        <p:spPr>
          <a:xfrm>
            <a:off x="751743" y="3228709"/>
            <a:ext cx="6667646" cy="400110"/>
          </a:xfrm>
          <a:prstGeom prst="rect">
            <a:avLst/>
          </a:prstGeom>
          <a:noFill/>
        </p:spPr>
        <p:txBody>
          <a:bodyPr wrap="square">
            <a:spAutoFit/>
          </a:bodyPr>
          <a:lstStyle/>
          <a:p>
            <a:r>
              <a:rPr lang="en-US" altLang="zh-CN" sz="2000" b="1" dirty="0">
                <a:solidFill>
                  <a:schemeClr val="bg1">
                    <a:lumMod val="65000"/>
                  </a:schemeClr>
                </a:solidFill>
                <a:latin typeface="Arial Black" panose="020B0A04020102020204" pitchFamily="34" charset="0"/>
                <a:cs typeface="Arial" panose="020B0604020202020204" pitchFamily="34" charset="0"/>
              </a:rPr>
              <a:t>EE4211 QUESTION 3 GROUP 16</a:t>
            </a:r>
            <a:endParaRPr lang="zh-CN" altLang="en-US" sz="2000" b="1" dirty="0">
              <a:solidFill>
                <a:schemeClr val="bg1">
                  <a:lumMod val="65000"/>
                </a:schemeClr>
              </a:solidFill>
              <a:latin typeface="Arial Black" panose="020B0A0402010202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2D1A16E2-95A0-4D2B-A408-C9FC0610AD29}"/>
              </a:ext>
            </a:extLst>
          </p:cNvPr>
          <p:cNvCxnSpPr>
            <a:cxnSpLocks/>
          </p:cNvCxnSpPr>
          <p:nvPr/>
        </p:nvCxnSpPr>
        <p:spPr>
          <a:xfrm>
            <a:off x="768888" y="3162594"/>
            <a:ext cx="6230083"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0777"/>
            <a:ext cx="7886700" cy="512806"/>
          </a:xfrm>
        </p:spPr>
        <p:txBody>
          <a:bodyPr>
            <a:normAutofit/>
          </a:bodyPr>
          <a:lstStyle/>
          <a:p>
            <a:r>
              <a:rPr lang="en-GB" sz="2800" b="1" dirty="0"/>
              <a:t>Motivations</a:t>
            </a:r>
            <a:endParaRPr lang="en-GB" sz="2800" b="1"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lnSpc>
                <a:spcPct val="100000"/>
              </a:lnSpc>
              <a:spcBef>
                <a:spcPts val="1200"/>
              </a:spcBef>
              <a:spcAft>
                <a:spcPts val="1200"/>
              </a:spcAft>
            </a:pPr>
            <a:r>
              <a:rPr lang="en-US" dirty="0">
                <a:solidFill>
                  <a:srgbClr val="ED7F0D"/>
                </a:solidFill>
              </a:rPr>
              <a:t>Analyze the user’s gas consumption habits through their daily peak gas usage times.</a:t>
            </a:r>
            <a:endParaRPr lang="en-GB" dirty="0">
              <a:solidFill>
                <a:srgbClr val="ED7F0D"/>
              </a:solidFill>
            </a:endParaRPr>
          </a:p>
          <a:p>
            <a:pPr marL="433388" lvl="1" indent="-257175">
              <a:lnSpc>
                <a:spcPct val="100000"/>
              </a:lnSpc>
              <a:spcBef>
                <a:spcPts val="0"/>
              </a:spcBef>
              <a:spcAft>
                <a:spcPts val="1200"/>
              </a:spcAft>
              <a:buFont typeface="Courier New" charset="0"/>
              <a:buChar char="o"/>
            </a:pPr>
            <a:r>
              <a:rPr lang="en-US" dirty="0"/>
              <a:t>People’s gas consumption habits may also relate to the day of the week. </a:t>
            </a:r>
          </a:p>
          <a:p>
            <a:pPr marL="433388" lvl="1" indent="-257175">
              <a:lnSpc>
                <a:spcPct val="100000"/>
              </a:lnSpc>
              <a:spcBef>
                <a:spcPts val="0"/>
              </a:spcBef>
              <a:spcAft>
                <a:spcPts val="1200"/>
              </a:spcAft>
              <a:buFont typeface="Courier New" charset="0"/>
              <a:buChar char="o"/>
            </a:pPr>
            <a:r>
              <a:rPr lang="en-US" dirty="0"/>
              <a:t>The month of the year may also have an impact on the maximum usage of gas.</a:t>
            </a:r>
          </a:p>
          <a:p>
            <a:pPr marL="433388" lvl="1" indent="-257175">
              <a:lnSpc>
                <a:spcPct val="100000"/>
              </a:lnSpc>
              <a:spcBef>
                <a:spcPts val="0"/>
              </a:spcBef>
              <a:spcAft>
                <a:spcPts val="1200"/>
              </a:spcAft>
              <a:buFont typeface="Courier New" charset="0"/>
              <a:buChar char="o"/>
            </a:pPr>
            <a:r>
              <a:rPr lang="en-US" dirty="0"/>
              <a:t>With proper analysis on users consumption habits, gas company as well as power company etc. will be able to adapt and prepare ahead of time to provide steady run or make more profits.</a:t>
            </a:r>
            <a:endParaRPr lang="en-GB" dirty="0"/>
          </a:p>
        </p:txBody>
      </p:sp>
      <p:sp>
        <p:nvSpPr>
          <p:cNvPr id="4" name="Title 1"/>
          <p:cNvSpPr txBox="1">
            <a:spLocks/>
          </p:cNvSpPr>
          <p:nvPr/>
        </p:nvSpPr>
        <p:spPr>
          <a:xfrm>
            <a:off x="0" y="510776"/>
            <a:ext cx="498144" cy="51280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r>
              <a:rPr lang="en-GB" sz="2100" b="1" dirty="0">
                <a:solidFill>
                  <a:schemeClr val="bg1"/>
                </a:solidFill>
              </a:rPr>
              <a:t>01</a:t>
            </a:r>
          </a:p>
        </p:txBody>
      </p:sp>
    </p:spTree>
    <p:extLst>
      <p:ext uri="{BB962C8B-B14F-4D97-AF65-F5344CB8AC3E}">
        <p14:creationId xmlns:p14="http://schemas.microsoft.com/office/powerpoint/2010/main" val="213633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F6846EC-9E34-40EA-8E6C-1A38A49A762F}"/>
              </a:ext>
            </a:extLst>
          </p:cNvPr>
          <p:cNvSpPr>
            <a:spLocks noGrp="1"/>
          </p:cNvSpPr>
          <p:nvPr>
            <p:ph type="title"/>
          </p:nvPr>
        </p:nvSpPr>
        <p:spPr/>
        <p:txBody>
          <a:bodyPr>
            <a:normAutofit/>
          </a:bodyPr>
          <a:lstStyle/>
          <a:p>
            <a:r>
              <a:rPr lang="en-US" altLang="zh-CN" sz="3600" dirty="0"/>
              <a:t>PEAK TIME IN MONTH SCALE</a:t>
            </a:r>
            <a:endParaRPr lang="zh-CN" altLang="en-US" sz="3600" dirty="0"/>
          </a:p>
        </p:txBody>
      </p:sp>
      <p:sp>
        <p:nvSpPr>
          <p:cNvPr id="5" name="文本占位符 4">
            <a:extLst>
              <a:ext uri="{FF2B5EF4-FFF2-40B4-BE49-F238E27FC236}">
                <a16:creationId xmlns:a16="http://schemas.microsoft.com/office/drawing/2014/main" id="{EB4EF0F8-01DB-464E-A44C-B3B9D0B64F4E}"/>
              </a:ext>
            </a:extLst>
          </p:cNvPr>
          <p:cNvSpPr>
            <a:spLocks noGrp="1"/>
          </p:cNvSpPr>
          <p:nvPr>
            <p:ph type="body" idx="1"/>
          </p:nvPr>
        </p:nvSpPr>
        <p:spPr>
          <a:xfrm>
            <a:off x="623888" y="3442098"/>
            <a:ext cx="7102438" cy="910162"/>
          </a:xfrm>
        </p:spPr>
        <p:txBody>
          <a:bodyPr>
            <a:normAutofit fontScale="85000" lnSpcReduction="10000"/>
          </a:bodyPr>
          <a:lstStyle/>
          <a:p>
            <a:pPr>
              <a:lnSpc>
                <a:spcPct val="110000"/>
              </a:lnSpc>
            </a:pPr>
            <a:r>
              <a:rPr lang="en-US" altLang="zh-CN" sz="1600" dirty="0">
                <a:latin typeface="+mn-lt"/>
              </a:rPr>
              <a:t>The month of the year may have an impact on the usage of gas. Peak time has two meanings here: 1. the peak hour in each month; 2. the peak month among the 6 months. Plot the peak time of all users versus months to find out if two groups have different patterns.</a:t>
            </a:r>
          </a:p>
        </p:txBody>
      </p:sp>
      <p:sp>
        <p:nvSpPr>
          <p:cNvPr id="7" name="Title 1">
            <a:extLst>
              <a:ext uri="{FF2B5EF4-FFF2-40B4-BE49-F238E27FC236}">
                <a16:creationId xmlns:a16="http://schemas.microsoft.com/office/drawing/2014/main" id="{DEC1265B-9059-46A6-A8C4-BDEA64464F2C}"/>
              </a:ext>
            </a:extLst>
          </p:cNvPr>
          <p:cNvSpPr txBox="1">
            <a:spLocks/>
          </p:cNvSpPr>
          <p:nvPr/>
        </p:nvSpPr>
        <p:spPr>
          <a:xfrm>
            <a:off x="9988" y="2824917"/>
            <a:ext cx="498144" cy="48978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pPr algn="ctr"/>
            <a:r>
              <a:rPr lang="en-GB" sz="2100" b="1" dirty="0">
                <a:solidFill>
                  <a:schemeClr val="bg1"/>
                </a:solidFill>
              </a:rPr>
              <a:t>02</a:t>
            </a:r>
          </a:p>
        </p:txBody>
      </p:sp>
    </p:spTree>
    <p:extLst>
      <p:ext uri="{BB962C8B-B14F-4D97-AF65-F5344CB8AC3E}">
        <p14:creationId xmlns:p14="http://schemas.microsoft.com/office/powerpoint/2010/main" val="328304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93E86C-6722-4644-8859-3F895B7573D8}"/>
              </a:ext>
            </a:extLst>
          </p:cNvPr>
          <p:cNvSpPr>
            <a:spLocks noGrp="1"/>
          </p:cNvSpPr>
          <p:nvPr>
            <p:ph type="title"/>
          </p:nvPr>
        </p:nvSpPr>
        <p:spPr>
          <a:xfrm>
            <a:off x="629840" y="893928"/>
            <a:ext cx="7210799" cy="501581"/>
          </a:xfrm>
        </p:spPr>
        <p:txBody>
          <a:bodyPr/>
          <a:lstStyle/>
          <a:p>
            <a:r>
              <a:rPr lang="en-US" altLang="zh-CN" sz="2800" dirty="0"/>
              <a:t>Pipeline</a:t>
            </a:r>
            <a:endParaRPr lang="zh-CN" altLang="en-US" sz="2800" dirty="0"/>
          </a:p>
        </p:txBody>
      </p:sp>
      <p:sp>
        <p:nvSpPr>
          <p:cNvPr id="6" name="文本占位符 5">
            <a:extLst>
              <a:ext uri="{FF2B5EF4-FFF2-40B4-BE49-F238E27FC236}">
                <a16:creationId xmlns:a16="http://schemas.microsoft.com/office/drawing/2014/main" id="{BE85BE42-56D7-48D4-BE97-4C15B44C8EF0}"/>
              </a:ext>
            </a:extLst>
          </p:cNvPr>
          <p:cNvSpPr>
            <a:spLocks noGrp="1"/>
          </p:cNvSpPr>
          <p:nvPr>
            <p:ph type="body" sz="half" idx="2"/>
          </p:nvPr>
        </p:nvSpPr>
        <p:spPr>
          <a:xfrm>
            <a:off x="629841" y="1455420"/>
            <a:ext cx="6228159" cy="2946321"/>
          </a:xfrm>
        </p:spPr>
        <p:txBody>
          <a:bodyPr>
            <a:normAutofit/>
          </a:bodyPr>
          <a:lstStyle/>
          <a:p>
            <a:r>
              <a:rPr lang="en-US" altLang="zh-CN" dirty="0"/>
              <a:t>Collect the peak time everyday in each group.</a:t>
            </a:r>
          </a:p>
          <a:p>
            <a:r>
              <a:rPr lang="en-US" altLang="zh-CN" dirty="0"/>
              <a:t>In each group:</a:t>
            </a:r>
          </a:p>
          <a:p>
            <a:pPr lvl="1"/>
            <a:r>
              <a:rPr lang="en-US" altLang="zh-CN" dirty="0"/>
              <a:t>For each user, get the mode peak time from all the readings in each month.</a:t>
            </a:r>
          </a:p>
          <a:p>
            <a:pPr lvl="1"/>
            <a:r>
              <a:rPr lang="en-US" altLang="zh-CN" dirty="0"/>
              <a:t>For all users, get the mode peak time of their monthly peak time and get the peak time of all users in each month.</a:t>
            </a:r>
          </a:p>
          <a:p>
            <a:r>
              <a:rPr lang="en-US" altLang="zh-CN" dirty="0"/>
              <a:t>Compare the peak time in both groups</a:t>
            </a:r>
          </a:p>
        </p:txBody>
      </p:sp>
    </p:spTree>
    <p:extLst>
      <p:ext uri="{BB962C8B-B14F-4D97-AF65-F5344CB8AC3E}">
        <p14:creationId xmlns:p14="http://schemas.microsoft.com/office/powerpoint/2010/main" val="385151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93E86C-6722-4644-8859-3F895B7573D8}"/>
              </a:ext>
            </a:extLst>
          </p:cNvPr>
          <p:cNvSpPr>
            <a:spLocks noGrp="1"/>
          </p:cNvSpPr>
          <p:nvPr>
            <p:ph type="title"/>
          </p:nvPr>
        </p:nvSpPr>
        <p:spPr>
          <a:xfrm>
            <a:off x="629840" y="893928"/>
            <a:ext cx="7210799" cy="501581"/>
          </a:xfrm>
        </p:spPr>
        <p:txBody>
          <a:bodyPr/>
          <a:lstStyle/>
          <a:p>
            <a:r>
              <a:rPr lang="en-US" altLang="zh-CN" sz="2400" dirty="0"/>
              <a:t>Peak time in months in both groups</a:t>
            </a:r>
            <a:endParaRPr lang="zh-CN" altLang="en-US" sz="2400" dirty="0"/>
          </a:p>
        </p:txBody>
      </p:sp>
      <p:sp>
        <p:nvSpPr>
          <p:cNvPr id="6" name="文本占位符 5">
            <a:extLst>
              <a:ext uri="{FF2B5EF4-FFF2-40B4-BE49-F238E27FC236}">
                <a16:creationId xmlns:a16="http://schemas.microsoft.com/office/drawing/2014/main" id="{BE85BE42-56D7-48D4-BE97-4C15B44C8EF0}"/>
              </a:ext>
            </a:extLst>
          </p:cNvPr>
          <p:cNvSpPr>
            <a:spLocks noGrp="1"/>
          </p:cNvSpPr>
          <p:nvPr>
            <p:ph type="body" sz="half" idx="2"/>
          </p:nvPr>
        </p:nvSpPr>
        <p:spPr>
          <a:xfrm>
            <a:off x="629841" y="1455420"/>
            <a:ext cx="3042999" cy="2946321"/>
          </a:xfrm>
        </p:spPr>
        <p:txBody>
          <a:bodyPr>
            <a:normAutofit fontScale="77500" lnSpcReduction="20000"/>
          </a:bodyPr>
          <a:lstStyle/>
          <a:p>
            <a:pPr>
              <a:lnSpc>
                <a:spcPct val="170000"/>
              </a:lnSpc>
            </a:pPr>
            <a:r>
              <a:rPr lang="en-US" altLang="zh-CN" dirty="0"/>
              <a:t>The image on the left shows the statistics of part of the users’ peak time every month in group1. </a:t>
            </a:r>
          </a:p>
          <a:p>
            <a:pPr>
              <a:lnSpc>
                <a:spcPct val="170000"/>
              </a:lnSpc>
            </a:pPr>
            <a:r>
              <a:rPr lang="en-US" altLang="zh-CN" dirty="0"/>
              <a:t>The right one shows the statistics of parts of the users in group2.</a:t>
            </a:r>
          </a:p>
        </p:txBody>
      </p:sp>
      <p:pic>
        <p:nvPicPr>
          <p:cNvPr id="10" name="图片 9">
            <a:extLst>
              <a:ext uri="{FF2B5EF4-FFF2-40B4-BE49-F238E27FC236}">
                <a16:creationId xmlns:a16="http://schemas.microsoft.com/office/drawing/2014/main" id="{9C93F512-7E20-4036-A6C7-CE4AFB840DD2}"/>
              </a:ext>
            </a:extLst>
          </p:cNvPr>
          <p:cNvPicPr>
            <a:picLocks noChangeAspect="1"/>
          </p:cNvPicPr>
          <p:nvPr/>
        </p:nvPicPr>
        <p:blipFill>
          <a:blip r:embed="rId2"/>
          <a:stretch>
            <a:fillRect/>
          </a:stretch>
        </p:blipFill>
        <p:spPr>
          <a:xfrm>
            <a:off x="4106592" y="1581524"/>
            <a:ext cx="1918453" cy="2668048"/>
          </a:xfrm>
          <a:prstGeom prst="rect">
            <a:avLst/>
          </a:prstGeom>
        </p:spPr>
      </p:pic>
      <p:pic>
        <p:nvPicPr>
          <p:cNvPr id="3" name="图片 2">
            <a:extLst>
              <a:ext uri="{FF2B5EF4-FFF2-40B4-BE49-F238E27FC236}">
                <a16:creationId xmlns:a16="http://schemas.microsoft.com/office/drawing/2014/main" id="{7074A628-5DA8-427C-834B-77E11EC282DE}"/>
              </a:ext>
            </a:extLst>
          </p:cNvPr>
          <p:cNvPicPr>
            <a:picLocks noChangeAspect="1"/>
          </p:cNvPicPr>
          <p:nvPr/>
        </p:nvPicPr>
        <p:blipFill>
          <a:blip r:embed="rId3"/>
          <a:stretch>
            <a:fillRect/>
          </a:stretch>
        </p:blipFill>
        <p:spPr>
          <a:xfrm>
            <a:off x="6124575" y="1558664"/>
            <a:ext cx="1816277" cy="2668048"/>
          </a:xfrm>
          <a:prstGeom prst="rect">
            <a:avLst/>
          </a:prstGeom>
        </p:spPr>
      </p:pic>
    </p:spTree>
    <p:extLst>
      <p:ext uri="{BB962C8B-B14F-4D97-AF65-F5344CB8AC3E}">
        <p14:creationId xmlns:p14="http://schemas.microsoft.com/office/powerpoint/2010/main" val="214742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93E86C-6722-4644-8859-3F895B7573D8}"/>
              </a:ext>
            </a:extLst>
          </p:cNvPr>
          <p:cNvSpPr>
            <a:spLocks noGrp="1"/>
          </p:cNvSpPr>
          <p:nvPr>
            <p:ph type="title"/>
          </p:nvPr>
        </p:nvSpPr>
        <p:spPr>
          <a:xfrm>
            <a:off x="629840" y="893928"/>
            <a:ext cx="7210799" cy="501581"/>
          </a:xfrm>
        </p:spPr>
        <p:txBody>
          <a:bodyPr/>
          <a:lstStyle/>
          <a:p>
            <a:r>
              <a:rPr lang="en-US" altLang="zh-CN" sz="2800" dirty="0"/>
              <a:t>Results and Analysis</a:t>
            </a:r>
            <a:endParaRPr lang="zh-CN" altLang="en-US" sz="2800" dirty="0"/>
          </a:p>
        </p:txBody>
      </p:sp>
      <p:sp>
        <p:nvSpPr>
          <p:cNvPr id="6" name="文本占位符 5">
            <a:extLst>
              <a:ext uri="{FF2B5EF4-FFF2-40B4-BE49-F238E27FC236}">
                <a16:creationId xmlns:a16="http://schemas.microsoft.com/office/drawing/2014/main" id="{BE85BE42-56D7-48D4-BE97-4C15B44C8EF0}"/>
              </a:ext>
            </a:extLst>
          </p:cNvPr>
          <p:cNvSpPr>
            <a:spLocks noGrp="1"/>
          </p:cNvSpPr>
          <p:nvPr>
            <p:ph type="body" sz="half" idx="2"/>
          </p:nvPr>
        </p:nvSpPr>
        <p:spPr>
          <a:xfrm>
            <a:off x="629842" y="2126512"/>
            <a:ext cx="3509768" cy="2275229"/>
          </a:xfrm>
        </p:spPr>
        <p:txBody>
          <a:bodyPr>
            <a:normAutofit fontScale="77500" lnSpcReduction="20000"/>
          </a:bodyPr>
          <a:lstStyle/>
          <a:p>
            <a:pPr>
              <a:lnSpc>
                <a:spcPct val="150000"/>
              </a:lnSpc>
            </a:pPr>
            <a:r>
              <a:rPr lang="en-US" altLang="zh-CN" sz="1800" dirty="0"/>
              <a:t>People from group 1 prefer to consume more gas in the mornings during each month.</a:t>
            </a:r>
          </a:p>
          <a:p>
            <a:pPr>
              <a:lnSpc>
                <a:spcPct val="150000"/>
              </a:lnSpc>
            </a:pPr>
            <a:r>
              <a:rPr lang="en-US" altLang="zh-CN" sz="1800" dirty="0"/>
              <a:t>Group 2 uses more gas in the evenings in October and November. In the rest months, group 2 use more gas in the mornings as well.</a:t>
            </a:r>
          </a:p>
        </p:txBody>
      </p:sp>
      <p:pic>
        <p:nvPicPr>
          <p:cNvPr id="3" name="图片 2">
            <a:extLst>
              <a:ext uri="{FF2B5EF4-FFF2-40B4-BE49-F238E27FC236}">
                <a16:creationId xmlns:a16="http://schemas.microsoft.com/office/drawing/2014/main" id="{692758A3-CE27-4CD1-BA2C-328FC28F6DF3}"/>
              </a:ext>
            </a:extLst>
          </p:cNvPr>
          <p:cNvPicPr>
            <a:picLocks noChangeAspect="1"/>
          </p:cNvPicPr>
          <p:nvPr/>
        </p:nvPicPr>
        <p:blipFill>
          <a:blip r:embed="rId2"/>
          <a:stretch>
            <a:fillRect/>
          </a:stretch>
        </p:blipFill>
        <p:spPr>
          <a:xfrm>
            <a:off x="4511040" y="1568766"/>
            <a:ext cx="4079441" cy="2719627"/>
          </a:xfrm>
          <a:prstGeom prst="rect">
            <a:avLst/>
          </a:prstGeom>
        </p:spPr>
      </p:pic>
      <p:pic>
        <p:nvPicPr>
          <p:cNvPr id="5" name="图片 4">
            <a:extLst>
              <a:ext uri="{FF2B5EF4-FFF2-40B4-BE49-F238E27FC236}">
                <a16:creationId xmlns:a16="http://schemas.microsoft.com/office/drawing/2014/main" id="{5355E911-A64B-4709-B186-3C5F2812D4BC}"/>
              </a:ext>
            </a:extLst>
          </p:cNvPr>
          <p:cNvPicPr>
            <a:picLocks noChangeAspect="1"/>
          </p:cNvPicPr>
          <p:nvPr/>
        </p:nvPicPr>
        <p:blipFill>
          <a:blip r:embed="rId2"/>
          <a:stretch>
            <a:fillRect/>
          </a:stretch>
        </p:blipFill>
        <p:spPr>
          <a:xfrm>
            <a:off x="4663440" y="1721166"/>
            <a:ext cx="4079441" cy="2719627"/>
          </a:xfrm>
          <a:prstGeom prst="rect">
            <a:avLst/>
          </a:prstGeom>
        </p:spPr>
      </p:pic>
      <p:sp>
        <p:nvSpPr>
          <p:cNvPr id="7" name="文本框 6">
            <a:extLst>
              <a:ext uri="{FF2B5EF4-FFF2-40B4-BE49-F238E27FC236}">
                <a16:creationId xmlns:a16="http://schemas.microsoft.com/office/drawing/2014/main" id="{AE70A49B-7D64-4D42-B84F-15D6E33A7DB4}"/>
              </a:ext>
            </a:extLst>
          </p:cNvPr>
          <p:cNvSpPr txBox="1"/>
          <p:nvPr/>
        </p:nvSpPr>
        <p:spPr>
          <a:xfrm>
            <a:off x="629842" y="1695228"/>
            <a:ext cx="3424707" cy="369332"/>
          </a:xfrm>
          <a:prstGeom prst="rect">
            <a:avLst/>
          </a:prstGeom>
          <a:noFill/>
        </p:spPr>
        <p:txBody>
          <a:bodyPr wrap="square" rtlCol="0">
            <a:spAutoFit/>
          </a:bodyPr>
          <a:lstStyle/>
          <a:p>
            <a:r>
              <a:rPr lang="en-US" altLang="zh-CN" b="1" dirty="0">
                <a:solidFill>
                  <a:srgbClr val="ED7F0D"/>
                </a:solidFill>
              </a:rPr>
              <a:t>Peak time of the day</a:t>
            </a:r>
            <a:endParaRPr lang="zh-CN" altLang="en-US" b="1" dirty="0">
              <a:solidFill>
                <a:srgbClr val="ED7F0D"/>
              </a:solidFill>
            </a:endParaRPr>
          </a:p>
        </p:txBody>
      </p:sp>
    </p:spTree>
    <p:extLst>
      <p:ext uri="{BB962C8B-B14F-4D97-AF65-F5344CB8AC3E}">
        <p14:creationId xmlns:p14="http://schemas.microsoft.com/office/powerpoint/2010/main" val="83931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93E86C-6722-4644-8859-3F895B7573D8}"/>
              </a:ext>
            </a:extLst>
          </p:cNvPr>
          <p:cNvSpPr>
            <a:spLocks noGrp="1"/>
          </p:cNvSpPr>
          <p:nvPr>
            <p:ph type="title"/>
          </p:nvPr>
        </p:nvSpPr>
        <p:spPr>
          <a:xfrm>
            <a:off x="629840" y="893928"/>
            <a:ext cx="7210799" cy="501581"/>
          </a:xfrm>
        </p:spPr>
        <p:txBody>
          <a:bodyPr/>
          <a:lstStyle/>
          <a:p>
            <a:r>
              <a:rPr lang="en-US" altLang="zh-CN" sz="2800" dirty="0"/>
              <a:t>Results and Analysis</a:t>
            </a:r>
            <a:endParaRPr lang="zh-CN" altLang="en-US" sz="2800" dirty="0"/>
          </a:p>
        </p:txBody>
      </p:sp>
      <p:sp>
        <p:nvSpPr>
          <p:cNvPr id="6" name="文本占位符 5">
            <a:extLst>
              <a:ext uri="{FF2B5EF4-FFF2-40B4-BE49-F238E27FC236}">
                <a16:creationId xmlns:a16="http://schemas.microsoft.com/office/drawing/2014/main" id="{BE85BE42-56D7-48D4-BE97-4C15B44C8EF0}"/>
              </a:ext>
            </a:extLst>
          </p:cNvPr>
          <p:cNvSpPr>
            <a:spLocks noGrp="1"/>
          </p:cNvSpPr>
          <p:nvPr>
            <p:ph type="body" sz="half" idx="2"/>
          </p:nvPr>
        </p:nvSpPr>
        <p:spPr>
          <a:xfrm>
            <a:off x="659216" y="2076893"/>
            <a:ext cx="2346251" cy="2324848"/>
          </a:xfrm>
        </p:spPr>
        <p:txBody>
          <a:bodyPr>
            <a:normAutofit fontScale="62500" lnSpcReduction="20000"/>
          </a:bodyPr>
          <a:lstStyle/>
          <a:p>
            <a:pPr>
              <a:lnSpc>
                <a:spcPct val="150000"/>
              </a:lnSpc>
            </a:pPr>
            <a:r>
              <a:rPr lang="en-US" altLang="zh-CN" sz="1800" dirty="0"/>
              <a:t>From both graphs, the peak month of both groups is January. The second peak month is February.</a:t>
            </a:r>
          </a:p>
          <a:p>
            <a:pPr>
              <a:lnSpc>
                <a:spcPct val="150000"/>
              </a:lnSpc>
            </a:pPr>
            <a:r>
              <a:rPr lang="en-US" altLang="zh-CN" sz="1800" dirty="0"/>
              <a:t>Group 1 consume more gas than group 2.</a:t>
            </a:r>
          </a:p>
          <a:p>
            <a:pPr>
              <a:lnSpc>
                <a:spcPct val="150000"/>
              </a:lnSpc>
            </a:pPr>
            <a:r>
              <a:rPr lang="en-US" altLang="zh-CN" sz="1800" dirty="0"/>
              <a:t>Group 2 have a more obvious second peak compared to group 1.</a:t>
            </a:r>
          </a:p>
          <a:p>
            <a:pPr>
              <a:lnSpc>
                <a:spcPct val="150000"/>
              </a:lnSpc>
            </a:pPr>
            <a:endParaRPr lang="en-US" altLang="zh-CN" sz="1800" dirty="0"/>
          </a:p>
        </p:txBody>
      </p:sp>
      <p:pic>
        <p:nvPicPr>
          <p:cNvPr id="8" name="图片 7">
            <a:extLst>
              <a:ext uri="{FF2B5EF4-FFF2-40B4-BE49-F238E27FC236}">
                <a16:creationId xmlns:a16="http://schemas.microsoft.com/office/drawing/2014/main" id="{0C3E0997-7A7D-43D1-A582-281B26FF8C08}"/>
              </a:ext>
            </a:extLst>
          </p:cNvPr>
          <p:cNvPicPr>
            <a:picLocks noChangeAspect="1"/>
          </p:cNvPicPr>
          <p:nvPr/>
        </p:nvPicPr>
        <p:blipFill>
          <a:blip r:embed="rId2"/>
          <a:stretch>
            <a:fillRect/>
          </a:stretch>
        </p:blipFill>
        <p:spPr>
          <a:xfrm>
            <a:off x="3090529" y="1455420"/>
            <a:ext cx="5500577" cy="1461525"/>
          </a:xfrm>
          <a:prstGeom prst="rect">
            <a:avLst/>
          </a:prstGeom>
        </p:spPr>
      </p:pic>
      <p:pic>
        <p:nvPicPr>
          <p:cNvPr id="9" name="图片 8">
            <a:extLst>
              <a:ext uri="{FF2B5EF4-FFF2-40B4-BE49-F238E27FC236}">
                <a16:creationId xmlns:a16="http://schemas.microsoft.com/office/drawing/2014/main" id="{51A6DFAA-431D-436E-88A3-1F978ED5EA85}"/>
              </a:ext>
            </a:extLst>
          </p:cNvPr>
          <p:cNvPicPr>
            <a:picLocks noChangeAspect="1"/>
          </p:cNvPicPr>
          <p:nvPr/>
        </p:nvPicPr>
        <p:blipFill>
          <a:blip r:embed="rId3"/>
          <a:stretch>
            <a:fillRect/>
          </a:stretch>
        </p:blipFill>
        <p:spPr>
          <a:xfrm>
            <a:off x="3090529" y="3194105"/>
            <a:ext cx="5500577" cy="1443162"/>
          </a:xfrm>
          <a:prstGeom prst="rect">
            <a:avLst/>
          </a:prstGeom>
        </p:spPr>
      </p:pic>
      <p:sp>
        <p:nvSpPr>
          <p:cNvPr id="11" name="文本框 10">
            <a:extLst>
              <a:ext uri="{FF2B5EF4-FFF2-40B4-BE49-F238E27FC236}">
                <a16:creationId xmlns:a16="http://schemas.microsoft.com/office/drawing/2014/main" id="{8EE924F9-5B7E-47B0-B052-CD9FB268B013}"/>
              </a:ext>
            </a:extLst>
          </p:cNvPr>
          <p:cNvSpPr txBox="1"/>
          <p:nvPr/>
        </p:nvSpPr>
        <p:spPr>
          <a:xfrm>
            <a:off x="574155" y="1677606"/>
            <a:ext cx="2431312" cy="369332"/>
          </a:xfrm>
          <a:prstGeom prst="rect">
            <a:avLst/>
          </a:prstGeom>
          <a:noFill/>
        </p:spPr>
        <p:txBody>
          <a:bodyPr wrap="square" rtlCol="0">
            <a:spAutoFit/>
          </a:bodyPr>
          <a:lstStyle/>
          <a:p>
            <a:r>
              <a:rPr lang="en-US" altLang="zh-CN" b="1" dirty="0">
                <a:solidFill>
                  <a:srgbClr val="ED7F0D"/>
                </a:solidFill>
              </a:rPr>
              <a:t>Peak month of the year</a:t>
            </a:r>
            <a:endParaRPr lang="zh-CN" altLang="en-US" b="1" dirty="0">
              <a:solidFill>
                <a:srgbClr val="ED7F0D"/>
              </a:solidFill>
            </a:endParaRPr>
          </a:p>
        </p:txBody>
      </p:sp>
      <p:sp>
        <p:nvSpPr>
          <p:cNvPr id="12" name="文本框 11">
            <a:extLst>
              <a:ext uri="{FF2B5EF4-FFF2-40B4-BE49-F238E27FC236}">
                <a16:creationId xmlns:a16="http://schemas.microsoft.com/office/drawing/2014/main" id="{A72753E3-0349-411C-83DF-2A957B8CDE76}"/>
              </a:ext>
            </a:extLst>
          </p:cNvPr>
          <p:cNvSpPr txBox="1"/>
          <p:nvPr/>
        </p:nvSpPr>
        <p:spPr>
          <a:xfrm>
            <a:off x="5578551" y="2893324"/>
            <a:ext cx="808071" cy="261610"/>
          </a:xfrm>
          <a:prstGeom prst="rect">
            <a:avLst/>
          </a:prstGeom>
          <a:noFill/>
        </p:spPr>
        <p:txBody>
          <a:bodyPr wrap="square" rtlCol="0">
            <a:spAutoFit/>
          </a:bodyPr>
          <a:lstStyle/>
          <a:p>
            <a:r>
              <a:rPr lang="en-US" altLang="zh-CN" sz="1050" dirty="0">
                <a:solidFill>
                  <a:srgbClr val="004282"/>
                </a:solidFill>
                <a:latin typeface="Arial" charset="0"/>
                <a:cs typeface="Arial" charset="0"/>
              </a:rPr>
              <a:t>Group 1</a:t>
            </a:r>
            <a:endParaRPr lang="zh-CN" altLang="en-US" sz="1050" dirty="0">
              <a:solidFill>
                <a:srgbClr val="004282"/>
              </a:solidFill>
              <a:latin typeface="Arial" charset="0"/>
              <a:cs typeface="Arial" charset="0"/>
            </a:endParaRPr>
          </a:p>
        </p:txBody>
      </p:sp>
      <p:sp>
        <p:nvSpPr>
          <p:cNvPr id="13" name="文本框 12">
            <a:extLst>
              <a:ext uri="{FF2B5EF4-FFF2-40B4-BE49-F238E27FC236}">
                <a16:creationId xmlns:a16="http://schemas.microsoft.com/office/drawing/2014/main" id="{58B64A32-9A3B-488E-936F-A6D111EE89BB}"/>
              </a:ext>
            </a:extLst>
          </p:cNvPr>
          <p:cNvSpPr txBox="1"/>
          <p:nvPr/>
        </p:nvSpPr>
        <p:spPr>
          <a:xfrm>
            <a:off x="5578551" y="4673735"/>
            <a:ext cx="808071" cy="261610"/>
          </a:xfrm>
          <a:prstGeom prst="rect">
            <a:avLst/>
          </a:prstGeom>
          <a:noFill/>
        </p:spPr>
        <p:txBody>
          <a:bodyPr wrap="square" rtlCol="0">
            <a:spAutoFit/>
          </a:bodyPr>
          <a:lstStyle/>
          <a:p>
            <a:r>
              <a:rPr lang="en-US" altLang="zh-CN" sz="1050" dirty="0">
                <a:solidFill>
                  <a:srgbClr val="004282"/>
                </a:solidFill>
                <a:latin typeface="Arial" charset="0"/>
                <a:cs typeface="Arial" charset="0"/>
              </a:rPr>
              <a:t>Group 2</a:t>
            </a:r>
            <a:endParaRPr lang="zh-CN" altLang="en-US" sz="1050" dirty="0">
              <a:solidFill>
                <a:srgbClr val="004282"/>
              </a:solidFill>
              <a:latin typeface="Arial" charset="0"/>
              <a:cs typeface="Arial" charset="0"/>
            </a:endParaRPr>
          </a:p>
        </p:txBody>
      </p:sp>
    </p:spTree>
    <p:extLst>
      <p:ext uri="{BB962C8B-B14F-4D97-AF65-F5344CB8AC3E}">
        <p14:creationId xmlns:p14="http://schemas.microsoft.com/office/powerpoint/2010/main" val="32706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11" y="2689860"/>
            <a:ext cx="6468629" cy="777240"/>
          </a:xfrm>
        </p:spPr>
        <p:txBody>
          <a:bodyPr anchor="ctr">
            <a:normAutofit/>
          </a:bodyPr>
          <a:lstStyle/>
          <a:p>
            <a:pPr>
              <a:lnSpc>
                <a:spcPct val="100000"/>
              </a:lnSpc>
            </a:pPr>
            <a:r>
              <a:rPr lang="en-US" sz="3600" b="1" dirty="0">
                <a:latin typeface="Arial Black" panose="020B0A04020102020204" pitchFamily="34" charset="0"/>
                <a:ea typeface="ＭＳ Ｐゴシック" charset="0"/>
              </a:rPr>
              <a:t>THANK YOU</a:t>
            </a:r>
            <a:endParaRPr lang="en-GB" sz="3600" b="1" dirty="0">
              <a:latin typeface="Arial Black" panose="020B0A04020102020204" pitchFamily="34" charset="0"/>
            </a:endParaRPr>
          </a:p>
        </p:txBody>
      </p:sp>
    </p:spTree>
    <p:extLst>
      <p:ext uri="{BB962C8B-B14F-4D97-AF65-F5344CB8AC3E}">
        <p14:creationId xmlns:p14="http://schemas.microsoft.com/office/powerpoint/2010/main" val="607984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2D3D1CA150283D44B24C94C25446B987" ma:contentTypeVersion="10" ma:contentTypeDescription="新建文档。" ma:contentTypeScope="" ma:versionID="231dd38beea91a2dd180908816e99397">
  <xsd:schema xmlns:xsd="http://www.w3.org/2001/XMLSchema" xmlns:xs="http://www.w3.org/2001/XMLSchema" xmlns:p="http://schemas.microsoft.com/office/2006/metadata/properties" xmlns:ns2="b85d8a97-0814-403c-9322-df7af67a736f" targetNamespace="http://schemas.microsoft.com/office/2006/metadata/properties" ma:root="true" ma:fieldsID="cc7a6b8be4dc1803fcfa9c3d5740d560" ns2:_="">
    <xsd:import namespace="b85d8a97-0814-403c-9322-df7af67a736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5d8a97-0814-403c-9322-df7af67a73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A9E799-49EE-4B5A-8D8E-87AF7A3236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DD575A-8C8F-4C01-856B-E9E6758EC8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5d8a97-0814-403c-9322-df7af67a73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E5198C-54D4-423C-91F1-5CB79EC2C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492</TotalTime>
  <Words>420</Words>
  <Application>Microsoft Office PowerPoint</Application>
  <PresentationFormat>全屏显示(16:9)</PresentationFormat>
  <Paragraphs>36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SegoeUI</vt:lpstr>
      <vt:lpstr>Arial</vt:lpstr>
      <vt:lpstr>Arial Black</vt:lpstr>
      <vt:lpstr>Calibri</vt:lpstr>
      <vt:lpstr>Calibri Light</vt:lpstr>
      <vt:lpstr>Courier New</vt:lpstr>
      <vt:lpstr>Office Theme</vt:lpstr>
      <vt:lpstr>PEAK TIME ANALYSIS </vt:lpstr>
      <vt:lpstr>Motivations</vt:lpstr>
      <vt:lpstr>PEAK TIME IN MONTH SCALE</vt:lpstr>
      <vt:lpstr>Pipeline</vt:lpstr>
      <vt:lpstr>Peak time in months in both groups</vt:lpstr>
      <vt:lpstr>Results and Analysis</vt:lpstr>
      <vt:lpstr>Results and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Feng Xijia</cp:lastModifiedBy>
  <cp:revision>53</cp:revision>
  <dcterms:created xsi:type="dcterms:W3CDTF">2018-08-16T03:57:50Z</dcterms:created>
  <dcterms:modified xsi:type="dcterms:W3CDTF">2021-11-17T08:54:55Z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0x0101002D3D1CA150283D44B24C94C25446B987</vt:lpwstr>
  </property>
</Properties>
</file>