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31" r:id="rId3"/>
    <p:sldId id="330" r:id="rId5"/>
    <p:sldId id="332" r:id="rId6"/>
    <p:sldId id="336" r:id="rId7"/>
    <p:sldId id="339" r:id="rId8"/>
    <p:sldId id="337" r:id="rId9"/>
    <p:sldId id="344" r:id="rId10"/>
    <p:sldId id="347" r:id="rId11"/>
    <p:sldId id="350" r:id="rId12"/>
    <p:sldId id="348" r:id="rId13"/>
    <p:sldId id="353" r:id="rId14"/>
    <p:sldId id="351" r:id="rId15"/>
    <p:sldId id="352" r:id="rId16"/>
    <p:sldId id="354" r:id="rId17"/>
    <p:sldId id="355" r:id="rId18"/>
    <p:sldId id="33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3" d="100"/>
          <a:sy n="83" d="100"/>
        </p:scale>
        <p:origin x="1608" y="21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bits.c</a:t>
            </a:r>
            <a:r>
              <a:rPr lang="zh-CN" altLang="en-US"/>
              <a:t>只是框架，填充，有约束，通过</a:t>
            </a:r>
            <a:r>
              <a:rPr lang="en-US" altLang="zh-CN"/>
              <a:t>makefile</a:t>
            </a:r>
            <a:r>
              <a:rPr lang="zh-CN" altLang="en-US"/>
              <a:t>编译，</a:t>
            </a:r>
            <a:r>
              <a:rPr lang="en-US" altLang="zh-CN"/>
              <a:t>btest</a:t>
            </a:r>
            <a:r>
              <a:rPr lang="zh-CN" altLang="en-US"/>
              <a:t>检查实验逻辑结果，</a:t>
            </a:r>
            <a:r>
              <a:rPr lang="en-US" altLang="zh-CN"/>
              <a:t>dlc</a:t>
            </a:r>
            <a:r>
              <a:rPr lang="zh-CN" altLang="en-US"/>
              <a:t>语法、</a:t>
            </a:r>
            <a:r>
              <a:rPr lang="en-US" altLang="zh-CN" b="1" dirty="0" err="1">
                <a:solidFill>
                  <a:srgbClr val="0000FF"/>
                </a:solidFill>
                <a:sym typeface="+mn-ea"/>
              </a:rPr>
              <a:t>ishow.c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 err="1">
                <a:solidFill>
                  <a:srgbClr val="0000FF"/>
                </a:solidFill>
                <a:sym typeface="+mn-ea"/>
              </a:rPr>
              <a:t>fshow.c</a:t>
            </a:r>
            <a:r>
              <a:rPr lang="zh-CN" altLang="en-US" b="1" dirty="0" err="1">
                <a:solidFill>
                  <a:srgbClr val="0000FF"/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rgbClr val="0000FF"/>
                </a:solidFill>
                <a:sym typeface="+mn-ea"/>
              </a:rPr>
              <a:t>Makefile</a:t>
            </a:r>
            <a:r>
              <a:rPr lang="zh-CN" altLang="en-US" b="1" dirty="0" err="1">
                <a:solidFill>
                  <a:srgbClr val="0000FF"/>
                </a:solidFill>
                <a:sym typeface="+mn-ea"/>
              </a:rPr>
              <a:t>可以生成可执行文件，</a:t>
            </a:r>
            <a:endParaRPr lang="zh-CN" altLang="en-US" b="1" dirty="0" err="1">
              <a:solidFill>
                <a:srgbClr val="0000FF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 dirty="0">
                <a:solidFill>
                  <a:srgbClr val="0000FF"/>
                </a:solidFill>
                <a:sym typeface="+mn-ea"/>
              </a:rPr>
              <a:t>$./</a:t>
            </a:r>
            <a:r>
              <a:rPr lang="en-US" altLang="zh-CN" dirty="0" smtClean="0">
                <a:solidFill>
                  <a:srgbClr val="0000FF"/>
                </a:solidFill>
                <a:sym typeface="+mn-ea"/>
              </a:rPr>
              <a:t>driver.pl   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sym typeface="+mn-ea"/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sym typeface="+mn-ea"/>
              </a:rPr>
              <a:t>检查提交 不需要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log.csdn.net/xiaoguaihai/article/details/870599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ICS-LAB2  </a:t>
            </a:r>
            <a:r>
              <a:rPr lang="en-US" altLang="zh-CN" sz="4800" dirty="0" err="1" smtClean="0"/>
              <a:t>DataLab</a:t>
            </a:r>
            <a:r>
              <a:rPr lang="zh-CN" altLang="en-US" sz="4800" dirty="0" smtClean="0"/>
              <a:t>数据表示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理解并分析实验要求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除浮点数函数实现外，只能使用顺序程序结构，</a:t>
            </a:r>
            <a:r>
              <a:rPr lang="zh-CN" altLang="en-US" sz="2800" dirty="0">
                <a:solidFill>
                  <a:srgbClr val="0000FF"/>
                </a:solidFill>
              </a:rPr>
              <a:t>禁用</a:t>
            </a:r>
            <a:r>
              <a:rPr lang="en-US" altLang="zh-CN" sz="2800" dirty="0">
                <a:solidFill>
                  <a:srgbClr val="0000FF"/>
                </a:solidFill>
              </a:rPr>
              <a:t>if, do, while, for, switch</a:t>
            </a:r>
            <a:r>
              <a:rPr lang="zh-CN" altLang="en-US" sz="2800" dirty="0">
                <a:solidFill>
                  <a:srgbClr val="0000FF"/>
                </a:solidFill>
              </a:rPr>
              <a:t>等。</a:t>
            </a:r>
            <a:endParaRPr lang="zh-CN" altLang="en-US" sz="2800" dirty="0">
              <a:solidFill>
                <a:srgbClr val="0000FF"/>
              </a:solidFill>
            </a:endParaRPr>
          </a:p>
          <a:p>
            <a:r>
              <a:rPr lang="zh-CN" altLang="en-US" sz="2800" dirty="0"/>
              <a:t>有限操作类型，</a:t>
            </a:r>
            <a:r>
              <a:rPr lang="zh-CN" altLang="en-US" sz="2800" dirty="0">
                <a:solidFill>
                  <a:srgbClr val="0000FF"/>
                </a:solidFill>
              </a:rPr>
              <a:t>！ </a:t>
            </a:r>
            <a:r>
              <a:rPr lang="en-US" altLang="zh-CN" sz="2800" dirty="0">
                <a:solidFill>
                  <a:srgbClr val="0000FF"/>
                </a:solidFill>
              </a:rPr>
              <a:t>~  &amp;  ^  |  +  &lt;&lt;  &gt;&gt;  </a:t>
            </a:r>
            <a:r>
              <a:rPr lang="zh-CN" altLang="en-US" sz="2800" dirty="0">
                <a:solidFill>
                  <a:srgbClr val="0000FF"/>
                </a:solidFill>
              </a:rPr>
              <a:t>各函数不一样</a:t>
            </a:r>
            <a:endParaRPr lang="zh-CN" altLang="en-US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禁用（！</a:t>
            </a:r>
            <a:r>
              <a:rPr lang="en-US" altLang="zh-CN" sz="2800" dirty="0">
                <a:solidFill>
                  <a:srgbClr val="0000FF"/>
                </a:solidFill>
              </a:rPr>
              <a:t>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==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&amp;&amp;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|| </a:t>
            </a:r>
            <a:r>
              <a:rPr lang="zh-CN" altLang="en-US" sz="2800" dirty="0">
                <a:solidFill>
                  <a:srgbClr val="0000FF"/>
                </a:solidFill>
              </a:rPr>
              <a:t>等组合操作符）</a:t>
            </a:r>
            <a:endParaRPr lang="zh-CN" altLang="en-US" sz="2800" dirty="0">
              <a:solidFill>
                <a:srgbClr val="0000FF"/>
              </a:solidFill>
            </a:endParaRPr>
          </a:p>
          <a:p>
            <a:r>
              <a:rPr lang="zh-CN" altLang="en-US" sz="2800" dirty="0"/>
              <a:t>常量值范围   </a:t>
            </a:r>
            <a:r>
              <a:rPr lang="en-US" altLang="zh-CN" sz="2800" dirty="0">
                <a:solidFill>
                  <a:srgbClr val="0000FF"/>
                </a:solidFill>
              </a:rPr>
              <a:t>0~255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禁用强制类型转换</a:t>
            </a:r>
            <a:endParaRPr lang="zh-CN" altLang="en-US" sz="2800" dirty="0">
              <a:solidFill>
                <a:srgbClr val="0000FF"/>
              </a:solidFill>
            </a:endParaRPr>
          </a:p>
          <a:p>
            <a:r>
              <a:rPr lang="zh-CN" altLang="en-US" sz="2800" dirty="0"/>
              <a:t>禁用整型外的任何其它数据类型</a:t>
            </a:r>
            <a:endParaRPr lang="zh-CN" altLang="en-US" sz="2800" dirty="0"/>
          </a:p>
          <a:p>
            <a:r>
              <a:rPr lang="zh-CN" altLang="en-US" sz="2800" dirty="0"/>
              <a:t>禁用定义和宏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不得使用函数</a:t>
            </a:r>
            <a:endParaRPr lang="zh-CN" altLang="en-US" sz="2800" dirty="0">
              <a:solidFill>
                <a:srgbClr val="0000FF"/>
              </a:solidFill>
            </a:endParaRPr>
          </a:p>
          <a:p>
            <a:r>
              <a:rPr lang="zh-CN" altLang="en-US" sz="2800" dirty="0"/>
              <a:t>具体要求可参看</a:t>
            </a:r>
            <a:r>
              <a:rPr lang="en-US" altLang="zh-CN" sz="2800" dirty="0" err="1"/>
              <a:t>bits.c</a:t>
            </a:r>
            <a:r>
              <a:rPr lang="zh-CN" altLang="en-US" sz="2800" dirty="0"/>
              <a:t>各函数框架的</a:t>
            </a:r>
            <a:r>
              <a:rPr lang="zh-CN" altLang="en-US" sz="2800" dirty="0" smtClean="0"/>
              <a:t>注释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zh-CN" altLang="en-US" dirty="0" smtClean="0"/>
              <a:t>浮点数函数规则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可以使用循环和条件控制；</a:t>
            </a:r>
            <a:endParaRPr lang="zh-CN" altLang="zh-CN" sz="2800" dirty="0"/>
          </a:p>
          <a:p>
            <a:pPr lvl="0"/>
            <a:r>
              <a:rPr lang="zh-CN" altLang="zh-CN" sz="2800" dirty="0"/>
              <a:t>可以使用整型和无符号整型常量及变量（取值不受</a:t>
            </a:r>
            <a:r>
              <a:rPr lang="en-US" altLang="zh-CN" sz="2800" dirty="0"/>
              <a:t>[0,255]</a:t>
            </a:r>
            <a:r>
              <a:rPr lang="zh-CN" altLang="zh-CN" sz="2800" dirty="0"/>
              <a:t>限制）；</a:t>
            </a:r>
            <a:endParaRPr lang="zh-CN" altLang="zh-CN" sz="2800" dirty="0"/>
          </a:p>
          <a:p>
            <a:pPr lvl="0"/>
            <a:r>
              <a:rPr lang="zh-CN" altLang="zh-CN" sz="2800" dirty="0"/>
              <a:t>不使用任何浮点数据类型、操作及常量。</a:t>
            </a:r>
            <a:endParaRPr lang="zh-CN" altLang="zh-CN" sz="2800" dirty="0"/>
          </a:p>
          <a:p>
            <a:pPr lvl="0"/>
            <a:r>
              <a:rPr lang="zh-CN" altLang="zh-CN" sz="2800" dirty="0" smtClean="0"/>
              <a:t>可以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int</a:t>
            </a:r>
            <a:r>
              <a:rPr lang="zh-CN" altLang="zh-CN" sz="2800" dirty="0"/>
              <a:t>和</a:t>
            </a:r>
            <a:r>
              <a:rPr lang="en-US" altLang="zh-CN" sz="2800" dirty="0"/>
              <a:t>unsigned</a:t>
            </a:r>
            <a:r>
              <a:rPr lang="zh-CN" altLang="zh-CN" sz="2800" dirty="0"/>
              <a:t>两种整型</a:t>
            </a:r>
            <a:r>
              <a:rPr lang="zh-CN" altLang="zh-CN" sz="2800" dirty="0" smtClean="0"/>
              <a:t>数据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禁用</a:t>
            </a:r>
            <a:r>
              <a:rPr lang="zh-CN" altLang="zh-CN" sz="2800" dirty="0" smtClean="0"/>
              <a:t>浮点</a:t>
            </a:r>
            <a:r>
              <a:rPr lang="zh-CN" altLang="zh-CN" sz="2800" dirty="0"/>
              <a:t>数据类型、</a:t>
            </a:r>
            <a:r>
              <a:rPr lang="en-US" altLang="zh-CN" sz="2800" dirty="0" err="1"/>
              <a:t>struct</a:t>
            </a:r>
            <a:r>
              <a:rPr lang="zh-CN" altLang="zh-CN" sz="2800" dirty="0"/>
              <a:t>、</a:t>
            </a:r>
            <a:r>
              <a:rPr lang="en-US" altLang="zh-CN" sz="2800" dirty="0"/>
              <a:t>union</a:t>
            </a:r>
            <a:r>
              <a:rPr lang="zh-CN" altLang="zh-CN" sz="2800" dirty="0"/>
              <a:t>或数组结构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0"/>
            <a:r>
              <a:rPr lang="zh-CN" altLang="zh-CN" sz="2800" dirty="0" smtClean="0"/>
              <a:t>浮点数函数</a:t>
            </a:r>
            <a:r>
              <a:rPr lang="zh-CN" altLang="zh-CN" sz="2800" dirty="0"/>
              <a:t>均使用</a:t>
            </a:r>
            <a:r>
              <a:rPr lang="en-US" altLang="zh-CN" sz="2800" dirty="0"/>
              <a:t>unsigned</a:t>
            </a:r>
            <a:r>
              <a:rPr lang="zh-CN" altLang="zh-CN" sz="2800" dirty="0"/>
              <a:t>型数据表示浮点数据。</a:t>
            </a:r>
            <a:endParaRPr lang="zh-CN" altLang="zh-CN" sz="2800" dirty="0"/>
          </a:p>
          <a:p>
            <a:pPr lvl="0"/>
            <a:r>
              <a:rPr lang="en-US" altLang="zh-CN" sz="2800" dirty="0" err="1"/>
              <a:t>float_abs</a:t>
            </a:r>
            <a:r>
              <a:rPr lang="zh-CN" altLang="zh-CN" sz="2800" dirty="0"/>
              <a:t>等函数必须能处理全范围的变量值，包括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NaN</a:t>
            </a:r>
            <a:r>
              <a:rPr lang="en-US" altLang="zh-CN" sz="2800" dirty="0"/>
              <a:t>)</a:t>
            </a:r>
            <a:r>
              <a:rPr lang="zh-CN" altLang="zh-CN" sz="2800" dirty="0"/>
              <a:t>和</a:t>
            </a:r>
            <a:r>
              <a:rPr lang="en-US" altLang="zh-CN" sz="2800" dirty="0" smtClean="0"/>
              <a:t>infinity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/>
              <a:t>分析实验原型与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41265" y="990600"/>
            <a:ext cx="8218488" cy="5598499"/>
          </a:xfrm>
        </p:spPr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zh-CN" altLang="zh-CN" sz="4000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3600" b="0" dirty="0" smtClean="0">
                <a:solidFill>
                  <a:srgbClr val="0000F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实 验 原 型</a:t>
            </a:r>
            <a:endParaRPr lang="en-US" altLang="zh-CN" sz="3600" b="0" dirty="0" smtClean="0">
              <a:solidFill>
                <a:srgbClr val="0000FF"/>
              </a:solidFill>
              <a:latin typeface="Calibri" panose="020F0502020204030204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kern="1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顺序结构容易并行化处理</a:t>
            </a:r>
            <a:endParaRPr lang="zh-CN" altLang="zh-CN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18488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 - return </a:t>
            </a: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1 if positive  0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zero -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if negative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Legal ops: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 ~ &amp; ^ | + &lt;&lt; &gt;&gt;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 ops: 10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Rating: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*/</a:t>
            </a:r>
            <a:endParaRPr lang="zh-CN" altLang="zh-CN" sz="3600" b="1" kern="1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16678"/>
            <a:ext cx="8839200" cy="5965122"/>
          </a:xfrm>
        </p:spPr>
        <p:txBody>
          <a:bodyPr/>
          <a:lstStyle/>
          <a:p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、修改</a:t>
            </a:r>
            <a:r>
              <a:rPr lang="en-US" altLang="zh-CN" sz="2800" b="0" dirty="0" err="1" smtClean="0"/>
              <a:t>bits.c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、语法检查（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否则无法评分！！！</a:t>
            </a:r>
            <a:r>
              <a:rPr lang="zh-CN" altLang="en-US" sz="2800" b="0" dirty="0" smtClean="0"/>
              <a:t>）</a:t>
            </a:r>
            <a:endParaRPr lang="en-US" altLang="zh-CN" sz="2800" b="0" dirty="0" smtClean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 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-e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检查操作运算符是否符合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需求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不一定能通过</a:t>
            </a:r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2800" b="0" dirty="0" smtClean="0"/>
              <a:t>3</a:t>
            </a:r>
            <a:r>
              <a:rPr lang="zh-CN" altLang="en-US" sz="2800" b="0" dirty="0" smtClean="0"/>
              <a:t>、编译生成</a:t>
            </a:r>
            <a:r>
              <a:rPr lang="zh-CN" altLang="en-US" sz="2800" b="0" dirty="0"/>
              <a:t>可执行文件</a:t>
            </a:r>
            <a:endParaRPr lang="en-US" altLang="zh-CN" sz="2800" b="0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$make  </a:t>
            </a:r>
            <a:r>
              <a:rPr lang="en-US" altLang="zh-CN" sz="2400" dirty="0" smtClean="0"/>
              <a:t>  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bits.c</a:t>
            </a:r>
            <a:r>
              <a:rPr lang="zh-CN" altLang="en-US" sz="2400" dirty="0" smtClean="0"/>
              <a:t>必须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完成编译，链接，执行文件生成</a:t>
            </a:r>
            <a:endParaRPr lang="en-US" altLang="zh-CN" sz="2400" dirty="0"/>
          </a:p>
          <a:p>
            <a:r>
              <a:rPr lang="en-US" altLang="zh-CN" sz="2800" b="0" dirty="0" smtClean="0"/>
              <a:t>4</a:t>
            </a:r>
            <a:r>
              <a:rPr lang="zh-CN" altLang="en-US" sz="2800" b="0" dirty="0" smtClean="0"/>
              <a:t>、正确性检查</a:t>
            </a:r>
            <a:r>
              <a:rPr lang="en-US" altLang="zh-CN" sz="2800" b="0" dirty="0" smtClean="0"/>
              <a:t>               </a:t>
            </a:r>
            <a:endParaRPr lang="en-US" altLang="zh-CN" sz="2800" b="0" dirty="0" smtClean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 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所有函数功能，失败给出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测试用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–f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byteNot</a:t>
            </a: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检查单个函数，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失败给出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测试用例</a:t>
            </a:r>
            <a:endParaRPr lang="zh-CN" altLang="zh-CN" sz="2400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-f 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byteNot</a:t>
            </a:r>
            <a:r>
              <a:rPr lang="en-US" altLang="zh-CN" sz="2400" dirty="0" smtClean="0">
                <a:solidFill>
                  <a:srgbClr val="0000FF"/>
                </a:solidFill>
              </a:rPr>
              <a:t>  -1  0xf  </a:t>
            </a:r>
            <a:r>
              <a:rPr lang="en-US" altLang="zh-CN" sz="2400" dirty="0">
                <a:solidFill>
                  <a:srgbClr val="0000FF"/>
                </a:solidFill>
              </a:rPr>
              <a:t>-2 </a:t>
            </a:r>
            <a:r>
              <a:rPr lang="en-US" altLang="zh-CN" sz="2400" dirty="0" smtClean="0">
                <a:solidFill>
                  <a:srgbClr val="0000FF"/>
                </a:solidFill>
              </a:rPr>
              <a:t>1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$./</a:t>
            </a:r>
            <a:r>
              <a:rPr lang="en-US" altLang="zh-CN" sz="2400" dirty="0" smtClean="0">
                <a:solidFill>
                  <a:srgbClr val="0000FF"/>
                </a:solidFill>
              </a:rPr>
              <a:t>driver.pl   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检查提交</a:t>
            </a:r>
            <a:endParaRPr lang="zh-CN" altLang="zh-CN" sz="24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r>
              <a:rPr lang="zh-CN" altLang="en-US" dirty="0" smtClean="0"/>
              <a:t>及时备份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zh-CN" altLang="en-US" dirty="0" smtClean="0"/>
              <a:t>最终提交文件必须能通过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btest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未通过检查可能是零分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抄袭零分    （代码比较工具）</a:t>
            </a:r>
            <a:endParaRPr lang="en-US" altLang="zh-CN" dirty="0" smtClean="0"/>
          </a:p>
          <a:p>
            <a:r>
              <a:rPr lang="zh-CN" altLang="en-US" dirty="0" smtClean="0"/>
              <a:t>最终提交文件名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CS1601_H160301099_</a:t>
            </a:r>
            <a:r>
              <a:rPr lang="zh-CN" altLang="en-US" dirty="0" smtClean="0"/>
              <a:t>学霸</a:t>
            </a:r>
            <a:r>
              <a:rPr lang="en-US" altLang="zh-CN" dirty="0" smtClean="0"/>
              <a:t>.c</a:t>
            </a:r>
            <a:endParaRPr lang="zh-CN" altLang="zh-CN" dirty="0"/>
          </a:p>
          <a:p>
            <a:pPr lvl="1"/>
            <a:r>
              <a:rPr lang="zh-CN" altLang="zh-CN" dirty="0" smtClean="0"/>
              <a:t>计算机</a:t>
            </a:r>
            <a:r>
              <a:rPr lang="en-US" altLang="zh-CN" dirty="0" smtClean="0"/>
              <a:t> </a:t>
            </a:r>
            <a:r>
              <a:rPr lang="en-US" altLang="zh-CN" dirty="0"/>
              <a:t>CS   </a:t>
            </a:r>
            <a:r>
              <a:rPr lang="zh-CN" altLang="en-US" dirty="0" smtClean="0"/>
              <a:t>软工</a:t>
            </a:r>
            <a:r>
              <a:rPr lang="en-US" altLang="zh-CN" dirty="0" smtClean="0"/>
              <a:t>SE </a:t>
            </a:r>
            <a:r>
              <a:rPr lang="zh-CN" altLang="en-US" dirty="0" smtClean="0"/>
              <a:t> 英才</a:t>
            </a:r>
            <a:r>
              <a:rPr lang="zh-CN" altLang="zh-CN" dirty="0" smtClean="0"/>
              <a:t>班</a:t>
            </a:r>
            <a:r>
              <a:rPr lang="en-US" altLang="zh-CN" dirty="0" smtClean="0"/>
              <a:t>YC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</a:t>
            </a:r>
            <a:r>
              <a:rPr lang="zh-CN" altLang="zh-CN" dirty="0" smtClean="0"/>
              <a:t>至</a:t>
            </a:r>
            <a:r>
              <a:rPr lang="zh-CN" altLang="en-US" dirty="0" smtClean="0"/>
              <a:t>指导教师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英才班：挑战教授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</a:t>
            </a:r>
            <a:r>
              <a:rPr lang="zh-CN" altLang="en-US" dirty="0"/>
              <a:t>学生提交每个问题的最优解（操作符</a:t>
            </a:r>
            <a:r>
              <a:rPr lang="zh-CN" altLang="en-US" dirty="0" smtClean="0"/>
              <a:t>最少）</a:t>
            </a:r>
            <a:endParaRPr lang="en-US" altLang="zh-CN" dirty="0" smtClean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&gt; ./driver.pl -u  </a:t>
            </a:r>
            <a:r>
              <a:rPr lang="en-US" altLang="zh-CN" dirty="0" smtClean="0"/>
              <a:t>Username  </a:t>
            </a:r>
            <a:r>
              <a:rPr lang="zh-CN" altLang="en-US" dirty="0" smtClean="0"/>
              <a:t>（特殊的服务器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访问服务器查看提交情况，与教授的比较，看排名！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smtClean="0"/>
              <a:t>c 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实验类型：设计型实验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的数据表示与数据运算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</a:t>
            </a:r>
            <a:r>
              <a:rPr lang="zh-CN" altLang="en-US" dirty="0"/>
              <a:t>程序</a:t>
            </a:r>
            <a:r>
              <a:rPr lang="zh-CN" altLang="en-US" dirty="0" smtClean="0"/>
              <a:t>深入理解计算机运算器的底层实现与优化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GDB</a:t>
            </a:r>
            <a:r>
              <a:rPr lang="zh-CN" altLang="en-US" dirty="0" smtClean="0"/>
              <a:t>的</a:t>
            </a:r>
            <a:r>
              <a:rPr lang="zh-CN" altLang="en-US" dirty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  <a:endParaRPr lang="en-US" altLang="zh-CN" dirty="0" smtClean="0"/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语言下的位操作指令：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endParaRPr lang="en-US" altLang="zh-CN" dirty="0"/>
          </a:p>
          <a:p>
            <a:pPr lvl="1"/>
            <a:r>
              <a:rPr lang="zh-CN" altLang="en-US" dirty="0" smtClean="0"/>
              <a:t>无符号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有符号</a:t>
            </a:r>
            <a:endParaRPr lang="en-US" altLang="zh-CN" dirty="0" smtClean="0"/>
          </a:p>
          <a:p>
            <a:r>
              <a:rPr lang="zh-CN" altLang="en-US" dirty="0" smtClean="0"/>
              <a:t>写出汇编语言下的位操作指令：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测试、位测试</a:t>
            </a:r>
            <a:r>
              <a:rPr lang="en-US" altLang="zh-CN" dirty="0" err="1" smtClean="0"/>
              <a:t>BTx</a:t>
            </a:r>
            <a:endParaRPr lang="en-US" altLang="zh-CN" dirty="0"/>
          </a:p>
          <a:p>
            <a:pPr lvl="1"/>
            <a:r>
              <a:rPr lang="zh-CN" altLang="en-US" dirty="0" smtClean="0"/>
              <a:t>条件传送</a:t>
            </a:r>
            <a:r>
              <a:rPr lang="en-US" altLang="zh-CN" dirty="0" err="1" smtClean="0"/>
              <a:t>CMOVxx</a:t>
            </a:r>
            <a:endParaRPr lang="en-US" altLang="zh-CN" dirty="0" smtClean="0"/>
          </a:p>
          <a:p>
            <a:pPr lvl="1"/>
            <a:r>
              <a:rPr lang="zh-CN" altLang="en-US" dirty="0"/>
              <a:t>条件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SETCxx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进位位操作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Windows</a:t>
            </a:r>
            <a:r>
              <a:rPr lang="zh-CN" altLang="en-US" dirty="0" smtClean="0">
                <a:solidFill>
                  <a:srgbClr val="00B0F0"/>
                </a:solidFill>
              </a:rPr>
              <a:t>下</a:t>
            </a:r>
            <a:r>
              <a:rPr lang="en-US" altLang="zh-CN" dirty="0" smtClean="0">
                <a:solidFill>
                  <a:srgbClr val="00B0F0"/>
                </a:solidFill>
              </a:rPr>
              <a:t>Visual Studio 2010 64</a:t>
            </a:r>
            <a:r>
              <a:rPr lang="zh-CN" altLang="en-US" dirty="0" smtClean="0">
                <a:solidFill>
                  <a:srgbClr val="00B0F0"/>
                </a:solidFill>
              </a:rPr>
              <a:t>位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Ubuntu</a:t>
            </a:r>
            <a:r>
              <a:rPr lang="zh-CN" altLang="en-US" dirty="0" smtClean="0">
                <a:solidFill>
                  <a:schemeClr val="tx1"/>
                </a:solidFill>
              </a:rPr>
              <a:t>下安装</a:t>
            </a:r>
            <a:r>
              <a:rPr lang="en-US" altLang="zh-CN" dirty="0" err="1" smtClean="0">
                <a:solidFill>
                  <a:schemeClr val="tx1"/>
                </a:solidFill>
              </a:rPr>
              <a:t>CodeBlocks</a:t>
            </a:r>
            <a:r>
              <a:rPr lang="zh-CN" altLang="en-US" dirty="0" smtClean="0"/>
              <a:t>（为以后编程调试准备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可省略）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64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</a:rPr>
              <a:t>Ubuntu</a:t>
            </a:r>
            <a:r>
              <a:rPr lang="zh-CN" altLang="en-US" dirty="0" smtClean="0">
                <a:solidFill>
                  <a:schemeClr val="tx1"/>
                </a:solidFill>
              </a:rPr>
              <a:t>下</a:t>
            </a:r>
            <a:r>
              <a:rPr lang="en-US" altLang="zh-CN" dirty="0" smtClean="0">
                <a:solidFill>
                  <a:schemeClr val="tx1"/>
                </a:solidFill>
              </a:rPr>
              <a:t>32</a:t>
            </a:r>
            <a:r>
              <a:rPr lang="zh-CN" altLang="en-US" dirty="0" smtClean="0">
                <a:solidFill>
                  <a:schemeClr val="tx1"/>
                </a:solidFill>
              </a:rPr>
              <a:t>位编译与运行环境</a:t>
            </a:r>
            <a:r>
              <a:rPr lang="zh-CN" altLang="en-US" dirty="0" smtClean="0"/>
              <a:t>（为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位程序运行与反编译准备）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lab1-handout.tar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/>
              <a:t>要保证代码的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的不同（</a:t>
            </a:r>
            <a:r>
              <a:rPr lang="en-US" altLang="zh-CN" dirty="0" smtClean="0"/>
              <a:t>80</a:t>
            </a:r>
            <a:r>
              <a:rPr lang="zh-CN" altLang="en-US" dirty="0" smtClean="0"/>
              <a:t>多道题，选题不同而已）</a:t>
            </a:r>
            <a:endParaRPr lang="en-US" altLang="zh-CN" dirty="0" smtClean="0"/>
          </a:p>
          <a:p>
            <a:r>
              <a:rPr lang="en-US" altLang="zh-CN" dirty="0" smtClean="0"/>
              <a:t>3.Linux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blog.csdn.net/xiaoguaihai/article/details/8705992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下的命令行比较下，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用</a:t>
            </a:r>
            <a:r>
              <a:rPr lang="zh-CN" altLang="en-US" dirty="0"/>
              <a:t>什么</a:t>
            </a:r>
            <a:r>
              <a:rPr lang="zh-CN" altLang="en-US" dirty="0" smtClean="0"/>
              <a:t>命令，哪些没有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endParaRPr lang="en-US" altLang="zh-CN" dirty="0"/>
          </a:p>
          <a:p>
            <a:pPr lvl="1"/>
            <a:r>
              <a:rPr lang="en-US" altLang="zh-CN" dirty="0"/>
              <a:t>  cd ~  </a:t>
            </a:r>
            <a:r>
              <a:rPr lang="zh-CN" altLang="en-US" dirty="0"/>
              <a:t>返回主目录</a:t>
            </a:r>
            <a:endParaRPr lang="en-US" altLang="zh-CN" dirty="0"/>
          </a:p>
          <a:p>
            <a:pPr lvl="1"/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</a:t>
            </a:r>
            <a:r>
              <a:rPr lang="en-US" altLang="zh-CN" dirty="0"/>
              <a:t>–l </a:t>
            </a:r>
            <a:r>
              <a:rPr lang="en-US" altLang="zh-CN" dirty="0" smtClean="0"/>
              <a:t>  -a   -h  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文件*？</a:t>
            </a:r>
            <a:endParaRPr lang="en-US" altLang="zh-CN" dirty="0" smtClean="0"/>
          </a:p>
          <a:p>
            <a:pPr lvl="1"/>
            <a:r>
              <a:rPr lang="zh-CN" altLang="en-US" dirty="0"/>
              <a:t>可以单独</a:t>
            </a:r>
            <a:r>
              <a:rPr lang="zh-CN" altLang="en-US" dirty="0" smtClean="0"/>
              <a:t>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  <a:endParaRPr lang="zh-CN" altLang="en-US" dirty="0"/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  <a:endParaRPr lang="en-US" altLang="zh-CN" dirty="0"/>
          </a:p>
          <a:p>
            <a:r>
              <a:rPr lang="zh-CN" altLang="en-US" dirty="0" smtClean="0"/>
              <a:t>文件与目录操作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mv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显示打印操作</a:t>
            </a:r>
            <a:r>
              <a:rPr lang="en-US" altLang="zh-CN" dirty="0" smtClean="0"/>
              <a:t>:cat  </a:t>
            </a:r>
            <a:r>
              <a:rPr lang="en-US" altLang="zh-CN" dirty="0" err="1" smtClean="0"/>
              <a:t>nano</a:t>
            </a:r>
            <a:r>
              <a:rPr lang="en-US" altLang="zh-CN" dirty="0" smtClean="0"/>
              <a:t> more  type </a:t>
            </a:r>
            <a:endParaRPr lang="en-US" altLang="zh-CN" dirty="0" smtClean="0"/>
          </a:p>
          <a:p>
            <a:r>
              <a:rPr lang="zh-CN" altLang="en-US" dirty="0"/>
              <a:t>编辑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i   vim </a:t>
            </a:r>
            <a:r>
              <a:rPr lang="en-US" altLang="zh-CN" dirty="0" err="1" smtClean="0"/>
              <a:t>emacs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pedit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建议，当然也可用其他集成环境如</a:t>
            </a:r>
            <a:r>
              <a:rPr lang="en-US" altLang="zh-CN" dirty="0" smtClean="0"/>
              <a:t>visual </a:t>
            </a:r>
            <a:r>
              <a:rPr lang="en-US" altLang="zh-CN" dirty="0" err="1" smtClean="0"/>
              <a:t>code,Code</a:t>
            </a:r>
            <a:r>
              <a:rPr lang="en-US" altLang="zh-CN" dirty="0" smtClean="0"/>
              <a:t> Blocks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105400"/>
          </a:xfrm>
        </p:spPr>
        <p:txBody>
          <a:bodyPr/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建立实验代码框架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将刚下载的文件右键点击移动到主目录（</a:t>
            </a:r>
            <a:r>
              <a:rPr lang="en-US" altLang="zh-CN" sz="2400" dirty="0"/>
              <a:t>home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cd ~    </a:t>
            </a:r>
            <a:r>
              <a:rPr lang="zh-CN" altLang="en-US" sz="2400" dirty="0"/>
              <a:t>进入主目录      键入 </a:t>
            </a:r>
            <a:r>
              <a:rPr lang="en-US" altLang="zh-CN" sz="2400" dirty="0"/>
              <a:t>ls </a:t>
            </a:r>
            <a:r>
              <a:rPr lang="zh-CN" altLang="en-US" sz="2400" dirty="0"/>
              <a:t>查看是否有下载文件</a:t>
            </a:r>
            <a:endParaRPr lang="zh-CN" altLang="en-US" sz="2400" dirty="0"/>
          </a:p>
          <a:p>
            <a:pPr lvl="1"/>
            <a:r>
              <a:rPr lang="en-US" altLang="zh-CN" sz="2400" dirty="0"/>
              <a:t>tar </a:t>
            </a:r>
            <a:r>
              <a:rPr lang="en-US" altLang="zh-CN" sz="2400" dirty="0" err="1"/>
              <a:t>vxf</a:t>
            </a:r>
            <a:r>
              <a:rPr lang="en-US" altLang="zh-CN" sz="2400" dirty="0"/>
              <a:t> lab1-handout.tar   </a:t>
            </a:r>
            <a:r>
              <a:rPr lang="zh-CN" altLang="en-US" sz="2400" dirty="0"/>
              <a:t>解压代码框架  </a:t>
            </a:r>
            <a:endParaRPr lang="zh-CN" altLang="en-US" sz="2400" dirty="0"/>
          </a:p>
          <a:p>
            <a:pPr lvl="1"/>
            <a:r>
              <a:rPr lang="en-US" altLang="zh-CN" sz="2400" dirty="0"/>
              <a:t>cd lab1-handout</a:t>
            </a:r>
            <a:endParaRPr lang="en-US" altLang="zh-CN" sz="2400" dirty="0"/>
          </a:p>
          <a:p>
            <a:pPr lvl="1"/>
            <a:r>
              <a:rPr lang="en-US" altLang="zh-CN" sz="2400" dirty="0"/>
              <a:t>ls    </a:t>
            </a:r>
            <a:r>
              <a:rPr lang="zh-CN" altLang="en-US" sz="2400" dirty="0"/>
              <a:t>显示当前目录</a:t>
            </a:r>
            <a:r>
              <a:rPr lang="zh-CN" altLang="en-US" sz="2400" dirty="0" smtClean="0"/>
              <a:t>文件</a:t>
            </a:r>
            <a:endParaRPr lang="zh-CN" altLang="en-US" sz="2400" dirty="0" smtClean="0"/>
          </a:p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测试实验代码框架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make</a:t>
            </a:r>
            <a:r>
              <a:rPr lang="zh-CN" altLang="en-US" sz="2400" dirty="0"/>
              <a:t>   编译生成可执行文件，</a:t>
            </a:r>
            <a:r>
              <a:rPr lang="en-US" altLang="zh-CN" sz="2400" dirty="0"/>
              <a:t>ls</a:t>
            </a:r>
            <a:r>
              <a:rPr lang="zh-CN" altLang="en-US" sz="2400" dirty="0"/>
              <a:t>看看多了几个文件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试试运行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btest</a:t>
            </a:r>
            <a:r>
              <a:rPr lang="en-US" altLang="zh-CN" sz="2400" dirty="0"/>
              <a:t>           ./</a:t>
            </a:r>
            <a:r>
              <a:rPr lang="en-US" altLang="zh-CN" sz="2400" dirty="0" err="1"/>
              <a:t>dlc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vi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或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gedit</a:t>
            </a:r>
            <a:r>
              <a:rPr lang="en-US" altLang="zh-CN" sz="2400" dirty="0" smtClean="0">
                <a:solidFill>
                  <a:srgbClr val="0000FF"/>
                </a:solidFill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或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subl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保证本框架正确无误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324600"/>
          </a:xfrm>
        </p:spPr>
        <p:txBody>
          <a:bodyPr/>
          <a:lstStyle/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分析实验代码框架</a:t>
            </a:r>
            <a:endParaRPr lang="en-US" altLang="zh-CN" sz="2800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README </a:t>
            </a:r>
            <a:r>
              <a:rPr lang="zh-CN" altLang="zh-CN" sz="2400" b="1" dirty="0" smtClean="0"/>
              <a:t>实验</a:t>
            </a:r>
            <a:r>
              <a:rPr lang="zh-CN" altLang="zh-CN" sz="2400" b="1" dirty="0"/>
              <a:t>细节的说明文件，请仔细阅读</a:t>
            </a:r>
            <a:endParaRPr lang="zh-CN" altLang="zh-CN" sz="2400" b="1" dirty="0"/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bits.c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工作</a:t>
            </a:r>
            <a:r>
              <a:rPr lang="zh-CN" altLang="en-US" sz="2400" b="1" dirty="0"/>
              <a:t>文件，</a:t>
            </a:r>
            <a:r>
              <a:rPr lang="zh-CN" altLang="zh-CN" sz="2400" b="1" dirty="0"/>
              <a:t>包含一组用于完成指定功能的函数的代码框架，按要求补充完成其函数体代码并“作为实验结果提交”。函数实现要求详细</a:t>
            </a:r>
            <a:r>
              <a:rPr lang="zh-CN" altLang="en-US" sz="2400" b="1" dirty="0"/>
              <a:t>见</a:t>
            </a:r>
            <a:r>
              <a:rPr lang="zh-CN" altLang="zh-CN" sz="2400" b="1" dirty="0"/>
              <a:t>注释。</a:t>
            </a:r>
            <a:endParaRPr lang="zh-CN" altLang="zh-CN" sz="2400" b="1" dirty="0"/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btest.c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实验结果</a:t>
            </a:r>
            <a:r>
              <a:rPr lang="zh-CN" altLang="en-US" sz="2400" b="1" dirty="0"/>
              <a:t>正确性</a:t>
            </a:r>
            <a:r>
              <a:rPr lang="zh-CN" altLang="zh-CN" sz="2400" b="1" dirty="0"/>
              <a:t>测试工具</a:t>
            </a:r>
            <a:endParaRPr lang="zh-CN" altLang="zh-CN" sz="2400" b="1" dirty="0"/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dlc</a:t>
            </a:r>
            <a:r>
              <a:rPr lang="en-US" altLang="zh-CN" sz="2400" b="1" dirty="0"/>
              <a:t> 	 </a:t>
            </a:r>
            <a:r>
              <a:rPr lang="zh-CN" altLang="zh-CN" sz="2400" b="1" dirty="0" smtClean="0"/>
              <a:t>判断</a:t>
            </a:r>
            <a:r>
              <a:rPr lang="zh-CN" altLang="zh-CN" sz="2400" b="1" dirty="0"/>
              <a:t>作为实验结果函数实现是否满足要求。</a:t>
            </a:r>
            <a:endParaRPr lang="zh-CN" altLang="zh-CN" sz="2400" b="1" dirty="0"/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Makefile</a:t>
            </a:r>
            <a:r>
              <a:rPr lang="en-US" altLang="zh-CN" sz="2400" b="1" dirty="0"/>
              <a:t> </a:t>
            </a:r>
            <a:r>
              <a:rPr lang="zh-CN" altLang="zh-CN" sz="2400" b="1" dirty="0" smtClean="0"/>
              <a:t>生成</a:t>
            </a:r>
            <a:r>
              <a:rPr lang="en-US" altLang="zh-CN" sz="2400" b="1" dirty="0" err="1"/>
              <a:t>btest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fshow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ishow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Make</a:t>
            </a:r>
            <a:r>
              <a:rPr lang="zh-CN" altLang="zh-CN" sz="2400" b="1" dirty="0"/>
              <a:t>文件。</a:t>
            </a:r>
            <a:endParaRPr lang="zh-CN" altLang="zh-CN" sz="2400" b="1" dirty="0"/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ishow.c</a:t>
            </a:r>
            <a:r>
              <a:rPr lang="en-US" altLang="zh-CN" sz="2400" b="1" dirty="0"/>
              <a:t>   </a:t>
            </a:r>
            <a:r>
              <a:rPr lang="en-US" altLang="zh-CN" sz="2400" b="1" dirty="0" smtClean="0"/>
              <a:t> </a:t>
            </a:r>
            <a:r>
              <a:rPr lang="zh-CN" altLang="zh-CN" sz="2400" b="1" dirty="0"/>
              <a:t>整型数据表示查看工具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ishow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ishow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val1   val2  </a:t>
            </a:r>
            <a:r>
              <a:rPr lang="en-US" altLang="zh-CN" sz="2400" b="1" dirty="0">
                <a:solidFill>
                  <a:srgbClr val="FF0000"/>
                </a:solidFill>
              </a:rPr>
              <a:t>...   </a:t>
            </a:r>
            <a:r>
              <a:rPr lang="zh-CN" altLang="en-US" sz="2400" b="1" dirty="0">
                <a:solidFill>
                  <a:srgbClr val="FF0000"/>
                </a:solidFill>
              </a:rPr>
              <a:t>真值转机器码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fshow.c</a:t>
            </a:r>
            <a:r>
              <a:rPr lang="en-US" altLang="zh-CN" sz="2400" b="1" dirty="0"/>
              <a:t>	 </a:t>
            </a:r>
            <a:r>
              <a:rPr lang="zh-CN" altLang="zh-CN" sz="2400" b="1" dirty="0"/>
              <a:t>浮点数据表示查看工具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fshow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fshow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val1   val2   </a:t>
            </a:r>
            <a:r>
              <a:rPr lang="en-US" altLang="zh-CN" sz="2400" b="1" dirty="0">
                <a:solidFill>
                  <a:srgbClr val="FF0000"/>
                </a:solidFill>
              </a:rPr>
              <a:t>...   10</a:t>
            </a:r>
            <a:r>
              <a:rPr lang="zh-CN" altLang="en-US" sz="2400" b="1" dirty="0">
                <a:solidFill>
                  <a:srgbClr val="FF0000"/>
                </a:solidFill>
              </a:rPr>
              <a:t>进制真值转机器码，实际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值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 smtClean="0"/>
              <a:t>分析实验程序的函数分类与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难度等级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4)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0000FF"/>
                </a:solidFill>
              </a:rPr>
              <a:t>位操作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函数、补码</a:t>
            </a:r>
            <a:r>
              <a:rPr lang="zh-CN" altLang="en-US" sz="2400" b="1" dirty="0">
                <a:solidFill>
                  <a:srgbClr val="0000FF"/>
                </a:solidFill>
              </a:rPr>
              <a:t>运算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函数、浮点数</a:t>
            </a:r>
            <a:r>
              <a:rPr lang="zh-CN" altLang="en-US" sz="2400" b="1" dirty="0">
                <a:solidFill>
                  <a:srgbClr val="0000FF"/>
                </a:solidFill>
              </a:rPr>
              <a:t>表示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4007</Words>
  <Application>WPS 演示</Application>
  <PresentationFormat>全屏显示(4:3)</PresentationFormat>
  <Paragraphs>239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Courier New</vt:lpstr>
      <vt:lpstr>微软雅黑</vt:lpstr>
      <vt:lpstr>Arial Unicode MS</vt:lpstr>
      <vt:lpstr>Gill Sans MT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PowerPoint 演示文稿</vt:lpstr>
      <vt:lpstr>7.理解并分析实验要求</vt:lpstr>
      <vt:lpstr>浮点数函数规则</vt:lpstr>
      <vt:lpstr>8.分析实验原型与示例</vt:lpstr>
      <vt:lpstr>示例</vt:lpstr>
      <vt:lpstr>9.熟练掌握实验流程</vt:lpstr>
      <vt:lpstr>10.结果提交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孙月晴</cp:lastModifiedBy>
  <cp:revision>261</cp:revision>
  <cp:lastPrinted>2012-09-05T04:08:00Z</cp:lastPrinted>
  <dcterms:created xsi:type="dcterms:W3CDTF">2012-09-06T15:16:00Z</dcterms:created>
  <dcterms:modified xsi:type="dcterms:W3CDTF">2017-10-17T10:07:44Z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