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331" r:id="rId3"/>
    <p:sldId id="330" r:id="rId5"/>
    <p:sldId id="332" r:id="rId6"/>
    <p:sldId id="336" r:id="rId7"/>
    <p:sldId id="339" r:id="rId8"/>
    <p:sldId id="337" r:id="rId9"/>
    <p:sldId id="347" r:id="rId10"/>
    <p:sldId id="363" r:id="rId11"/>
    <p:sldId id="378" r:id="rId12"/>
    <p:sldId id="377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400" r:id="rId31"/>
    <p:sldId id="401" r:id="rId32"/>
    <p:sldId id="402" r:id="rId33"/>
    <p:sldId id="403" r:id="rId34"/>
    <p:sldId id="404" r:id="rId35"/>
    <p:sldId id="407" r:id="rId36"/>
    <p:sldId id="408" r:id="rId37"/>
    <p:sldId id="409" r:id="rId38"/>
    <p:sldId id="410" r:id="rId39"/>
    <p:sldId id="405" r:id="rId40"/>
    <p:sldId id="33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16</a:t>
            </a:r>
            <a:r>
              <a:rPr lang="zh-CN" altLang="en-US"/>
              <a:t>进制转</a:t>
            </a:r>
            <a:r>
              <a:rPr lang="en-US" altLang="zh-CN"/>
              <a:t>2</a:t>
            </a:r>
            <a:r>
              <a:rPr lang="zh-CN" altLang="en-US"/>
              <a:t>进制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栈帧：</a:t>
            </a:r>
            <a:r>
              <a:rPr lang="en-US" altLang="zh-CN"/>
              <a:t>move %esp %ebp</a:t>
            </a:r>
            <a:endParaRPr lang="en-US" altLang="zh-CN"/>
          </a:p>
          <a:p>
            <a:r>
              <a:rPr lang="en-US" altLang="zh-CN"/>
              <a:t>push %ebp</a:t>
            </a:r>
            <a:endParaRPr lang="en-US" altLang="zh-CN"/>
          </a:p>
          <a:p>
            <a:r>
              <a:rPr lang="zh-CN" altLang="en-US"/>
              <a:t>栈帧的基值</a:t>
            </a:r>
            <a:endParaRPr lang="zh-CN" altLang="en-US"/>
          </a:p>
          <a:p>
            <a:r>
              <a:rPr lang="en-US" altLang="zh-CN"/>
              <a:t>o1</a:t>
            </a:r>
            <a:r>
              <a:rPr lang="zh-CN" altLang="en-US"/>
              <a:t>没有</a:t>
            </a:r>
            <a:r>
              <a:rPr lang="en-US" altLang="zh-CN"/>
              <a:t>ebp,esp</a:t>
            </a:r>
            <a:endParaRPr lang="en-US" altLang="zh-CN"/>
          </a:p>
          <a:p>
            <a:r>
              <a:rPr lang="en-US" altLang="zh-CN"/>
              <a:t>ebp+4</a:t>
            </a:r>
            <a:r>
              <a:rPr lang="zh-CN" altLang="en-US"/>
              <a:t>返回地址</a:t>
            </a:r>
            <a:endParaRPr lang="zh-CN" altLang="en-US"/>
          </a:p>
          <a:p>
            <a:r>
              <a:rPr lang="zh-CN" altLang="en-US"/>
              <a:t>反汇编程序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ICS-LAB4  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Buflab</a:t>
            </a:r>
            <a:br>
              <a:rPr lang="en-US" altLang="zh-CN" sz="4800" dirty="0" smtClean="0"/>
            </a:br>
            <a:r>
              <a:rPr lang="en-US" altLang="zh-CN" sz="4800" dirty="0" smtClean="0"/>
              <a:t> </a:t>
            </a:r>
            <a:r>
              <a:rPr lang="zh-CN" altLang="en-US" sz="4800" dirty="0" smtClean="0"/>
              <a:t>缓冲器漏洞攻击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sz="18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ICS2017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  <a:endParaRPr lang="zh-CN" altLang="en-US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800" i="0" dirty="0">
                <a:solidFill>
                  <a:srgbClr val="FF0000"/>
                </a:solidFill>
              </a:rPr>
              <a:t>溢出导致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800" i="0" dirty="0">
                <a:solidFill>
                  <a:srgbClr val="FF0000"/>
                </a:solidFill>
              </a:rPr>
              <a:t>，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错误</a:t>
            </a:r>
            <a:endParaRPr lang="zh-CN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，造成</a:t>
            </a:r>
            <a:r>
              <a:rPr lang="zh-CN" altLang="zh-CN" dirty="0"/>
              <a:t>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sz="2400" dirty="0" smtClean="0">
                <a:solidFill>
                  <a:srgbClr val="FF0000"/>
                </a:solidFill>
              </a:rPr>
              <a:t>无</a:t>
            </a:r>
            <a:r>
              <a:rPr lang="zh-CN" altLang="zh-CN" sz="2400" dirty="0">
                <a:solidFill>
                  <a:srgbClr val="FF0000"/>
                </a:solidFill>
              </a:rPr>
              <a:t>符号字节</a:t>
            </a:r>
            <a:r>
              <a:rPr lang="zh-CN" altLang="zh-CN" sz="2400" dirty="0" smtClean="0">
                <a:solidFill>
                  <a:srgbClr val="FF0000"/>
                </a:solidFill>
              </a:rPr>
              <a:t>数据，十六进制</a:t>
            </a:r>
            <a:r>
              <a:rPr lang="zh-CN" altLang="zh-CN" sz="2400" dirty="0">
                <a:solidFill>
                  <a:srgbClr val="FF0000"/>
                </a:solidFill>
              </a:rPr>
              <a:t>表示</a:t>
            </a:r>
            <a:r>
              <a:rPr lang="zh-CN" altLang="zh-CN" sz="2400" dirty="0" smtClean="0">
                <a:solidFill>
                  <a:srgbClr val="FF0000"/>
                </a:solidFill>
              </a:rPr>
              <a:t>，字节间</a:t>
            </a:r>
            <a:r>
              <a:rPr lang="zh-CN" altLang="zh-CN" sz="2400" dirty="0">
                <a:solidFill>
                  <a:srgbClr val="FF0000"/>
                </a:solidFill>
              </a:rPr>
              <a:t>用空格隔开，如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</a:t>
            </a:r>
            <a:r>
              <a:rPr lang="en-US" altLang="zh-CN" sz="2400" dirty="0" smtClean="0">
                <a:solidFill>
                  <a:srgbClr val="FF0000"/>
                </a:solidFill>
              </a:rPr>
              <a:t>c0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cookie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相关，</a:t>
            </a:r>
            <a:r>
              <a:rPr lang="zh-CN" altLang="zh-CN" sz="2400" dirty="0" smtClean="0">
                <a:solidFill>
                  <a:srgbClr val="FF0000"/>
                </a:solidFill>
              </a:rPr>
              <a:t>每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zh-CN" sz="2400" dirty="0" smtClean="0">
                <a:solidFill>
                  <a:srgbClr val="FF0000"/>
                </a:solidFill>
              </a:rPr>
              <a:t>同学</a:t>
            </a:r>
            <a:r>
              <a:rPr lang="zh-CN" altLang="zh-CN" sz="2400" dirty="0">
                <a:solidFill>
                  <a:srgbClr val="FF0000"/>
                </a:solidFill>
              </a:rPr>
              <a:t>的攻击</a:t>
            </a:r>
            <a:r>
              <a:rPr lang="zh-CN" altLang="zh-CN" sz="2400" dirty="0" smtClean="0">
                <a:solidFill>
                  <a:srgbClr val="FF0000"/>
                </a:solidFill>
              </a:rPr>
              <a:t>字串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输入方便</a:t>
            </a:r>
            <a:r>
              <a:rPr lang="zh-CN" altLang="zh-CN" sz="2400" dirty="0" smtClean="0">
                <a:solidFill>
                  <a:srgbClr val="FF0000"/>
                </a:solidFill>
              </a:rPr>
              <a:t>将</a:t>
            </a:r>
            <a:r>
              <a:rPr lang="zh-CN" altLang="zh-CN" sz="2400" dirty="0">
                <a:solidFill>
                  <a:srgbClr val="FF0000"/>
                </a:solidFill>
              </a:rPr>
              <a:t>攻击字符串写</a:t>
            </a:r>
            <a:r>
              <a:rPr lang="zh-CN" altLang="zh-CN" sz="2400" dirty="0" smtClean="0">
                <a:solidFill>
                  <a:srgbClr val="FF0000"/>
                </a:solidFill>
              </a:rPr>
              <a:t>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511907"/>
              <a:ext cx="719489" cy="338121"/>
              <a:chOff x="3091813" y="3481834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481834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4798773"/>
              <a:ext cx="728509" cy="346013"/>
              <a:chOff x="2780643" y="4097361"/>
              <a:chExt cx="728509" cy="3460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097361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44337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  <a:endParaRPr lang="zh-CN" altLang="en-US" sz="2400" dirty="0">
              <a:solidFill>
                <a:schemeClr val="tx1"/>
              </a:solidFill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  <a:endParaRPr lang="en-US" altLang="zh-CN" b="1" kern="0" dirty="0">
              <a:solidFill>
                <a:srgbClr val="CC33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  <a:endParaRPr lang="en-US" altLang="zh-CN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11907"/>
              <a:ext cx="773967" cy="338121"/>
              <a:chOff x="3061170" y="3481834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481834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798773"/>
              <a:ext cx="782987" cy="338121"/>
              <a:chOff x="2726165" y="4097361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097361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0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b="1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  <a:endParaRPr lang="en-US" altLang="zh-CN" sz="2000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  <a:endParaRPr lang="en-US" altLang="zh-CN" sz="20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4581"/>
              <a:ext cx="782987" cy="338121"/>
              <a:chOff x="2726165" y="415316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5316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en-US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  <a:endParaRPr lang="en-US" altLang="zh-CN" sz="1600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语言函数的汇编级实现及缓冲器溢出原理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掌握栈帧结构与缓冲器溢出漏洞的攻击设计方法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进一步熟练使用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下的调试工具完成机器语言的跟踪调试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</a:t>
            </a:r>
            <a:r>
              <a:rPr lang="zh-CN" altLang="en-US" dirty="0"/>
              <a:t>吴锐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：何发哲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1603009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1603007&amp;1603008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1311"/>
              <a:ext cx="782987" cy="338121"/>
              <a:chOff x="2726165" y="414989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4989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endParaRPr lang="en-US" altLang="zh-CN" dirty="0">
              <a:solidFill>
                <a:srgbClr val="0000FF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rgbClr val="0000FF"/>
                </a:solidFill>
              </a:rPr>
              <a:t>挑战</a:t>
            </a:r>
            <a:endParaRPr lang="zh-CN" altLang="en-US" sz="5400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4000" dirty="0" smtClean="0"/>
              <a:t>还原对栈帧结构的任何破坏</a:t>
            </a:r>
            <a:endParaRPr lang="zh-CN" altLang="en-US" sz="4000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00603" y="1268760"/>
            <a:ext cx="4088793" cy="5112568"/>
            <a:chOff x="2692392" y="1988835"/>
            <a:chExt cx="3937362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92392" y="3511907"/>
              <a:ext cx="866245" cy="338121"/>
              <a:chOff x="3009263" y="3481834"/>
              <a:chExt cx="487263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9263" y="3481834"/>
                <a:ext cx="48726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692392" y="4798773"/>
              <a:ext cx="875261" cy="338121"/>
              <a:chOff x="2633891" y="4097361"/>
              <a:chExt cx="875261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3891" y="4097361"/>
                <a:ext cx="875261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smtClean="0"/>
              <a:t>Nitro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2. </a:t>
            </a: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</a:t>
            </a:r>
            <a:r>
              <a:rPr lang="zh-CN" altLang="en-US" dirty="0" smtClean="0">
                <a:solidFill>
                  <a:srgbClr val="CC3300"/>
                </a:solidFill>
              </a:rPr>
              <a:t>中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 smtClean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504438"/>
                <a:ext cx="773967" cy="338122"/>
                <a:chOff x="3061170" y="3474365"/>
                <a:chExt cx="435357" cy="338122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47436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812487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4847113"/>
                <a:ext cx="782987" cy="338121"/>
                <a:chOff x="2726165" y="4145701"/>
                <a:chExt cx="782987" cy="338121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145701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424743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值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</a:t>
                </a:r>
                <a:r>
                  <a:rPr lang="en-US" altLang="zh-CN" dirty="0" err="1" smtClean="0">
                    <a:solidFill>
                      <a:srgbClr val="000000"/>
                    </a:solidFill>
                  </a:rPr>
                  <a:t>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 smtClean="0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 smtClean="0"/>
                  <a:t>buf</a:t>
                </a:r>
                <a:r>
                  <a:rPr lang="en-US" altLang="zh-CN" dirty="0" smtClean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返回地址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  <a:endPara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l"/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15:40-17:20</a:t>
            </a:r>
            <a:r>
              <a:rPr lang="zh-CN" altLang="en-US" dirty="0" smtClean="0"/>
              <a:t>（周二），</a:t>
            </a:r>
            <a:r>
              <a:rPr lang="en-US" altLang="zh-CN" dirty="0" smtClean="0"/>
              <a:t>13:45-15:25</a:t>
            </a:r>
            <a:r>
              <a:rPr lang="zh-CN" altLang="en-US" dirty="0" smtClean="0"/>
              <a:t>（周四）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endParaRPr lang="en-US" altLang="zh-CN" dirty="0" smtClean="0"/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DDD/EDB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  <a:endParaRPr lang="zh-CN" altLang="en-US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 smtClean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实验</a:t>
            </a:r>
            <a:r>
              <a:rPr lang="zh-CN" altLang="zh-CN" dirty="0"/>
              <a:t>工具和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攻击</a:t>
            </a:r>
            <a:r>
              <a:rPr lang="zh-CN" altLang="zh-CN" dirty="0"/>
              <a:t>字符串文件</a:t>
            </a:r>
            <a:r>
              <a:rPr lang="zh-CN" altLang="en-US" dirty="0"/>
              <a:t>和结果的提交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例：学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1160301099</a:t>
            </a:r>
            <a:r>
              <a:rPr lang="zh-CN" altLang="en-US" dirty="0" smtClean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 smtClean="0"/>
              <a:t>smoke_160301099.txt</a:t>
            </a:r>
            <a:r>
              <a:rPr lang="zh-CN" altLang="en-US" dirty="0"/>
              <a:t>，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1160301099.txt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推荐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 -u 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&lt; smoke_1160301099_raw.txt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 smtClean="0"/>
              <a:t>smoke_1160301099 </a:t>
            </a:r>
            <a:r>
              <a:rPr lang="en-US" altLang="zh-CN" dirty="0"/>
              <a:t>.txt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  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实验报告的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格式与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7</a:t>
            </a:r>
            <a:r>
              <a:rPr lang="zh-CN" altLang="en-US" dirty="0" smtClean="0"/>
              <a:t>个文件压缩</a:t>
            </a:r>
            <a:r>
              <a:rPr lang="zh-CN" altLang="en-US" dirty="0"/>
              <a:t>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包，</a:t>
            </a:r>
            <a:r>
              <a:rPr lang="zh-CN" altLang="en-US" dirty="0"/>
              <a:t>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_1160301099_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  <a:endParaRPr lang="en-US" altLang="zh-CN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周后 </a:t>
            </a:r>
            <a:r>
              <a:rPr lang="zh-CN" altLang="en-US" dirty="0" smtClean="0"/>
              <a:t>由课代表统一交给老师。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个压缩包即可，课代表提交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</a:t>
            </a:r>
            <a:r>
              <a:rPr lang="zh-CN" altLang="en-US" dirty="0" smtClean="0">
                <a:solidFill>
                  <a:srgbClr val="0000FF"/>
                </a:solidFill>
              </a:rPr>
              <a:t>你每一任务，</a:t>
            </a:r>
            <a:r>
              <a:rPr lang="zh-CN" altLang="en-US" dirty="0">
                <a:solidFill>
                  <a:srgbClr val="0000FF"/>
                </a:solidFill>
              </a:rPr>
              <a:t>用文字详细描述</a:t>
            </a:r>
            <a:r>
              <a:rPr lang="zh-CN" altLang="en-US" dirty="0" smtClean="0">
                <a:solidFill>
                  <a:srgbClr val="0000FF"/>
                </a:solidFill>
              </a:rPr>
              <a:t>分析与攻击过程，栈帧内容要截图标注说明。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请按照入栈顺序，写出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位环境下的栈帧结构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按照入栈顺序，写出</a:t>
            </a:r>
            <a:r>
              <a:rPr lang="en-US" altLang="zh-CN" dirty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62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请简述缓冲区溢出的原理及危害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简述缓冲器溢出漏洞的攻击方法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请简述缓冲器溢出漏洞</a:t>
            </a:r>
            <a:r>
              <a:rPr lang="zh-CN" altLang="en-US" dirty="0" smtClean="0"/>
              <a:t>的防范方法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DDD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bufbomb.tar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程序编写、调试、反汇编、栈帧的查看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en-US" altLang="zh-CN" dirty="0"/>
              <a:t>/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位、有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无堆栈指针、</a:t>
            </a:r>
            <a:r>
              <a:rPr lang="en-US" altLang="zh-CN" dirty="0" smtClean="0"/>
              <a:t>O0/1/2/3/4</a:t>
            </a:r>
            <a:r>
              <a:rPr lang="zh-CN" altLang="en-US" dirty="0" smtClean="0"/>
              <a:t>分别查看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4.CodeBlocks 64</a:t>
            </a:r>
            <a:r>
              <a:rPr lang="zh-CN" altLang="en-US" sz="2800" dirty="0" smtClean="0"/>
              <a:t>位下直接修改返回地址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例子程序，增加</a:t>
            </a:r>
            <a:r>
              <a:rPr lang="en-US" altLang="zh-CN" sz="2400" dirty="0" smtClean="0"/>
              <a:t>hack</a:t>
            </a:r>
            <a:r>
              <a:rPr lang="zh-CN" altLang="en-US" sz="2400" dirty="0" smtClean="0"/>
              <a:t>子程序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演示直接修改栈帧的返回地址，让某一函数返回到</a:t>
            </a:r>
            <a:r>
              <a:rPr lang="en-US" altLang="zh-CN" sz="2400" dirty="0" smtClean="0"/>
              <a:t>hack</a:t>
            </a:r>
            <a:endParaRPr lang="en-US" altLang="zh-CN" sz="2400" dirty="0" smtClean="0"/>
          </a:p>
          <a:p>
            <a:r>
              <a:rPr lang="en-US" altLang="zh-CN" sz="2800" dirty="0"/>
              <a:t>5.VisualStudio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位</a:t>
            </a:r>
            <a:r>
              <a:rPr lang="zh-CN" altLang="en-US" sz="2800" dirty="0" smtClean="0"/>
              <a:t>缓冲器漏洞攻击演示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展示：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的栈帧与</a:t>
            </a:r>
            <a:r>
              <a:rPr lang="en-US" altLang="zh-CN" sz="2400" dirty="0" err="1" smtClean="0"/>
              <a:t>CopyString</a:t>
            </a:r>
            <a:r>
              <a:rPr lang="zh-CN" altLang="en-US" sz="2400" dirty="0" smtClean="0"/>
              <a:t>的栈帧结构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Hack</a:t>
            </a:r>
            <a:r>
              <a:rPr lang="zh-CN" altLang="en-US" sz="2400" dirty="0" smtClean="0"/>
              <a:t>程序的原理：攻击用的字符串参数的构建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攻击实现的步骤演示</a:t>
            </a:r>
            <a:endParaRPr lang="en-US" altLang="zh-CN" sz="2400" dirty="0" smtClean="0"/>
          </a:p>
          <a:p>
            <a:r>
              <a:rPr lang="en-US" altLang="zh-CN" sz="2800" dirty="0" smtClean="0"/>
              <a:t>6.VisualStuidio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位缓冲器漏洞防范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安全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堆栈</a:t>
            </a:r>
            <a:r>
              <a:rPr lang="zh-CN" altLang="en-US" sz="2400" dirty="0" smtClean="0"/>
              <a:t>检查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安全检查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Int3/cc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随机地址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数据包：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bufbomb.tar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bufbomb.tar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文件：</a:t>
            </a:r>
            <a:endParaRPr lang="zh-CN" altLang="zh-CN" sz="28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  <a:endParaRPr lang="zh-CN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  <a:endParaRPr lang="zh-CN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实验目标程序运行</a:t>
            </a:r>
            <a:endParaRPr lang="en-US" altLang="zh-CN" sz="28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</a:t>
            </a:r>
            <a:r>
              <a:rPr lang="en-US" altLang="zh-CN" sz="2400" dirty="0" smtClean="0">
                <a:solidFill>
                  <a:srgbClr val="FF0000"/>
                </a:solidFill>
              </a:rPr>
              <a:t>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bufbomb</a:t>
            </a:r>
            <a:r>
              <a:rPr lang="en-US" altLang="zh-CN" sz="2400" dirty="0" smtClean="0">
                <a:solidFill>
                  <a:srgbClr val="FF0000"/>
                </a:solidFill>
              </a:rPr>
              <a:t> –u 160301099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(</a:t>
            </a:r>
            <a:r>
              <a:rPr lang="zh-CN" altLang="en-US" sz="24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400" dirty="0" smtClean="0">
                <a:solidFill>
                  <a:srgbClr val="FF0000"/>
                </a:solidFill>
              </a:rPr>
              <a:t> &lt; ans.txt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$./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makecookie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你的操作不符合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预期，会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就要继续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尝试了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8370</Words>
  <Application>WPS 演示</Application>
  <PresentationFormat>全屏显示(4:3)</PresentationFormat>
  <Paragraphs>703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Courier New</vt:lpstr>
      <vt:lpstr>Arial Unicode MS</vt:lpstr>
      <vt:lpstr>Gill Sans MT</vt:lpstr>
      <vt:lpstr>楷体</vt:lpstr>
      <vt:lpstr>华文细黑</vt:lpstr>
      <vt:lpstr>Cambria Math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Sunshine</cp:lastModifiedBy>
  <cp:revision>333</cp:revision>
  <cp:lastPrinted>2012-09-05T04:08:00Z</cp:lastPrinted>
  <dcterms:created xsi:type="dcterms:W3CDTF">2012-09-06T15:16:00Z</dcterms:created>
  <dcterms:modified xsi:type="dcterms:W3CDTF">2017-10-31T08:14:52Z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