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10" r:id="rId3"/>
    <p:sldId id="1626" r:id="rId4"/>
    <p:sldId id="414" r:id="rId5"/>
    <p:sldId id="412" r:id="rId6"/>
    <p:sldId id="415" r:id="rId7"/>
    <p:sldId id="472" r:id="rId8"/>
    <p:sldId id="1637" r:id="rId9"/>
    <p:sldId id="428" r:id="rId10"/>
    <p:sldId id="429" r:id="rId11"/>
    <p:sldId id="473" r:id="rId12"/>
    <p:sldId id="1631" r:id="rId13"/>
    <p:sldId id="1632" r:id="rId14"/>
    <p:sldId id="1633" r:id="rId15"/>
    <p:sldId id="1630" r:id="rId16"/>
    <p:sldId id="474" r:id="rId17"/>
    <p:sldId id="427" r:id="rId18"/>
    <p:sldId id="475" r:id="rId19"/>
    <p:sldId id="1636" r:id="rId20"/>
    <p:sldId id="1634" r:id="rId21"/>
    <p:sldId id="259" r:id="rId22"/>
    <p:sldId id="16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0819"/>
  </p:normalViewPr>
  <p:slideViewPr>
    <p:cSldViewPr snapToGrid="0" snapToObjects="1">
      <p:cViewPr varScale="1">
        <p:scale>
          <a:sx n="103" d="100"/>
          <a:sy n="103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1F83-551E-D34D-A9A2-EB0AB084C4D2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0375-D728-D443-BD21-00A11DD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665-EDDC-4B65-A5EC-9F3F11A394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3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describe the concept of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8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C876-33BB-5541-80EB-764F540E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D5EF-BABF-5C46-8CF4-516F906D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985A-70DA-A840-8794-599E4C1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E4E4-418F-8F44-92D8-56999446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062E-7CFD-AF47-B197-CF6392DE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52B1-048F-0045-B826-7EF234D4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B0C8-4C80-374D-9769-7FDFEEB8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BFDF-0CEE-C540-9D52-F6F171D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925B-D142-E34C-BDAF-AA1F54E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E00A-1DB5-B64B-8F59-645009F0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B0E8B-2031-B642-8579-77FCAF686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FF4D1-E02D-7647-8F42-239EE17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6E1D-BFA3-8C42-A24F-29D6F00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D0A4-9FA9-A34B-9585-297F323D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C6C2-96F6-D94A-8205-8D7461D4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33B2-A4BD-CA49-807A-CBD8146F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E5C7-522D-FF49-BD50-77566863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1996-19F7-4142-8717-BD49899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9ED3-B13D-1245-BC63-5627A9CA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4BC2-519D-AA43-A26A-97ECAF0E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0E58-7538-D744-9C9F-3BDB3EF4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6528-90BC-694D-BD7C-455D638F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1CFB-5F4E-294E-B1C6-C43CB1B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439F-F234-BD4D-A8BC-2725068F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0804-D830-D84F-AB69-D92D40C5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A306-D070-1A49-93F9-2A672DD1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6D58-1363-A44B-8218-858399781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2BBA-9DFF-2148-AE98-F5DF9236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1ACDF-2110-3946-9C1B-794DC8E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165F-1F65-9347-A8CE-2F3630E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F32B-17EF-3143-8918-4091CD57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F103-CF98-5343-B7F9-D99CE543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C770-BA75-E345-8D04-911452F8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3FA71-D5D1-FD4A-9A23-184FF99E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8DF2-4E44-FC47-8D4D-38990919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9BAE-DFD3-7544-B363-ADAC53FBE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A74DD-030E-C249-8C70-03A699DC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22877-A467-5E4C-B4CF-3271D01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874BE-C1E5-4741-AEC1-9D94F914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34FA-F6B2-3347-B4DC-0A81658C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B2916-0C29-5C4D-8076-E5D8335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D5070-505F-4C43-BB55-E6F24E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23FAC-F308-5646-AA6D-2D495C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7B813-6DEE-2E4F-ACF0-CD3C3353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A1467-6F3A-C74F-93A9-0473B262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3EE8-C884-8142-9187-3CF00206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12DA-3220-A648-856D-53AD3D4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B526-DC33-AC46-ABE3-8006AE8D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743A-1A75-084C-BF23-421B6A9D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CF78A-8CA3-BF43-A649-59C38232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A24F-10B4-1A40-B4B3-2107A9F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DF95-2D84-2549-BE6D-E9FE7E4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E4DC-8EF5-CE40-9DA8-E160C6F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31B9-73A5-A94C-975A-DAEBF124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1F86-7D57-314C-99D9-9751A8ED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FD79-F5AF-7943-8297-EC8AE9A5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812E-8866-B242-82F9-FE40D436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83CD-37A0-604F-AAE5-48885ABF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E17B-CD56-B04B-957C-621B7469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7F13A-F5A9-AA4D-BD15-01248E7E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1E13-8F01-0043-BEC1-C8C54966D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1FAA-5D98-B841-9869-25A2D934F649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CA8C-59B1-CF4D-81BC-FEE6281B4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CADF-B795-7548-B4CB-63F020AD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55A3-CF4B-214E-B094-72829588C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Scale GNN to giant graph</a:t>
            </a:r>
            <a:br>
              <a:rPr lang="en-US" dirty="0"/>
            </a:br>
            <a:r>
              <a:rPr lang="en-US" dirty="0"/>
              <a:t>in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863E6-0BA8-7B4E-B7D7-5C2B7F16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23830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3" y="2808077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88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3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0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50862" y="3647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4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the embedding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  <a:blipFill>
                <a:blip r:embed="rId3"/>
                <a:stretch>
                  <a:fillRect l="-1404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84807" y="5515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7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F1D-7BB3-C548-83DB-3D3BB2DF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of data dependency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C911909-1396-3443-BBA0-552657F3F49D}"/>
              </a:ext>
            </a:extLst>
          </p:cNvPr>
          <p:cNvGrpSpPr/>
          <p:nvPr/>
        </p:nvGrpSpPr>
        <p:grpSpPr>
          <a:xfrm>
            <a:off x="2725516" y="2624167"/>
            <a:ext cx="6445480" cy="2993378"/>
            <a:chOff x="2725516" y="2624167"/>
            <a:chExt cx="6445480" cy="299337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A7D1A92-0589-9A48-AD11-28274E55EAC9}"/>
                </a:ext>
              </a:extLst>
            </p:cNvPr>
            <p:cNvGrpSpPr/>
            <p:nvPr/>
          </p:nvGrpSpPr>
          <p:grpSpPr>
            <a:xfrm>
              <a:off x="4127897" y="2764138"/>
              <a:ext cx="5043099" cy="2822116"/>
              <a:chOff x="4127897" y="2764138"/>
              <a:chExt cx="5043099" cy="282211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8D3000-EE5D-8046-8AA8-137460642938}"/>
                  </a:ext>
                </a:extLst>
              </p:cNvPr>
              <p:cNvSpPr/>
              <p:nvPr/>
            </p:nvSpPr>
            <p:spPr>
              <a:xfrm>
                <a:off x="6009420" y="2764138"/>
                <a:ext cx="365760" cy="36576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E377045-D9F9-E547-9D5E-5C93B4D5AEA1}"/>
                  </a:ext>
                </a:extLst>
              </p:cNvPr>
              <p:cNvSpPr/>
              <p:nvPr/>
            </p:nvSpPr>
            <p:spPr>
              <a:xfrm>
                <a:off x="4480340" y="3773442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FA58448-CE64-A147-A928-D7428D6D0E19}"/>
                  </a:ext>
                </a:extLst>
              </p:cNvPr>
              <p:cNvSpPr/>
              <p:nvPr/>
            </p:nvSpPr>
            <p:spPr>
              <a:xfrm>
                <a:off x="7538500" y="3773442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1113A7-04C1-5844-8CD2-2DC0D1AD3569}"/>
                  </a:ext>
                </a:extLst>
              </p:cNvPr>
              <p:cNvSpPr/>
              <p:nvPr/>
            </p:nvSpPr>
            <p:spPr>
              <a:xfrm>
                <a:off x="6773960" y="3773442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89F062E-BD8A-894B-AE5E-66127C7F86A9}"/>
                  </a:ext>
                </a:extLst>
              </p:cNvPr>
              <p:cNvSpPr/>
              <p:nvPr/>
            </p:nvSpPr>
            <p:spPr>
              <a:xfrm>
                <a:off x="5244880" y="3773442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B3AC726-2797-A149-B3A7-B75932C7D428}"/>
                  </a:ext>
                </a:extLst>
              </p:cNvPr>
              <p:cNvSpPr/>
              <p:nvPr/>
            </p:nvSpPr>
            <p:spPr>
              <a:xfrm>
                <a:off x="6009420" y="3773442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4CEB5EF-C0F2-8545-807A-FC3FD22D54D3}"/>
                  </a:ext>
                </a:extLst>
              </p:cNvPr>
              <p:cNvSpPr/>
              <p:nvPr/>
            </p:nvSpPr>
            <p:spPr>
              <a:xfrm>
                <a:off x="4127897" y="5202014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75270E0-CEBE-2C47-88E4-BCA210BE526C}"/>
                  </a:ext>
                </a:extLst>
              </p:cNvPr>
              <p:cNvSpPr/>
              <p:nvPr/>
            </p:nvSpPr>
            <p:spPr>
              <a:xfrm>
                <a:off x="6390535" y="5220494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B129009-3154-E540-9E28-8C48F1646EBE}"/>
                  </a:ext>
                </a:extLst>
              </p:cNvPr>
              <p:cNvSpPr/>
              <p:nvPr/>
            </p:nvSpPr>
            <p:spPr>
              <a:xfrm>
                <a:off x="5247245" y="5220494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E1BC722-BCC1-7944-97F6-977041A74ABD}"/>
                  </a:ext>
                </a:extLst>
              </p:cNvPr>
              <p:cNvGrpSpPr/>
              <p:nvPr/>
            </p:nvGrpSpPr>
            <p:grpSpPr>
              <a:xfrm>
                <a:off x="8752292" y="5198442"/>
                <a:ext cx="418704" cy="369332"/>
                <a:chOff x="7001436" y="5223907"/>
                <a:chExt cx="418704" cy="36933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98C739B-5F00-7C4E-8B0F-03D8BB8BD041}"/>
                    </a:ext>
                  </a:extLst>
                </p:cNvPr>
                <p:cNvSpPr/>
                <p:nvPr/>
              </p:nvSpPr>
              <p:spPr>
                <a:xfrm>
                  <a:off x="7022795" y="5227479"/>
                  <a:ext cx="365760" cy="36576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4EA397-47D9-A340-8900-00576E28114A}"/>
                    </a:ext>
                  </a:extLst>
                </p:cNvPr>
                <p:cNvSpPr txBox="1"/>
                <p:nvPr/>
              </p:nvSpPr>
              <p:spPr>
                <a:xfrm>
                  <a:off x="7001436" y="522390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11</a:t>
                  </a:r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30D4741-CB65-7941-A298-6B58AA947436}"/>
                  </a:ext>
                </a:extLst>
              </p:cNvPr>
              <p:cNvCxnSpPr>
                <a:stCxn id="5" idx="4"/>
                <a:endCxn id="6" idx="7"/>
              </p:cNvCxnSpPr>
              <p:nvPr/>
            </p:nvCxnSpPr>
            <p:spPr>
              <a:xfrm flipH="1">
                <a:off x="4792536" y="3129898"/>
                <a:ext cx="1399764" cy="6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F9FF3E-4CD8-314A-97F0-157246D06B54}"/>
                  </a:ext>
                </a:extLst>
              </p:cNvPr>
              <p:cNvCxnSpPr>
                <a:endCxn id="11" idx="0"/>
              </p:cNvCxnSpPr>
              <p:nvPr/>
            </p:nvCxnSpPr>
            <p:spPr>
              <a:xfrm flipH="1">
                <a:off x="5427760" y="3129898"/>
                <a:ext cx="764540" cy="643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1DF9C51-611C-6546-9580-1DEEF6AE5D00}"/>
                  </a:ext>
                </a:extLst>
              </p:cNvPr>
              <p:cNvCxnSpPr>
                <a:endCxn id="12" idx="0"/>
              </p:cNvCxnSpPr>
              <p:nvPr/>
            </p:nvCxnSpPr>
            <p:spPr>
              <a:xfrm>
                <a:off x="6192300" y="3129898"/>
                <a:ext cx="0" cy="643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25BD46F-6F41-3549-A304-B62DC1583640}"/>
                  </a:ext>
                </a:extLst>
              </p:cNvPr>
              <p:cNvCxnSpPr>
                <a:stCxn id="5" idx="4"/>
                <a:endCxn id="10" idx="0"/>
              </p:cNvCxnSpPr>
              <p:nvPr/>
            </p:nvCxnSpPr>
            <p:spPr>
              <a:xfrm>
                <a:off x="6192300" y="3129898"/>
                <a:ext cx="764540" cy="643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16D225B-4FDD-1F4D-B003-2DE69A0A9C2D}"/>
                  </a:ext>
                </a:extLst>
              </p:cNvPr>
              <p:cNvCxnSpPr>
                <a:stCxn id="5" idx="4"/>
                <a:endCxn id="7" idx="0"/>
              </p:cNvCxnSpPr>
              <p:nvPr/>
            </p:nvCxnSpPr>
            <p:spPr>
              <a:xfrm>
                <a:off x="6192300" y="3129898"/>
                <a:ext cx="1529080" cy="643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A4CB600-E3D1-0243-BE20-E78E47D2A023}"/>
                  </a:ext>
                </a:extLst>
              </p:cNvPr>
              <p:cNvCxnSpPr>
                <a:cxnSpLocks/>
                <a:stCxn id="7" idx="4"/>
                <a:endCxn id="43" idx="0"/>
              </p:cNvCxnSpPr>
              <p:nvPr/>
            </p:nvCxnSpPr>
            <p:spPr>
              <a:xfrm flipH="1">
                <a:off x="4310777" y="4139202"/>
                <a:ext cx="3410603" cy="1062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67D98D8-7CE5-FF47-9A66-47E7F65165D7}"/>
                  </a:ext>
                </a:extLst>
              </p:cNvPr>
              <p:cNvCxnSpPr>
                <a:stCxn id="7" idx="4"/>
                <a:endCxn id="45" idx="0"/>
              </p:cNvCxnSpPr>
              <p:nvPr/>
            </p:nvCxnSpPr>
            <p:spPr>
              <a:xfrm flipH="1">
                <a:off x="5430125" y="4139202"/>
                <a:ext cx="2291255" cy="108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A468A50-416B-654D-A6D6-7EE42C4CBBA8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 flipH="1">
                <a:off x="6573415" y="4139202"/>
                <a:ext cx="1147965" cy="108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C58BCE4-8EC3-D346-9AE0-AE27D8AD6EE9}"/>
                  </a:ext>
                </a:extLst>
              </p:cNvPr>
              <p:cNvCxnSpPr>
                <a:stCxn id="7" idx="4"/>
                <a:endCxn id="46" idx="0"/>
              </p:cNvCxnSpPr>
              <p:nvPr/>
            </p:nvCxnSpPr>
            <p:spPr>
              <a:xfrm>
                <a:off x="7721380" y="4139202"/>
                <a:ext cx="1240264" cy="10592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0E8B30A-CADE-3F49-8743-0B4436A25F01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 flipH="1">
                <a:off x="4310777" y="4139202"/>
                <a:ext cx="352443" cy="1062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D7A9263-C892-EB48-9CC4-9AFD586C8214}"/>
                  </a:ext>
                </a:extLst>
              </p:cNvPr>
              <p:cNvCxnSpPr>
                <a:cxnSpLocks/>
                <a:stCxn id="11" idx="4"/>
                <a:endCxn id="43" idx="0"/>
              </p:cNvCxnSpPr>
              <p:nvPr/>
            </p:nvCxnSpPr>
            <p:spPr>
              <a:xfrm flipH="1">
                <a:off x="4310777" y="4139202"/>
                <a:ext cx="1116983" cy="1062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EC359E1-AC0A-E643-86ED-D5A2A3911EFE}"/>
                  </a:ext>
                </a:extLst>
              </p:cNvPr>
              <p:cNvCxnSpPr>
                <a:cxnSpLocks/>
                <a:stCxn id="11" idx="4"/>
                <a:endCxn id="45" idx="0"/>
              </p:cNvCxnSpPr>
              <p:nvPr/>
            </p:nvCxnSpPr>
            <p:spPr>
              <a:xfrm>
                <a:off x="5427760" y="4139202"/>
                <a:ext cx="2365" cy="108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B976529-12B4-614F-B3EE-14519445A18A}"/>
                  </a:ext>
                </a:extLst>
              </p:cNvPr>
              <p:cNvCxnSpPr>
                <a:stCxn id="12" idx="4"/>
                <a:endCxn id="43" idx="0"/>
              </p:cNvCxnSpPr>
              <p:nvPr/>
            </p:nvCxnSpPr>
            <p:spPr>
              <a:xfrm flipH="1">
                <a:off x="4310777" y="4139202"/>
                <a:ext cx="1881523" cy="1062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FDD0C54-3AFE-2942-8138-E05BDD6069EB}"/>
                  </a:ext>
                </a:extLst>
              </p:cNvPr>
              <p:cNvSpPr/>
              <p:nvPr/>
            </p:nvSpPr>
            <p:spPr>
              <a:xfrm>
                <a:off x="4692352" y="5202014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4B8029D-99F0-9B44-81AF-131AF1E2B9B8}"/>
                  </a:ext>
                </a:extLst>
              </p:cNvPr>
              <p:cNvCxnSpPr>
                <a:stCxn id="12" idx="4"/>
                <a:endCxn id="91" idx="0"/>
              </p:cNvCxnSpPr>
              <p:nvPr/>
            </p:nvCxnSpPr>
            <p:spPr>
              <a:xfrm flipH="1">
                <a:off x="4875232" y="4139202"/>
                <a:ext cx="1317068" cy="1062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317CE17-663D-FE4C-AE2F-A41802E2F47F}"/>
                  </a:ext>
                </a:extLst>
              </p:cNvPr>
              <p:cNvSpPr/>
              <p:nvPr/>
            </p:nvSpPr>
            <p:spPr>
              <a:xfrm>
                <a:off x="5818890" y="5220494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70CE0DF-B9C1-634F-8D0F-94A1A414146B}"/>
                  </a:ext>
                </a:extLst>
              </p:cNvPr>
              <p:cNvCxnSpPr>
                <a:cxnSpLocks/>
                <a:stCxn id="12" idx="4"/>
                <a:endCxn id="94" idx="0"/>
              </p:cNvCxnSpPr>
              <p:nvPr/>
            </p:nvCxnSpPr>
            <p:spPr>
              <a:xfrm flipH="1">
                <a:off x="6001770" y="4139202"/>
                <a:ext cx="190530" cy="108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6C57B1-4763-8342-82CF-A05F01C6763C}"/>
                  </a:ext>
                </a:extLst>
              </p:cNvPr>
              <p:cNvCxnSpPr>
                <a:cxnSpLocks/>
                <a:stCxn id="12" idx="4"/>
                <a:endCxn id="44" idx="0"/>
              </p:cNvCxnSpPr>
              <p:nvPr/>
            </p:nvCxnSpPr>
            <p:spPr>
              <a:xfrm>
                <a:off x="6192300" y="4139202"/>
                <a:ext cx="381115" cy="108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05DC536-9499-FF42-9181-3ABEEE11D990}"/>
                  </a:ext>
                </a:extLst>
              </p:cNvPr>
              <p:cNvSpPr/>
              <p:nvPr/>
            </p:nvSpPr>
            <p:spPr>
              <a:xfrm>
                <a:off x="6968433" y="521852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9570590-787C-4747-9CE5-1DB59EECD1BC}"/>
                  </a:ext>
                </a:extLst>
              </p:cNvPr>
              <p:cNvGrpSpPr/>
              <p:nvPr/>
            </p:nvGrpSpPr>
            <p:grpSpPr>
              <a:xfrm>
                <a:off x="8138042" y="5211686"/>
                <a:ext cx="418704" cy="369332"/>
                <a:chOff x="7001436" y="5223907"/>
                <a:chExt cx="418704" cy="369332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37A65FE3-E553-0F47-8048-75C740892DCF}"/>
                    </a:ext>
                  </a:extLst>
                </p:cNvPr>
                <p:cNvSpPr/>
                <p:nvPr/>
              </p:nvSpPr>
              <p:spPr>
                <a:xfrm>
                  <a:off x="7022795" y="5227479"/>
                  <a:ext cx="365760" cy="36576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AFCA3E5-4DA4-794A-8D9F-A670A91883FA}"/>
                    </a:ext>
                  </a:extLst>
                </p:cNvPr>
                <p:cNvSpPr txBox="1"/>
                <p:nvPr/>
              </p:nvSpPr>
              <p:spPr>
                <a:xfrm>
                  <a:off x="7001436" y="522390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57E5504-D9A7-AD46-B7A9-4753E5D52C75}"/>
                  </a:ext>
                </a:extLst>
              </p:cNvPr>
              <p:cNvCxnSpPr>
                <a:stCxn id="12" idx="4"/>
                <a:endCxn id="104" idx="0"/>
              </p:cNvCxnSpPr>
              <p:nvPr/>
            </p:nvCxnSpPr>
            <p:spPr>
              <a:xfrm>
                <a:off x="6192300" y="4139202"/>
                <a:ext cx="2155094" cy="10724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1273993-3B12-1548-AFF1-C78FE58C8919}"/>
                  </a:ext>
                </a:extLst>
              </p:cNvPr>
              <p:cNvCxnSpPr>
                <a:stCxn id="12" idx="4"/>
                <a:endCxn id="100" idx="0"/>
              </p:cNvCxnSpPr>
              <p:nvPr/>
            </p:nvCxnSpPr>
            <p:spPr>
              <a:xfrm>
                <a:off x="6192300" y="4139202"/>
                <a:ext cx="959013" cy="10793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B71F9F6-0464-8C48-8175-FB2317752CB9}"/>
                  </a:ext>
                </a:extLst>
              </p:cNvPr>
              <p:cNvCxnSpPr>
                <a:stCxn id="10" idx="4"/>
                <a:endCxn id="43" idx="0"/>
              </p:cNvCxnSpPr>
              <p:nvPr/>
            </p:nvCxnSpPr>
            <p:spPr>
              <a:xfrm flipH="1">
                <a:off x="4310777" y="4139202"/>
                <a:ext cx="2646063" cy="1062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075FA22-6A84-D140-B6A8-2F3326C4F980}"/>
                  </a:ext>
                </a:extLst>
              </p:cNvPr>
              <p:cNvSpPr/>
              <p:nvPr/>
            </p:nvSpPr>
            <p:spPr>
              <a:xfrm>
                <a:off x="7565653" y="5215258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DB21D5B-8D4B-2F48-8256-B35507E1767C}"/>
                  </a:ext>
                </a:extLst>
              </p:cNvPr>
              <p:cNvCxnSpPr>
                <a:stCxn id="10" idx="4"/>
                <a:endCxn id="123" idx="0"/>
              </p:cNvCxnSpPr>
              <p:nvPr/>
            </p:nvCxnSpPr>
            <p:spPr>
              <a:xfrm>
                <a:off x="6956840" y="4139202"/>
                <a:ext cx="791693" cy="107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12681345-80C8-3B40-9527-A0351FE8DC17}"/>
                    </a:ext>
                  </a:extLst>
                </p:cNvPr>
                <p:cNvSpPr/>
                <p:nvPr/>
              </p:nvSpPr>
              <p:spPr>
                <a:xfrm>
                  <a:off x="2725516" y="2624167"/>
                  <a:ext cx="618183" cy="4382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12681345-80C8-3B40-9527-A0351FE8DC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516" y="2624167"/>
                  <a:ext cx="618183" cy="438262"/>
                </a:xfrm>
                <a:prstGeom prst="rect">
                  <a:avLst/>
                </a:prstGeom>
                <a:blipFill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9D065EB-BBD5-7049-A28A-D0E20DE45216}"/>
                    </a:ext>
                  </a:extLst>
                </p:cNvPr>
                <p:cNvSpPr/>
                <p:nvPr/>
              </p:nvSpPr>
              <p:spPr>
                <a:xfrm>
                  <a:off x="2725516" y="3737191"/>
                  <a:ext cx="618182" cy="444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9D065EB-BBD5-7049-A28A-D0E20DE452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516" y="3737191"/>
                  <a:ext cx="618182" cy="444930"/>
                </a:xfrm>
                <a:prstGeom prst="rect">
                  <a:avLst/>
                </a:prstGeom>
                <a:blipFill>
                  <a:blip r:embed="rId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082DB75B-5000-E540-B704-82BFC0F66B1A}"/>
                    </a:ext>
                  </a:extLst>
                </p:cNvPr>
                <p:cNvSpPr/>
                <p:nvPr/>
              </p:nvSpPr>
              <p:spPr>
                <a:xfrm>
                  <a:off x="2730836" y="5141324"/>
                  <a:ext cx="618182" cy="47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082DB75B-5000-E540-B704-82BFC0F66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836" y="5141324"/>
                  <a:ext cx="618182" cy="476221"/>
                </a:xfrm>
                <a:prstGeom prst="rect">
                  <a:avLst/>
                </a:prstGeom>
                <a:blipFill>
                  <a:blip r:embed="rId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6479962E-8B77-5942-89D1-CE349CA3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Neighborhood size increases exponentially when L increases.</a:t>
            </a:r>
          </a:p>
        </p:txBody>
      </p:sp>
    </p:spTree>
    <p:extLst>
      <p:ext uri="{BB962C8B-B14F-4D97-AF65-F5344CB8AC3E}">
        <p14:creationId xmlns:p14="http://schemas.microsoft.com/office/powerpoint/2010/main" val="262273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BE1A-6EC0-2248-86F1-7609C97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mini-batch training 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A644-B125-7943-AEA8-876C4BCD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randomly sample target nodes.</a:t>
            </a:r>
          </a:p>
          <a:p>
            <a:pPr lvl="1"/>
            <a:r>
              <a:rPr lang="en-US" dirty="0"/>
              <a:t>Sample nodes for computing node embeddings.</a:t>
            </a:r>
          </a:p>
          <a:p>
            <a:r>
              <a:rPr lang="en-US" dirty="0"/>
              <a:t>Step 2: randomly sample neighbors</a:t>
            </a:r>
          </a:p>
          <a:p>
            <a:pPr lvl="1"/>
            <a:r>
              <a:rPr lang="en-US" dirty="0"/>
              <a:t>Equivalent to prune the computation for node embeddings.</a:t>
            </a:r>
          </a:p>
        </p:txBody>
      </p:sp>
    </p:spTree>
    <p:extLst>
      <p:ext uri="{BB962C8B-B14F-4D97-AF65-F5344CB8AC3E}">
        <p14:creationId xmlns:p14="http://schemas.microsoft.com/office/powerpoint/2010/main" val="11753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 sampling</a:t>
            </a:r>
          </a:p>
          <a:p>
            <a:r>
              <a:rPr lang="en-US" dirty="0"/>
              <a:t>Control-variate based sampling</a:t>
            </a:r>
          </a:p>
          <a:p>
            <a:r>
              <a:rPr lang="en-US" dirty="0"/>
              <a:t>Layer-wise sampling</a:t>
            </a:r>
          </a:p>
          <a:p>
            <a:r>
              <a:rPr lang="en-US" dirty="0"/>
              <a:t>Random walk sampling</a:t>
            </a:r>
          </a:p>
        </p:txBody>
      </p:sp>
    </p:spTree>
    <p:extLst>
      <p:ext uri="{BB962C8B-B14F-4D97-AF65-F5344CB8AC3E}">
        <p14:creationId xmlns:p14="http://schemas.microsoft.com/office/powerpoint/2010/main" val="389407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 sampling</a:t>
            </a:r>
          </a:p>
          <a:p>
            <a:r>
              <a:rPr lang="en-US" dirty="0">
                <a:solidFill>
                  <a:schemeClr val="bg2"/>
                </a:solidFill>
              </a:rPr>
              <a:t>Control-variate based sampling</a:t>
            </a:r>
          </a:p>
          <a:p>
            <a:r>
              <a:rPr lang="en-US" dirty="0">
                <a:solidFill>
                  <a:schemeClr val="bg2"/>
                </a:solidFill>
              </a:rPr>
              <a:t>Layer-wise sampling</a:t>
            </a:r>
          </a:p>
          <a:p>
            <a:r>
              <a:rPr lang="en-US" dirty="0">
                <a:solidFill>
                  <a:schemeClr val="bg2"/>
                </a:solidFill>
              </a:rPr>
              <a:t>Random walk sampling</a:t>
            </a:r>
          </a:p>
        </p:txBody>
      </p:sp>
    </p:spTree>
    <p:extLst>
      <p:ext uri="{BB962C8B-B14F-4D97-AF65-F5344CB8AC3E}">
        <p14:creationId xmlns:p14="http://schemas.microsoft.com/office/powerpoint/2010/main" val="124152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GNN on giant graphs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63" y="2196695"/>
            <a:ext cx="3821479" cy="196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55107" y="4634264"/>
            <a:ext cx="215995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Knowledge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73B21-D317-854E-9956-3412B65A2376}"/>
              </a:ext>
            </a:extLst>
          </p:cNvPr>
          <p:cNvSpPr txBox="1"/>
          <p:nvPr/>
        </p:nvSpPr>
        <p:spPr>
          <a:xfrm>
            <a:off x="5766558" y="521837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209FC-5660-5544-9A30-064FE673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94642" y="2403959"/>
            <a:ext cx="3114095" cy="1266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89F645-A66F-C043-A5AA-F7AEF7954248}"/>
              </a:ext>
            </a:extLst>
          </p:cNvPr>
          <p:cNvSpPr txBox="1"/>
          <p:nvPr/>
        </p:nvSpPr>
        <p:spPr>
          <a:xfrm>
            <a:off x="8651805" y="4670406"/>
            <a:ext cx="21997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Recommendation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04B27-4A07-1D48-9329-CEF6B3B3D8C6}"/>
              </a:ext>
            </a:extLst>
          </p:cNvPr>
          <p:cNvSpPr txBox="1"/>
          <p:nvPr/>
        </p:nvSpPr>
        <p:spPr>
          <a:xfrm>
            <a:off x="8829802" y="521837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1000M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4A398-1F2F-854D-BBF4-8DF8B979F97B}"/>
              </a:ext>
            </a:extLst>
          </p:cNvPr>
          <p:cNvSpPr txBox="1"/>
          <p:nvPr/>
        </p:nvSpPr>
        <p:spPr>
          <a:xfrm>
            <a:off x="8706186" y="2957781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FC6AC-5FF1-B34B-B413-CC864B628712}"/>
              </a:ext>
            </a:extLst>
          </p:cNvPr>
          <p:cNvSpPr txBox="1"/>
          <p:nvPr/>
        </p:nvSpPr>
        <p:spPr>
          <a:xfrm>
            <a:off x="10384889" y="2957781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1F2FF-D2A8-C346-96F4-C3437BDE9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87" y="1894537"/>
            <a:ext cx="2731681" cy="2699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173FA0-117F-9444-9F8A-C5AB6BD2AAE5}"/>
              </a:ext>
            </a:extLst>
          </p:cNvPr>
          <p:cNvSpPr txBox="1"/>
          <p:nvPr/>
        </p:nvSpPr>
        <p:spPr>
          <a:xfrm>
            <a:off x="1568544" y="4677481"/>
            <a:ext cx="186371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Social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7507E-DAF4-D04B-872C-41A23020B1B6}"/>
              </a:ext>
            </a:extLst>
          </p:cNvPr>
          <p:cNvSpPr txBox="1"/>
          <p:nvPr/>
        </p:nvSpPr>
        <p:spPr>
          <a:xfrm>
            <a:off x="1578512" y="522544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100M – 1B</a:t>
            </a:r>
          </a:p>
        </p:txBody>
      </p:sp>
    </p:spTree>
    <p:extLst>
      <p:ext uri="{BB962C8B-B14F-4D97-AF65-F5344CB8AC3E}">
        <p14:creationId xmlns:p14="http://schemas.microsoft.com/office/powerpoint/2010/main" val="387444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94C-42B7-4646-A985-119F690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8E7-5E6D-6349-8B6B-47C9580A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Always sample neighbors from a neighbor list of a vertex.</a:t>
            </a:r>
          </a:p>
        </p:txBody>
      </p:sp>
    </p:spTree>
    <p:extLst>
      <p:ext uri="{BB962C8B-B14F-4D97-AF65-F5344CB8AC3E}">
        <p14:creationId xmlns:p14="http://schemas.microsoft.com/office/powerpoint/2010/main" val="201975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94C-42B7-4646-A985-119F690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8E7-5E6D-6349-8B6B-47C9580A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Always sample neighbors from a neighbor list of a vertex.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F4235130-0DAB-184E-ACE6-7A267F97BACB}"/>
              </a:ext>
            </a:extLst>
          </p:cNvPr>
          <p:cNvSpPr/>
          <p:nvPr/>
        </p:nvSpPr>
        <p:spPr>
          <a:xfrm>
            <a:off x="6098359" y="3868221"/>
            <a:ext cx="1000125" cy="425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5D84F-BB39-4C41-A670-FE9082650C76}"/>
              </a:ext>
            </a:extLst>
          </p:cNvPr>
          <p:cNvGrpSpPr/>
          <p:nvPr/>
        </p:nvGrpSpPr>
        <p:grpSpPr>
          <a:xfrm>
            <a:off x="7634963" y="2926213"/>
            <a:ext cx="2182944" cy="2451386"/>
            <a:chOff x="7634963" y="2926213"/>
            <a:chExt cx="2182944" cy="245138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EB245B-FA79-6647-8545-622B95CA7A63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CDAB4C9-41A6-1A46-A986-33CA74BDD06B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912A80-B899-0146-98F2-56910365F969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19FA1E-6C7A-1444-B80A-6B0274DEECF7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E2D1E5-A8BD-6747-B1B5-5DCC2CC328AF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0736BA-085A-754A-A280-52182F7899DA}"/>
                </a:ext>
              </a:extLst>
            </p:cNvPr>
            <p:cNvCxnSpPr>
              <a:cxnSpLocks/>
              <a:stCxn id="31" idx="7"/>
              <a:endCxn id="30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6C308A-2CA1-1E48-9892-CE6F4A1FEF3A}"/>
                </a:ext>
              </a:extLst>
            </p:cNvPr>
            <p:cNvCxnSpPr>
              <a:cxnSpLocks/>
              <a:stCxn id="30" idx="4"/>
              <a:endCxn id="37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BC24BF3-4B95-9E4C-A638-A753F594EEB6}"/>
                </a:ext>
              </a:extLst>
            </p:cNvPr>
            <p:cNvCxnSpPr>
              <a:cxnSpLocks/>
              <a:stCxn id="37" idx="4"/>
              <a:endCxn id="39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1BB058-5A8C-F547-AE22-17AB21CD2880}"/>
                </a:ext>
              </a:extLst>
            </p:cNvPr>
            <p:cNvCxnSpPr>
              <a:cxnSpLocks/>
              <a:stCxn id="37" idx="4"/>
              <a:endCxn id="3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F7F4593-DDFC-104B-AC4C-EA7BE69AD6DD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BB5592-474F-E14D-9A7C-6512FEFB3BFC}"/>
                </a:ext>
              </a:extLst>
            </p:cNvPr>
            <p:cNvCxnSpPr>
              <a:stCxn id="31" idx="4"/>
              <a:endCxn id="123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DA52FC-5CE5-4746-9BFE-50007AF405F5}"/>
              </a:ext>
            </a:extLst>
          </p:cNvPr>
          <p:cNvGrpSpPr/>
          <p:nvPr/>
        </p:nvGrpSpPr>
        <p:grpSpPr>
          <a:xfrm>
            <a:off x="925944" y="2757644"/>
            <a:ext cx="5043099" cy="2822116"/>
            <a:chOff x="4127897" y="2764138"/>
            <a:chExt cx="5043099" cy="282211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057017-BA6B-9C44-930C-57E3DE096649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EA0BB10-0B44-E843-9666-476EB00556F9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64B9874-E336-4F4F-91FF-F0ADD39AED51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40B49C-83C6-954B-9770-2D8665B58FC0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7DA3279-5DBF-644F-8671-002CFE32B158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E4A6F37-2D2E-8A46-A6C9-354D80612CFD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DBAB6EE-BA25-E942-A643-F0664654490B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F61DC78-BB04-F24E-9758-885995F18F42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96BDE0B-9CB4-0945-8F60-70326ADD4B0D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2CB4D5-31D4-5147-B769-F883DB2763D4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424C86C-6B80-DE4A-A1A2-E3D0A4AA795E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E417A4-6361-E944-AE7E-DC75D0D79276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08B306-B641-7549-9B42-C96DF1517278}"/>
                </a:ext>
              </a:extLst>
            </p:cNvPr>
            <p:cNvCxnSpPr>
              <a:stCxn id="139" idx="4"/>
              <a:endCxn id="140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C333802-6BAD-CE45-B65A-2D5BB78789E4}"/>
                </a:ext>
              </a:extLst>
            </p:cNvPr>
            <p:cNvCxnSpPr>
              <a:endCxn id="143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93A7CB-F318-5341-AD6A-7CA10BCAE02E}"/>
                </a:ext>
              </a:extLst>
            </p:cNvPr>
            <p:cNvCxnSpPr>
              <a:endCxn id="144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C708593-3071-9D4C-9157-D91673ACA6DD}"/>
                </a:ext>
              </a:extLst>
            </p:cNvPr>
            <p:cNvCxnSpPr>
              <a:stCxn id="139" idx="4"/>
              <a:endCxn id="142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2D35098-D7A1-EE40-9200-ABBDCFCD1724}"/>
                </a:ext>
              </a:extLst>
            </p:cNvPr>
            <p:cNvCxnSpPr>
              <a:stCxn id="139" idx="4"/>
              <a:endCxn id="141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E2DEC86-A399-EA44-9A5F-4B30DC4BB371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784A9D8-A789-7441-B6C8-3BB04A62F672}"/>
                </a:ext>
              </a:extLst>
            </p:cNvPr>
            <p:cNvCxnSpPr>
              <a:stCxn id="141" idx="4"/>
              <a:endCxn id="147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7E1F015-2974-8749-9AB1-27BC9BDF6F0A}"/>
                </a:ext>
              </a:extLst>
            </p:cNvPr>
            <p:cNvCxnSpPr>
              <a:stCxn id="141" idx="4"/>
              <a:endCxn id="146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E8E8D4C-2A37-A84F-8414-8A84B8C0919D}"/>
                </a:ext>
              </a:extLst>
            </p:cNvPr>
            <p:cNvCxnSpPr>
              <a:stCxn id="141" idx="4"/>
              <a:endCxn id="177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93E9B1A-7756-3543-AD0F-B1C7F1AD8F8E}"/>
                </a:ext>
              </a:extLst>
            </p:cNvPr>
            <p:cNvCxnSpPr>
              <a:stCxn id="140" idx="4"/>
              <a:endCxn id="145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336235A-BD20-004E-BA1F-38CB48FE347B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D6E07B7-BBC9-C147-99DC-204BD94E64F3}"/>
                </a:ext>
              </a:extLst>
            </p:cNvPr>
            <p:cNvCxnSpPr>
              <a:cxnSpLocks/>
              <a:stCxn id="143" idx="4"/>
              <a:endCxn id="147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CC257DC-10AE-8A49-BA12-9C041F6FF145}"/>
                </a:ext>
              </a:extLst>
            </p:cNvPr>
            <p:cNvCxnSpPr>
              <a:stCxn id="144" idx="4"/>
              <a:endCxn id="145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3386AFC-B884-B24C-8255-57E3B5CB037A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A58EB64-78EC-4945-AE8B-313D0335EC7B}"/>
                </a:ext>
              </a:extLst>
            </p:cNvPr>
            <p:cNvCxnSpPr>
              <a:stCxn id="144" idx="4"/>
              <a:endCxn id="162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A36B424-BCE9-6243-9153-E8DB6768D0B9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7BF0F05-13D2-8F45-B64F-DB72F6AF90F9}"/>
                </a:ext>
              </a:extLst>
            </p:cNvPr>
            <p:cNvCxnSpPr>
              <a:cxnSpLocks/>
              <a:stCxn id="144" idx="4"/>
              <a:endCxn id="16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221F37-E2FB-3F4B-A3AB-B6B256E12081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237F4ED-5259-D346-8DED-D5F63E361A29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FA468D5-E9AB-2448-9EB1-C5B25793B3DD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AE136AE-DF93-C040-945F-95B7F3298495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F629B6C-0861-1B4E-9C60-C1BB7D76196D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B893A-1576-0140-9BE0-0F845643FC7D}"/>
                </a:ext>
              </a:extLst>
            </p:cNvPr>
            <p:cNvCxnSpPr>
              <a:stCxn id="144" idx="4"/>
              <a:endCxn id="175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90B240F-4EAE-BB41-854C-089434DE3BB0}"/>
                </a:ext>
              </a:extLst>
            </p:cNvPr>
            <p:cNvCxnSpPr>
              <a:stCxn id="144" idx="4"/>
              <a:endCxn id="167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2F4AFF4-A489-2342-94C8-7ED29B1F363E}"/>
                </a:ext>
              </a:extLst>
            </p:cNvPr>
            <p:cNvCxnSpPr>
              <a:stCxn id="142" idx="4"/>
              <a:endCxn id="145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5366BFA-CCD1-E041-867B-43297D848337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A255CAF-20C1-9B47-84A0-606D1EBEF3BF}"/>
                </a:ext>
              </a:extLst>
            </p:cNvPr>
            <p:cNvCxnSpPr>
              <a:stCxn id="142" idx="4"/>
              <a:endCxn id="172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078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training in GNN models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838200" y="2704839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loud 75">
            <a:extLst>
              <a:ext uri="{FF2B5EF4-FFF2-40B4-BE49-F238E27FC236}">
                <a16:creationId xmlns:a16="http://schemas.microsoft.com/office/drawing/2014/main" id="{6C266183-4727-A448-A32F-B65FD19587A2}"/>
              </a:ext>
            </a:extLst>
          </p:cNvPr>
          <p:cNvSpPr/>
          <p:nvPr/>
        </p:nvSpPr>
        <p:spPr>
          <a:xfrm>
            <a:off x="8845940" y="3298544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GNN models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37D500F9-AAD8-CA4D-86B2-640EFF302DE8}"/>
              </a:ext>
            </a:extLst>
          </p:cNvPr>
          <p:cNvSpPr/>
          <p:nvPr/>
        </p:nvSpPr>
        <p:spPr>
          <a:xfrm>
            <a:off x="7859932" y="404670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63E2852F-BA0D-2E47-8FF7-6D67EAEDADF5}"/>
              </a:ext>
            </a:extLst>
          </p:cNvPr>
          <p:cNvSpPr/>
          <p:nvPr/>
        </p:nvSpPr>
        <p:spPr>
          <a:xfrm>
            <a:off x="4532985" y="4030285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7E357B-900D-0745-ADC8-C25E3A10CC9F}"/>
              </a:ext>
            </a:extLst>
          </p:cNvPr>
          <p:cNvSpPr txBox="1"/>
          <p:nvPr/>
        </p:nvSpPr>
        <p:spPr>
          <a:xfrm>
            <a:off x="1729741" y="6128377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graph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416EC3-58BB-7046-B653-CB8FD8F6389A}"/>
              </a:ext>
            </a:extLst>
          </p:cNvPr>
          <p:cNvSpPr txBox="1"/>
          <p:nvPr/>
        </p:nvSpPr>
        <p:spPr>
          <a:xfrm>
            <a:off x="6508039" y="5462742"/>
            <a:ext cx="89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batch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A1A1EF-ED0B-754D-91FE-461801B1F149}"/>
              </a:ext>
            </a:extLst>
          </p:cNvPr>
          <p:cNvGrpSpPr/>
          <p:nvPr/>
        </p:nvGrpSpPr>
        <p:grpSpPr>
          <a:xfrm>
            <a:off x="5792000" y="2865822"/>
            <a:ext cx="2182944" cy="2451386"/>
            <a:chOff x="7634963" y="2926213"/>
            <a:chExt cx="2182944" cy="245138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D0AB5D7-A8D8-1E4F-BF3B-0E4DDC545990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ABE50E-5E4E-B143-B40D-C1BDD30728CF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1BD947-AA8B-CD48-AF90-DE136DF6E1F1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3582C5B-E691-3642-BCF1-897BD49E3F78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5A922E-0171-F342-972E-F44010D5ADD2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8A4E805-9FDB-C846-BFD5-515BC795F229}"/>
                </a:ext>
              </a:extLst>
            </p:cNvPr>
            <p:cNvCxnSpPr>
              <a:cxnSpLocks/>
              <a:stCxn id="83" idx="7"/>
              <a:endCxn id="82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2CD64CA-CABE-5E48-99CA-686D2574EE06}"/>
                </a:ext>
              </a:extLst>
            </p:cNvPr>
            <p:cNvCxnSpPr>
              <a:cxnSpLocks/>
              <a:stCxn id="82" idx="4"/>
              <a:endCxn id="85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8E1781-93E5-694E-A13B-2C31041EFF13}"/>
                </a:ext>
              </a:extLst>
            </p:cNvPr>
            <p:cNvCxnSpPr>
              <a:cxnSpLocks/>
              <a:stCxn id="85" idx="4"/>
              <a:endCxn id="86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8135787-CBBA-6842-A9F1-AE69522FCF5A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511998A-D2AB-1D42-A5F7-17A3652B9474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731F9C-BA18-7342-A261-085A8B3DEFA6}"/>
                </a:ext>
              </a:extLst>
            </p:cNvPr>
            <p:cNvCxnSpPr>
              <a:stCxn id="83" idx="4"/>
              <a:endCxn id="91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00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509-3D56-0445-B667-2BCADB13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graph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F098-FFA2-C940-B41E-2F3919C7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forward and backward computation on the full graph.</a:t>
            </a:r>
          </a:p>
          <a:p>
            <a:r>
              <a:rPr lang="en-US" dirty="0"/>
              <a:t>Memory consumption of a GNN model is proportional to |V| and |E|.</a:t>
            </a:r>
          </a:p>
          <a:p>
            <a:pPr lvl="1"/>
            <a:r>
              <a:rPr lang="en-US" dirty="0"/>
              <a:t>A graph with 1B edges may require terabytes of memory to store data.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77662-0EEB-FB4D-A106-889A5ED7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3798042"/>
            <a:ext cx="2969587" cy="25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7E3740-E045-8B43-8BA9-631A4FEC6C1F}"/>
              </a:ext>
            </a:extLst>
          </p:cNvPr>
          <p:cNvSpPr/>
          <p:nvPr/>
        </p:nvSpPr>
        <p:spPr>
          <a:xfrm>
            <a:off x="5719629" y="304458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3F9B5B-8EC2-F74C-A059-6B63998DE42E}"/>
              </a:ext>
            </a:extLst>
          </p:cNvPr>
          <p:cNvSpPr/>
          <p:nvPr/>
        </p:nvSpPr>
        <p:spPr>
          <a:xfrm>
            <a:off x="5719629" y="3411568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C575B0-8669-9143-8111-A6F6DAB31363}"/>
              </a:ext>
            </a:extLst>
          </p:cNvPr>
          <p:cNvSpPr/>
          <p:nvPr/>
        </p:nvSpPr>
        <p:spPr>
          <a:xfrm>
            <a:off x="5719629" y="3778556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A8A81C-683E-7244-AF82-222A7713E18D}"/>
              </a:ext>
            </a:extLst>
          </p:cNvPr>
          <p:cNvSpPr/>
          <p:nvPr/>
        </p:nvSpPr>
        <p:spPr>
          <a:xfrm>
            <a:off x="5719629" y="414554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1125230-078F-4C45-87D6-DA406C0A9B60}"/>
              </a:ext>
            </a:extLst>
          </p:cNvPr>
          <p:cNvSpPr/>
          <p:nvPr/>
        </p:nvSpPr>
        <p:spPr>
          <a:xfrm>
            <a:off x="6769509" y="345667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0BD98DEC-F0D4-F148-B997-0DFD143B5D4D}"/>
              </a:ext>
            </a:extLst>
          </p:cNvPr>
          <p:cNvSpPr/>
          <p:nvPr/>
        </p:nvSpPr>
        <p:spPr>
          <a:xfrm>
            <a:off x="8155858" y="2926589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 models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54994-2B8E-C743-9380-F0F99738C166}"/>
              </a:ext>
            </a:extLst>
          </p:cNvPr>
          <p:cNvSpPr txBox="1"/>
          <p:nvPr/>
        </p:nvSpPr>
        <p:spPr>
          <a:xfrm>
            <a:off x="5294671" y="4862574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483C5-A987-3B43-866C-09E1E97A4DE3}"/>
              </a:ext>
            </a:extLst>
          </p:cNvPr>
          <p:cNvSpPr txBox="1"/>
          <p:nvPr/>
        </p:nvSpPr>
        <p:spPr>
          <a:xfrm>
            <a:off x="1729741" y="6128377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dataset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E448942-866D-8F4D-9E8B-2DA110BD7057}"/>
              </a:ext>
            </a:extLst>
          </p:cNvPr>
          <p:cNvSpPr/>
          <p:nvPr/>
        </p:nvSpPr>
        <p:spPr>
          <a:xfrm>
            <a:off x="3773334" y="3472557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025A1-9568-ED45-A9EB-859ECD5BB1C3}"/>
              </a:ext>
            </a:extLst>
          </p:cNvPr>
          <p:cNvSpPr txBox="1"/>
          <p:nvPr/>
        </p:nvSpPr>
        <p:spPr>
          <a:xfrm>
            <a:off x="5372107" y="5286768"/>
            <a:ext cx="447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points are independent and identically distributed (IID).</a:t>
            </a:r>
          </a:p>
        </p:txBody>
      </p:sp>
    </p:spTree>
    <p:extLst>
      <p:ext uri="{BB962C8B-B14F-4D97-AF65-F5344CB8AC3E}">
        <p14:creationId xmlns:p14="http://schemas.microsoft.com/office/powerpoint/2010/main" val="12298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mini-batch training to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E412-1092-D042-88D4-FAC2E046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(data points) in graphs have edges (dependencies).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1265904" y="2675342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5992FF69-BA7A-8641-B280-3212B5792449}"/>
              </a:ext>
            </a:extLst>
          </p:cNvPr>
          <p:cNvSpPr/>
          <p:nvPr/>
        </p:nvSpPr>
        <p:spPr>
          <a:xfrm>
            <a:off x="8494721" y="401042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B4F330-F0C0-AB4C-B399-CF20D798C8B7}"/>
              </a:ext>
            </a:extLst>
          </p:cNvPr>
          <p:cNvSpPr/>
          <p:nvPr/>
        </p:nvSpPr>
        <p:spPr>
          <a:xfrm>
            <a:off x="7559167" y="335090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F0E5AE-9F29-1D48-BBBA-97CC3A3381C5}"/>
              </a:ext>
            </a:extLst>
          </p:cNvPr>
          <p:cNvSpPr/>
          <p:nvPr/>
        </p:nvSpPr>
        <p:spPr>
          <a:xfrm>
            <a:off x="9090723" y="339137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07E32B8-1E09-2D43-9FC1-7B11251F7185}"/>
              </a:ext>
            </a:extLst>
          </p:cNvPr>
          <p:cNvSpPr/>
          <p:nvPr/>
        </p:nvSpPr>
        <p:spPr>
          <a:xfrm>
            <a:off x="8860481" y="491892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6CD855B-865D-604E-922B-2054E3C52692}"/>
              </a:ext>
            </a:extLst>
          </p:cNvPr>
          <p:cNvSpPr/>
          <p:nvPr/>
        </p:nvSpPr>
        <p:spPr>
          <a:xfrm>
            <a:off x="5932057" y="416643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70C5B-A5DD-FE4F-BD2E-3CA12466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68" y="3829439"/>
            <a:ext cx="1011306" cy="12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5440-7C2E-FC43-B7E4-5CFC7429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Graph convolution network (GCN)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20529-7680-9942-8E6E-21277D3F4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is a non-linear function (e.g., a </a:t>
                </a:r>
                <a:r>
                  <a:rPr lang="en-US" dirty="0" err="1"/>
                  <a:t>FullyConnected</a:t>
                </a:r>
                <a:r>
                  <a:rPr lang="en-US" dirty="0"/>
                  <a:t> layer + activation).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20529-7680-9942-8E6E-21277D3F4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6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58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FCA5-B350-8242-9DF6-F0495AFB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GCN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is the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is a non-linear function (e.g., a </a:t>
                </a:r>
                <a:r>
                  <a:rPr lang="en-US" dirty="0" err="1"/>
                  <a:t>FullyConnected</a:t>
                </a:r>
                <a:r>
                  <a:rPr lang="en-US" dirty="0"/>
                  <a:t> layer + activation).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2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4B61-AA5F-CB4D-934F-3DC1E664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embedding of node 1 of layer 2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2" y="2822825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84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14570</TotalTime>
  <Words>735</Words>
  <Application>Microsoft Macintosh PowerPoint</Application>
  <PresentationFormat>Widescreen</PresentationFormat>
  <Paragraphs>249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Scale GNN to giant graph in DGL</vt:lpstr>
      <vt:lpstr>Train GNN on giant graphs</vt:lpstr>
      <vt:lpstr>Full graph training</vt:lpstr>
      <vt:lpstr>Recap: mini-batch training in deep learning</vt:lpstr>
      <vt:lpstr>Recap: mini-batch training in deep learning</vt:lpstr>
      <vt:lpstr>How to apply mini-batch training to graphs?</vt:lpstr>
      <vt:lpstr>Recap: Graph convolution network (GCN)</vt:lpstr>
      <vt:lpstr>Multi-layer GCN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A view of data dependency</vt:lpstr>
      <vt:lpstr> mini-batch training on graphs</vt:lpstr>
      <vt:lpstr>Sampling strategies</vt:lpstr>
      <vt:lpstr>Sampling strategies</vt:lpstr>
      <vt:lpstr>Neighbor sampling</vt:lpstr>
      <vt:lpstr>Neighbor sampling</vt:lpstr>
      <vt:lpstr>Mini-batch training in GNN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for GNN</dc:title>
  <dc:creator>Microsoft Office User</dc:creator>
  <cp:lastModifiedBy>Microsoft Office User</cp:lastModifiedBy>
  <cp:revision>99</cp:revision>
  <dcterms:created xsi:type="dcterms:W3CDTF">2019-06-29T21:36:44Z</dcterms:created>
  <dcterms:modified xsi:type="dcterms:W3CDTF">2020-04-18T00:45:18Z</dcterms:modified>
</cp:coreProperties>
</file>