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72" r:id="rId6"/>
    <p:sldId id="265" r:id="rId7"/>
    <p:sldId id="266" r:id="rId8"/>
    <p:sldId id="259" r:id="rId9"/>
    <p:sldId id="269" r:id="rId10"/>
    <p:sldId id="270" r:id="rId11"/>
    <p:sldId id="260" r:id="rId12"/>
    <p:sldId id="271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09592-9A75-448E-A833-70E85A6ECB4A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2167-E236-4415-A4C0-2C116F775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0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主要谈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LevelDB </a:t>
            </a:r>
            <a:r>
              <a:rPr lang="zh-CN" altLang="en-US" dirty="0" smtClean="0"/>
              <a:t>的历史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相关生态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一些架构设计层面中的常用模式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代码</a:t>
            </a:r>
            <a:r>
              <a:rPr lang="zh-CN" altLang="en-US" dirty="0" smtClean="0"/>
              <a:t>质量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2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并发控制的常用模式：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锁（比如 两阶段锁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 </a:t>
            </a:r>
            <a:r>
              <a:rPr lang="en-US" altLang="zh-CN" dirty="0" smtClean="0"/>
              <a:t>2PL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可串行化（比如 </a:t>
            </a:r>
            <a:r>
              <a:rPr lang="en-US" altLang="zh-CN" dirty="0" smtClean="0"/>
              <a:t>Spark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DAG scheduler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时间戳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MVCC</a:t>
            </a:r>
            <a:r>
              <a:rPr lang="zh-CN" altLang="en-US" dirty="0" smtClean="0"/>
              <a:t>，多版本并发控制（也就是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中采用的模式）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在每次写数据时生成新版本的数据库对象，以此来增加并发性；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并允许事务根据不同的版本进行读取操作；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具体来说：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数据库里有原始数据 </a:t>
            </a:r>
            <a:r>
              <a:rPr lang="en-US" altLang="zh-CN" dirty="0" smtClean="0"/>
              <a:t>k1-v1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这时候有两个并发地请求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(1)</a:t>
            </a:r>
            <a:r>
              <a:rPr lang="en-US" altLang="zh-CN" baseline="0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k1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写 </a:t>
            </a:r>
            <a:r>
              <a:rPr lang="en-US" altLang="zh-CN" dirty="0" smtClean="0"/>
              <a:t>k1-v2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(1) </a:t>
            </a:r>
            <a:r>
              <a:rPr lang="zh-CN" altLang="en-US" dirty="0" smtClean="0"/>
              <a:t>对于读请求，会直接在当前版本上读；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对于写操作，会新建一个版本，当事务（</a:t>
            </a:r>
            <a:r>
              <a:rPr lang="en-US" altLang="zh-CN" dirty="0" smtClean="0"/>
              <a:t>```LevelDB</a:t>
            </a:r>
            <a:r>
              <a:rPr lang="zh-CN" altLang="en-US" dirty="0" smtClean="0"/>
              <a:t>中无事务</a:t>
            </a:r>
            <a:r>
              <a:rPr lang="en-US" altLang="zh-CN" dirty="0" smtClean="0"/>
              <a:t>```</a:t>
            </a:r>
            <a:r>
              <a:rPr lang="zh-CN" altLang="en-US" dirty="0" smtClean="0"/>
              <a:t>）提交完成之后，当前版本会指向这个最新的版本；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整体上讲，我们会维护一个版本序列，每个版本都持有一些文件的索引。并且有一个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指针表明当前版本。对于过时的版本，后台会自动回收。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9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代码质量评价：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使用了</a:t>
            </a:r>
            <a:r>
              <a:rPr lang="en-US" altLang="zh-CN" dirty="0" smtClean="0"/>
              <a:t>CodeFactor</a:t>
            </a:r>
            <a:r>
              <a:rPr lang="zh-CN" altLang="en-US" dirty="0" smtClean="0"/>
              <a:t>这个软件，评测结果为</a:t>
            </a:r>
            <a:r>
              <a:rPr lang="en-US" altLang="zh-CN" dirty="0" smtClean="0"/>
              <a:t>B+</a:t>
            </a:r>
            <a:r>
              <a:rPr lang="zh-CN" altLang="en-US" dirty="0" smtClean="0"/>
              <a:t>，其实是不太智能的。因为主要扣分项在于有些逻辑过于复杂；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另外，主要作者是 </a:t>
            </a:r>
            <a:r>
              <a:rPr lang="en-US" altLang="zh-CN" dirty="0" smtClean="0"/>
              <a:t>Jeff Dean</a:t>
            </a:r>
            <a:r>
              <a:rPr lang="zh-CN" altLang="en-US" dirty="0" smtClean="0"/>
              <a:t>，一位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传奇人物，他同时也是 </a:t>
            </a:r>
            <a:r>
              <a:rPr lang="en-US" altLang="zh-CN" dirty="0" smtClean="0"/>
              <a:t>Bigtable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MapReduce </a:t>
            </a:r>
            <a:r>
              <a:rPr lang="zh-CN" altLang="en-US" dirty="0" smtClean="0"/>
              <a:t>的主要架构师；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总体上讲，代码质量很高。而且经历了长期的社区的检查；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4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Log-structured file system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年被首次提出。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年被首次实施，用于开发一个 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分布式操作系统，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2006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OSDI </a:t>
            </a:r>
            <a:r>
              <a:rPr lang="zh-CN" altLang="en-US" dirty="0" smtClean="0"/>
              <a:t>上发表了一篇论文 </a:t>
            </a:r>
            <a:r>
              <a:rPr lang="en-US" altLang="zh-CN" dirty="0" smtClean="0"/>
              <a:t>—— Bigtable</a:t>
            </a:r>
            <a:r>
              <a:rPr lang="zh-CN" altLang="en-US" dirty="0" smtClean="0"/>
              <a:t>，从此开创了分布式表格系统的先河。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将其 </a:t>
            </a:r>
            <a:r>
              <a:rPr lang="en-US" altLang="zh-CN" dirty="0" smtClean="0"/>
              <a:t>Bigtable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MapReduce </a:t>
            </a:r>
            <a:r>
              <a:rPr lang="zh-CN" altLang="en-US" dirty="0" smtClean="0"/>
              <a:t>之下的存储引擎组件开源化，于是诞生了 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团队基于 </a:t>
            </a:r>
            <a:r>
              <a:rPr lang="en-US" altLang="zh-CN" dirty="0" smtClean="0"/>
              <a:t>LevelDB </a:t>
            </a:r>
            <a:r>
              <a:rPr lang="zh-CN" altLang="en-US" dirty="0" smtClean="0"/>
              <a:t>开发了 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之后，一些有名的项目比如。。。使用 </a:t>
            </a:r>
            <a:r>
              <a:rPr lang="en-US" altLang="zh-CN" dirty="0" smtClean="0"/>
              <a:t>RocksDB </a:t>
            </a:r>
            <a:r>
              <a:rPr lang="zh-CN" altLang="en-US" dirty="0" smtClean="0"/>
              <a:t>作为其存储引擎。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3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LevelDB </a:t>
            </a:r>
            <a:r>
              <a:rPr lang="zh-CN" altLang="en-US" dirty="0" smtClean="0"/>
              <a:t>的相关生态：我挑了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个比较知名的项目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比特币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Facebook </a:t>
            </a:r>
            <a:r>
              <a:rPr lang="zh-CN" altLang="en-US" baseline="0" dirty="0" smtClean="0"/>
              <a:t>团队基于 </a:t>
            </a:r>
            <a:r>
              <a:rPr lang="en-US" altLang="zh-CN" baseline="0" dirty="0" smtClean="0"/>
              <a:t>LevelDB </a:t>
            </a:r>
            <a:r>
              <a:rPr lang="zh-CN" altLang="en-US" baseline="0" dirty="0" smtClean="0"/>
              <a:t>开发的 </a:t>
            </a:r>
            <a:r>
              <a:rPr lang="en-US" altLang="zh-CN" dirty="0" smtClean="0"/>
              <a:t>RocksDB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最近很火的一个项目 </a:t>
            </a:r>
            <a:r>
              <a:rPr lang="en-US" altLang="zh-CN" dirty="0" smtClean="0"/>
              <a:t>— TiDB</a:t>
            </a:r>
            <a:r>
              <a:rPr lang="zh-CN" altLang="en-US" dirty="0" smtClean="0"/>
              <a:t>，由 </a:t>
            </a:r>
            <a:r>
              <a:rPr lang="en-US" altLang="zh-CN" dirty="0" smtClean="0"/>
              <a:t>PingCAP </a:t>
            </a:r>
            <a:r>
              <a:rPr lang="zh-CN" altLang="en-US" dirty="0" smtClean="0"/>
              <a:t>团队开发，基于 </a:t>
            </a:r>
            <a:r>
              <a:rPr lang="en-US" altLang="zh-CN" dirty="0" smtClean="0"/>
              <a:t>RocksDB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1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比特币在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版本引入了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作为数据持久化层；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对于一个用于分布式交易的项目来说，而且它可以换钱，算是一种非常大的信任吧。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0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世纪初开发</a:t>
            </a:r>
            <a:r>
              <a:rPr lang="en-US" altLang="zh-CN" dirty="0" smtClean="0"/>
              <a:t>Bigtable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等闪存设备还并不流行。因此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针对高性能单机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存储。</a:t>
            </a:r>
            <a:endParaRPr lang="en-US" altLang="zh-CN" dirty="0" smtClean="0"/>
          </a:p>
          <a:p>
            <a:r>
              <a:rPr lang="zh-CN" altLang="en-US" dirty="0" smtClean="0"/>
              <a:t>为了最大限度地利用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的存储性能，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团队在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年在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的基础上开发了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嵌入式数据库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提高服务器工作负载的性能；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高效利用快速存储，如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用途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(1)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作为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Hadoop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的缓存，允许应用程序实时查询；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(2)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高性能消息队列；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发展历程：（左）采用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RocksDB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作为替代后端；（右）采用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RocksDB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作为嵌入式存储引擎；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4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Raft</a:t>
            </a:r>
            <a:r>
              <a:rPr lang="zh-CN" altLang="en-US" dirty="0" smtClean="0"/>
              <a:t>：分布式共识算法（</a:t>
            </a:r>
            <a:r>
              <a:rPr lang="en-US" altLang="zh-CN" dirty="0" smtClean="0"/>
              <a:t>TiKV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作为分布式数据一致性协议做复制，保持数据的一致性和容灾。数据存储托管到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水平扩展：随着业务的增长，</a:t>
            </a:r>
            <a:r>
              <a:rPr lang="en-US" altLang="zh-CN" dirty="0" smtClean="0"/>
              <a:t>TiDB</a:t>
            </a:r>
            <a:r>
              <a:rPr lang="zh-CN" altLang="en-US" dirty="0" smtClean="0"/>
              <a:t>可以简单的添加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节点，提高整体的处理能力，提供更高的吞吐。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高可用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(1) TiDB</a:t>
            </a:r>
            <a:r>
              <a:rPr lang="zh-CN" altLang="en-US" dirty="0" smtClean="0">
                <a:sym typeface="Wingdings" panose="05000000000000000000" pitchFamily="2" charset="2"/>
              </a:rPr>
              <a:t>是无状态的，当一个</a:t>
            </a:r>
            <a:r>
              <a:rPr lang="en-US" altLang="zh-CN" dirty="0" smtClean="0">
                <a:sym typeface="Wingdings" panose="05000000000000000000" pitchFamily="2" charset="2"/>
              </a:rPr>
              <a:t>session</a:t>
            </a:r>
            <a:r>
              <a:rPr lang="zh-CN" altLang="en-US" dirty="0" smtClean="0">
                <a:sym typeface="Wingdings" panose="05000000000000000000" pitchFamily="2" charset="2"/>
              </a:rPr>
              <a:t>失效时，会重新部署一个新的实例；</a:t>
            </a:r>
            <a:r>
              <a:rPr lang="en-US" altLang="zh-CN" dirty="0" smtClean="0">
                <a:sym typeface="Wingdings" panose="05000000000000000000" pitchFamily="2" charset="2"/>
              </a:rPr>
              <a:t>(2) </a:t>
            </a:r>
            <a:r>
              <a:rPr lang="zh-CN" altLang="en-US" dirty="0" smtClean="0">
                <a:sym typeface="Wingdings" panose="05000000000000000000" pitchFamily="2" charset="2"/>
              </a:rPr>
              <a:t>整个集群通过</a:t>
            </a:r>
            <a:r>
              <a:rPr lang="en-US" altLang="zh-CN" dirty="0" smtClean="0">
                <a:sym typeface="Wingdings" panose="05000000000000000000" pitchFamily="2" charset="2"/>
              </a:rPr>
              <a:t>Raft</a:t>
            </a:r>
            <a:r>
              <a:rPr lang="zh-CN" altLang="en-US" dirty="0" smtClean="0">
                <a:sym typeface="Wingdings" panose="05000000000000000000" pitchFamily="2" charset="2"/>
              </a:rPr>
              <a:t>协议保持数据的一致性；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TiDB</a:t>
            </a:r>
            <a:r>
              <a:rPr lang="zh-CN" altLang="en-US" dirty="0" smtClean="0">
                <a:sym typeface="Wingdings" panose="05000000000000000000" pitchFamily="2" charset="2"/>
              </a:rPr>
              <a:t>整体架构：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TiDB Server </a:t>
            </a:r>
            <a:r>
              <a:rPr lang="zh-CN" altLang="en-US" dirty="0" smtClean="0">
                <a:sym typeface="Wingdings" panose="05000000000000000000" pitchFamily="2" charset="2"/>
              </a:rPr>
              <a:t>负责处理 </a:t>
            </a:r>
            <a:r>
              <a:rPr lang="en-US" altLang="zh-CN" dirty="0" smtClean="0">
                <a:sym typeface="Wingdings" panose="05000000000000000000" pitchFamily="2" charset="2"/>
              </a:rPr>
              <a:t>SQL </a:t>
            </a:r>
            <a:r>
              <a:rPr lang="zh-CN" altLang="en-US" dirty="0" smtClean="0">
                <a:sym typeface="Wingdings" panose="05000000000000000000" pitchFamily="2" charset="2"/>
              </a:rPr>
              <a:t>请求，并通过 </a:t>
            </a:r>
            <a:r>
              <a:rPr lang="en-US" altLang="zh-CN" dirty="0" smtClean="0">
                <a:sym typeface="Wingdings" panose="05000000000000000000" pitchFamily="2" charset="2"/>
              </a:rPr>
              <a:t>PD</a:t>
            </a:r>
            <a:r>
              <a:rPr lang="zh-CN" altLang="en-US" dirty="0" smtClean="0">
                <a:sym typeface="Wingdings" panose="05000000000000000000" pitchFamily="2" charset="2"/>
              </a:rPr>
              <a:t>集群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与 </a:t>
            </a:r>
            <a:r>
              <a:rPr lang="en-US" altLang="zh-CN" dirty="0" smtClean="0">
                <a:sym typeface="Wingdings" panose="05000000000000000000" pitchFamily="2" charset="2"/>
              </a:rPr>
              <a:t>TiKV </a:t>
            </a:r>
            <a:r>
              <a:rPr lang="zh-CN" altLang="en-US" dirty="0" smtClean="0">
                <a:sym typeface="Wingdings" panose="05000000000000000000" pitchFamily="2" charset="2"/>
              </a:rPr>
              <a:t>交互数据；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TiDB Server </a:t>
            </a:r>
            <a:r>
              <a:rPr lang="zh-CN" altLang="en-US" dirty="0" smtClean="0">
                <a:sym typeface="Wingdings" panose="05000000000000000000" pitchFamily="2" charset="2"/>
              </a:rPr>
              <a:t>是无状态的，其本身并不存储数据，只负责计算，因此可以无限水平扩展；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4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关于整体的架构视图，我们讲两个常用的模式</a:t>
            </a:r>
            <a:endParaRPr lang="en-US" altLang="zh-CN" dirty="0" smtClean="0"/>
          </a:p>
          <a:p>
            <a:r>
              <a:rPr lang="zh-CN" altLang="en-US" dirty="0" smtClean="0"/>
              <a:t>从两个角度切入：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日志结构的文件系统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并发控制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3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概念是在上个世纪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年代出现的，原因：</a:t>
            </a:r>
            <a:r>
              <a:rPr lang="en-US" altLang="zh-CN" dirty="0" smtClean="0"/>
              <a:t>(1)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内存和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增大，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磁盘写操作成为瓶颈；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和顺序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性能差距巨大；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其基本思想是：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将底层设备当作一种只能追加写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(append)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的设备。将文件修改顺序追加写入磁盘，而不覆盖旧数据；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顺序写入能避免很多寻道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(seek)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是一种机械操作，很难提高速度。因此减少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能极大提高文件系统的写效率；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LevelDB</a:t>
            </a:r>
            <a:r>
              <a:rPr lang="zh-CN" altLang="en-US" dirty="0" smtClean="0"/>
              <a:t>中，先写入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，成功后才修改内存。</a:t>
            </a:r>
            <a:endParaRPr lang="en-US" altLang="zh-CN" dirty="0" smtClean="0"/>
          </a:p>
          <a:p>
            <a:r>
              <a:rPr lang="zh-CN" altLang="en-US" dirty="0" smtClean="0"/>
              <a:t>如果程序突然崩溃，我们可以从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中恢复数据。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C2167-E236-4415-A4C0-2C116F7756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2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8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1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7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0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3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2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5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4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6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2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2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9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3E6502-4744-4741-BDDD-3A20DD2441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697F2A-FF82-4EB5-B5EF-7E82ED1A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6554" y="3054927"/>
            <a:ext cx="9116291" cy="1176482"/>
          </a:xfrm>
        </p:spPr>
        <p:txBody>
          <a:bodyPr/>
          <a:lstStyle/>
          <a:p>
            <a:r>
              <a:rPr lang="zh-CN" altLang="en-US" dirty="0"/>
              <a:t>软件体系结构 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组 </a:t>
            </a:r>
            <a:r>
              <a:rPr lang="zh-CN" altLang="en-US" dirty="0"/>
              <a:t>演讲</a:t>
            </a:r>
          </a:p>
        </p:txBody>
      </p:sp>
    </p:spTree>
    <p:extLst>
      <p:ext uri="{BB962C8B-B14F-4D97-AF65-F5344CB8AC3E}">
        <p14:creationId xmlns:p14="http://schemas.microsoft.com/office/powerpoint/2010/main" val="12728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48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284" y="0"/>
            <a:ext cx="10059989" cy="1257300"/>
          </a:xfrm>
        </p:spPr>
        <p:txBody>
          <a:bodyPr/>
          <a:lstStyle/>
          <a:p>
            <a:r>
              <a:rPr lang="en-US" altLang="zh-CN" dirty="0"/>
              <a:t>Concurrency</a:t>
            </a:r>
            <a:r>
              <a:rPr lang="en-US" altLang="zh-CN" dirty="0" smtClean="0"/>
              <a:t> Control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63529" y="1361208"/>
            <a:ext cx="10728471" cy="4759037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smtClean="0"/>
              <a:t> Lock (e.g. 2PL)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 Serializability (e.g. DAG-Scheduler in Spark)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 TimeStamp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 MVCC —— Multiple Version Concurrency Control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463529" y="5392881"/>
            <a:ext cx="9956080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0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2192001" cy="6855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0"/>
            <a:ext cx="12192002" cy="6855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" y="-2689"/>
            <a:ext cx="12192004" cy="6855313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9" y="1031359"/>
            <a:ext cx="9417054" cy="582126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86641" y="1"/>
            <a:ext cx="10018713" cy="1031358"/>
          </a:xfrm>
        </p:spPr>
        <p:txBody>
          <a:bodyPr/>
          <a:lstStyle/>
          <a:p>
            <a:r>
              <a:rPr lang="en-US" altLang="zh-CN" dirty="0" smtClean="0"/>
              <a:t>MVCC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002" y="0"/>
            <a:ext cx="9636271" cy="1154545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Code Quality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73" y="1154545"/>
            <a:ext cx="4936326" cy="738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906" y="1893455"/>
            <a:ext cx="8388861" cy="49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82381" y="58420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6000" dirty="0" smtClean="0"/>
              <a:t>Thanks for watching</a:t>
            </a:r>
            <a:endParaRPr lang="zh-CN" altLang="en-US" sz="6000" dirty="0"/>
          </a:p>
        </p:txBody>
      </p:sp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33" y="2884053"/>
            <a:ext cx="7037408" cy="2905625"/>
          </a:xfrm>
        </p:spPr>
      </p:pic>
    </p:spTree>
    <p:extLst>
      <p:ext uri="{BB962C8B-B14F-4D97-AF65-F5344CB8AC3E}">
        <p14:creationId xmlns:p14="http://schemas.microsoft.com/office/powerpoint/2010/main" val="31026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6655" y="387926"/>
            <a:ext cx="10095345" cy="580967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 The history of LevelDB</a:t>
            </a:r>
          </a:p>
          <a:p>
            <a:pPr marL="0" indent="0">
              <a:buNone/>
            </a:pPr>
            <a:endParaRPr lang="en-US" altLang="zh-CN" sz="4000" dirty="0" smtClean="0"/>
          </a:p>
          <a:p>
            <a:r>
              <a:rPr lang="en-US" altLang="zh-CN" sz="4000" dirty="0" smtClean="0"/>
              <a:t> Stakeholder and relevant Ecology</a:t>
            </a:r>
          </a:p>
          <a:p>
            <a:pPr marL="0" indent="0">
              <a:buNone/>
            </a:pPr>
            <a:endParaRPr lang="en-US" altLang="zh-CN" sz="4000" dirty="0" smtClean="0"/>
          </a:p>
          <a:p>
            <a:r>
              <a:rPr lang="en-US" altLang="zh-CN" sz="4000" dirty="0" smtClean="0"/>
              <a:t> Part of Architecture View</a:t>
            </a:r>
          </a:p>
          <a:p>
            <a:pPr marL="0" indent="0">
              <a:buNone/>
            </a:pPr>
            <a:endParaRPr lang="en-US" altLang="zh-CN" sz="4000" dirty="0" smtClean="0"/>
          </a:p>
          <a:p>
            <a:r>
              <a:rPr lang="en-US" altLang="zh-CN" sz="4000" dirty="0" smtClean="0"/>
              <a:t> Code Quality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26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475" y="1"/>
            <a:ext cx="10046134" cy="622088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The history of LevelDB</a:t>
            </a:r>
            <a:endParaRPr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471" y="622088"/>
            <a:ext cx="8457799" cy="62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820" y="0"/>
            <a:ext cx="10005725" cy="118225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Stakeholder and relevant </a:t>
            </a:r>
            <a:r>
              <a:rPr lang="en-US" altLang="zh-CN" sz="4400" dirty="0" smtClean="0"/>
              <a:t>Ecology</a:t>
            </a:r>
            <a:endParaRPr lang="zh-CN" altLang="en-US" sz="4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13891" y="1182256"/>
            <a:ext cx="9578109" cy="494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 Bitcoin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r>
              <a:rPr lang="en-US" altLang="zh-CN" sz="3600" dirty="0" smtClean="0"/>
              <a:t> </a:t>
            </a:r>
            <a:r>
              <a:rPr lang="en-US" altLang="zh-CN" sz="3600" dirty="0"/>
              <a:t>RocksDB  -  </a:t>
            </a:r>
            <a:r>
              <a:rPr lang="en-US" altLang="zh-CN" sz="3600" dirty="0" smtClean="0"/>
              <a:t>Facebook</a:t>
            </a:r>
          </a:p>
          <a:p>
            <a:pPr marL="0" indent="0">
              <a:buFont typeface="Arial"/>
              <a:buNone/>
            </a:pPr>
            <a:endParaRPr lang="en-US" altLang="zh-CN" sz="3600" dirty="0" smtClean="0"/>
          </a:p>
          <a:p>
            <a:r>
              <a:rPr lang="en-US" altLang="zh-CN" sz="3600" dirty="0" smtClean="0"/>
              <a:t> TiDB  -  PingCAP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54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387" y="870456"/>
            <a:ext cx="9945689" cy="1020763"/>
          </a:xfrm>
        </p:spPr>
        <p:txBody>
          <a:bodyPr/>
          <a:lstStyle/>
          <a:p>
            <a:r>
              <a:rPr lang="en-US" altLang="zh-CN" dirty="0" smtClean="0"/>
              <a:t>Bitcoin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506918"/>
            <a:ext cx="11163300" cy="356927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Bitcoin </a:t>
            </a:r>
            <a:r>
              <a:rPr lang="en-US" altLang="zh-CN" sz="3200" dirty="0"/>
              <a:t>Core uses LevelDB since 0.8 </a:t>
            </a:r>
            <a:r>
              <a:rPr lang="en-US" altLang="zh-CN" sz="3200" dirty="0" smtClean="0"/>
              <a:t>version for </a:t>
            </a:r>
            <a:r>
              <a:rPr lang="en-US" altLang="zh-CN" sz="3200" dirty="0"/>
              <a:t>data </a:t>
            </a:r>
            <a:r>
              <a:rPr lang="en-US" altLang="zh-CN" sz="3200" dirty="0" smtClean="0"/>
              <a:t>persistence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For such a distributed transaction project, it’s kind of compliment and great trust for LevelDB</a:t>
            </a:r>
            <a:endParaRPr lang="zh-CN" altLang="en-US" sz="3200" dirty="0"/>
          </a:p>
        </p:txBody>
      </p:sp>
      <p:sp>
        <p:nvSpPr>
          <p:cNvPr id="5" name="AutoShape 4" descr="âBitcoinâçå¾çæç´¢ç»æ"/>
          <p:cNvSpPr>
            <a:spLocks noChangeAspect="1" noChangeArrowheads="1"/>
          </p:cNvSpPr>
          <p:nvPr/>
        </p:nvSpPr>
        <p:spPr bwMode="auto">
          <a:xfrm>
            <a:off x="363105" y="2285998"/>
            <a:ext cx="592282" cy="5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âBitcoin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27" y="7935"/>
            <a:ext cx="4450774" cy="24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5712" y="1"/>
            <a:ext cx="9800216" cy="1143000"/>
          </a:xfrm>
        </p:spPr>
        <p:txBody>
          <a:bodyPr/>
          <a:lstStyle/>
          <a:p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265" y="1163783"/>
            <a:ext cx="10740735" cy="50084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500" dirty="0" smtClean="0"/>
              <a:t> Improve </a:t>
            </a:r>
            <a:r>
              <a:rPr lang="en-US" altLang="zh-CN" sz="3500" dirty="0"/>
              <a:t>performance for server </a:t>
            </a:r>
            <a:r>
              <a:rPr lang="en-US" altLang="zh-CN" sz="3500" dirty="0" smtClean="0"/>
              <a:t>workloads</a:t>
            </a:r>
          </a:p>
          <a:p>
            <a:pPr marL="0" indent="0">
              <a:buNone/>
            </a:pPr>
            <a:endParaRPr lang="en-US" altLang="zh-CN" sz="3500" dirty="0" smtClean="0"/>
          </a:p>
          <a:p>
            <a:r>
              <a:rPr lang="en-US" altLang="zh-CN" sz="3500" dirty="0" smtClean="0"/>
              <a:t> Make </a:t>
            </a:r>
            <a:r>
              <a:rPr lang="en-US" altLang="zh-CN" sz="3500" dirty="0"/>
              <a:t>efficient use of </a:t>
            </a:r>
            <a:r>
              <a:rPr lang="en-US" altLang="zh-CN" sz="3500" dirty="0" smtClean="0"/>
              <a:t>flash </a:t>
            </a:r>
            <a:r>
              <a:rPr lang="en-US" altLang="zh-CN" sz="3500" dirty="0"/>
              <a:t>storage, such as solid-state drives (SSD</a:t>
            </a:r>
            <a:r>
              <a:rPr lang="en-US" altLang="zh-CN" sz="3500" dirty="0" smtClean="0"/>
              <a:t>)</a:t>
            </a:r>
          </a:p>
          <a:p>
            <a:endParaRPr lang="en-US" altLang="zh-CN" sz="3500" dirty="0"/>
          </a:p>
          <a:p>
            <a:r>
              <a:rPr lang="en-US" altLang="zh-CN" sz="3500" dirty="0"/>
              <a:t> Potential </a:t>
            </a:r>
            <a:r>
              <a:rPr lang="en-US" altLang="zh-CN" sz="3500" dirty="0" smtClean="0"/>
              <a:t>Use-cases</a:t>
            </a:r>
            <a:r>
              <a:rPr lang="en-US" altLang="zh-CN" sz="3500" dirty="0"/>
              <a:t>:</a:t>
            </a: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000" dirty="0" smtClean="0"/>
              <a:t>    1. A </a:t>
            </a:r>
            <a:r>
              <a:rPr lang="en-US" altLang="zh-CN" sz="3000" dirty="0"/>
              <a:t>cache data from Hadoop, thereby allowing applications to query Hadoop data in realtime.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    2</a:t>
            </a:r>
            <a:r>
              <a:rPr lang="en-US" altLang="zh-CN" sz="3000" dirty="0"/>
              <a:t>. A message-queue that supports a high number of inserts and </a:t>
            </a:r>
            <a:r>
              <a:rPr lang="en-US" altLang="zh-CN" sz="3000" dirty="0" smtClean="0"/>
              <a:t>deletes.</a:t>
            </a:r>
            <a:endParaRPr lang="zh-CN" altLang="en-US" sz="3000" dirty="0"/>
          </a:p>
        </p:txBody>
      </p:sp>
      <p:pic>
        <p:nvPicPr>
          <p:cNvPr id="1026" name="Picture 2" descr="Rocksdb-ic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1" y="20783"/>
            <a:ext cx="2237509" cy="22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382" y="20783"/>
            <a:ext cx="6336433" cy="68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0" y="7937"/>
            <a:ext cx="9841780" cy="1226127"/>
          </a:xfrm>
        </p:spPr>
        <p:txBody>
          <a:bodyPr/>
          <a:lstStyle/>
          <a:p>
            <a:r>
              <a:rPr lang="en-US" altLang="zh-CN" dirty="0" smtClean="0"/>
              <a:t>TiDB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391" y="2381080"/>
            <a:ext cx="11038609" cy="352973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Raft  ——  Distributed Consensus Algorithm (implemented in TiKV)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Horizontal S</a:t>
            </a:r>
            <a:r>
              <a:rPr lang="en-US" altLang="zh-CN" sz="2800" dirty="0" smtClean="0"/>
              <a:t>calability  </a:t>
            </a:r>
            <a:r>
              <a:rPr lang="en-US" altLang="zh-CN" sz="2800" dirty="0"/>
              <a:t>——  TiDB provides horizontal scalability simply by adding new </a:t>
            </a:r>
            <a:r>
              <a:rPr lang="en-US" altLang="zh-CN" sz="2800" dirty="0" smtClean="0"/>
              <a:t>nodes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High </a:t>
            </a:r>
            <a:r>
              <a:rPr lang="en-US" altLang="zh-CN" sz="2800" dirty="0" smtClean="0"/>
              <a:t>Availability ——  (1) TiDB is stateless (2) Raft</a:t>
            </a:r>
            <a:endParaRPr lang="zh-CN" altLang="en-US" sz="2800" dirty="0"/>
          </a:p>
        </p:txBody>
      </p:sp>
      <p:sp>
        <p:nvSpPr>
          <p:cNvPr id="4" name="AutoShape 2" descr="âTiDB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94018" cy="2373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94" y="7937"/>
            <a:ext cx="2365206" cy="23652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37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263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Architecture </a:t>
            </a:r>
            <a:r>
              <a:rPr lang="en-US" altLang="zh-CN" sz="4400" dirty="0" smtClean="0"/>
              <a:t>View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4079" y="2144878"/>
            <a:ext cx="9247921" cy="314809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 Log-Structured File System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 Concurrency Control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83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4" cy="1205345"/>
          </a:xfrm>
        </p:spPr>
        <p:txBody>
          <a:bodyPr/>
          <a:lstStyle/>
          <a:p>
            <a:r>
              <a:rPr lang="en-US" altLang="zh-CN" dirty="0" smtClean="0"/>
              <a:t>Log-Structured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9" y="3512127"/>
            <a:ext cx="10018713" cy="1704110"/>
          </a:xfrm>
        </p:spPr>
        <p:txBody>
          <a:bodyPr/>
          <a:lstStyle/>
          <a:p>
            <a:r>
              <a:rPr lang="en-US" altLang="zh-CN" dirty="0" smtClean="0"/>
              <a:t>Essential idea:</a:t>
            </a:r>
          </a:p>
          <a:p>
            <a:pPr marL="0" indent="0">
              <a:buNone/>
            </a:pPr>
            <a:r>
              <a:rPr lang="en-US" altLang="zh-CN" dirty="0" smtClean="0"/>
              <a:t>          (1) Only append to device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(2) Avoid many seek operations (</a:t>
            </a:r>
            <a:r>
              <a:rPr lang="en-US" altLang="zh-CN" dirty="0"/>
              <a:t>mechanical </a:t>
            </a:r>
            <a:r>
              <a:rPr lang="en-US" altLang="zh-CN" dirty="0" smtClean="0"/>
              <a:t>operation that costs)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84309" y="1614053"/>
            <a:ext cx="10018713" cy="171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RAM and cache arises</a:t>
            </a:r>
          </a:p>
          <a:p>
            <a:r>
              <a:rPr lang="en-US" altLang="zh-CN" dirty="0" smtClean="0"/>
              <a:t>Major difference between random I/O and sequential I/O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532</TotalTime>
  <Words>1093</Words>
  <Application>Microsoft Office PowerPoint</Application>
  <PresentationFormat>宽屏</PresentationFormat>
  <Paragraphs>120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华文楷体</vt:lpstr>
      <vt:lpstr>Arial</vt:lpstr>
      <vt:lpstr>Corbel</vt:lpstr>
      <vt:lpstr>Wingdings</vt:lpstr>
      <vt:lpstr>视差</vt:lpstr>
      <vt:lpstr>软件体系结构 第13组 演讲</vt:lpstr>
      <vt:lpstr>PowerPoint 演示文稿</vt:lpstr>
      <vt:lpstr>The history of LevelDB</vt:lpstr>
      <vt:lpstr>Stakeholder and relevant Ecology</vt:lpstr>
      <vt:lpstr>Bitcoin</vt:lpstr>
      <vt:lpstr>RocksDB</vt:lpstr>
      <vt:lpstr>TiDB</vt:lpstr>
      <vt:lpstr>Architecture View</vt:lpstr>
      <vt:lpstr>Log-Structured File System</vt:lpstr>
      <vt:lpstr>PowerPoint 演示文稿</vt:lpstr>
      <vt:lpstr>Concurrency Control</vt:lpstr>
      <vt:lpstr>MVCC</vt:lpstr>
      <vt:lpstr>Code Quality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Siyuan</dc:creator>
  <cp:lastModifiedBy>Ren Siyuan</cp:lastModifiedBy>
  <cp:revision>432</cp:revision>
  <dcterms:created xsi:type="dcterms:W3CDTF">2018-11-18T11:45:45Z</dcterms:created>
  <dcterms:modified xsi:type="dcterms:W3CDTF">2018-11-20T07:05:54Z</dcterms:modified>
</cp:coreProperties>
</file>