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92" r:id="rId4"/>
    <p:sldId id="293" r:id="rId6"/>
    <p:sldId id="307" r:id="rId7"/>
    <p:sldId id="326" r:id="rId8"/>
    <p:sldId id="258" r:id="rId9"/>
    <p:sldId id="260" r:id="rId10"/>
    <p:sldId id="294" r:id="rId11"/>
    <p:sldId id="262" r:id="rId12"/>
    <p:sldId id="268" r:id="rId13"/>
    <p:sldId id="272" r:id="rId14"/>
    <p:sldId id="274" r:id="rId15"/>
    <p:sldId id="259" r:id="rId16"/>
    <p:sldId id="273" r:id="rId17"/>
    <p:sldId id="290" r:id="rId18"/>
    <p:sldId id="309" r:id="rId19"/>
    <p:sldId id="310" r:id="rId20"/>
    <p:sldId id="311" r:id="rId21"/>
    <p:sldId id="312" r:id="rId22"/>
    <p:sldId id="313" r:id="rId23"/>
    <p:sldId id="314" r:id="rId24"/>
    <p:sldId id="315" r:id="rId25"/>
    <p:sldId id="28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921000" y="2003425"/>
            <a:ext cx="6350635" cy="1322070"/>
          </a:xfrm>
          <a:prstGeom prst="rect">
            <a:avLst/>
          </a:prstGeom>
          <a:noFill/>
        </p:spPr>
        <p:txBody>
          <a:bodyPr wrap="square" rtlCol="0">
            <a:spAutoFit/>
          </a:bodyPr>
          <a:p>
            <a:r>
              <a:rPr lang="zh-CN" altLang="en-US" sz="4000"/>
              <a:t>智慧农业物联网平台的数</a:t>
            </a:r>
            <a:endParaRPr lang="zh-CN" altLang="en-US" sz="4000"/>
          </a:p>
          <a:p>
            <a:r>
              <a:rPr lang="zh-CN" altLang="en-US" sz="4000"/>
              <a:t>据分析</a:t>
            </a:r>
            <a:r>
              <a:rPr lang="zh-CN" altLang="en-US" sz="4000"/>
              <a:t>与存储模块实现</a:t>
            </a:r>
            <a:endParaRPr lang="zh-CN" altLang="en-US" sz="4000"/>
          </a:p>
        </p:txBody>
      </p:sp>
      <p:sp>
        <p:nvSpPr>
          <p:cNvPr id="3" name="文本框 2"/>
          <p:cNvSpPr txBox="1"/>
          <p:nvPr/>
        </p:nvSpPr>
        <p:spPr>
          <a:xfrm>
            <a:off x="3543935" y="3907790"/>
            <a:ext cx="5727700" cy="1814830"/>
          </a:xfrm>
          <a:prstGeom prst="rect">
            <a:avLst/>
          </a:prstGeom>
          <a:noFill/>
        </p:spPr>
        <p:txBody>
          <a:bodyPr wrap="square" rtlCol="0">
            <a:spAutoFit/>
          </a:bodyPr>
          <a:p>
            <a:r>
              <a:rPr lang="zh-CN" altLang="en-US" sz="2800"/>
              <a:t>学生：宋锦文</a:t>
            </a:r>
            <a:endParaRPr lang="zh-CN" altLang="en-US" sz="2800"/>
          </a:p>
          <a:p>
            <a:r>
              <a:rPr lang="zh-CN" altLang="en-US" sz="2800"/>
              <a:t>学号：</a:t>
            </a:r>
            <a:r>
              <a:rPr lang="en-US" altLang="zh-CN" sz="2800"/>
              <a:t>1161200105</a:t>
            </a:r>
            <a:endParaRPr lang="zh-CN" altLang="en-US" sz="2800"/>
          </a:p>
          <a:p>
            <a:r>
              <a:rPr lang="zh-CN" altLang="en-US" sz="2800"/>
              <a:t>专业：计算科学与技术</a:t>
            </a:r>
            <a:endParaRPr lang="zh-CN" altLang="en-US" sz="2800"/>
          </a:p>
          <a:p>
            <a:r>
              <a:rPr lang="zh-CN" altLang="en-US" sz="2800"/>
              <a:t>指导老师：王玲教授</a:t>
            </a:r>
            <a:endParaRPr lang="zh-CN" altLang="en-US"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en-US" altLang="zh-CN"/>
              <a:t>BP</a:t>
            </a:r>
            <a:r>
              <a:rPr lang="zh-CN" altLang="en-US"/>
              <a:t>神经网络</a:t>
            </a:r>
            <a:r>
              <a:rPr lang="zh-CN" altLang="en-US"/>
              <a:t>设计</a:t>
            </a:r>
            <a:endParaRPr lang="zh-CN" altLang="en-US"/>
          </a:p>
        </p:txBody>
      </p:sp>
      <p:sp>
        <p:nvSpPr>
          <p:cNvPr id="3" name="内容占位符 2"/>
          <p:cNvSpPr>
            <a:spLocks noGrp="1"/>
          </p:cNvSpPr>
          <p:nvPr>
            <p:ph idx="1"/>
          </p:nvPr>
        </p:nvSpPr>
        <p:spPr>
          <a:xfrm>
            <a:off x="774065" y="2439670"/>
            <a:ext cx="10515600" cy="3765550"/>
          </a:xfrm>
        </p:spPr>
        <p:txBody>
          <a:bodyPr>
            <a:normAutofit/>
          </a:bodyPr>
          <a:p>
            <a:pPr marL="0" indent="0" fontAlgn="auto">
              <a:lnSpc>
                <a:spcPct val="150000"/>
              </a:lnSpc>
              <a:buNone/>
            </a:pPr>
            <a:r>
              <a:rPr lang="en-US" altLang="zh-CN"/>
              <a:t>            </a:t>
            </a:r>
            <a:r>
              <a:rPr lang="zh-CN" altLang="en-US"/>
              <a:t>输入层：输入层神经元个数为</a:t>
            </a:r>
            <a:r>
              <a:rPr lang="en-US" altLang="zh-CN"/>
              <a:t>4</a:t>
            </a:r>
            <a:r>
              <a:rPr lang="zh-CN" altLang="en-US"/>
              <a:t>个，来自最小距离聚类算法的输出结果，</a:t>
            </a:r>
            <a:r>
              <a:rPr lang="zh-CN" altLang="en-US"/>
              <a:t>分别表示</a:t>
            </a:r>
            <a:r>
              <a:rPr lang="zh-CN" altLang="en-US"/>
              <a:t>温度、湿度、光照强度、二氧化碳浓度。</a:t>
            </a:r>
            <a:endParaRPr lang="zh-CN" altLang="en-US"/>
          </a:p>
          <a:p>
            <a:pPr marL="0" indent="0" fontAlgn="auto">
              <a:lnSpc>
                <a:spcPct val="150000"/>
              </a:lnSpc>
              <a:buNone/>
            </a:pPr>
            <a:r>
              <a:rPr lang="en-US" altLang="zh-CN"/>
              <a:t>	</a:t>
            </a:r>
            <a:r>
              <a:rPr lang="zh-CN" altLang="en-US"/>
              <a:t>输出层：输出层神经元个数定为1个，输出值表示当前环境的一个评分，越接近1表示环境越适合生长，越接近0则表示越不适合生长。</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74065" y="1051560"/>
            <a:ext cx="10515600" cy="1325563"/>
          </a:xfrm>
        </p:spPr>
        <p:txBody>
          <a:bodyPr/>
          <a:p>
            <a:r>
              <a:rPr lang="en-US" altLang="zh-CN"/>
              <a:t>BP</a:t>
            </a:r>
            <a:r>
              <a:rPr lang="zh-CN" altLang="en-US"/>
              <a:t>神经网络</a:t>
            </a:r>
            <a:r>
              <a:rPr lang="zh-CN" altLang="en-US"/>
              <a:t>设计</a:t>
            </a:r>
            <a:endParaRPr lang="zh-CN" altLang="en-US"/>
          </a:p>
        </p:txBody>
      </p:sp>
      <p:sp>
        <p:nvSpPr>
          <p:cNvPr id="4" name="内容占位符 3"/>
          <p:cNvSpPr>
            <a:spLocks noGrp="1"/>
          </p:cNvSpPr>
          <p:nvPr>
            <p:ph idx="1"/>
          </p:nvPr>
        </p:nvSpPr>
        <p:spPr>
          <a:xfrm>
            <a:off x="774065" y="2439670"/>
            <a:ext cx="4785360" cy="3765550"/>
          </a:xfrm>
        </p:spPr>
        <p:txBody>
          <a:bodyPr>
            <a:normAutofit lnSpcReduction="20000"/>
          </a:bodyPr>
          <a:p>
            <a:pPr marL="0" indent="0" fontAlgn="auto">
              <a:lnSpc>
                <a:spcPct val="150000"/>
              </a:lnSpc>
              <a:buNone/>
            </a:pPr>
            <a:r>
              <a:rPr lang="en-US" altLang="zh-CN"/>
              <a:t>       	x轴表示迭代次数，y轴表示均方误差MSE</a:t>
            </a:r>
            <a:r>
              <a:rPr lang="zh-CN" altLang="en-US"/>
              <a:t>，目标为</a:t>
            </a:r>
            <a:r>
              <a:rPr lang="en-US" altLang="zh-CN"/>
              <a:t>0.01</a:t>
            </a:r>
            <a:r>
              <a:rPr lang="zh-CN" altLang="en-US"/>
              <a:t>。可以得出，当隐藏层神经元个数选为</a:t>
            </a:r>
            <a:r>
              <a:rPr lang="en-US" altLang="zh-CN"/>
              <a:t>8</a:t>
            </a:r>
            <a:r>
              <a:rPr lang="zh-CN" altLang="en-US"/>
              <a:t>时，效果较好。</a:t>
            </a:r>
            <a:endParaRPr lang="zh-CN" altLang="en-US"/>
          </a:p>
        </p:txBody>
      </p:sp>
      <p:pic>
        <p:nvPicPr>
          <p:cNvPr id="5" name="图片 4"/>
          <p:cNvPicPr>
            <a:picLocks noChangeAspect="1"/>
          </p:cNvPicPr>
          <p:nvPr/>
        </p:nvPicPr>
        <p:blipFill>
          <a:blip r:embed="rId1"/>
          <a:stretch>
            <a:fillRect/>
          </a:stretch>
        </p:blipFill>
        <p:spPr>
          <a:xfrm>
            <a:off x="5496560" y="1051560"/>
            <a:ext cx="6351270" cy="53308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74065" y="1051560"/>
            <a:ext cx="10515600" cy="1325563"/>
          </a:xfrm>
        </p:spPr>
        <p:txBody>
          <a:bodyPr/>
          <a:p>
            <a:r>
              <a:rPr lang="en-US" altLang="zh-CN"/>
              <a:t>BP</a:t>
            </a:r>
            <a:r>
              <a:rPr lang="zh-CN" altLang="en-US"/>
              <a:t>神经网络拟合结果</a:t>
            </a:r>
            <a:endParaRPr lang="zh-CN" altLang="en-US"/>
          </a:p>
        </p:txBody>
      </p:sp>
      <p:sp>
        <p:nvSpPr>
          <p:cNvPr id="4" name="内容占位符 3"/>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选取1000个标注好的数据，通过BP神</a:t>
            </a:r>
            <a:endParaRPr lang="en-US" altLang="zh-CN"/>
          </a:p>
          <a:p>
            <a:pPr marL="0" indent="0" fontAlgn="auto">
              <a:lnSpc>
                <a:spcPct val="150000"/>
              </a:lnSpc>
              <a:buNone/>
            </a:pPr>
            <a:r>
              <a:rPr lang="en-US" altLang="zh-CN"/>
              <a:t>经网络进行拟合后与真实值进行对比，发</a:t>
            </a:r>
            <a:endParaRPr lang="en-US" altLang="zh-CN"/>
          </a:p>
          <a:p>
            <a:pPr marL="0" indent="0" fontAlgn="auto">
              <a:lnSpc>
                <a:spcPct val="150000"/>
              </a:lnSpc>
              <a:buNone/>
            </a:pPr>
            <a:r>
              <a:rPr lang="en-US" altLang="zh-CN"/>
              <a:t>现在0.1的误差下，准确率为99.9%，0.05</a:t>
            </a:r>
            <a:endParaRPr lang="en-US" altLang="zh-CN"/>
          </a:p>
          <a:p>
            <a:pPr marL="0" indent="0" fontAlgn="auto">
              <a:lnSpc>
                <a:spcPct val="150000"/>
              </a:lnSpc>
              <a:buNone/>
            </a:pPr>
            <a:r>
              <a:rPr lang="en-US" altLang="zh-CN"/>
              <a:t>的误差下98.1%，对于一个对环境的评分</a:t>
            </a:r>
            <a:endParaRPr lang="en-US" altLang="zh-CN"/>
          </a:p>
          <a:p>
            <a:pPr marL="0" indent="0" fontAlgn="auto">
              <a:lnSpc>
                <a:spcPct val="150000"/>
              </a:lnSpc>
              <a:buNone/>
            </a:pPr>
            <a:r>
              <a:rPr lang="en-US" altLang="zh-CN"/>
              <a:t>来说，误差在可接受范围内。     </a:t>
            </a:r>
            <a:endParaRPr lang="zh-CN" altLang="en-US"/>
          </a:p>
          <a:p>
            <a:pPr marL="0" indent="0" fontAlgn="auto">
              <a:lnSpc>
                <a:spcPct val="150000"/>
              </a:lnSpc>
              <a:buNone/>
            </a:pPr>
            <a:endParaRPr lang="zh-CN" altLang="en-US"/>
          </a:p>
        </p:txBody>
      </p:sp>
      <p:pic>
        <p:nvPicPr>
          <p:cNvPr id="2" name="图片 -2147482485"/>
          <p:cNvPicPr>
            <a:picLocks noChangeAspect="1"/>
          </p:cNvPicPr>
          <p:nvPr/>
        </p:nvPicPr>
        <p:blipFill>
          <a:blip r:embed="rId1"/>
          <a:stretch>
            <a:fillRect/>
          </a:stretch>
        </p:blipFill>
        <p:spPr>
          <a:xfrm>
            <a:off x="7473315" y="2609850"/>
            <a:ext cx="4159250" cy="2672715"/>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智慧农业物联网平台</a:t>
            </a:r>
            <a:r>
              <a:rPr lang="zh-CN" altLang="en-US"/>
              <a:t>架构</a:t>
            </a:r>
            <a:endParaRPr lang="zh-CN" altLang="en-US"/>
          </a:p>
        </p:txBody>
      </p:sp>
      <p:pic>
        <p:nvPicPr>
          <p:cNvPr id="3" name="图片 -2147482484"/>
          <p:cNvPicPr>
            <a:picLocks noChangeAspect="1"/>
          </p:cNvPicPr>
          <p:nvPr>
            <p:custDataLst>
              <p:tags r:id="rId1"/>
            </p:custDataLst>
          </p:nvPr>
        </p:nvPicPr>
        <p:blipFill>
          <a:blip r:embed="rId2"/>
          <a:stretch>
            <a:fillRect/>
          </a:stretch>
        </p:blipFill>
        <p:spPr>
          <a:xfrm>
            <a:off x="1151890" y="2083435"/>
            <a:ext cx="9888855" cy="438404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2147482533" descr="111"/>
          <p:cNvPicPr>
            <a:picLocks noChangeAspect="1"/>
          </p:cNvPicPr>
          <p:nvPr/>
        </p:nvPicPr>
        <p:blipFill>
          <a:blip r:embed="rId1"/>
          <a:stretch>
            <a:fillRect/>
          </a:stretch>
        </p:blipFill>
        <p:spPr>
          <a:xfrm>
            <a:off x="2516505" y="1051560"/>
            <a:ext cx="7030085" cy="5287645"/>
          </a:xfrm>
          <a:prstGeom prst="rect">
            <a:avLst/>
          </a:prstGeom>
          <a:noFill/>
          <a:ln w="9525">
            <a:noFill/>
          </a:ln>
        </p:spPr>
      </p:pic>
      <p:sp>
        <p:nvSpPr>
          <p:cNvPr id="3" name="标题 2"/>
          <p:cNvSpPr>
            <a:spLocks noGrp="1"/>
          </p:cNvSpPr>
          <p:nvPr>
            <p:ph type="title"/>
          </p:nvPr>
        </p:nvSpPr>
        <p:spPr>
          <a:xfrm>
            <a:off x="774065" y="1051560"/>
            <a:ext cx="10515600" cy="1325563"/>
          </a:xfrm>
        </p:spPr>
        <p:txBody>
          <a:bodyPr/>
          <a:p>
            <a:r>
              <a:rPr lang="zh-CN" altLang="en-US"/>
              <a:t>数据库逻辑设计</a:t>
            </a:r>
            <a:endParaRPr lang="zh-CN" altLang="en-US"/>
          </a:p>
        </p:txBody>
      </p:sp>
      <p:sp>
        <p:nvSpPr>
          <p:cNvPr id="4" name="内容占位符 3"/>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endParaRPr lang="zh-CN" altLang="en-US"/>
          </a:p>
          <a:p>
            <a:pPr marL="0" indent="0" fontAlgn="auto">
              <a:lnSpc>
                <a:spcPct val="150000"/>
              </a:lnSpc>
              <a:buNone/>
            </a:pP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前后端数据交互</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endParaRPr lang="zh-CN" altLang="en-US"/>
          </a:p>
          <a:p>
            <a:pPr marL="0" indent="0" fontAlgn="auto">
              <a:lnSpc>
                <a:spcPct val="150000"/>
              </a:lnSpc>
              <a:buNone/>
            </a:pPr>
            <a:endParaRPr lang="zh-CN" altLang="en-US"/>
          </a:p>
        </p:txBody>
      </p:sp>
      <p:pic>
        <p:nvPicPr>
          <p:cNvPr id="4" name="图片 -2147482557"/>
          <p:cNvPicPr>
            <a:picLocks noChangeAspect="1"/>
          </p:cNvPicPr>
          <p:nvPr/>
        </p:nvPicPr>
        <p:blipFill>
          <a:blip r:embed="rId1"/>
          <a:stretch>
            <a:fillRect/>
          </a:stretch>
        </p:blipFill>
        <p:spPr>
          <a:xfrm>
            <a:off x="1442720" y="2753360"/>
            <a:ext cx="9178925" cy="313817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用户</a:t>
            </a:r>
            <a:r>
              <a:rPr lang="zh-CN" altLang="en-US"/>
              <a:t>登录实现</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endParaRPr lang="zh-CN" altLang="en-US"/>
          </a:p>
          <a:p>
            <a:pPr marL="0" indent="0" fontAlgn="auto">
              <a:lnSpc>
                <a:spcPct val="150000"/>
              </a:lnSpc>
              <a:buNone/>
            </a:pPr>
            <a:endParaRPr lang="zh-CN" altLang="en-US"/>
          </a:p>
        </p:txBody>
      </p:sp>
      <p:pic>
        <p:nvPicPr>
          <p:cNvPr id="5" name="图片 4" descr="login"/>
          <p:cNvPicPr>
            <a:picLocks noChangeAspect="1"/>
          </p:cNvPicPr>
          <p:nvPr/>
        </p:nvPicPr>
        <p:blipFill>
          <a:blip r:embed="rId1"/>
          <a:stretch>
            <a:fillRect/>
          </a:stretch>
        </p:blipFill>
        <p:spPr>
          <a:xfrm>
            <a:off x="7082155" y="228600"/>
            <a:ext cx="3524250" cy="6400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用户信息添加功能实现</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r>
              <a:rPr lang="zh-CN" altLang="en-US"/>
              <a:t>通过</a:t>
            </a:r>
            <a:r>
              <a:rPr lang="en-US" altLang="zh-CN"/>
              <a:t>xadmin.open</a:t>
            </a:r>
            <a:r>
              <a:rPr lang="zh-CN" altLang="en-US"/>
              <a:t>函数</a:t>
            </a:r>
            <a:r>
              <a:rPr lang="en-US" altLang="zh-CN"/>
              <a:t>打开</a:t>
            </a:r>
            <a:endParaRPr lang="en-US" altLang="zh-CN"/>
          </a:p>
          <a:p>
            <a:pPr marL="0" indent="0" fontAlgn="auto">
              <a:lnSpc>
                <a:spcPct val="150000"/>
              </a:lnSpc>
              <a:buNone/>
            </a:pPr>
            <a:r>
              <a:rPr lang="en-US" altLang="zh-CN"/>
              <a:t>新的窗口member_add.html</a:t>
            </a:r>
            <a:r>
              <a:rPr lang="zh-CN" altLang="en-US"/>
              <a:t>，将</a:t>
            </a:r>
            <a:endParaRPr lang="zh-CN" altLang="en-US"/>
          </a:p>
          <a:p>
            <a:pPr marL="0" indent="0" fontAlgn="auto">
              <a:lnSpc>
                <a:spcPct val="150000"/>
              </a:lnSpc>
              <a:buNone/>
            </a:pPr>
            <a:r>
              <a:rPr lang="zh-CN" altLang="en-US"/>
              <a:t>填写的添加信息通过</a:t>
            </a:r>
            <a:r>
              <a:rPr lang="en-US" altLang="zh-CN"/>
              <a:t>http</a:t>
            </a:r>
            <a:r>
              <a:rPr lang="zh-CN" altLang="en-US"/>
              <a:t>发送给</a:t>
            </a:r>
            <a:endParaRPr lang="zh-CN" altLang="en-US"/>
          </a:p>
          <a:p>
            <a:pPr marL="0" indent="0" fontAlgn="auto">
              <a:lnSpc>
                <a:spcPct val="150000"/>
              </a:lnSpc>
              <a:buNone/>
            </a:pPr>
            <a:r>
              <a:rPr lang="zh-CN" altLang="en-US"/>
              <a:t>服务器上的</a:t>
            </a:r>
            <a:r>
              <a:rPr lang="en-US" altLang="zh-CN"/>
              <a:t>member_add.php</a:t>
            </a:r>
            <a:r>
              <a:rPr lang="zh-CN" altLang="en-US"/>
              <a:t>。</a:t>
            </a:r>
            <a:endParaRPr lang="en-US" altLang="zh-CN"/>
          </a:p>
          <a:p>
            <a:pPr marL="0" indent="0" fontAlgn="auto">
              <a:lnSpc>
                <a:spcPct val="150000"/>
              </a:lnSpc>
              <a:buNone/>
            </a:pPr>
            <a:endParaRPr lang="zh-CN" altLang="en-US"/>
          </a:p>
        </p:txBody>
      </p:sp>
      <p:pic>
        <p:nvPicPr>
          <p:cNvPr id="4" name="图片 -2147482525" descr="member_add"/>
          <p:cNvPicPr>
            <a:picLocks noChangeAspect="1"/>
          </p:cNvPicPr>
          <p:nvPr/>
        </p:nvPicPr>
        <p:blipFill>
          <a:blip r:embed="rId1"/>
          <a:stretch>
            <a:fillRect/>
          </a:stretch>
        </p:blipFill>
        <p:spPr>
          <a:xfrm>
            <a:off x="5445760" y="2377440"/>
            <a:ext cx="6746240" cy="304228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用户信息删除</a:t>
            </a:r>
            <a:r>
              <a:rPr lang="zh-CN" altLang="en-US"/>
              <a:t>功能实现</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r>
              <a:rPr lang="zh-CN" altLang="en-US"/>
              <a:t>执行</a:t>
            </a:r>
            <a:r>
              <a:rPr lang="en-US" altLang="zh-CN"/>
              <a:t>member_del</a:t>
            </a:r>
            <a:r>
              <a:rPr lang="zh-CN" altLang="en-US"/>
              <a:t>函数时，</a:t>
            </a:r>
            <a:endParaRPr lang="zh-CN" altLang="en-US"/>
          </a:p>
          <a:p>
            <a:pPr marL="0" indent="0" fontAlgn="auto">
              <a:lnSpc>
                <a:spcPct val="150000"/>
              </a:lnSpc>
              <a:buNone/>
            </a:pPr>
            <a:r>
              <a:rPr lang="zh-CN" altLang="en-US"/>
              <a:t>将需要删除的用户名作为参数</a:t>
            </a:r>
            <a:endParaRPr lang="zh-CN" altLang="en-US"/>
          </a:p>
          <a:p>
            <a:pPr marL="0" indent="0" fontAlgn="auto">
              <a:lnSpc>
                <a:spcPct val="150000"/>
              </a:lnSpc>
              <a:buNone/>
            </a:pPr>
            <a:r>
              <a:rPr lang="zh-CN" altLang="en-US"/>
              <a:t>进行传递。</a:t>
            </a:r>
            <a:endParaRPr lang="zh-CN" altLang="en-US"/>
          </a:p>
          <a:p>
            <a:pPr marL="0" indent="0" fontAlgn="auto">
              <a:lnSpc>
                <a:spcPct val="150000"/>
              </a:lnSpc>
              <a:buNone/>
            </a:pPr>
            <a:endParaRPr lang="zh-CN" altLang="en-US"/>
          </a:p>
        </p:txBody>
      </p:sp>
      <p:pic>
        <p:nvPicPr>
          <p:cNvPr id="4" name="图片 -2147482526" descr="member_del"/>
          <p:cNvPicPr>
            <a:picLocks noChangeAspect="1"/>
          </p:cNvPicPr>
          <p:nvPr/>
        </p:nvPicPr>
        <p:blipFill>
          <a:blip r:embed="rId1"/>
          <a:stretch>
            <a:fillRect/>
          </a:stretch>
        </p:blipFill>
        <p:spPr>
          <a:xfrm>
            <a:off x="5444490" y="2377440"/>
            <a:ext cx="6747510" cy="3042285"/>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用户信息编辑</a:t>
            </a:r>
            <a:r>
              <a:rPr lang="zh-CN" altLang="en-US"/>
              <a:t>功能实现</a:t>
            </a:r>
            <a:endParaRPr lang="zh-CN" altLang="en-US"/>
          </a:p>
        </p:txBody>
      </p:sp>
      <p:sp>
        <p:nvSpPr>
          <p:cNvPr id="3" name="内容占位符 2"/>
          <p:cNvSpPr>
            <a:spLocks noGrp="1"/>
          </p:cNvSpPr>
          <p:nvPr>
            <p:ph idx="1"/>
          </p:nvPr>
        </p:nvSpPr>
        <p:spPr>
          <a:xfrm>
            <a:off x="774065" y="2439670"/>
            <a:ext cx="10515600" cy="3765550"/>
          </a:xfrm>
        </p:spPr>
        <p:txBody>
          <a:bodyPr>
            <a:normAutofit lnSpcReduction="10000"/>
          </a:bodyPr>
          <a:p>
            <a:pPr marL="0" indent="0" fontAlgn="auto">
              <a:lnSpc>
                <a:spcPct val="150000"/>
              </a:lnSpc>
              <a:buNone/>
            </a:pPr>
            <a:r>
              <a:rPr lang="en-US" altLang="zh-CN">
                <a:sym typeface="+mn-ea"/>
              </a:rPr>
              <a:t>         </a:t>
            </a:r>
            <a:r>
              <a:rPr lang="zh-CN" altLang="en-US">
                <a:sym typeface="+mn-ea"/>
              </a:rPr>
              <a:t>通过</a:t>
            </a:r>
            <a:r>
              <a:rPr lang="en-US" altLang="zh-CN">
                <a:sym typeface="+mn-ea"/>
              </a:rPr>
              <a:t>xadmin.open</a:t>
            </a:r>
            <a:r>
              <a:rPr lang="zh-CN" altLang="en-US">
                <a:sym typeface="+mn-ea"/>
              </a:rPr>
              <a:t>函数</a:t>
            </a:r>
            <a:r>
              <a:rPr lang="en-US" altLang="zh-CN">
                <a:sym typeface="+mn-ea"/>
              </a:rPr>
              <a:t>打开</a:t>
            </a:r>
            <a:endParaRPr lang="en-US" altLang="zh-CN"/>
          </a:p>
          <a:p>
            <a:pPr marL="0" indent="0" fontAlgn="auto">
              <a:lnSpc>
                <a:spcPct val="150000"/>
              </a:lnSpc>
              <a:buNone/>
            </a:pPr>
            <a:r>
              <a:rPr lang="en-US" altLang="zh-CN">
                <a:sym typeface="+mn-ea"/>
              </a:rPr>
              <a:t>新的窗口member_edit.html</a:t>
            </a:r>
            <a:r>
              <a:rPr lang="zh-CN" altLang="en-US">
                <a:sym typeface="+mn-ea"/>
              </a:rPr>
              <a:t>，参</a:t>
            </a:r>
            <a:endParaRPr lang="zh-CN" altLang="en-US">
              <a:sym typeface="+mn-ea"/>
            </a:endParaRPr>
          </a:p>
          <a:p>
            <a:pPr marL="0" indent="0" fontAlgn="auto">
              <a:lnSpc>
                <a:spcPct val="150000"/>
              </a:lnSpc>
              <a:buNone/>
            </a:pPr>
            <a:r>
              <a:rPr lang="zh-CN" altLang="en-US">
                <a:sym typeface="+mn-ea"/>
              </a:rPr>
              <a:t>数为需要修改信息的用户名</a:t>
            </a:r>
            <a:r>
              <a:rPr lang="zh-CN" altLang="en-US">
                <a:sym typeface="+mn-ea"/>
              </a:rPr>
              <a:t>，将</a:t>
            </a:r>
            <a:endParaRPr lang="zh-CN" altLang="en-US"/>
          </a:p>
          <a:p>
            <a:pPr marL="0" indent="0" fontAlgn="auto">
              <a:lnSpc>
                <a:spcPct val="150000"/>
              </a:lnSpc>
              <a:buNone/>
            </a:pPr>
            <a:r>
              <a:rPr lang="zh-CN" altLang="en-US">
                <a:sym typeface="+mn-ea"/>
              </a:rPr>
              <a:t>填写的修改</a:t>
            </a:r>
            <a:r>
              <a:rPr lang="zh-CN" altLang="en-US">
                <a:sym typeface="+mn-ea"/>
              </a:rPr>
              <a:t>信息通过</a:t>
            </a:r>
            <a:r>
              <a:rPr lang="en-US" altLang="zh-CN">
                <a:sym typeface="+mn-ea"/>
              </a:rPr>
              <a:t>http</a:t>
            </a:r>
            <a:r>
              <a:rPr lang="zh-CN" altLang="en-US">
                <a:sym typeface="+mn-ea"/>
              </a:rPr>
              <a:t>发送给</a:t>
            </a:r>
            <a:endParaRPr lang="zh-CN" altLang="en-US"/>
          </a:p>
          <a:p>
            <a:pPr marL="0" indent="0" fontAlgn="auto">
              <a:lnSpc>
                <a:spcPct val="150000"/>
              </a:lnSpc>
              <a:buNone/>
            </a:pPr>
            <a:r>
              <a:rPr lang="zh-CN" altLang="en-US">
                <a:sym typeface="+mn-ea"/>
              </a:rPr>
              <a:t>服务器上的</a:t>
            </a:r>
            <a:r>
              <a:rPr lang="en-US" altLang="zh-CN">
                <a:sym typeface="+mn-ea"/>
              </a:rPr>
              <a:t>member_edit.php</a:t>
            </a:r>
            <a:r>
              <a:rPr lang="zh-CN" altLang="en-US">
                <a:sym typeface="+mn-ea"/>
              </a:rPr>
              <a:t>。</a:t>
            </a:r>
            <a:endParaRPr lang="zh-CN" altLang="en-US">
              <a:sym typeface="+mn-ea"/>
            </a:endParaRPr>
          </a:p>
        </p:txBody>
      </p:sp>
      <p:pic>
        <p:nvPicPr>
          <p:cNvPr id="4" name="图片 -2147482524" descr="member_edit"/>
          <p:cNvPicPr>
            <a:picLocks noChangeAspect="1"/>
          </p:cNvPicPr>
          <p:nvPr/>
        </p:nvPicPr>
        <p:blipFill>
          <a:blip r:embed="rId1"/>
          <a:stretch>
            <a:fillRect/>
          </a:stretch>
        </p:blipFill>
        <p:spPr>
          <a:xfrm>
            <a:off x="5448935" y="2377440"/>
            <a:ext cx="6743065" cy="304038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74065" y="1051560"/>
            <a:ext cx="10515600" cy="1325563"/>
          </a:xfrm>
        </p:spPr>
        <p:txBody>
          <a:bodyPr/>
          <a:p>
            <a:r>
              <a:rPr lang="zh-CN" altLang="en-US"/>
              <a:t>课题背景及意义</a:t>
            </a:r>
            <a:endParaRPr lang="zh-CN" altLang="en-US"/>
          </a:p>
        </p:txBody>
      </p:sp>
      <p:sp>
        <p:nvSpPr>
          <p:cNvPr id="6" name="内容占位符 3"/>
          <p:cNvSpPr>
            <a:spLocks noGrp="1"/>
          </p:cNvSpPr>
          <p:nvPr/>
        </p:nvSpPr>
        <p:spPr>
          <a:xfrm>
            <a:off x="774065" y="2439670"/>
            <a:ext cx="11418570" cy="3765550"/>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Char char="u"/>
            </a:pPr>
            <a:r>
              <a:rPr lang="zh-CN" altLang="en-US" sz="2800"/>
              <a:t>传统环境监测采用单传感器采集数据，一旦发生故障，整个系统容易瘫痪。</a:t>
            </a:r>
            <a:endParaRPr lang="zh-CN" altLang="en-US" sz="2800"/>
          </a:p>
          <a:p>
            <a:pPr marL="0" indent="0" fontAlgn="auto">
              <a:lnSpc>
                <a:spcPct val="150000"/>
              </a:lnSpc>
              <a:buFont typeface="Wingdings" panose="05000000000000000000" pitchFamily="2" charset="2"/>
              <a:buChar char="u"/>
            </a:pPr>
            <a:r>
              <a:rPr lang="zh-CN" altLang="en-US" dirty="0" smtClean="0"/>
              <a:t> 现在采用多传感器来接收数据，虽然增强了系统的生存能力，但测量数据之间的冗余度也提高了。</a:t>
            </a:r>
            <a:endParaRPr lang="zh-CN" altLang="en-US" dirty="0"/>
          </a:p>
          <a:p>
            <a:pPr marL="0" indent="0" fontAlgn="auto">
              <a:lnSpc>
                <a:spcPct val="150000"/>
              </a:lnSpc>
              <a:buFont typeface="Wingdings" panose="05000000000000000000" pitchFamily="2" charset="2"/>
              <a:buChar char="u"/>
            </a:pPr>
            <a:r>
              <a:rPr lang="zh-CN" altLang="en-US" dirty="0"/>
              <a:t>将多源数据融合技术引入到作物环境的监测中，能较准确地反映作物环境的情况，并为作物环境的科学管理及治理措施提供参考。</a:t>
            </a:r>
            <a:endParaRPr lang="zh-CN" altLang="en-US" dirty="0"/>
          </a:p>
          <a:p>
            <a:pPr marL="0" indent="0" fontAlgn="auto">
              <a:lnSpc>
                <a:spcPct val="150000"/>
              </a:lnSpc>
              <a:buFont typeface="Wingdings" panose="05000000000000000000" pitchFamily="2" charset="2"/>
              <a:buNone/>
            </a:pPr>
            <a:endParaRPr lang="en-US" altLang="zh-CN" dirty="0"/>
          </a:p>
          <a:p>
            <a:pPr marL="0" indent="0" fontAlgn="auto">
              <a:lnSpc>
                <a:spcPct val="150000"/>
              </a:lnSpc>
              <a:buFont typeface="Wingdings" panose="05000000000000000000" pitchFamily="2" charset="2"/>
              <a:buNone/>
            </a:pP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用户信息停用</a:t>
            </a:r>
            <a:r>
              <a:rPr lang="zh-CN" altLang="en-US"/>
              <a:t>功能实现</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r>
              <a:rPr lang="zh-CN" altLang="en-US">
                <a:sym typeface="+mn-ea"/>
              </a:rPr>
              <a:t>执行</a:t>
            </a:r>
            <a:r>
              <a:rPr lang="en-US" altLang="zh-CN">
                <a:sym typeface="+mn-ea"/>
              </a:rPr>
              <a:t>member_stop</a:t>
            </a:r>
            <a:r>
              <a:rPr lang="zh-CN" altLang="en-US">
                <a:sym typeface="+mn-ea"/>
              </a:rPr>
              <a:t>函数时，</a:t>
            </a:r>
            <a:endParaRPr lang="zh-CN" altLang="en-US"/>
          </a:p>
          <a:p>
            <a:pPr marL="0" indent="0" fontAlgn="auto">
              <a:lnSpc>
                <a:spcPct val="150000"/>
              </a:lnSpc>
              <a:buNone/>
            </a:pPr>
            <a:r>
              <a:rPr lang="zh-CN" altLang="en-US">
                <a:sym typeface="+mn-ea"/>
              </a:rPr>
              <a:t>将需要删除的用户名作为参数</a:t>
            </a:r>
            <a:endParaRPr lang="zh-CN" altLang="en-US"/>
          </a:p>
          <a:p>
            <a:pPr marL="0" indent="0" fontAlgn="auto">
              <a:lnSpc>
                <a:spcPct val="150000"/>
              </a:lnSpc>
              <a:buNone/>
            </a:pPr>
            <a:r>
              <a:rPr lang="zh-CN" altLang="en-US">
                <a:sym typeface="+mn-ea"/>
              </a:rPr>
              <a:t>进行传递。修改成功后更新用户</a:t>
            </a:r>
            <a:endParaRPr lang="zh-CN" altLang="en-US">
              <a:sym typeface="+mn-ea"/>
            </a:endParaRPr>
          </a:p>
          <a:p>
            <a:pPr marL="0" indent="0" fontAlgn="auto">
              <a:lnSpc>
                <a:spcPct val="150000"/>
              </a:lnSpc>
              <a:buNone/>
            </a:pPr>
            <a:r>
              <a:rPr lang="zh-CN" altLang="en-US">
                <a:sym typeface="+mn-ea"/>
              </a:rPr>
              <a:t>状态。</a:t>
            </a:r>
            <a:endParaRPr lang="zh-CN" altLang="en-US"/>
          </a:p>
          <a:p>
            <a:pPr marL="0" indent="0" fontAlgn="auto">
              <a:lnSpc>
                <a:spcPct val="150000"/>
              </a:lnSpc>
              <a:buNone/>
            </a:pPr>
            <a:endParaRPr lang="zh-CN" altLang="en-US"/>
          </a:p>
          <a:p>
            <a:pPr marL="0" indent="0" fontAlgn="auto">
              <a:lnSpc>
                <a:spcPct val="150000"/>
              </a:lnSpc>
              <a:buNone/>
            </a:pPr>
            <a:endParaRPr lang="zh-CN" altLang="en-US"/>
          </a:p>
        </p:txBody>
      </p:sp>
      <p:pic>
        <p:nvPicPr>
          <p:cNvPr id="4" name="图片 -2147482522" descr="member_stop"/>
          <p:cNvPicPr>
            <a:picLocks noChangeAspect="1"/>
          </p:cNvPicPr>
          <p:nvPr/>
        </p:nvPicPr>
        <p:blipFill>
          <a:blip r:embed="rId1"/>
          <a:stretch>
            <a:fillRect/>
          </a:stretch>
        </p:blipFill>
        <p:spPr>
          <a:xfrm>
            <a:off x="5448300" y="2377440"/>
            <a:ext cx="6743700" cy="304165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环境数据分析模块实现</a:t>
            </a:r>
            <a:endParaRPr lang="zh-CN" altLang="en-US"/>
          </a:p>
        </p:txBody>
      </p:sp>
      <p:sp>
        <p:nvSpPr>
          <p:cNvPr id="3" name="内容占位符 2"/>
          <p:cNvSpPr>
            <a:spLocks noGrp="1"/>
          </p:cNvSpPr>
          <p:nvPr>
            <p:ph idx="1"/>
          </p:nvPr>
        </p:nvSpPr>
        <p:spPr>
          <a:xfrm>
            <a:off x="591820" y="2439670"/>
            <a:ext cx="10697845" cy="4333875"/>
          </a:xfrm>
        </p:spPr>
        <p:txBody>
          <a:bodyPr>
            <a:normAutofit fontScale="90000" lnSpcReduction="10000"/>
          </a:bodyPr>
          <a:p>
            <a:pPr marL="0" indent="0" fontAlgn="auto">
              <a:lnSpc>
                <a:spcPct val="150000"/>
              </a:lnSpc>
              <a:buNone/>
            </a:pPr>
            <a:r>
              <a:rPr lang="en-US" altLang="zh-CN"/>
              <a:t>         </a:t>
            </a:r>
            <a:r>
              <a:rPr lang="zh-CN" altLang="en-US" sz="3110"/>
              <a:t>输入起始时间和终止时间，</a:t>
            </a:r>
            <a:endParaRPr lang="zh-CN" altLang="en-US" sz="3110"/>
          </a:p>
          <a:p>
            <a:pPr marL="0" indent="0" fontAlgn="auto">
              <a:lnSpc>
                <a:spcPct val="150000"/>
              </a:lnSpc>
              <a:buNone/>
            </a:pPr>
            <a:r>
              <a:rPr lang="zh-CN" altLang="en-US" sz="3110"/>
              <a:t>执行</a:t>
            </a:r>
            <a:r>
              <a:rPr lang="en-US" altLang="zh-CN" sz="3110"/>
              <a:t>search</a:t>
            </a:r>
            <a:r>
              <a:rPr lang="zh-CN" altLang="en-US" sz="3110"/>
              <a:t>函数时将该信息通过</a:t>
            </a:r>
            <a:endParaRPr lang="zh-CN" altLang="en-US" sz="3110"/>
          </a:p>
          <a:p>
            <a:pPr marL="0" indent="0" fontAlgn="auto">
              <a:lnSpc>
                <a:spcPct val="150000"/>
              </a:lnSpc>
              <a:buNone/>
            </a:pPr>
            <a:r>
              <a:rPr lang="en-US" altLang="zh-CN" sz="3110"/>
              <a:t>http</a:t>
            </a:r>
            <a:r>
              <a:rPr lang="zh-CN" altLang="en-US" sz="3110"/>
              <a:t>发送给</a:t>
            </a:r>
            <a:r>
              <a:rPr lang="en-US" altLang="zh-CN" sz="3110"/>
              <a:t>data_search.php</a:t>
            </a:r>
            <a:r>
              <a:rPr lang="zh-CN" altLang="en-US" sz="3110"/>
              <a:t>，将</a:t>
            </a:r>
            <a:endParaRPr lang="zh-CN" altLang="en-US" sz="3110"/>
          </a:p>
          <a:p>
            <a:pPr marL="0" indent="0" fontAlgn="auto">
              <a:lnSpc>
                <a:spcPct val="150000"/>
              </a:lnSpc>
              <a:buNone/>
            </a:pPr>
            <a:r>
              <a:rPr lang="zh-CN" altLang="en-US" sz="3110"/>
              <a:t>返回的数据通过图表进行展示，</a:t>
            </a:r>
            <a:endParaRPr lang="zh-CN" altLang="en-US" sz="3110"/>
          </a:p>
          <a:p>
            <a:pPr marL="0" indent="0" fontAlgn="auto">
              <a:lnSpc>
                <a:spcPct val="150000"/>
              </a:lnSpc>
              <a:buNone/>
            </a:pPr>
            <a:r>
              <a:rPr lang="zh-CN" altLang="en-US" sz="3110"/>
              <a:t>同时分析数据，将分析结果展示</a:t>
            </a:r>
            <a:endParaRPr lang="zh-CN" altLang="en-US" sz="3110"/>
          </a:p>
          <a:p>
            <a:pPr marL="0" indent="0" fontAlgn="auto">
              <a:lnSpc>
                <a:spcPct val="150000"/>
              </a:lnSpc>
              <a:buNone/>
            </a:pPr>
            <a:r>
              <a:rPr lang="zh-CN" altLang="en-US" sz="3110"/>
              <a:t>出来。</a:t>
            </a:r>
            <a:endParaRPr lang="zh-CN" altLang="en-US"/>
          </a:p>
        </p:txBody>
      </p:sp>
      <p:pic>
        <p:nvPicPr>
          <p:cNvPr id="4" name="图片 -2147482519" descr="data_search"/>
          <p:cNvPicPr>
            <a:picLocks noChangeAspect="1"/>
          </p:cNvPicPr>
          <p:nvPr/>
        </p:nvPicPr>
        <p:blipFill>
          <a:blip r:embed="rId1"/>
          <a:stretch>
            <a:fillRect/>
          </a:stretch>
        </p:blipFill>
        <p:spPr>
          <a:xfrm>
            <a:off x="5454015" y="2377440"/>
            <a:ext cx="6737985" cy="3038475"/>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环境数据部分展示</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endParaRPr lang="zh-CN" altLang="en-US"/>
          </a:p>
          <a:p>
            <a:pPr marL="0" indent="0" fontAlgn="auto">
              <a:lnSpc>
                <a:spcPct val="150000"/>
              </a:lnSpc>
              <a:buNone/>
            </a:pPr>
            <a:endParaRPr lang="zh-CN" altLang="en-US"/>
          </a:p>
        </p:txBody>
      </p:sp>
      <p:pic>
        <p:nvPicPr>
          <p:cNvPr id="4" name="图片 3"/>
          <p:cNvPicPr>
            <a:picLocks noChangeAspect="1"/>
          </p:cNvPicPr>
          <p:nvPr/>
        </p:nvPicPr>
        <p:blipFill>
          <a:blip r:embed="rId1"/>
          <a:stretch>
            <a:fillRect/>
          </a:stretch>
        </p:blipFill>
        <p:spPr>
          <a:xfrm>
            <a:off x="1931670" y="2377440"/>
            <a:ext cx="8199755" cy="416814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总结</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r>
              <a:rPr lang="zh-CN" altLang="en-US"/>
              <a:t>通过最小距离聚类算法和</a:t>
            </a:r>
            <a:r>
              <a:rPr lang="en-US" altLang="zh-CN"/>
              <a:t>BP</a:t>
            </a:r>
            <a:r>
              <a:rPr lang="zh-CN" altLang="en-US"/>
              <a:t>神经网络，将传感器测得的环境数据进行融合，能够得到一个对环境较为精确</a:t>
            </a:r>
            <a:r>
              <a:rPr lang="zh-CN" altLang="en-US"/>
              <a:t>的评分。</a:t>
            </a:r>
            <a:endParaRPr lang="zh-CN" altLang="en-US"/>
          </a:p>
          <a:p>
            <a:pPr marL="0" indent="0" fontAlgn="auto">
              <a:lnSpc>
                <a:spcPct val="150000"/>
              </a:lnSpc>
              <a:buNone/>
            </a:pPr>
            <a:r>
              <a:rPr lang="en-US" altLang="zh-CN"/>
              <a:t>	</a:t>
            </a:r>
            <a:r>
              <a:rPr lang="zh-CN" altLang="en-US"/>
              <a:t>将环境数据分析模块内嵌于智慧农业物联网平台中，实现了分析结果的展示。同时，对该平台其他与数据相关模块的主要功能也通过</a:t>
            </a:r>
            <a:r>
              <a:rPr lang="en-US" altLang="zh-CN"/>
              <a:t>Ajax</a:t>
            </a:r>
            <a:r>
              <a:rPr lang="zh-CN" altLang="en-US"/>
              <a:t>技术</a:t>
            </a:r>
            <a:r>
              <a:rPr lang="zh-CN" altLang="en-US"/>
              <a:t>进行了实现</a:t>
            </a:r>
            <a:r>
              <a:rPr lang="zh-CN" altLang="en-US"/>
              <a:t>。</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74065" y="1051560"/>
            <a:ext cx="10515600" cy="1325563"/>
          </a:xfrm>
        </p:spPr>
        <p:txBody>
          <a:bodyPr/>
          <a:p>
            <a:r>
              <a:rPr lang="zh-CN" altLang="en-US"/>
              <a:t>国内外研究现状</a:t>
            </a:r>
            <a:endParaRPr lang="zh-CN" altLang="en-US"/>
          </a:p>
        </p:txBody>
      </p:sp>
      <p:sp>
        <p:nvSpPr>
          <p:cNvPr id="5" name="内容占位符 3"/>
          <p:cNvSpPr>
            <a:spLocks noGrp="1"/>
          </p:cNvSpPr>
          <p:nvPr/>
        </p:nvSpPr>
        <p:spPr>
          <a:xfrm>
            <a:off x="774065" y="2439670"/>
            <a:ext cx="11306810" cy="3765550"/>
          </a:xfrm>
          <a:prstGeom prst="rect">
            <a:avLst/>
          </a:prstGeom>
        </p:spPr>
        <p:txBody>
          <a:bodyPr vert="horz" lIns="91440" tIns="45720" rIns="91440" bIns="45720" rtlCol="0">
            <a:normAutofit fontScale="9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50000"/>
              </a:lnSpc>
              <a:buFont typeface="Wingdings" panose="05000000000000000000" pitchFamily="2" charset="2"/>
              <a:buChar char="u"/>
            </a:pPr>
            <a:r>
              <a:rPr lang="zh-CN" altLang="en-US" dirty="0" smtClean="0"/>
              <a:t> </a:t>
            </a:r>
            <a:r>
              <a:rPr lang="zh-CN" altLang="en-US">
                <a:sym typeface="+mn-ea"/>
              </a:rPr>
              <a:t>美国军用电子系统中通过对不同类型的一组传感器节点数据进行数据融合处理，能达到增强指挥官对战场态势的感知与判断能力。</a:t>
            </a:r>
            <a:endParaRPr lang="zh-CN" altLang="en-US" dirty="0"/>
          </a:p>
          <a:p>
            <a:pPr marL="0" indent="0" fontAlgn="auto">
              <a:lnSpc>
                <a:spcPct val="150000"/>
              </a:lnSpc>
              <a:buFont typeface="Wingdings" panose="05000000000000000000" pitchFamily="2" charset="2"/>
              <a:buChar char="u"/>
            </a:pPr>
            <a:r>
              <a:rPr lang="zh-CN" altLang="en-US" dirty="0">
                <a:sym typeface="+mn-ea"/>
              </a:rPr>
              <a:t>利用</a:t>
            </a:r>
            <a:r>
              <a:rPr lang="en-US" altLang="zh-CN" dirty="0">
                <a:sym typeface="+mn-ea"/>
              </a:rPr>
              <a:t>BP</a:t>
            </a:r>
            <a:r>
              <a:rPr lang="zh-CN" altLang="en-US" dirty="0">
                <a:sym typeface="+mn-ea"/>
              </a:rPr>
              <a:t>神经网络进行数据</a:t>
            </a:r>
            <a:r>
              <a:rPr lang="zh-CN" altLang="en-US" dirty="0">
                <a:sym typeface="+mn-ea"/>
              </a:rPr>
              <a:t>融合，</a:t>
            </a:r>
            <a:r>
              <a:rPr lang="zh-CN" altLang="en-US" dirty="0">
                <a:sym typeface="+mn-ea"/>
              </a:rPr>
              <a:t>实现了对桥梁健康问题的监测。</a:t>
            </a:r>
            <a:endParaRPr lang="zh-CN" altLang="en-US" dirty="0"/>
          </a:p>
          <a:p>
            <a:pPr marL="0" indent="0" fontAlgn="auto">
              <a:lnSpc>
                <a:spcPct val="150000"/>
              </a:lnSpc>
              <a:buFont typeface="Wingdings" panose="05000000000000000000" pitchFamily="2" charset="2"/>
              <a:buChar char="u"/>
            </a:pPr>
            <a:r>
              <a:rPr lang="zh-CN" altLang="en-US" dirty="0"/>
              <a:t>通过</a:t>
            </a:r>
            <a:r>
              <a:rPr lang="en-US" altLang="zh-CN" dirty="0"/>
              <a:t>BP</a:t>
            </a:r>
            <a:r>
              <a:rPr lang="zh-CN" altLang="en-US" dirty="0"/>
              <a:t>神经网络和</a:t>
            </a:r>
            <a:r>
              <a:rPr lang="en-US" altLang="zh-CN" dirty="0"/>
              <a:t>D-S</a:t>
            </a:r>
            <a:r>
              <a:rPr lang="zh-CN" altLang="en-US" dirty="0"/>
              <a:t>证据理论进行数据</a:t>
            </a:r>
            <a:r>
              <a:rPr lang="zh-CN" altLang="en-US" dirty="0"/>
              <a:t>融合</a:t>
            </a:r>
            <a:r>
              <a:rPr lang="zh-CN" altLang="en-US" dirty="0"/>
              <a:t>，实现对草原环境的监测</a:t>
            </a:r>
            <a:r>
              <a:rPr lang="zh-CN" altLang="en-US" dirty="0"/>
              <a:t>。</a:t>
            </a:r>
            <a:endParaRPr lang="zh-CN" altLang="en-US" dirty="0"/>
          </a:p>
          <a:p>
            <a:pPr marL="0" indent="0" fontAlgn="auto">
              <a:lnSpc>
                <a:spcPct val="150000"/>
              </a:lnSpc>
              <a:buFont typeface="Wingdings" panose="05000000000000000000" pitchFamily="2" charset="2"/>
              <a:buChar char="u"/>
            </a:pPr>
            <a:r>
              <a:rPr lang="zh-CN" altLang="en-US" dirty="0"/>
              <a:t>利用模糊评价和</a:t>
            </a:r>
            <a:r>
              <a:rPr lang="en-US" altLang="zh-CN" dirty="0"/>
              <a:t>D-S</a:t>
            </a:r>
            <a:r>
              <a:rPr lang="zh-CN" altLang="en-US" dirty="0"/>
              <a:t>证据理论进行数据融合</a:t>
            </a:r>
            <a:r>
              <a:rPr lang="zh-CN" altLang="en-US" dirty="0"/>
              <a:t>，实现对煤矿安全的监测。</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74065" y="1051560"/>
            <a:ext cx="10515600" cy="1325563"/>
          </a:xfrm>
        </p:spPr>
        <p:txBody>
          <a:bodyPr/>
          <a:p>
            <a:r>
              <a:rPr lang="zh-CN" altLang="en-US"/>
              <a:t>多传感器数据融合技术流程</a:t>
            </a:r>
            <a:endParaRPr lang="zh-CN" altLang="en-US"/>
          </a:p>
        </p:txBody>
      </p:sp>
      <p:sp>
        <p:nvSpPr>
          <p:cNvPr id="4" name="内容占位符 3"/>
          <p:cNvSpPr>
            <a:spLocks noGrp="1"/>
          </p:cNvSpPr>
          <p:nvPr>
            <p:ph idx="1"/>
          </p:nvPr>
        </p:nvSpPr>
        <p:spPr>
          <a:xfrm>
            <a:off x="774065" y="2439670"/>
            <a:ext cx="10515600" cy="4241165"/>
          </a:xfrm>
        </p:spPr>
        <p:txBody>
          <a:bodyPr>
            <a:normAutofit lnSpcReduction="20000"/>
          </a:bodyPr>
          <a:p>
            <a:pPr marL="0" indent="0" fontAlgn="auto">
              <a:lnSpc>
                <a:spcPct val="150000"/>
              </a:lnSpc>
              <a:buNone/>
            </a:pPr>
            <a:r>
              <a:rPr lang="en-US" altLang="zh-CN"/>
              <a:t>       </a:t>
            </a:r>
            <a:endParaRPr lang="en-US" altLang="zh-CN"/>
          </a:p>
        </p:txBody>
      </p:sp>
      <p:pic>
        <p:nvPicPr>
          <p:cNvPr id="7" name="图片 6" descr="多传感器数据融合"/>
          <p:cNvPicPr>
            <a:picLocks noChangeAspect="1"/>
          </p:cNvPicPr>
          <p:nvPr/>
        </p:nvPicPr>
        <p:blipFill>
          <a:blip r:embed="rId1"/>
          <a:stretch>
            <a:fillRect/>
          </a:stretch>
        </p:blipFill>
        <p:spPr>
          <a:xfrm>
            <a:off x="1638935" y="2439670"/>
            <a:ext cx="8914765" cy="39966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p:cNvSpPr>
          <p:nvPr>
            <p:ph type="title"/>
          </p:nvPr>
        </p:nvSpPr>
        <p:spPr>
          <a:xfrm>
            <a:off x="774065" y="1051560"/>
            <a:ext cx="10515600" cy="1325563"/>
          </a:xfrm>
        </p:spPr>
        <p:txBody>
          <a:bodyPr/>
          <a:p>
            <a:r>
              <a:rPr lang="zh-CN" altLang="en-US"/>
              <a:t>问题提出</a:t>
            </a:r>
            <a:endParaRPr lang="zh-CN" altLang="en-US"/>
          </a:p>
        </p:txBody>
      </p:sp>
      <p:sp>
        <p:nvSpPr>
          <p:cNvPr id="4" name="内容占位符 3"/>
          <p:cNvSpPr>
            <a:spLocks noGrp="1"/>
          </p:cNvSpPr>
          <p:nvPr>
            <p:ph idx="1"/>
          </p:nvPr>
        </p:nvSpPr>
        <p:spPr>
          <a:xfrm>
            <a:off x="774065" y="2439670"/>
            <a:ext cx="10515600" cy="4241165"/>
          </a:xfrm>
        </p:spPr>
        <p:txBody>
          <a:bodyPr>
            <a:normAutofit lnSpcReduction="20000"/>
          </a:bodyPr>
          <a:p>
            <a:pPr marL="0" indent="0" fontAlgn="auto">
              <a:lnSpc>
                <a:spcPct val="150000"/>
              </a:lnSpc>
              <a:buNone/>
            </a:pPr>
            <a:r>
              <a:rPr lang="en-US" altLang="zh-CN"/>
              <a:t>     	</a:t>
            </a:r>
            <a:r>
              <a:rPr lang="zh-CN" altLang="en-US"/>
              <a:t>神经网络集聚了强容错性、自学习、黑箱性质的特点，它可以模拟复杂的非线性映射。通过训练，在网络的内部结构里存储信息，并且具有动态性的特点，各层的连接权值变化随着时间改变。</a:t>
            </a:r>
            <a:r>
              <a:rPr lang="zh-CN" altLang="en-US">
                <a:sym typeface="+mn-ea"/>
              </a:rPr>
              <a:t>在监测环境时，在一定程度上存在不确定性，融合不确定的信息其实是不确定推理的过程。</a:t>
            </a:r>
            <a:endParaRPr lang="zh-CN" altLang="en-US">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提出的</a:t>
            </a:r>
            <a:r>
              <a:rPr lang="zh-CN" altLang="en-US"/>
              <a:t>多源数据融合方法</a:t>
            </a:r>
            <a:endParaRPr lang="zh-CN" altLang="en-US"/>
          </a:p>
        </p:txBody>
      </p:sp>
      <p:pic>
        <p:nvPicPr>
          <p:cNvPr id="5" name="图片 4" descr="未命名文件1"/>
          <p:cNvPicPr>
            <a:picLocks noChangeAspect="1"/>
          </p:cNvPicPr>
          <p:nvPr/>
        </p:nvPicPr>
        <p:blipFill>
          <a:blip r:embed="rId1"/>
          <a:stretch>
            <a:fillRect/>
          </a:stretch>
        </p:blipFill>
        <p:spPr>
          <a:xfrm>
            <a:off x="1460500" y="2508250"/>
            <a:ext cx="9142730" cy="36042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基于最小距离的聚类算法</a:t>
            </a:r>
            <a:endParaRPr lang="zh-CN" altLang="en-US"/>
          </a:p>
        </p:txBody>
      </p:sp>
      <p:pic>
        <p:nvPicPr>
          <p:cNvPr id="6" name="图片 5" descr="未命名文件3"/>
          <p:cNvPicPr>
            <a:picLocks noChangeAspect="1"/>
          </p:cNvPicPr>
          <p:nvPr/>
        </p:nvPicPr>
        <p:blipFill>
          <a:blip r:embed="rId1"/>
          <a:stretch>
            <a:fillRect/>
          </a:stretch>
        </p:blipFill>
        <p:spPr>
          <a:xfrm>
            <a:off x="7576820" y="847725"/>
            <a:ext cx="3772535" cy="5161915"/>
          </a:xfrm>
          <a:prstGeom prst="rect">
            <a:avLst/>
          </a:prstGeom>
        </p:spPr>
      </p:pic>
      <p:graphicFrame>
        <p:nvGraphicFramePr>
          <p:cNvPr id="3" name="对象 -2147482610"/>
          <p:cNvGraphicFramePr>
            <a:graphicFrameLocks noChangeAspect="1"/>
          </p:cNvGraphicFramePr>
          <p:nvPr/>
        </p:nvGraphicFramePr>
        <p:xfrm>
          <a:off x="774065" y="4883150"/>
          <a:ext cx="5914390" cy="1017270"/>
        </p:xfrm>
        <a:graphic>
          <a:graphicData uri="http://schemas.openxmlformats.org/presentationml/2006/ole">
            <mc:AlternateContent xmlns:mc="http://schemas.openxmlformats.org/markup-compatibility/2006">
              <mc:Choice xmlns:v="urn:schemas-microsoft-com:vml" Requires="v">
                <p:oleObj spid="_x0000_s3076" name="" r:id="rId2" imgW="2806700" imgH="482600" progId="Equation.KSEE3">
                  <p:embed/>
                </p:oleObj>
              </mc:Choice>
              <mc:Fallback>
                <p:oleObj name="" r:id="rId2" imgW="2806700" imgH="482600" progId="Equation.KSEE3">
                  <p:embed/>
                  <p:pic>
                    <p:nvPicPr>
                      <p:cNvPr id="0" name="图片 3075"/>
                      <p:cNvPicPr/>
                      <p:nvPr/>
                    </p:nvPicPr>
                    <p:blipFill>
                      <a:blip r:embed="rId3"/>
                      <a:stretch>
                        <a:fillRect/>
                      </a:stretch>
                    </p:blipFill>
                    <p:spPr>
                      <a:xfrm>
                        <a:off x="774065" y="4883150"/>
                        <a:ext cx="5914390" cy="1017270"/>
                      </a:xfrm>
                      <a:prstGeom prst="rect">
                        <a:avLst/>
                      </a:prstGeom>
                      <a:noFill/>
                      <a:ln w="38100">
                        <a:noFill/>
                        <a:miter/>
                      </a:ln>
                    </p:spPr>
                  </p:pic>
                </p:oleObj>
              </mc:Fallback>
            </mc:AlternateContent>
          </a:graphicData>
        </a:graphic>
      </p:graphicFrame>
      <p:sp>
        <p:nvSpPr>
          <p:cNvPr id="4" name="文本框 3"/>
          <p:cNvSpPr txBox="1"/>
          <p:nvPr/>
        </p:nvSpPr>
        <p:spPr>
          <a:xfrm>
            <a:off x="774065" y="2468245"/>
            <a:ext cx="6683375" cy="2306955"/>
          </a:xfrm>
          <a:prstGeom prst="rect">
            <a:avLst/>
          </a:prstGeom>
          <a:noFill/>
          <a:ln w="9525">
            <a:noFill/>
          </a:ln>
        </p:spPr>
        <p:txBody>
          <a:bodyPr wrap="square">
            <a:spAutoFit/>
          </a:bodyPr>
          <a:p>
            <a:pPr indent="0"/>
            <a:r>
              <a:rPr lang="en-US" altLang="zh-CN" sz="3200" b="0">
                <a:ea typeface="宋体" panose="02010600030101010101" pitchFamily="2" charset="-122"/>
              </a:rPr>
              <a:t>	</a:t>
            </a:r>
            <a:r>
              <a:rPr lang="zh-CN" altLang="en-US" sz="2800" b="0"/>
              <a:t>以同类传感器的环境数据作为输入，输出最终的融合结果，表示该组传感器所在区域的一个整体的环境数据。</a:t>
            </a:r>
            <a:endParaRPr lang="zh-CN" altLang="en-US" sz="2800" b="0"/>
          </a:p>
          <a:p>
            <a:pPr indent="0"/>
            <a:endParaRPr lang="zh-CN" altLang="en-US" sz="2800" b="0"/>
          </a:p>
          <a:p>
            <a:pPr indent="0"/>
            <a:r>
              <a:rPr lang="zh-CN" altLang="en-US" sz="2800" b="0"/>
              <a:t>对于x</a:t>
            </a:r>
            <a:r>
              <a:rPr lang="zh-CN" altLang="en-US" sz="2800" b="0" baseline="-25000"/>
              <a:t>in</a:t>
            </a:r>
            <a:r>
              <a:rPr lang="zh-CN" altLang="en-US" sz="2800" b="0"/>
              <a:t>和x</a:t>
            </a:r>
            <a:r>
              <a:rPr lang="zh-CN" altLang="en-US" sz="2800" b="0" baseline="-25000"/>
              <a:t>jn</a:t>
            </a:r>
            <a:r>
              <a:rPr lang="zh-CN" altLang="en-US" sz="2800" b="0"/>
              <a:t>，融合公式为：</a:t>
            </a:r>
            <a:endParaRPr lang="zh-C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zh-CN" altLang="en-US"/>
              <a:t>聚类算法融合结果</a:t>
            </a:r>
            <a:endParaRPr lang="zh-CN" altLang="en-US"/>
          </a:p>
        </p:txBody>
      </p:sp>
      <p:sp>
        <p:nvSpPr>
          <p:cNvPr id="4" name="文本框 3"/>
          <p:cNvSpPr txBox="1"/>
          <p:nvPr/>
        </p:nvSpPr>
        <p:spPr>
          <a:xfrm>
            <a:off x="774065" y="2468245"/>
            <a:ext cx="6683375" cy="3538220"/>
          </a:xfrm>
          <a:prstGeom prst="rect">
            <a:avLst/>
          </a:prstGeom>
          <a:noFill/>
          <a:ln w="9525">
            <a:noFill/>
          </a:ln>
        </p:spPr>
        <p:txBody>
          <a:bodyPr wrap="square">
            <a:spAutoFit/>
          </a:bodyPr>
          <a:p>
            <a:pPr indent="0"/>
            <a:r>
              <a:rPr lang="en-US" altLang="zh-CN" sz="3200"/>
              <a:t>	</a:t>
            </a:r>
            <a:r>
              <a:rPr lang="zh-CN" altLang="en-US" sz="2800"/>
              <a:t>x轴表示时间点，y轴表示传感器测得的温度数据。</a:t>
            </a:r>
            <a:endParaRPr lang="zh-CN" altLang="en-US" sz="2800"/>
          </a:p>
          <a:p>
            <a:pPr indent="0"/>
            <a:r>
              <a:rPr lang="zh-CN" altLang="en-US" sz="2800"/>
              <a:t>	图中所示的是各个传感器测得的温度数据以及通过最小距离聚类算法的融合结果。可以看出该融合结果能够较为综合准确的反应该区域的温度情况。</a:t>
            </a:r>
            <a:endParaRPr lang="zh-CN" altLang="en-US" sz="2800"/>
          </a:p>
        </p:txBody>
      </p:sp>
      <p:pic>
        <p:nvPicPr>
          <p:cNvPr id="5" name="内容占位符 4"/>
          <p:cNvPicPr>
            <a:picLocks noChangeAspect="1"/>
          </p:cNvPicPr>
          <p:nvPr>
            <p:ph idx="1"/>
            <p:custDataLst>
              <p:tags r:id="rId1"/>
            </p:custDataLst>
          </p:nvPr>
        </p:nvPicPr>
        <p:blipFill>
          <a:blip r:embed="rId2"/>
          <a:stretch>
            <a:fillRect/>
          </a:stretch>
        </p:blipFill>
        <p:spPr>
          <a:xfrm>
            <a:off x="7707630" y="2556510"/>
            <a:ext cx="3810000" cy="25736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774065" y="1051560"/>
            <a:ext cx="10515600" cy="1325563"/>
          </a:xfrm>
        </p:spPr>
        <p:txBody>
          <a:bodyPr/>
          <a:p>
            <a:r>
              <a:rPr lang="en-US" altLang="zh-CN"/>
              <a:t>BP</a:t>
            </a:r>
            <a:r>
              <a:rPr lang="zh-CN" altLang="en-US"/>
              <a:t>神经网络结构</a:t>
            </a:r>
            <a:endParaRPr lang="zh-CN" altLang="en-US"/>
          </a:p>
        </p:txBody>
      </p:sp>
      <p:sp>
        <p:nvSpPr>
          <p:cNvPr id="3" name="内容占位符 2"/>
          <p:cNvSpPr>
            <a:spLocks noGrp="1"/>
          </p:cNvSpPr>
          <p:nvPr>
            <p:ph idx="1"/>
          </p:nvPr>
        </p:nvSpPr>
        <p:spPr>
          <a:xfrm>
            <a:off x="774065" y="2439670"/>
            <a:ext cx="10515600" cy="3765550"/>
          </a:xfrm>
        </p:spPr>
        <p:txBody>
          <a:bodyPr>
            <a:normAutofit lnSpcReduction="20000"/>
          </a:bodyPr>
          <a:p>
            <a:pPr marL="0" indent="0" fontAlgn="auto">
              <a:lnSpc>
                <a:spcPct val="150000"/>
              </a:lnSpc>
              <a:buNone/>
            </a:pPr>
            <a:r>
              <a:rPr lang="en-US" altLang="zh-CN"/>
              <a:t>	</a:t>
            </a:r>
            <a:endParaRPr lang="zh-CN" altLang="en-US"/>
          </a:p>
        </p:txBody>
      </p:sp>
      <p:pic>
        <p:nvPicPr>
          <p:cNvPr id="4" name="图片 3"/>
          <p:cNvPicPr>
            <a:picLocks noChangeAspect="1"/>
          </p:cNvPicPr>
          <p:nvPr/>
        </p:nvPicPr>
        <p:blipFill>
          <a:blip r:embed="rId1"/>
          <a:stretch>
            <a:fillRect/>
          </a:stretch>
        </p:blipFill>
        <p:spPr>
          <a:xfrm>
            <a:off x="5323205" y="1233170"/>
            <a:ext cx="6682740" cy="4884420"/>
          </a:xfrm>
          <a:prstGeom prst="rect">
            <a:avLst/>
          </a:prstGeom>
        </p:spPr>
      </p:pic>
      <p:pic>
        <p:nvPicPr>
          <p:cNvPr id="5" name="图片 4"/>
          <p:cNvPicPr>
            <a:picLocks noChangeAspect="1"/>
          </p:cNvPicPr>
          <p:nvPr>
            <p:custDataLst>
              <p:tags r:id="rId2"/>
            </p:custDataLst>
          </p:nvPr>
        </p:nvPicPr>
        <p:blipFill>
          <a:blip r:embed="rId3"/>
          <a:stretch>
            <a:fillRect/>
          </a:stretch>
        </p:blipFill>
        <p:spPr>
          <a:xfrm>
            <a:off x="956945" y="2109470"/>
            <a:ext cx="4548505" cy="2413635"/>
          </a:xfrm>
          <a:prstGeom prst="rect">
            <a:avLst/>
          </a:prstGeom>
        </p:spPr>
      </p:pic>
      <p:pic>
        <p:nvPicPr>
          <p:cNvPr id="6" name="图片 5"/>
          <p:cNvPicPr>
            <a:picLocks noChangeAspect="1"/>
          </p:cNvPicPr>
          <p:nvPr/>
        </p:nvPicPr>
        <p:blipFill>
          <a:blip r:embed="rId4"/>
          <a:stretch>
            <a:fillRect/>
          </a:stretch>
        </p:blipFill>
        <p:spPr>
          <a:xfrm>
            <a:off x="956945" y="4523105"/>
            <a:ext cx="3458845" cy="1863090"/>
          </a:xfrm>
          <a:prstGeom prst="rect">
            <a:avLst/>
          </a:prstGeom>
        </p:spPr>
      </p:pic>
    </p:spTree>
  </p:cSld>
  <p:clrMapOvr>
    <a:masterClrMapping/>
  </p:clrMapOvr>
</p:sld>
</file>

<file path=ppt/tags/tag1.xml><?xml version="1.0" encoding="utf-8"?>
<p:tagLst xmlns:p="http://schemas.openxmlformats.org/presentationml/2006/main">
  <p:tag name="REFSHAPE" val="374524356"/>
  <p:tag name="KSO_WM_UNIT_PLACING_PICTURE_USER_VIEWPORT" val="{&quot;height&quot;:3096,&quot;width&quot;:4584}"/>
</p:tagLst>
</file>

<file path=ppt/tags/tag2.xml><?xml version="1.0" encoding="utf-8"?>
<p:tagLst xmlns:p="http://schemas.openxmlformats.org/presentationml/2006/main">
  <p:tag name="REFSHAPE" val="369684324"/>
  <p:tag name="KSO_WM_UNIT_PLACING_PICTURE_USER_VIEWPORT" val="{&quot;height&quot;:2496,&quot;width&quot;:4704}"/>
</p:tagLst>
</file>

<file path=ppt/tags/tag3.xml><?xml version="1.0" encoding="utf-8"?>
<p:tagLst xmlns:p="http://schemas.openxmlformats.org/presentationml/2006/main">
  <p:tag name="KSO_WM_UNIT_PLACING_PICTURE_USER_VIEWPORT" val="{&quot;height&quot;:3911,&quot;width&quot;:882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1674</Words>
  <Application>WPS 演示</Application>
  <PresentationFormat>宽屏</PresentationFormat>
  <Paragraphs>134</Paragraphs>
  <Slides>23</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1" baseType="lpstr">
      <vt:lpstr>Arial</vt:lpstr>
      <vt:lpstr>宋体</vt:lpstr>
      <vt:lpstr>Wingdings</vt:lpstr>
      <vt:lpstr>微软雅黑</vt:lpstr>
      <vt:lpstr>Calibri</vt:lpstr>
      <vt:lpstr>Arial Unicode MS</vt:lpstr>
      <vt:lpstr>Office 主题</vt:lpstr>
      <vt:lpstr>Equation.KSEE3</vt:lpstr>
      <vt:lpstr>PowerPoint 演示文稿</vt:lpstr>
      <vt:lpstr>课题背景及意义</vt:lpstr>
      <vt:lpstr>国内外研究现状</vt:lpstr>
      <vt:lpstr>多传感器数据融合技术流程</vt:lpstr>
      <vt:lpstr>问题提出</vt:lpstr>
      <vt:lpstr>提出的多源数据融合方法</vt:lpstr>
      <vt:lpstr>基于最小距离的聚类算法</vt:lpstr>
      <vt:lpstr>聚类算法融合结果</vt:lpstr>
      <vt:lpstr>BP神经网络结构</vt:lpstr>
      <vt:lpstr>BP神经网络设计</vt:lpstr>
      <vt:lpstr>BP神经网络设计</vt:lpstr>
      <vt:lpstr>BP神经网络拟合结果</vt:lpstr>
      <vt:lpstr>智慧农业物联网平台架构</vt:lpstr>
      <vt:lpstr>数据库逻辑设计</vt:lpstr>
      <vt:lpstr>前后端数据交互</vt:lpstr>
      <vt:lpstr>用户登录实现</vt:lpstr>
      <vt:lpstr>用户信息添加功能实现</vt:lpstr>
      <vt:lpstr>用户信息删除功能实现</vt:lpstr>
      <vt:lpstr>用户信息编辑功能实现</vt:lpstr>
      <vt:lpstr>用户信息停用功能实现</vt:lpstr>
      <vt:lpstr>环境数据分析模块实现</vt:lpstr>
      <vt:lpstr>环境数据部分展示</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471892957</dc:creator>
  <cp:lastModifiedBy>471892957</cp:lastModifiedBy>
  <cp:revision>66</cp:revision>
  <dcterms:created xsi:type="dcterms:W3CDTF">2020-06-09T13:24:00Z</dcterms:created>
  <dcterms:modified xsi:type="dcterms:W3CDTF">2020-06-12T02:31:02Z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2052-11.1.0.9748</vt:lpwstr>
  </property>
</Properties>
</file>