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70" r:id="rId6"/>
    <p:sldId id="263" r:id="rId7"/>
    <p:sldId id="277" r:id="rId8"/>
    <p:sldId id="265" r:id="rId9"/>
    <p:sldId id="273" r:id="rId10"/>
    <p:sldId id="286" r:id="rId11"/>
    <p:sldId id="272" r:id="rId12"/>
    <p:sldId id="278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99"/>
    <a:srgbClr val="297ED5"/>
    <a:srgbClr val="7AE9F9"/>
    <a:srgbClr val="41C3C3"/>
    <a:srgbClr val="4A66AC"/>
    <a:srgbClr val="1F91C7"/>
    <a:srgbClr val="41B783"/>
    <a:srgbClr val="5CD2DB"/>
    <a:srgbClr val="088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26" autoAdjust="0"/>
  </p:normalViewPr>
  <p:slideViewPr>
    <p:cSldViewPr snapToGrid="0">
      <p:cViewPr varScale="1">
        <p:scale>
          <a:sx n="101" d="100"/>
          <a:sy n="101" d="100"/>
        </p:scale>
        <p:origin x="-816" y="-96"/>
      </p:cViewPr>
      <p:guideLst>
        <p:guide orient="horz" pos="21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6F731-FD0F-459A-B37B-93F2D99FA7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1967A-5ECB-4590-9A07-17B85AFA8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r>
              <a:rPr lang="en-US" altLang="zh-CN" dirty="0" smtClean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967A-5ECB-4590-9A07-17B85AFA8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亮亮图文旗舰店</a:t>
            </a:r>
            <a:r>
              <a:rPr lang="en-US" altLang="zh-CN" dirty="0" smtClean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967A-5ECB-4590-9A07-17B85AFA8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967A-5ECB-4590-9A07-17B85AFA8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967A-5ECB-4590-9A07-17B85AFA8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t="9501" b="579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4.pn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jpe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/>
          <p:nvPr/>
        </p:nvSpPr>
        <p:spPr>
          <a:xfrm>
            <a:off x="1427085" y="2226334"/>
            <a:ext cx="9337829" cy="920750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医生信息网站前端设计与开发</a:t>
            </a:r>
            <a:endParaRPr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76318" y="3648574"/>
            <a:ext cx="643936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The design and development of the website front-end of the doctor's information</a:t>
            </a:r>
            <a:endParaRPr lang="en-US" altLang="zh-CN" dirty="0">
              <a:solidFill>
                <a:schemeClr val="bg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799682" y="4388310"/>
            <a:ext cx="4983020" cy="368300"/>
            <a:chOff x="3890299" y="3834953"/>
            <a:chExt cx="4983020" cy="368300"/>
          </a:xfrm>
        </p:grpSpPr>
        <p:sp>
          <p:nvSpPr>
            <p:cNvPr id="8" name="椭圆 7"/>
            <p:cNvSpPr/>
            <p:nvPr/>
          </p:nvSpPr>
          <p:spPr>
            <a:xfrm>
              <a:off x="3890299" y="3865732"/>
              <a:ext cx="307777" cy="307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3957524" y="3908275"/>
              <a:ext cx="173326" cy="222689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198075" y="3834953"/>
              <a:ext cx="1783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答辩学生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：刘洋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517385" y="3865732"/>
              <a:ext cx="307777" cy="307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KSO_Shape"/>
            <p:cNvSpPr/>
            <p:nvPr/>
          </p:nvSpPr>
          <p:spPr bwMode="auto">
            <a:xfrm>
              <a:off x="6578801" y="3908276"/>
              <a:ext cx="234822" cy="222688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861639" y="3834953"/>
              <a:ext cx="20116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指导教师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：赵志强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910981" y="3615583"/>
            <a:ext cx="6455604" cy="600017"/>
          </a:xfrm>
          <a:prstGeom prst="rect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cqupt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1400" y="288290"/>
            <a:ext cx="648005" cy="64800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33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207895"/>
            <a:ext cx="12192000" cy="283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66290" y="2676525"/>
            <a:ext cx="1894840" cy="189484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rgbClr val="F38E0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98186" y="2485604"/>
            <a:ext cx="57082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第四章 总结与展望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98186" y="3282154"/>
            <a:ext cx="57082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独立学习完成设计开发，遇到很多问题，也解决了很多问题，从中积累了很多经验，学到了很多知识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Freeform 9"/>
          <p:cNvSpPr>
            <a:spLocks noEditPoints="1"/>
          </p:cNvSpPr>
          <p:nvPr/>
        </p:nvSpPr>
        <p:spPr bwMode="auto">
          <a:xfrm>
            <a:off x="2480726" y="3118683"/>
            <a:ext cx="1067421" cy="1011372"/>
          </a:xfrm>
          <a:custGeom>
            <a:avLst/>
            <a:gdLst>
              <a:gd name="T0" fmla="*/ 177 w 200"/>
              <a:gd name="T1" fmla="*/ 3 h 149"/>
              <a:gd name="T2" fmla="*/ 177 w 200"/>
              <a:gd name="T3" fmla="*/ 17 h 149"/>
              <a:gd name="T4" fmla="*/ 186 w 200"/>
              <a:gd name="T5" fmla="*/ 21 h 149"/>
              <a:gd name="T6" fmla="*/ 186 w 200"/>
              <a:gd name="T7" fmla="*/ 134 h 149"/>
              <a:gd name="T8" fmla="*/ 107 w 200"/>
              <a:gd name="T9" fmla="*/ 134 h 149"/>
              <a:gd name="T10" fmla="*/ 107 w 200"/>
              <a:gd name="T11" fmla="*/ 21 h 149"/>
              <a:gd name="T12" fmla="*/ 117 w 200"/>
              <a:gd name="T13" fmla="*/ 17 h 149"/>
              <a:gd name="T14" fmla="*/ 117 w 200"/>
              <a:gd name="T15" fmla="*/ 3 h 149"/>
              <a:gd name="T16" fmla="*/ 100 w 200"/>
              <a:gd name="T17" fmla="*/ 9 h 149"/>
              <a:gd name="T18" fmla="*/ 53 w 200"/>
              <a:gd name="T19" fmla="*/ 0 h 149"/>
              <a:gd name="T20" fmla="*/ 0 w 200"/>
              <a:gd name="T21" fmla="*/ 20 h 149"/>
              <a:gd name="T22" fmla="*/ 0 w 200"/>
              <a:gd name="T23" fmla="*/ 142 h 149"/>
              <a:gd name="T24" fmla="*/ 2 w 200"/>
              <a:gd name="T25" fmla="*/ 147 h 149"/>
              <a:gd name="T26" fmla="*/ 8 w 200"/>
              <a:gd name="T27" fmla="*/ 149 h 149"/>
              <a:gd name="T28" fmla="*/ 53 w 200"/>
              <a:gd name="T29" fmla="*/ 145 h 149"/>
              <a:gd name="T30" fmla="*/ 99 w 200"/>
              <a:gd name="T31" fmla="*/ 149 h 149"/>
              <a:gd name="T32" fmla="*/ 99 w 200"/>
              <a:gd name="T33" fmla="*/ 149 h 149"/>
              <a:gd name="T34" fmla="*/ 100 w 200"/>
              <a:gd name="T35" fmla="*/ 149 h 149"/>
              <a:gd name="T36" fmla="*/ 100 w 200"/>
              <a:gd name="T37" fmla="*/ 149 h 149"/>
              <a:gd name="T38" fmla="*/ 101 w 200"/>
              <a:gd name="T39" fmla="*/ 149 h 149"/>
              <a:gd name="T40" fmla="*/ 101 w 200"/>
              <a:gd name="T41" fmla="*/ 149 h 149"/>
              <a:gd name="T42" fmla="*/ 146 w 200"/>
              <a:gd name="T43" fmla="*/ 145 h 149"/>
              <a:gd name="T44" fmla="*/ 192 w 200"/>
              <a:gd name="T45" fmla="*/ 149 h 149"/>
              <a:gd name="T46" fmla="*/ 193 w 200"/>
              <a:gd name="T47" fmla="*/ 149 h 149"/>
              <a:gd name="T48" fmla="*/ 197 w 200"/>
              <a:gd name="T49" fmla="*/ 147 h 149"/>
              <a:gd name="T50" fmla="*/ 200 w 200"/>
              <a:gd name="T51" fmla="*/ 142 h 149"/>
              <a:gd name="T52" fmla="*/ 200 w 200"/>
              <a:gd name="T53" fmla="*/ 20 h 149"/>
              <a:gd name="T54" fmla="*/ 177 w 200"/>
              <a:gd name="T55" fmla="*/ 3 h 149"/>
              <a:gd name="T56" fmla="*/ 93 w 200"/>
              <a:gd name="T57" fmla="*/ 134 h 149"/>
              <a:gd name="T58" fmla="*/ 53 w 200"/>
              <a:gd name="T59" fmla="*/ 131 h 149"/>
              <a:gd name="T60" fmla="*/ 14 w 200"/>
              <a:gd name="T61" fmla="*/ 134 h 149"/>
              <a:gd name="T62" fmla="*/ 14 w 200"/>
              <a:gd name="T63" fmla="*/ 21 h 149"/>
              <a:gd name="T64" fmla="*/ 53 w 200"/>
              <a:gd name="T65" fmla="*/ 14 h 149"/>
              <a:gd name="T66" fmla="*/ 93 w 200"/>
              <a:gd name="T67" fmla="*/ 21 h 149"/>
              <a:gd name="T68" fmla="*/ 93 w 200"/>
              <a:gd name="T69" fmla="*/ 13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0" h="149">
                <a:moveTo>
                  <a:pt x="177" y="3"/>
                </a:moveTo>
                <a:cubicBezTo>
                  <a:pt x="177" y="17"/>
                  <a:pt x="177" y="17"/>
                  <a:pt x="177" y="17"/>
                </a:cubicBezTo>
                <a:cubicBezTo>
                  <a:pt x="181" y="18"/>
                  <a:pt x="185" y="20"/>
                  <a:pt x="186" y="21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161" y="130"/>
                  <a:pt x="131" y="130"/>
                  <a:pt x="107" y="134"/>
                </a:cubicBezTo>
                <a:cubicBezTo>
                  <a:pt x="107" y="21"/>
                  <a:pt x="107" y="21"/>
                  <a:pt x="107" y="21"/>
                </a:cubicBezTo>
                <a:cubicBezTo>
                  <a:pt x="108" y="20"/>
                  <a:pt x="111" y="18"/>
                  <a:pt x="117" y="17"/>
                </a:cubicBezTo>
                <a:cubicBezTo>
                  <a:pt x="117" y="3"/>
                  <a:pt x="117" y="3"/>
                  <a:pt x="117" y="3"/>
                </a:cubicBezTo>
                <a:cubicBezTo>
                  <a:pt x="110" y="4"/>
                  <a:pt x="104" y="6"/>
                  <a:pt x="100" y="9"/>
                </a:cubicBezTo>
                <a:cubicBezTo>
                  <a:pt x="90" y="2"/>
                  <a:pt x="70" y="0"/>
                  <a:pt x="53" y="0"/>
                </a:cubicBezTo>
                <a:cubicBezTo>
                  <a:pt x="29" y="0"/>
                  <a:pt x="0" y="5"/>
                  <a:pt x="0" y="20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4"/>
                  <a:pt x="1" y="146"/>
                  <a:pt x="2" y="147"/>
                </a:cubicBezTo>
                <a:cubicBezTo>
                  <a:pt x="4" y="148"/>
                  <a:pt x="6" y="149"/>
                  <a:pt x="8" y="149"/>
                </a:cubicBezTo>
                <a:cubicBezTo>
                  <a:pt x="22" y="146"/>
                  <a:pt x="37" y="145"/>
                  <a:pt x="53" y="145"/>
                </a:cubicBezTo>
                <a:cubicBezTo>
                  <a:pt x="69" y="145"/>
                  <a:pt x="85" y="146"/>
                  <a:pt x="99" y="149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99" y="149"/>
                  <a:pt x="99" y="149"/>
                  <a:pt x="100" y="149"/>
                </a:cubicBezTo>
                <a:cubicBezTo>
                  <a:pt x="100" y="149"/>
                  <a:pt x="100" y="149"/>
                  <a:pt x="100" y="149"/>
                </a:cubicBezTo>
                <a:cubicBezTo>
                  <a:pt x="100" y="149"/>
                  <a:pt x="100" y="149"/>
                  <a:pt x="101" y="149"/>
                </a:cubicBezTo>
                <a:cubicBezTo>
                  <a:pt x="101" y="149"/>
                  <a:pt x="101" y="149"/>
                  <a:pt x="101" y="149"/>
                </a:cubicBezTo>
                <a:cubicBezTo>
                  <a:pt x="115" y="146"/>
                  <a:pt x="130" y="145"/>
                  <a:pt x="146" y="145"/>
                </a:cubicBezTo>
                <a:cubicBezTo>
                  <a:pt x="162" y="145"/>
                  <a:pt x="178" y="146"/>
                  <a:pt x="192" y="149"/>
                </a:cubicBezTo>
                <a:cubicBezTo>
                  <a:pt x="192" y="149"/>
                  <a:pt x="192" y="149"/>
                  <a:pt x="193" y="149"/>
                </a:cubicBezTo>
                <a:cubicBezTo>
                  <a:pt x="194" y="149"/>
                  <a:pt x="196" y="148"/>
                  <a:pt x="197" y="147"/>
                </a:cubicBezTo>
                <a:cubicBezTo>
                  <a:pt x="199" y="146"/>
                  <a:pt x="200" y="144"/>
                  <a:pt x="200" y="142"/>
                </a:cubicBezTo>
                <a:cubicBezTo>
                  <a:pt x="200" y="20"/>
                  <a:pt x="200" y="20"/>
                  <a:pt x="200" y="20"/>
                </a:cubicBezTo>
                <a:cubicBezTo>
                  <a:pt x="200" y="11"/>
                  <a:pt x="190" y="6"/>
                  <a:pt x="177" y="3"/>
                </a:cubicBezTo>
                <a:close/>
                <a:moveTo>
                  <a:pt x="93" y="134"/>
                </a:moveTo>
                <a:cubicBezTo>
                  <a:pt x="80" y="132"/>
                  <a:pt x="67" y="131"/>
                  <a:pt x="53" y="131"/>
                </a:cubicBezTo>
                <a:cubicBezTo>
                  <a:pt x="40" y="131"/>
                  <a:pt x="26" y="132"/>
                  <a:pt x="14" y="134"/>
                </a:cubicBezTo>
                <a:cubicBezTo>
                  <a:pt x="14" y="21"/>
                  <a:pt x="14" y="21"/>
                  <a:pt x="14" y="21"/>
                </a:cubicBezTo>
                <a:cubicBezTo>
                  <a:pt x="16" y="18"/>
                  <a:pt x="30" y="14"/>
                  <a:pt x="53" y="14"/>
                </a:cubicBezTo>
                <a:cubicBezTo>
                  <a:pt x="76" y="14"/>
                  <a:pt x="90" y="18"/>
                  <a:pt x="93" y="21"/>
                </a:cubicBezTo>
                <a:lnTo>
                  <a:pt x="93" y="1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050">
              <a:solidFill>
                <a:srgbClr val="F38E0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Freeform 5"/>
          <p:cNvSpPr/>
          <p:nvPr/>
        </p:nvSpPr>
        <p:spPr bwMode="auto">
          <a:xfrm>
            <a:off x="3149770" y="3009679"/>
            <a:ext cx="229052" cy="780362"/>
          </a:xfrm>
          <a:custGeom>
            <a:avLst/>
            <a:gdLst>
              <a:gd name="T0" fmla="*/ 2 w 43"/>
              <a:gd name="T1" fmla="*/ 115 h 115"/>
              <a:gd name="T2" fmla="*/ 3 w 43"/>
              <a:gd name="T3" fmla="*/ 115 h 115"/>
              <a:gd name="T4" fmla="*/ 3 w 43"/>
              <a:gd name="T5" fmla="*/ 115 h 115"/>
              <a:gd name="T6" fmla="*/ 3 w 43"/>
              <a:gd name="T7" fmla="*/ 115 h 115"/>
              <a:gd name="T8" fmla="*/ 4 w 43"/>
              <a:gd name="T9" fmla="*/ 115 h 115"/>
              <a:gd name="T10" fmla="*/ 4 w 43"/>
              <a:gd name="T11" fmla="*/ 115 h 115"/>
              <a:gd name="T12" fmla="*/ 5 w 43"/>
              <a:gd name="T13" fmla="*/ 114 h 115"/>
              <a:gd name="T14" fmla="*/ 22 w 43"/>
              <a:gd name="T15" fmla="*/ 98 h 115"/>
              <a:gd name="T16" fmla="*/ 38 w 43"/>
              <a:gd name="T17" fmla="*/ 114 h 115"/>
              <a:gd name="T18" fmla="*/ 39 w 43"/>
              <a:gd name="T19" fmla="*/ 115 h 115"/>
              <a:gd name="T20" fmla="*/ 39 w 43"/>
              <a:gd name="T21" fmla="*/ 115 h 115"/>
              <a:gd name="T22" fmla="*/ 40 w 43"/>
              <a:gd name="T23" fmla="*/ 115 h 115"/>
              <a:gd name="T24" fmla="*/ 40 w 43"/>
              <a:gd name="T25" fmla="*/ 115 h 115"/>
              <a:gd name="T26" fmla="*/ 40 w 43"/>
              <a:gd name="T27" fmla="*/ 115 h 115"/>
              <a:gd name="T28" fmla="*/ 41 w 43"/>
              <a:gd name="T29" fmla="*/ 115 h 115"/>
              <a:gd name="T30" fmla="*/ 42 w 43"/>
              <a:gd name="T31" fmla="*/ 114 h 115"/>
              <a:gd name="T32" fmla="*/ 43 w 43"/>
              <a:gd name="T33" fmla="*/ 112 h 115"/>
              <a:gd name="T34" fmla="*/ 43 w 43"/>
              <a:gd name="T35" fmla="*/ 27 h 115"/>
              <a:gd name="T36" fmla="*/ 43 w 43"/>
              <a:gd name="T37" fmla="*/ 13 h 115"/>
              <a:gd name="T38" fmla="*/ 43 w 43"/>
              <a:gd name="T39" fmla="*/ 3 h 115"/>
              <a:gd name="T40" fmla="*/ 42 w 43"/>
              <a:gd name="T41" fmla="*/ 1 h 115"/>
              <a:gd name="T42" fmla="*/ 40 w 43"/>
              <a:gd name="T43" fmla="*/ 0 h 115"/>
              <a:gd name="T44" fmla="*/ 3 w 43"/>
              <a:gd name="T45" fmla="*/ 0 h 115"/>
              <a:gd name="T46" fmla="*/ 3 w 43"/>
              <a:gd name="T47" fmla="*/ 0 h 115"/>
              <a:gd name="T48" fmla="*/ 2 w 43"/>
              <a:gd name="T49" fmla="*/ 1 h 115"/>
              <a:gd name="T50" fmla="*/ 2 w 43"/>
              <a:gd name="T51" fmla="*/ 1 h 115"/>
              <a:gd name="T52" fmla="*/ 0 w 43"/>
              <a:gd name="T53" fmla="*/ 3 h 115"/>
              <a:gd name="T54" fmla="*/ 0 w 43"/>
              <a:gd name="T55" fmla="*/ 13 h 115"/>
              <a:gd name="T56" fmla="*/ 0 w 43"/>
              <a:gd name="T57" fmla="*/ 27 h 115"/>
              <a:gd name="T58" fmla="*/ 0 w 43"/>
              <a:gd name="T59" fmla="*/ 112 h 115"/>
              <a:gd name="T60" fmla="*/ 2 w 43"/>
              <a:gd name="T61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3" h="115">
                <a:moveTo>
                  <a:pt x="2" y="115"/>
                </a:moveTo>
                <a:cubicBezTo>
                  <a:pt x="2" y="115"/>
                  <a:pt x="2" y="115"/>
                  <a:pt x="3" y="115"/>
                </a:cubicBezTo>
                <a:cubicBezTo>
                  <a:pt x="3" y="115"/>
                  <a:pt x="3" y="115"/>
                  <a:pt x="3" y="115"/>
                </a:cubicBezTo>
                <a:cubicBezTo>
                  <a:pt x="3" y="115"/>
                  <a:pt x="3" y="115"/>
                  <a:pt x="3" y="115"/>
                </a:cubicBezTo>
                <a:cubicBezTo>
                  <a:pt x="3" y="115"/>
                  <a:pt x="4" y="115"/>
                  <a:pt x="4" y="115"/>
                </a:cubicBezTo>
                <a:cubicBezTo>
                  <a:pt x="4" y="115"/>
                  <a:pt x="4" y="115"/>
                  <a:pt x="4" y="115"/>
                </a:cubicBezTo>
                <a:cubicBezTo>
                  <a:pt x="4" y="115"/>
                  <a:pt x="5" y="114"/>
                  <a:pt x="5" y="114"/>
                </a:cubicBezTo>
                <a:cubicBezTo>
                  <a:pt x="22" y="98"/>
                  <a:pt x="22" y="98"/>
                  <a:pt x="22" y="98"/>
                </a:cubicBezTo>
                <a:cubicBezTo>
                  <a:pt x="38" y="114"/>
                  <a:pt x="38" y="114"/>
                  <a:pt x="38" y="114"/>
                </a:cubicBezTo>
                <a:cubicBezTo>
                  <a:pt x="38" y="114"/>
                  <a:pt x="39" y="115"/>
                  <a:pt x="39" y="115"/>
                </a:cubicBezTo>
                <a:cubicBezTo>
                  <a:pt x="39" y="115"/>
                  <a:pt x="39" y="115"/>
                  <a:pt x="39" y="115"/>
                </a:cubicBezTo>
                <a:cubicBezTo>
                  <a:pt x="40" y="115"/>
                  <a:pt x="40" y="115"/>
                  <a:pt x="40" y="115"/>
                </a:cubicBezTo>
                <a:cubicBezTo>
                  <a:pt x="40" y="115"/>
                  <a:pt x="40" y="115"/>
                  <a:pt x="40" y="115"/>
                </a:cubicBezTo>
                <a:cubicBezTo>
                  <a:pt x="40" y="115"/>
                  <a:pt x="40" y="115"/>
                  <a:pt x="40" y="115"/>
                </a:cubicBezTo>
                <a:cubicBezTo>
                  <a:pt x="41" y="115"/>
                  <a:pt x="41" y="115"/>
                  <a:pt x="41" y="115"/>
                </a:cubicBezTo>
                <a:cubicBezTo>
                  <a:pt x="42" y="115"/>
                  <a:pt x="42" y="114"/>
                  <a:pt x="42" y="114"/>
                </a:cubicBezTo>
                <a:cubicBezTo>
                  <a:pt x="43" y="114"/>
                  <a:pt x="43" y="113"/>
                  <a:pt x="43" y="112"/>
                </a:cubicBezTo>
                <a:cubicBezTo>
                  <a:pt x="43" y="27"/>
                  <a:pt x="43" y="27"/>
                  <a:pt x="43" y="27"/>
                </a:cubicBezTo>
                <a:cubicBezTo>
                  <a:pt x="43" y="13"/>
                  <a:pt x="43" y="13"/>
                  <a:pt x="43" y="13"/>
                </a:cubicBezTo>
                <a:cubicBezTo>
                  <a:pt x="43" y="3"/>
                  <a:pt x="43" y="3"/>
                  <a:pt x="43" y="3"/>
                </a:cubicBezTo>
                <a:cubicBezTo>
                  <a:pt x="43" y="3"/>
                  <a:pt x="43" y="2"/>
                  <a:pt x="42" y="1"/>
                </a:cubicBezTo>
                <a:cubicBezTo>
                  <a:pt x="42" y="1"/>
                  <a:pt x="41" y="0"/>
                  <a:pt x="4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2" y="0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2"/>
                  <a:pt x="0" y="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3"/>
                  <a:pt x="1" y="114"/>
                  <a:pt x="2" y="1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050">
              <a:solidFill>
                <a:srgbClr val="F38E0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6" name="图片 15" descr="cqupt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1400" y="288290"/>
            <a:ext cx="648005" cy="64800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57486" y="2162629"/>
            <a:ext cx="7634514" cy="2742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009349" y="2650493"/>
            <a:ext cx="6500480" cy="769413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演示完毕，感谢各位老师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40880" y="3419906"/>
            <a:ext cx="6439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POWERPOINT OF GRADUATION TEPLY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138527" y="4010875"/>
            <a:ext cx="307777" cy="3077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KSO_Shape"/>
          <p:cNvSpPr/>
          <p:nvPr/>
        </p:nvSpPr>
        <p:spPr bwMode="auto">
          <a:xfrm>
            <a:off x="5205752" y="4053418"/>
            <a:ext cx="173326" cy="222689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6303" y="3980096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答辩学生</a:t>
            </a:r>
            <a:r>
              <a:rPr lang="zh-CN" altLang="en-US" dirty="0" smtClean="0">
                <a:solidFill>
                  <a:schemeClr val="bg1"/>
                </a:solidFill>
              </a:rPr>
              <a:t>：刘洋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7765613" y="4010875"/>
            <a:ext cx="307777" cy="3077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KSO_Shape"/>
          <p:cNvSpPr/>
          <p:nvPr/>
        </p:nvSpPr>
        <p:spPr bwMode="auto">
          <a:xfrm>
            <a:off x="7827029" y="4053419"/>
            <a:ext cx="234822" cy="222688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09867" y="3980096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指导教师</a:t>
            </a:r>
            <a:r>
              <a:rPr lang="zh-CN" altLang="en-US" dirty="0" smtClean="0">
                <a:solidFill>
                  <a:schemeClr val="bg1"/>
                </a:solidFill>
              </a:rPr>
              <a:t>：赵志强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pic>
        <p:nvPicPr>
          <p:cNvPr id="11" name="图片 10" descr="cqupt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1400" y="288290"/>
            <a:ext cx="648005" cy="64800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33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6321425" y="2663825"/>
            <a:ext cx="1894840" cy="189484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rgbClr val="F38E0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471429" y="2676516"/>
            <a:ext cx="1895094" cy="1895094"/>
            <a:chOff x="456294" y="1959430"/>
            <a:chExt cx="2148114" cy="2148114"/>
          </a:xfrm>
        </p:grpSpPr>
        <p:sp>
          <p:nvSpPr>
            <p:cNvPr id="3" name="椭圆 2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599" y="2365893"/>
              <a:ext cx="1224203" cy="1254029"/>
            </a:xfrm>
            <a:prstGeom prst="rect">
              <a:avLst/>
            </a:prstGeom>
          </p:spPr>
        </p:pic>
      </p:grp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3894846" y="2663912"/>
            <a:ext cx="1895094" cy="1895094"/>
            <a:chOff x="2492224" y="1959430"/>
            <a:chExt cx="2148114" cy="2148114"/>
          </a:xfrm>
        </p:grpSpPr>
        <p:sp>
          <p:nvSpPr>
            <p:cNvPr id="6" name="椭圆 5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7" name="图片 6" descr="C:\Users\liuyang\Desktop\工具 .png工具 "/>
            <p:cNvPicPr>
              <a:picLocks noChangeAspect="1"/>
            </p:cNvPicPr>
            <p:nvPr/>
          </p:nvPicPr>
          <p:blipFill>
            <a:blip r:embed="rId2">
              <a:biLevel thresh="25000"/>
            </a:blip>
            <a:srcRect/>
            <a:stretch>
              <a:fillRect/>
            </a:stretch>
          </p:blipFill>
          <p:spPr>
            <a:xfrm>
              <a:off x="2877091" y="2343577"/>
              <a:ext cx="1379820" cy="1379820"/>
            </a:xfrm>
            <a:prstGeom prst="rect">
              <a:avLst/>
            </a:prstGeom>
          </p:spPr>
        </p:pic>
      </p:grpSp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8748360" y="2663912"/>
            <a:ext cx="1895094" cy="1895094"/>
            <a:chOff x="6564085" y="1959430"/>
            <a:chExt cx="2148114" cy="2148114"/>
          </a:xfrm>
        </p:grpSpPr>
        <p:sp>
          <p:nvSpPr>
            <p:cNvPr id="9" name="椭圆 8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11" name="Freeform 5"/>
              <p:cNvSpPr/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Freeform 6"/>
              <p:cNvSpPr/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Freeform 7"/>
              <p:cNvSpPr/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Freeform 8"/>
              <p:cNvSpPr/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1303686" y="4571610"/>
            <a:ext cx="207562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引言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665220" y="4571365"/>
            <a:ext cx="2508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技术与工具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262383" y="4571610"/>
            <a:ext cx="2154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设计与实现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674212" y="4571610"/>
            <a:ext cx="2292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总结与展望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282320" y="603767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论文主要内容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66474" y="1645436"/>
            <a:ext cx="1013357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 descr="cqupt"/>
          <p:cNvPicPr/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1400" y="288290"/>
            <a:ext cx="648005" cy="648005"/>
          </a:xfrm>
          <a:prstGeom prst="rect">
            <a:avLst/>
          </a:prstGeom>
        </p:spPr>
      </p:pic>
      <p:pic>
        <p:nvPicPr>
          <p:cNvPr id="34" name="图片 33" descr="开发，代码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875" y="3066415"/>
            <a:ext cx="1080008" cy="108000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7" grpId="0" animBg="1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gray">
          <a:xfrm>
            <a:off x="3905484" y="1638648"/>
            <a:ext cx="3956050" cy="3881437"/>
          </a:xfrm>
          <a:prstGeom prst="ellipse">
            <a:avLst/>
          </a:prstGeom>
          <a:noFill/>
          <a:ln w="12700">
            <a:solidFill>
              <a:sysClr val="window" lastClr="FFFFFF">
                <a:lumMod val="50000"/>
              </a:sysClr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CC">
                        <a:gamma/>
                        <a:shade val="60784"/>
                        <a:invGamma/>
                      </a:srgbClr>
                    </a:gs>
                    <a:gs pos="100000">
                      <a:srgbClr val="FFFFCC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gray">
          <a:xfrm>
            <a:off x="4122971" y="1845023"/>
            <a:ext cx="3490913" cy="3490912"/>
          </a:xfrm>
          <a:prstGeom prst="ellipse">
            <a:avLst/>
          </a:prstGeom>
          <a:noFill/>
          <a:ln w="12700">
            <a:solidFill>
              <a:sysClr val="window" lastClr="FFFFFF">
                <a:lumMod val="50000"/>
              </a:sysClr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CC">
                        <a:gamma/>
                        <a:shade val="60784"/>
                        <a:invGamma/>
                      </a:srgbClr>
                    </a:gs>
                    <a:gs pos="100000">
                      <a:srgbClr val="FFFFCC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gray">
          <a:xfrm>
            <a:off x="4338871" y="2172048"/>
            <a:ext cx="2973388" cy="2973387"/>
          </a:xfrm>
          <a:prstGeom prst="ellipse">
            <a:avLst/>
          </a:prstGeom>
          <a:noFill/>
          <a:ln w="12700">
            <a:solidFill>
              <a:sysClr val="window" lastClr="FFFFFF">
                <a:lumMod val="50000"/>
              </a:sysClr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CC">
                        <a:gamma/>
                        <a:shade val="60784"/>
                        <a:invGamma/>
                      </a:srgbClr>
                    </a:gs>
                    <a:gs pos="100000">
                      <a:srgbClr val="FFFFCC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gray">
          <a:xfrm rot="9044363">
            <a:off x="3581634" y="3470623"/>
            <a:ext cx="1871662" cy="1855787"/>
          </a:xfrm>
          <a:prstGeom prst="chevron">
            <a:avLst>
              <a:gd name="adj" fmla="val 28655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gray">
          <a:xfrm rot="16200000">
            <a:off x="4859571" y="1276698"/>
            <a:ext cx="1871663" cy="1855787"/>
          </a:xfrm>
          <a:prstGeom prst="chevron">
            <a:avLst>
              <a:gd name="adj" fmla="val 28655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gray">
          <a:xfrm rot="1788254">
            <a:off x="6127984" y="3483323"/>
            <a:ext cx="1871662" cy="1855787"/>
          </a:xfrm>
          <a:prstGeom prst="chevron">
            <a:avLst>
              <a:gd name="adj" fmla="val 28655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gray">
          <a:xfrm>
            <a:off x="4860810" y="3573016"/>
            <a:ext cx="1855787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引言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gray">
          <a:xfrm>
            <a:off x="4770671" y="2019648"/>
            <a:ext cx="2043113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背景和意义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gray">
          <a:xfrm>
            <a:off x="3780690" y="4343896"/>
            <a:ext cx="116046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国内外发展现状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gray">
          <a:xfrm>
            <a:off x="6677902" y="4309988"/>
            <a:ext cx="116046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主要内容和工作安排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Content Placeholder 2"/>
          <p:cNvSpPr txBox="1"/>
          <p:nvPr/>
        </p:nvSpPr>
        <p:spPr>
          <a:xfrm>
            <a:off x="7756951" y="2347891"/>
            <a:ext cx="3340876" cy="792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altLang="zh-CN" sz="1200" dirty="0">
                <a:solidFill>
                  <a:sysClr val="window" lastClr="FFFFFF">
                    <a:lumMod val="65000"/>
                  </a:sysClr>
                </a:solidFill>
                <a:cs typeface="+mn-ea"/>
                <a:sym typeface="+mn-lt"/>
              </a:rPr>
              <a:t>人类现在正在逐渐迈向信息化社会</a:t>
            </a:r>
            <a:r>
              <a:rPr lang="zh-CN" altLang="en-US" sz="1200" dirty="0">
                <a:solidFill>
                  <a:sysClr val="window" lastClr="FFFFFF">
                    <a:lumMod val="65000"/>
                  </a:sysClr>
                </a:solidFill>
                <a:cs typeface="+mn-ea"/>
                <a:sym typeface="+mn-lt"/>
              </a:rPr>
              <a:t>，通过网络建立一条医患的沟通渠道是时代发展的趋势</a:t>
            </a:r>
            <a:endParaRPr lang="zh-CN" altLang="en-US" sz="1200" dirty="0">
              <a:solidFill>
                <a:sysClr val="window" lastClr="FFFFFF">
                  <a:lumMod val="65000"/>
                </a:sysClr>
              </a:solidFill>
              <a:cs typeface="+mn-ea"/>
              <a:sym typeface="+mn-lt"/>
            </a:endParaRPr>
          </a:p>
        </p:txBody>
      </p:sp>
      <p:sp>
        <p:nvSpPr>
          <p:cNvPr id="20" name="Title 13"/>
          <p:cNvSpPr txBox="1"/>
          <p:nvPr/>
        </p:nvSpPr>
        <p:spPr>
          <a:xfrm>
            <a:off x="7744059" y="1933008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研究背景和意义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Content Placeholder 2"/>
          <p:cNvSpPr txBox="1"/>
          <p:nvPr/>
        </p:nvSpPr>
        <p:spPr>
          <a:xfrm>
            <a:off x="4742100" y="5875200"/>
            <a:ext cx="3340876" cy="792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sz="1200" dirty="0">
                <a:solidFill>
                  <a:sysClr val="window" lastClr="FFFFFF">
                    <a:lumMod val="65000"/>
                  </a:sysClr>
                </a:solidFill>
                <a:cs typeface="+mn-ea"/>
                <a:sym typeface="+mn-lt"/>
              </a:rPr>
              <a:t>国外发展较早，注重可用性和交互性；国内起步较晚，已存在的相关应用的效果表现不错</a:t>
            </a:r>
            <a:endParaRPr lang="zh-CN" altLang="en-US" sz="1200" dirty="0">
              <a:solidFill>
                <a:sysClr val="window" lastClr="FFFFFF">
                  <a:lumMod val="65000"/>
                </a:sysClr>
              </a:solidFill>
              <a:cs typeface="+mn-ea"/>
              <a:sym typeface="+mn-lt"/>
            </a:endParaRPr>
          </a:p>
        </p:txBody>
      </p:sp>
      <p:sp>
        <p:nvSpPr>
          <p:cNvPr id="22" name="Title 13"/>
          <p:cNvSpPr txBox="1"/>
          <p:nvPr/>
        </p:nvSpPr>
        <p:spPr>
          <a:xfrm>
            <a:off x="4729208" y="5460317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国内外发展现状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Content Placeholder 2"/>
          <p:cNvSpPr txBox="1"/>
          <p:nvPr/>
        </p:nvSpPr>
        <p:spPr>
          <a:xfrm>
            <a:off x="727230" y="2408165"/>
            <a:ext cx="3340876" cy="792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sz="1200" dirty="0">
                <a:solidFill>
                  <a:sysClr val="window" lastClr="FFFFFF">
                    <a:lumMod val="65000"/>
                  </a:sysClr>
                </a:solidFill>
                <a:cs typeface="+mn-ea"/>
                <a:sym typeface="+mn-lt"/>
              </a:rPr>
              <a:t>学习相关知识和技术之后，完成了毕业设计项目的开发，以四章内容完成了论文</a:t>
            </a:r>
            <a:endParaRPr lang="zh-CN" altLang="en-US" sz="1200" dirty="0">
              <a:solidFill>
                <a:sysClr val="window" lastClr="FFFFFF">
                  <a:lumMod val="65000"/>
                </a:sysClr>
              </a:solidFill>
              <a:cs typeface="+mn-ea"/>
              <a:sym typeface="+mn-lt"/>
            </a:endParaRPr>
          </a:p>
          <a:p>
            <a:pPr marL="0" lvl="0" indent="0">
              <a:lnSpc>
                <a:spcPct val="150000"/>
              </a:lnSpc>
              <a:buNone/>
              <a:defRPr/>
            </a:pPr>
            <a:endParaRPr lang="zh-CN" altLang="en-US" sz="1200" dirty="0">
              <a:solidFill>
                <a:sysClr val="window" lastClr="FFFFFF">
                  <a:lumMod val="65000"/>
                </a:sysClr>
              </a:solidFill>
              <a:cs typeface="+mn-ea"/>
              <a:sym typeface="+mn-lt"/>
            </a:endParaRPr>
          </a:p>
        </p:txBody>
      </p:sp>
      <p:sp>
        <p:nvSpPr>
          <p:cNvPr id="24" name="Title 13"/>
          <p:cNvSpPr txBox="1"/>
          <p:nvPr/>
        </p:nvSpPr>
        <p:spPr>
          <a:xfrm>
            <a:off x="714338" y="1993282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主要内容和工作安排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26" name="椭圆 25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28" name="文本框 27"/>
          <p:cNvSpPr txBox="1"/>
          <p:nvPr/>
        </p:nvSpPr>
        <p:spPr>
          <a:xfrm>
            <a:off x="919032" y="57998"/>
            <a:ext cx="57082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第一章 引言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图片 1" descr="cqupt"/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1400" y="288290"/>
            <a:ext cx="648005" cy="64800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sa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2645" y="2694305"/>
            <a:ext cx="1494790" cy="1494790"/>
          </a:xfrm>
          <a:prstGeom prst="rect">
            <a:avLst/>
          </a:prstGeom>
        </p:spPr>
      </p:pic>
      <p:pic>
        <p:nvPicPr>
          <p:cNvPr id="5" name="图片 4" descr="webpack"/>
          <p:cNvPicPr>
            <a:picLocks noChangeAspect="1"/>
          </p:cNvPicPr>
          <p:nvPr/>
        </p:nvPicPr>
        <p:blipFill>
          <a:blip r:embed="rId2">
            <a:lum bright="-36000" contrast="36000"/>
          </a:blip>
          <a:stretch>
            <a:fillRect/>
          </a:stretch>
        </p:blipFill>
        <p:spPr>
          <a:xfrm>
            <a:off x="6861810" y="2693670"/>
            <a:ext cx="1495425" cy="1494790"/>
          </a:xfrm>
          <a:prstGeom prst="rect">
            <a:avLst/>
          </a:prstGeom>
        </p:spPr>
      </p:pic>
      <p:pic>
        <p:nvPicPr>
          <p:cNvPr id="3" name="图片 2" descr="ajax"/>
          <p:cNvPicPr>
            <a:picLocks noChangeAspect="1"/>
          </p:cNvPicPr>
          <p:nvPr/>
        </p:nvPicPr>
        <p:blipFill>
          <a:blip r:embed="rId3">
            <a:lum bright="6000" contrast="12000"/>
          </a:blip>
          <a:stretch>
            <a:fillRect/>
          </a:stretch>
        </p:blipFill>
        <p:spPr>
          <a:xfrm>
            <a:off x="3761740" y="2694305"/>
            <a:ext cx="1494790" cy="1495425"/>
          </a:xfrm>
          <a:prstGeom prst="rect">
            <a:avLst/>
          </a:prstGeom>
        </p:spPr>
      </p:pic>
      <p:pic>
        <p:nvPicPr>
          <p:cNvPr id="2" name="图片 1" descr="vu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845" y="2694305"/>
            <a:ext cx="1478280" cy="14947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85410" y="4333380"/>
            <a:ext cx="2530492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41C3C3"/>
                </a:solidFill>
                <a:cs typeface="+mn-ea"/>
                <a:sym typeface="+mn-lt"/>
              </a:rPr>
              <a:t>使用</a:t>
            </a:r>
            <a:r>
              <a:rPr lang="en-US" altLang="zh-CN" dirty="0">
                <a:solidFill>
                  <a:srgbClr val="41C3C3"/>
                </a:solidFill>
                <a:cs typeface="+mn-ea"/>
                <a:sym typeface="+mn-lt"/>
              </a:rPr>
              <a:t>Vue.js</a:t>
            </a:r>
            <a:r>
              <a:rPr lang="zh-CN" altLang="en-US" dirty="0">
                <a:solidFill>
                  <a:srgbClr val="41C3C3"/>
                </a:solidFill>
                <a:cs typeface="+mn-ea"/>
                <a:sym typeface="+mn-lt"/>
              </a:rPr>
              <a:t>构建项目框架，主要作用是进行数据渲染</a:t>
            </a:r>
            <a:endParaRPr lang="zh-CN" altLang="en-US" dirty="0">
              <a:solidFill>
                <a:srgbClr val="41C3C3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55861" y="4333380"/>
            <a:ext cx="2530492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7AE9F9"/>
                </a:solidFill>
                <a:cs typeface="+mn-ea"/>
                <a:sym typeface="+mn-lt"/>
              </a:rPr>
              <a:t>前后端分离，基于浏览器内置</a:t>
            </a:r>
            <a:r>
              <a:rPr lang="en-US" altLang="zh-CN" dirty="0">
                <a:solidFill>
                  <a:srgbClr val="7AE9F9"/>
                </a:solidFill>
                <a:cs typeface="+mn-ea"/>
                <a:sym typeface="+mn-lt"/>
              </a:rPr>
              <a:t>XMLHttpRequest</a:t>
            </a:r>
            <a:r>
              <a:rPr lang="zh-CN" altLang="en-US" dirty="0">
                <a:solidFill>
                  <a:srgbClr val="7AE9F9"/>
                </a:solidFill>
                <a:cs typeface="+mn-ea"/>
                <a:sym typeface="+mn-lt"/>
              </a:rPr>
              <a:t>对象，使用</a:t>
            </a:r>
            <a:r>
              <a:rPr lang="en-US" altLang="zh-CN" dirty="0">
                <a:solidFill>
                  <a:srgbClr val="7AE9F9"/>
                </a:solidFill>
                <a:cs typeface="+mn-ea"/>
                <a:sym typeface="+mn-lt"/>
              </a:rPr>
              <a:t>axios</a:t>
            </a:r>
            <a:r>
              <a:rPr lang="zh-CN" altLang="en-US" dirty="0">
                <a:solidFill>
                  <a:srgbClr val="7AE9F9"/>
                </a:solidFill>
                <a:cs typeface="+mn-ea"/>
                <a:sym typeface="+mn-lt"/>
              </a:rPr>
              <a:t>方法库进行数据请求</a:t>
            </a:r>
            <a:endParaRPr lang="zh-CN" altLang="en-US" dirty="0">
              <a:solidFill>
                <a:srgbClr val="7AE9F9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44245" y="4333380"/>
            <a:ext cx="253049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297ED5"/>
                </a:solidFill>
                <a:cs typeface="+mn-ea"/>
                <a:sym typeface="+mn-lt"/>
              </a:rPr>
              <a:t>模块化打包工具</a:t>
            </a:r>
            <a:endParaRPr lang="zh-CN" altLang="en-US" dirty="0">
              <a:solidFill>
                <a:srgbClr val="297ED5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214696" y="4333380"/>
            <a:ext cx="2530492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CC6699"/>
                </a:solidFill>
                <a:cs typeface="+mn-ea"/>
                <a:sym typeface="+mn-lt"/>
              </a:rPr>
              <a:t>手机适配，以</a:t>
            </a:r>
            <a:r>
              <a:rPr lang="en-US" altLang="zh-CN" dirty="0">
                <a:solidFill>
                  <a:srgbClr val="CC6699"/>
                </a:solidFill>
                <a:cs typeface="+mn-ea"/>
                <a:sym typeface="+mn-lt"/>
              </a:rPr>
              <a:t>rem</a:t>
            </a:r>
            <a:r>
              <a:rPr lang="zh-CN" altLang="en-US" dirty="0">
                <a:solidFill>
                  <a:srgbClr val="CC6699"/>
                </a:solidFill>
                <a:cs typeface="+mn-ea"/>
                <a:sym typeface="+mn-lt"/>
              </a:rPr>
              <a:t>为布局单位，</a:t>
            </a:r>
            <a:r>
              <a:rPr lang="en-US" altLang="zh-CN" dirty="0">
                <a:solidFill>
                  <a:srgbClr val="CC6699"/>
                </a:solidFill>
                <a:cs typeface="+mn-ea"/>
                <a:sym typeface="+mn-lt"/>
              </a:rPr>
              <a:t>sass</a:t>
            </a:r>
            <a:r>
              <a:rPr lang="zh-CN" altLang="en-US" dirty="0">
                <a:solidFill>
                  <a:srgbClr val="CC6699"/>
                </a:solidFill>
                <a:cs typeface="+mn-ea"/>
                <a:sym typeface="+mn-lt"/>
              </a:rPr>
              <a:t>作为</a:t>
            </a:r>
            <a:r>
              <a:rPr lang="en-US" altLang="zh-CN" dirty="0">
                <a:solidFill>
                  <a:srgbClr val="CC6699"/>
                </a:solidFill>
                <a:cs typeface="+mn-ea"/>
                <a:sym typeface="+mn-lt"/>
              </a:rPr>
              <a:t>css</a:t>
            </a:r>
            <a:r>
              <a:rPr lang="zh-CN" altLang="en-US" dirty="0">
                <a:solidFill>
                  <a:srgbClr val="CC6699"/>
                </a:solidFill>
                <a:cs typeface="+mn-ea"/>
                <a:sym typeface="+mn-lt"/>
              </a:rPr>
              <a:t>的预处理工具</a:t>
            </a:r>
            <a:endParaRPr lang="zh-CN" altLang="en-US" dirty="0">
              <a:solidFill>
                <a:srgbClr val="CC6699"/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63680" y="2416671"/>
            <a:ext cx="2199822" cy="0"/>
          </a:xfrm>
          <a:prstGeom prst="line">
            <a:avLst/>
          </a:prstGeom>
          <a:ln>
            <a:solidFill>
              <a:srgbClr val="41B783"/>
            </a:solidFill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402130" y="2416671"/>
            <a:ext cx="2199822" cy="0"/>
          </a:xfrm>
          <a:prstGeom prst="line">
            <a:avLst/>
          </a:prstGeom>
          <a:noFill/>
          <a:ln w="6350" cap="flat" cmpd="sng" algn="ctr">
            <a:solidFill>
              <a:srgbClr val="088E9D"/>
            </a:solidFill>
            <a:prstDash val="solid"/>
            <a:miter lim="800000"/>
            <a:headEnd type="oval"/>
            <a:tailEnd type="oval"/>
          </a:ln>
          <a:effectLst/>
        </p:spPr>
      </p:cxnSp>
      <p:cxnSp>
        <p:nvCxnSpPr>
          <p:cNvPr id="19" name="直接连接符 18"/>
          <p:cNvCxnSpPr/>
          <p:nvPr/>
        </p:nvCxnSpPr>
        <p:spPr>
          <a:xfrm>
            <a:off x="6507280" y="2416671"/>
            <a:ext cx="2199822" cy="0"/>
          </a:xfrm>
          <a:prstGeom prst="line">
            <a:avLst/>
          </a:prstGeom>
          <a:noFill/>
          <a:ln w="6350" cap="flat" cmpd="sng" algn="ctr">
            <a:solidFill>
              <a:srgbClr val="1F91C7"/>
            </a:solidFill>
            <a:prstDash val="solid"/>
            <a:miter lim="800000"/>
            <a:headEnd type="oval"/>
            <a:tailEnd type="oval"/>
          </a:ln>
          <a:effectLst/>
        </p:spPr>
      </p:cxnSp>
      <p:cxnSp>
        <p:nvCxnSpPr>
          <p:cNvPr id="20" name="直接连接符 19"/>
          <p:cNvCxnSpPr/>
          <p:nvPr/>
        </p:nvCxnSpPr>
        <p:spPr>
          <a:xfrm>
            <a:off x="9383830" y="2416671"/>
            <a:ext cx="2199822" cy="0"/>
          </a:xfrm>
          <a:prstGeom prst="line">
            <a:avLst/>
          </a:prstGeom>
          <a:noFill/>
          <a:ln w="6350" cap="flat" cmpd="sng" algn="ctr">
            <a:solidFill>
              <a:srgbClr val="CC6699"/>
            </a:solidFill>
            <a:prstDash val="solid"/>
            <a:miter lim="800000"/>
            <a:headEnd type="oval"/>
            <a:tailEnd type="oval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563880" y="1939290"/>
            <a:ext cx="2199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41B783"/>
                </a:solidFill>
                <a:cs typeface="+mn-ea"/>
                <a:sym typeface="+mn-lt"/>
              </a:rPr>
              <a:t>Vue.js</a:t>
            </a:r>
            <a:endParaRPr lang="en-US" altLang="zh-CN" sz="2000" b="1" dirty="0">
              <a:solidFill>
                <a:srgbClr val="41B783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09950" y="1939290"/>
            <a:ext cx="2199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5CD2DB"/>
                </a:solidFill>
                <a:cs typeface="+mn-ea"/>
                <a:sym typeface="+mn-lt"/>
              </a:rPr>
              <a:t>Ajax</a:t>
            </a:r>
            <a:endParaRPr lang="en-US" altLang="zh-CN" sz="2000" b="1" dirty="0">
              <a:solidFill>
                <a:srgbClr val="5CD2DB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489065" y="1939290"/>
            <a:ext cx="2218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  <a:cs typeface="+mn-ea"/>
                <a:sym typeface="+mn-lt"/>
              </a:rPr>
              <a:t>webpack</a:t>
            </a:r>
            <a:endParaRPr lang="en-US" altLang="zh-CN" sz="2000" b="1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361805" y="1939290"/>
            <a:ext cx="2222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C6699"/>
                </a:solidFill>
                <a:cs typeface="+mn-ea"/>
                <a:sym typeface="+mn-lt"/>
              </a:rPr>
              <a:t>SASS</a:t>
            </a:r>
            <a:endParaRPr lang="en-US" altLang="zh-CN" sz="2000" b="1" dirty="0">
              <a:solidFill>
                <a:srgbClr val="CC6699"/>
              </a:solidFill>
              <a:cs typeface="+mn-ea"/>
              <a:sym typeface="+mn-lt"/>
            </a:endParaRPr>
          </a:p>
        </p:txBody>
      </p:sp>
      <p:pic>
        <p:nvPicPr>
          <p:cNvPr id="9" name="图片 8" descr="C:\Users\liuyang\Desktop\工具 .png工具 "/>
          <p:cNvPicPr>
            <a:picLocks noChangeAspect="1"/>
          </p:cNvPicPr>
          <p:nvPr/>
        </p:nvPicPr>
        <p:blipFill>
          <a:blip r:embed="rId5">
            <a:biLevel thresh="25000"/>
          </a:blip>
          <a:srcRect/>
          <a:stretch>
            <a:fillRect/>
          </a:stretch>
        </p:blipFill>
        <p:spPr>
          <a:xfrm>
            <a:off x="193876" y="288186"/>
            <a:ext cx="608404" cy="608404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919032" y="57998"/>
            <a:ext cx="57082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第二章 相关技术及工具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4" name="图片 3" descr="cqupt"/>
          <p:cNvPicPr/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1400" y="288290"/>
            <a:ext cx="648005" cy="64800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/>
      <p:bldP spid="14" grpId="0"/>
      <p:bldP spid="26" grpId="0"/>
      <p:bldP spid="15" grpId="0"/>
      <p:bldP spid="27" grpId="0"/>
      <p:bldP spid="16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71700"/>
            <a:ext cx="12192000" cy="283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98186" y="2485604"/>
            <a:ext cx="57082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第三章 设计与实现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98186" y="3282154"/>
            <a:ext cx="5708293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第三章对整个项目的设计与实现进行介绍和说明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4" name="图片 33" descr="开发，代码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6450" y="2588895"/>
            <a:ext cx="1893614" cy="1893614"/>
          </a:xfrm>
          <a:prstGeom prst="rect">
            <a:avLst/>
          </a:prstGeom>
        </p:spPr>
      </p:pic>
      <p:pic>
        <p:nvPicPr>
          <p:cNvPr id="16" name="图片 15" descr="cqupt"/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1400" y="288290"/>
            <a:ext cx="648005" cy="64800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919032" y="57998"/>
            <a:ext cx="57082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第三章 设计与实现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4010" y="6141085"/>
            <a:ext cx="13652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solidFill>
                  <a:srgbClr val="4A66AC"/>
                </a:solidFill>
              </a:rPr>
              <a:t>流程设计图</a:t>
            </a:r>
            <a:endParaRPr lang="zh-CN" altLang="en-US" sz="1000">
              <a:solidFill>
                <a:srgbClr val="4A66AC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248910" y="1421765"/>
            <a:ext cx="1694180" cy="493395"/>
          </a:xfrm>
          <a:prstGeom prst="roundRect">
            <a:avLst/>
          </a:prstGeom>
          <a:ln w="25400">
            <a:solidFill>
              <a:srgbClr val="4A66A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rgbClr val="4A66AC"/>
                </a:solidFill>
              </a:rPr>
              <a:t>访问网站</a:t>
            </a:r>
            <a:endParaRPr lang="zh-CN" altLang="en-US" sz="1600">
              <a:solidFill>
                <a:srgbClr val="4A66AC"/>
              </a:solidFill>
            </a:endParaRPr>
          </a:p>
        </p:txBody>
      </p:sp>
      <p:sp>
        <p:nvSpPr>
          <p:cNvPr id="6" name="菱形 5"/>
          <p:cNvSpPr/>
          <p:nvPr/>
        </p:nvSpPr>
        <p:spPr>
          <a:xfrm>
            <a:off x="4498340" y="2366010"/>
            <a:ext cx="3195955" cy="897255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rgbClr val="4A66AC"/>
                </a:solidFill>
              </a:rPr>
              <a:t>医生列表页</a:t>
            </a:r>
            <a:endParaRPr lang="zh-CN" altLang="en-US" sz="1600">
              <a:solidFill>
                <a:srgbClr val="4A66AC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4498340" y="3709035"/>
            <a:ext cx="3195955" cy="897255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rgbClr val="4A66AC"/>
                </a:solidFill>
              </a:rPr>
              <a:t>医生详情页</a:t>
            </a:r>
            <a:endParaRPr lang="zh-CN" altLang="en-US" sz="1600">
              <a:solidFill>
                <a:srgbClr val="4A66AC"/>
              </a:solidFill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4498340" y="5041900"/>
            <a:ext cx="3195955" cy="897255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rgbClr val="4A66AC"/>
                </a:solidFill>
              </a:rPr>
              <a:t>预约挂号</a:t>
            </a:r>
            <a:endParaRPr lang="zh-CN" altLang="en-US" sz="1600">
              <a:solidFill>
                <a:srgbClr val="4A66AC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6094095" y="1941830"/>
            <a:ext cx="3175" cy="3956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6097270" y="3282315"/>
            <a:ext cx="3175" cy="39560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6100445" y="4628515"/>
            <a:ext cx="3175" cy="39560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7754620" y="2810510"/>
            <a:ext cx="509905" cy="4445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754620" y="5488305"/>
            <a:ext cx="509905" cy="4445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8264525" y="2802255"/>
            <a:ext cx="10160" cy="2698750"/>
          </a:xfrm>
          <a:prstGeom prst="line">
            <a:avLst/>
          </a:prstGeom>
          <a:ln w="25400" cap="flat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cqupt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1400" y="288290"/>
            <a:ext cx="648005" cy="648005"/>
          </a:xfrm>
          <a:prstGeom prst="rect">
            <a:avLst/>
          </a:prstGeom>
        </p:spPr>
      </p:pic>
      <p:pic>
        <p:nvPicPr>
          <p:cNvPr id="34" name="图片 33" descr="开发，代码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" y="268605"/>
            <a:ext cx="608404" cy="60840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10" grpId="0" bldLvl="0" animBg="1"/>
      <p:bldP spid="1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919032" y="57998"/>
            <a:ext cx="57082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第三章 设计与实现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图片 1" descr="cqupt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1400" y="288290"/>
            <a:ext cx="648005" cy="6480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9585" y="1443355"/>
            <a:ext cx="2828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4A66AC"/>
                </a:solidFill>
              </a:rPr>
              <a:t>开发语言</a:t>
            </a:r>
            <a:endParaRPr lang="zh-CN" altLang="en-US" sz="2000" b="1">
              <a:solidFill>
                <a:srgbClr val="4A66AC"/>
              </a:solidFill>
            </a:endParaRPr>
          </a:p>
        </p:txBody>
      </p:sp>
      <p:pic>
        <p:nvPicPr>
          <p:cNvPr id="4" name="图片 3" descr="C:\Users\liuyang\Desktop\代码 (2).png代码 (2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3010" y="1463188"/>
            <a:ext cx="359410" cy="360003"/>
          </a:xfrm>
          <a:prstGeom prst="rect">
            <a:avLst/>
          </a:prstGeom>
        </p:spPr>
      </p:pic>
      <p:pic>
        <p:nvPicPr>
          <p:cNvPr id="5" name="图片 4" descr="开发，代码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65" y="268605"/>
            <a:ext cx="608404" cy="608404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489585" y="214757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4A66AC"/>
                </a:solidFill>
                <a:latin typeface="Calibri" panose="020F0502020204030204" pitchFamily="34" charset="0"/>
              </a:rPr>
              <a:t>①</a:t>
            </a:r>
            <a:endParaRPr lang="zh-CN" altLang="en-US">
              <a:solidFill>
                <a:srgbClr val="4A66AC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89585" y="285242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4A66AC"/>
                </a:solidFill>
                <a:latin typeface="Calibri" panose="020F0502020204030204" pitchFamily="34" charset="0"/>
              </a:rPr>
              <a:t>②</a:t>
            </a:r>
            <a:endParaRPr lang="zh-CN" altLang="en-US">
              <a:solidFill>
                <a:srgbClr val="4A66AC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18845" y="2147570"/>
            <a:ext cx="544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4A66AC"/>
                </a:solidFill>
              </a:rPr>
              <a:t>基于</a:t>
            </a:r>
            <a:r>
              <a:rPr lang="en-US" altLang="zh-CN">
                <a:solidFill>
                  <a:srgbClr val="4A66AC"/>
                </a:solidFill>
              </a:rPr>
              <a:t>HTML</a:t>
            </a:r>
            <a:r>
              <a:rPr lang="zh-CN" altLang="en-US">
                <a:solidFill>
                  <a:srgbClr val="4A66AC"/>
                </a:solidFill>
              </a:rPr>
              <a:t>的</a:t>
            </a:r>
            <a:r>
              <a:rPr lang="en-US" altLang="zh-CN">
                <a:solidFill>
                  <a:srgbClr val="4A66AC"/>
                </a:solidFill>
              </a:rPr>
              <a:t>vue</a:t>
            </a:r>
            <a:r>
              <a:rPr lang="zh-CN" altLang="en-US">
                <a:solidFill>
                  <a:srgbClr val="4A66AC"/>
                </a:solidFill>
              </a:rPr>
              <a:t>模板语法代替传统</a:t>
            </a:r>
            <a:r>
              <a:rPr lang="en-US" altLang="zh-CN">
                <a:solidFill>
                  <a:srgbClr val="4A66AC"/>
                </a:solidFill>
              </a:rPr>
              <a:t>HTML</a:t>
            </a:r>
            <a:endParaRPr lang="en-US" altLang="zh-CN">
              <a:solidFill>
                <a:srgbClr val="4A66AC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18845" y="2852420"/>
            <a:ext cx="3175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4A66AC"/>
                </a:solidFill>
              </a:rPr>
              <a:t>SASS</a:t>
            </a:r>
            <a:r>
              <a:rPr lang="zh-CN" altLang="en-US">
                <a:solidFill>
                  <a:srgbClr val="4A66AC"/>
                </a:solidFill>
              </a:rPr>
              <a:t>语法代替</a:t>
            </a:r>
            <a:r>
              <a:rPr lang="en-US" altLang="zh-CN">
                <a:solidFill>
                  <a:srgbClr val="4A66AC"/>
                </a:solidFill>
              </a:rPr>
              <a:t>CSS</a:t>
            </a:r>
            <a:endParaRPr lang="zh-CN" altLang="en-US">
              <a:solidFill>
                <a:srgbClr val="4A66AC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89585" y="355727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4A66AC"/>
                </a:solidFill>
                <a:latin typeface="Calibri" panose="020F0502020204030204" pitchFamily="34" charset="0"/>
              </a:rPr>
              <a:t>③</a:t>
            </a:r>
            <a:endParaRPr lang="zh-CN" altLang="en-US">
              <a:solidFill>
                <a:srgbClr val="4A66AC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8845" y="3557270"/>
            <a:ext cx="5106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4A66AC"/>
                </a:solidFill>
              </a:rPr>
              <a:t>ES6</a:t>
            </a:r>
            <a:r>
              <a:rPr lang="zh-CN" altLang="en-US">
                <a:solidFill>
                  <a:srgbClr val="4A66AC"/>
                </a:solidFill>
              </a:rPr>
              <a:t>新特性代替传统</a:t>
            </a:r>
            <a:r>
              <a:rPr lang="en-US" altLang="zh-CN">
                <a:solidFill>
                  <a:srgbClr val="4A66AC"/>
                </a:solidFill>
              </a:rPr>
              <a:t>JavaScript</a:t>
            </a:r>
            <a:endParaRPr lang="en-US" altLang="zh-CN">
              <a:solidFill>
                <a:srgbClr val="4A66AC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60"/>
                            </p:stCondLst>
                            <p:childTnLst>
                              <p:par>
                                <p:cTn id="12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3" dur="1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4" dur="1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5" dur="1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6" dur="1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20"/>
                            </p:stCondLst>
                            <p:childTnLst>
                              <p:par>
                                <p:cTn id="24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5" dur="1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6" dur="1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7" dur="1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8" dur="1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60"/>
                            </p:stCondLst>
                            <p:childTnLst>
                              <p:par>
                                <p:cTn id="36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7" dur="1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8" dur="1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9" dur="1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0" dur="1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1" grpId="0"/>
      <p:bldP spid="54" grpId="0"/>
      <p:bldP spid="52" grpId="1"/>
      <p:bldP spid="54" grpId="1"/>
      <p:bldP spid="55" grpId="0"/>
      <p:bldP spid="56" grpId="0"/>
      <p:bldP spid="5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919032" y="57998"/>
            <a:ext cx="57082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第三章 设计与实现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图片 1" descr="cqupt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1400" y="288290"/>
            <a:ext cx="648005" cy="6480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9585" y="1443355"/>
            <a:ext cx="2828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4A66AC"/>
                </a:solidFill>
              </a:rPr>
              <a:t>数据请求与渲染</a:t>
            </a:r>
            <a:endParaRPr lang="zh-CN" altLang="en-US" sz="2000" b="1">
              <a:solidFill>
                <a:srgbClr val="4A66AC"/>
              </a:solidFill>
            </a:endParaRPr>
          </a:p>
        </p:txBody>
      </p:sp>
      <p:pic>
        <p:nvPicPr>
          <p:cNvPr id="4" name="图片 3" descr="C:\Users\liuyang\Desktop\数据 (1).png数据 (1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3009" y="1463484"/>
            <a:ext cx="359410" cy="359410"/>
          </a:xfrm>
          <a:prstGeom prst="rect">
            <a:avLst/>
          </a:prstGeom>
        </p:spPr>
      </p:pic>
      <p:pic>
        <p:nvPicPr>
          <p:cNvPr id="5" name="图片 4" descr="开发，代码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65" y="268605"/>
            <a:ext cx="608404" cy="608404"/>
          </a:xfrm>
          <a:prstGeom prst="rect">
            <a:avLst/>
          </a:prstGeom>
        </p:spPr>
      </p:pic>
      <p:pic>
        <p:nvPicPr>
          <p:cNvPr id="6" name="图片 5" descr="数据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10" y="1957070"/>
            <a:ext cx="5200015" cy="43332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26860" y="195707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4A66AC"/>
                </a:solidFill>
                <a:latin typeface="Calibri" panose="020F0502020204030204" pitchFamily="34" charset="0"/>
              </a:rPr>
              <a:t>①</a:t>
            </a:r>
            <a:endParaRPr lang="zh-CN" altLang="en-US">
              <a:solidFill>
                <a:srgbClr val="4A66AC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38340" y="1957070"/>
            <a:ext cx="416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4A66AC"/>
                </a:solidFill>
              </a:rPr>
              <a:t>后台：</a:t>
            </a:r>
            <a:r>
              <a:rPr lang="en-US" altLang="zh-CN">
                <a:solidFill>
                  <a:srgbClr val="4A66AC"/>
                </a:solidFill>
              </a:rPr>
              <a:t>Node.js + mysql</a:t>
            </a:r>
            <a:r>
              <a:rPr lang="zh-CN" altLang="en-US">
                <a:solidFill>
                  <a:srgbClr val="4A66AC"/>
                </a:solidFill>
              </a:rPr>
              <a:t>数据库</a:t>
            </a:r>
            <a:endParaRPr lang="zh-CN" altLang="en-US">
              <a:solidFill>
                <a:srgbClr val="4A66AC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1975" y="6227445"/>
            <a:ext cx="5200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solidFill>
                  <a:srgbClr val="4A66AC"/>
                </a:solidFill>
              </a:rPr>
              <a:t>列表页的数据</a:t>
            </a:r>
            <a:endParaRPr lang="zh-CN" altLang="en-US" sz="1000">
              <a:solidFill>
                <a:srgbClr val="4A66AC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26860" y="344678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4A66AC"/>
                </a:solidFill>
                <a:latin typeface="Calibri" panose="020F0502020204030204" pitchFamily="34" charset="0"/>
              </a:rPr>
              <a:t>②</a:t>
            </a:r>
            <a:endParaRPr lang="zh-CN" altLang="en-US">
              <a:solidFill>
                <a:srgbClr val="4A66AC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38340" y="3308350"/>
            <a:ext cx="4163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4A66AC"/>
                </a:solidFill>
              </a:rPr>
              <a:t>基于</a:t>
            </a:r>
            <a:r>
              <a:rPr lang="en-US" altLang="zh-CN">
                <a:solidFill>
                  <a:srgbClr val="4A66AC"/>
                </a:solidFill>
              </a:rPr>
              <a:t>XMLHttpRequest</a:t>
            </a:r>
            <a:r>
              <a:rPr lang="zh-CN" altLang="en-US">
                <a:solidFill>
                  <a:srgbClr val="4A66AC"/>
                </a:solidFill>
              </a:rPr>
              <a:t>进行</a:t>
            </a:r>
            <a:r>
              <a:rPr lang="en-US" altLang="zh-CN">
                <a:solidFill>
                  <a:srgbClr val="4A66AC"/>
                </a:solidFill>
              </a:rPr>
              <a:t>get</a:t>
            </a:r>
            <a:r>
              <a:rPr lang="zh-CN" altLang="en-US">
                <a:solidFill>
                  <a:srgbClr val="4A66AC"/>
                </a:solidFill>
              </a:rPr>
              <a:t>、</a:t>
            </a:r>
            <a:r>
              <a:rPr lang="en-US" altLang="zh-CN">
                <a:solidFill>
                  <a:srgbClr val="4A66AC"/>
                </a:solidFill>
              </a:rPr>
              <a:t>post</a:t>
            </a:r>
            <a:r>
              <a:rPr lang="zh-CN" altLang="en-US">
                <a:solidFill>
                  <a:srgbClr val="4A66AC"/>
                </a:solidFill>
              </a:rPr>
              <a:t>方式的数据请求</a:t>
            </a:r>
            <a:endParaRPr lang="zh-CN" altLang="en-US">
              <a:solidFill>
                <a:srgbClr val="4A66AC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26860" y="492760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4A66AC"/>
                </a:solidFill>
                <a:latin typeface="Calibri" panose="020F0502020204030204" pitchFamily="34" charset="0"/>
              </a:rPr>
              <a:t>③</a:t>
            </a:r>
            <a:endParaRPr lang="zh-CN" altLang="en-US">
              <a:solidFill>
                <a:srgbClr val="4A66AC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38340" y="4789170"/>
            <a:ext cx="4163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4A66AC"/>
                </a:solidFill>
              </a:rPr>
              <a:t>通过</a:t>
            </a:r>
            <a:r>
              <a:rPr lang="en-US" altLang="zh-CN">
                <a:solidFill>
                  <a:srgbClr val="4A66AC"/>
                </a:solidFill>
              </a:rPr>
              <a:t>Vue</a:t>
            </a:r>
            <a:r>
              <a:rPr lang="zh-CN" altLang="en-US">
                <a:solidFill>
                  <a:srgbClr val="4A66AC"/>
                </a:solidFill>
              </a:rPr>
              <a:t>为</a:t>
            </a:r>
            <a:r>
              <a:rPr lang="en-US" altLang="zh-CN">
                <a:solidFill>
                  <a:srgbClr val="4A66AC"/>
                </a:solidFill>
              </a:rPr>
              <a:t>Dom</a:t>
            </a:r>
            <a:r>
              <a:rPr lang="zh-CN" altLang="en-US">
                <a:solidFill>
                  <a:srgbClr val="4A66AC"/>
                </a:solidFill>
              </a:rPr>
              <a:t>节点绑定属性，请求到数据时进行数据渲染展示</a:t>
            </a:r>
            <a:r>
              <a:rPr lang="zh-CN" altLang="en-US">
                <a:solidFill>
                  <a:srgbClr val="4A66AC"/>
                </a:solidFill>
              </a:rPr>
              <a:t>给用户</a:t>
            </a:r>
            <a:endParaRPr lang="zh-CN" altLang="en-US">
              <a:solidFill>
                <a:srgbClr val="4A66AC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9119870" y="2421255"/>
            <a:ext cx="0" cy="791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9119870" y="3953510"/>
            <a:ext cx="0" cy="791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414010" y="6141085"/>
            <a:ext cx="13652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solidFill>
                  <a:srgbClr val="4A66AC"/>
                </a:solidFill>
              </a:rPr>
              <a:t>最终效果图</a:t>
            </a:r>
            <a:endParaRPr lang="zh-CN" altLang="en-US" sz="1000">
              <a:solidFill>
                <a:srgbClr val="4A66AC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919032" y="57998"/>
            <a:ext cx="57082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第三章 设计与实现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图片 1" descr="C:\Users\liuyang\Desktop\list.PNGlis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819494" y="1884887"/>
            <a:ext cx="1964092" cy="3492026"/>
          </a:xfrm>
          <a:prstGeom prst="rect">
            <a:avLst/>
          </a:prstGeom>
        </p:spPr>
      </p:pic>
      <p:pic>
        <p:nvPicPr>
          <p:cNvPr id="3" name="图片 2" descr="C:\Users\liuyang\Desktop\detail.PNGdetail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113874" y="1885205"/>
            <a:ext cx="1964402" cy="3492026"/>
          </a:xfrm>
          <a:prstGeom prst="rect">
            <a:avLst/>
          </a:prstGeom>
        </p:spPr>
      </p:pic>
      <p:pic>
        <p:nvPicPr>
          <p:cNvPr id="4" name="图片 3" descr="C:\Users\liuyang\Desktop\form.PNGform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413969" y="1887110"/>
            <a:ext cx="1964402" cy="3492026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3943350" y="3630930"/>
            <a:ext cx="1019175" cy="0"/>
          </a:xfrm>
          <a:prstGeom prst="straightConnector1">
            <a:avLst/>
          </a:prstGeom>
          <a:ln w="25400">
            <a:solidFill>
              <a:srgbClr val="4A66AC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7230110" y="3632835"/>
            <a:ext cx="1019175" cy="0"/>
          </a:xfrm>
          <a:prstGeom prst="straightConnector1">
            <a:avLst/>
          </a:prstGeom>
          <a:ln w="25400">
            <a:solidFill>
              <a:srgbClr val="4A66AC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2656205" y="5524500"/>
            <a:ext cx="2540" cy="374650"/>
          </a:xfrm>
          <a:prstGeom prst="line">
            <a:avLst/>
          </a:prstGeom>
          <a:ln w="25400">
            <a:solidFill>
              <a:srgbClr val="4A66AC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2650490" y="5889625"/>
            <a:ext cx="6891655" cy="0"/>
          </a:xfrm>
          <a:prstGeom prst="line">
            <a:avLst/>
          </a:prstGeom>
          <a:ln w="25400">
            <a:solidFill>
              <a:srgbClr val="4A66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9540240" y="5514340"/>
            <a:ext cx="1905" cy="383540"/>
          </a:xfrm>
          <a:prstGeom prst="line">
            <a:avLst/>
          </a:prstGeom>
          <a:ln w="25400">
            <a:solidFill>
              <a:srgbClr val="4A66AC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819275" y="1475105"/>
            <a:ext cx="19646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rgbClr val="4A66AC"/>
                </a:solidFill>
              </a:rPr>
              <a:t>列表页</a:t>
            </a:r>
            <a:endParaRPr lang="zh-CN" altLang="en-US" sz="1600">
              <a:solidFill>
                <a:srgbClr val="4A66AC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113655" y="1475105"/>
            <a:ext cx="19646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rgbClr val="4A66AC"/>
                </a:solidFill>
              </a:rPr>
              <a:t>详情页</a:t>
            </a:r>
            <a:endParaRPr lang="zh-CN" altLang="en-US" sz="1600">
              <a:solidFill>
                <a:srgbClr val="4A66AC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413750" y="1475105"/>
            <a:ext cx="19646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rgbClr val="4A66AC"/>
                </a:solidFill>
              </a:rPr>
              <a:t>预约挂号</a:t>
            </a:r>
            <a:endParaRPr lang="zh-CN" altLang="en-US" sz="1600">
              <a:solidFill>
                <a:srgbClr val="4A66AC"/>
              </a:solidFill>
            </a:endParaRPr>
          </a:p>
        </p:txBody>
      </p:sp>
      <p:pic>
        <p:nvPicPr>
          <p:cNvPr id="16" name="图片 15" descr="cqupt"/>
          <p:cNvPicPr/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1400" y="288290"/>
            <a:ext cx="648005" cy="648005"/>
          </a:xfrm>
          <a:prstGeom prst="rect">
            <a:avLst/>
          </a:prstGeom>
        </p:spPr>
      </p:pic>
      <p:pic>
        <p:nvPicPr>
          <p:cNvPr id="34" name="图片 33" descr="开发，代码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565" y="268605"/>
            <a:ext cx="608404" cy="60840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67" grpId="0"/>
    </p:bldLst>
  </p:timing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816</Words>
  <Application>WPS 演示</Application>
  <PresentationFormat>自定义</PresentationFormat>
  <Paragraphs>131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Source Sans Pro Light</vt:lpstr>
      <vt:lpstr>等线</vt:lpstr>
      <vt:lpstr>Arial Unicode MS</vt:lpstr>
      <vt:lpstr>等线 Light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锐旗设计；https://9ppt.taobao.com</cp:keywords>
  <cp:category>锐旗设计；https://9ppt.taobao.com</cp:category>
  <cp:lastModifiedBy>Dreams</cp:lastModifiedBy>
  <cp:revision>26</cp:revision>
  <dcterms:created xsi:type="dcterms:W3CDTF">2016-04-01T02:51:00Z</dcterms:created>
  <dcterms:modified xsi:type="dcterms:W3CDTF">2018-06-09T13:35:14Z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