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8" r:id="rId3"/>
    <p:sldId id="359" r:id="rId4"/>
    <p:sldId id="371" r:id="rId5"/>
    <p:sldId id="360" r:id="rId6"/>
    <p:sldId id="362" r:id="rId7"/>
    <p:sldId id="361" r:id="rId8"/>
    <p:sldId id="363" r:id="rId9"/>
    <p:sldId id="380" r:id="rId10"/>
    <p:sldId id="364" r:id="rId11"/>
    <p:sldId id="365" r:id="rId12"/>
    <p:sldId id="366" r:id="rId13"/>
    <p:sldId id="367" r:id="rId14"/>
    <p:sldId id="368" r:id="rId15"/>
    <p:sldId id="381" r:id="rId16"/>
    <p:sldId id="369" r:id="rId17"/>
    <p:sldId id="382" r:id="rId18"/>
    <p:sldId id="370" r:id="rId19"/>
    <p:sldId id="372" r:id="rId20"/>
    <p:sldId id="384" r:id="rId21"/>
    <p:sldId id="383" r:id="rId22"/>
    <p:sldId id="385" r:id="rId23"/>
    <p:sldId id="373" r:id="rId24"/>
    <p:sldId id="374" r:id="rId25"/>
    <p:sldId id="375" r:id="rId26"/>
    <p:sldId id="376" r:id="rId27"/>
    <p:sldId id="377" r:id="rId28"/>
    <p:sldId id="378" r:id="rId29"/>
    <p:sldId id="3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0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2" autoAdjust="0"/>
    <p:restoredTop sz="88000" autoAdjust="0"/>
  </p:normalViewPr>
  <p:slideViewPr>
    <p:cSldViewPr>
      <p:cViewPr varScale="1">
        <p:scale>
          <a:sx n="92" d="100"/>
          <a:sy n="92" d="100"/>
        </p:scale>
        <p:origin x="16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3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9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EA93C-64E6-400E-A7C4-629E182E3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38FF5-47DD-402F-9B8E-9D0462389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2F3CC-357D-493A-AC3A-D56FADEA6296}" type="datetimeFigureOut">
              <a:rPr lang="zh-CN" altLang="en-US" smtClean="0"/>
              <a:t>2020-03-24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5E386-D899-49B6-9C27-1B9CD2C6F4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77BCE-6AD0-4DA6-8506-8D8BD7075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9E668-F858-4015-9DDF-ABB511B8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B69E1B-1BF8-4672-97A2-3D15FF4F1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CEC5D1-4C3D-41D6-9280-3EFB86EC8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EB8091-4FD3-4F0B-B567-9525ABCEF7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ACA897-8BF9-465F-91C1-080DFB124B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6F06049-CD33-415D-92EF-6BFC0FF501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3998757-4799-4304-A2EC-DC8699F6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828777-D76F-4FAD-A6AE-8232CE9E3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28777-D76F-4FAD-A6AE-8232CE9E31C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3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558193DA-06A4-4C63-98D8-F3EC99AFC7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0BB100-A1FF-4877-8B29-9C17FF2892E9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78AC6-7863-476B-A59C-1EFF57AFAC27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E949CC-FE0D-4B97-851A-C3BA0539AD4B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9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5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7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5D15C-BEFC-46F9-895A-A2BD79E13B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2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EC00-765D-432C-9EB4-EDF91F63D2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97350" y="1556792"/>
            <a:ext cx="6595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0" y="653920"/>
            <a:ext cx="6798734" cy="7854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0" y="1763667"/>
            <a:ext cx="6798736" cy="4090307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786C-4F8F-49C3-B9F2-0332EE0325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ADE43-7FF3-4F79-9F18-31D844A36E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FC0BD-A03B-461E-AB8A-265BC448E3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2D307-ECEA-48B6-B145-C3BCE485CD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170E9-FE92-4BA8-BDA9-3BD64C6E7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4BC7A-29A4-4208-BA5E-2645856304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6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3A9BA-26E2-4003-87A9-6242D2CCA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39D0B-A7A1-4783-854E-D734BC423B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F87A3-8EE9-4CB6-9675-D9C8C92A476E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DEECE9-BE5D-4DCC-B57F-C5D78934A408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6B43E9-63FC-453D-BA3D-74B74D33273A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691BAA-A050-45B4-962D-C09E49383A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7704" y="1889398"/>
            <a:ext cx="5328592" cy="1539602"/>
          </a:xfrm>
        </p:spPr>
        <p:txBody>
          <a:bodyPr anchor="ctr"/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7</a:t>
            </a:r>
            <a:r>
              <a:rPr lang="zh-CN" altLang="en-US" sz="4400" dirty="0"/>
              <a:t>章  用例建模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识别用例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用例通常是参与者的一些动作，表达参与者要完成的工作。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385893" y="3979032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339" y="3851494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979439" y="2972238"/>
            <a:ext cx="3843134" cy="28330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 flipV="1">
            <a:off x="2053444" y="3369118"/>
            <a:ext cx="1085421" cy="106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6"/>
          </p:cNvCxnSpPr>
          <p:nvPr/>
        </p:nvCxnSpPr>
        <p:spPr>
          <a:xfrm flipH="1" flipV="1">
            <a:off x="6509606" y="3372762"/>
            <a:ext cx="950085" cy="10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38865" y="3104267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借书</a:t>
            </a:r>
          </a:p>
        </p:txBody>
      </p:sp>
      <p:sp>
        <p:nvSpPr>
          <p:cNvPr id="24" name="椭圆 23"/>
          <p:cNvSpPr/>
          <p:nvPr/>
        </p:nvSpPr>
        <p:spPr>
          <a:xfrm>
            <a:off x="3176828" y="3755783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还书</a:t>
            </a:r>
          </a:p>
        </p:txBody>
      </p:sp>
      <p:sp>
        <p:nvSpPr>
          <p:cNvPr id="25" name="椭圆 24"/>
          <p:cNvSpPr/>
          <p:nvPr/>
        </p:nvSpPr>
        <p:spPr>
          <a:xfrm>
            <a:off x="3241659" y="4461950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维护书目</a:t>
            </a:r>
          </a:p>
        </p:txBody>
      </p:sp>
      <p:sp>
        <p:nvSpPr>
          <p:cNvPr id="26" name="椭圆 25"/>
          <p:cNvSpPr/>
          <p:nvPr/>
        </p:nvSpPr>
        <p:spPr>
          <a:xfrm>
            <a:off x="3246268" y="515461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维护读者信息</a:t>
            </a:r>
          </a:p>
        </p:txBody>
      </p:sp>
      <p:sp>
        <p:nvSpPr>
          <p:cNvPr id="36" name="椭圆 35"/>
          <p:cNvSpPr/>
          <p:nvPr/>
        </p:nvSpPr>
        <p:spPr>
          <a:xfrm>
            <a:off x="4936942" y="3107911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查询书目</a:t>
            </a:r>
          </a:p>
        </p:txBody>
      </p:sp>
      <p:sp>
        <p:nvSpPr>
          <p:cNvPr id="37" name="椭圆 36"/>
          <p:cNvSpPr/>
          <p:nvPr/>
        </p:nvSpPr>
        <p:spPr>
          <a:xfrm>
            <a:off x="4955537" y="378007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查询借阅情况</a:t>
            </a:r>
          </a:p>
        </p:txBody>
      </p:sp>
      <p:sp>
        <p:nvSpPr>
          <p:cNvPr id="39" name="椭圆 38"/>
          <p:cNvSpPr/>
          <p:nvPr/>
        </p:nvSpPr>
        <p:spPr>
          <a:xfrm>
            <a:off x="4958019" y="4438202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预定图书</a:t>
            </a:r>
          </a:p>
        </p:txBody>
      </p:sp>
      <p:sp>
        <p:nvSpPr>
          <p:cNvPr id="40" name="椭圆 39"/>
          <p:cNvSpPr/>
          <p:nvPr/>
        </p:nvSpPr>
        <p:spPr>
          <a:xfrm>
            <a:off x="4988388" y="5126698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取消预定图书</a:t>
            </a:r>
          </a:p>
        </p:txBody>
      </p: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2013965" y="4020634"/>
            <a:ext cx="1162863" cy="4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5" idx="2"/>
          </p:cNvCxnSpPr>
          <p:nvPr/>
        </p:nvCxnSpPr>
        <p:spPr>
          <a:xfrm>
            <a:off x="2027946" y="4499567"/>
            <a:ext cx="1213713" cy="22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2"/>
          </p:cNvCxnSpPr>
          <p:nvPr/>
        </p:nvCxnSpPr>
        <p:spPr>
          <a:xfrm>
            <a:off x="2027946" y="4499567"/>
            <a:ext cx="1218322" cy="9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0" idx="6"/>
          </p:cNvCxnSpPr>
          <p:nvPr/>
        </p:nvCxnSpPr>
        <p:spPr>
          <a:xfrm flipH="1">
            <a:off x="6561052" y="4462180"/>
            <a:ext cx="937762" cy="9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9" idx="6"/>
          </p:cNvCxnSpPr>
          <p:nvPr/>
        </p:nvCxnSpPr>
        <p:spPr>
          <a:xfrm flipH="1">
            <a:off x="6530683" y="4461950"/>
            <a:ext cx="944205" cy="24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6"/>
          </p:cNvCxnSpPr>
          <p:nvPr/>
        </p:nvCxnSpPr>
        <p:spPr>
          <a:xfrm flipH="1" flipV="1">
            <a:off x="6528201" y="4044930"/>
            <a:ext cx="924907" cy="4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用例识别注意事项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不能混淆用例和用例包含的步骤，不能把其中的步骤作为用例！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比如，“借书”用例通常包括：用户注册，登录，检查可出借的数量，保存借书记录等。不能把这些动作看成是用例。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注意区分业务操作和系统用例。不能把业务用例看成是用例。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比如，不能把整理书架，打扫卫生之类的线下动作看成用例。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3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 </a:t>
            </a:r>
            <a:r>
              <a:rPr lang="zh-CN" altLang="en-US" dirty="0"/>
              <a:t>用例描述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用例的主要内容是文本（用例体），而不是用例图。主要工作是书写用例规约（</a:t>
            </a:r>
            <a:r>
              <a:rPr lang="en-US" altLang="zh-CN" b="1" dirty="0"/>
              <a:t>use case specification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用例名称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参与者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目标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前置条件：</a:t>
            </a:r>
            <a:r>
              <a:rPr lang="en-US" altLang="zh-CN" b="1" dirty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事件流：主事件流，备选事件流。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后置条件</a:t>
            </a:r>
            <a:r>
              <a:rPr lang="en-US" altLang="zh-CN" b="1" dirty="0"/>
              <a:t>: guarantee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前置条件和后置条件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前置条件：</a:t>
            </a:r>
            <a:r>
              <a:rPr lang="en-US" altLang="zh-CN" b="1" dirty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用例开始前的必备条件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后置条件</a:t>
            </a:r>
            <a:r>
              <a:rPr lang="en-US" altLang="zh-CN" b="1" dirty="0"/>
              <a:t>: guarantee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用例结束时，系统应保证的结果条件。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例如，明细记录输入后往往需要自动统计功能。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0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主事件流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用例要达到目标需要经过的一系列主要活动。是主要的，基本的，典型的</a:t>
            </a:r>
            <a:r>
              <a:rPr lang="zh-CN" altLang="en-US" b="1" dirty="0">
                <a:solidFill>
                  <a:srgbClr val="FF0000"/>
                </a:solidFill>
              </a:rPr>
              <a:t>成功路径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通常只包括主流路径，不包括异常处理的分支路径。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见表</a:t>
            </a:r>
            <a:r>
              <a:rPr lang="en-US" altLang="zh-CN" b="1" dirty="0"/>
              <a:t>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6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CE38-1572-4E88-A989-6EA1482F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20F0D-50DA-4C28-95EC-21C6087B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" y="388168"/>
            <a:ext cx="9144000" cy="60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备选事件流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系统总会有一些可能引起失败或者异常的情况要处理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为了不影响主事件流的描述，不影响用例活动清晰的主线，将这些分支处理抽取出来作为备选事件流。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备选事件流的编号规则要遵从主事件流的步骤编号。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见表</a:t>
            </a:r>
            <a:r>
              <a:rPr lang="en-US" altLang="zh-CN" b="1" dirty="0"/>
              <a:t>7.2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18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59E004-14AB-4105-8673-309145A7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" y="1340768"/>
            <a:ext cx="9144000" cy="45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事件流的书写规则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简明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使用主动语态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从第三者的角度写参与者的动作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描述用户的意图和系统的职责，不关注界面和细则。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主事件流使用</a:t>
            </a:r>
            <a:r>
              <a:rPr lang="en-US" altLang="zh-CN" dirty="0"/>
              <a:t>”</a:t>
            </a:r>
            <a:r>
              <a:rPr lang="zh-CN" altLang="en-US" dirty="0"/>
              <a:t>确认</a:t>
            </a:r>
            <a:r>
              <a:rPr lang="en-US" altLang="zh-CN" dirty="0"/>
              <a:t>”</a:t>
            </a:r>
            <a:r>
              <a:rPr lang="zh-CN" altLang="en-US" dirty="0"/>
              <a:t>，“验证”等积极词汇。</a:t>
            </a:r>
          </a:p>
        </p:txBody>
      </p:sp>
    </p:spTree>
    <p:extLst>
      <p:ext uri="{BB962C8B-B14F-4D97-AF65-F5344CB8AC3E}">
        <p14:creationId xmlns:p14="http://schemas.microsoft.com/office/powerpoint/2010/main" val="178483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非功能性需求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往往有一些与用例有关的非功能性需求，比如：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业务规则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质量属性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结束条件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需要将非功能性需求与用例事件流记录在一起。见表</a:t>
            </a:r>
            <a:r>
              <a:rPr lang="en-US" altLang="zh-CN" dirty="0"/>
              <a:t>7.4</a:t>
            </a:r>
          </a:p>
        </p:txBody>
      </p:sp>
    </p:spTree>
    <p:extLst>
      <p:ext uri="{BB962C8B-B14F-4D97-AF65-F5344CB8AC3E}">
        <p14:creationId xmlns:p14="http://schemas.microsoft.com/office/powerpoint/2010/main" val="113068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dirty="0"/>
              <a:t>7.1 </a:t>
            </a:r>
            <a:r>
              <a:rPr lang="zh-CN" altLang="en-US" dirty="0"/>
              <a:t>基于用例的需求分析</a:t>
            </a:r>
          </a:p>
          <a:p>
            <a:pPr marL="609600" indent="-609600" eaLnBrk="1" hangingPunct="1"/>
            <a:r>
              <a:rPr lang="en-US" altLang="zh-CN" dirty="0"/>
              <a:t>7.2 </a:t>
            </a:r>
            <a:r>
              <a:rPr lang="zh-CN" altLang="en-US" dirty="0"/>
              <a:t>用例的描述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</p:spTree>
    <p:extLst>
      <p:ext uri="{BB962C8B-B14F-4D97-AF65-F5344CB8AC3E}">
        <p14:creationId xmlns:p14="http://schemas.microsoft.com/office/powerpoint/2010/main" val="26893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00EF-620F-46FC-9293-CBE6D1D4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485BC-6F94-4AC9-BFA3-8156DD33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667"/>
            <a:ext cx="9144000" cy="18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55DF-A021-4EC6-864B-D28C6F0D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用例归约完整样例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EA1A-7343-4A3D-B4D7-9F5C1E22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填写派工单样例：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F32CD-7EE7-4E8E-80EB-6F2585BD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95370"/>
            <a:ext cx="729523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062812-A6B5-430E-BC5F-BE706FEE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5" y="0"/>
            <a:ext cx="695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包含关系</a:t>
            </a:r>
            <a:r>
              <a:rPr lang="en-US" altLang="zh-CN" dirty="0"/>
              <a:t>(include)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一个用例可以简单地包含其他用例具有的行为，并把它所包含的用例行为作为自身行为的一部分。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5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包含关系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196607" y="3892108"/>
            <a:ext cx="936104" cy="993741"/>
            <a:chOff x="2483768" y="3573016"/>
            <a:chExt cx="936104" cy="993741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 flipV="1">
            <a:off x="2281939" y="3429000"/>
            <a:ext cx="1542709" cy="8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824648" y="299885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查询书目</a:t>
            </a:r>
          </a:p>
        </p:txBody>
      </p:sp>
      <p:sp>
        <p:nvSpPr>
          <p:cNvPr id="24" name="椭圆 23"/>
          <p:cNvSpPr/>
          <p:nvPr/>
        </p:nvSpPr>
        <p:spPr>
          <a:xfrm>
            <a:off x="3824648" y="4714921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预定图书</a:t>
            </a:r>
          </a:p>
        </p:txBody>
      </p:sp>
      <p:cxnSp>
        <p:nvCxnSpPr>
          <p:cNvPr id="30" name="直接箭头连接符 29"/>
          <p:cNvCxnSpPr>
            <a:endCxn id="24" idx="2"/>
          </p:cNvCxnSpPr>
          <p:nvPr/>
        </p:nvCxnSpPr>
        <p:spPr>
          <a:xfrm>
            <a:off x="2281939" y="4350394"/>
            <a:ext cx="1542709" cy="7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3" idx="4"/>
          </p:cNvCxnSpPr>
          <p:nvPr/>
        </p:nvCxnSpPr>
        <p:spPr>
          <a:xfrm flipV="1">
            <a:off x="4683532" y="3859141"/>
            <a:ext cx="0" cy="8630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04053" y="4102365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&lt;&lt;include&gt;&gt;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626858" y="1719767"/>
            <a:ext cx="2833574" cy="1279092"/>
          </a:xfrm>
          <a:prstGeom prst="wedgeRectCallout">
            <a:avLst>
              <a:gd name="adj1" fmla="val -55549"/>
              <a:gd name="adj2" fmla="val 64197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“查询书目”用例可以单独存在，也可以作为“预定图书”的包含用例</a:t>
            </a:r>
          </a:p>
        </p:txBody>
      </p:sp>
    </p:spTree>
    <p:extLst>
      <p:ext uri="{BB962C8B-B14F-4D97-AF65-F5344CB8AC3E}">
        <p14:creationId xmlns:p14="http://schemas.microsoft.com/office/powerpoint/2010/main" val="158687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扩展关系（</a:t>
            </a:r>
            <a:r>
              <a:rPr lang="en-US" altLang="zh-CN" dirty="0"/>
              <a:t>extend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在特定的情况下，对基本用例的延伸。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一个用例被定义为基础用例的增量扩展，是把新的行为插入到已有的用例中的办法。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比如：“登记赔偿”用例是对“归还图书”用例的扩展。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04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扩展关系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39765" y="3838488"/>
            <a:ext cx="936104" cy="1270740"/>
            <a:chOff x="2483768" y="3573016"/>
            <a:chExt cx="936104" cy="1270740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>
            <a:off x="1938097" y="4342220"/>
            <a:ext cx="1264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202805" y="391207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归还图书</a:t>
            </a:r>
          </a:p>
        </p:txBody>
      </p:sp>
      <p:sp>
        <p:nvSpPr>
          <p:cNvPr id="24" name="椭圆 23"/>
          <p:cNvSpPr/>
          <p:nvPr/>
        </p:nvSpPr>
        <p:spPr>
          <a:xfrm>
            <a:off x="6283652" y="3892108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登记赔偿</a:t>
            </a:r>
          </a:p>
        </p:txBody>
      </p:sp>
      <p:cxnSp>
        <p:nvCxnSpPr>
          <p:cNvPr id="33" name="直接箭头连接符 32"/>
          <p:cNvCxnSpPr>
            <a:stCxn id="24" idx="2"/>
            <a:endCxn id="23" idx="6"/>
          </p:cNvCxnSpPr>
          <p:nvPr/>
        </p:nvCxnSpPr>
        <p:spPr>
          <a:xfrm flipH="1">
            <a:off x="4920573" y="4322249"/>
            <a:ext cx="1363079" cy="1997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15835" y="3890690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&lt;&lt;extend&gt;&gt;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193343" y="2128480"/>
            <a:ext cx="2833574" cy="1279092"/>
          </a:xfrm>
          <a:prstGeom prst="wedgeRectCallout">
            <a:avLst>
              <a:gd name="adj1" fmla="val -42363"/>
              <a:gd name="adj2" fmla="val 87258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“登记赔偿”用例是对“归还图书”用例的扩展。</a:t>
            </a:r>
          </a:p>
        </p:txBody>
      </p:sp>
    </p:spTree>
    <p:extLst>
      <p:ext uri="{BB962C8B-B14F-4D97-AF65-F5344CB8AC3E}">
        <p14:creationId xmlns:p14="http://schemas.microsoft.com/office/powerpoint/2010/main" val="226286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泛化关系（</a:t>
            </a:r>
            <a:r>
              <a:rPr lang="en-US" altLang="zh-CN" dirty="0"/>
              <a:t>extend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如果多个用例在行为、结构和目的方面存在共性，可以使用泛化关系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具体做法是：构造一个新的，抽象的父类用例描述共有部分。父用例随后被子用例特殊化，子用例继承父用例所有结构、行为和关系。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8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29614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用例的分组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一个复杂的系统会有较多的用例，为直观，方便理解，可以按用例主题（</a:t>
            </a:r>
            <a:r>
              <a:rPr lang="en-US" altLang="zh-CN" dirty="0"/>
              <a:t>subject</a:t>
            </a:r>
            <a:r>
              <a:rPr lang="zh-CN" altLang="en-US" dirty="0"/>
              <a:t>）划分为多个用例组。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一组用例放置在以主题命名的方框中。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00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5852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用例的分组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1984" cy="38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en-US" dirty="0"/>
              <a:t>基于用例的需求分析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</a:t>
            </a:r>
            <a:r>
              <a:rPr lang="zh-CN" altLang="en-US" dirty="0"/>
              <a:t>是对包括变量在内的一组动作序列的描述，系统执行这些动作，会对特定参与者（</a:t>
            </a:r>
            <a:r>
              <a:rPr lang="en-US" altLang="zh-CN" dirty="0"/>
              <a:t>actor</a:t>
            </a:r>
            <a:r>
              <a:rPr lang="zh-CN" altLang="en-US" dirty="0"/>
              <a:t>）产生可观测的有价值的结果。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在面向对象方法中，通过用例（</a:t>
            </a:r>
            <a:r>
              <a:rPr lang="en-US" altLang="zh-CN" dirty="0"/>
              <a:t>use case</a:t>
            </a:r>
            <a:r>
              <a:rPr lang="zh-CN" altLang="en-US" dirty="0"/>
              <a:t>）描述需求。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全部的用例，构成用例模型</a:t>
            </a:r>
          </a:p>
        </p:txBody>
      </p:sp>
    </p:spTree>
    <p:extLst>
      <p:ext uri="{BB962C8B-B14F-4D97-AF65-F5344CB8AC3E}">
        <p14:creationId xmlns:p14="http://schemas.microsoft.com/office/powerpoint/2010/main" val="19826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系统边界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系统边界表示全部用例的范围。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边界内表示系统的用例组成部分，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边界外表示系统外部，是参与者。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系统边界在画图中用方框来表示，同时附上系统的名称，参与者画在边界的外面，用例画在边界里面。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72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识别参与者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确定谁是参与者（</a:t>
            </a:r>
            <a:r>
              <a:rPr lang="en-US" altLang="zh-CN" b="1" dirty="0"/>
              <a:t>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参与者是系统之外与系统进行交互的任何事物。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系统的用户，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外部硬件，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其他系统。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608640" y="3429000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64624" y="468209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336832" y="3457734"/>
            <a:ext cx="1656184" cy="19953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图书管理系统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63263" y="3887286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535271" y="4982229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主要参与者与次要参与者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主要参与者（</a:t>
            </a:r>
            <a:r>
              <a:rPr lang="en-US" altLang="zh-CN" b="1" dirty="0"/>
              <a:t>primary 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从系统中直接获得可度量价值的用户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开发用例的重点是找到主要参与者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次要参与者（</a:t>
            </a:r>
            <a:r>
              <a:rPr lang="en-US" altLang="zh-CN" b="1" dirty="0"/>
              <a:t>secondary 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在用例中起支持作用，不能脱离主要参与者。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5038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在某些情况下，参与者的角色可以共享。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比如，在超市系统中，值班经理完全可以充当收银员的角色。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但是值班经理还可以退货。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他们之间构成的关系称为参与者的泛化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收银员是父角色（</a:t>
            </a:r>
            <a:r>
              <a:rPr lang="en-US" altLang="zh-CN" b="1" dirty="0"/>
              <a:t>super role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值班经理是子角色（</a:t>
            </a:r>
            <a:r>
              <a:rPr lang="en-US" altLang="zh-CN" b="1" dirty="0"/>
              <a:t>sub role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58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13669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图中红色的三角形箭头表示泛化，表示值班经理可以继承收银员的所有交互行为。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83768" y="2958048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83768" y="5101003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02151" y="3154787"/>
            <a:ext cx="2520280" cy="2830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>
            <a:off x="3419872" y="3613073"/>
            <a:ext cx="1424751" cy="4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3466047" y="5229438"/>
            <a:ext cx="1424526" cy="1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844623" y="3613073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销售</a:t>
            </a:r>
          </a:p>
        </p:txBody>
      </p:sp>
      <p:sp>
        <p:nvSpPr>
          <p:cNvPr id="24" name="椭圆 23"/>
          <p:cNvSpPr/>
          <p:nvPr/>
        </p:nvSpPr>
        <p:spPr>
          <a:xfrm>
            <a:off x="4890573" y="4799297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退货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858154" y="4122108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22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680" y="1684557"/>
            <a:ext cx="7992888" cy="12717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下面的两个用例图是一个意思。但使用泛化更好。</a:t>
            </a: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普通设计                              泛化设计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9766" y="3001863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59766" y="514481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478149" y="2852936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stCxn id="13" idx="3"/>
          </p:cNvCxnSpPr>
          <p:nvPr/>
        </p:nvCxnSpPr>
        <p:spPr>
          <a:xfrm flipV="1">
            <a:off x="5495870" y="3301994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5542045" y="5652111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920621" y="3656888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925557" y="538168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934152" y="4165923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6879405" y="3001100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6966571" y="4379079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/>
          <p:cNvCxnSpPr>
            <a:stCxn id="13" idx="3"/>
          </p:cNvCxnSpPr>
          <p:nvPr/>
        </p:nvCxnSpPr>
        <p:spPr>
          <a:xfrm>
            <a:off x="5495870" y="3810938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40" idx="2"/>
          </p:cNvCxnSpPr>
          <p:nvPr/>
        </p:nvCxnSpPr>
        <p:spPr>
          <a:xfrm>
            <a:off x="5495870" y="3810938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59646" y="3068180"/>
            <a:ext cx="936104" cy="993741"/>
            <a:chOff x="2483768" y="3573016"/>
            <a:chExt cx="936104" cy="993741"/>
          </a:xfrm>
        </p:grpSpPr>
        <p:sp>
          <p:nvSpPr>
            <p:cNvPr id="44" name="椭圆 43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9646" y="5211135"/>
            <a:ext cx="936104" cy="1270740"/>
            <a:chOff x="2498928" y="3573016"/>
            <a:chExt cx="936104" cy="1270740"/>
          </a:xfrm>
        </p:grpSpPr>
        <p:sp>
          <p:nvSpPr>
            <p:cNvPr id="52" name="椭圆 5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2178029" y="2919253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/>
          <p:cNvCxnSpPr>
            <a:stCxn id="46" idx="3"/>
          </p:cNvCxnSpPr>
          <p:nvPr/>
        </p:nvCxnSpPr>
        <p:spPr>
          <a:xfrm flipV="1">
            <a:off x="1195750" y="3368311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63" idx="2"/>
          </p:cNvCxnSpPr>
          <p:nvPr/>
        </p:nvCxnSpPr>
        <p:spPr>
          <a:xfrm flipV="1">
            <a:off x="1241925" y="5718428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2620501" y="3723205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2625437" y="5448003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579285" y="3067417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2666451" y="444539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</p:cNvCxnSpPr>
          <p:nvPr/>
        </p:nvCxnSpPr>
        <p:spPr>
          <a:xfrm>
            <a:off x="1195750" y="3877255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3"/>
            <a:endCxn id="68" idx="2"/>
          </p:cNvCxnSpPr>
          <p:nvPr/>
        </p:nvCxnSpPr>
        <p:spPr>
          <a:xfrm>
            <a:off x="1195750" y="3877255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2" idx="2"/>
          </p:cNvCxnSpPr>
          <p:nvPr/>
        </p:nvCxnSpPr>
        <p:spPr>
          <a:xfrm flipV="1">
            <a:off x="1330293" y="4005181"/>
            <a:ext cx="1290208" cy="178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278600" y="4756898"/>
            <a:ext cx="1280910" cy="10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7" idx="2"/>
          </p:cNvCxnSpPr>
          <p:nvPr/>
        </p:nvCxnSpPr>
        <p:spPr>
          <a:xfrm flipV="1">
            <a:off x="1269897" y="3349393"/>
            <a:ext cx="1309388" cy="247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559766" y="2132856"/>
            <a:ext cx="0" cy="47251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5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3F3F3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3103</TotalTime>
  <Words>1040</Words>
  <Application>Microsoft Office PowerPoint</Application>
  <PresentationFormat>全屏显示(4:3)</PresentationFormat>
  <Paragraphs>137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黑体</vt:lpstr>
      <vt:lpstr>华文行楷</vt:lpstr>
      <vt:lpstr>楷体</vt:lpstr>
      <vt:lpstr>宋体</vt:lpstr>
      <vt:lpstr>微软雅黑</vt:lpstr>
      <vt:lpstr>Arial</vt:lpstr>
      <vt:lpstr>Calibri</vt:lpstr>
      <vt:lpstr>Cambria</vt:lpstr>
      <vt:lpstr>环保</vt:lpstr>
      <vt:lpstr>第7章  用例建模</vt:lpstr>
      <vt:lpstr>本章主要内容</vt:lpstr>
      <vt:lpstr>7.1基于用例的需求分析</vt:lpstr>
      <vt:lpstr>系统边界</vt:lpstr>
      <vt:lpstr>7.1.2 识别参与者</vt:lpstr>
      <vt:lpstr>主要参与者与次要参与者</vt:lpstr>
      <vt:lpstr>参与者的泛化generalization</vt:lpstr>
      <vt:lpstr>参与者的泛化generalization</vt:lpstr>
      <vt:lpstr>参与者的泛化generalization</vt:lpstr>
      <vt:lpstr>7.1.3 识别用例</vt:lpstr>
      <vt:lpstr>用例识别注意事项</vt:lpstr>
      <vt:lpstr>7.2 用例描述</vt:lpstr>
      <vt:lpstr>前置条件和后置条件</vt:lpstr>
      <vt:lpstr>主事件流</vt:lpstr>
      <vt:lpstr>PowerPoint 演示文稿</vt:lpstr>
      <vt:lpstr>备选事件流</vt:lpstr>
      <vt:lpstr>PowerPoint 演示文稿</vt:lpstr>
      <vt:lpstr>事件流的书写规则</vt:lpstr>
      <vt:lpstr>非功能性需求</vt:lpstr>
      <vt:lpstr>PowerPoint 演示文稿</vt:lpstr>
      <vt:lpstr>用例归约完整样例</vt:lpstr>
      <vt:lpstr>PowerPoint 演示文稿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</vt:vector>
  </TitlesOfParts>
  <Company>biti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系统思想</dc:title>
  <dc:creator>wxm</dc:creator>
  <cp:lastModifiedBy>box</cp:lastModifiedBy>
  <cp:revision>238</cp:revision>
  <dcterms:created xsi:type="dcterms:W3CDTF">2006-10-08T01:30:56Z</dcterms:created>
  <dcterms:modified xsi:type="dcterms:W3CDTF">2020-03-24T00:19:19Z</dcterms:modified>
</cp:coreProperties>
</file>