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54"/>
  </p:notesMasterIdLst>
  <p:handoutMasterIdLst>
    <p:handoutMasterId r:id="rId55"/>
  </p:handoutMasterIdLst>
  <p:sldIdLst>
    <p:sldId id="256" r:id="rId2"/>
    <p:sldId id="260" r:id="rId3"/>
    <p:sldId id="328" r:id="rId4"/>
    <p:sldId id="258" r:id="rId5"/>
    <p:sldId id="329" r:id="rId6"/>
    <p:sldId id="330" r:id="rId7"/>
    <p:sldId id="331" r:id="rId8"/>
    <p:sldId id="332" r:id="rId9"/>
    <p:sldId id="333" r:id="rId10"/>
    <p:sldId id="334" r:id="rId11"/>
    <p:sldId id="335" r:id="rId12"/>
    <p:sldId id="336" r:id="rId13"/>
    <p:sldId id="337" r:id="rId14"/>
    <p:sldId id="338" r:id="rId15"/>
    <p:sldId id="339" r:id="rId16"/>
    <p:sldId id="340" r:id="rId17"/>
    <p:sldId id="341" r:id="rId18"/>
    <p:sldId id="342" r:id="rId19"/>
    <p:sldId id="344" r:id="rId20"/>
    <p:sldId id="376" r:id="rId21"/>
    <p:sldId id="343" r:id="rId22"/>
    <p:sldId id="345" r:id="rId23"/>
    <p:sldId id="346" r:id="rId24"/>
    <p:sldId id="347" r:id="rId25"/>
    <p:sldId id="348" r:id="rId26"/>
    <p:sldId id="349" r:id="rId27"/>
    <p:sldId id="350" r:id="rId28"/>
    <p:sldId id="351" r:id="rId29"/>
    <p:sldId id="352" r:id="rId30"/>
    <p:sldId id="353" r:id="rId31"/>
    <p:sldId id="354" r:id="rId32"/>
    <p:sldId id="356" r:id="rId33"/>
    <p:sldId id="355" r:id="rId34"/>
    <p:sldId id="357" r:id="rId35"/>
    <p:sldId id="359" r:id="rId36"/>
    <p:sldId id="358" r:id="rId37"/>
    <p:sldId id="361" r:id="rId38"/>
    <p:sldId id="360" r:id="rId39"/>
    <p:sldId id="362" r:id="rId40"/>
    <p:sldId id="363" r:id="rId41"/>
    <p:sldId id="364" r:id="rId42"/>
    <p:sldId id="365" r:id="rId43"/>
    <p:sldId id="366" r:id="rId44"/>
    <p:sldId id="367" r:id="rId45"/>
    <p:sldId id="368" r:id="rId46"/>
    <p:sldId id="369" r:id="rId47"/>
    <p:sldId id="370" r:id="rId48"/>
    <p:sldId id="371" r:id="rId49"/>
    <p:sldId id="372" r:id="rId50"/>
    <p:sldId id="373" r:id="rId51"/>
    <p:sldId id="374" r:id="rId52"/>
    <p:sldId id="375"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A02"/>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62" autoAdjust="0"/>
    <p:restoredTop sz="83804" autoAdjust="0"/>
  </p:normalViewPr>
  <p:slideViewPr>
    <p:cSldViewPr>
      <p:cViewPr varScale="1">
        <p:scale>
          <a:sx n="88" d="100"/>
          <a:sy n="88" d="100"/>
        </p:scale>
        <p:origin x="1788" y="36"/>
      </p:cViewPr>
      <p:guideLst>
        <p:guide orient="horz" pos="2160"/>
        <p:guide pos="2880"/>
      </p:guideLst>
    </p:cSldViewPr>
  </p:slideViewPr>
  <p:outlineViewPr>
    <p:cViewPr>
      <p:scale>
        <a:sx n="33" d="100"/>
        <a:sy n="33" d="100"/>
      </p:scale>
      <p:origin x="0" y="-16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Lst>
  </p:outlineViewPr>
  <p:notesTextViewPr>
    <p:cViewPr>
      <p:scale>
        <a:sx n="125" d="100"/>
        <a:sy n="125" d="100"/>
      </p:scale>
      <p:origin x="0" y="0"/>
    </p:cViewPr>
  </p:notesTextViewPr>
  <p:sorterViewPr>
    <p:cViewPr>
      <p:scale>
        <a:sx n="100" d="100"/>
        <a:sy n="100" d="100"/>
      </p:scale>
      <p:origin x="0" y="-618"/>
    </p:cViewPr>
  </p:sorterViewPr>
  <p:notesViewPr>
    <p:cSldViewPr>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7.xml"/><Relationship Id="rId39" Type="http://schemas.openxmlformats.org/officeDocument/2006/relationships/slide" Target="slides/slide40.xml"/><Relationship Id="rId3" Type="http://schemas.openxmlformats.org/officeDocument/2006/relationships/slide" Target="slides/slide3.xml"/><Relationship Id="rId21" Type="http://schemas.openxmlformats.org/officeDocument/2006/relationships/slide" Target="slides/slide22.xml"/><Relationship Id="rId34" Type="http://schemas.openxmlformats.org/officeDocument/2006/relationships/slide" Target="slides/slide35.xml"/><Relationship Id="rId42" Type="http://schemas.openxmlformats.org/officeDocument/2006/relationships/slide" Target="slides/slide43.xml"/><Relationship Id="rId47" Type="http://schemas.openxmlformats.org/officeDocument/2006/relationships/slide" Target="slides/slide48.xml"/><Relationship Id="rId50" Type="http://schemas.openxmlformats.org/officeDocument/2006/relationships/slide" Target="slides/slide5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6.xml"/><Relationship Id="rId33" Type="http://schemas.openxmlformats.org/officeDocument/2006/relationships/slide" Target="slides/slide34.xml"/><Relationship Id="rId38" Type="http://schemas.openxmlformats.org/officeDocument/2006/relationships/slide" Target="slides/slide39.xml"/><Relationship Id="rId46" Type="http://schemas.openxmlformats.org/officeDocument/2006/relationships/slide" Target="slides/slide47.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1.xml"/><Relationship Id="rId29" Type="http://schemas.openxmlformats.org/officeDocument/2006/relationships/slide" Target="slides/slide30.xml"/><Relationship Id="rId41" Type="http://schemas.openxmlformats.org/officeDocument/2006/relationships/slide" Target="slides/slide42.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5.xml"/><Relationship Id="rId32" Type="http://schemas.openxmlformats.org/officeDocument/2006/relationships/slide" Target="slides/slide33.xml"/><Relationship Id="rId37" Type="http://schemas.openxmlformats.org/officeDocument/2006/relationships/slide" Target="slides/slide38.xml"/><Relationship Id="rId40" Type="http://schemas.openxmlformats.org/officeDocument/2006/relationships/slide" Target="slides/slide41.xml"/><Relationship Id="rId45" Type="http://schemas.openxmlformats.org/officeDocument/2006/relationships/slide" Target="slides/slide46.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4.xml"/><Relationship Id="rId28" Type="http://schemas.openxmlformats.org/officeDocument/2006/relationships/slide" Target="slides/slide29.xml"/><Relationship Id="rId36" Type="http://schemas.openxmlformats.org/officeDocument/2006/relationships/slide" Target="slides/slide37.xml"/><Relationship Id="rId49" Type="http://schemas.openxmlformats.org/officeDocument/2006/relationships/slide" Target="slides/slide50.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2.xml"/><Relationship Id="rId44" Type="http://schemas.openxmlformats.org/officeDocument/2006/relationships/slide" Target="slides/slide45.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3.xml"/><Relationship Id="rId27" Type="http://schemas.openxmlformats.org/officeDocument/2006/relationships/slide" Target="slides/slide28.xml"/><Relationship Id="rId30" Type="http://schemas.openxmlformats.org/officeDocument/2006/relationships/slide" Target="slides/slide31.xml"/><Relationship Id="rId35" Type="http://schemas.openxmlformats.org/officeDocument/2006/relationships/slide" Target="slides/slide36.xml"/><Relationship Id="rId43" Type="http://schemas.openxmlformats.org/officeDocument/2006/relationships/slide" Target="slides/slide44.xml"/><Relationship Id="rId48" Type="http://schemas.openxmlformats.org/officeDocument/2006/relationships/slide" Target="slides/slide49.xml"/><Relationship Id="rId8" Type="http://schemas.openxmlformats.org/officeDocument/2006/relationships/slide" Target="slides/slide8.xml"/><Relationship Id="rId51"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t>2020-03-09</a:t>
            </a:fld>
            <a:endParaRPr lang="zh-CN" altLang="en-US"/>
          </a:p>
        </p:txBody>
      </p:sp>
      <p:sp>
        <p:nvSpPr>
          <p:cNvPr id="4" name="页脚占位符 3">
            <a:extLst>
              <a:ext uri="{FF2B5EF4-FFF2-40B4-BE49-F238E27FC236}">
                <a16:creationId xmlns:a16="http://schemas.microsoft.com/office/drawing/2014/main"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t>‹#›</a:t>
            </a:fld>
            <a:endParaRPr lang="zh-CN" altLang="en-US"/>
          </a:p>
        </p:txBody>
      </p:sp>
    </p:spTree>
    <p:extLst>
      <p:ext uri="{BB962C8B-B14F-4D97-AF65-F5344CB8AC3E}">
        <p14:creationId xmlns:p14="http://schemas.microsoft.com/office/powerpoint/2010/main"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a:t>
            </a:fld>
            <a:endParaRPr lang="en-US" altLang="zh-CN"/>
          </a:p>
        </p:txBody>
      </p:sp>
    </p:spTree>
    <p:extLst>
      <p:ext uri="{BB962C8B-B14F-4D97-AF65-F5344CB8AC3E}">
        <p14:creationId xmlns:p14="http://schemas.microsoft.com/office/powerpoint/2010/main" val="3765380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Page80</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16</a:t>
            </a:fld>
            <a:endParaRPr lang="en-US" altLang="zh-CN"/>
          </a:p>
        </p:txBody>
      </p:sp>
    </p:spTree>
    <p:extLst>
      <p:ext uri="{BB962C8B-B14F-4D97-AF65-F5344CB8AC3E}">
        <p14:creationId xmlns:p14="http://schemas.microsoft.com/office/powerpoint/2010/main" val="164005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Page80</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17</a:t>
            </a:fld>
            <a:endParaRPr lang="en-US" altLang="zh-CN"/>
          </a:p>
        </p:txBody>
      </p:sp>
    </p:spTree>
    <p:extLst>
      <p:ext uri="{BB962C8B-B14F-4D97-AF65-F5344CB8AC3E}">
        <p14:creationId xmlns:p14="http://schemas.microsoft.com/office/powerpoint/2010/main" val="3851237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18</a:t>
            </a:fld>
            <a:endParaRPr lang="en-US" altLang="zh-CN"/>
          </a:p>
        </p:txBody>
      </p:sp>
    </p:spTree>
    <p:extLst>
      <p:ext uri="{BB962C8B-B14F-4D97-AF65-F5344CB8AC3E}">
        <p14:creationId xmlns:p14="http://schemas.microsoft.com/office/powerpoint/2010/main" val="954504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Page81,</a:t>
            </a:r>
            <a:r>
              <a:rPr lang="zh-CN" altLang="en-US" dirty="0"/>
              <a:t>资源的生命周期是指一项资源由获得到退出所经历的阶段。一般分为产生、获得、服务和归宿四个阶段。</a:t>
            </a:r>
            <a:endParaRPr lang="en-US" altLang="zh-CN" dirty="0"/>
          </a:p>
          <a:p>
            <a:r>
              <a:rPr lang="zh-CN" altLang="en-US" dirty="0"/>
              <a:t>见表</a:t>
            </a:r>
            <a:r>
              <a:rPr lang="en-US" altLang="zh-CN" dirty="0"/>
              <a:t>4.1</a:t>
            </a:r>
            <a:r>
              <a:rPr lang="zh-CN" altLang="en-US" dirty="0"/>
              <a:t>和表</a:t>
            </a:r>
            <a:r>
              <a:rPr lang="en-US" altLang="zh-CN" dirty="0"/>
              <a:t>4.2</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19</a:t>
            </a:fld>
            <a:endParaRPr lang="en-US" altLang="zh-CN"/>
          </a:p>
        </p:txBody>
      </p:sp>
    </p:spTree>
    <p:extLst>
      <p:ext uri="{BB962C8B-B14F-4D97-AF65-F5344CB8AC3E}">
        <p14:creationId xmlns:p14="http://schemas.microsoft.com/office/powerpoint/2010/main" val="3515016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Page82 </a:t>
            </a:r>
            <a:r>
              <a:rPr lang="zh-CN" altLang="en-US" dirty="0"/>
              <a:t>图</a:t>
            </a:r>
            <a:r>
              <a:rPr lang="en-US" altLang="zh-CN" dirty="0"/>
              <a:t>4.3</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21</a:t>
            </a:fld>
            <a:endParaRPr lang="en-US" altLang="zh-CN"/>
          </a:p>
        </p:txBody>
      </p:sp>
    </p:spTree>
    <p:extLst>
      <p:ext uri="{BB962C8B-B14F-4D97-AF65-F5344CB8AC3E}">
        <p14:creationId xmlns:p14="http://schemas.microsoft.com/office/powerpoint/2010/main" val="2589189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Page82 </a:t>
            </a:r>
            <a:r>
              <a:rPr lang="zh-CN" altLang="en-US" dirty="0"/>
              <a:t>表</a:t>
            </a:r>
            <a:r>
              <a:rPr lang="en-US" altLang="zh-CN" dirty="0"/>
              <a:t>4.3</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22</a:t>
            </a:fld>
            <a:endParaRPr lang="en-US" altLang="zh-CN"/>
          </a:p>
        </p:txBody>
      </p:sp>
    </p:spTree>
    <p:extLst>
      <p:ext uri="{BB962C8B-B14F-4D97-AF65-F5344CB8AC3E}">
        <p14:creationId xmlns:p14="http://schemas.microsoft.com/office/powerpoint/2010/main" val="2312205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Page82-84</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23</a:t>
            </a:fld>
            <a:endParaRPr lang="en-US" altLang="zh-CN"/>
          </a:p>
        </p:txBody>
      </p:sp>
    </p:spTree>
    <p:extLst>
      <p:ext uri="{BB962C8B-B14F-4D97-AF65-F5344CB8AC3E}">
        <p14:creationId xmlns:p14="http://schemas.microsoft.com/office/powerpoint/2010/main" val="428885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Page83</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24</a:t>
            </a:fld>
            <a:endParaRPr lang="en-US" altLang="zh-CN"/>
          </a:p>
        </p:txBody>
      </p:sp>
    </p:spTree>
    <p:extLst>
      <p:ext uri="{BB962C8B-B14F-4D97-AF65-F5344CB8AC3E}">
        <p14:creationId xmlns:p14="http://schemas.microsoft.com/office/powerpoint/2010/main" val="4004004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Page83</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25</a:t>
            </a:fld>
            <a:endParaRPr lang="en-US" altLang="zh-CN"/>
          </a:p>
        </p:txBody>
      </p:sp>
    </p:spTree>
    <p:extLst>
      <p:ext uri="{BB962C8B-B14F-4D97-AF65-F5344CB8AC3E}">
        <p14:creationId xmlns:p14="http://schemas.microsoft.com/office/powerpoint/2010/main" val="4057217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Page84</a:t>
            </a:r>
          </a:p>
          <a:p>
            <a:r>
              <a:rPr lang="en-US" altLang="zh-CN" dirty="0"/>
              <a:t>U</a:t>
            </a:r>
            <a:r>
              <a:rPr lang="zh-CN" altLang="en-US" dirty="0"/>
              <a:t>：表示功能使用相应的数据类</a:t>
            </a:r>
            <a:endParaRPr lang="en-US" altLang="zh-CN" dirty="0"/>
          </a:p>
          <a:p>
            <a:r>
              <a:rPr lang="en-US" altLang="zh-CN" dirty="0"/>
              <a:t>C</a:t>
            </a:r>
            <a:r>
              <a:rPr lang="zh-CN" altLang="en-US" dirty="0"/>
              <a:t>：表示数据类由相应的功能产生。</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26</a:t>
            </a:fld>
            <a:endParaRPr lang="en-US" altLang="zh-CN"/>
          </a:p>
        </p:txBody>
      </p:sp>
    </p:spTree>
    <p:extLst>
      <p:ext uri="{BB962C8B-B14F-4D97-AF65-F5344CB8AC3E}">
        <p14:creationId xmlns:p14="http://schemas.microsoft.com/office/powerpoint/2010/main" val="1417950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latin typeface="楷体" panose="02010609060101010101" pitchFamily="49" charset="-122"/>
                <a:ea typeface="楷体" panose="02010609060101010101" pitchFamily="49" charset="-122"/>
              </a:rPr>
              <a:t>制定信息系统资源分配</a:t>
            </a:r>
            <a:r>
              <a:rPr lang="zh-CN" altLang="en-US" dirty="0">
                <a:latin typeface="Arial" panose="020B0604020202020204" pitchFamily="34" charset="0"/>
                <a:ea typeface="宋体" panose="02010600030101010101" pitchFamily="2" charset="-122"/>
              </a:rPr>
              <a:t>：硬件、软件、人员、资金</a:t>
            </a:r>
            <a:endParaRPr lang="zh-CN" altLang="en-US"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a:t>
            </a:fld>
            <a:endParaRPr lang="en-US" altLang="zh-CN"/>
          </a:p>
        </p:txBody>
      </p:sp>
    </p:spTree>
    <p:extLst>
      <p:ext uri="{BB962C8B-B14F-4D97-AF65-F5344CB8AC3E}">
        <p14:creationId xmlns:p14="http://schemas.microsoft.com/office/powerpoint/2010/main" val="4110249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BSP</a:t>
            </a:r>
            <a:r>
              <a:rPr lang="zh-CN" altLang="en-US" dirty="0"/>
              <a:t>：</a:t>
            </a:r>
            <a:r>
              <a:rPr lang="en-US" altLang="zh-CN" dirty="0"/>
              <a:t>Page80</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27</a:t>
            </a:fld>
            <a:endParaRPr lang="en-US" altLang="zh-CN"/>
          </a:p>
        </p:txBody>
      </p:sp>
    </p:spTree>
    <p:extLst>
      <p:ext uri="{BB962C8B-B14F-4D97-AF65-F5344CB8AC3E}">
        <p14:creationId xmlns:p14="http://schemas.microsoft.com/office/powerpoint/2010/main" val="21718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通过变换数据类的顺序，尽量把</a:t>
            </a:r>
            <a:r>
              <a:rPr lang="en-US" altLang="zh-CN" dirty="0"/>
              <a:t>C</a:t>
            </a:r>
            <a:r>
              <a:rPr lang="zh-CN" altLang="en-US" dirty="0"/>
              <a:t>汇集到对角线上，使用紧密相关的一组功能功能类和数据类汇集在一起形成一簇，进而划分子系统。</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28</a:t>
            </a:fld>
            <a:endParaRPr lang="en-US" altLang="zh-CN"/>
          </a:p>
        </p:txBody>
      </p:sp>
    </p:spTree>
    <p:extLst>
      <p:ext uri="{BB962C8B-B14F-4D97-AF65-F5344CB8AC3E}">
        <p14:creationId xmlns:p14="http://schemas.microsoft.com/office/powerpoint/2010/main" val="1355369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Page85</a:t>
            </a:r>
          </a:p>
          <a:p>
            <a:r>
              <a:rPr lang="en-US" altLang="zh-CN" dirty="0"/>
              <a:t>U</a:t>
            </a:r>
            <a:r>
              <a:rPr lang="zh-CN" altLang="en-US" dirty="0"/>
              <a:t>：表示功能使用相应的数据类</a:t>
            </a:r>
            <a:endParaRPr lang="en-US" altLang="zh-CN" dirty="0"/>
          </a:p>
          <a:p>
            <a:r>
              <a:rPr lang="en-US" altLang="zh-CN" dirty="0"/>
              <a:t>C</a:t>
            </a:r>
            <a:r>
              <a:rPr lang="zh-CN" altLang="en-US" dirty="0"/>
              <a:t>：表示数据类由相应的功能产生。</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29</a:t>
            </a:fld>
            <a:endParaRPr lang="en-US" altLang="zh-CN"/>
          </a:p>
        </p:txBody>
      </p:sp>
    </p:spTree>
    <p:extLst>
      <p:ext uri="{BB962C8B-B14F-4D97-AF65-F5344CB8AC3E}">
        <p14:creationId xmlns:p14="http://schemas.microsoft.com/office/powerpoint/2010/main" val="260943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30</a:t>
            </a:fld>
            <a:endParaRPr lang="en-US" altLang="zh-CN"/>
          </a:p>
        </p:txBody>
      </p:sp>
    </p:spTree>
    <p:extLst>
      <p:ext uri="{BB962C8B-B14F-4D97-AF65-F5344CB8AC3E}">
        <p14:creationId xmlns:p14="http://schemas.microsoft.com/office/powerpoint/2010/main" val="3797492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31</a:t>
            </a:fld>
            <a:endParaRPr lang="en-US" altLang="zh-CN"/>
          </a:p>
        </p:txBody>
      </p:sp>
    </p:spTree>
    <p:extLst>
      <p:ext uri="{BB962C8B-B14F-4D97-AF65-F5344CB8AC3E}">
        <p14:creationId xmlns:p14="http://schemas.microsoft.com/office/powerpoint/2010/main" val="2569574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32</a:t>
            </a:fld>
            <a:endParaRPr lang="en-US" altLang="zh-CN"/>
          </a:p>
        </p:txBody>
      </p:sp>
    </p:spTree>
    <p:extLst>
      <p:ext uri="{BB962C8B-B14F-4D97-AF65-F5344CB8AC3E}">
        <p14:creationId xmlns:p14="http://schemas.microsoft.com/office/powerpoint/2010/main" val="29352510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33</a:t>
            </a:fld>
            <a:endParaRPr lang="en-US" altLang="zh-CN"/>
          </a:p>
        </p:txBody>
      </p:sp>
    </p:spTree>
    <p:extLst>
      <p:ext uri="{BB962C8B-B14F-4D97-AF65-F5344CB8AC3E}">
        <p14:creationId xmlns:p14="http://schemas.microsoft.com/office/powerpoint/2010/main" val="3607327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确定信息需求见</a:t>
            </a:r>
            <a:r>
              <a:rPr lang="en-US" altLang="zh-CN" dirty="0"/>
              <a:t>Page87</a:t>
            </a:r>
            <a:r>
              <a:rPr lang="zh-CN" altLang="en-US" dirty="0"/>
              <a:t>表</a:t>
            </a:r>
            <a:r>
              <a:rPr lang="en-US" altLang="zh-CN" dirty="0"/>
              <a:t>4.9</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34</a:t>
            </a:fld>
            <a:endParaRPr lang="en-US" altLang="zh-CN"/>
          </a:p>
        </p:txBody>
      </p:sp>
    </p:spTree>
    <p:extLst>
      <p:ext uri="{BB962C8B-B14F-4D97-AF65-F5344CB8AC3E}">
        <p14:creationId xmlns:p14="http://schemas.microsoft.com/office/powerpoint/2010/main" val="5892785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KPI</a:t>
            </a:r>
            <a:r>
              <a:rPr lang="zh-CN" altLang="en-US" dirty="0"/>
              <a:t>：关键性能指标</a:t>
            </a:r>
            <a:r>
              <a:rPr lang="en-US" altLang="zh-CN" baseline="0" dirty="0"/>
              <a:t> key performance indicator</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35</a:t>
            </a:fld>
            <a:endParaRPr lang="en-US" altLang="zh-CN"/>
          </a:p>
        </p:txBody>
      </p:sp>
    </p:spTree>
    <p:extLst>
      <p:ext uri="{BB962C8B-B14F-4D97-AF65-F5344CB8AC3E}">
        <p14:creationId xmlns:p14="http://schemas.microsoft.com/office/powerpoint/2010/main" val="2617359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36</a:t>
            </a:fld>
            <a:endParaRPr lang="en-US" altLang="zh-CN"/>
          </a:p>
        </p:txBody>
      </p:sp>
    </p:spTree>
    <p:extLst>
      <p:ext uri="{BB962C8B-B14F-4D97-AF65-F5344CB8AC3E}">
        <p14:creationId xmlns:p14="http://schemas.microsoft.com/office/powerpoint/2010/main" val="703967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自顶向下规划：保证系统结构的完整性和信息的一致性。</a:t>
            </a:r>
            <a:endParaRPr lang="en-US" altLang="zh-CN" dirty="0"/>
          </a:p>
          <a:p>
            <a:r>
              <a:rPr lang="zh-CN" altLang="en-US" dirty="0"/>
              <a:t>自底向上实现</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8</a:t>
            </a:fld>
            <a:endParaRPr lang="en-US" altLang="zh-CN"/>
          </a:p>
        </p:txBody>
      </p:sp>
    </p:spTree>
    <p:extLst>
      <p:ext uri="{BB962C8B-B14F-4D97-AF65-F5344CB8AC3E}">
        <p14:creationId xmlns:p14="http://schemas.microsoft.com/office/powerpoint/2010/main" val="686707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37</a:t>
            </a:fld>
            <a:endParaRPr lang="en-US" altLang="zh-CN"/>
          </a:p>
        </p:txBody>
      </p:sp>
    </p:spTree>
    <p:extLst>
      <p:ext uri="{BB962C8B-B14F-4D97-AF65-F5344CB8AC3E}">
        <p14:creationId xmlns:p14="http://schemas.microsoft.com/office/powerpoint/2010/main" val="21266844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38</a:t>
            </a:fld>
            <a:endParaRPr lang="en-US" altLang="zh-CN"/>
          </a:p>
        </p:txBody>
      </p:sp>
    </p:spTree>
    <p:extLst>
      <p:ext uri="{BB962C8B-B14F-4D97-AF65-F5344CB8AC3E}">
        <p14:creationId xmlns:p14="http://schemas.microsoft.com/office/powerpoint/2010/main" val="1930994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39</a:t>
            </a:fld>
            <a:endParaRPr lang="en-US" altLang="zh-CN"/>
          </a:p>
        </p:txBody>
      </p:sp>
    </p:spTree>
    <p:extLst>
      <p:ext uri="{BB962C8B-B14F-4D97-AF65-F5344CB8AC3E}">
        <p14:creationId xmlns:p14="http://schemas.microsoft.com/office/powerpoint/2010/main" val="414455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Page89</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40</a:t>
            </a:fld>
            <a:endParaRPr lang="en-US" altLang="zh-CN"/>
          </a:p>
        </p:txBody>
      </p:sp>
    </p:spTree>
    <p:extLst>
      <p:ext uri="{BB962C8B-B14F-4D97-AF65-F5344CB8AC3E}">
        <p14:creationId xmlns:p14="http://schemas.microsoft.com/office/powerpoint/2010/main" val="3919879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41</a:t>
            </a:fld>
            <a:endParaRPr lang="en-US" altLang="zh-CN"/>
          </a:p>
        </p:txBody>
      </p:sp>
    </p:spTree>
    <p:extLst>
      <p:ext uri="{BB962C8B-B14F-4D97-AF65-F5344CB8AC3E}">
        <p14:creationId xmlns:p14="http://schemas.microsoft.com/office/powerpoint/2010/main" val="14978468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a:t>
            </a:r>
            <a:r>
              <a:rPr lang="zh-CN" altLang="en-US" dirty="0"/>
              <a:t>：</a:t>
            </a:r>
            <a:r>
              <a:rPr lang="en-US" altLang="zh-CN" dirty="0"/>
              <a:t>responsible  </a:t>
            </a:r>
            <a:r>
              <a:rPr lang="zh-CN" altLang="en-US" dirty="0"/>
              <a:t>负责</a:t>
            </a:r>
            <a:endParaRPr lang="en-US" altLang="zh-CN" dirty="0"/>
          </a:p>
          <a:p>
            <a:r>
              <a:rPr lang="en-US" altLang="zh-CN" dirty="0"/>
              <a:t>A</a:t>
            </a:r>
            <a:r>
              <a:rPr lang="zh-CN" altLang="en-US" dirty="0"/>
              <a:t>：</a:t>
            </a:r>
            <a:r>
              <a:rPr lang="en-US" altLang="zh-CN" dirty="0"/>
              <a:t>accountable </a:t>
            </a:r>
            <a:r>
              <a:rPr lang="zh-CN" altLang="en-US" dirty="0"/>
              <a:t>权限</a:t>
            </a:r>
            <a:endParaRPr lang="en-US" altLang="zh-CN" dirty="0"/>
          </a:p>
          <a:p>
            <a:r>
              <a:rPr lang="en-US" altLang="zh-CN" dirty="0"/>
              <a:t>C</a:t>
            </a:r>
            <a:r>
              <a:rPr lang="zh-CN" altLang="en-US" dirty="0"/>
              <a:t>：</a:t>
            </a:r>
            <a:r>
              <a:rPr lang="en-US" altLang="zh-CN" dirty="0"/>
              <a:t>consulted </a:t>
            </a:r>
            <a:r>
              <a:rPr lang="zh-CN" altLang="en-US" dirty="0"/>
              <a:t>被咨询</a:t>
            </a:r>
            <a:endParaRPr lang="en-US" altLang="zh-CN" dirty="0"/>
          </a:p>
          <a:p>
            <a:r>
              <a:rPr lang="en-US" altLang="zh-CN" dirty="0"/>
              <a:t>I</a:t>
            </a:r>
            <a:r>
              <a:rPr lang="zh-CN" altLang="en-US" dirty="0"/>
              <a:t>：</a:t>
            </a:r>
            <a:r>
              <a:rPr lang="en-US" altLang="zh-CN" dirty="0"/>
              <a:t>informed  </a:t>
            </a:r>
            <a:r>
              <a:rPr lang="zh-CN" altLang="en-US" dirty="0"/>
              <a:t>被通知</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42</a:t>
            </a:fld>
            <a:endParaRPr lang="en-US" altLang="zh-CN"/>
          </a:p>
        </p:txBody>
      </p:sp>
    </p:spTree>
    <p:extLst>
      <p:ext uri="{BB962C8B-B14F-4D97-AF65-F5344CB8AC3E}">
        <p14:creationId xmlns:p14="http://schemas.microsoft.com/office/powerpoint/2010/main" val="379360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43</a:t>
            </a:fld>
            <a:endParaRPr lang="en-US" altLang="zh-CN"/>
          </a:p>
        </p:txBody>
      </p:sp>
    </p:spTree>
    <p:extLst>
      <p:ext uri="{BB962C8B-B14F-4D97-AF65-F5344CB8AC3E}">
        <p14:creationId xmlns:p14="http://schemas.microsoft.com/office/powerpoint/2010/main" val="2139417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44</a:t>
            </a:fld>
            <a:endParaRPr lang="en-US" altLang="zh-CN"/>
          </a:p>
        </p:txBody>
      </p:sp>
    </p:spTree>
    <p:extLst>
      <p:ext uri="{BB962C8B-B14F-4D97-AF65-F5344CB8AC3E}">
        <p14:creationId xmlns:p14="http://schemas.microsoft.com/office/powerpoint/2010/main" val="41799096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45</a:t>
            </a:fld>
            <a:endParaRPr lang="en-US" altLang="zh-CN"/>
          </a:p>
        </p:txBody>
      </p:sp>
    </p:spTree>
    <p:extLst>
      <p:ext uri="{BB962C8B-B14F-4D97-AF65-F5344CB8AC3E}">
        <p14:creationId xmlns:p14="http://schemas.microsoft.com/office/powerpoint/2010/main" val="26654236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46</a:t>
            </a:fld>
            <a:endParaRPr lang="en-US" altLang="zh-CN"/>
          </a:p>
        </p:txBody>
      </p:sp>
    </p:spTree>
    <p:extLst>
      <p:ext uri="{BB962C8B-B14F-4D97-AF65-F5344CB8AC3E}">
        <p14:creationId xmlns:p14="http://schemas.microsoft.com/office/powerpoint/2010/main" val="1679152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Page79</a:t>
            </a:r>
            <a:r>
              <a:rPr lang="zh-CN" altLang="en-US" dirty="0"/>
              <a:t>，</a:t>
            </a:r>
            <a:r>
              <a:rPr lang="en-US" altLang="zh-CN" dirty="0"/>
              <a:t>80</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系统约束有内部约束和外部约束。</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内部约束：组织内部的人员组成，组织的资金预算</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外部约束：法律法规，与其他系统的接口</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10</a:t>
            </a:fld>
            <a:endParaRPr lang="en-US" altLang="zh-CN"/>
          </a:p>
        </p:txBody>
      </p:sp>
    </p:spTree>
    <p:extLst>
      <p:ext uri="{BB962C8B-B14F-4D97-AF65-F5344CB8AC3E}">
        <p14:creationId xmlns:p14="http://schemas.microsoft.com/office/powerpoint/2010/main" val="20045599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47</a:t>
            </a:fld>
            <a:endParaRPr lang="en-US" altLang="zh-CN"/>
          </a:p>
        </p:txBody>
      </p:sp>
    </p:spTree>
    <p:extLst>
      <p:ext uri="{BB962C8B-B14F-4D97-AF65-F5344CB8AC3E}">
        <p14:creationId xmlns:p14="http://schemas.microsoft.com/office/powerpoint/2010/main" val="38030542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48</a:t>
            </a:fld>
            <a:endParaRPr lang="en-US" altLang="zh-CN"/>
          </a:p>
        </p:txBody>
      </p:sp>
    </p:spTree>
    <p:extLst>
      <p:ext uri="{BB962C8B-B14F-4D97-AF65-F5344CB8AC3E}">
        <p14:creationId xmlns:p14="http://schemas.microsoft.com/office/powerpoint/2010/main" val="830854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49</a:t>
            </a:fld>
            <a:endParaRPr lang="en-US" altLang="zh-CN"/>
          </a:p>
        </p:txBody>
      </p:sp>
    </p:spTree>
    <p:extLst>
      <p:ext uri="{BB962C8B-B14F-4D97-AF65-F5344CB8AC3E}">
        <p14:creationId xmlns:p14="http://schemas.microsoft.com/office/powerpoint/2010/main" val="36937205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Page94:  </a:t>
            </a:r>
          </a:p>
          <a:p>
            <a:r>
              <a:rPr lang="en-US" altLang="zh-CN" dirty="0"/>
              <a:t>T</a:t>
            </a:r>
            <a:r>
              <a:rPr lang="zh-CN" altLang="en-US" dirty="0"/>
              <a:t>是投资回收期，单位是年，表示投资收回的时间长度</a:t>
            </a:r>
            <a:endParaRPr lang="en-US" altLang="zh-CN" dirty="0"/>
          </a:p>
          <a:p>
            <a:r>
              <a:rPr lang="en-US" altLang="zh-CN" dirty="0"/>
              <a:t>V0</a:t>
            </a:r>
            <a:r>
              <a:rPr lang="zh-CN" altLang="en-US" dirty="0"/>
              <a:t>是投资总额，</a:t>
            </a:r>
            <a:r>
              <a:rPr lang="en-US" altLang="zh-CN" dirty="0"/>
              <a:t>t</a:t>
            </a:r>
            <a:r>
              <a:rPr lang="zh-CN" altLang="en-US" dirty="0"/>
              <a:t>是资金的时间价值率，不低于银行利率</a:t>
            </a:r>
            <a:endParaRPr lang="en-US" altLang="zh-CN" dirty="0"/>
          </a:p>
          <a:p>
            <a:r>
              <a:rPr lang="en-US" altLang="zh-CN" dirty="0"/>
              <a:t>B</a:t>
            </a:r>
            <a:r>
              <a:rPr lang="zh-CN" altLang="en-US" dirty="0"/>
              <a:t>是系统的年效益。</a:t>
            </a: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50</a:t>
            </a:fld>
            <a:endParaRPr lang="en-US" altLang="zh-CN"/>
          </a:p>
        </p:txBody>
      </p:sp>
    </p:spTree>
    <p:extLst>
      <p:ext uri="{BB962C8B-B14F-4D97-AF65-F5344CB8AC3E}">
        <p14:creationId xmlns:p14="http://schemas.microsoft.com/office/powerpoint/2010/main" val="28621485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51</a:t>
            </a:fld>
            <a:endParaRPr lang="en-US" altLang="zh-CN"/>
          </a:p>
        </p:txBody>
      </p:sp>
    </p:spTree>
    <p:extLst>
      <p:ext uri="{BB962C8B-B14F-4D97-AF65-F5344CB8AC3E}">
        <p14:creationId xmlns:p14="http://schemas.microsoft.com/office/powerpoint/2010/main" val="12920555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52</a:t>
            </a:fld>
            <a:endParaRPr lang="en-US" altLang="zh-CN"/>
          </a:p>
        </p:txBody>
      </p:sp>
    </p:spTree>
    <p:extLst>
      <p:ext uri="{BB962C8B-B14F-4D97-AF65-F5344CB8AC3E}">
        <p14:creationId xmlns:p14="http://schemas.microsoft.com/office/powerpoint/2010/main" val="4045161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11</a:t>
            </a:fld>
            <a:endParaRPr lang="en-US" altLang="zh-CN"/>
          </a:p>
        </p:txBody>
      </p:sp>
    </p:spTree>
    <p:extLst>
      <p:ext uri="{BB962C8B-B14F-4D97-AF65-F5344CB8AC3E}">
        <p14:creationId xmlns:p14="http://schemas.microsoft.com/office/powerpoint/2010/main" val="4019376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Page80</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12</a:t>
            </a:fld>
            <a:endParaRPr lang="en-US" altLang="zh-CN"/>
          </a:p>
        </p:txBody>
      </p:sp>
    </p:spTree>
    <p:extLst>
      <p:ext uri="{BB962C8B-B14F-4D97-AF65-F5344CB8AC3E}">
        <p14:creationId xmlns:p14="http://schemas.microsoft.com/office/powerpoint/2010/main" val="702135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Page80</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13</a:t>
            </a:fld>
            <a:endParaRPr lang="en-US" altLang="zh-CN"/>
          </a:p>
        </p:txBody>
      </p:sp>
    </p:spTree>
    <p:extLst>
      <p:ext uri="{BB962C8B-B14F-4D97-AF65-F5344CB8AC3E}">
        <p14:creationId xmlns:p14="http://schemas.microsoft.com/office/powerpoint/2010/main" val="36334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Page80</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14</a:t>
            </a:fld>
            <a:endParaRPr lang="en-US" altLang="zh-CN"/>
          </a:p>
        </p:txBody>
      </p:sp>
    </p:spTree>
    <p:extLst>
      <p:ext uri="{BB962C8B-B14F-4D97-AF65-F5344CB8AC3E}">
        <p14:creationId xmlns:p14="http://schemas.microsoft.com/office/powerpoint/2010/main" val="3920347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Page80</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15</a:t>
            </a:fld>
            <a:endParaRPr lang="en-US" altLang="zh-CN"/>
          </a:p>
        </p:txBody>
      </p:sp>
    </p:spTree>
    <p:extLst>
      <p:ext uri="{BB962C8B-B14F-4D97-AF65-F5344CB8AC3E}">
        <p14:creationId xmlns:p14="http://schemas.microsoft.com/office/powerpoint/2010/main" val="38335140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1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val="382645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691BAA-A050-45B4-962D-C09E49383AF1}"/>
              </a:ext>
            </a:extLst>
          </p:cNvPr>
          <p:cNvSpPr>
            <a:spLocks noGrp="1" noChangeArrowheads="1"/>
          </p:cNvSpPr>
          <p:nvPr>
            <p:ph type="ctrTitle"/>
          </p:nvPr>
        </p:nvSpPr>
        <p:spPr>
          <a:xfrm>
            <a:off x="2159732" y="1889398"/>
            <a:ext cx="4824536" cy="1539602"/>
          </a:xfrm>
        </p:spPr>
        <p:txBody>
          <a:bodyPr anchor="ctr"/>
          <a:lstStyle/>
          <a:p>
            <a:r>
              <a:rPr lang="zh-CN" altLang="en-US" sz="4400" dirty="0"/>
              <a:t>第</a:t>
            </a:r>
            <a:r>
              <a:rPr lang="en-US" altLang="zh-CN" sz="4400" dirty="0"/>
              <a:t>4</a:t>
            </a:r>
            <a:r>
              <a:rPr lang="zh-CN" altLang="en-US" sz="4400" dirty="0"/>
              <a:t>章  系统规划</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4.2.1 </a:t>
            </a:r>
            <a:r>
              <a:rPr lang="zh-CN" altLang="en-US" dirty="0"/>
              <a:t>战略目标集转换法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083675" y="1772817"/>
            <a:ext cx="6976650" cy="936104"/>
          </a:xfrm>
        </p:spPr>
        <p:txBody>
          <a:bodyPr>
            <a:noAutofit/>
          </a:bodyPr>
          <a:lstStyle/>
          <a:p>
            <a:r>
              <a:rPr lang="zh-CN" altLang="en-US" dirty="0"/>
              <a:t>基本思想：将组织战略集转换成与它相关联和一致的信息系统战略集。</a:t>
            </a:r>
          </a:p>
        </p:txBody>
      </p:sp>
      <p:grpSp>
        <p:nvGrpSpPr>
          <p:cNvPr id="4" name="Group 22"/>
          <p:cNvGrpSpPr>
            <a:grpSpLocks noChangeAspect="1"/>
          </p:cNvGrpSpPr>
          <p:nvPr/>
        </p:nvGrpSpPr>
        <p:grpSpPr bwMode="auto">
          <a:xfrm>
            <a:off x="611560" y="3037566"/>
            <a:ext cx="8002587" cy="2519363"/>
            <a:chOff x="1564" y="5862"/>
            <a:chExt cx="7752" cy="2232"/>
          </a:xfrm>
        </p:grpSpPr>
        <p:sp>
          <p:nvSpPr>
            <p:cNvPr id="5" name="AutoShape 29"/>
            <p:cNvSpPr>
              <a:spLocks noChangeAspect="1" noChangeArrowheads="1" noTextEdit="1"/>
            </p:cNvSpPr>
            <p:nvPr/>
          </p:nvSpPr>
          <p:spPr bwMode="auto">
            <a:xfrm>
              <a:off x="1564" y="5862"/>
              <a:ext cx="7752" cy="2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000"/>
            </a:p>
          </p:txBody>
        </p:sp>
        <p:sp>
          <p:nvSpPr>
            <p:cNvPr id="6" name="Text Box 28"/>
            <p:cNvSpPr txBox="1">
              <a:spLocks noChangeArrowheads="1"/>
            </p:cNvSpPr>
            <p:nvPr/>
          </p:nvSpPr>
          <p:spPr bwMode="auto">
            <a:xfrm>
              <a:off x="1879" y="6420"/>
              <a:ext cx="2359" cy="1643"/>
            </a:xfrm>
            <a:prstGeom prst="rect">
              <a:avLst/>
            </a:prstGeom>
            <a:solidFill>
              <a:srgbClr val="FFCCCC"/>
            </a:solidFill>
            <a:ln w="1270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dirty="0">
                  <a:latin typeface="楷体" panose="02010609060101010101" pitchFamily="49" charset="-122"/>
                  <a:ea typeface="楷体" panose="02010609060101010101" pitchFamily="49" charset="-122"/>
                  <a:cs typeface="Times New Roman" panose="02020603050405020304" pitchFamily="18" charset="0"/>
                </a:rPr>
                <a:t>  </a:t>
              </a:r>
              <a:r>
                <a:rPr lang="zh-CN" altLang="en-US" b="1" dirty="0">
                  <a:latin typeface="楷体" panose="02010609060101010101" pitchFamily="49" charset="-122"/>
                  <a:ea typeface="楷体" panose="02010609060101010101" pitchFamily="49" charset="-122"/>
                  <a:cs typeface="Times New Roman" panose="02020603050405020304" pitchFamily="18" charset="0"/>
                </a:rPr>
                <a:t>组织的使命</a:t>
              </a:r>
            </a:p>
            <a:p>
              <a:r>
                <a:rPr lang="zh-CN" altLang="en-US" b="1" dirty="0">
                  <a:latin typeface="楷体" panose="02010609060101010101" pitchFamily="49" charset="-122"/>
                  <a:ea typeface="楷体" panose="02010609060101010101" pitchFamily="49" charset="-122"/>
                  <a:cs typeface="Times New Roman" panose="02020603050405020304" pitchFamily="18" charset="0"/>
                </a:rPr>
                <a:t>  目标</a:t>
              </a:r>
            </a:p>
            <a:p>
              <a:r>
                <a:rPr lang="zh-CN" altLang="en-US" b="1" dirty="0">
                  <a:latin typeface="楷体" panose="02010609060101010101" pitchFamily="49" charset="-122"/>
                  <a:ea typeface="楷体" panose="02010609060101010101" pitchFamily="49" charset="-122"/>
                  <a:cs typeface="Times New Roman" panose="02020603050405020304" pitchFamily="18" charset="0"/>
                </a:rPr>
                <a:t>  战略</a:t>
              </a:r>
            </a:p>
            <a:p>
              <a:r>
                <a:rPr lang="zh-CN" altLang="en-US" b="1" dirty="0">
                  <a:latin typeface="楷体" panose="02010609060101010101" pitchFamily="49" charset="-122"/>
                  <a:ea typeface="楷体" panose="02010609060101010101" pitchFamily="49" charset="-122"/>
                  <a:cs typeface="Times New Roman" panose="02020603050405020304" pitchFamily="18" charset="0"/>
                </a:rPr>
                <a:t>  其它战略性组织属性</a:t>
              </a:r>
              <a:endParaRPr lang="zh-CN" altLang="en-US" sz="54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7" name="Text Box 27"/>
            <p:cNvSpPr txBox="1">
              <a:spLocks noChangeArrowheads="1"/>
            </p:cNvSpPr>
            <p:nvPr/>
          </p:nvSpPr>
          <p:spPr bwMode="auto">
            <a:xfrm>
              <a:off x="6520" y="6420"/>
              <a:ext cx="2360" cy="1643"/>
            </a:xfrm>
            <a:prstGeom prst="rect">
              <a:avLst/>
            </a:prstGeom>
            <a:solidFill>
              <a:srgbClr val="99CCFF"/>
            </a:solidFill>
            <a:ln w="1270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dirty="0">
                  <a:latin typeface="楷体" panose="02010609060101010101" pitchFamily="49" charset="-122"/>
                  <a:ea typeface="楷体" panose="02010609060101010101" pitchFamily="49" charset="-122"/>
                  <a:cs typeface="Times New Roman" panose="02020603050405020304" pitchFamily="18" charset="0"/>
                </a:rPr>
                <a:t>  </a:t>
              </a:r>
            </a:p>
            <a:p>
              <a:r>
                <a:rPr lang="zh-CN" altLang="en-US" b="1" dirty="0">
                  <a:latin typeface="楷体" panose="02010609060101010101" pitchFamily="49" charset="-122"/>
                  <a:ea typeface="楷体" panose="02010609060101010101" pitchFamily="49" charset="-122"/>
                  <a:cs typeface="Times New Roman" panose="02020603050405020304" pitchFamily="18" charset="0"/>
                </a:rPr>
                <a:t>  系统目标</a:t>
              </a:r>
            </a:p>
            <a:p>
              <a:r>
                <a:rPr lang="zh-CN" altLang="en-US" b="1" dirty="0">
                  <a:latin typeface="楷体" panose="02010609060101010101" pitchFamily="49" charset="-122"/>
                  <a:ea typeface="楷体" panose="02010609060101010101" pitchFamily="49" charset="-122"/>
                  <a:cs typeface="Times New Roman" panose="02020603050405020304" pitchFamily="18" charset="0"/>
                </a:rPr>
                <a:t>  系统约束</a:t>
              </a:r>
            </a:p>
            <a:p>
              <a:r>
                <a:rPr lang="zh-CN" altLang="en-US" b="1" dirty="0">
                  <a:latin typeface="楷体" panose="02010609060101010101" pitchFamily="49" charset="-122"/>
                  <a:ea typeface="楷体" panose="02010609060101010101" pitchFamily="49" charset="-122"/>
                  <a:cs typeface="Times New Roman" panose="02020603050405020304" pitchFamily="18" charset="0"/>
                </a:rPr>
                <a:t>  系统开发战略</a:t>
              </a:r>
              <a:endParaRPr lang="zh-CN" altLang="en-US" sz="54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8" name="Line 26"/>
            <p:cNvSpPr>
              <a:spLocks noChangeShapeType="1"/>
            </p:cNvSpPr>
            <p:nvPr/>
          </p:nvSpPr>
          <p:spPr bwMode="auto">
            <a:xfrm>
              <a:off x="4238" y="7239"/>
              <a:ext cx="2282" cy="1"/>
            </a:xfrm>
            <a:prstGeom prst="line">
              <a:avLst/>
            </a:prstGeom>
            <a:noFill/>
            <a:ln w="1270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000"/>
            </a:p>
          </p:txBody>
        </p:sp>
        <p:sp>
          <p:nvSpPr>
            <p:cNvPr id="9" name="Text Box 25"/>
            <p:cNvSpPr txBox="1">
              <a:spLocks noChangeArrowheads="1"/>
            </p:cNvSpPr>
            <p:nvPr/>
          </p:nvSpPr>
          <p:spPr bwMode="auto">
            <a:xfrm>
              <a:off x="1879" y="5862"/>
              <a:ext cx="2894" cy="399"/>
            </a:xfrm>
            <a:prstGeom prst="rect">
              <a:avLst/>
            </a:prstGeom>
            <a:noFill/>
            <a:ln w="12700">
              <a:no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latin typeface="楷体" panose="02010609060101010101" pitchFamily="49" charset="-122"/>
                  <a:ea typeface="楷体" panose="02010609060101010101" pitchFamily="49" charset="-122"/>
                  <a:cs typeface="Times New Roman" panose="02020603050405020304" pitchFamily="18" charset="0"/>
                </a:rPr>
                <a:t>  </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组织战略集</a:t>
              </a:r>
              <a:endParaRPr lang="zh-CN" altLang="en-US" sz="60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4"/>
            <p:cNvSpPr txBox="1">
              <a:spLocks noChangeArrowheads="1"/>
            </p:cNvSpPr>
            <p:nvPr/>
          </p:nvSpPr>
          <p:spPr bwMode="auto">
            <a:xfrm>
              <a:off x="6520" y="5893"/>
              <a:ext cx="2360" cy="448"/>
            </a:xfrm>
            <a:prstGeom prst="rect">
              <a:avLst/>
            </a:prstGeom>
            <a:noFill/>
            <a:ln w="12700">
              <a:no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楷体" panose="02010609060101010101" pitchFamily="49" charset="-122"/>
                  <a:ea typeface="楷体" panose="02010609060101010101" pitchFamily="49" charset="-122"/>
                  <a:cs typeface="Times New Roman" panose="02020603050405020304" pitchFamily="18" charset="0"/>
                </a:rPr>
                <a:t>  </a:t>
              </a:r>
              <a:r>
                <a:rPr lang="zh-CN" altLang="en-US" sz="2000" b="1">
                  <a:latin typeface="楷体" panose="02010609060101010101" pitchFamily="49" charset="-122"/>
                  <a:ea typeface="楷体" panose="02010609060101010101" pitchFamily="49" charset="-122"/>
                  <a:cs typeface="Times New Roman" panose="02020603050405020304" pitchFamily="18" charset="0"/>
                </a:rPr>
                <a:t>信息系统战略集</a:t>
              </a:r>
              <a:endParaRPr lang="zh-CN" altLang="en-US" sz="6000" b="1">
                <a:latin typeface="楷体" panose="02010609060101010101" pitchFamily="49" charset="-122"/>
                <a:ea typeface="楷体" panose="02010609060101010101" pitchFamily="49" charset="-122"/>
                <a:cs typeface="Times New Roman" panose="02020603050405020304" pitchFamily="18" charset="0"/>
              </a:endParaRPr>
            </a:p>
          </p:txBody>
        </p:sp>
        <p:sp>
          <p:nvSpPr>
            <p:cNvPr id="11" name="Text Box 23"/>
            <p:cNvSpPr txBox="1">
              <a:spLocks noChangeArrowheads="1"/>
            </p:cNvSpPr>
            <p:nvPr/>
          </p:nvSpPr>
          <p:spPr bwMode="auto">
            <a:xfrm>
              <a:off x="4560" y="6594"/>
              <a:ext cx="1760" cy="554"/>
            </a:xfrm>
            <a:prstGeom prst="rect">
              <a:avLst/>
            </a:prstGeom>
            <a:noFill/>
            <a:ln w="12700">
              <a:no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b="1" dirty="0">
                  <a:latin typeface="楷体" panose="02010609060101010101" pitchFamily="49" charset="-122"/>
                  <a:ea typeface="楷体" panose="02010609060101010101" pitchFamily="49" charset="-122"/>
                  <a:cs typeface="Times New Roman" panose="02020603050405020304" pitchFamily="18" charset="0"/>
                </a:rPr>
                <a:t>信息系统战略规划过程</a:t>
              </a:r>
              <a:endParaRPr lang="zh-CN" altLang="zh-CN" sz="6000" b="1" dirty="0">
                <a:latin typeface="楷体" panose="02010609060101010101" pitchFamily="49" charset="-122"/>
                <a:ea typeface="楷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805449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规划步骤</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083675" y="1700808"/>
            <a:ext cx="6976650" cy="3024336"/>
          </a:xfrm>
        </p:spPr>
        <p:txBody>
          <a:bodyPr>
            <a:noAutofit/>
          </a:bodyPr>
          <a:lstStyle/>
          <a:p>
            <a:r>
              <a:rPr lang="zh-CN" altLang="en-US" dirty="0"/>
              <a:t>基本思想：将组织战略集转换成与它相关联和一致的信息系统战略集。</a:t>
            </a:r>
          </a:p>
          <a:p>
            <a:r>
              <a:rPr lang="zh-CN" altLang="en-US" sz="2400" dirty="0">
                <a:latin typeface="楷体" panose="02010609060101010101" pitchFamily="49" charset="-122"/>
                <a:ea typeface="楷体" panose="02010609060101010101" pitchFamily="49" charset="-122"/>
              </a:rPr>
              <a:t>描绘各类人员（群体）结构：如经理、雇员等；</a:t>
            </a:r>
          </a:p>
          <a:p>
            <a:r>
              <a:rPr lang="zh-CN" altLang="en-US" sz="2400" dirty="0">
                <a:latin typeface="楷体" panose="02010609060101010101" pitchFamily="49" charset="-122"/>
                <a:ea typeface="楷体" panose="02010609060101010101" pitchFamily="49" charset="-122"/>
              </a:rPr>
              <a:t>识别各类人员的目标和要求；</a:t>
            </a:r>
          </a:p>
          <a:p>
            <a:r>
              <a:rPr lang="zh-CN" altLang="en-US" sz="2400" dirty="0">
                <a:latin typeface="楷体" panose="02010609060101010101" pitchFamily="49" charset="-122"/>
                <a:ea typeface="楷体" panose="02010609060101010101" pitchFamily="49" charset="-122"/>
              </a:rPr>
              <a:t>识别各类人员在组织中的使命及战略；</a:t>
            </a:r>
          </a:p>
          <a:p>
            <a:r>
              <a:rPr lang="zh-CN" altLang="en-US" sz="2400" dirty="0">
                <a:latin typeface="楷体" panose="02010609060101010101" pitchFamily="49" charset="-122"/>
                <a:ea typeface="楷体" panose="02010609060101010101" pitchFamily="49" charset="-122"/>
              </a:rPr>
              <a:t>组织战略集转化为信息系统战略集。</a:t>
            </a:r>
          </a:p>
        </p:txBody>
      </p:sp>
      <p:grpSp>
        <p:nvGrpSpPr>
          <p:cNvPr id="12" name="Group 4"/>
          <p:cNvGrpSpPr>
            <a:grpSpLocks/>
          </p:cNvGrpSpPr>
          <p:nvPr/>
        </p:nvGrpSpPr>
        <p:grpSpPr bwMode="auto">
          <a:xfrm>
            <a:off x="1083675" y="4797152"/>
            <a:ext cx="7162800" cy="1219200"/>
            <a:chOff x="672" y="2544"/>
            <a:chExt cx="4512" cy="768"/>
          </a:xfrm>
        </p:grpSpPr>
        <p:sp>
          <p:nvSpPr>
            <p:cNvPr id="13" name="AutoShape 5"/>
            <p:cNvSpPr>
              <a:spLocks noChangeArrowheads="1"/>
            </p:cNvSpPr>
            <p:nvPr/>
          </p:nvSpPr>
          <p:spPr bwMode="auto">
            <a:xfrm>
              <a:off x="2496" y="2688"/>
              <a:ext cx="864" cy="498"/>
            </a:xfrm>
            <a:prstGeom prst="notchedRightArrow">
              <a:avLst>
                <a:gd name="adj1" fmla="val 50000"/>
                <a:gd name="adj2" fmla="val 43373"/>
              </a:avLst>
            </a:prstGeom>
            <a:gradFill rotWithShape="0">
              <a:gsLst>
                <a:gs pos="0">
                  <a:srgbClr val="CCCC00"/>
                </a:gs>
                <a:gs pos="50000">
                  <a:schemeClr val="accent1"/>
                </a:gs>
                <a:gs pos="100000">
                  <a:srgbClr val="CCCC00"/>
                </a:gs>
              </a:gsLst>
              <a:lin ang="0" scaled="1"/>
            </a:gradFill>
            <a:ln w="9525">
              <a:solidFill>
                <a:schemeClr val="bg2"/>
              </a:solidFill>
              <a:miter lim="800000"/>
              <a:headEnd/>
              <a:tailEnd/>
            </a:ln>
            <a:effectLst>
              <a:outerShdw dist="107763" dir="2700000" algn="ctr" rotWithShape="0">
                <a:schemeClr val="bg2"/>
              </a:outerShdw>
            </a:effectLst>
          </p:spPr>
          <p:txBody>
            <a:bodyPr wrap="none" anchor="ctr"/>
            <a:lstStyle/>
            <a:p>
              <a:pPr>
                <a:defRPr/>
              </a:pPr>
              <a:endParaRPr lang="zh-CN" altLang="en-US">
                <a:latin typeface="Arial" charset="0"/>
              </a:endParaRPr>
            </a:p>
          </p:txBody>
        </p:sp>
        <p:sp>
          <p:nvSpPr>
            <p:cNvPr id="14" name="Oval 6"/>
            <p:cNvSpPr>
              <a:spLocks noChangeArrowheads="1"/>
            </p:cNvSpPr>
            <p:nvPr/>
          </p:nvSpPr>
          <p:spPr bwMode="auto">
            <a:xfrm>
              <a:off x="672" y="2544"/>
              <a:ext cx="1776" cy="768"/>
            </a:xfrm>
            <a:prstGeom prst="ellipse">
              <a:avLst/>
            </a:prstGeom>
            <a:solidFill>
              <a:srgbClr val="33CCCC">
                <a:alpha val="50000"/>
              </a:srgbClr>
            </a:solidFill>
            <a:ln w="9525">
              <a:solidFill>
                <a:schemeClr val="tx1"/>
              </a:solidFill>
              <a:round/>
              <a:headEnd/>
              <a:tailEnd/>
            </a:ln>
            <a:effectLst>
              <a:outerShdw dist="107763" dir="2700000" algn="ctr" rotWithShape="0">
                <a:schemeClr val="bg2"/>
              </a:outerShdw>
            </a:effectLst>
          </p:spPr>
          <p:txBody>
            <a:bodyPr wrap="none" anchor="ctr"/>
            <a:lstStyle/>
            <a:p>
              <a:pPr algn="ctr">
                <a:defRPr/>
              </a:pPr>
              <a:r>
                <a:rPr kumimoji="1" lang="zh-CN" altLang="en-US" sz="2400" b="1" dirty="0">
                  <a:solidFill>
                    <a:srgbClr val="FFFFFF"/>
                  </a:solidFill>
                  <a:effectLst>
                    <a:outerShdw blurRad="38100" dist="38100" dir="2700000" algn="tl">
                      <a:srgbClr val="000000"/>
                    </a:outerShdw>
                  </a:effectLst>
                  <a:latin typeface="Arial" charset="0"/>
                  <a:ea typeface="楷体_GB2312" pitchFamily="49" charset="-122"/>
                </a:rPr>
                <a:t>组织的战略目标</a:t>
              </a:r>
              <a:endParaRPr kumimoji="1" lang="zh-CN" altLang="en-US" sz="2800" b="1" i="1" dirty="0">
                <a:effectLst>
                  <a:outerShdw blurRad="38100" dist="38100" dir="2700000" algn="tl">
                    <a:srgbClr val="FFFFFF"/>
                  </a:outerShdw>
                </a:effectLst>
                <a:latin typeface="Arial" charset="0"/>
                <a:ea typeface="楷体_GB2312" pitchFamily="49" charset="-122"/>
              </a:endParaRPr>
            </a:p>
          </p:txBody>
        </p:sp>
        <p:sp>
          <p:nvSpPr>
            <p:cNvPr id="15" name="Oval 7"/>
            <p:cNvSpPr>
              <a:spLocks noChangeArrowheads="1"/>
            </p:cNvSpPr>
            <p:nvPr/>
          </p:nvSpPr>
          <p:spPr bwMode="auto">
            <a:xfrm>
              <a:off x="3408" y="2544"/>
              <a:ext cx="1776" cy="768"/>
            </a:xfrm>
            <a:prstGeom prst="ellipse">
              <a:avLst/>
            </a:prstGeom>
            <a:solidFill>
              <a:srgbClr val="33CCCC">
                <a:alpha val="50000"/>
              </a:srgbClr>
            </a:solidFill>
            <a:ln w="9525">
              <a:solidFill>
                <a:schemeClr val="tx1"/>
              </a:solidFill>
              <a:round/>
              <a:headEnd/>
              <a:tailEnd/>
            </a:ln>
            <a:effectLst>
              <a:outerShdw dist="107763" dir="2700000" algn="ctr" rotWithShape="0">
                <a:schemeClr val="bg2"/>
              </a:outerShdw>
            </a:effectLst>
          </p:spPr>
          <p:txBody>
            <a:bodyPr wrap="none" anchor="ctr"/>
            <a:lstStyle/>
            <a:p>
              <a:pPr algn="ctr">
                <a:defRPr/>
              </a:pPr>
              <a:r>
                <a:rPr kumimoji="1" lang="zh-CN" altLang="en-US" sz="2400" b="1" dirty="0">
                  <a:solidFill>
                    <a:srgbClr val="FFFFFF"/>
                  </a:solidFill>
                  <a:effectLst>
                    <a:outerShdw blurRad="38100" dist="38100" dir="2700000" algn="tl">
                      <a:srgbClr val="000000"/>
                    </a:outerShdw>
                  </a:effectLst>
                  <a:latin typeface="Arial" charset="0"/>
                  <a:ea typeface="楷体_GB2312" pitchFamily="49" charset="-122"/>
                </a:rPr>
                <a:t>信息系统战略目标</a:t>
              </a:r>
              <a:endParaRPr kumimoji="1" lang="zh-CN" altLang="en-US" sz="2800" b="1" i="1" dirty="0">
                <a:effectLst>
                  <a:outerShdw blurRad="38100" dist="38100" dir="2700000" algn="tl">
                    <a:srgbClr val="FFFFFF"/>
                  </a:outerShdw>
                </a:effectLst>
                <a:latin typeface="Arial" charset="0"/>
                <a:ea typeface="楷体_GB2312" pitchFamily="49" charset="-122"/>
              </a:endParaRPr>
            </a:p>
          </p:txBody>
        </p:sp>
      </p:grpSp>
    </p:spTree>
    <p:extLst>
      <p:ext uri="{BB962C8B-B14F-4D97-AF65-F5344CB8AC3E}">
        <p14:creationId xmlns:p14="http://schemas.microsoft.com/office/powerpoint/2010/main" val="644542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4.2.2 </a:t>
            </a:r>
            <a:r>
              <a:rPr lang="zh-CN" altLang="en-US" dirty="0"/>
              <a:t>企业系统规划法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083675" y="1772816"/>
            <a:ext cx="6976650" cy="4090307"/>
          </a:xfrm>
        </p:spPr>
        <p:txBody>
          <a:bodyPr>
            <a:noAutofit/>
          </a:bodyPr>
          <a:lstStyle/>
          <a:p>
            <a:r>
              <a:rPr lang="en-US" altLang="zh-CN" dirty="0"/>
              <a:t>IBM</a:t>
            </a:r>
            <a:r>
              <a:rPr lang="zh-CN" altLang="en-US" dirty="0"/>
              <a:t>公司</a:t>
            </a:r>
            <a:r>
              <a:rPr lang="en-US" altLang="zh-CN" dirty="0"/>
              <a:t>20</a:t>
            </a:r>
            <a:r>
              <a:rPr lang="zh-CN" altLang="en-US" dirty="0"/>
              <a:t>世纪</a:t>
            </a:r>
            <a:r>
              <a:rPr lang="en-US" altLang="zh-CN" dirty="0"/>
              <a:t>70</a:t>
            </a:r>
            <a:r>
              <a:rPr lang="zh-CN" altLang="en-US" dirty="0"/>
              <a:t>年代提出的一种系统规划方法，适用于信息系统规划</a:t>
            </a:r>
          </a:p>
          <a:p>
            <a:r>
              <a:rPr lang="zh-CN" altLang="en-US" dirty="0"/>
              <a:t>该方法的四个关键步骤：</a:t>
            </a:r>
          </a:p>
          <a:p>
            <a:pPr lvl="1"/>
            <a:r>
              <a:rPr lang="zh-CN" altLang="en-US" dirty="0">
                <a:latin typeface="楷体" panose="02010609060101010101" pitchFamily="49" charset="-122"/>
                <a:ea typeface="楷体" panose="02010609060101010101" pitchFamily="49" charset="-122"/>
              </a:rPr>
              <a:t>定义管理目标</a:t>
            </a:r>
          </a:p>
          <a:p>
            <a:pPr lvl="1"/>
            <a:r>
              <a:rPr lang="zh-CN" altLang="en-US" dirty="0">
                <a:latin typeface="楷体" panose="02010609060101010101" pitchFamily="49" charset="-122"/>
                <a:ea typeface="楷体" panose="02010609060101010101" pitchFamily="49" charset="-122"/>
              </a:rPr>
              <a:t>定义管理功能</a:t>
            </a:r>
          </a:p>
          <a:p>
            <a:pPr lvl="1"/>
            <a:r>
              <a:rPr lang="zh-CN" altLang="en-US" dirty="0">
                <a:latin typeface="楷体" panose="02010609060101010101" pitchFamily="49" charset="-122"/>
                <a:ea typeface="楷体" panose="02010609060101010101" pitchFamily="49" charset="-122"/>
              </a:rPr>
              <a:t>定义数据类</a:t>
            </a:r>
          </a:p>
          <a:p>
            <a:pPr lvl="1"/>
            <a:r>
              <a:rPr lang="zh-CN" altLang="en-US" dirty="0">
                <a:latin typeface="楷体" panose="02010609060101010101" pitchFamily="49" charset="-122"/>
                <a:ea typeface="楷体" panose="02010609060101010101" pitchFamily="49" charset="-122"/>
              </a:rPr>
              <a:t>定义信息结构</a:t>
            </a:r>
          </a:p>
        </p:txBody>
      </p:sp>
    </p:spTree>
    <p:extLst>
      <p:ext uri="{BB962C8B-B14F-4D97-AF65-F5344CB8AC3E}">
        <p14:creationId xmlns:p14="http://schemas.microsoft.com/office/powerpoint/2010/main" val="2835262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fontScale="90000"/>
          </a:bodyPr>
          <a:lstStyle/>
          <a:p>
            <a:r>
              <a:rPr lang="zh-CN" altLang="en-US" dirty="0"/>
              <a:t>                                         企业系统规划法</a:t>
            </a:r>
          </a:p>
        </p:txBody>
      </p:sp>
      <p:sp>
        <p:nvSpPr>
          <p:cNvPr id="5" name="Text Box 3"/>
          <p:cNvSpPr txBox="1">
            <a:spLocks noChangeArrowheads="1"/>
          </p:cNvSpPr>
          <p:nvPr/>
        </p:nvSpPr>
        <p:spPr bwMode="auto">
          <a:xfrm>
            <a:off x="2627313" y="847725"/>
            <a:ext cx="2244725" cy="361950"/>
          </a:xfrm>
          <a:prstGeom prst="rect">
            <a:avLst/>
          </a:prstGeom>
          <a:solidFill>
            <a:schemeClr val="tx2">
              <a:lumMod val="10000"/>
              <a:lumOff val="90000"/>
            </a:schemeClr>
          </a:solidFill>
          <a:ln w="285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宋体" panose="02010600030101010101" pitchFamily="2" charset="-122"/>
              </a:rPr>
              <a:t>了解组织机构</a:t>
            </a:r>
            <a:endParaRPr kumimoji="1" lang="zh-CN" altLang="en-US" sz="2400" b="1">
              <a:latin typeface="Times New Roman" panose="02020603050405020304" pitchFamily="18" charset="0"/>
            </a:endParaRPr>
          </a:p>
        </p:txBody>
      </p:sp>
      <p:sp>
        <p:nvSpPr>
          <p:cNvPr id="6" name="Text Box 4"/>
          <p:cNvSpPr txBox="1">
            <a:spLocks noChangeArrowheads="1"/>
          </p:cNvSpPr>
          <p:nvPr/>
        </p:nvSpPr>
        <p:spPr bwMode="auto">
          <a:xfrm>
            <a:off x="2627313" y="1660525"/>
            <a:ext cx="2244725" cy="360363"/>
          </a:xfrm>
          <a:prstGeom prst="rect">
            <a:avLst/>
          </a:prstGeom>
          <a:solidFill>
            <a:schemeClr val="tx2">
              <a:lumMod val="10000"/>
              <a:lumOff val="90000"/>
            </a:schemeClr>
          </a:solidFill>
          <a:ln w="285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宋体" panose="02010600030101010101" pitchFamily="2" charset="-122"/>
              </a:rPr>
              <a:t>建立目标树</a:t>
            </a:r>
            <a:endParaRPr kumimoji="1" lang="zh-CN" altLang="en-US" sz="2400" b="1">
              <a:latin typeface="Times New Roman" panose="02020603050405020304" pitchFamily="18" charset="0"/>
            </a:endParaRPr>
          </a:p>
        </p:txBody>
      </p:sp>
      <p:sp>
        <p:nvSpPr>
          <p:cNvPr id="7" name="Text Box 5"/>
          <p:cNvSpPr txBox="1">
            <a:spLocks noChangeArrowheads="1"/>
          </p:cNvSpPr>
          <p:nvPr/>
        </p:nvSpPr>
        <p:spPr bwMode="auto">
          <a:xfrm>
            <a:off x="2627313" y="2471738"/>
            <a:ext cx="2244725" cy="361950"/>
          </a:xfrm>
          <a:prstGeom prst="rect">
            <a:avLst/>
          </a:prstGeom>
          <a:solidFill>
            <a:schemeClr val="tx2">
              <a:lumMod val="10000"/>
              <a:lumOff val="90000"/>
            </a:schemeClr>
          </a:solidFill>
          <a:ln w="285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latin typeface="宋体" panose="02010600030101010101" pitchFamily="2" charset="-122"/>
              </a:rPr>
              <a:t>定义管理功能</a:t>
            </a:r>
            <a:endParaRPr kumimoji="1" lang="zh-CN" altLang="en-US" sz="2400" b="1" dirty="0">
              <a:latin typeface="Times New Roman" panose="02020603050405020304" pitchFamily="18" charset="0"/>
            </a:endParaRPr>
          </a:p>
        </p:txBody>
      </p:sp>
      <p:sp>
        <p:nvSpPr>
          <p:cNvPr id="8" name="Text Box 6"/>
          <p:cNvSpPr txBox="1">
            <a:spLocks noChangeArrowheads="1"/>
          </p:cNvSpPr>
          <p:nvPr/>
        </p:nvSpPr>
        <p:spPr bwMode="auto">
          <a:xfrm>
            <a:off x="2627313" y="3284538"/>
            <a:ext cx="2244725" cy="360362"/>
          </a:xfrm>
          <a:prstGeom prst="rect">
            <a:avLst/>
          </a:prstGeom>
          <a:solidFill>
            <a:schemeClr val="tx2">
              <a:lumMod val="10000"/>
              <a:lumOff val="90000"/>
            </a:schemeClr>
          </a:solidFill>
          <a:ln w="285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宋体" panose="02010600030101010101" pitchFamily="2" charset="-122"/>
              </a:rPr>
              <a:t>定义数据分类</a:t>
            </a:r>
            <a:endParaRPr kumimoji="1" lang="zh-CN" altLang="en-US" sz="2400" b="1">
              <a:latin typeface="Times New Roman" panose="02020603050405020304" pitchFamily="18" charset="0"/>
            </a:endParaRPr>
          </a:p>
        </p:txBody>
      </p:sp>
      <p:sp>
        <p:nvSpPr>
          <p:cNvPr id="9" name="Text Box 7"/>
          <p:cNvSpPr txBox="1">
            <a:spLocks noChangeArrowheads="1"/>
          </p:cNvSpPr>
          <p:nvPr/>
        </p:nvSpPr>
        <p:spPr bwMode="auto">
          <a:xfrm>
            <a:off x="258763" y="4003675"/>
            <a:ext cx="2368550" cy="361950"/>
          </a:xfrm>
          <a:prstGeom prst="rect">
            <a:avLst/>
          </a:prstGeom>
          <a:solidFill>
            <a:schemeClr val="tx2">
              <a:lumMod val="10000"/>
              <a:lumOff val="90000"/>
            </a:schemeClr>
          </a:solidFill>
          <a:ln w="285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宋体" panose="02010600030101010101" pitchFamily="2" charset="-122"/>
              </a:rPr>
              <a:t>纵观原信息系统</a:t>
            </a:r>
            <a:endParaRPr kumimoji="1" lang="zh-CN" altLang="en-US" sz="2400" b="1">
              <a:latin typeface="Times New Roman" panose="02020603050405020304" pitchFamily="18" charset="0"/>
            </a:endParaRPr>
          </a:p>
        </p:txBody>
      </p:sp>
      <p:sp>
        <p:nvSpPr>
          <p:cNvPr id="10" name="Text Box 8"/>
          <p:cNvSpPr txBox="1">
            <a:spLocks noChangeArrowheads="1"/>
          </p:cNvSpPr>
          <p:nvPr/>
        </p:nvSpPr>
        <p:spPr bwMode="auto">
          <a:xfrm>
            <a:off x="4872038" y="4003675"/>
            <a:ext cx="2244725" cy="361950"/>
          </a:xfrm>
          <a:prstGeom prst="rect">
            <a:avLst/>
          </a:prstGeom>
          <a:solidFill>
            <a:schemeClr val="tx2">
              <a:lumMod val="10000"/>
              <a:lumOff val="90000"/>
            </a:schemeClr>
          </a:solidFill>
          <a:ln w="285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宋体" panose="02010600030101010101" pitchFamily="2" charset="-122"/>
              </a:rPr>
              <a:t>定义信息结构</a:t>
            </a:r>
            <a:endParaRPr kumimoji="1" lang="zh-CN" altLang="en-US" sz="2400" b="1">
              <a:latin typeface="Times New Roman" panose="02020603050405020304" pitchFamily="18" charset="0"/>
            </a:endParaRPr>
          </a:p>
        </p:txBody>
      </p:sp>
      <p:sp>
        <p:nvSpPr>
          <p:cNvPr id="11" name="Text Box 9"/>
          <p:cNvSpPr txBox="1">
            <a:spLocks noChangeArrowheads="1"/>
          </p:cNvSpPr>
          <p:nvPr/>
        </p:nvSpPr>
        <p:spPr bwMode="auto">
          <a:xfrm>
            <a:off x="2254250" y="4872038"/>
            <a:ext cx="2992438" cy="361950"/>
          </a:xfrm>
          <a:prstGeom prst="rect">
            <a:avLst/>
          </a:prstGeom>
          <a:solidFill>
            <a:schemeClr val="tx2">
              <a:lumMod val="10000"/>
              <a:lumOff val="90000"/>
            </a:schemeClr>
          </a:solidFill>
          <a:ln w="285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宋体" panose="02010600030101010101" pitchFamily="2" charset="-122"/>
              </a:rPr>
              <a:t>确定子系统实现顺序</a:t>
            </a:r>
            <a:endParaRPr kumimoji="1" lang="zh-CN" altLang="en-US" sz="2400" b="1">
              <a:latin typeface="Times New Roman" panose="02020603050405020304" pitchFamily="18" charset="0"/>
            </a:endParaRPr>
          </a:p>
        </p:txBody>
      </p:sp>
      <p:sp>
        <p:nvSpPr>
          <p:cNvPr id="12" name="Text Box 10"/>
          <p:cNvSpPr txBox="1">
            <a:spLocks noChangeArrowheads="1"/>
          </p:cNvSpPr>
          <p:nvPr/>
        </p:nvSpPr>
        <p:spPr bwMode="auto">
          <a:xfrm>
            <a:off x="2503488" y="5684838"/>
            <a:ext cx="2493962" cy="360362"/>
          </a:xfrm>
          <a:prstGeom prst="rect">
            <a:avLst/>
          </a:prstGeom>
          <a:solidFill>
            <a:schemeClr val="tx2">
              <a:lumMod val="10000"/>
              <a:lumOff val="90000"/>
            </a:schemeClr>
          </a:solidFill>
          <a:ln w="285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宋体" panose="02010600030101010101" pitchFamily="2" charset="-122"/>
              </a:rPr>
              <a:t>计算机逻辑配置</a:t>
            </a:r>
            <a:endParaRPr kumimoji="1" lang="zh-CN" altLang="en-US" sz="2400" b="1">
              <a:latin typeface="Times New Roman" panose="02020603050405020304" pitchFamily="18" charset="0"/>
            </a:endParaRPr>
          </a:p>
        </p:txBody>
      </p:sp>
      <p:sp>
        <p:nvSpPr>
          <p:cNvPr id="13" name="Text Box 11"/>
          <p:cNvSpPr txBox="1">
            <a:spLocks noChangeArrowheads="1"/>
          </p:cNvSpPr>
          <p:nvPr/>
        </p:nvSpPr>
        <p:spPr bwMode="auto">
          <a:xfrm>
            <a:off x="2627313" y="6497638"/>
            <a:ext cx="2244725" cy="360362"/>
          </a:xfrm>
          <a:prstGeom prst="rect">
            <a:avLst/>
          </a:prstGeom>
          <a:solidFill>
            <a:schemeClr val="tx2">
              <a:lumMod val="10000"/>
              <a:lumOff val="90000"/>
            </a:schemeClr>
          </a:solidFill>
          <a:ln w="285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latin typeface="宋体" panose="02010600030101010101" pitchFamily="2" charset="-122"/>
              </a:rPr>
              <a:t>可行性分析</a:t>
            </a:r>
            <a:endParaRPr kumimoji="1" lang="zh-CN" altLang="en-US" sz="2400" b="1" dirty="0">
              <a:latin typeface="Times New Roman" panose="02020603050405020304" pitchFamily="18" charset="0"/>
            </a:endParaRPr>
          </a:p>
        </p:txBody>
      </p:sp>
      <p:sp>
        <p:nvSpPr>
          <p:cNvPr id="14" name="Line 12"/>
          <p:cNvSpPr>
            <a:spLocks noChangeShapeType="1"/>
          </p:cNvSpPr>
          <p:nvPr/>
        </p:nvSpPr>
        <p:spPr bwMode="auto">
          <a:xfrm>
            <a:off x="3725863" y="404813"/>
            <a:ext cx="0" cy="450850"/>
          </a:xfrm>
          <a:prstGeom prst="line">
            <a:avLst/>
          </a:prstGeom>
          <a:noFill/>
          <a:ln w="28575">
            <a:solidFill>
              <a:srgbClr val="000000"/>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3"/>
          <p:cNvSpPr>
            <a:spLocks noChangeShapeType="1"/>
          </p:cNvSpPr>
          <p:nvPr/>
        </p:nvSpPr>
        <p:spPr bwMode="auto">
          <a:xfrm>
            <a:off x="3749675" y="1209675"/>
            <a:ext cx="0" cy="450850"/>
          </a:xfrm>
          <a:prstGeom prst="line">
            <a:avLst/>
          </a:prstGeom>
          <a:noFill/>
          <a:ln w="28575">
            <a:solidFill>
              <a:srgbClr val="000000"/>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4"/>
          <p:cNvSpPr>
            <a:spLocks noChangeShapeType="1"/>
          </p:cNvSpPr>
          <p:nvPr/>
        </p:nvSpPr>
        <p:spPr bwMode="auto">
          <a:xfrm>
            <a:off x="3749675" y="2020888"/>
            <a:ext cx="0" cy="450850"/>
          </a:xfrm>
          <a:prstGeom prst="line">
            <a:avLst/>
          </a:prstGeom>
          <a:noFill/>
          <a:ln w="28575">
            <a:solidFill>
              <a:srgbClr val="000000"/>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17" name="Line 15"/>
          <p:cNvSpPr>
            <a:spLocks noChangeShapeType="1"/>
          </p:cNvSpPr>
          <p:nvPr/>
        </p:nvSpPr>
        <p:spPr bwMode="auto">
          <a:xfrm>
            <a:off x="3749675" y="2833688"/>
            <a:ext cx="0" cy="450850"/>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8" name="Line 16"/>
          <p:cNvSpPr>
            <a:spLocks noChangeShapeType="1"/>
          </p:cNvSpPr>
          <p:nvPr/>
        </p:nvSpPr>
        <p:spPr bwMode="auto">
          <a:xfrm>
            <a:off x="3749675" y="5233988"/>
            <a:ext cx="0" cy="450850"/>
          </a:xfrm>
          <a:prstGeom prst="line">
            <a:avLst/>
          </a:prstGeom>
          <a:noFill/>
          <a:ln w="28575">
            <a:solidFill>
              <a:srgbClr val="000000"/>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7"/>
          <p:cNvSpPr>
            <a:spLocks noChangeShapeType="1"/>
          </p:cNvSpPr>
          <p:nvPr/>
        </p:nvSpPr>
        <p:spPr bwMode="auto">
          <a:xfrm>
            <a:off x="3749675" y="6045200"/>
            <a:ext cx="0" cy="452438"/>
          </a:xfrm>
          <a:prstGeom prst="line">
            <a:avLst/>
          </a:prstGeom>
          <a:noFill/>
          <a:ln w="28575">
            <a:solidFill>
              <a:srgbClr val="000000"/>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20" name="Line 18"/>
          <p:cNvSpPr>
            <a:spLocks noChangeShapeType="1"/>
          </p:cNvSpPr>
          <p:nvPr/>
        </p:nvSpPr>
        <p:spPr bwMode="auto">
          <a:xfrm flipH="1">
            <a:off x="1277938" y="3644900"/>
            <a:ext cx="2232025" cy="360363"/>
          </a:xfrm>
          <a:prstGeom prst="line">
            <a:avLst/>
          </a:prstGeom>
          <a:noFill/>
          <a:ln w="28575">
            <a:solidFill>
              <a:srgbClr val="000000"/>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21" name="Line 19"/>
          <p:cNvSpPr>
            <a:spLocks noChangeShapeType="1"/>
          </p:cNvSpPr>
          <p:nvPr/>
        </p:nvSpPr>
        <p:spPr bwMode="auto">
          <a:xfrm>
            <a:off x="4086225" y="3644900"/>
            <a:ext cx="2016125" cy="360363"/>
          </a:xfrm>
          <a:prstGeom prst="line">
            <a:avLst/>
          </a:prstGeom>
          <a:noFill/>
          <a:ln w="28575">
            <a:solidFill>
              <a:srgbClr val="000000"/>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0"/>
          <p:cNvSpPr>
            <a:spLocks noChangeShapeType="1"/>
          </p:cNvSpPr>
          <p:nvPr/>
        </p:nvSpPr>
        <p:spPr bwMode="auto">
          <a:xfrm>
            <a:off x="1422400" y="4365625"/>
            <a:ext cx="2203450" cy="506413"/>
          </a:xfrm>
          <a:prstGeom prst="line">
            <a:avLst/>
          </a:prstGeom>
          <a:noFill/>
          <a:ln w="28575">
            <a:solidFill>
              <a:srgbClr val="000000"/>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1"/>
          <p:cNvSpPr>
            <a:spLocks noChangeShapeType="1"/>
          </p:cNvSpPr>
          <p:nvPr/>
        </p:nvSpPr>
        <p:spPr bwMode="auto">
          <a:xfrm flipH="1">
            <a:off x="3998913" y="4365625"/>
            <a:ext cx="2103437" cy="506413"/>
          </a:xfrm>
          <a:prstGeom prst="line">
            <a:avLst/>
          </a:prstGeom>
          <a:noFill/>
          <a:ln w="28575">
            <a:solidFill>
              <a:srgbClr val="000000"/>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24" name="Text Box 22"/>
          <p:cNvSpPr txBox="1">
            <a:spLocks noChangeArrowheads="1"/>
          </p:cNvSpPr>
          <p:nvPr/>
        </p:nvSpPr>
        <p:spPr bwMode="auto">
          <a:xfrm>
            <a:off x="2646363" y="0"/>
            <a:ext cx="2244725" cy="361950"/>
          </a:xfrm>
          <a:prstGeom prst="rect">
            <a:avLst/>
          </a:prstGeom>
          <a:solidFill>
            <a:schemeClr val="tx2">
              <a:lumMod val="10000"/>
              <a:lumOff val="90000"/>
            </a:schemeClr>
          </a:solidFill>
          <a:ln w="285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latin typeface="宋体" panose="02010600030101010101" pitchFamily="2" charset="-122"/>
              </a:rPr>
              <a:t>总体规划准备</a:t>
            </a:r>
            <a:endParaRPr kumimoji="1" lang="zh-CN" altLang="en-US" sz="2400" b="1" dirty="0">
              <a:latin typeface="Times New Roman" panose="02020603050405020304" pitchFamily="18" charset="0"/>
            </a:endParaRPr>
          </a:p>
        </p:txBody>
      </p:sp>
    </p:spTree>
    <p:extLst>
      <p:ext uri="{BB962C8B-B14F-4D97-AF65-F5344CB8AC3E}">
        <p14:creationId xmlns:p14="http://schemas.microsoft.com/office/powerpoint/2010/main" val="447589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Step1. </a:t>
            </a:r>
            <a:r>
              <a:rPr lang="zh-CN" altLang="en-US" dirty="0"/>
              <a:t>总体规划准备</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083675" y="1772816"/>
            <a:ext cx="6976650" cy="4090307"/>
          </a:xfrm>
        </p:spPr>
        <p:txBody>
          <a:bodyPr>
            <a:noAutofit/>
          </a:bodyPr>
          <a:lstStyle/>
          <a:p>
            <a:r>
              <a:rPr lang="zh-CN" altLang="en-US" dirty="0"/>
              <a:t>成立总体规划小组</a:t>
            </a:r>
          </a:p>
          <a:p>
            <a:r>
              <a:rPr lang="zh-CN" altLang="en-US" dirty="0"/>
              <a:t>收集企业一般情况和现行信息系统数据</a:t>
            </a:r>
          </a:p>
          <a:p>
            <a:r>
              <a:rPr lang="zh-CN" altLang="en-US" dirty="0"/>
              <a:t>制定计划，画出</a:t>
            </a:r>
            <a:r>
              <a:rPr lang="en-US" altLang="zh-CN" dirty="0"/>
              <a:t>PERT</a:t>
            </a:r>
            <a:r>
              <a:rPr lang="zh-CN" altLang="en-US" dirty="0"/>
              <a:t>图或甘特图</a:t>
            </a:r>
          </a:p>
          <a:p>
            <a:r>
              <a:rPr lang="zh-CN" altLang="en-US" dirty="0"/>
              <a:t>准备好调查表和调查提纲</a:t>
            </a:r>
          </a:p>
          <a:p>
            <a:r>
              <a:rPr lang="zh-CN" altLang="en-US" dirty="0"/>
              <a:t>开好动员会 </a:t>
            </a:r>
          </a:p>
          <a:p>
            <a:pPr marL="0" indent="0">
              <a:buNone/>
            </a:pPr>
            <a:endParaRPr lang="zh-CN" altLang="en-US" dirty="0"/>
          </a:p>
        </p:txBody>
      </p:sp>
    </p:spTree>
    <p:extLst>
      <p:ext uri="{BB962C8B-B14F-4D97-AF65-F5344CB8AC3E}">
        <p14:creationId xmlns:p14="http://schemas.microsoft.com/office/powerpoint/2010/main" val="3827221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Step2. </a:t>
            </a:r>
            <a:r>
              <a:rPr lang="zh-CN" altLang="en-US" dirty="0"/>
              <a:t>了解组织机构</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083675" y="1772816"/>
            <a:ext cx="6976650" cy="4090307"/>
          </a:xfrm>
        </p:spPr>
        <p:txBody>
          <a:bodyPr>
            <a:noAutofit/>
          </a:bodyPr>
          <a:lstStyle/>
          <a:p>
            <a:r>
              <a:rPr lang="zh-CN" altLang="en-US" sz="3200" dirty="0"/>
              <a:t>绘制组织结构图：</a:t>
            </a:r>
          </a:p>
          <a:p>
            <a:pPr lvl="1"/>
            <a:r>
              <a:rPr lang="zh-CN" altLang="en-US" sz="3200" dirty="0">
                <a:latin typeface="楷体" panose="02010609060101010101" pitchFamily="49" charset="-122"/>
                <a:ea typeface="楷体" panose="02010609060101010101" pitchFamily="49" charset="-122"/>
              </a:rPr>
              <a:t>切实了解各部门的职责</a:t>
            </a:r>
          </a:p>
          <a:p>
            <a:pPr lvl="1"/>
            <a:r>
              <a:rPr lang="zh-CN" altLang="en-US" sz="3200" dirty="0">
                <a:latin typeface="楷体" panose="02010609060101010101" pitchFamily="49" charset="-122"/>
                <a:ea typeface="楷体" panose="02010609060101010101" pitchFamily="49" charset="-122"/>
              </a:rPr>
              <a:t>了解各部门之间的关系，如信息流、资金流、物流等</a:t>
            </a:r>
          </a:p>
          <a:p>
            <a:pPr lvl="1"/>
            <a:r>
              <a:rPr lang="zh-CN" altLang="en-US" sz="3200" dirty="0">
                <a:latin typeface="楷体" panose="02010609060101010101" pitchFamily="49" charset="-122"/>
                <a:ea typeface="楷体" panose="02010609060101010101" pitchFamily="49" charset="-122"/>
              </a:rPr>
              <a:t>重点了解与信息系统有关的部门</a:t>
            </a:r>
          </a:p>
        </p:txBody>
      </p:sp>
    </p:spTree>
    <p:extLst>
      <p:ext uri="{BB962C8B-B14F-4D97-AF65-F5344CB8AC3E}">
        <p14:creationId xmlns:p14="http://schemas.microsoft.com/office/powerpoint/2010/main" val="423368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组织机构图</a:t>
            </a:r>
          </a:p>
        </p:txBody>
      </p:sp>
      <p:pic>
        <p:nvPicPr>
          <p:cNvPr id="5" name="Picture 4" descr="jzj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716" y="1844824"/>
            <a:ext cx="763270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2396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Step3. </a:t>
            </a:r>
            <a:r>
              <a:rPr lang="zh-CN" altLang="en-US" dirty="0"/>
              <a:t>定义管理目标树</a:t>
            </a:r>
          </a:p>
        </p:txBody>
      </p:sp>
      <p:sp>
        <p:nvSpPr>
          <p:cNvPr id="5" name="Text Box 4"/>
          <p:cNvSpPr txBox="1">
            <a:spLocks noChangeArrowheads="1"/>
          </p:cNvSpPr>
          <p:nvPr/>
        </p:nvSpPr>
        <p:spPr bwMode="auto">
          <a:xfrm>
            <a:off x="3635896" y="1340768"/>
            <a:ext cx="1379537" cy="403225"/>
          </a:xfrm>
          <a:prstGeom prst="rect">
            <a:avLst/>
          </a:prstGeom>
          <a:solidFill>
            <a:srgbClr val="FFCC66"/>
          </a:solidFill>
          <a:ln w="1270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宋体" panose="02010600030101010101" pitchFamily="2" charset="-122"/>
              </a:rPr>
              <a:t>总目标</a:t>
            </a:r>
            <a:endParaRPr kumimoji="1" lang="zh-CN" altLang="en-US" sz="2000" b="1">
              <a:latin typeface="Times New Roman" panose="02020603050405020304" pitchFamily="18" charset="0"/>
            </a:endParaRPr>
          </a:p>
        </p:txBody>
      </p:sp>
      <p:sp>
        <p:nvSpPr>
          <p:cNvPr id="6" name="Text Box 5"/>
          <p:cNvSpPr txBox="1">
            <a:spLocks noChangeArrowheads="1"/>
          </p:cNvSpPr>
          <p:nvPr/>
        </p:nvSpPr>
        <p:spPr bwMode="auto">
          <a:xfrm>
            <a:off x="968896" y="2450431"/>
            <a:ext cx="1379537" cy="403225"/>
          </a:xfrm>
          <a:prstGeom prst="rect">
            <a:avLst/>
          </a:prstGeom>
          <a:solidFill>
            <a:srgbClr val="FFCC66"/>
          </a:solidFill>
          <a:ln w="1270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宋体" panose="02010600030101010101" pitchFamily="2" charset="-122"/>
              </a:rPr>
              <a:t>出人才</a:t>
            </a:r>
            <a:endParaRPr kumimoji="1" lang="zh-CN" altLang="en-US" sz="2000" b="1">
              <a:latin typeface="Times New Roman" panose="02020603050405020304" pitchFamily="18" charset="0"/>
            </a:endParaRPr>
          </a:p>
        </p:txBody>
      </p:sp>
      <p:sp>
        <p:nvSpPr>
          <p:cNvPr id="7" name="Text Box 6"/>
          <p:cNvSpPr txBox="1">
            <a:spLocks noChangeArrowheads="1"/>
          </p:cNvSpPr>
          <p:nvPr/>
        </p:nvSpPr>
        <p:spPr bwMode="auto">
          <a:xfrm>
            <a:off x="3175521" y="2450431"/>
            <a:ext cx="1379537" cy="403225"/>
          </a:xfrm>
          <a:prstGeom prst="rect">
            <a:avLst/>
          </a:prstGeom>
          <a:solidFill>
            <a:srgbClr val="FFCC66"/>
          </a:solidFill>
          <a:ln w="1270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宋体" panose="02010600030101010101" pitchFamily="2" charset="-122"/>
              </a:rPr>
              <a:t>高质量服务</a:t>
            </a:r>
            <a:endParaRPr kumimoji="1" lang="zh-CN" altLang="en-US" sz="2000" b="1">
              <a:latin typeface="Times New Roman" panose="02020603050405020304" pitchFamily="18" charset="0"/>
            </a:endParaRPr>
          </a:p>
        </p:txBody>
      </p:sp>
      <p:sp>
        <p:nvSpPr>
          <p:cNvPr id="8" name="Text Box 7"/>
          <p:cNvSpPr txBox="1">
            <a:spLocks noChangeArrowheads="1"/>
          </p:cNvSpPr>
          <p:nvPr/>
        </p:nvSpPr>
        <p:spPr bwMode="auto">
          <a:xfrm>
            <a:off x="5382146" y="2450431"/>
            <a:ext cx="1379537" cy="403225"/>
          </a:xfrm>
          <a:prstGeom prst="rect">
            <a:avLst/>
          </a:prstGeom>
          <a:solidFill>
            <a:srgbClr val="FFCC66"/>
          </a:solidFill>
          <a:ln w="1270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宋体" panose="02010600030101010101" pitchFamily="2" charset="-122"/>
              </a:rPr>
              <a:t>高经济效益</a:t>
            </a:r>
            <a:endParaRPr kumimoji="1" lang="zh-CN" altLang="en-US" sz="2000" b="1">
              <a:latin typeface="Times New Roman" panose="02020603050405020304" pitchFamily="18" charset="0"/>
            </a:endParaRPr>
          </a:p>
        </p:txBody>
      </p:sp>
      <p:sp>
        <p:nvSpPr>
          <p:cNvPr id="9" name="Text Box 8"/>
          <p:cNvSpPr txBox="1">
            <a:spLocks noChangeArrowheads="1"/>
          </p:cNvSpPr>
          <p:nvPr/>
        </p:nvSpPr>
        <p:spPr bwMode="auto">
          <a:xfrm>
            <a:off x="7588771" y="2450431"/>
            <a:ext cx="1379537" cy="403225"/>
          </a:xfrm>
          <a:prstGeom prst="rect">
            <a:avLst/>
          </a:prstGeom>
          <a:solidFill>
            <a:srgbClr val="FFCC66"/>
          </a:solidFill>
          <a:ln w="1270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宋体" panose="02010600030101010101" pitchFamily="2" charset="-122"/>
              </a:rPr>
              <a:t>出科研成果</a:t>
            </a:r>
            <a:endParaRPr kumimoji="1" lang="zh-CN" altLang="en-US" sz="2000" b="1">
              <a:latin typeface="Times New Roman" panose="02020603050405020304" pitchFamily="18" charset="0"/>
            </a:endParaRPr>
          </a:p>
        </p:txBody>
      </p:sp>
      <p:sp>
        <p:nvSpPr>
          <p:cNvPr id="10" name="Text Box 9"/>
          <p:cNvSpPr txBox="1">
            <a:spLocks noChangeArrowheads="1"/>
          </p:cNvSpPr>
          <p:nvPr/>
        </p:nvSpPr>
        <p:spPr bwMode="auto">
          <a:xfrm>
            <a:off x="325958" y="3558506"/>
            <a:ext cx="919163" cy="806450"/>
          </a:xfrm>
          <a:prstGeom prst="rect">
            <a:avLst/>
          </a:prstGeom>
          <a:solidFill>
            <a:srgbClr val="FFCC66"/>
          </a:solidFill>
          <a:ln w="1270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宋体" panose="02010600030101010101" pitchFamily="2" charset="-122"/>
              </a:rPr>
              <a:t>正规</a:t>
            </a:r>
          </a:p>
          <a:p>
            <a:pPr algn="ctr" eaLnBrk="1" hangingPunct="1"/>
            <a:r>
              <a:rPr kumimoji="1" lang="zh-CN" altLang="en-US" sz="2000" b="1">
                <a:latin typeface="宋体" panose="02010600030101010101" pitchFamily="2" charset="-122"/>
              </a:rPr>
              <a:t>教育</a:t>
            </a:r>
            <a:endParaRPr kumimoji="1" lang="zh-CN" altLang="en-US" sz="2000" b="1">
              <a:latin typeface="Times New Roman" panose="02020603050405020304" pitchFamily="18" charset="0"/>
            </a:endParaRPr>
          </a:p>
        </p:txBody>
      </p:sp>
      <p:sp>
        <p:nvSpPr>
          <p:cNvPr id="11" name="Text Box 10"/>
          <p:cNvSpPr txBox="1">
            <a:spLocks noChangeArrowheads="1"/>
          </p:cNvSpPr>
          <p:nvPr/>
        </p:nvSpPr>
        <p:spPr bwMode="auto">
          <a:xfrm>
            <a:off x="1521346" y="3558506"/>
            <a:ext cx="919162" cy="806450"/>
          </a:xfrm>
          <a:prstGeom prst="rect">
            <a:avLst/>
          </a:prstGeom>
          <a:solidFill>
            <a:srgbClr val="FFCC66"/>
          </a:solidFill>
          <a:ln w="1270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宋体" panose="02010600030101010101" pitchFamily="2" charset="-122"/>
              </a:rPr>
              <a:t>业余</a:t>
            </a:r>
          </a:p>
          <a:p>
            <a:pPr algn="ctr" eaLnBrk="1" hangingPunct="1"/>
            <a:r>
              <a:rPr kumimoji="1" lang="zh-CN" altLang="en-US" sz="2000" b="1">
                <a:latin typeface="宋体" panose="02010600030101010101" pitchFamily="2" charset="-122"/>
              </a:rPr>
              <a:t>教育</a:t>
            </a:r>
            <a:endParaRPr kumimoji="1" lang="zh-CN" altLang="en-US" sz="2000" b="1">
              <a:latin typeface="Times New Roman" panose="02020603050405020304" pitchFamily="18" charset="0"/>
            </a:endParaRPr>
          </a:p>
        </p:txBody>
      </p:sp>
      <p:sp>
        <p:nvSpPr>
          <p:cNvPr id="12" name="Text Box 11"/>
          <p:cNvSpPr txBox="1">
            <a:spLocks noChangeArrowheads="1"/>
          </p:cNvSpPr>
          <p:nvPr/>
        </p:nvSpPr>
        <p:spPr bwMode="auto">
          <a:xfrm>
            <a:off x="2808808" y="3558506"/>
            <a:ext cx="919163" cy="806450"/>
          </a:xfrm>
          <a:prstGeom prst="rect">
            <a:avLst/>
          </a:prstGeom>
          <a:solidFill>
            <a:srgbClr val="FFCC66"/>
          </a:solidFill>
          <a:ln w="1270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宋体" panose="02010600030101010101" pitchFamily="2" charset="-122"/>
              </a:rPr>
              <a:t>社会</a:t>
            </a:r>
          </a:p>
          <a:p>
            <a:pPr algn="ctr" eaLnBrk="1" hangingPunct="1"/>
            <a:r>
              <a:rPr kumimoji="1" lang="zh-CN" altLang="en-US" sz="2000" b="1">
                <a:latin typeface="宋体" panose="02010600030101010101" pitchFamily="2" charset="-122"/>
              </a:rPr>
              <a:t>服务</a:t>
            </a:r>
            <a:endParaRPr kumimoji="1" lang="zh-CN" altLang="en-US" sz="2000" b="1">
              <a:latin typeface="Times New Roman" panose="02020603050405020304" pitchFamily="18" charset="0"/>
            </a:endParaRPr>
          </a:p>
        </p:txBody>
      </p:sp>
      <p:sp>
        <p:nvSpPr>
          <p:cNvPr id="13" name="Text Box 12"/>
          <p:cNvSpPr txBox="1">
            <a:spLocks noChangeArrowheads="1"/>
          </p:cNvSpPr>
          <p:nvPr/>
        </p:nvSpPr>
        <p:spPr bwMode="auto">
          <a:xfrm>
            <a:off x="4004196" y="3558506"/>
            <a:ext cx="919162" cy="806450"/>
          </a:xfrm>
          <a:prstGeom prst="rect">
            <a:avLst/>
          </a:prstGeom>
          <a:solidFill>
            <a:srgbClr val="FFCC66"/>
          </a:solidFill>
          <a:ln w="1270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宋体" panose="02010600030101010101" pitchFamily="2" charset="-122"/>
              </a:rPr>
              <a:t>护理</a:t>
            </a:r>
          </a:p>
          <a:p>
            <a:pPr algn="ctr" eaLnBrk="1" hangingPunct="1"/>
            <a:r>
              <a:rPr kumimoji="1" lang="zh-CN" altLang="en-US" sz="2000" b="1">
                <a:latin typeface="宋体" panose="02010600030101010101" pitchFamily="2" charset="-122"/>
              </a:rPr>
              <a:t>质量</a:t>
            </a:r>
            <a:endParaRPr kumimoji="1" lang="zh-CN" altLang="en-US" sz="2000" b="1">
              <a:latin typeface="Times New Roman" panose="02020603050405020304" pitchFamily="18" charset="0"/>
            </a:endParaRPr>
          </a:p>
        </p:txBody>
      </p:sp>
      <p:sp>
        <p:nvSpPr>
          <p:cNvPr id="14" name="Text Box 13"/>
          <p:cNvSpPr txBox="1">
            <a:spLocks noChangeArrowheads="1"/>
          </p:cNvSpPr>
          <p:nvPr/>
        </p:nvSpPr>
        <p:spPr bwMode="auto">
          <a:xfrm>
            <a:off x="5197996" y="3558506"/>
            <a:ext cx="920750" cy="806450"/>
          </a:xfrm>
          <a:prstGeom prst="rect">
            <a:avLst/>
          </a:prstGeom>
          <a:solidFill>
            <a:srgbClr val="FFCC66"/>
          </a:solidFill>
          <a:ln w="1270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宋体" panose="02010600030101010101" pitchFamily="2" charset="-122"/>
              </a:rPr>
              <a:t>医疗</a:t>
            </a:r>
          </a:p>
          <a:p>
            <a:pPr algn="ctr" eaLnBrk="1" hangingPunct="1"/>
            <a:r>
              <a:rPr kumimoji="1" lang="zh-CN" altLang="en-US" sz="2000" b="1">
                <a:latin typeface="宋体" panose="02010600030101010101" pitchFamily="2" charset="-122"/>
              </a:rPr>
              <a:t>质量</a:t>
            </a:r>
            <a:endParaRPr kumimoji="1" lang="zh-CN" altLang="en-US" sz="2000" b="1">
              <a:latin typeface="Times New Roman" panose="02020603050405020304" pitchFamily="18" charset="0"/>
            </a:endParaRPr>
          </a:p>
        </p:txBody>
      </p:sp>
      <p:sp>
        <p:nvSpPr>
          <p:cNvPr id="15" name="Text Box 14"/>
          <p:cNvSpPr txBox="1">
            <a:spLocks noChangeArrowheads="1"/>
          </p:cNvSpPr>
          <p:nvPr/>
        </p:nvSpPr>
        <p:spPr bwMode="auto">
          <a:xfrm>
            <a:off x="6393383" y="3558506"/>
            <a:ext cx="920750" cy="806450"/>
          </a:xfrm>
          <a:prstGeom prst="rect">
            <a:avLst/>
          </a:prstGeom>
          <a:solidFill>
            <a:srgbClr val="FFCC66"/>
          </a:solidFill>
          <a:ln w="1270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宋体" panose="02010600030101010101" pitchFamily="2" charset="-122"/>
              </a:rPr>
              <a:t>后勤</a:t>
            </a:r>
          </a:p>
          <a:p>
            <a:pPr algn="ctr" eaLnBrk="1" hangingPunct="1"/>
            <a:r>
              <a:rPr kumimoji="1" lang="zh-CN" altLang="en-US" sz="2000" b="1">
                <a:latin typeface="宋体" panose="02010600030101010101" pitchFamily="2" charset="-122"/>
              </a:rPr>
              <a:t>质量</a:t>
            </a:r>
            <a:endParaRPr kumimoji="1" lang="zh-CN" altLang="en-US" sz="2000" b="1">
              <a:latin typeface="Times New Roman" panose="02020603050405020304" pitchFamily="18" charset="0"/>
            </a:endParaRPr>
          </a:p>
        </p:txBody>
      </p:sp>
      <p:sp>
        <p:nvSpPr>
          <p:cNvPr id="16" name="Text Box 15"/>
          <p:cNvSpPr txBox="1">
            <a:spLocks noChangeArrowheads="1"/>
          </p:cNvSpPr>
          <p:nvPr/>
        </p:nvSpPr>
        <p:spPr bwMode="auto">
          <a:xfrm>
            <a:off x="4555058" y="4969793"/>
            <a:ext cx="919163" cy="806450"/>
          </a:xfrm>
          <a:prstGeom prst="rect">
            <a:avLst/>
          </a:prstGeom>
          <a:solidFill>
            <a:srgbClr val="FFCC66"/>
          </a:solidFill>
          <a:ln w="1270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宋体" panose="02010600030101010101" pitchFamily="2" charset="-122"/>
              </a:rPr>
              <a:t>提高医疗效率</a:t>
            </a:r>
            <a:endParaRPr kumimoji="1" lang="zh-CN" altLang="en-US" sz="2000" b="1">
              <a:latin typeface="Times New Roman" panose="02020603050405020304" pitchFamily="18" charset="0"/>
            </a:endParaRPr>
          </a:p>
        </p:txBody>
      </p:sp>
      <p:sp>
        <p:nvSpPr>
          <p:cNvPr id="17" name="Text Box 16"/>
          <p:cNvSpPr txBox="1">
            <a:spLocks noChangeArrowheads="1"/>
          </p:cNvSpPr>
          <p:nvPr/>
        </p:nvSpPr>
        <p:spPr bwMode="auto">
          <a:xfrm>
            <a:off x="5842521" y="4969793"/>
            <a:ext cx="919162" cy="806450"/>
          </a:xfrm>
          <a:prstGeom prst="rect">
            <a:avLst/>
          </a:prstGeom>
          <a:solidFill>
            <a:srgbClr val="FFCC66"/>
          </a:solidFill>
          <a:ln w="1270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宋体" panose="02010600030101010101" pitchFamily="2" charset="-122"/>
              </a:rPr>
              <a:t>消灭医疗事故</a:t>
            </a:r>
            <a:endParaRPr kumimoji="1" lang="zh-CN" altLang="en-US" sz="2000" b="1">
              <a:latin typeface="Times New Roman" panose="02020603050405020304" pitchFamily="18" charset="0"/>
            </a:endParaRPr>
          </a:p>
        </p:txBody>
      </p:sp>
      <p:sp>
        <p:nvSpPr>
          <p:cNvPr id="18" name="Line 17"/>
          <p:cNvSpPr>
            <a:spLocks noChangeShapeType="1"/>
          </p:cNvSpPr>
          <p:nvPr/>
        </p:nvSpPr>
        <p:spPr bwMode="auto">
          <a:xfrm flipH="1">
            <a:off x="1705496" y="1743993"/>
            <a:ext cx="2573337" cy="7064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8"/>
          <p:cNvSpPr>
            <a:spLocks noChangeShapeType="1"/>
          </p:cNvSpPr>
          <p:nvPr/>
        </p:nvSpPr>
        <p:spPr bwMode="auto">
          <a:xfrm flipH="1">
            <a:off x="3820046" y="1743993"/>
            <a:ext cx="458787" cy="7064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9"/>
          <p:cNvSpPr>
            <a:spLocks noChangeShapeType="1"/>
          </p:cNvSpPr>
          <p:nvPr/>
        </p:nvSpPr>
        <p:spPr bwMode="auto">
          <a:xfrm>
            <a:off x="4370908" y="1743993"/>
            <a:ext cx="1747838" cy="7064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20"/>
          <p:cNvSpPr>
            <a:spLocks noChangeShapeType="1"/>
          </p:cNvSpPr>
          <p:nvPr/>
        </p:nvSpPr>
        <p:spPr bwMode="auto">
          <a:xfrm>
            <a:off x="4555058" y="1743993"/>
            <a:ext cx="3770313" cy="7064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21"/>
          <p:cNvSpPr>
            <a:spLocks noChangeShapeType="1"/>
          </p:cNvSpPr>
          <p:nvPr/>
        </p:nvSpPr>
        <p:spPr bwMode="auto">
          <a:xfrm flipH="1">
            <a:off x="786333" y="2853656"/>
            <a:ext cx="735013" cy="7048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2"/>
          <p:cNvSpPr>
            <a:spLocks noChangeShapeType="1"/>
          </p:cNvSpPr>
          <p:nvPr/>
        </p:nvSpPr>
        <p:spPr bwMode="auto">
          <a:xfrm>
            <a:off x="1797571" y="2853656"/>
            <a:ext cx="182562" cy="7048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23"/>
          <p:cNvSpPr>
            <a:spLocks noChangeShapeType="1"/>
          </p:cNvSpPr>
          <p:nvPr/>
        </p:nvSpPr>
        <p:spPr bwMode="auto">
          <a:xfrm flipH="1">
            <a:off x="3267596" y="2853656"/>
            <a:ext cx="276225" cy="7048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4"/>
          <p:cNvSpPr>
            <a:spLocks noChangeShapeType="1"/>
          </p:cNvSpPr>
          <p:nvPr/>
        </p:nvSpPr>
        <p:spPr bwMode="auto">
          <a:xfrm>
            <a:off x="3727971" y="2853656"/>
            <a:ext cx="735012" cy="7048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5"/>
          <p:cNvSpPr>
            <a:spLocks noChangeShapeType="1"/>
          </p:cNvSpPr>
          <p:nvPr/>
        </p:nvSpPr>
        <p:spPr bwMode="auto">
          <a:xfrm>
            <a:off x="3912121" y="2853656"/>
            <a:ext cx="1746250" cy="7048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6"/>
          <p:cNvSpPr>
            <a:spLocks noChangeShapeType="1"/>
          </p:cNvSpPr>
          <p:nvPr/>
        </p:nvSpPr>
        <p:spPr bwMode="auto">
          <a:xfrm>
            <a:off x="4278833" y="2853656"/>
            <a:ext cx="2574925" cy="7048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7"/>
          <p:cNvSpPr>
            <a:spLocks noChangeShapeType="1"/>
          </p:cNvSpPr>
          <p:nvPr/>
        </p:nvSpPr>
        <p:spPr bwMode="auto">
          <a:xfrm flipH="1">
            <a:off x="5015433" y="4364956"/>
            <a:ext cx="550863" cy="6048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8"/>
          <p:cNvSpPr>
            <a:spLocks noChangeShapeType="1"/>
          </p:cNvSpPr>
          <p:nvPr/>
        </p:nvSpPr>
        <p:spPr bwMode="auto">
          <a:xfrm>
            <a:off x="5842521" y="4364956"/>
            <a:ext cx="550862" cy="6048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Text Box 29"/>
          <p:cNvSpPr txBox="1">
            <a:spLocks noChangeArrowheads="1"/>
          </p:cNvSpPr>
          <p:nvPr/>
        </p:nvSpPr>
        <p:spPr bwMode="auto">
          <a:xfrm>
            <a:off x="4575696" y="5950868"/>
            <a:ext cx="919162" cy="403225"/>
          </a:xfrm>
          <a:prstGeom prst="rect">
            <a:avLst/>
          </a:prstGeom>
          <a:solidFill>
            <a:srgbClr val="FFFFFF"/>
          </a:solidFill>
          <a:ln w="12700">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b="1">
                <a:latin typeface="宋体" panose="02010600030101010101" pitchFamily="2" charset="-122"/>
              </a:rPr>
              <a:t>.</a:t>
            </a:r>
            <a:r>
              <a:rPr kumimoji="1" lang="zh-CN" altLang="en-US" sz="2000" b="1">
                <a:latin typeface="宋体" panose="02010600030101010101" pitchFamily="2" charset="-122"/>
              </a:rPr>
              <a:t>治愈率</a:t>
            </a:r>
            <a:endParaRPr kumimoji="1" lang="zh-CN" altLang="en-US" sz="2000" b="1">
              <a:latin typeface="Times New Roman" panose="02020603050405020304" pitchFamily="18" charset="0"/>
            </a:endParaRPr>
          </a:p>
        </p:txBody>
      </p:sp>
      <p:sp>
        <p:nvSpPr>
          <p:cNvPr id="31" name="Text Box 30"/>
          <p:cNvSpPr txBox="1">
            <a:spLocks noChangeArrowheads="1"/>
          </p:cNvSpPr>
          <p:nvPr/>
        </p:nvSpPr>
        <p:spPr bwMode="auto">
          <a:xfrm>
            <a:off x="5726633" y="5950868"/>
            <a:ext cx="1195388" cy="403225"/>
          </a:xfrm>
          <a:prstGeom prst="rect">
            <a:avLst/>
          </a:prstGeom>
          <a:solidFill>
            <a:srgbClr val="FFFFFF"/>
          </a:solidFill>
          <a:ln w="12700">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b="1">
                <a:latin typeface="宋体" panose="02010600030101010101" pitchFamily="2" charset="-122"/>
              </a:rPr>
              <a:t>.</a:t>
            </a:r>
            <a:r>
              <a:rPr kumimoji="1" lang="zh-CN" altLang="en-US" sz="2000" b="1">
                <a:latin typeface="宋体" panose="02010600030101010101" pitchFamily="2" charset="-122"/>
              </a:rPr>
              <a:t>事故次数</a:t>
            </a:r>
            <a:endParaRPr kumimoji="1" lang="zh-CN" altLang="en-US" sz="2000" b="1">
              <a:latin typeface="Times New Roman" panose="02020603050405020304" pitchFamily="18" charset="0"/>
            </a:endParaRPr>
          </a:p>
        </p:txBody>
      </p:sp>
      <p:sp>
        <p:nvSpPr>
          <p:cNvPr id="32" name="Text Box 31"/>
          <p:cNvSpPr txBox="1">
            <a:spLocks noChangeArrowheads="1"/>
          </p:cNvSpPr>
          <p:nvPr/>
        </p:nvSpPr>
        <p:spPr bwMode="auto">
          <a:xfrm>
            <a:off x="7068071" y="5138068"/>
            <a:ext cx="735012" cy="403225"/>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CC66"/>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2000" b="1">
                <a:latin typeface="Times New Roman" panose="02020603050405020304" pitchFamily="18" charset="0"/>
              </a:rPr>
              <a:t>……</a:t>
            </a:r>
            <a:r>
              <a:rPr kumimoji="1" lang="en-US" altLang="zh-CN" sz="2000" b="1">
                <a:latin typeface="宋体" panose="02010600030101010101" pitchFamily="2" charset="-122"/>
              </a:rPr>
              <a:t>..</a:t>
            </a:r>
            <a:endParaRPr kumimoji="1" lang="en-US" altLang="zh-CN" sz="2000" b="1">
              <a:latin typeface="Times New Roman" panose="02020603050405020304" pitchFamily="18" charset="0"/>
            </a:endParaRPr>
          </a:p>
        </p:txBody>
      </p:sp>
      <p:sp>
        <p:nvSpPr>
          <p:cNvPr id="33" name="Text Box 32"/>
          <p:cNvSpPr txBox="1">
            <a:spLocks noChangeArrowheads="1"/>
          </p:cNvSpPr>
          <p:nvPr/>
        </p:nvSpPr>
        <p:spPr bwMode="auto">
          <a:xfrm>
            <a:off x="1983308" y="4969793"/>
            <a:ext cx="1062038" cy="806450"/>
          </a:xfrm>
          <a:prstGeom prst="rect">
            <a:avLst/>
          </a:prstGeom>
          <a:solidFill>
            <a:srgbClr val="FFCC66"/>
          </a:solidFill>
          <a:ln w="1270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Times New Roman" panose="02020603050405020304" pitchFamily="18" charset="0"/>
              </a:rPr>
              <a:t>救灾</a:t>
            </a:r>
          </a:p>
          <a:p>
            <a:pPr algn="ctr" eaLnBrk="1" hangingPunct="1"/>
            <a:r>
              <a:rPr kumimoji="1" lang="zh-CN" altLang="en-US" sz="2000" b="1">
                <a:latin typeface="Times New Roman" panose="02020603050405020304" pitchFamily="18" charset="0"/>
              </a:rPr>
              <a:t>院外医疗</a:t>
            </a:r>
          </a:p>
        </p:txBody>
      </p:sp>
      <p:sp>
        <p:nvSpPr>
          <p:cNvPr id="34" name="Text Box 33"/>
          <p:cNvSpPr txBox="1">
            <a:spLocks noChangeArrowheads="1"/>
          </p:cNvSpPr>
          <p:nvPr/>
        </p:nvSpPr>
        <p:spPr bwMode="auto">
          <a:xfrm>
            <a:off x="3413646" y="4969793"/>
            <a:ext cx="919162" cy="806450"/>
          </a:xfrm>
          <a:prstGeom prst="rect">
            <a:avLst/>
          </a:prstGeom>
          <a:solidFill>
            <a:srgbClr val="FFCC66"/>
          </a:solidFill>
          <a:ln w="1270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宋体" panose="02010600030101010101" pitchFamily="2" charset="-122"/>
              </a:rPr>
              <a:t>保健</a:t>
            </a:r>
          </a:p>
          <a:p>
            <a:pPr algn="ctr" eaLnBrk="1" hangingPunct="1"/>
            <a:r>
              <a:rPr kumimoji="1" lang="zh-CN" altLang="en-US" sz="2000" b="1">
                <a:latin typeface="宋体" panose="02010600030101010101" pitchFamily="2" charset="-122"/>
              </a:rPr>
              <a:t>咨询</a:t>
            </a:r>
            <a:endParaRPr kumimoji="1" lang="zh-CN" altLang="en-US" sz="2000" b="1">
              <a:latin typeface="Times New Roman" panose="02020603050405020304" pitchFamily="18" charset="0"/>
            </a:endParaRPr>
          </a:p>
        </p:txBody>
      </p:sp>
      <p:sp>
        <p:nvSpPr>
          <p:cNvPr id="35" name="Line 34"/>
          <p:cNvSpPr>
            <a:spLocks noChangeShapeType="1"/>
          </p:cNvSpPr>
          <p:nvPr/>
        </p:nvSpPr>
        <p:spPr bwMode="auto">
          <a:xfrm flipH="1">
            <a:off x="2586558" y="4364956"/>
            <a:ext cx="550863" cy="6048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35"/>
          <p:cNvSpPr>
            <a:spLocks noChangeShapeType="1"/>
          </p:cNvSpPr>
          <p:nvPr/>
        </p:nvSpPr>
        <p:spPr bwMode="auto">
          <a:xfrm>
            <a:off x="3413646" y="4364956"/>
            <a:ext cx="550862" cy="6048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798379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Step4. </a:t>
            </a:r>
            <a:r>
              <a:rPr lang="zh-CN" altLang="en-US" dirty="0"/>
              <a:t>定义管理功能</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074374" y="1628800"/>
            <a:ext cx="7232741" cy="4680520"/>
          </a:xfrm>
        </p:spPr>
        <p:txBody>
          <a:bodyPr>
            <a:noAutofit/>
          </a:bodyPr>
          <a:lstStyle/>
          <a:p>
            <a:r>
              <a:rPr lang="zh-CN" altLang="en-US" dirty="0"/>
              <a:t>管理各类资源的相关活动和决策的组合。</a:t>
            </a:r>
          </a:p>
          <a:p>
            <a:pPr lvl="1"/>
            <a:r>
              <a:rPr lang="zh-CN" altLang="en-US" dirty="0">
                <a:latin typeface="楷体" panose="02010609060101010101" pitchFamily="49" charset="-122"/>
                <a:ea typeface="楷体" panose="02010609060101010101" pitchFamily="49" charset="-122"/>
              </a:rPr>
              <a:t>强调独立于机构</a:t>
            </a:r>
          </a:p>
          <a:p>
            <a:pPr lvl="1"/>
            <a:r>
              <a:rPr lang="zh-CN" altLang="en-US" dirty="0">
                <a:latin typeface="楷体" panose="02010609060101010101" pitchFamily="49" charset="-122"/>
                <a:ea typeface="楷体" panose="02010609060101010101" pitchFamily="49" charset="-122"/>
              </a:rPr>
              <a:t>将所有管理功能（过程）识别出来</a:t>
            </a:r>
          </a:p>
          <a:p>
            <a:endParaRPr lang="zh-CN" altLang="en-US" dirty="0"/>
          </a:p>
        </p:txBody>
      </p:sp>
    </p:spTree>
    <p:extLst>
      <p:ext uri="{BB962C8B-B14F-4D97-AF65-F5344CB8AC3E}">
        <p14:creationId xmlns:p14="http://schemas.microsoft.com/office/powerpoint/2010/main" val="3912676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Step4. </a:t>
            </a:r>
            <a:r>
              <a:rPr lang="zh-CN" altLang="en-US" dirty="0"/>
              <a:t>定义管理功能</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074374" y="1628800"/>
            <a:ext cx="7232741" cy="4680520"/>
          </a:xfrm>
        </p:spPr>
        <p:txBody>
          <a:bodyPr>
            <a:noAutofit/>
          </a:bodyPr>
          <a:lstStyle/>
          <a:p>
            <a:r>
              <a:rPr lang="zh-CN" altLang="en-US" dirty="0"/>
              <a:t>寻找功能的方法：</a:t>
            </a:r>
          </a:p>
          <a:p>
            <a:pPr lvl="1">
              <a:spcBef>
                <a:spcPts val="0"/>
              </a:spcBef>
            </a:pPr>
            <a:r>
              <a:rPr lang="zh-CN" altLang="en-US" dirty="0">
                <a:latin typeface="楷体" panose="02010609060101010101" pitchFamily="49" charset="-122"/>
                <a:ea typeface="楷体" panose="02010609060101010101" pitchFamily="49" charset="-122"/>
              </a:rPr>
              <a:t>识别资源</a:t>
            </a:r>
            <a:endParaRPr lang="en-US" altLang="zh-CN" dirty="0">
              <a:latin typeface="楷体" panose="02010609060101010101" pitchFamily="49" charset="-122"/>
              <a:ea typeface="楷体" panose="02010609060101010101" pitchFamily="49" charset="-122"/>
            </a:endParaRPr>
          </a:p>
          <a:p>
            <a:pPr marL="914400" lvl="2" indent="0">
              <a:spcBef>
                <a:spcPts val="0"/>
              </a:spcBef>
              <a:buNone/>
            </a:pPr>
            <a:r>
              <a:rPr lang="zh-CN" altLang="en-US" dirty="0">
                <a:latin typeface="楷体" panose="02010609060101010101" pitchFamily="49" charset="-122"/>
                <a:ea typeface="楷体" panose="02010609060101010101" pitchFamily="49" charset="-122"/>
              </a:rPr>
              <a:t>有形资源：</a:t>
            </a:r>
            <a:r>
              <a:rPr lang="zh-CN" altLang="en-US" b="1" dirty="0">
                <a:latin typeface="楷体" panose="02010609060101010101" pitchFamily="49" charset="-122"/>
                <a:ea typeface="楷体" panose="02010609060101010101" pitchFamily="49" charset="-122"/>
              </a:rPr>
              <a:t>关键性资源</a:t>
            </a:r>
            <a:r>
              <a:rPr lang="zh-CN" altLang="en-US" dirty="0">
                <a:latin typeface="楷体" panose="02010609060101010101" pitchFamily="49" charset="-122"/>
                <a:ea typeface="楷体" panose="02010609060101010101" pitchFamily="49" charset="-122"/>
              </a:rPr>
              <a:t>（产品和服务）、</a:t>
            </a:r>
            <a:r>
              <a:rPr lang="zh-CN" altLang="en-US" b="1" dirty="0">
                <a:latin typeface="楷体" panose="02010609060101010101" pitchFamily="49" charset="-122"/>
                <a:ea typeface="楷体" panose="02010609060101010101" pitchFamily="49" charset="-122"/>
              </a:rPr>
              <a:t>支持型资源</a:t>
            </a:r>
            <a:r>
              <a:rPr lang="zh-CN" altLang="en-US" dirty="0">
                <a:latin typeface="楷体" panose="02010609060101010101" pitchFamily="49" charset="-122"/>
                <a:ea typeface="楷体" panose="02010609060101010101" pitchFamily="49" charset="-122"/>
              </a:rPr>
              <a:t>（人员、设备、资金、原材料）</a:t>
            </a:r>
            <a:endParaRPr lang="en-US" altLang="zh-CN" dirty="0">
              <a:latin typeface="楷体" panose="02010609060101010101" pitchFamily="49" charset="-122"/>
              <a:ea typeface="楷体" panose="02010609060101010101" pitchFamily="49" charset="-122"/>
            </a:endParaRPr>
          </a:p>
          <a:p>
            <a:pPr marL="914400" lvl="2" indent="0">
              <a:spcBef>
                <a:spcPts val="0"/>
              </a:spcBef>
              <a:buNone/>
            </a:pPr>
            <a:r>
              <a:rPr lang="zh-CN" altLang="en-US" dirty="0">
                <a:latin typeface="楷体" panose="02010609060101010101" pitchFamily="49" charset="-122"/>
                <a:ea typeface="楷体" panose="02010609060101010101" pitchFamily="49" charset="-122"/>
              </a:rPr>
              <a:t>无形资源：</a:t>
            </a:r>
            <a:r>
              <a:rPr lang="zh-CN" altLang="en-US" b="1" dirty="0">
                <a:latin typeface="楷体" panose="02010609060101010101" pitchFamily="49" charset="-122"/>
                <a:ea typeface="楷体" panose="02010609060101010101" pitchFamily="49" charset="-122"/>
              </a:rPr>
              <a:t>计划与控制类资源</a:t>
            </a:r>
          </a:p>
          <a:p>
            <a:pPr lvl="1">
              <a:spcBef>
                <a:spcPts val="0"/>
              </a:spcBef>
            </a:pPr>
            <a:r>
              <a:rPr lang="zh-CN" altLang="en-US" dirty="0">
                <a:latin typeface="楷体" panose="02010609060101010101" pitchFamily="49" charset="-122"/>
                <a:ea typeface="楷体" panose="02010609060101010101" pitchFamily="49" charset="-122"/>
              </a:rPr>
              <a:t>识别资源的</a:t>
            </a:r>
            <a:r>
              <a:rPr lang="zh-CN" altLang="en-US" sz="3200" b="1" dirty="0">
                <a:solidFill>
                  <a:srgbClr val="FF0000"/>
                </a:solidFill>
                <a:latin typeface="楷体" panose="02010609060101010101" pitchFamily="49" charset="-122"/>
                <a:ea typeface="楷体" panose="02010609060101010101" pitchFamily="49" charset="-122"/>
              </a:rPr>
              <a:t>生命周期</a:t>
            </a:r>
            <a:r>
              <a:rPr lang="zh-CN" altLang="en-US" dirty="0">
                <a:latin typeface="楷体" panose="02010609060101010101" pitchFamily="49" charset="-122"/>
                <a:ea typeface="楷体" panose="02010609060101010101" pitchFamily="49" charset="-122"/>
              </a:rPr>
              <a:t>（产生、获得、服务、归宿）</a:t>
            </a:r>
          </a:p>
          <a:p>
            <a:pPr lvl="1">
              <a:spcBef>
                <a:spcPts val="0"/>
              </a:spcBef>
            </a:pPr>
            <a:r>
              <a:rPr lang="zh-CN" altLang="en-US" dirty="0">
                <a:latin typeface="楷体" panose="02010609060101010101" pitchFamily="49" charset="-122"/>
                <a:ea typeface="楷体" panose="02010609060101010101" pitchFamily="49" charset="-122"/>
              </a:rPr>
              <a:t>根据生命周期每一阶段的活动识别系统的管理功能</a:t>
            </a:r>
          </a:p>
          <a:p>
            <a:endParaRPr lang="zh-CN" altLang="en-US" dirty="0"/>
          </a:p>
        </p:txBody>
      </p:sp>
    </p:spTree>
    <p:extLst>
      <p:ext uri="{BB962C8B-B14F-4D97-AF65-F5344CB8AC3E}">
        <p14:creationId xmlns:p14="http://schemas.microsoft.com/office/powerpoint/2010/main" val="2778011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11018BA-5434-4561-B412-293389E04FD0}"/>
              </a:ext>
            </a:extLst>
          </p:cNvPr>
          <p:cNvSpPr>
            <a:spLocks noGrp="1" noChangeArrowheads="1"/>
          </p:cNvSpPr>
          <p:nvPr>
            <p:ph type="title"/>
          </p:nvPr>
        </p:nvSpPr>
        <p:spPr/>
        <p:txBody>
          <a:bodyPr/>
          <a:lstStyle/>
          <a:p>
            <a:pPr eaLnBrk="1" hangingPunct="1"/>
            <a:r>
              <a:rPr lang="zh-CN" altLang="en-US" dirty="0"/>
              <a:t>本章主要内容</a:t>
            </a:r>
          </a:p>
        </p:txBody>
      </p:sp>
      <p:sp>
        <p:nvSpPr>
          <p:cNvPr id="4099" name="Rectangle 3">
            <a:extLst>
              <a:ext uri="{FF2B5EF4-FFF2-40B4-BE49-F238E27FC236}">
                <a16:creationId xmlns:a16="http://schemas.microsoft.com/office/drawing/2014/main" id="{2FB248A4-1002-4AAA-9CA9-E4E3A79A9CA3}"/>
              </a:ext>
            </a:extLst>
          </p:cNvPr>
          <p:cNvSpPr>
            <a:spLocks noGrp="1" noChangeArrowheads="1"/>
          </p:cNvSpPr>
          <p:nvPr>
            <p:ph idx="1"/>
          </p:nvPr>
        </p:nvSpPr>
        <p:spPr>
          <a:xfrm>
            <a:off x="1115616" y="1700808"/>
            <a:ext cx="7056784" cy="4392487"/>
          </a:xfrm>
        </p:spPr>
        <p:txBody>
          <a:bodyPr>
            <a:noAutofit/>
          </a:bodyPr>
          <a:lstStyle/>
          <a:p>
            <a:pPr marL="0" indent="0">
              <a:lnSpc>
                <a:spcPct val="120000"/>
              </a:lnSpc>
              <a:buNone/>
            </a:pPr>
            <a:r>
              <a:rPr lang="en-US" altLang="zh-CN" sz="2000" b="1" dirty="0">
                <a:solidFill>
                  <a:schemeClr val="tx1"/>
                </a:solidFill>
              </a:rPr>
              <a:t>4.1	 </a:t>
            </a:r>
            <a:r>
              <a:rPr lang="zh-CN" altLang="en-US" sz="2000" b="1" dirty="0">
                <a:solidFill>
                  <a:schemeClr val="tx1"/>
                </a:solidFill>
              </a:rPr>
              <a:t>系统规划的任务与特点</a:t>
            </a:r>
          </a:p>
          <a:p>
            <a:pPr marL="0" indent="0">
              <a:lnSpc>
                <a:spcPct val="120000"/>
              </a:lnSpc>
              <a:buNone/>
            </a:pPr>
            <a:r>
              <a:rPr lang="en-US" altLang="zh-CN" sz="2000" b="1" dirty="0">
                <a:solidFill>
                  <a:schemeClr val="tx1"/>
                </a:solidFill>
              </a:rPr>
              <a:t>4.2 </a:t>
            </a:r>
            <a:r>
              <a:rPr lang="zh-CN" altLang="en-US" sz="2000" b="1" dirty="0">
                <a:solidFill>
                  <a:schemeClr val="tx1"/>
                </a:solidFill>
              </a:rPr>
              <a:t>系统规划的技术与方法</a:t>
            </a:r>
          </a:p>
          <a:p>
            <a:pPr marL="0" indent="0">
              <a:lnSpc>
                <a:spcPct val="120000"/>
              </a:lnSpc>
              <a:buNone/>
            </a:pPr>
            <a:r>
              <a:rPr lang="en-US" altLang="zh-CN" sz="2000" b="1" dirty="0">
                <a:solidFill>
                  <a:schemeClr val="tx1"/>
                </a:solidFill>
              </a:rPr>
              <a:t>4.3 </a:t>
            </a:r>
            <a:r>
              <a:rPr lang="zh-CN" altLang="en-US" sz="2000" b="1" dirty="0">
                <a:solidFill>
                  <a:schemeClr val="tx1"/>
                </a:solidFill>
              </a:rPr>
              <a:t>信息系统战略规划的基本步骤</a:t>
            </a:r>
          </a:p>
          <a:p>
            <a:pPr marL="0" indent="0">
              <a:lnSpc>
                <a:spcPct val="120000"/>
              </a:lnSpc>
              <a:buNone/>
            </a:pPr>
            <a:r>
              <a:rPr lang="en-US" altLang="zh-CN" sz="2000" b="1" dirty="0">
                <a:solidFill>
                  <a:schemeClr val="tx1"/>
                </a:solidFill>
              </a:rPr>
              <a:t>4.4	 </a:t>
            </a:r>
            <a:r>
              <a:rPr lang="zh-CN" altLang="en-US" sz="2000" b="1" dirty="0">
                <a:solidFill>
                  <a:schemeClr val="tx1"/>
                </a:solidFill>
              </a:rPr>
              <a:t>可行性论证</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02320-CD83-4362-BC5F-3860A03ED0BF}"/>
              </a:ext>
            </a:extLst>
          </p:cNvPr>
          <p:cNvSpPr>
            <a:spLocks noGrp="1"/>
          </p:cNvSpPr>
          <p:nvPr>
            <p:ph type="title"/>
          </p:nvPr>
        </p:nvSpPr>
        <p:spPr/>
        <p:txBody>
          <a:bodyPr/>
          <a:lstStyle/>
          <a:p>
            <a:r>
              <a:rPr lang="zh-CN" altLang="en-US" b="1" dirty="0"/>
              <a:t>资源的生命周期表</a:t>
            </a:r>
            <a:endParaRPr lang="zh-CN" altLang="en-US" dirty="0"/>
          </a:p>
        </p:txBody>
      </p:sp>
      <p:pic>
        <p:nvPicPr>
          <p:cNvPr id="4" name="图片 3">
            <a:extLst>
              <a:ext uri="{FF2B5EF4-FFF2-40B4-BE49-F238E27FC236}">
                <a16:creationId xmlns:a16="http://schemas.microsoft.com/office/drawing/2014/main" id="{E72D597C-A52E-4EDE-89F6-BCD3F3567593}"/>
              </a:ext>
            </a:extLst>
          </p:cNvPr>
          <p:cNvPicPr>
            <a:picLocks noChangeAspect="1"/>
          </p:cNvPicPr>
          <p:nvPr/>
        </p:nvPicPr>
        <p:blipFill>
          <a:blip r:embed="rId2"/>
          <a:stretch>
            <a:fillRect/>
          </a:stretch>
        </p:blipFill>
        <p:spPr>
          <a:xfrm>
            <a:off x="565388" y="2250473"/>
            <a:ext cx="8013224" cy="3846770"/>
          </a:xfrm>
          <a:prstGeom prst="rect">
            <a:avLst/>
          </a:prstGeom>
        </p:spPr>
      </p:pic>
      <p:sp>
        <p:nvSpPr>
          <p:cNvPr id="5" name="矩形 4">
            <a:extLst>
              <a:ext uri="{FF2B5EF4-FFF2-40B4-BE49-F238E27FC236}">
                <a16:creationId xmlns:a16="http://schemas.microsoft.com/office/drawing/2014/main" id="{102D2443-071D-477D-8FD6-AFC501370734}"/>
              </a:ext>
            </a:extLst>
          </p:cNvPr>
          <p:cNvSpPr/>
          <p:nvPr/>
        </p:nvSpPr>
        <p:spPr>
          <a:xfrm>
            <a:off x="755576" y="1527175"/>
            <a:ext cx="7344816" cy="707886"/>
          </a:xfrm>
          <a:prstGeom prst="rect">
            <a:avLst/>
          </a:prstGeom>
        </p:spPr>
        <p:txBody>
          <a:bodyPr wrap="square">
            <a:spAutoFit/>
          </a:bodyPr>
          <a:lstStyle/>
          <a:p>
            <a:r>
              <a:rPr lang="zh-CN" altLang="en-US" sz="2000" b="1" dirty="0"/>
              <a:t>资源的生命周期是指一项资源由获得到退出所经历的阶段。一般分为产生、获得、服务和归宿四个阶段</a:t>
            </a:r>
          </a:p>
        </p:txBody>
      </p:sp>
    </p:spTree>
    <p:extLst>
      <p:ext uri="{BB962C8B-B14F-4D97-AF65-F5344CB8AC3E}">
        <p14:creationId xmlns:p14="http://schemas.microsoft.com/office/powerpoint/2010/main" val="2480657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功能流程图（跨部门）</a:t>
            </a:r>
          </a:p>
        </p:txBody>
      </p:sp>
      <p:graphicFrame>
        <p:nvGraphicFramePr>
          <p:cNvPr id="37" name="Object 3"/>
          <p:cNvGraphicFramePr>
            <a:graphicFrameLocks noGrp="1" noChangeAspect="1"/>
          </p:cNvGraphicFramePr>
          <p:nvPr>
            <p:ph idx="1"/>
            <p:extLst>
              <p:ext uri="{D42A27DB-BD31-4B8C-83A1-F6EECF244321}">
                <p14:modId xmlns:p14="http://schemas.microsoft.com/office/powerpoint/2010/main" val="3701161179"/>
              </p:ext>
            </p:extLst>
          </p:nvPr>
        </p:nvGraphicFramePr>
        <p:xfrm>
          <a:off x="179512" y="1772816"/>
          <a:ext cx="8642350" cy="4781550"/>
        </p:xfrm>
        <a:graphic>
          <a:graphicData uri="http://schemas.openxmlformats.org/presentationml/2006/ole">
            <mc:AlternateContent xmlns:mc="http://schemas.openxmlformats.org/markup-compatibility/2006">
              <mc:Choice xmlns:v="urn:schemas-microsoft-com:vml" Requires="v">
                <p:oleObj spid="_x0000_s2080" name="图像文档" r:id="rId4" imgW="5962493" imgH="3189064" progId="图像.文件">
                  <p:embed/>
                </p:oleObj>
              </mc:Choice>
              <mc:Fallback>
                <p:oleObj name="图像文档" r:id="rId4" imgW="5962493" imgH="3189064" progId="图像.文件">
                  <p:embed/>
                  <p:pic>
                    <p:nvPicPr>
                      <p:cNvPr id="2048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1772816"/>
                        <a:ext cx="8642350"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框 1"/>
          <p:cNvSpPr txBox="1"/>
          <p:nvPr/>
        </p:nvSpPr>
        <p:spPr>
          <a:xfrm>
            <a:off x="181253" y="1916832"/>
            <a:ext cx="700833" cy="707886"/>
          </a:xfrm>
          <a:prstGeom prst="rect">
            <a:avLst/>
          </a:prstGeom>
          <a:noFill/>
        </p:spPr>
        <p:txBody>
          <a:bodyPr wrap="none" rtlCol="0">
            <a:spAutoFit/>
          </a:bodyPr>
          <a:lstStyle/>
          <a:p>
            <a:r>
              <a:rPr lang="zh-CN" altLang="en-US" sz="2000" b="1" dirty="0">
                <a:solidFill>
                  <a:srgbClr val="FF0000"/>
                </a:solidFill>
              </a:rPr>
              <a:t>功能</a:t>
            </a:r>
            <a:endParaRPr lang="en-US" altLang="zh-CN" sz="2000" b="1" dirty="0">
              <a:solidFill>
                <a:srgbClr val="FF0000"/>
              </a:solidFill>
            </a:endParaRPr>
          </a:p>
          <a:p>
            <a:r>
              <a:rPr lang="zh-CN" altLang="en-US" sz="2000" b="1" dirty="0">
                <a:solidFill>
                  <a:srgbClr val="FF0000"/>
                </a:solidFill>
              </a:rPr>
              <a:t>类型</a:t>
            </a:r>
          </a:p>
        </p:txBody>
      </p:sp>
      <p:sp>
        <p:nvSpPr>
          <p:cNvPr id="3" name="文本框 2"/>
          <p:cNvSpPr txBox="1"/>
          <p:nvPr/>
        </p:nvSpPr>
        <p:spPr>
          <a:xfrm>
            <a:off x="2987824" y="1870665"/>
            <a:ext cx="441146" cy="400110"/>
          </a:xfrm>
          <a:prstGeom prst="rect">
            <a:avLst/>
          </a:prstGeom>
          <a:noFill/>
        </p:spPr>
        <p:txBody>
          <a:bodyPr wrap="none" rtlCol="0">
            <a:spAutoFit/>
          </a:bodyPr>
          <a:lstStyle/>
          <a:p>
            <a:r>
              <a:rPr lang="zh-CN" altLang="en-US" sz="2000" dirty="0">
                <a:latin typeface="+mj-ea"/>
                <a:ea typeface="+mj-ea"/>
              </a:rPr>
              <a:t>理</a:t>
            </a:r>
          </a:p>
        </p:txBody>
      </p:sp>
    </p:spTree>
    <p:extLst>
      <p:ext uri="{BB962C8B-B14F-4D97-AF65-F5344CB8AC3E}">
        <p14:creationId xmlns:p14="http://schemas.microsoft.com/office/powerpoint/2010/main" val="577875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组织</a:t>
            </a:r>
            <a:r>
              <a:rPr lang="en-US" altLang="zh-CN" dirty="0"/>
              <a:t>/</a:t>
            </a:r>
            <a:r>
              <a:rPr lang="zh-CN" altLang="en-US" dirty="0"/>
              <a:t>功能矩阵</a:t>
            </a:r>
          </a:p>
        </p:txBody>
      </p:sp>
      <p:graphicFrame>
        <p:nvGraphicFramePr>
          <p:cNvPr id="7" name="Group 3"/>
          <p:cNvGraphicFramePr>
            <a:graphicFrameLocks noGrp="1"/>
          </p:cNvGraphicFramePr>
          <p:nvPr>
            <p:extLst>
              <p:ext uri="{D42A27DB-BD31-4B8C-83A1-F6EECF244321}">
                <p14:modId xmlns:p14="http://schemas.microsoft.com/office/powerpoint/2010/main" val="3017734176"/>
              </p:ext>
            </p:extLst>
          </p:nvPr>
        </p:nvGraphicFramePr>
        <p:xfrm>
          <a:off x="179512" y="1628801"/>
          <a:ext cx="9036495" cy="4614156"/>
        </p:xfrm>
        <a:graphic>
          <a:graphicData uri="http://schemas.openxmlformats.org/drawingml/2006/table">
            <a:tbl>
              <a:tblPr/>
              <a:tblGrid>
                <a:gridCol w="1331942">
                  <a:extLst>
                    <a:ext uri="{9D8B030D-6E8A-4147-A177-3AD203B41FA5}">
                      <a16:colId xmlns:a16="http://schemas.microsoft.com/office/drawing/2014/main" val="20000"/>
                    </a:ext>
                  </a:extLst>
                </a:gridCol>
                <a:gridCol w="600864">
                  <a:extLst>
                    <a:ext uri="{9D8B030D-6E8A-4147-A177-3AD203B41FA5}">
                      <a16:colId xmlns:a16="http://schemas.microsoft.com/office/drawing/2014/main" val="20001"/>
                    </a:ext>
                  </a:extLst>
                </a:gridCol>
                <a:gridCol w="585176">
                  <a:extLst>
                    <a:ext uri="{9D8B030D-6E8A-4147-A177-3AD203B41FA5}">
                      <a16:colId xmlns:a16="http://schemas.microsoft.com/office/drawing/2014/main" val="20002"/>
                    </a:ext>
                  </a:extLst>
                </a:gridCol>
                <a:gridCol w="591451">
                  <a:extLst>
                    <a:ext uri="{9D8B030D-6E8A-4147-A177-3AD203B41FA5}">
                      <a16:colId xmlns:a16="http://schemas.microsoft.com/office/drawing/2014/main" val="20003"/>
                    </a:ext>
                  </a:extLst>
                </a:gridCol>
                <a:gridCol w="593020">
                  <a:extLst>
                    <a:ext uri="{9D8B030D-6E8A-4147-A177-3AD203B41FA5}">
                      <a16:colId xmlns:a16="http://schemas.microsoft.com/office/drawing/2014/main" val="20004"/>
                    </a:ext>
                  </a:extLst>
                </a:gridCol>
                <a:gridCol w="591452">
                  <a:extLst>
                    <a:ext uri="{9D8B030D-6E8A-4147-A177-3AD203B41FA5}">
                      <a16:colId xmlns:a16="http://schemas.microsoft.com/office/drawing/2014/main" val="20005"/>
                    </a:ext>
                  </a:extLst>
                </a:gridCol>
                <a:gridCol w="593020">
                  <a:extLst>
                    <a:ext uri="{9D8B030D-6E8A-4147-A177-3AD203B41FA5}">
                      <a16:colId xmlns:a16="http://schemas.microsoft.com/office/drawing/2014/main" val="20006"/>
                    </a:ext>
                  </a:extLst>
                </a:gridCol>
                <a:gridCol w="593020">
                  <a:extLst>
                    <a:ext uri="{9D8B030D-6E8A-4147-A177-3AD203B41FA5}">
                      <a16:colId xmlns:a16="http://schemas.microsoft.com/office/drawing/2014/main" val="20007"/>
                    </a:ext>
                  </a:extLst>
                </a:gridCol>
                <a:gridCol w="593020">
                  <a:extLst>
                    <a:ext uri="{9D8B030D-6E8A-4147-A177-3AD203B41FA5}">
                      <a16:colId xmlns:a16="http://schemas.microsoft.com/office/drawing/2014/main" val="20008"/>
                    </a:ext>
                  </a:extLst>
                </a:gridCol>
                <a:gridCol w="593020">
                  <a:extLst>
                    <a:ext uri="{9D8B030D-6E8A-4147-A177-3AD203B41FA5}">
                      <a16:colId xmlns:a16="http://schemas.microsoft.com/office/drawing/2014/main" val="20009"/>
                    </a:ext>
                  </a:extLst>
                </a:gridCol>
                <a:gridCol w="591451">
                  <a:extLst>
                    <a:ext uri="{9D8B030D-6E8A-4147-A177-3AD203B41FA5}">
                      <a16:colId xmlns:a16="http://schemas.microsoft.com/office/drawing/2014/main" val="20010"/>
                    </a:ext>
                  </a:extLst>
                </a:gridCol>
                <a:gridCol w="594589">
                  <a:extLst>
                    <a:ext uri="{9D8B030D-6E8A-4147-A177-3AD203B41FA5}">
                      <a16:colId xmlns:a16="http://schemas.microsoft.com/office/drawing/2014/main" val="20011"/>
                    </a:ext>
                  </a:extLst>
                </a:gridCol>
                <a:gridCol w="589882">
                  <a:extLst>
                    <a:ext uri="{9D8B030D-6E8A-4147-A177-3AD203B41FA5}">
                      <a16:colId xmlns:a16="http://schemas.microsoft.com/office/drawing/2014/main" val="20012"/>
                    </a:ext>
                  </a:extLst>
                </a:gridCol>
                <a:gridCol w="594588">
                  <a:extLst>
                    <a:ext uri="{9D8B030D-6E8A-4147-A177-3AD203B41FA5}">
                      <a16:colId xmlns:a16="http://schemas.microsoft.com/office/drawing/2014/main" val="20013"/>
                    </a:ext>
                  </a:extLst>
                </a:gridCol>
              </a:tblGrid>
              <a:tr h="706983">
                <a:tc rowSpan="2">
                  <a:txBody>
                    <a:bodyPr/>
                    <a:lstStyle/>
                    <a:p>
                      <a:pPr marL="0" marR="0" lvl="0" indent="1905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    </a:t>
                      </a:r>
                    </a:p>
                    <a:p>
                      <a:pPr marL="0" marR="0" lvl="0" indent="1905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   </a:t>
                      </a:r>
                      <a:r>
                        <a:rPr kumimoji="0" lang="zh-CN" altLang="en-US"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功能</a:t>
                      </a:r>
                    </a:p>
                    <a:p>
                      <a:pPr marL="0" marR="0" lvl="0" indent="19050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p>
                      <a:pPr marL="0" marR="0" lvl="0" indent="19050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p>
                      <a:pPr marL="0" marR="0" lvl="0" indent="19050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p>
                      <a:pPr marL="0" marR="0" lvl="0" indent="19050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组织</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市场</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销售</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工程</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材料管理</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财务</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51527">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计</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划</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预</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测</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销售区管理</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销</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售</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订货服务</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设计开发</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产品规格</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采购进货</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库存控制</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财务计划</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成本核算</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基金管理</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275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财务科</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275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销售科</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275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设计科</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275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供应科</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dirty="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dirty="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069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dirty="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dirty="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dirty="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 name="文本框 4"/>
          <p:cNvSpPr txBox="1"/>
          <p:nvPr/>
        </p:nvSpPr>
        <p:spPr>
          <a:xfrm>
            <a:off x="1187624" y="5805264"/>
            <a:ext cx="7056784" cy="369332"/>
          </a:xfrm>
          <a:prstGeom prst="rect">
            <a:avLst/>
          </a:prstGeom>
          <a:solidFill>
            <a:srgbClr val="FFFF00"/>
          </a:solidFill>
        </p:spPr>
        <p:txBody>
          <a:bodyPr wrap="square" rtlCol="0">
            <a:spAutoFit/>
          </a:bodyPr>
          <a:lstStyle/>
          <a:p>
            <a:pPr algn="ctr" defTabSz="914400" fontAlgn="base">
              <a:spcBef>
                <a:spcPct val="0"/>
              </a:spcBef>
              <a:spcAft>
                <a:spcPct val="0"/>
              </a:spcAft>
            </a:pPr>
            <a:r>
              <a:rPr lang="en-US" altLang="zh-CN" b="1" dirty="0">
                <a:latin typeface="Arial" pitchFamily="34" charset="0"/>
                <a:ea typeface="华文中宋" pitchFamily="2" charset="-122"/>
                <a:cs typeface="Times New Roman" pitchFamily="18" charset="0"/>
              </a:rPr>
              <a:t>○</a:t>
            </a:r>
            <a:r>
              <a:rPr lang="zh-CN" altLang="en-US" b="1" dirty="0">
                <a:latin typeface="Arial" pitchFamily="34" charset="0"/>
                <a:ea typeface="华文中宋" pitchFamily="2" charset="-122"/>
                <a:cs typeface="Times New Roman" pitchFamily="18" charset="0"/>
              </a:rPr>
              <a:t>表示主要负责     </a:t>
            </a:r>
            <a:r>
              <a:rPr lang="en-US" altLang="zh-CN" b="1" dirty="0">
                <a:latin typeface="Arial" pitchFamily="34" charset="0"/>
                <a:ea typeface="华文中宋" pitchFamily="2" charset="-122"/>
                <a:cs typeface="Times New Roman" pitchFamily="18" charset="0"/>
              </a:rPr>
              <a:t>×</a:t>
            </a:r>
            <a:r>
              <a:rPr lang="zh-CN" altLang="en-US" b="1" dirty="0">
                <a:latin typeface="Arial" pitchFamily="34" charset="0"/>
                <a:ea typeface="华文中宋" pitchFamily="2" charset="-122"/>
                <a:cs typeface="Times New Roman" pitchFamily="18" charset="0"/>
              </a:rPr>
              <a:t>表示参加       </a:t>
            </a:r>
            <a:r>
              <a:rPr lang="en-US" altLang="zh-CN" b="1" dirty="0">
                <a:latin typeface="Arial" pitchFamily="34" charset="0"/>
                <a:ea typeface="华文中宋" pitchFamily="2" charset="-122"/>
                <a:cs typeface="Times New Roman" pitchFamily="18" charset="0"/>
              </a:rPr>
              <a:t>/</a:t>
            </a:r>
            <a:r>
              <a:rPr lang="zh-CN" altLang="en-US" b="1" dirty="0">
                <a:latin typeface="Arial" pitchFamily="34" charset="0"/>
                <a:ea typeface="华文中宋" pitchFamily="2" charset="-122"/>
                <a:cs typeface="Times New Roman" pitchFamily="18" charset="0"/>
              </a:rPr>
              <a:t>表示一般参加   空表示不参加</a:t>
            </a:r>
            <a:endParaRPr lang="en-US" altLang="zh-CN" b="1" dirty="0">
              <a:latin typeface="Arial" pitchFamily="34" charset="0"/>
              <a:ea typeface="华文中宋" pitchFamily="2" charset="-122"/>
              <a:cs typeface="Times New Roman" pitchFamily="18" charset="0"/>
            </a:endParaRPr>
          </a:p>
        </p:txBody>
      </p:sp>
    </p:spTree>
    <p:extLst>
      <p:ext uri="{BB962C8B-B14F-4D97-AF65-F5344CB8AC3E}">
        <p14:creationId xmlns:p14="http://schemas.microsoft.com/office/powerpoint/2010/main" val="437197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Step5.</a:t>
            </a:r>
            <a:r>
              <a:rPr lang="zh-CN" altLang="en-US" dirty="0"/>
              <a:t>定义数据类</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074374" y="1628800"/>
            <a:ext cx="7232741" cy="4680520"/>
          </a:xfrm>
        </p:spPr>
        <p:txBody>
          <a:bodyPr>
            <a:noAutofit/>
          </a:bodyPr>
          <a:lstStyle/>
          <a:p>
            <a:r>
              <a:rPr lang="zh-CN" altLang="en-US" dirty="0"/>
              <a:t>数据类是指支持业务过程所必须的逻辑上相关的数据。对数据进行分类是按业务过程进行的，即分别从各项业务过程的角度将与该业务过程有关的输入数据和输出数据按逻辑相关性整理出来归纳成数据类。</a:t>
            </a:r>
          </a:p>
          <a:p>
            <a:endParaRPr lang="zh-CN" altLang="en-US" dirty="0"/>
          </a:p>
          <a:p>
            <a:r>
              <a:rPr lang="zh-CN" altLang="en-US" dirty="0"/>
              <a:t>识别数据类的方法</a:t>
            </a:r>
          </a:p>
          <a:p>
            <a:pPr lvl="1"/>
            <a:r>
              <a:rPr lang="zh-CN" altLang="en-US" dirty="0">
                <a:latin typeface="楷体" panose="02010609060101010101" pitchFamily="49" charset="-122"/>
                <a:ea typeface="楷体" panose="02010609060101010101" pitchFamily="49" charset="-122"/>
              </a:rPr>
              <a:t>实体法（寻找系统中重要的事物）</a:t>
            </a:r>
          </a:p>
          <a:p>
            <a:pPr lvl="1"/>
            <a:r>
              <a:rPr lang="zh-CN" altLang="en-US" dirty="0">
                <a:latin typeface="楷体" panose="02010609060101010101" pitchFamily="49" charset="-122"/>
                <a:ea typeface="楷体" panose="02010609060101010101" pitchFamily="49" charset="-122"/>
              </a:rPr>
              <a:t>功能法（寻找每个功能的输入和输出）</a:t>
            </a:r>
          </a:p>
        </p:txBody>
      </p:sp>
    </p:spTree>
    <p:extLst>
      <p:ext uri="{BB962C8B-B14F-4D97-AF65-F5344CB8AC3E}">
        <p14:creationId xmlns:p14="http://schemas.microsoft.com/office/powerpoint/2010/main" val="888172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识别数据类的方法</a:t>
            </a:r>
            <a:r>
              <a:rPr lang="en-US" altLang="zh-CN" dirty="0"/>
              <a:t>-</a:t>
            </a:r>
            <a:r>
              <a:rPr lang="zh-CN" altLang="en-US" dirty="0"/>
              <a:t>实体法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955629" y="1628800"/>
            <a:ext cx="7232741" cy="4680520"/>
          </a:xfrm>
        </p:spPr>
        <p:txBody>
          <a:bodyPr>
            <a:noAutofit/>
          </a:bodyPr>
          <a:lstStyle/>
          <a:p>
            <a:r>
              <a:rPr lang="zh-CN" altLang="en-US" dirty="0"/>
              <a:t>实体法（寻找系统中重要的事物）</a:t>
            </a:r>
            <a:endParaRPr lang="en-US" altLang="zh-CN" dirty="0"/>
          </a:p>
          <a:p>
            <a:pPr marL="457200" lvl="1" indent="0">
              <a:buNone/>
            </a:pPr>
            <a:r>
              <a:rPr lang="zh-CN" altLang="en-US" dirty="0">
                <a:latin typeface="楷体" panose="02010609060101010101" pitchFamily="49" charset="-122"/>
                <a:ea typeface="楷体" panose="02010609060101010101" pitchFamily="49" charset="-122"/>
              </a:rPr>
              <a:t>实体指的是数据存储的载体，它可以是一个实际的对象，如顾客、电视机、办公室；也可以是抽象的对象，如项目名称、预算、数据中心等。每个实体可用四种类型的数据来描述，即</a:t>
            </a:r>
            <a:r>
              <a:rPr lang="zh-CN" altLang="en-US" sz="3200" b="1" dirty="0">
                <a:solidFill>
                  <a:srgbClr val="FF0000"/>
                </a:solidFill>
                <a:latin typeface="楷体" panose="02010609060101010101" pitchFamily="49" charset="-122"/>
                <a:ea typeface="楷体" panose="02010609060101010101" pitchFamily="49" charset="-122"/>
              </a:rPr>
              <a:t>计划型、统计型、文档型、事务型</a:t>
            </a:r>
            <a:r>
              <a:rPr lang="zh-CN" altLang="en-US" dirty="0">
                <a:latin typeface="楷体" panose="02010609060101010101" pitchFamily="49" charset="-122"/>
                <a:ea typeface="楷体" panose="02010609060101010101" pitchFamily="49" charset="-122"/>
              </a:rPr>
              <a:t>。 企业实体法的第一步是列出企业实体类，接着列出一个矩阵，实体类列于水平方向，在垂直方向列出实体的四种类型，如表</a:t>
            </a:r>
            <a:r>
              <a:rPr lang="en-US" altLang="zh-CN" dirty="0">
                <a:latin typeface="楷体" panose="02010609060101010101" pitchFamily="49" charset="-122"/>
                <a:ea typeface="楷体" panose="02010609060101010101" pitchFamily="49" charset="-122"/>
              </a:rPr>
              <a:t>4.4</a:t>
            </a:r>
            <a:r>
              <a:rPr lang="zh-CN" altLang="en-US" dirty="0">
                <a:latin typeface="楷体" panose="02010609060101010101" pitchFamily="49" charset="-122"/>
                <a:ea typeface="楷体" panose="02010609060101010101" pitchFamily="49" charset="-122"/>
              </a:rPr>
              <a:t>和表</a:t>
            </a:r>
            <a:r>
              <a:rPr lang="en-US" altLang="zh-CN" dirty="0">
                <a:latin typeface="楷体" panose="02010609060101010101" pitchFamily="49" charset="-122"/>
                <a:ea typeface="楷体" panose="02010609060101010101" pitchFamily="49" charset="-122"/>
              </a:rPr>
              <a:t>4.5</a:t>
            </a:r>
            <a:r>
              <a:rPr lang="zh-CN" altLang="en-US"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501495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识别数据类的方法</a:t>
            </a:r>
            <a:r>
              <a:rPr lang="en-US" altLang="zh-CN" dirty="0"/>
              <a:t>-</a:t>
            </a:r>
            <a:r>
              <a:rPr lang="zh-CN" altLang="en-US" dirty="0"/>
              <a:t>功能法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683569" y="1628800"/>
            <a:ext cx="7920880" cy="1655082"/>
          </a:xfrm>
        </p:spPr>
        <p:txBody>
          <a:bodyPr>
            <a:noAutofit/>
          </a:bodyPr>
          <a:lstStyle/>
          <a:p>
            <a:r>
              <a:rPr lang="zh-CN" altLang="en-US" sz="2400" dirty="0"/>
              <a:t>功能法（寻找每个功能的输入和输出）</a:t>
            </a:r>
            <a:endParaRPr lang="en-US" altLang="zh-CN" sz="2400" dirty="0"/>
          </a:p>
          <a:p>
            <a:pPr marL="457200" lvl="1" indent="0">
              <a:buNone/>
            </a:pPr>
            <a:r>
              <a:rPr lang="zh-CN" altLang="en-US" sz="2400" dirty="0">
                <a:latin typeface="楷体" panose="02010609060101010101" pitchFamily="49" charset="-122"/>
                <a:ea typeface="楷体" panose="02010609060101010101" pitchFamily="49" charset="-122"/>
              </a:rPr>
              <a:t>每个功能都有相应的输入和输出的数据类型。对每个功能标出其输入、输出数据类，与第一种方法得到的数据类比较并进行调整，最后归纳出系统的数据类。</a:t>
            </a:r>
          </a:p>
        </p:txBody>
      </p:sp>
      <p:sp>
        <p:nvSpPr>
          <p:cNvPr id="2" name="文本框 1"/>
          <p:cNvSpPr txBox="1"/>
          <p:nvPr/>
        </p:nvSpPr>
        <p:spPr>
          <a:xfrm>
            <a:off x="3433172" y="3906442"/>
            <a:ext cx="1152128" cy="640515"/>
          </a:xfrm>
          <a:prstGeom prst="rect">
            <a:avLst/>
          </a:prstGeom>
          <a:noFill/>
          <a:ln>
            <a:solidFill>
              <a:schemeClr val="tx1"/>
            </a:solidFill>
          </a:ln>
        </p:spPr>
        <p:txBody>
          <a:bodyPr wrap="square" tIns="180000" bIns="180000" rtlCol="0">
            <a:spAutoFit/>
          </a:bodyPr>
          <a:lstStyle/>
          <a:p>
            <a:r>
              <a:rPr lang="zh-CN" altLang="en-US" dirty="0"/>
              <a:t>市场计划</a:t>
            </a:r>
          </a:p>
        </p:txBody>
      </p:sp>
      <p:sp>
        <p:nvSpPr>
          <p:cNvPr id="5" name="文本框 4"/>
          <p:cNvSpPr txBox="1"/>
          <p:nvPr/>
        </p:nvSpPr>
        <p:spPr>
          <a:xfrm>
            <a:off x="3433172" y="4736367"/>
            <a:ext cx="1152128" cy="640515"/>
          </a:xfrm>
          <a:prstGeom prst="rect">
            <a:avLst/>
          </a:prstGeom>
          <a:noFill/>
          <a:ln>
            <a:solidFill>
              <a:schemeClr val="tx1"/>
            </a:solidFill>
          </a:ln>
        </p:spPr>
        <p:txBody>
          <a:bodyPr wrap="square" tIns="180000" bIns="180000" rtlCol="0">
            <a:spAutoFit/>
          </a:bodyPr>
          <a:lstStyle>
            <a:defPPr>
              <a:defRPr lang="en-US"/>
            </a:defPPr>
          </a:lstStyle>
          <a:p>
            <a:r>
              <a:rPr lang="zh-CN" altLang="en-US" dirty="0"/>
              <a:t>材料采购</a:t>
            </a:r>
          </a:p>
        </p:txBody>
      </p:sp>
      <p:sp>
        <p:nvSpPr>
          <p:cNvPr id="6" name="文本框 5"/>
          <p:cNvSpPr txBox="1"/>
          <p:nvPr/>
        </p:nvSpPr>
        <p:spPr>
          <a:xfrm>
            <a:off x="3419871" y="5566292"/>
            <a:ext cx="1152128" cy="640515"/>
          </a:xfrm>
          <a:prstGeom prst="rect">
            <a:avLst/>
          </a:prstGeom>
          <a:noFill/>
          <a:ln>
            <a:solidFill>
              <a:schemeClr val="tx1"/>
            </a:solidFill>
          </a:ln>
        </p:spPr>
        <p:txBody>
          <a:bodyPr wrap="square" tIns="180000" bIns="180000" rtlCol="0">
            <a:spAutoFit/>
          </a:bodyPr>
          <a:lstStyle>
            <a:defPPr>
              <a:defRPr lang="en-US"/>
            </a:defPPr>
          </a:lstStyle>
          <a:p>
            <a:r>
              <a:rPr lang="zh-CN" altLang="en-US" dirty="0"/>
              <a:t>生产调度</a:t>
            </a:r>
          </a:p>
        </p:txBody>
      </p:sp>
      <p:sp>
        <p:nvSpPr>
          <p:cNvPr id="3" name="文本框 2"/>
          <p:cNvSpPr txBox="1"/>
          <p:nvPr/>
        </p:nvSpPr>
        <p:spPr>
          <a:xfrm>
            <a:off x="1677405" y="3880067"/>
            <a:ext cx="1224136" cy="738664"/>
          </a:xfrm>
          <a:prstGeom prst="rect">
            <a:avLst/>
          </a:prstGeom>
          <a:noFill/>
        </p:spPr>
        <p:txBody>
          <a:bodyPr wrap="square" rtlCol="0">
            <a:spAutoFit/>
          </a:bodyPr>
          <a:lstStyle/>
          <a:p>
            <a:r>
              <a:rPr lang="zh-CN" altLang="en-US" sz="1400" dirty="0"/>
              <a:t>客         户</a:t>
            </a:r>
            <a:endParaRPr lang="en-US" altLang="zh-CN" sz="1400" dirty="0"/>
          </a:p>
          <a:p>
            <a:r>
              <a:rPr lang="zh-CN" altLang="en-US" sz="1400" dirty="0"/>
              <a:t>产         品</a:t>
            </a:r>
            <a:endParaRPr lang="en-US" altLang="zh-CN" sz="1400" dirty="0"/>
          </a:p>
          <a:p>
            <a:r>
              <a:rPr lang="zh-CN" altLang="en-US" sz="1400" dirty="0"/>
              <a:t>销售区域</a:t>
            </a:r>
          </a:p>
        </p:txBody>
      </p:sp>
      <p:sp>
        <p:nvSpPr>
          <p:cNvPr id="8" name="文本框 7"/>
          <p:cNvSpPr txBox="1"/>
          <p:nvPr/>
        </p:nvSpPr>
        <p:spPr>
          <a:xfrm>
            <a:off x="1540689" y="4687292"/>
            <a:ext cx="1224136" cy="738664"/>
          </a:xfrm>
          <a:prstGeom prst="rect">
            <a:avLst/>
          </a:prstGeom>
          <a:noFill/>
        </p:spPr>
        <p:txBody>
          <a:bodyPr wrap="square" rtlCol="0">
            <a:spAutoFit/>
          </a:bodyPr>
          <a:lstStyle/>
          <a:p>
            <a:r>
              <a:rPr lang="zh-CN" altLang="en-US" sz="1400" dirty="0"/>
              <a:t>原材料库存厂             商</a:t>
            </a:r>
            <a:endParaRPr lang="en-US" altLang="zh-CN" sz="1400" dirty="0"/>
          </a:p>
          <a:p>
            <a:r>
              <a:rPr lang="zh-CN" altLang="en-US" sz="1400" dirty="0"/>
              <a:t>订             货</a:t>
            </a:r>
          </a:p>
        </p:txBody>
      </p:sp>
      <p:sp>
        <p:nvSpPr>
          <p:cNvPr id="9" name="文本框 8"/>
          <p:cNvSpPr txBox="1"/>
          <p:nvPr/>
        </p:nvSpPr>
        <p:spPr>
          <a:xfrm>
            <a:off x="1677405" y="5529900"/>
            <a:ext cx="1087420" cy="738664"/>
          </a:xfrm>
          <a:prstGeom prst="rect">
            <a:avLst/>
          </a:prstGeom>
          <a:noFill/>
        </p:spPr>
        <p:txBody>
          <a:bodyPr wrap="square" rtlCol="0">
            <a:spAutoFit/>
          </a:bodyPr>
          <a:lstStyle/>
          <a:p>
            <a:r>
              <a:rPr lang="zh-CN" altLang="en-US" sz="1400" dirty="0"/>
              <a:t>产品需求</a:t>
            </a:r>
            <a:endParaRPr lang="en-US" altLang="zh-CN" sz="1400" dirty="0"/>
          </a:p>
          <a:p>
            <a:r>
              <a:rPr lang="zh-CN" altLang="en-US" sz="1400" dirty="0"/>
              <a:t>材  料  表</a:t>
            </a:r>
            <a:endParaRPr lang="en-US" altLang="zh-CN" sz="1400" dirty="0"/>
          </a:p>
          <a:p>
            <a:r>
              <a:rPr lang="zh-CN" altLang="en-US" sz="1400" dirty="0"/>
              <a:t>设         备</a:t>
            </a:r>
          </a:p>
        </p:txBody>
      </p:sp>
      <p:cxnSp>
        <p:nvCxnSpPr>
          <p:cNvPr id="7" name="直接箭头连接符 6"/>
          <p:cNvCxnSpPr/>
          <p:nvPr/>
        </p:nvCxnSpPr>
        <p:spPr>
          <a:xfrm>
            <a:off x="2764825" y="4077072"/>
            <a:ext cx="65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2764825" y="4243048"/>
            <a:ext cx="65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764825" y="4437112"/>
            <a:ext cx="65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2764825" y="4890648"/>
            <a:ext cx="65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2764825" y="5056624"/>
            <a:ext cx="65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2764825" y="5250688"/>
            <a:ext cx="65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2764825" y="5733256"/>
            <a:ext cx="65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2764825" y="5899232"/>
            <a:ext cx="65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2764825" y="6093296"/>
            <a:ext cx="65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4585300" y="4249399"/>
            <a:ext cx="65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4585300" y="5056624"/>
            <a:ext cx="65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571999" y="5899232"/>
            <a:ext cx="65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240346" y="4095510"/>
            <a:ext cx="1512168" cy="338554"/>
          </a:xfrm>
          <a:prstGeom prst="rect">
            <a:avLst/>
          </a:prstGeom>
          <a:noFill/>
        </p:spPr>
        <p:txBody>
          <a:bodyPr wrap="square" rtlCol="0">
            <a:spAutoFit/>
          </a:bodyPr>
          <a:lstStyle/>
          <a:p>
            <a:r>
              <a:rPr lang="zh-CN" altLang="en-US" sz="1600" dirty="0"/>
              <a:t>销售分析报告</a:t>
            </a:r>
          </a:p>
        </p:txBody>
      </p:sp>
      <p:sp>
        <p:nvSpPr>
          <p:cNvPr id="25" name="文本框 24"/>
          <p:cNvSpPr txBox="1"/>
          <p:nvPr/>
        </p:nvSpPr>
        <p:spPr>
          <a:xfrm>
            <a:off x="5253647" y="4877501"/>
            <a:ext cx="1512168" cy="338554"/>
          </a:xfrm>
          <a:prstGeom prst="rect">
            <a:avLst/>
          </a:prstGeom>
          <a:noFill/>
        </p:spPr>
        <p:txBody>
          <a:bodyPr wrap="square" rtlCol="0">
            <a:spAutoFit/>
          </a:bodyPr>
          <a:lstStyle/>
          <a:p>
            <a:r>
              <a:rPr lang="zh-CN" altLang="en-US" sz="1600" dirty="0"/>
              <a:t>采购合同</a:t>
            </a:r>
          </a:p>
        </p:txBody>
      </p:sp>
      <p:sp>
        <p:nvSpPr>
          <p:cNvPr id="26" name="文本框 25"/>
          <p:cNvSpPr txBox="1"/>
          <p:nvPr/>
        </p:nvSpPr>
        <p:spPr>
          <a:xfrm>
            <a:off x="5227045" y="5743789"/>
            <a:ext cx="1512168" cy="338554"/>
          </a:xfrm>
          <a:prstGeom prst="rect">
            <a:avLst/>
          </a:prstGeom>
          <a:noFill/>
        </p:spPr>
        <p:txBody>
          <a:bodyPr wrap="square" rtlCol="0">
            <a:spAutoFit/>
          </a:bodyPr>
          <a:lstStyle/>
          <a:p>
            <a:r>
              <a:rPr lang="zh-CN" altLang="en-US" sz="1600" dirty="0"/>
              <a:t>生产调度表</a:t>
            </a:r>
          </a:p>
        </p:txBody>
      </p:sp>
      <p:sp>
        <p:nvSpPr>
          <p:cNvPr id="27" name="文本框 26"/>
          <p:cNvSpPr txBox="1"/>
          <p:nvPr/>
        </p:nvSpPr>
        <p:spPr>
          <a:xfrm>
            <a:off x="1331522" y="3387826"/>
            <a:ext cx="1779186" cy="461665"/>
          </a:xfrm>
          <a:prstGeom prst="rect">
            <a:avLst/>
          </a:prstGeom>
          <a:noFill/>
        </p:spPr>
        <p:txBody>
          <a:bodyPr wrap="square" rtlCol="0">
            <a:spAutoFit/>
          </a:bodyPr>
          <a:lstStyle/>
          <a:p>
            <a:r>
              <a:rPr lang="zh-CN" altLang="en-US" sz="2400" dirty="0">
                <a:solidFill>
                  <a:srgbClr val="FF0000"/>
                </a:solidFill>
              </a:rPr>
              <a:t>输入数据类</a:t>
            </a:r>
          </a:p>
        </p:txBody>
      </p:sp>
      <p:sp>
        <p:nvSpPr>
          <p:cNvPr id="28" name="文本框 27"/>
          <p:cNvSpPr txBox="1"/>
          <p:nvPr/>
        </p:nvSpPr>
        <p:spPr>
          <a:xfrm>
            <a:off x="3563887" y="3358787"/>
            <a:ext cx="864096" cy="461665"/>
          </a:xfrm>
          <a:prstGeom prst="rect">
            <a:avLst/>
          </a:prstGeom>
          <a:noFill/>
        </p:spPr>
        <p:txBody>
          <a:bodyPr wrap="square" rtlCol="0">
            <a:spAutoFit/>
          </a:bodyPr>
          <a:lstStyle/>
          <a:p>
            <a:r>
              <a:rPr lang="zh-CN" altLang="en-US" sz="2400" dirty="0">
                <a:solidFill>
                  <a:srgbClr val="FF0000"/>
                </a:solidFill>
              </a:rPr>
              <a:t>功能</a:t>
            </a:r>
          </a:p>
        </p:txBody>
      </p:sp>
      <p:sp>
        <p:nvSpPr>
          <p:cNvPr id="29" name="文本框 28"/>
          <p:cNvSpPr txBox="1"/>
          <p:nvPr/>
        </p:nvSpPr>
        <p:spPr>
          <a:xfrm>
            <a:off x="5354538" y="3358787"/>
            <a:ext cx="1737742" cy="461665"/>
          </a:xfrm>
          <a:prstGeom prst="rect">
            <a:avLst/>
          </a:prstGeom>
          <a:noFill/>
        </p:spPr>
        <p:txBody>
          <a:bodyPr wrap="square" rtlCol="0">
            <a:spAutoFit/>
          </a:bodyPr>
          <a:lstStyle/>
          <a:p>
            <a:r>
              <a:rPr lang="zh-CN" altLang="en-US" sz="2400" dirty="0">
                <a:solidFill>
                  <a:srgbClr val="FF0000"/>
                </a:solidFill>
              </a:rPr>
              <a:t>输出数据类</a:t>
            </a:r>
          </a:p>
        </p:txBody>
      </p:sp>
    </p:spTree>
    <p:extLst>
      <p:ext uri="{BB962C8B-B14F-4D97-AF65-F5344CB8AC3E}">
        <p14:creationId xmlns:p14="http://schemas.microsoft.com/office/powerpoint/2010/main" val="691403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611560" y="332656"/>
            <a:ext cx="1224136" cy="1224136"/>
          </a:xfrm>
        </p:spPr>
        <p:txBody>
          <a:bodyPr>
            <a:normAutofit fontScale="90000"/>
          </a:bodyPr>
          <a:lstStyle/>
          <a:p>
            <a:r>
              <a:rPr lang="en-US" altLang="zh-CN" dirty="0"/>
              <a:t>U/C</a:t>
            </a:r>
            <a:br>
              <a:rPr lang="en-US" altLang="zh-CN" dirty="0"/>
            </a:br>
            <a:r>
              <a:rPr lang="zh-CN" altLang="en-US" dirty="0"/>
              <a:t>矩阵</a:t>
            </a:r>
          </a:p>
        </p:txBody>
      </p:sp>
      <p:graphicFrame>
        <p:nvGraphicFramePr>
          <p:cNvPr id="5" name="Group 394"/>
          <p:cNvGraphicFramePr>
            <a:graphicFrameLocks/>
          </p:cNvGraphicFramePr>
          <p:nvPr>
            <p:extLst>
              <p:ext uri="{D42A27DB-BD31-4B8C-83A1-F6EECF244321}">
                <p14:modId xmlns:p14="http://schemas.microsoft.com/office/powerpoint/2010/main" val="4235706278"/>
              </p:ext>
            </p:extLst>
          </p:nvPr>
        </p:nvGraphicFramePr>
        <p:xfrm>
          <a:off x="2195512" y="-7303"/>
          <a:ext cx="6948488" cy="9740646"/>
        </p:xfrm>
        <a:graphic>
          <a:graphicData uri="http://schemas.openxmlformats.org/drawingml/2006/table">
            <a:tbl>
              <a:tblPr/>
              <a:tblGrid>
                <a:gridCol w="1581150">
                  <a:extLst>
                    <a:ext uri="{9D8B030D-6E8A-4147-A177-3AD203B41FA5}">
                      <a16:colId xmlns:a16="http://schemas.microsoft.com/office/drawing/2014/main" val="20000"/>
                    </a:ext>
                  </a:extLst>
                </a:gridCol>
                <a:gridCol w="334963">
                  <a:extLst>
                    <a:ext uri="{9D8B030D-6E8A-4147-A177-3AD203B41FA5}">
                      <a16:colId xmlns:a16="http://schemas.microsoft.com/office/drawing/2014/main" val="20001"/>
                    </a:ext>
                  </a:extLst>
                </a:gridCol>
                <a:gridCol w="334962">
                  <a:extLst>
                    <a:ext uri="{9D8B030D-6E8A-4147-A177-3AD203B41FA5}">
                      <a16:colId xmlns:a16="http://schemas.microsoft.com/office/drawing/2014/main" val="20002"/>
                    </a:ext>
                  </a:extLst>
                </a:gridCol>
                <a:gridCol w="334963">
                  <a:extLst>
                    <a:ext uri="{9D8B030D-6E8A-4147-A177-3AD203B41FA5}">
                      <a16:colId xmlns:a16="http://schemas.microsoft.com/office/drawing/2014/main" val="20003"/>
                    </a:ext>
                  </a:extLst>
                </a:gridCol>
                <a:gridCol w="336550">
                  <a:extLst>
                    <a:ext uri="{9D8B030D-6E8A-4147-A177-3AD203B41FA5}">
                      <a16:colId xmlns:a16="http://schemas.microsoft.com/office/drawing/2014/main" val="20004"/>
                    </a:ext>
                  </a:extLst>
                </a:gridCol>
                <a:gridCol w="334962">
                  <a:extLst>
                    <a:ext uri="{9D8B030D-6E8A-4147-A177-3AD203B41FA5}">
                      <a16:colId xmlns:a16="http://schemas.microsoft.com/office/drawing/2014/main" val="20005"/>
                    </a:ext>
                  </a:extLst>
                </a:gridCol>
                <a:gridCol w="336550">
                  <a:extLst>
                    <a:ext uri="{9D8B030D-6E8A-4147-A177-3AD203B41FA5}">
                      <a16:colId xmlns:a16="http://schemas.microsoft.com/office/drawing/2014/main" val="20006"/>
                    </a:ext>
                  </a:extLst>
                </a:gridCol>
                <a:gridCol w="334963">
                  <a:extLst>
                    <a:ext uri="{9D8B030D-6E8A-4147-A177-3AD203B41FA5}">
                      <a16:colId xmlns:a16="http://schemas.microsoft.com/office/drawing/2014/main" val="20007"/>
                    </a:ext>
                  </a:extLst>
                </a:gridCol>
                <a:gridCol w="336550">
                  <a:extLst>
                    <a:ext uri="{9D8B030D-6E8A-4147-A177-3AD203B41FA5}">
                      <a16:colId xmlns:a16="http://schemas.microsoft.com/office/drawing/2014/main" val="20008"/>
                    </a:ext>
                  </a:extLst>
                </a:gridCol>
                <a:gridCol w="334962">
                  <a:extLst>
                    <a:ext uri="{9D8B030D-6E8A-4147-A177-3AD203B41FA5}">
                      <a16:colId xmlns:a16="http://schemas.microsoft.com/office/drawing/2014/main" val="20009"/>
                    </a:ext>
                  </a:extLst>
                </a:gridCol>
                <a:gridCol w="334963">
                  <a:extLst>
                    <a:ext uri="{9D8B030D-6E8A-4147-A177-3AD203B41FA5}">
                      <a16:colId xmlns:a16="http://schemas.microsoft.com/office/drawing/2014/main" val="20010"/>
                    </a:ext>
                  </a:extLst>
                </a:gridCol>
                <a:gridCol w="336550">
                  <a:extLst>
                    <a:ext uri="{9D8B030D-6E8A-4147-A177-3AD203B41FA5}">
                      <a16:colId xmlns:a16="http://schemas.microsoft.com/office/drawing/2014/main" val="20011"/>
                    </a:ext>
                  </a:extLst>
                </a:gridCol>
                <a:gridCol w="334962">
                  <a:extLst>
                    <a:ext uri="{9D8B030D-6E8A-4147-A177-3AD203B41FA5}">
                      <a16:colId xmlns:a16="http://schemas.microsoft.com/office/drawing/2014/main" val="20012"/>
                    </a:ext>
                  </a:extLst>
                </a:gridCol>
                <a:gridCol w="336550">
                  <a:extLst>
                    <a:ext uri="{9D8B030D-6E8A-4147-A177-3AD203B41FA5}">
                      <a16:colId xmlns:a16="http://schemas.microsoft.com/office/drawing/2014/main" val="20013"/>
                    </a:ext>
                  </a:extLst>
                </a:gridCol>
                <a:gridCol w="333375">
                  <a:extLst>
                    <a:ext uri="{9D8B030D-6E8A-4147-A177-3AD203B41FA5}">
                      <a16:colId xmlns:a16="http://schemas.microsoft.com/office/drawing/2014/main" val="20014"/>
                    </a:ext>
                  </a:extLst>
                </a:gridCol>
                <a:gridCol w="336550">
                  <a:extLst>
                    <a:ext uri="{9D8B030D-6E8A-4147-A177-3AD203B41FA5}">
                      <a16:colId xmlns:a16="http://schemas.microsoft.com/office/drawing/2014/main" val="20015"/>
                    </a:ext>
                  </a:extLst>
                </a:gridCol>
                <a:gridCol w="334963">
                  <a:extLst>
                    <a:ext uri="{9D8B030D-6E8A-4147-A177-3AD203B41FA5}">
                      <a16:colId xmlns:a16="http://schemas.microsoft.com/office/drawing/2014/main" val="20016"/>
                    </a:ext>
                  </a:extLst>
                </a:gridCol>
              </a:tblGrid>
              <a:tr h="9615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宋体" pitchFamily="2" charset="-122"/>
                          <a:ea typeface="华文中宋"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宋体" pitchFamily="2" charset="-122"/>
                          <a:ea typeface="华文中宋" pitchFamily="2" charset="-122"/>
                          <a:cs typeface="Times New Roman" pitchFamily="18" charset="0"/>
                        </a:rPr>
                        <a:t>       </a:t>
                      </a:r>
                      <a:r>
                        <a:rPr kumimoji="0" lang="zh-CN" altLang="en-US" sz="1800" b="1" i="0" u="none" strike="noStrike" cap="none" normalizeH="0" baseline="0" dirty="0">
                          <a:ln>
                            <a:noFill/>
                          </a:ln>
                          <a:solidFill>
                            <a:schemeClr val="tx1"/>
                          </a:solidFill>
                          <a:effectLst/>
                          <a:latin typeface="宋体" pitchFamily="2" charset="-122"/>
                          <a:ea typeface="华文中宋" pitchFamily="2" charset="-122"/>
                          <a:cs typeface="Times New Roman" pitchFamily="18" charset="0"/>
                        </a:rPr>
                        <a:t>数据类</a:t>
                      </a:r>
                      <a:endParaRPr kumimoji="0" lang="zh-CN" altLang="en-US" sz="2800" b="1" i="0" u="none" strike="noStrike" cap="none" normalizeH="0" baseline="0" dirty="0">
                        <a:ln>
                          <a:noFill/>
                        </a:ln>
                        <a:solidFill>
                          <a:schemeClr val="tx1"/>
                        </a:solidFill>
                        <a:effectLst/>
                        <a:latin typeface="Arial" charset="0"/>
                        <a:ea typeface="华文中宋"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itchFamily="2" charset="-122"/>
                          <a:ea typeface="华文中宋" pitchFamily="2" charset="-122"/>
                          <a:cs typeface="Times New Roman" pitchFamily="18" charset="0"/>
                        </a:rPr>
                        <a:t>功能</a:t>
                      </a:r>
                      <a:endParaRPr kumimoji="0" lang="zh-CN" altLang="en-US" sz="44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客户</a:t>
                      </a:r>
                      <a:endParaRPr kumimoji="0" lang="zh-CN" altLang="en-US"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3175"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订货</a:t>
                      </a:r>
                      <a:endParaRPr kumimoji="0" lang="zh-CN" altLang="en-US"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itchFamily="2" charset="-122"/>
                          <a:ea typeface="华文中宋" pitchFamily="2" charset="-122"/>
                          <a:cs typeface="Times New Roman" pitchFamily="18" charset="0"/>
                        </a:rPr>
                        <a:t>产品</a:t>
                      </a:r>
                      <a:endParaRPr kumimoji="0" lang="zh-CN" altLang="en-US" sz="44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操作顺序</a:t>
                      </a:r>
                      <a:endParaRPr kumimoji="0" lang="zh-CN" altLang="en-US"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材料表</a:t>
                      </a:r>
                      <a:endParaRPr kumimoji="0" lang="zh-CN" altLang="en-US"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成本</a:t>
                      </a:r>
                      <a:endParaRPr kumimoji="0" lang="zh-CN" altLang="en-US"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零件规格</a:t>
                      </a:r>
                      <a:endParaRPr kumimoji="0" lang="zh-CN" altLang="en-US"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材料库存</a:t>
                      </a:r>
                      <a:endParaRPr kumimoji="0" lang="zh-CN" altLang="en-US"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成品库存</a:t>
                      </a:r>
                      <a:endParaRPr kumimoji="0" lang="zh-CN" altLang="en-US"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职工</a:t>
                      </a:r>
                      <a:endParaRPr kumimoji="0" lang="zh-CN" altLang="en-US"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销售区域</a:t>
                      </a:r>
                      <a:endParaRPr kumimoji="0" lang="zh-CN" altLang="en-US"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财务</a:t>
                      </a:r>
                      <a:endParaRPr kumimoji="0" lang="zh-CN" altLang="en-US"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计划</a:t>
                      </a:r>
                      <a:endParaRPr kumimoji="0" lang="zh-CN" altLang="en-US"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机器负荷</a:t>
                      </a:r>
                      <a:endParaRPr kumimoji="0" lang="zh-CN" altLang="en-US"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材料供应</a:t>
                      </a:r>
                      <a:endParaRPr kumimoji="0" lang="zh-CN" altLang="en-US"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itchFamily="2" charset="-122"/>
                          <a:ea typeface="华文中宋" pitchFamily="2" charset="-122"/>
                          <a:cs typeface="Times New Roman" pitchFamily="18" charset="0"/>
                        </a:rPr>
                        <a:t>工作令</a:t>
                      </a:r>
                      <a:endParaRPr kumimoji="0" lang="zh-CN" altLang="en-US" sz="44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itchFamily="2" charset="-122"/>
                          <a:ea typeface="华文中宋" pitchFamily="2" charset="-122"/>
                          <a:cs typeface="Times New Roman" pitchFamily="18" charset="0"/>
                        </a:rPr>
                        <a:t>经营计划</a:t>
                      </a:r>
                      <a:endParaRPr kumimoji="0" lang="zh-CN" altLang="en-US" sz="44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itchFamily="2" charset="-122"/>
                          <a:ea typeface="华文中宋" pitchFamily="2" charset="-122"/>
                          <a:cs typeface="Times New Roman" pitchFamily="18" charset="0"/>
                        </a:rPr>
                        <a:t>财务计划</a:t>
                      </a:r>
                      <a:endParaRPr kumimoji="0" lang="zh-CN" altLang="en-US" sz="44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itchFamily="2" charset="-122"/>
                          <a:ea typeface="华文中宋" pitchFamily="2" charset="-122"/>
                          <a:cs typeface="Times New Roman" pitchFamily="18" charset="0"/>
                        </a:rPr>
                        <a:t>资产规模</a:t>
                      </a:r>
                      <a:endParaRPr kumimoji="0" lang="zh-CN" altLang="en-US" sz="44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itchFamily="2" charset="-122"/>
                          <a:ea typeface="华文中宋" pitchFamily="2" charset="-122"/>
                          <a:cs typeface="Times New Roman" pitchFamily="18" charset="0"/>
                        </a:rPr>
                        <a:t>产品预测</a:t>
                      </a:r>
                      <a:endParaRPr kumimoji="0" lang="zh-CN" altLang="en-US" sz="44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4"/>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itchFamily="2" charset="-122"/>
                          <a:ea typeface="华文中宋" pitchFamily="2" charset="-122"/>
                          <a:cs typeface="Times New Roman" pitchFamily="18" charset="0"/>
                        </a:rPr>
                        <a:t>产品设计开发</a:t>
                      </a:r>
                      <a:endParaRPr kumimoji="0" lang="zh-CN" altLang="en-US" sz="44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5"/>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itchFamily="2" charset="-122"/>
                          <a:ea typeface="华文中宋" pitchFamily="2" charset="-122"/>
                          <a:cs typeface="Times New Roman" pitchFamily="18" charset="0"/>
                        </a:rPr>
                        <a:t>产品工艺</a:t>
                      </a:r>
                      <a:endParaRPr kumimoji="0" lang="zh-CN" altLang="en-US" sz="44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6"/>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itchFamily="2" charset="-122"/>
                          <a:ea typeface="华文中宋" pitchFamily="2" charset="-122"/>
                          <a:cs typeface="Times New Roman" pitchFamily="18" charset="0"/>
                        </a:rPr>
                        <a:t>库存控制</a:t>
                      </a:r>
                      <a:endParaRPr kumimoji="0" lang="zh-CN" altLang="en-US" sz="44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7"/>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itchFamily="2" charset="-122"/>
                          <a:ea typeface="华文中宋" pitchFamily="2" charset="-122"/>
                          <a:cs typeface="Times New Roman" pitchFamily="18" charset="0"/>
                        </a:rPr>
                        <a:t>调    度</a:t>
                      </a:r>
                      <a:endParaRPr kumimoji="0" lang="zh-CN" altLang="en-US" sz="44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8"/>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itchFamily="2" charset="-122"/>
                          <a:ea typeface="华文中宋" pitchFamily="2" charset="-122"/>
                          <a:cs typeface="Times New Roman" pitchFamily="18" charset="0"/>
                        </a:rPr>
                        <a:t>生产能力计划</a:t>
                      </a:r>
                      <a:endParaRPr kumimoji="0" lang="zh-CN" altLang="en-US" sz="44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9"/>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itchFamily="2" charset="-122"/>
                          <a:ea typeface="华文中宋" pitchFamily="2" charset="-122"/>
                          <a:cs typeface="Times New Roman" pitchFamily="18" charset="0"/>
                        </a:rPr>
                        <a:t>材料需求</a:t>
                      </a:r>
                      <a:endParaRPr kumimoji="0" lang="zh-CN" altLang="en-US" sz="44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0"/>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itchFamily="2" charset="-122"/>
                          <a:ea typeface="华文中宋" pitchFamily="2" charset="-122"/>
                          <a:cs typeface="Times New Roman" pitchFamily="18" charset="0"/>
                        </a:rPr>
                        <a:t>操作顺序</a:t>
                      </a:r>
                      <a:endParaRPr kumimoji="0" lang="zh-CN" altLang="en-US" sz="44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1"/>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itchFamily="2" charset="-122"/>
                          <a:ea typeface="华文中宋" pitchFamily="2" charset="-122"/>
                          <a:cs typeface="Times New Roman" pitchFamily="18" charset="0"/>
                        </a:rPr>
                        <a:t>销售区域管理</a:t>
                      </a:r>
                      <a:endParaRPr kumimoji="0" lang="zh-CN" altLang="en-US" sz="44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2"/>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itchFamily="2" charset="-122"/>
                          <a:ea typeface="华文中宋" pitchFamily="2" charset="-122"/>
                          <a:cs typeface="Times New Roman" pitchFamily="18" charset="0"/>
                        </a:rPr>
                        <a:t>销    售</a:t>
                      </a:r>
                      <a:endParaRPr kumimoji="0" lang="zh-CN" altLang="en-US" sz="44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3"/>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itchFamily="2" charset="-122"/>
                          <a:ea typeface="华文中宋" pitchFamily="2" charset="-122"/>
                          <a:cs typeface="Times New Roman" pitchFamily="18" charset="0"/>
                        </a:rPr>
                        <a:t>订货服务</a:t>
                      </a:r>
                      <a:endParaRPr kumimoji="0" lang="zh-CN" altLang="en-US" sz="44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4"/>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itchFamily="2" charset="-122"/>
                          <a:ea typeface="华文中宋" pitchFamily="2" charset="-122"/>
                          <a:cs typeface="Times New Roman" pitchFamily="18" charset="0"/>
                        </a:rPr>
                        <a:t>发    运</a:t>
                      </a:r>
                      <a:endParaRPr kumimoji="0" lang="zh-CN" altLang="en-US" sz="44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5"/>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itchFamily="2" charset="-122"/>
                          <a:ea typeface="华文中宋" pitchFamily="2" charset="-122"/>
                          <a:cs typeface="Times New Roman" pitchFamily="18" charset="0"/>
                        </a:rPr>
                        <a:t>通用会计</a:t>
                      </a:r>
                      <a:endParaRPr kumimoji="0" lang="zh-CN" altLang="en-US" sz="44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6"/>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itchFamily="2" charset="-122"/>
                          <a:ea typeface="华文中宋" pitchFamily="2" charset="-122"/>
                          <a:cs typeface="Times New Roman" pitchFamily="18" charset="0"/>
                        </a:rPr>
                        <a:t>成本会计</a:t>
                      </a:r>
                      <a:endParaRPr kumimoji="0" lang="zh-CN" altLang="en-US" sz="44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7"/>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itchFamily="2" charset="-122"/>
                          <a:ea typeface="华文中宋" pitchFamily="2" charset="-122"/>
                          <a:cs typeface="Times New Roman" pitchFamily="18" charset="0"/>
                        </a:rPr>
                        <a:t>人员计划</a:t>
                      </a:r>
                      <a:endParaRPr kumimoji="0" lang="zh-CN" altLang="en-US" sz="44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8"/>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itchFamily="2" charset="-122"/>
                          <a:ea typeface="华文中宋" pitchFamily="2" charset="-122"/>
                          <a:cs typeface="Times New Roman" pitchFamily="18" charset="0"/>
                        </a:rPr>
                        <a:t>人员考核</a:t>
                      </a:r>
                      <a:endParaRPr kumimoji="0" lang="zh-CN" altLang="en-US" sz="44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9"/>
                  </a:ext>
                </a:extLst>
              </a:tr>
            </a:tbl>
          </a:graphicData>
        </a:graphic>
      </p:graphicFrame>
      <p:sp>
        <p:nvSpPr>
          <p:cNvPr id="6" name="Rectangle 2">
            <a:extLst>
              <a:ext uri="{FF2B5EF4-FFF2-40B4-BE49-F238E27FC236}">
                <a16:creationId xmlns:a16="http://schemas.microsoft.com/office/drawing/2014/main" id="{ACFE3EC2-9D24-4720-A8F5-448A65A53DAE}"/>
              </a:ext>
            </a:extLst>
          </p:cNvPr>
          <p:cNvSpPr txBox="1">
            <a:spLocks noChangeArrowheads="1"/>
          </p:cNvSpPr>
          <p:nvPr/>
        </p:nvSpPr>
        <p:spPr>
          <a:xfrm>
            <a:off x="467370" y="1628800"/>
            <a:ext cx="1656705" cy="2880320"/>
          </a:xfrm>
          <a:prstGeom prst="rect">
            <a:avLst/>
          </a:prstGeom>
          <a:effectLst/>
        </p:spPr>
        <p:txBody>
          <a:bodyPr vert="horz" lIns="91440" tIns="45720" rIns="91440" bIns="45720" rtlCol="0" anchor="ctr">
            <a:normAutofit fontScale="45000" lnSpcReduction="20000"/>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zh-CN" altLang="en-US" sz="4400" dirty="0">
                <a:solidFill>
                  <a:srgbClr val="FF0000"/>
                </a:solidFill>
              </a:rPr>
              <a:t>初始矩阵</a:t>
            </a:r>
            <a:endParaRPr lang="en-US" altLang="zh-CN" sz="4400" dirty="0">
              <a:solidFill>
                <a:srgbClr val="FF0000"/>
              </a:solidFill>
            </a:endParaRPr>
          </a:p>
          <a:p>
            <a:pPr algn="l"/>
            <a:r>
              <a:rPr lang="zh-CN" altLang="en-US" sz="4400" dirty="0">
                <a:solidFill>
                  <a:srgbClr val="FF0000"/>
                </a:solidFill>
              </a:rPr>
              <a:t>变换前</a:t>
            </a:r>
            <a:endParaRPr lang="en-US" altLang="zh-CN" sz="4400" dirty="0">
              <a:solidFill>
                <a:srgbClr val="FF0000"/>
              </a:solidFill>
            </a:endParaRPr>
          </a:p>
          <a:p>
            <a:pPr algn="l"/>
            <a:endParaRPr lang="en-US" altLang="zh-CN" dirty="0"/>
          </a:p>
          <a:p>
            <a:pPr algn="l"/>
            <a:r>
              <a:rPr lang="zh-CN" altLang="en-US" dirty="0"/>
              <a:t>矩阵表示了功能和数据之间的关系：</a:t>
            </a:r>
          </a:p>
          <a:p>
            <a:pPr algn="l"/>
            <a:r>
              <a:rPr lang="zh-CN" altLang="en-US" dirty="0"/>
              <a:t> </a:t>
            </a:r>
            <a:r>
              <a:rPr lang="en-US" altLang="zh-CN" dirty="0"/>
              <a:t>U</a:t>
            </a:r>
            <a:r>
              <a:rPr lang="zh-CN" altLang="en-US" dirty="0"/>
              <a:t>：</a:t>
            </a:r>
            <a:r>
              <a:rPr lang="en-US" altLang="zh-CN" dirty="0"/>
              <a:t>Use</a:t>
            </a:r>
          </a:p>
          <a:p>
            <a:pPr algn="l"/>
            <a:r>
              <a:rPr lang="zh-CN" altLang="en-US" dirty="0"/>
              <a:t>      使用数据类</a:t>
            </a:r>
            <a:endParaRPr lang="en-US" altLang="zh-CN" dirty="0"/>
          </a:p>
          <a:p>
            <a:pPr algn="l"/>
            <a:r>
              <a:rPr lang="en-US" altLang="zh-CN" dirty="0"/>
              <a:t> C</a:t>
            </a:r>
            <a:r>
              <a:rPr lang="zh-CN" altLang="en-US" dirty="0"/>
              <a:t>：</a:t>
            </a:r>
            <a:r>
              <a:rPr lang="en-US" altLang="zh-CN" dirty="0"/>
              <a:t>Create</a:t>
            </a:r>
          </a:p>
          <a:p>
            <a:pPr algn="l"/>
            <a:r>
              <a:rPr lang="zh-CN" altLang="en-US" dirty="0"/>
              <a:t>     产生数据类</a:t>
            </a:r>
            <a:endParaRPr lang="en-US" altLang="zh-CN" dirty="0"/>
          </a:p>
        </p:txBody>
      </p:sp>
    </p:spTree>
    <p:extLst>
      <p:ext uri="{BB962C8B-B14F-4D97-AF65-F5344CB8AC3E}">
        <p14:creationId xmlns:p14="http://schemas.microsoft.com/office/powerpoint/2010/main" val="280105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Step6.</a:t>
            </a:r>
            <a:r>
              <a:rPr lang="zh-CN" altLang="en-US" dirty="0"/>
              <a:t>定义信息结构</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074374" y="1628800"/>
            <a:ext cx="7232741" cy="4680520"/>
          </a:xfrm>
        </p:spPr>
        <p:txBody>
          <a:bodyPr>
            <a:noAutofit/>
          </a:bodyPr>
          <a:lstStyle/>
          <a:p>
            <a:r>
              <a:rPr lang="zh-CN" altLang="en-US" sz="2400" dirty="0"/>
              <a:t>规划阶段的信息结构本质：</a:t>
            </a:r>
          </a:p>
          <a:p>
            <a:pPr lvl="1"/>
            <a:r>
              <a:rPr lang="zh-CN" altLang="en-US" sz="2400" dirty="0">
                <a:latin typeface="楷体" panose="02010609060101010101" pitchFamily="49" charset="-122"/>
                <a:ea typeface="楷体" panose="02010609060101010101" pitchFamily="49" charset="-122"/>
              </a:rPr>
              <a:t>子系统</a:t>
            </a:r>
          </a:p>
          <a:p>
            <a:pPr lvl="1"/>
            <a:r>
              <a:rPr lang="zh-CN" altLang="en-US" sz="2400" dirty="0">
                <a:latin typeface="楷体" panose="02010609060101010101" pitchFamily="49" charset="-122"/>
                <a:ea typeface="楷体" panose="02010609060101010101" pitchFamily="49" charset="-122"/>
              </a:rPr>
              <a:t>子系统之间的结构关系</a:t>
            </a:r>
          </a:p>
          <a:p>
            <a:r>
              <a:rPr lang="zh-CN" altLang="en-US" sz="2400" dirty="0"/>
              <a:t>如何能得到科学优化的信息结构呢？</a:t>
            </a:r>
          </a:p>
          <a:p>
            <a:pPr lvl="1"/>
            <a:r>
              <a:rPr lang="en-US" altLang="zh-CN" sz="2400" dirty="0">
                <a:latin typeface="楷体" panose="02010609060101010101" pitchFamily="49" charset="-122"/>
                <a:ea typeface="楷体" panose="02010609060101010101" pitchFamily="49" charset="-122"/>
              </a:rPr>
              <a:t>BSP</a:t>
            </a:r>
            <a:r>
              <a:rPr lang="zh-CN" altLang="en-US" sz="2400" dirty="0">
                <a:latin typeface="楷体" panose="02010609060101010101" pitchFamily="49" charset="-122"/>
                <a:ea typeface="楷体" panose="02010609060101010101" pitchFamily="49" charset="-122"/>
              </a:rPr>
              <a:t>方法是根据信息（数据类）的产生和使用来划分子系统的。它尽量把信息产生的企业过程和经常使用这些信息的的过程划分在一个子系统内，从而减少了子系统之间的信息交换。</a:t>
            </a:r>
          </a:p>
          <a:p>
            <a:pPr lvl="1"/>
            <a:r>
              <a:rPr lang="zh-CN" altLang="en-US" sz="2400" dirty="0">
                <a:latin typeface="楷体" panose="02010609060101010101" pitchFamily="49" charset="-122"/>
                <a:ea typeface="楷体" panose="02010609060101010101" pitchFamily="49" charset="-122"/>
              </a:rPr>
              <a:t>松散耦合</a:t>
            </a:r>
            <a:endParaRPr lang="en-US" altLang="zh-CN" sz="2400" dirty="0">
              <a:latin typeface="楷体" panose="02010609060101010101" pitchFamily="49" charset="-122"/>
              <a:ea typeface="楷体" panose="02010609060101010101" pitchFamily="49" charset="-122"/>
            </a:endParaRPr>
          </a:p>
          <a:p>
            <a:pPr marL="0" lvl="1" indent="0">
              <a:buNone/>
            </a:pPr>
            <a:r>
              <a:rPr kumimoji="1" lang="en-US" altLang="zh-CN" sz="2400" dirty="0">
                <a:solidFill>
                  <a:srgbClr val="FF0000"/>
                </a:solidFill>
              </a:rPr>
              <a:t>BSP</a:t>
            </a:r>
            <a:r>
              <a:rPr kumimoji="1" lang="zh-CN" altLang="en-US" sz="2400" dirty="0">
                <a:solidFill>
                  <a:srgbClr val="FF0000"/>
                </a:solidFill>
              </a:rPr>
              <a:t>：企业系统规划法 </a:t>
            </a:r>
            <a:r>
              <a:rPr kumimoji="1" lang="en-US" altLang="zh-CN" sz="2400" dirty="0">
                <a:solidFill>
                  <a:srgbClr val="FF0000"/>
                </a:solidFill>
              </a:rPr>
              <a:t>business system planning</a:t>
            </a:r>
            <a:endParaRPr kumimoji="1" lang="zh-CN" altLang="en-US" sz="2400" dirty="0">
              <a:solidFill>
                <a:srgbClr val="FF0000"/>
              </a:solidFill>
            </a:endParaRPr>
          </a:p>
          <a:p>
            <a:pPr lvl="1"/>
            <a:endParaRPr lang="en-US" altLang="zh-CN" sz="2400" dirty="0">
              <a:latin typeface="楷体" panose="02010609060101010101" pitchFamily="49" charset="-122"/>
              <a:ea typeface="楷体" panose="02010609060101010101" pitchFamily="49" charset="-122"/>
            </a:endParaRPr>
          </a:p>
          <a:p>
            <a:pPr marL="457200" lvl="1" indent="0">
              <a:buNone/>
            </a:pP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97030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611560" y="332656"/>
            <a:ext cx="1224136" cy="1224136"/>
          </a:xfrm>
        </p:spPr>
        <p:txBody>
          <a:bodyPr>
            <a:normAutofit fontScale="90000"/>
          </a:bodyPr>
          <a:lstStyle/>
          <a:p>
            <a:r>
              <a:rPr lang="en-US" altLang="zh-CN" dirty="0"/>
              <a:t>U/C</a:t>
            </a:r>
            <a:br>
              <a:rPr lang="en-US" altLang="zh-CN" dirty="0"/>
            </a:br>
            <a:r>
              <a:rPr lang="zh-CN" altLang="en-US" dirty="0"/>
              <a:t>矩阵</a:t>
            </a:r>
          </a:p>
        </p:txBody>
      </p:sp>
      <p:sp>
        <p:nvSpPr>
          <p:cNvPr id="6" name="Rectangle 2">
            <a:extLst>
              <a:ext uri="{FF2B5EF4-FFF2-40B4-BE49-F238E27FC236}">
                <a16:creationId xmlns:a16="http://schemas.microsoft.com/office/drawing/2014/main" id="{ACFE3EC2-9D24-4720-A8F5-448A65A53DAE}"/>
              </a:ext>
            </a:extLst>
          </p:cNvPr>
          <p:cNvSpPr txBox="1">
            <a:spLocks noChangeArrowheads="1"/>
          </p:cNvSpPr>
          <p:nvPr/>
        </p:nvSpPr>
        <p:spPr>
          <a:xfrm>
            <a:off x="467370" y="1628800"/>
            <a:ext cx="1656705" cy="2880320"/>
          </a:xfrm>
          <a:prstGeom prst="rect">
            <a:avLst/>
          </a:prstGeom>
          <a:effectLst/>
        </p:spPr>
        <p:txBody>
          <a:bodyPr vert="horz" lIns="91440" tIns="45720" rIns="91440" bIns="45720" rtlCol="0" anchor="ctr">
            <a:normAutofit fontScale="45000" lnSpcReduction="20000"/>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zh-CN" altLang="en-US" sz="4400" dirty="0">
                <a:solidFill>
                  <a:srgbClr val="FF0000"/>
                </a:solidFill>
              </a:rPr>
              <a:t>变换了数据类顺序后</a:t>
            </a:r>
            <a:endParaRPr lang="en-US" altLang="zh-CN" sz="4400" dirty="0">
              <a:solidFill>
                <a:srgbClr val="FF0000"/>
              </a:solidFill>
            </a:endParaRPr>
          </a:p>
          <a:p>
            <a:pPr algn="l"/>
            <a:endParaRPr lang="en-US" altLang="zh-CN" dirty="0"/>
          </a:p>
          <a:p>
            <a:pPr algn="l"/>
            <a:r>
              <a:rPr lang="zh-CN" altLang="en-US" dirty="0"/>
              <a:t>矩阵表示了功能和数据之间的关系：</a:t>
            </a:r>
          </a:p>
          <a:p>
            <a:pPr algn="l"/>
            <a:r>
              <a:rPr lang="zh-CN" altLang="en-US" dirty="0"/>
              <a:t> </a:t>
            </a:r>
            <a:r>
              <a:rPr lang="en-US" altLang="zh-CN" dirty="0"/>
              <a:t>U</a:t>
            </a:r>
            <a:r>
              <a:rPr lang="zh-CN" altLang="en-US" dirty="0"/>
              <a:t>：</a:t>
            </a:r>
            <a:r>
              <a:rPr lang="en-US" altLang="zh-CN" dirty="0"/>
              <a:t>Use</a:t>
            </a:r>
          </a:p>
          <a:p>
            <a:pPr algn="l"/>
            <a:r>
              <a:rPr lang="zh-CN" altLang="en-US" dirty="0"/>
              <a:t>      使用数据类</a:t>
            </a:r>
            <a:endParaRPr lang="en-US" altLang="zh-CN" dirty="0"/>
          </a:p>
          <a:p>
            <a:pPr algn="l"/>
            <a:r>
              <a:rPr lang="en-US" altLang="zh-CN" dirty="0"/>
              <a:t> C</a:t>
            </a:r>
            <a:r>
              <a:rPr lang="zh-CN" altLang="en-US" dirty="0"/>
              <a:t>：</a:t>
            </a:r>
            <a:r>
              <a:rPr lang="en-US" altLang="zh-CN" dirty="0"/>
              <a:t>Create</a:t>
            </a:r>
          </a:p>
          <a:p>
            <a:pPr algn="l"/>
            <a:r>
              <a:rPr lang="zh-CN" altLang="en-US" dirty="0"/>
              <a:t>     产生数据类</a:t>
            </a:r>
            <a:endParaRPr lang="en-US" altLang="zh-CN" dirty="0"/>
          </a:p>
        </p:txBody>
      </p:sp>
      <p:graphicFrame>
        <p:nvGraphicFramePr>
          <p:cNvPr id="7" name="Group 426"/>
          <p:cNvGraphicFramePr>
            <a:graphicFrameLocks noGrp="1"/>
          </p:cNvGraphicFramePr>
          <p:nvPr>
            <p:ph idx="1"/>
            <p:extLst>
              <p:ext uri="{D42A27DB-BD31-4B8C-83A1-F6EECF244321}">
                <p14:modId xmlns:p14="http://schemas.microsoft.com/office/powerpoint/2010/main" val="1144278999"/>
              </p:ext>
            </p:extLst>
          </p:nvPr>
        </p:nvGraphicFramePr>
        <p:xfrm>
          <a:off x="2124075" y="188913"/>
          <a:ext cx="6913563" cy="6591297"/>
        </p:xfrm>
        <a:graphic>
          <a:graphicData uri="http://schemas.openxmlformats.org/drawingml/2006/table">
            <a:tbl>
              <a:tblPr>
                <a:effectLst>
                  <a:outerShdw blurRad="50800" dist="50800" dir="5400000" algn="ctr" rotWithShape="0">
                    <a:srgbClr val="FFFF00"/>
                  </a:outerShdw>
                </a:effectLst>
              </a:tblPr>
              <a:tblGrid>
                <a:gridCol w="517525">
                  <a:extLst>
                    <a:ext uri="{9D8B030D-6E8A-4147-A177-3AD203B41FA5}">
                      <a16:colId xmlns:a16="http://schemas.microsoft.com/office/drawing/2014/main" val="20000"/>
                    </a:ext>
                  </a:extLst>
                </a:gridCol>
                <a:gridCol w="1468438">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287337">
                  <a:extLst>
                    <a:ext uri="{9D8B030D-6E8A-4147-A177-3AD203B41FA5}">
                      <a16:colId xmlns:a16="http://schemas.microsoft.com/office/drawing/2014/main" val="20003"/>
                    </a:ext>
                  </a:extLst>
                </a:gridCol>
                <a:gridCol w="307975">
                  <a:extLst>
                    <a:ext uri="{9D8B030D-6E8A-4147-A177-3AD203B41FA5}">
                      <a16:colId xmlns:a16="http://schemas.microsoft.com/office/drawing/2014/main" val="20004"/>
                    </a:ext>
                  </a:extLst>
                </a:gridCol>
                <a:gridCol w="341313">
                  <a:extLst>
                    <a:ext uri="{9D8B030D-6E8A-4147-A177-3AD203B41FA5}">
                      <a16:colId xmlns:a16="http://schemas.microsoft.com/office/drawing/2014/main" val="20005"/>
                    </a:ext>
                  </a:extLst>
                </a:gridCol>
                <a:gridCol w="327025">
                  <a:extLst>
                    <a:ext uri="{9D8B030D-6E8A-4147-A177-3AD203B41FA5}">
                      <a16:colId xmlns:a16="http://schemas.microsoft.com/office/drawing/2014/main" val="20006"/>
                    </a:ext>
                  </a:extLst>
                </a:gridCol>
                <a:gridCol w="271462">
                  <a:extLst>
                    <a:ext uri="{9D8B030D-6E8A-4147-A177-3AD203B41FA5}">
                      <a16:colId xmlns:a16="http://schemas.microsoft.com/office/drawing/2014/main" val="20007"/>
                    </a:ext>
                  </a:extLst>
                </a:gridCol>
                <a:gridCol w="269875">
                  <a:extLst>
                    <a:ext uri="{9D8B030D-6E8A-4147-A177-3AD203B41FA5}">
                      <a16:colId xmlns:a16="http://schemas.microsoft.com/office/drawing/2014/main" val="20008"/>
                    </a:ext>
                  </a:extLst>
                </a:gridCol>
                <a:gridCol w="334963">
                  <a:extLst>
                    <a:ext uri="{9D8B030D-6E8A-4147-A177-3AD203B41FA5}">
                      <a16:colId xmlns:a16="http://schemas.microsoft.com/office/drawing/2014/main" val="20009"/>
                    </a:ext>
                  </a:extLst>
                </a:gridCol>
                <a:gridCol w="309562">
                  <a:extLst>
                    <a:ext uri="{9D8B030D-6E8A-4147-A177-3AD203B41FA5}">
                      <a16:colId xmlns:a16="http://schemas.microsoft.com/office/drawing/2014/main" val="20010"/>
                    </a:ext>
                  </a:extLst>
                </a:gridCol>
                <a:gridCol w="307975">
                  <a:extLst>
                    <a:ext uri="{9D8B030D-6E8A-4147-A177-3AD203B41FA5}">
                      <a16:colId xmlns:a16="http://schemas.microsoft.com/office/drawing/2014/main" val="20011"/>
                    </a:ext>
                  </a:extLst>
                </a:gridCol>
                <a:gridCol w="309563">
                  <a:extLst>
                    <a:ext uri="{9D8B030D-6E8A-4147-A177-3AD203B41FA5}">
                      <a16:colId xmlns:a16="http://schemas.microsoft.com/office/drawing/2014/main" val="20012"/>
                    </a:ext>
                  </a:extLst>
                </a:gridCol>
                <a:gridCol w="307975">
                  <a:extLst>
                    <a:ext uri="{9D8B030D-6E8A-4147-A177-3AD203B41FA5}">
                      <a16:colId xmlns:a16="http://schemas.microsoft.com/office/drawing/2014/main" val="20013"/>
                    </a:ext>
                  </a:extLst>
                </a:gridCol>
                <a:gridCol w="297829">
                  <a:extLst>
                    <a:ext uri="{9D8B030D-6E8A-4147-A177-3AD203B41FA5}">
                      <a16:colId xmlns:a16="http://schemas.microsoft.com/office/drawing/2014/main" val="20014"/>
                    </a:ext>
                  </a:extLst>
                </a:gridCol>
                <a:gridCol w="318121">
                  <a:extLst>
                    <a:ext uri="{9D8B030D-6E8A-4147-A177-3AD203B41FA5}">
                      <a16:colId xmlns:a16="http://schemas.microsoft.com/office/drawing/2014/main" val="20015"/>
                    </a:ext>
                  </a:extLst>
                </a:gridCol>
                <a:gridCol w="309562">
                  <a:extLst>
                    <a:ext uri="{9D8B030D-6E8A-4147-A177-3AD203B41FA5}">
                      <a16:colId xmlns:a16="http://schemas.microsoft.com/office/drawing/2014/main" val="20016"/>
                    </a:ext>
                  </a:extLst>
                </a:gridCol>
                <a:gridCol w="309563">
                  <a:extLst>
                    <a:ext uri="{9D8B030D-6E8A-4147-A177-3AD203B41FA5}">
                      <a16:colId xmlns:a16="http://schemas.microsoft.com/office/drawing/2014/main" val="20017"/>
                    </a:ext>
                  </a:extLst>
                </a:gridCol>
              </a:tblGrid>
              <a:tr h="1097389">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tx1"/>
                        </a:solidFill>
                        <a:effectLst/>
                        <a:latin typeface="宋体" pitchFamily="2" charset="-122"/>
                        <a:ea typeface="华文中宋"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          </a:t>
                      </a: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数据类</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功能</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chemeClr val="bg1"/>
                    </a:solid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计划</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3175"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财务</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产品</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零件规格</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材料表</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材料库存</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成品库存</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工作令</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机器负荷</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材料供应</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操作顺序</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客户</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销售区域</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订货</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成本</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职工</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4346">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经营计划</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经营计划</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434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财务计划</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4664">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资产规模</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4346">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技术准备</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36000" marR="3600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产品预测</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7434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产品设计开发</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54869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产品工艺</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74346">
                <a:tc row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生产制造</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库存控制</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dirty="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7434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调    度</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8101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生产能力计划</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7434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材料需求</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27434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操作顺序</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274346">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销</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售</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销售区域管理</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dirty="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27434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销    售</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27434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订货服务</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r h="27434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发    运</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5"/>
                  </a:ext>
                </a:extLst>
              </a:tr>
              <a:tr h="274346">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财</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会</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通用会计</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dirty="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6"/>
                  </a:ext>
                </a:extLst>
              </a:tr>
              <a:tr h="27434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成本会计</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7"/>
                  </a:ext>
                </a:extLst>
              </a:tr>
              <a:tr h="274346">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人</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事</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人员计划</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8"/>
                  </a:ext>
                </a:extLst>
              </a:tr>
              <a:tr h="27434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华文中宋" pitchFamily="2" charset="-122"/>
                          <a:cs typeface="Times New Roman" pitchFamily="18" charset="0"/>
                        </a:rPr>
                        <a:t>人员考核</a:t>
                      </a:r>
                      <a:endParaRPr kumimoji="0" lang="zh-CN" altLang="en-US" sz="1800" b="1" i="0" u="none" strike="noStrike" cap="none" normalizeH="0" baseline="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9"/>
                  </a:ext>
                </a:extLst>
              </a:tr>
            </a:tbl>
          </a:graphicData>
        </a:graphic>
      </p:graphicFrame>
      <p:cxnSp>
        <p:nvCxnSpPr>
          <p:cNvPr id="3" name="直接连接符 2"/>
          <p:cNvCxnSpPr/>
          <p:nvPr/>
        </p:nvCxnSpPr>
        <p:spPr>
          <a:xfrm>
            <a:off x="4211960" y="1484784"/>
            <a:ext cx="4608512" cy="518457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矩形标注 4"/>
          <p:cNvSpPr/>
          <p:nvPr/>
        </p:nvSpPr>
        <p:spPr>
          <a:xfrm>
            <a:off x="7524328" y="3356991"/>
            <a:ext cx="1487932" cy="739637"/>
          </a:xfrm>
          <a:prstGeom prst="wedgeRectCallout">
            <a:avLst>
              <a:gd name="adj1" fmla="val -105736"/>
              <a:gd name="adj2" fmla="val 5928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a:t>尽量把</a:t>
            </a:r>
            <a:r>
              <a:rPr lang="en-US" altLang="zh-CN" b="1"/>
              <a:t>C</a:t>
            </a:r>
            <a:r>
              <a:rPr lang="zh-CN" altLang="en-US" b="1"/>
              <a:t>汇集到对角线上</a:t>
            </a:r>
            <a:endParaRPr lang="zh-CN" altLang="en-US" b="1" dirty="0"/>
          </a:p>
        </p:txBody>
      </p:sp>
    </p:spTree>
    <p:extLst>
      <p:ext uri="{BB962C8B-B14F-4D97-AF65-F5344CB8AC3E}">
        <p14:creationId xmlns:p14="http://schemas.microsoft.com/office/powerpoint/2010/main" val="227535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611560" y="332656"/>
            <a:ext cx="1224136" cy="1224136"/>
          </a:xfrm>
        </p:spPr>
        <p:txBody>
          <a:bodyPr>
            <a:normAutofit fontScale="90000"/>
          </a:bodyPr>
          <a:lstStyle/>
          <a:p>
            <a:r>
              <a:rPr lang="en-US" altLang="zh-CN" dirty="0"/>
              <a:t>U/C</a:t>
            </a:r>
            <a:br>
              <a:rPr lang="en-US" altLang="zh-CN" dirty="0"/>
            </a:br>
            <a:r>
              <a:rPr lang="zh-CN" altLang="en-US" dirty="0"/>
              <a:t>矩阵</a:t>
            </a:r>
          </a:p>
        </p:txBody>
      </p:sp>
      <p:sp>
        <p:nvSpPr>
          <p:cNvPr id="6" name="Rectangle 2">
            <a:extLst>
              <a:ext uri="{FF2B5EF4-FFF2-40B4-BE49-F238E27FC236}">
                <a16:creationId xmlns:a16="http://schemas.microsoft.com/office/drawing/2014/main" id="{ACFE3EC2-9D24-4720-A8F5-448A65A53DAE}"/>
              </a:ext>
            </a:extLst>
          </p:cNvPr>
          <p:cNvSpPr txBox="1">
            <a:spLocks noChangeArrowheads="1"/>
          </p:cNvSpPr>
          <p:nvPr/>
        </p:nvSpPr>
        <p:spPr>
          <a:xfrm>
            <a:off x="395275" y="1700808"/>
            <a:ext cx="1656705" cy="2880320"/>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zh-CN" altLang="en-US" sz="1800" dirty="0">
                <a:solidFill>
                  <a:srgbClr val="FF0000"/>
                </a:solidFill>
              </a:rPr>
              <a:t>初始矩阵</a:t>
            </a:r>
            <a:endParaRPr lang="en-US" altLang="zh-CN" sz="1800" dirty="0">
              <a:solidFill>
                <a:srgbClr val="FF0000"/>
              </a:solidFill>
            </a:endParaRPr>
          </a:p>
          <a:p>
            <a:pPr algn="l"/>
            <a:r>
              <a:rPr lang="zh-CN" altLang="en-US" sz="1800" dirty="0">
                <a:solidFill>
                  <a:srgbClr val="FF0000"/>
                </a:solidFill>
              </a:rPr>
              <a:t>确定结构</a:t>
            </a:r>
            <a:endParaRPr lang="en-US" altLang="zh-CN" sz="1800" dirty="0">
              <a:solidFill>
                <a:srgbClr val="FF0000"/>
              </a:solidFill>
            </a:endParaRPr>
          </a:p>
          <a:p>
            <a:pPr algn="l"/>
            <a:endParaRPr lang="en-US" altLang="zh-CN" sz="1600" dirty="0"/>
          </a:p>
          <a:p>
            <a:pPr algn="l"/>
            <a:r>
              <a:rPr lang="zh-CN" altLang="en-US" sz="1600" dirty="0"/>
              <a:t>矩阵表示了功能和数据之间的关系：</a:t>
            </a:r>
          </a:p>
          <a:p>
            <a:pPr algn="l"/>
            <a:r>
              <a:rPr lang="zh-CN" altLang="en-US" sz="1600" dirty="0"/>
              <a:t> </a:t>
            </a:r>
            <a:r>
              <a:rPr lang="en-US" altLang="zh-CN" sz="1600" dirty="0"/>
              <a:t>U</a:t>
            </a:r>
            <a:r>
              <a:rPr lang="zh-CN" altLang="en-US" sz="1600" dirty="0"/>
              <a:t>：</a:t>
            </a:r>
            <a:r>
              <a:rPr lang="en-US" altLang="zh-CN" sz="1600" dirty="0"/>
              <a:t>Use</a:t>
            </a:r>
          </a:p>
          <a:p>
            <a:pPr algn="l"/>
            <a:r>
              <a:rPr lang="zh-CN" altLang="en-US" sz="1600" dirty="0"/>
              <a:t>      使用数据类</a:t>
            </a:r>
            <a:endParaRPr lang="en-US" altLang="zh-CN" sz="1600" dirty="0"/>
          </a:p>
          <a:p>
            <a:pPr algn="l"/>
            <a:r>
              <a:rPr lang="en-US" altLang="zh-CN" sz="1600" dirty="0"/>
              <a:t> C</a:t>
            </a:r>
            <a:r>
              <a:rPr lang="zh-CN" altLang="en-US" sz="1600" dirty="0"/>
              <a:t>：</a:t>
            </a:r>
            <a:r>
              <a:rPr lang="en-US" altLang="zh-CN" sz="1600" dirty="0"/>
              <a:t>Create</a:t>
            </a:r>
          </a:p>
          <a:p>
            <a:pPr algn="l"/>
            <a:r>
              <a:rPr lang="zh-CN" altLang="en-US" sz="1600" dirty="0"/>
              <a:t>     产生数据类</a:t>
            </a:r>
            <a:endParaRPr lang="en-US" altLang="zh-CN" sz="1600" dirty="0"/>
          </a:p>
        </p:txBody>
      </p:sp>
      <p:graphicFrame>
        <p:nvGraphicFramePr>
          <p:cNvPr id="8" name="Object 4"/>
          <p:cNvGraphicFramePr>
            <a:graphicFrameLocks noGrp="1" noChangeAspect="1"/>
          </p:cNvGraphicFramePr>
          <p:nvPr>
            <p:ph sz="half" idx="4294967295"/>
            <p:extLst>
              <p:ext uri="{D42A27DB-BD31-4B8C-83A1-F6EECF244321}">
                <p14:modId xmlns:p14="http://schemas.microsoft.com/office/powerpoint/2010/main" val="1502787756"/>
              </p:ext>
            </p:extLst>
          </p:nvPr>
        </p:nvGraphicFramePr>
        <p:xfrm>
          <a:off x="1907704" y="169427"/>
          <a:ext cx="7092950" cy="6626225"/>
        </p:xfrm>
        <a:graphic>
          <a:graphicData uri="http://schemas.openxmlformats.org/presentationml/2006/ole">
            <mc:AlternateContent xmlns:mc="http://schemas.openxmlformats.org/markup-compatibility/2006">
              <mc:Choice xmlns:v="urn:schemas-microsoft-com:vml" Requires="v">
                <p:oleObj spid="_x0000_s3095" name="图像文档" r:id="rId4" imgW="7515225" imgH="4019550" progId="图像.文件">
                  <p:embed/>
                </p:oleObj>
              </mc:Choice>
              <mc:Fallback>
                <p:oleObj name="图像文档" r:id="rId4" imgW="7515225" imgH="4019550" progId="图像.文件">
                  <p:embed/>
                  <p:pic>
                    <p:nvPicPr>
                      <p:cNvPr id="2662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704" y="169427"/>
                        <a:ext cx="7092950" cy="662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矩形标注 4"/>
          <p:cNvSpPr/>
          <p:nvPr/>
        </p:nvSpPr>
        <p:spPr>
          <a:xfrm>
            <a:off x="4652096" y="5805264"/>
            <a:ext cx="2008136" cy="864096"/>
          </a:xfrm>
          <a:prstGeom prst="wedgeRectCallout">
            <a:avLst>
              <a:gd name="adj1" fmla="val -80606"/>
              <a:gd name="adj2" fmla="val -110885"/>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b="1" dirty="0"/>
              <a:t>簇外的</a:t>
            </a:r>
            <a:r>
              <a:rPr lang="en-US" altLang="zh-CN" b="1" dirty="0"/>
              <a:t>U</a:t>
            </a:r>
            <a:r>
              <a:rPr lang="zh-CN" altLang="en-US" b="1" dirty="0"/>
              <a:t>表示系统之间的数据联系。</a:t>
            </a:r>
          </a:p>
        </p:txBody>
      </p:sp>
    </p:spTree>
    <p:extLst>
      <p:ext uri="{BB962C8B-B14F-4D97-AF65-F5344CB8AC3E}">
        <p14:creationId xmlns:p14="http://schemas.microsoft.com/office/powerpoint/2010/main" val="587635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11018BA-5434-4561-B412-293389E04FD0}"/>
              </a:ext>
            </a:extLst>
          </p:cNvPr>
          <p:cNvSpPr>
            <a:spLocks noGrp="1" noChangeArrowheads="1"/>
          </p:cNvSpPr>
          <p:nvPr>
            <p:ph type="title"/>
          </p:nvPr>
        </p:nvSpPr>
        <p:spPr/>
        <p:txBody>
          <a:bodyPr/>
          <a:lstStyle/>
          <a:p>
            <a:r>
              <a:rPr lang="zh-CN" altLang="en-US" dirty="0"/>
              <a:t>信息系统规划的必要性</a:t>
            </a:r>
          </a:p>
        </p:txBody>
      </p:sp>
      <p:sp>
        <p:nvSpPr>
          <p:cNvPr id="4099" name="Rectangle 3">
            <a:extLst>
              <a:ext uri="{FF2B5EF4-FFF2-40B4-BE49-F238E27FC236}">
                <a16:creationId xmlns:a16="http://schemas.microsoft.com/office/drawing/2014/main" id="{2FB248A4-1002-4AAA-9CA9-E4E3A79A9CA3}"/>
              </a:ext>
            </a:extLst>
          </p:cNvPr>
          <p:cNvSpPr>
            <a:spLocks noGrp="1" noChangeArrowheads="1"/>
          </p:cNvSpPr>
          <p:nvPr>
            <p:ph idx="1"/>
          </p:nvPr>
        </p:nvSpPr>
        <p:spPr>
          <a:xfrm>
            <a:off x="958713" y="1556792"/>
            <a:ext cx="7272808" cy="4680519"/>
          </a:xfrm>
        </p:spPr>
        <p:txBody>
          <a:bodyPr>
            <a:noAutofit/>
          </a:bodyPr>
          <a:lstStyle/>
          <a:p>
            <a:pPr marL="0" indent="0">
              <a:lnSpc>
                <a:spcPct val="120000"/>
              </a:lnSpc>
              <a:buNone/>
            </a:pPr>
            <a:r>
              <a:rPr lang="zh-CN" altLang="en-US" dirty="0">
                <a:solidFill>
                  <a:schemeClr val="tx1"/>
                </a:solidFill>
              </a:rPr>
              <a:t>信息系统建设的复杂性</a:t>
            </a:r>
          </a:p>
          <a:p>
            <a:pPr marL="0" indent="0">
              <a:lnSpc>
                <a:spcPct val="120000"/>
              </a:lnSpc>
              <a:buNone/>
            </a:pPr>
            <a:r>
              <a:rPr lang="en-US" altLang="zh-CN" sz="2400" dirty="0">
                <a:solidFill>
                  <a:schemeClr val="tx1"/>
                </a:solidFill>
              </a:rPr>
              <a:t>	</a:t>
            </a:r>
            <a:r>
              <a:rPr lang="zh-CN" altLang="en-US" sz="2400" dirty="0">
                <a:solidFill>
                  <a:schemeClr val="tx1"/>
                </a:solidFill>
                <a:latin typeface="楷体" panose="02010609060101010101" pitchFamily="49" charset="-122"/>
                <a:ea typeface="楷体" panose="02010609060101010101" pitchFamily="49" charset="-122"/>
              </a:rPr>
              <a:t>周期长，投资大，不确定性</a:t>
            </a:r>
          </a:p>
          <a:p>
            <a:pPr marL="0" indent="0">
              <a:lnSpc>
                <a:spcPct val="120000"/>
              </a:lnSpc>
              <a:buNone/>
            </a:pPr>
            <a:r>
              <a:rPr lang="zh-CN" altLang="en-US" dirty="0">
                <a:solidFill>
                  <a:schemeClr val="tx1"/>
                </a:solidFill>
              </a:rPr>
              <a:t>重要性</a:t>
            </a:r>
          </a:p>
          <a:p>
            <a:pPr marL="457200" lvl="2" indent="0">
              <a:lnSpc>
                <a:spcPct val="120000"/>
              </a:lnSpc>
              <a:buNone/>
            </a:pPr>
            <a:r>
              <a:rPr lang="zh-CN" altLang="en-US" sz="2400" dirty="0">
                <a:solidFill>
                  <a:schemeClr val="tx1"/>
                </a:solidFill>
                <a:latin typeface="楷体" panose="02010609060101010101" pitchFamily="49" charset="-122"/>
                <a:ea typeface="楷体" panose="02010609060101010101" pitchFamily="49" charset="-122"/>
              </a:rPr>
              <a:t>好的规划＋好的开发＝优秀的系统</a:t>
            </a:r>
          </a:p>
          <a:p>
            <a:pPr marL="457200" lvl="2" indent="0">
              <a:lnSpc>
                <a:spcPct val="120000"/>
              </a:lnSpc>
              <a:buNone/>
            </a:pPr>
            <a:r>
              <a:rPr lang="zh-CN" altLang="en-US" sz="2400" dirty="0">
                <a:solidFill>
                  <a:schemeClr val="tx1"/>
                </a:solidFill>
                <a:latin typeface="楷体" panose="02010609060101010101" pitchFamily="49" charset="-122"/>
                <a:ea typeface="楷体" panose="02010609060101010101" pitchFamily="49" charset="-122"/>
              </a:rPr>
              <a:t>好的规划＋差的开发＝好的系统</a:t>
            </a:r>
          </a:p>
          <a:p>
            <a:pPr marL="457200" lvl="2" indent="0">
              <a:lnSpc>
                <a:spcPct val="120000"/>
              </a:lnSpc>
              <a:buNone/>
            </a:pPr>
            <a:r>
              <a:rPr lang="zh-CN" altLang="en-US" sz="2400" dirty="0">
                <a:solidFill>
                  <a:schemeClr val="tx1"/>
                </a:solidFill>
                <a:latin typeface="楷体" panose="02010609060101010101" pitchFamily="49" charset="-122"/>
                <a:ea typeface="楷体" panose="02010609060101010101" pitchFamily="49" charset="-122"/>
              </a:rPr>
              <a:t>差的规划＋好的开发＝差的系统</a:t>
            </a:r>
          </a:p>
          <a:p>
            <a:pPr marL="457200" lvl="2" indent="0">
              <a:lnSpc>
                <a:spcPct val="120000"/>
              </a:lnSpc>
              <a:buNone/>
            </a:pPr>
            <a:r>
              <a:rPr lang="zh-CN" altLang="en-US" sz="2400" dirty="0">
                <a:solidFill>
                  <a:schemeClr val="tx1"/>
                </a:solidFill>
                <a:latin typeface="楷体" panose="02010609060101010101" pitchFamily="49" charset="-122"/>
                <a:ea typeface="楷体" panose="02010609060101010101" pitchFamily="49" charset="-122"/>
              </a:rPr>
              <a:t>差的规划＋差的开发＝混乱的系统</a:t>
            </a:r>
            <a:endParaRPr lang="en-US" altLang="zh-CN" sz="2400" dirty="0">
              <a:solidFill>
                <a:schemeClr val="tx1"/>
              </a:solidFill>
              <a:latin typeface="楷体" panose="02010609060101010101" pitchFamily="49" charset="-122"/>
              <a:ea typeface="楷体" panose="02010609060101010101" pitchFamily="49" charset="-122"/>
            </a:endParaRPr>
          </a:p>
          <a:p>
            <a:pPr marL="0" lvl="2" indent="0">
              <a:lnSpc>
                <a:spcPct val="120000"/>
              </a:lnSpc>
              <a:buNone/>
            </a:pPr>
            <a:r>
              <a:rPr lang="zh-CN" altLang="en-US" sz="2000" dirty="0">
                <a:solidFill>
                  <a:srgbClr val="FF0000"/>
                </a:solidFill>
              </a:rPr>
              <a:t>联想一下城市规划，没有规划或差的规划会带来哪些严重后果</a:t>
            </a:r>
          </a:p>
        </p:txBody>
      </p:sp>
    </p:spTree>
    <p:extLst>
      <p:ext uri="{BB962C8B-B14F-4D97-AF65-F5344CB8AC3E}">
        <p14:creationId xmlns:p14="http://schemas.microsoft.com/office/powerpoint/2010/main" val="1616330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Step7.</a:t>
            </a:r>
            <a:r>
              <a:rPr lang="zh-CN" altLang="en-US" dirty="0"/>
              <a:t>确定子系统的优先顺序</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074374" y="1628800"/>
            <a:ext cx="7232741" cy="4680520"/>
          </a:xfrm>
        </p:spPr>
        <p:txBody>
          <a:bodyPr>
            <a:noAutofit/>
          </a:bodyPr>
          <a:lstStyle/>
          <a:p>
            <a:pPr marL="0" indent="0">
              <a:buNone/>
            </a:pPr>
            <a:r>
              <a:rPr lang="zh-CN" altLang="en-US" dirty="0"/>
              <a:t>有两种方法确定子系统开发优先顺序：</a:t>
            </a:r>
          </a:p>
          <a:p>
            <a:r>
              <a:rPr lang="zh-CN" altLang="en-US" dirty="0"/>
              <a:t>根据</a:t>
            </a:r>
            <a:r>
              <a:rPr lang="en-US" altLang="zh-CN" dirty="0"/>
              <a:t>U/C</a:t>
            </a:r>
            <a:r>
              <a:rPr lang="zh-CN" altLang="en-US" dirty="0"/>
              <a:t>矩阵中信息的约束条件来决定系统开发顺序。</a:t>
            </a:r>
          </a:p>
          <a:p>
            <a:pPr lvl="1"/>
            <a:r>
              <a:rPr lang="zh-CN" altLang="en-US" dirty="0">
                <a:latin typeface="楷体" panose="02010609060101010101" pitchFamily="49" charset="-122"/>
                <a:ea typeface="楷体" panose="02010609060101010101" pitchFamily="49" charset="-122"/>
              </a:rPr>
              <a:t>但可能死锁</a:t>
            </a:r>
          </a:p>
          <a:p>
            <a:endParaRPr lang="zh-CN" altLang="en-US" dirty="0"/>
          </a:p>
          <a:p>
            <a:r>
              <a:rPr lang="zh-CN" altLang="en-US" dirty="0"/>
              <a:t>根据系统需求程度与潜在效益评估</a:t>
            </a:r>
          </a:p>
          <a:p>
            <a:pPr lvl="1"/>
            <a:r>
              <a:rPr lang="zh-CN" altLang="en-US" dirty="0">
                <a:latin typeface="楷体" panose="02010609060101010101" pitchFamily="49" charset="-122"/>
                <a:ea typeface="楷体" panose="02010609060101010101" pitchFamily="49" charset="-122"/>
              </a:rPr>
              <a:t>可能先期功能还未开发，需要人工准备数据。</a:t>
            </a:r>
          </a:p>
        </p:txBody>
      </p:sp>
    </p:spTree>
    <p:extLst>
      <p:ext uri="{BB962C8B-B14F-4D97-AF65-F5344CB8AC3E}">
        <p14:creationId xmlns:p14="http://schemas.microsoft.com/office/powerpoint/2010/main" val="1939657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Step8.</a:t>
            </a:r>
            <a:r>
              <a:rPr lang="zh-CN" altLang="en-US" dirty="0"/>
              <a:t>完成计算机逻辑配置方案</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074374" y="1628800"/>
            <a:ext cx="7232741" cy="4680520"/>
          </a:xfrm>
        </p:spPr>
        <p:txBody>
          <a:bodyPr>
            <a:noAutofit/>
          </a:bodyPr>
          <a:lstStyle/>
          <a:p>
            <a:r>
              <a:rPr lang="zh-CN" altLang="en-US" sz="3200" dirty="0"/>
              <a:t>逻辑配置不涉及具体硬件型号</a:t>
            </a:r>
          </a:p>
          <a:p>
            <a:r>
              <a:rPr lang="zh-CN" altLang="en-US" sz="3200" dirty="0"/>
              <a:t>考虑约束条件</a:t>
            </a:r>
          </a:p>
          <a:p>
            <a:r>
              <a:rPr lang="zh-CN" altLang="en-US" sz="3200" dirty="0"/>
              <a:t>考虑处理方式：批处理、实时处理</a:t>
            </a:r>
          </a:p>
          <a:p>
            <a:r>
              <a:rPr lang="zh-CN" altLang="en-US" sz="3200" dirty="0"/>
              <a:t>考虑联机存储量</a:t>
            </a:r>
          </a:p>
          <a:p>
            <a:r>
              <a:rPr lang="zh-CN" altLang="en-US" sz="3200" dirty="0"/>
              <a:t>考虑设备、系统软件</a:t>
            </a:r>
          </a:p>
        </p:txBody>
      </p:sp>
    </p:spTree>
    <p:extLst>
      <p:ext uri="{BB962C8B-B14F-4D97-AF65-F5344CB8AC3E}">
        <p14:creationId xmlns:p14="http://schemas.microsoft.com/office/powerpoint/2010/main" val="3423925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4.2.3 </a:t>
            </a:r>
            <a:r>
              <a:rPr lang="zh-CN" altLang="en-US" dirty="0"/>
              <a:t>关键成功因素法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755576" y="1772816"/>
            <a:ext cx="7632847" cy="4536504"/>
          </a:xfrm>
        </p:spPr>
        <p:txBody>
          <a:bodyPr>
            <a:noAutofit/>
          </a:bodyPr>
          <a:lstStyle/>
          <a:p>
            <a:r>
              <a:rPr lang="zh-CN" altLang="en-US" dirty="0"/>
              <a:t>关键成功因素</a:t>
            </a:r>
            <a:r>
              <a:rPr lang="en-US" altLang="zh-CN" dirty="0"/>
              <a:t>:</a:t>
            </a:r>
          </a:p>
          <a:p>
            <a:pPr marL="0" indent="0">
              <a:buNone/>
            </a:pPr>
            <a:r>
              <a:rPr lang="en-US" altLang="zh-CN" dirty="0"/>
              <a:t>	</a:t>
            </a:r>
            <a:r>
              <a:rPr lang="zh-CN" altLang="en-US" dirty="0"/>
              <a:t>对组织能否成功实现目标起决定性的因素。</a:t>
            </a:r>
            <a:endParaRPr lang="en-US" altLang="zh-CN" dirty="0"/>
          </a:p>
          <a:p>
            <a:pPr marL="0" indent="0">
              <a:buNone/>
            </a:pPr>
            <a:r>
              <a:rPr lang="en-US" altLang="zh-CN" dirty="0"/>
              <a:t>	(KSF key successful factor)</a:t>
            </a:r>
          </a:p>
          <a:p>
            <a:pPr marL="0" indent="0">
              <a:buNone/>
            </a:pPr>
            <a:r>
              <a:rPr lang="en-US" altLang="zh-CN" dirty="0"/>
              <a:t>	(CSF critical success factor)</a:t>
            </a:r>
          </a:p>
        </p:txBody>
      </p:sp>
    </p:spTree>
    <p:extLst>
      <p:ext uri="{BB962C8B-B14F-4D97-AF65-F5344CB8AC3E}">
        <p14:creationId xmlns:p14="http://schemas.microsoft.com/office/powerpoint/2010/main" val="949045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关键成功因素法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755576" y="1772816"/>
            <a:ext cx="7632847" cy="4536504"/>
          </a:xfrm>
        </p:spPr>
        <p:txBody>
          <a:bodyPr>
            <a:noAutofit/>
          </a:bodyPr>
          <a:lstStyle/>
          <a:p>
            <a:r>
              <a:rPr lang="zh-CN" altLang="en-US" dirty="0"/>
              <a:t>寻找影响组织成功的关键因素</a:t>
            </a:r>
          </a:p>
          <a:p>
            <a:pPr lvl="1"/>
            <a:r>
              <a:rPr lang="zh-CN" altLang="en-US" dirty="0">
                <a:latin typeface="楷体" panose="02010609060101010101" pitchFamily="49" charset="-122"/>
                <a:ea typeface="楷体" panose="02010609060101010101" pitchFamily="49" charset="-122"/>
              </a:rPr>
              <a:t>每个因素的可测量性能，性能指标和标准</a:t>
            </a:r>
          </a:p>
          <a:p>
            <a:pPr lvl="1"/>
            <a:r>
              <a:rPr lang="zh-CN" altLang="en-US" dirty="0">
                <a:latin typeface="楷体" panose="02010609060101010101" pitchFamily="49" charset="-122"/>
                <a:ea typeface="楷体" panose="02010609060101010101" pitchFamily="49" charset="-122"/>
              </a:rPr>
              <a:t>关键性能指标（</a:t>
            </a:r>
            <a:r>
              <a:rPr lang="en-US" altLang="zh-CN" dirty="0">
                <a:latin typeface="楷体" panose="02010609060101010101" pitchFamily="49" charset="-122"/>
                <a:ea typeface="楷体" panose="02010609060101010101" pitchFamily="49" charset="-122"/>
              </a:rPr>
              <a:t>key performance indicator</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KPI</a:t>
            </a:r>
            <a:r>
              <a:rPr lang="zh-CN" altLang="en-US" dirty="0">
                <a:latin typeface="楷体" panose="02010609060101010101" pitchFamily="49" charset="-122"/>
                <a:ea typeface="楷体" panose="02010609060101010101" pitchFamily="49" charset="-122"/>
              </a:rPr>
              <a:t>） </a:t>
            </a:r>
          </a:p>
          <a:p>
            <a:r>
              <a:rPr lang="zh-CN" altLang="en-US" dirty="0"/>
              <a:t>围绕关键成功因素确定需求</a:t>
            </a:r>
          </a:p>
          <a:p>
            <a:r>
              <a:rPr lang="zh-CN" altLang="en-US" dirty="0"/>
              <a:t>根据需求进行规划</a:t>
            </a:r>
          </a:p>
        </p:txBody>
      </p:sp>
    </p:spTree>
    <p:extLst>
      <p:ext uri="{BB962C8B-B14F-4D97-AF65-F5344CB8AC3E}">
        <p14:creationId xmlns:p14="http://schemas.microsoft.com/office/powerpoint/2010/main" val="2771195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找出关键因素的</a:t>
            </a:r>
            <a:r>
              <a:rPr lang="en-US" altLang="zh-CN" dirty="0"/>
              <a:t>4</a:t>
            </a:r>
            <a:r>
              <a:rPr lang="zh-CN" altLang="en-US" dirty="0"/>
              <a:t>个步骤</a:t>
            </a:r>
          </a:p>
        </p:txBody>
      </p:sp>
      <p:sp>
        <p:nvSpPr>
          <p:cNvPr id="5" name="AutoShape 5"/>
          <p:cNvSpPr>
            <a:spLocks noChangeArrowheads="1"/>
          </p:cNvSpPr>
          <p:nvPr/>
        </p:nvSpPr>
        <p:spPr bwMode="auto">
          <a:xfrm>
            <a:off x="840160" y="3213852"/>
            <a:ext cx="914400" cy="2079262"/>
          </a:xfrm>
          <a:prstGeom prst="flowChartMagneticDisk">
            <a:avLst/>
          </a:prstGeom>
          <a:solidFill>
            <a:srgbClr val="33CCCC">
              <a:alpha val="50000"/>
            </a:srgbClr>
          </a:solidFill>
          <a:ln w="9525">
            <a:solidFill>
              <a:srgbClr val="990099"/>
            </a:solidFill>
            <a:round/>
            <a:headEnd/>
            <a:tailEnd/>
          </a:ln>
          <a:effectLst/>
        </p:spPr>
        <p:txBody>
          <a:bodyPr wrap="none" anchor="ctr"/>
          <a:lstStyle/>
          <a:p>
            <a:pPr algn="ctr">
              <a:defRPr/>
            </a:pPr>
            <a:endParaRPr kumimoji="1" lang="en-US" altLang="zh-CN" sz="2000" dirty="0">
              <a:latin typeface="楷体_GB2312" pitchFamily="49" charset="-122"/>
              <a:ea typeface="楷体_GB2312" pitchFamily="49" charset="-122"/>
            </a:endParaRPr>
          </a:p>
          <a:p>
            <a:pPr algn="ctr">
              <a:defRPr/>
            </a:pPr>
            <a:r>
              <a:rPr kumimoji="1" lang="zh-CN" altLang="en-US" sz="2000" dirty="0">
                <a:latin typeface="楷体_GB2312" pitchFamily="49" charset="-122"/>
                <a:ea typeface="楷体_GB2312" pitchFamily="49" charset="-122"/>
              </a:rPr>
              <a:t>企</a:t>
            </a:r>
          </a:p>
          <a:p>
            <a:pPr algn="ctr">
              <a:defRPr/>
            </a:pPr>
            <a:r>
              <a:rPr kumimoji="1" lang="zh-CN" altLang="en-US" sz="2000" dirty="0">
                <a:latin typeface="楷体_GB2312" pitchFamily="49" charset="-122"/>
                <a:ea typeface="楷体_GB2312" pitchFamily="49" charset="-122"/>
              </a:rPr>
              <a:t>业</a:t>
            </a:r>
          </a:p>
          <a:p>
            <a:pPr algn="ctr">
              <a:defRPr/>
            </a:pPr>
            <a:r>
              <a:rPr kumimoji="1" lang="zh-CN" altLang="en-US" sz="2000" dirty="0">
                <a:latin typeface="楷体_GB2312" pitchFamily="49" charset="-122"/>
                <a:ea typeface="楷体_GB2312" pitchFamily="49" charset="-122"/>
              </a:rPr>
              <a:t>目</a:t>
            </a:r>
          </a:p>
          <a:p>
            <a:pPr algn="ctr">
              <a:defRPr/>
            </a:pPr>
            <a:r>
              <a:rPr kumimoji="1" lang="zh-CN" altLang="en-US" sz="2000" dirty="0">
                <a:latin typeface="楷体_GB2312" pitchFamily="49" charset="-122"/>
                <a:ea typeface="楷体_GB2312" pitchFamily="49" charset="-122"/>
              </a:rPr>
              <a:t>标</a:t>
            </a:r>
          </a:p>
        </p:txBody>
      </p:sp>
      <p:sp>
        <p:nvSpPr>
          <p:cNvPr id="6" name="Line 6"/>
          <p:cNvSpPr>
            <a:spLocks noChangeShapeType="1"/>
          </p:cNvSpPr>
          <p:nvPr/>
        </p:nvSpPr>
        <p:spPr bwMode="auto">
          <a:xfrm>
            <a:off x="1754560" y="3899652"/>
            <a:ext cx="609600" cy="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7" name="Line 7"/>
          <p:cNvSpPr>
            <a:spLocks noChangeShapeType="1"/>
          </p:cNvSpPr>
          <p:nvPr/>
        </p:nvSpPr>
        <p:spPr bwMode="auto">
          <a:xfrm>
            <a:off x="1754560" y="4661652"/>
            <a:ext cx="609600" cy="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8" name="AutoShape 8"/>
          <p:cNvSpPr>
            <a:spLocks noChangeArrowheads="1"/>
          </p:cNvSpPr>
          <p:nvPr/>
        </p:nvSpPr>
        <p:spPr bwMode="auto">
          <a:xfrm>
            <a:off x="2364160" y="3671052"/>
            <a:ext cx="1371600" cy="381000"/>
          </a:xfrm>
          <a:prstGeom prst="flowChartAlternateProcess">
            <a:avLst/>
          </a:prstGeom>
          <a:solidFill>
            <a:schemeClr val="accent1">
              <a:alpha val="50195"/>
            </a:schemeClr>
          </a:solidFill>
          <a:ln w="9525">
            <a:solidFill>
              <a:srgbClr val="990099"/>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AutoShape 9"/>
          <p:cNvSpPr>
            <a:spLocks noChangeArrowheads="1"/>
          </p:cNvSpPr>
          <p:nvPr/>
        </p:nvSpPr>
        <p:spPr bwMode="auto">
          <a:xfrm>
            <a:off x="2364160" y="4509252"/>
            <a:ext cx="1371600" cy="381000"/>
          </a:xfrm>
          <a:prstGeom prst="flowChartAlternateProcess">
            <a:avLst/>
          </a:prstGeom>
          <a:solidFill>
            <a:schemeClr val="accent1">
              <a:alpha val="50195"/>
            </a:schemeClr>
          </a:solidFill>
          <a:ln w="9525">
            <a:solidFill>
              <a:srgbClr val="990099"/>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Line 10"/>
          <p:cNvSpPr>
            <a:spLocks noChangeShapeType="1"/>
          </p:cNvSpPr>
          <p:nvPr/>
        </p:nvSpPr>
        <p:spPr bwMode="auto">
          <a:xfrm flipV="1">
            <a:off x="3735760" y="3671052"/>
            <a:ext cx="381000" cy="15240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11" name="Line 11"/>
          <p:cNvSpPr>
            <a:spLocks noChangeShapeType="1"/>
          </p:cNvSpPr>
          <p:nvPr/>
        </p:nvSpPr>
        <p:spPr bwMode="auto">
          <a:xfrm>
            <a:off x="3735760" y="3823452"/>
            <a:ext cx="381000" cy="15240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12" name="Rectangle 12"/>
          <p:cNvSpPr>
            <a:spLocks noChangeArrowheads="1"/>
          </p:cNvSpPr>
          <p:nvPr/>
        </p:nvSpPr>
        <p:spPr bwMode="auto">
          <a:xfrm>
            <a:off x="4116760" y="3518652"/>
            <a:ext cx="990600" cy="152400"/>
          </a:xfrm>
          <a:prstGeom prst="rect">
            <a:avLst/>
          </a:prstGeom>
          <a:solidFill>
            <a:schemeClr val="accent1">
              <a:alpha val="50195"/>
            </a:schemeClr>
          </a:solidFill>
          <a:ln w="9525">
            <a:solidFill>
              <a:srgbClr val="990099"/>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Rectangle 13"/>
          <p:cNvSpPr>
            <a:spLocks noChangeArrowheads="1"/>
          </p:cNvSpPr>
          <p:nvPr/>
        </p:nvSpPr>
        <p:spPr bwMode="auto">
          <a:xfrm>
            <a:off x="4116760" y="3899652"/>
            <a:ext cx="990600" cy="152400"/>
          </a:xfrm>
          <a:prstGeom prst="rect">
            <a:avLst/>
          </a:prstGeom>
          <a:solidFill>
            <a:schemeClr val="accent1">
              <a:alpha val="50195"/>
            </a:schemeClr>
          </a:solidFill>
          <a:ln w="9525">
            <a:solidFill>
              <a:srgbClr val="990099"/>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Line 14"/>
          <p:cNvSpPr>
            <a:spLocks noChangeShapeType="1"/>
          </p:cNvSpPr>
          <p:nvPr/>
        </p:nvSpPr>
        <p:spPr bwMode="auto">
          <a:xfrm flipV="1">
            <a:off x="3735760" y="4585452"/>
            <a:ext cx="381000" cy="15240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15" name="Line 15"/>
          <p:cNvSpPr>
            <a:spLocks noChangeShapeType="1"/>
          </p:cNvSpPr>
          <p:nvPr/>
        </p:nvSpPr>
        <p:spPr bwMode="auto">
          <a:xfrm>
            <a:off x="3735760" y="4737852"/>
            <a:ext cx="381000" cy="15240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16" name="Rectangle 16"/>
          <p:cNvSpPr>
            <a:spLocks noChangeArrowheads="1"/>
          </p:cNvSpPr>
          <p:nvPr/>
        </p:nvSpPr>
        <p:spPr bwMode="auto">
          <a:xfrm>
            <a:off x="4116760" y="4433052"/>
            <a:ext cx="990600" cy="152400"/>
          </a:xfrm>
          <a:prstGeom prst="rect">
            <a:avLst/>
          </a:prstGeom>
          <a:solidFill>
            <a:schemeClr val="accent1">
              <a:alpha val="50195"/>
            </a:schemeClr>
          </a:solidFill>
          <a:ln w="9525">
            <a:solidFill>
              <a:srgbClr val="990099"/>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Rectangle 17"/>
          <p:cNvSpPr>
            <a:spLocks noChangeArrowheads="1"/>
          </p:cNvSpPr>
          <p:nvPr/>
        </p:nvSpPr>
        <p:spPr bwMode="auto">
          <a:xfrm>
            <a:off x="4116760" y="4814052"/>
            <a:ext cx="990600" cy="152400"/>
          </a:xfrm>
          <a:prstGeom prst="rect">
            <a:avLst/>
          </a:prstGeom>
          <a:solidFill>
            <a:schemeClr val="accent1">
              <a:alpha val="50195"/>
            </a:schemeClr>
          </a:solidFill>
          <a:ln w="9525">
            <a:solidFill>
              <a:srgbClr val="990099"/>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Line 18"/>
          <p:cNvSpPr>
            <a:spLocks noChangeShapeType="1"/>
          </p:cNvSpPr>
          <p:nvPr/>
        </p:nvSpPr>
        <p:spPr bwMode="auto">
          <a:xfrm>
            <a:off x="5107360" y="3594852"/>
            <a:ext cx="228600" cy="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19" name="Line 19"/>
          <p:cNvSpPr>
            <a:spLocks noChangeShapeType="1"/>
          </p:cNvSpPr>
          <p:nvPr/>
        </p:nvSpPr>
        <p:spPr bwMode="auto">
          <a:xfrm>
            <a:off x="5107360" y="3975852"/>
            <a:ext cx="228600" cy="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20" name="Line 20"/>
          <p:cNvSpPr>
            <a:spLocks noChangeShapeType="1"/>
          </p:cNvSpPr>
          <p:nvPr/>
        </p:nvSpPr>
        <p:spPr bwMode="auto">
          <a:xfrm>
            <a:off x="5107360" y="4509252"/>
            <a:ext cx="228600" cy="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21" name="Line 21"/>
          <p:cNvSpPr>
            <a:spLocks noChangeShapeType="1"/>
          </p:cNvSpPr>
          <p:nvPr/>
        </p:nvSpPr>
        <p:spPr bwMode="auto">
          <a:xfrm>
            <a:off x="5107360" y="4890252"/>
            <a:ext cx="228600" cy="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22" name="Rectangle 22"/>
          <p:cNvSpPr>
            <a:spLocks noChangeArrowheads="1"/>
          </p:cNvSpPr>
          <p:nvPr/>
        </p:nvSpPr>
        <p:spPr bwMode="auto">
          <a:xfrm>
            <a:off x="5335960" y="3518652"/>
            <a:ext cx="990600" cy="152400"/>
          </a:xfrm>
          <a:prstGeom prst="rect">
            <a:avLst/>
          </a:prstGeom>
          <a:solidFill>
            <a:schemeClr val="accent1">
              <a:alpha val="50195"/>
            </a:schemeClr>
          </a:solidFill>
          <a:ln w="9525">
            <a:solidFill>
              <a:srgbClr val="990099"/>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Rectangle 23"/>
          <p:cNvSpPr>
            <a:spLocks noChangeArrowheads="1"/>
          </p:cNvSpPr>
          <p:nvPr/>
        </p:nvSpPr>
        <p:spPr bwMode="auto">
          <a:xfrm>
            <a:off x="5335960" y="3899652"/>
            <a:ext cx="990600" cy="152400"/>
          </a:xfrm>
          <a:prstGeom prst="rect">
            <a:avLst/>
          </a:prstGeom>
          <a:solidFill>
            <a:schemeClr val="accent1">
              <a:alpha val="50195"/>
            </a:schemeClr>
          </a:solidFill>
          <a:ln w="9525">
            <a:solidFill>
              <a:srgbClr val="990099"/>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Rectangle 24"/>
          <p:cNvSpPr>
            <a:spLocks noChangeArrowheads="1"/>
          </p:cNvSpPr>
          <p:nvPr/>
        </p:nvSpPr>
        <p:spPr bwMode="auto">
          <a:xfrm>
            <a:off x="5335960" y="4433052"/>
            <a:ext cx="990600" cy="152400"/>
          </a:xfrm>
          <a:prstGeom prst="rect">
            <a:avLst/>
          </a:prstGeom>
          <a:solidFill>
            <a:schemeClr val="accent1">
              <a:alpha val="50195"/>
            </a:schemeClr>
          </a:solidFill>
          <a:ln w="9525">
            <a:solidFill>
              <a:srgbClr val="990099"/>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Rectangle 25"/>
          <p:cNvSpPr>
            <a:spLocks noChangeArrowheads="1"/>
          </p:cNvSpPr>
          <p:nvPr/>
        </p:nvSpPr>
        <p:spPr bwMode="auto">
          <a:xfrm>
            <a:off x="5335960" y="4814052"/>
            <a:ext cx="990600" cy="152400"/>
          </a:xfrm>
          <a:prstGeom prst="rect">
            <a:avLst/>
          </a:prstGeom>
          <a:solidFill>
            <a:schemeClr val="accent1">
              <a:alpha val="50195"/>
            </a:schemeClr>
          </a:solidFill>
          <a:ln w="9525">
            <a:solidFill>
              <a:srgbClr val="990099"/>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Line 26"/>
          <p:cNvSpPr>
            <a:spLocks noChangeShapeType="1"/>
          </p:cNvSpPr>
          <p:nvPr/>
        </p:nvSpPr>
        <p:spPr bwMode="auto">
          <a:xfrm flipV="1">
            <a:off x="6326560" y="3442452"/>
            <a:ext cx="381000" cy="15240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27" name="Line 27"/>
          <p:cNvSpPr>
            <a:spLocks noChangeShapeType="1"/>
          </p:cNvSpPr>
          <p:nvPr/>
        </p:nvSpPr>
        <p:spPr bwMode="auto">
          <a:xfrm>
            <a:off x="6326560" y="3594852"/>
            <a:ext cx="381000" cy="15240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28" name="Line 28"/>
          <p:cNvSpPr>
            <a:spLocks noChangeShapeType="1"/>
          </p:cNvSpPr>
          <p:nvPr/>
        </p:nvSpPr>
        <p:spPr bwMode="auto">
          <a:xfrm flipV="1">
            <a:off x="6326560" y="4356852"/>
            <a:ext cx="381000" cy="15240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29" name="Line 29"/>
          <p:cNvSpPr>
            <a:spLocks noChangeShapeType="1"/>
          </p:cNvSpPr>
          <p:nvPr/>
        </p:nvSpPr>
        <p:spPr bwMode="auto">
          <a:xfrm>
            <a:off x="6326560" y="4509252"/>
            <a:ext cx="381000" cy="15240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30" name="Line 30"/>
          <p:cNvSpPr>
            <a:spLocks noChangeShapeType="1"/>
          </p:cNvSpPr>
          <p:nvPr/>
        </p:nvSpPr>
        <p:spPr bwMode="auto">
          <a:xfrm flipV="1">
            <a:off x="6326560" y="3823452"/>
            <a:ext cx="381000" cy="15240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31" name="Line 31"/>
          <p:cNvSpPr>
            <a:spLocks noChangeShapeType="1"/>
          </p:cNvSpPr>
          <p:nvPr/>
        </p:nvSpPr>
        <p:spPr bwMode="auto">
          <a:xfrm>
            <a:off x="6326560" y="3975852"/>
            <a:ext cx="381000" cy="15240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32" name="Line 32"/>
          <p:cNvSpPr>
            <a:spLocks noChangeShapeType="1"/>
          </p:cNvSpPr>
          <p:nvPr/>
        </p:nvSpPr>
        <p:spPr bwMode="auto">
          <a:xfrm flipV="1">
            <a:off x="6326560" y="4737852"/>
            <a:ext cx="381000" cy="15240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33" name="Line 33"/>
          <p:cNvSpPr>
            <a:spLocks noChangeShapeType="1"/>
          </p:cNvSpPr>
          <p:nvPr/>
        </p:nvSpPr>
        <p:spPr bwMode="auto">
          <a:xfrm>
            <a:off x="6326560" y="4890252"/>
            <a:ext cx="381000" cy="15240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34" name="Line 34"/>
          <p:cNvSpPr>
            <a:spLocks noChangeShapeType="1"/>
          </p:cNvSpPr>
          <p:nvPr/>
        </p:nvSpPr>
        <p:spPr bwMode="auto">
          <a:xfrm>
            <a:off x="6707560" y="5042652"/>
            <a:ext cx="457200" cy="0"/>
          </a:xfrm>
          <a:prstGeom prst="line">
            <a:avLst/>
          </a:prstGeom>
          <a:noFill/>
          <a:ln w="9525">
            <a:solidFill>
              <a:srgbClr val="990099"/>
            </a:solidFill>
            <a:round/>
            <a:headEnd/>
            <a:tailEn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35" name="Line 35"/>
          <p:cNvSpPr>
            <a:spLocks noChangeShapeType="1"/>
          </p:cNvSpPr>
          <p:nvPr/>
        </p:nvSpPr>
        <p:spPr bwMode="auto">
          <a:xfrm>
            <a:off x="6631360" y="4814052"/>
            <a:ext cx="457200" cy="0"/>
          </a:xfrm>
          <a:prstGeom prst="line">
            <a:avLst/>
          </a:prstGeom>
          <a:noFill/>
          <a:ln w="9525">
            <a:solidFill>
              <a:srgbClr val="990099"/>
            </a:solidFill>
            <a:round/>
            <a:headEnd/>
            <a:tailEn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36" name="Line 36"/>
          <p:cNvSpPr>
            <a:spLocks noChangeShapeType="1"/>
          </p:cNvSpPr>
          <p:nvPr/>
        </p:nvSpPr>
        <p:spPr bwMode="auto">
          <a:xfrm>
            <a:off x="6707560" y="4585452"/>
            <a:ext cx="457200" cy="0"/>
          </a:xfrm>
          <a:prstGeom prst="line">
            <a:avLst/>
          </a:prstGeom>
          <a:noFill/>
          <a:ln w="9525">
            <a:solidFill>
              <a:srgbClr val="990099"/>
            </a:solidFill>
            <a:round/>
            <a:headEnd/>
            <a:tailEn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37" name="Line 37"/>
          <p:cNvSpPr>
            <a:spLocks noChangeShapeType="1"/>
          </p:cNvSpPr>
          <p:nvPr/>
        </p:nvSpPr>
        <p:spPr bwMode="auto">
          <a:xfrm>
            <a:off x="6631360" y="4356852"/>
            <a:ext cx="457200" cy="0"/>
          </a:xfrm>
          <a:prstGeom prst="line">
            <a:avLst/>
          </a:prstGeom>
          <a:noFill/>
          <a:ln w="9525">
            <a:solidFill>
              <a:srgbClr val="990099"/>
            </a:solidFill>
            <a:round/>
            <a:headEnd/>
            <a:tailEn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38" name="Line 38"/>
          <p:cNvSpPr>
            <a:spLocks noChangeShapeType="1"/>
          </p:cNvSpPr>
          <p:nvPr/>
        </p:nvSpPr>
        <p:spPr bwMode="auto">
          <a:xfrm>
            <a:off x="6707560" y="4052052"/>
            <a:ext cx="457200" cy="0"/>
          </a:xfrm>
          <a:prstGeom prst="line">
            <a:avLst/>
          </a:prstGeom>
          <a:noFill/>
          <a:ln w="9525">
            <a:solidFill>
              <a:srgbClr val="990099"/>
            </a:solidFill>
            <a:round/>
            <a:headEnd/>
            <a:tailEn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39" name="Line 39"/>
          <p:cNvSpPr>
            <a:spLocks noChangeShapeType="1"/>
          </p:cNvSpPr>
          <p:nvPr/>
        </p:nvSpPr>
        <p:spPr bwMode="auto">
          <a:xfrm>
            <a:off x="6631360" y="3823452"/>
            <a:ext cx="457200" cy="0"/>
          </a:xfrm>
          <a:prstGeom prst="line">
            <a:avLst/>
          </a:prstGeom>
          <a:noFill/>
          <a:ln w="9525">
            <a:solidFill>
              <a:srgbClr val="990099"/>
            </a:solidFill>
            <a:round/>
            <a:headEnd/>
            <a:tailEn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40" name="Line 40"/>
          <p:cNvSpPr>
            <a:spLocks noChangeShapeType="1"/>
          </p:cNvSpPr>
          <p:nvPr/>
        </p:nvSpPr>
        <p:spPr bwMode="auto">
          <a:xfrm>
            <a:off x="6707560" y="3671052"/>
            <a:ext cx="457200" cy="0"/>
          </a:xfrm>
          <a:prstGeom prst="line">
            <a:avLst/>
          </a:prstGeom>
          <a:noFill/>
          <a:ln w="9525">
            <a:solidFill>
              <a:srgbClr val="990099"/>
            </a:solidFill>
            <a:round/>
            <a:headEnd/>
            <a:tailEn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41" name="Line 41"/>
          <p:cNvSpPr>
            <a:spLocks noChangeShapeType="1"/>
          </p:cNvSpPr>
          <p:nvPr/>
        </p:nvSpPr>
        <p:spPr bwMode="auto">
          <a:xfrm>
            <a:off x="6631360" y="3442452"/>
            <a:ext cx="457200" cy="0"/>
          </a:xfrm>
          <a:prstGeom prst="line">
            <a:avLst/>
          </a:prstGeom>
          <a:noFill/>
          <a:ln w="9525">
            <a:solidFill>
              <a:srgbClr val="990099"/>
            </a:solidFill>
            <a:round/>
            <a:headEnd/>
            <a:tailEn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42" name="Text Box 42"/>
          <p:cNvSpPr txBox="1">
            <a:spLocks noChangeArrowheads="1"/>
          </p:cNvSpPr>
          <p:nvPr/>
        </p:nvSpPr>
        <p:spPr bwMode="auto">
          <a:xfrm>
            <a:off x="611560" y="2691565"/>
            <a:ext cx="1604963" cy="406400"/>
          </a:xfrm>
          <a:prstGeom prst="rect">
            <a:avLst/>
          </a:prstGeom>
          <a:solidFill>
            <a:srgbClr val="CC99FF">
              <a:alpha val="50000"/>
            </a:srgbClr>
          </a:solidFill>
          <a:ln w="9525">
            <a:solidFill>
              <a:srgbClr val="990099"/>
            </a:solidFill>
            <a:miter lim="800000"/>
            <a:headEnd/>
            <a:tailEnd/>
          </a:ln>
          <a:effectLst/>
        </p:spPr>
        <p:txBody>
          <a:bodyPr wrap="none">
            <a:spAutoFit/>
          </a:bodyPr>
          <a:lstStyle/>
          <a:p>
            <a:pPr>
              <a:defRPr/>
            </a:pPr>
            <a:r>
              <a:rPr kumimoji="1" lang="en-US" altLang="zh-CN" sz="2000" dirty="0">
                <a:latin typeface="Arial" charset="0"/>
                <a:ea typeface="楷体_GB2312" pitchFamily="49" charset="-122"/>
              </a:rPr>
              <a:t>1</a:t>
            </a:r>
            <a:r>
              <a:rPr kumimoji="1" lang="zh-CN" altLang="en-US" sz="2000" dirty="0">
                <a:latin typeface="Arial" charset="0"/>
                <a:ea typeface="楷体_GB2312" pitchFamily="49" charset="-122"/>
              </a:rPr>
              <a:t>、目标识别</a:t>
            </a:r>
          </a:p>
        </p:txBody>
      </p:sp>
      <p:sp>
        <p:nvSpPr>
          <p:cNvPr id="43" name="Text Box 43"/>
          <p:cNvSpPr txBox="1">
            <a:spLocks noChangeArrowheads="1"/>
          </p:cNvSpPr>
          <p:nvPr/>
        </p:nvSpPr>
        <p:spPr bwMode="auto">
          <a:xfrm>
            <a:off x="2364160" y="2691565"/>
            <a:ext cx="1669047" cy="400110"/>
          </a:xfrm>
          <a:prstGeom prst="rect">
            <a:avLst/>
          </a:prstGeom>
          <a:solidFill>
            <a:srgbClr val="CC99FF">
              <a:alpha val="50000"/>
            </a:srgbClr>
          </a:solidFill>
          <a:ln w="9525">
            <a:solidFill>
              <a:srgbClr val="990099"/>
            </a:solidFill>
            <a:miter lim="800000"/>
            <a:headEnd/>
            <a:tailEnd/>
          </a:ln>
          <a:effectLst/>
        </p:spPr>
        <p:txBody>
          <a:bodyPr wrap="none">
            <a:spAutoFit/>
          </a:bodyPr>
          <a:lstStyle>
            <a:defPPr>
              <a:defRPr lang="en-US"/>
            </a:defPPr>
            <a:lvl1pPr>
              <a:defRPr kumimoji="1" sz="2000">
                <a:latin typeface="Arial" charset="0"/>
                <a:ea typeface="楷体_GB2312" pitchFamily="49" charset="-122"/>
              </a:defRPr>
            </a:lvl1pPr>
          </a:lstStyle>
          <a:p>
            <a:r>
              <a:rPr lang="en-US" altLang="zh-CN" dirty="0"/>
              <a:t>2</a:t>
            </a:r>
            <a:r>
              <a:rPr lang="zh-CN" altLang="en-US" dirty="0"/>
              <a:t>、确定</a:t>
            </a:r>
            <a:r>
              <a:rPr lang="en-US" altLang="zh-CN" dirty="0"/>
              <a:t>CSF</a:t>
            </a:r>
            <a:endParaRPr lang="zh-CN" altLang="en-US" dirty="0"/>
          </a:p>
        </p:txBody>
      </p:sp>
      <p:sp>
        <p:nvSpPr>
          <p:cNvPr id="44" name="Text Box 44"/>
          <p:cNvSpPr txBox="1">
            <a:spLocks noChangeArrowheads="1"/>
          </p:cNvSpPr>
          <p:nvPr/>
        </p:nvSpPr>
        <p:spPr bwMode="auto">
          <a:xfrm>
            <a:off x="4040560" y="2677277"/>
            <a:ext cx="2180405" cy="400110"/>
          </a:xfrm>
          <a:prstGeom prst="rect">
            <a:avLst/>
          </a:prstGeom>
          <a:solidFill>
            <a:srgbClr val="CC99FF">
              <a:alpha val="50000"/>
            </a:srgbClr>
          </a:solidFill>
          <a:ln w="9525">
            <a:solidFill>
              <a:srgbClr val="990099"/>
            </a:solidFill>
            <a:miter lim="800000"/>
            <a:headEnd/>
            <a:tailEnd/>
          </a:ln>
          <a:effectLst/>
        </p:spPr>
        <p:txBody>
          <a:bodyPr wrap="none">
            <a:spAutoFit/>
          </a:bodyPr>
          <a:lstStyle>
            <a:defPPr>
              <a:defRPr lang="en-US"/>
            </a:defPPr>
            <a:lvl1pPr>
              <a:defRPr kumimoji="1" sz="2000">
                <a:latin typeface="Arial" charset="0"/>
                <a:ea typeface="楷体_GB2312" pitchFamily="49" charset="-122"/>
              </a:defRPr>
            </a:lvl1pPr>
          </a:lstStyle>
          <a:p>
            <a:r>
              <a:rPr lang="en-US" altLang="zh-CN" dirty="0"/>
              <a:t>3</a:t>
            </a:r>
            <a:r>
              <a:rPr lang="zh-CN" altLang="en-US" dirty="0"/>
              <a:t>、确定性能指标</a:t>
            </a:r>
          </a:p>
        </p:txBody>
      </p:sp>
      <p:sp>
        <p:nvSpPr>
          <p:cNvPr id="45" name="Text Box 45"/>
          <p:cNvSpPr txBox="1">
            <a:spLocks noChangeArrowheads="1"/>
          </p:cNvSpPr>
          <p:nvPr/>
        </p:nvSpPr>
        <p:spPr bwMode="auto">
          <a:xfrm>
            <a:off x="6371010" y="2677277"/>
            <a:ext cx="2122697" cy="400110"/>
          </a:xfrm>
          <a:prstGeom prst="rect">
            <a:avLst/>
          </a:prstGeom>
          <a:solidFill>
            <a:srgbClr val="CC99FF">
              <a:alpha val="50000"/>
            </a:srgbClr>
          </a:solidFill>
          <a:ln w="9525">
            <a:solidFill>
              <a:srgbClr val="990099"/>
            </a:solidFill>
            <a:miter lim="800000"/>
            <a:headEnd/>
            <a:tailEnd/>
          </a:ln>
          <a:effectLst/>
        </p:spPr>
        <p:txBody>
          <a:bodyPr wrap="none">
            <a:spAutoFit/>
          </a:bodyPr>
          <a:lstStyle>
            <a:defPPr>
              <a:defRPr lang="en-US"/>
            </a:defPPr>
            <a:lvl1pPr>
              <a:defRPr kumimoji="1" sz="2000">
                <a:latin typeface="Arial" charset="0"/>
                <a:ea typeface="楷体_GB2312" pitchFamily="49" charset="-122"/>
              </a:defRPr>
            </a:lvl1pPr>
          </a:lstStyle>
          <a:p>
            <a:r>
              <a:rPr lang="en-US" altLang="zh-CN" dirty="0"/>
              <a:t>4</a:t>
            </a:r>
            <a:r>
              <a:rPr lang="zh-CN" altLang="en-US" dirty="0"/>
              <a:t>、确定信息需求</a:t>
            </a:r>
          </a:p>
        </p:txBody>
      </p:sp>
      <p:sp>
        <p:nvSpPr>
          <p:cNvPr id="46" name="Line 46"/>
          <p:cNvSpPr>
            <a:spLocks noChangeShapeType="1"/>
          </p:cNvSpPr>
          <p:nvPr/>
        </p:nvSpPr>
        <p:spPr bwMode="auto">
          <a:xfrm flipH="1" flipV="1">
            <a:off x="1754560" y="3061452"/>
            <a:ext cx="1219200" cy="609600"/>
          </a:xfrm>
          <a:prstGeom prst="line">
            <a:avLst/>
          </a:prstGeom>
          <a:noFill/>
          <a:ln w="2857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47" name="Line 47"/>
          <p:cNvSpPr>
            <a:spLocks noChangeShapeType="1"/>
          </p:cNvSpPr>
          <p:nvPr/>
        </p:nvSpPr>
        <p:spPr bwMode="auto">
          <a:xfrm flipH="1" flipV="1">
            <a:off x="3507160" y="3061452"/>
            <a:ext cx="1066800" cy="457200"/>
          </a:xfrm>
          <a:prstGeom prst="line">
            <a:avLst/>
          </a:prstGeom>
          <a:noFill/>
          <a:ln w="2857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48" name="Line 48"/>
          <p:cNvSpPr>
            <a:spLocks noChangeShapeType="1"/>
          </p:cNvSpPr>
          <p:nvPr/>
        </p:nvSpPr>
        <p:spPr bwMode="auto">
          <a:xfrm flipH="1" flipV="1">
            <a:off x="5564560" y="3061452"/>
            <a:ext cx="304800" cy="457200"/>
          </a:xfrm>
          <a:prstGeom prst="line">
            <a:avLst/>
          </a:prstGeom>
          <a:noFill/>
          <a:ln w="2857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49" name="Line 49"/>
          <p:cNvSpPr>
            <a:spLocks noChangeShapeType="1"/>
          </p:cNvSpPr>
          <p:nvPr/>
        </p:nvSpPr>
        <p:spPr bwMode="auto">
          <a:xfrm flipV="1">
            <a:off x="6936160" y="3061452"/>
            <a:ext cx="533400" cy="381000"/>
          </a:xfrm>
          <a:prstGeom prst="line">
            <a:avLst/>
          </a:prstGeom>
          <a:noFill/>
          <a:ln w="2857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2401432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某电商的关键成功因素及</a:t>
            </a:r>
            <a:r>
              <a:rPr lang="en-US" altLang="zh-CN" dirty="0"/>
              <a:t>KPI</a:t>
            </a:r>
            <a:endParaRPr lang="zh-CN" altLang="en-US" dirty="0"/>
          </a:p>
        </p:txBody>
      </p:sp>
      <p:graphicFrame>
        <p:nvGraphicFramePr>
          <p:cNvPr id="50" name="表格占位符 2"/>
          <p:cNvGraphicFramePr>
            <a:graphicFrameLocks/>
          </p:cNvGraphicFramePr>
          <p:nvPr>
            <p:extLst>
              <p:ext uri="{D42A27DB-BD31-4B8C-83A1-F6EECF244321}">
                <p14:modId xmlns:p14="http://schemas.microsoft.com/office/powerpoint/2010/main" val="129114341"/>
              </p:ext>
            </p:extLst>
          </p:nvPr>
        </p:nvGraphicFramePr>
        <p:xfrm>
          <a:off x="539552" y="1628800"/>
          <a:ext cx="8208963" cy="4400313"/>
        </p:xfrm>
        <a:graphic>
          <a:graphicData uri="http://schemas.openxmlformats.org/drawingml/2006/table">
            <a:tbl>
              <a:tblPr firstRow="1" firstCol="1" lastRow="1" lastCol="1" bandRow="1" bandCol="1">
                <a:tableStyleId>{10A1B5D5-9B99-4C35-A422-299274C87663}</a:tableStyleId>
              </a:tblPr>
              <a:tblGrid>
                <a:gridCol w="2160253">
                  <a:extLst>
                    <a:ext uri="{9D8B030D-6E8A-4147-A177-3AD203B41FA5}">
                      <a16:colId xmlns:a16="http://schemas.microsoft.com/office/drawing/2014/main" val="20000"/>
                    </a:ext>
                  </a:extLst>
                </a:gridCol>
                <a:gridCol w="6048710">
                  <a:extLst>
                    <a:ext uri="{9D8B030D-6E8A-4147-A177-3AD203B41FA5}">
                      <a16:colId xmlns:a16="http://schemas.microsoft.com/office/drawing/2014/main" val="20001"/>
                    </a:ext>
                  </a:extLst>
                </a:gridCol>
              </a:tblGrid>
              <a:tr h="576064">
                <a:tc>
                  <a:txBody>
                    <a:bodyPr/>
                    <a:lstStyle/>
                    <a:p>
                      <a:pPr algn="ctr"/>
                      <a:r>
                        <a:rPr lang="zh-CN" sz="2400" dirty="0">
                          <a:effectLst/>
                        </a:rPr>
                        <a:t>关键成功因素</a:t>
                      </a:r>
                      <a:endParaRPr lang="zh-CN" sz="2800" dirty="0">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sz="2400" dirty="0">
                          <a:effectLst/>
                        </a:rPr>
                        <a:t>关键性能指标</a:t>
                      </a:r>
                      <a:r>
                        <a:rPr lang="zh-CN" altLang="en-US" sz="2400" dirty="0">
                          <a:effectLst/>
                        </a:rPr>
                        <a:t>（</a:t>
                      </a:r>
                      <a:r>
                        <a:rPr lang="en-US" altLang="zh-CN" sz="2400" dirty="0">
                          <a:effectLst/>
                        </a:rPr>
                        <a:t>KPI</a:t>
                      </a:r>
                      <a:r>
                        <a:rPr lang="zh-CN" altLang="en-US" sz="2400" dirty="0">
                          <a:effectLst/>
                        </a:rPr>
                        <a:t>）</a:t>
                      </a:r>
                      <a:endParaRPr lang="zh-CN" sz="2800" dirty="0">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406601">
                <a:tc>
                  <a:txBody>
                    <a:bodyPr/>
                    <a:lstStyle/>
                    <a:p>
                      <a:r>
                        <a:rPr lang="zh-CN" sz="2000" dirty="0">
                          <a:effectLst/>
                        </a:rPr>
                        <a:t>产品优势</a:t>
                      </a:r>
                      <a:endParaRPr lang="zh-CN" sz="2400" dirty="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sz="2000" dirty="0">
                          <a:effectLst/>
                        </a:rPr>
                        <a:t>包含图书、音像、数码、美妆、服饰、家居等，产品实现多样化</a:t>
                      </a:r>
                      <a:endParaRPr lang="en-US" altLang="zh-CN" sz="2000" dirty="0">
                        <a:effectLst/>
                      </a:endParaRPr>
                    </a:p>
                    <a:p>
                      <a:r>
                        <a:rPr lang="zh-CN" sz="2000" dirty="0">
                          <a:effectLst/>
                        </a:rPr>
                        <a:t>全部正版图书，电子图书品种的数量达到</a:t>
                      </a:r>
                      <a:r>
                        <a:rPr lang="en-US" sz="2000" dirty="0">
                          <a:effectLst/>
                        </a:rPr>
                        <a:t>50000</a:t>
                      </a:r>
                      <a:r>
                        <a:rPr lang="zh-CN" altLang="en-US" sz="2000" dirty="0">
                          <a:effectLst/>
                        </a:rPr>
                        <a:t>种</a:t>
                      </a:r>
                      <a:endParaRPr lang="en-US" altLang="zh-CN" sz="2000" dirty="0">
                        <a:effectLst/>
                      </a:endParaRPr>
                    </a:p>
                    <a:p>
                      <a:r>
                        <a:rPr lang="zh-CN" sz="2000" dirty="0">
                          <a:effectLst/>
                        </a:rPr>
                        <a:t>产品评价丰富</a:t>
                      </a:r>
                      <a:r>
                        <a:rPr lang="zh-CN" altLang="en-US" sz="2000" dirty="0">
                          <a:effectLst/>
                        </a:rPr>
                        <a:t>、</a:t>
                      </a:r>
                      <a:r>
                        <a:rPr lang="zh-CN" sz="2000" dirty="0">
                          <a:effectLst/>
                        </a:rPr>
                        <a:t>有价值</a:t>
                      </a:r>
                      <a:endParaRPr lang="zh-CN" sz="2400" dirty="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03300">
                <a:tc>
                  <a:txBody>
                    <a:bodyPr/>
                    <a:lstStyle/>
                    <a:p>
                      <a:r>
                        <a:rPr lang="zh-CN" sz="2000">
                          <a:effectLst/>
                        </a:rPr>
                        <a:t>价格优势</a:t>
                      </a:r>
                      <a:endParaRPr lang="zh-CN" sz="24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sz="2000" dirty="0">
                          <a:effectLst/>
                        </a:rPr>
                        <a:t>比市场同类企业的产品价格低</a:t>
                      </a:r>
                      <a:endParaRPr lang="en-US" altLang="zh-CN" sz="2000" dirty="0">
                        <a:effectLst/>
                      </a:endParaRPr>
                    </a:p>
                    <a:p>
                      <a:r>
                        <a:rPr lang="zh-CN" sz="2000" dirty="0">
                          <a:effectLst/>
                        </a:rPr>
                        <a:t>会员等级、优惠券、返利等多种促销</a:t>
                      </a:r>
                      <a:endParaRPr lang="zh-CN" sz="2400" dirty="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11048">
                <a:tc>
                  <a:txBody>
                    <a:bodyPr/>
                    <a:lstStyle/>
                    <a:p>
                      <a:r>
                        <a:rPr lang="zh-CN" sz="2000">
                          <a:effectLst/>
                        </a:rPr>
                        <a:t>物流质量</a:t>
                      </a:r>
                      <a:endParaRPr lang="zh-CN" sz="24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sz="2000" dirty="0">
                          <a:effectLst/>
                        </a:rPr>
                        <a:t>实现最优仓库调货</a:t>
                      </a:r>
                      <a:endParaRPr lang="en-US" altLang="zh-CN" sz="2000" dirty="0">
                        <a:effectLst/>
                      </a:endParaRPr>
                    </a:p>
                    <a:p>
                      <a:r>
                        <a:rPr lang="zh-CN" sz="2000" dirty="0">
                          <a:effectLst/>
                        </a:rPr>
                        <a:t>订单次日送达（北京等城市）</a:t>
                      </a:r>
                      <a:endParaRPr lang="en-US" altLang="zh-CN" sz="2000" dirty="0">
                        <a:effectLst/>
                      </a:endParaRPr>
                    </a:p>
                    <a:p>
                      <a:r>
                        <a:rPr lang="en-US" sz="2000" dirty="0">
                          <a:effectLst/>
                        </a:rPr>
                        <a:t>4</a:t>
                      </a:r>
                      <a:r>
                        <a:rPr lang="zh-CN" sz="2000" dirty="0">
                          <a:effectLst/>
                        </a:rPr>
                        <a:t>小时专递服务</a:t>
                      </a:r>
                      <a:endParaRPr lang="zh-CN" sz="2400" dirty="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03300">
                <a:tc>
                  <a:txBody>
                    <a:bodyPr/>
                    <a:lstStyle/>
                    <a:p>
                      <a:r>
                        <a:rPr lang="zh-CN" sz="2000">
                          <a:effectLst/>
                        </a:rPr>
                        <a:t>客户关系</a:t>
                      </a:r>
                      <a:endParaRPr lang="zh-CN" sz="24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sz="2000" dirty="0">
                          <a:effectLst/>
                        </a:rPr>
                        <a:t>个性化服务、</a:t>
                      </a:r>
                      <a:r>
                        <a:rPr lang="zh-CN" altLang="en-US" sz="2000" dirty="0">
                          <a:effectLst/>
                        </a:rPr>
                        <a:t>短信</a:t>
                      </a:r>
                      <a:r>
                        <a:rPr lang="zh-CN" sz="2000" dirty="0">
                          <a:effectLst/>
                        </a:rPr>
                        <a:t>提醒</a:t>
                      </a:r>
                      <a:endParaRPr lang="en-US" altLang="zh-CN" sz="2000" dirty="0">
                        <a:effectLst/>
                      </a:endParaRPr>
                    </a:p>
                    <a:p>
                      <a:r>
                        <a:rPr lang="zh-CN" sz="2000" dirty="0">
                          <a:effectLst/>
                        </a:rPr>
                        <a:t>客户忠诚度分析</a:t>
                      </a:r>
                      <a:endParaRPr lang="zh-CN" sz="2400" dirty="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93992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4.2.4 </a:t>
            </a:r>
            <a:r>
              <a:rPr lang="zh-CN" altLang="en-US" dirty="0"/>
              <a:t>价值链分析法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755576" y="1772816"/>
            <a:ext cx="7776864" cy="4536504"/>
          </a:xfrm>
        </p:spPr>
        <p:txBody>
          <a:bodyPr>
            <a:noAutofit/>
          </a:bodyPr>
          <a:lstStyle/>
          <a:p>
            <a:r>
              <a:rPr lang="zh-CN" altLang="en-US" sz="2400" dirty="0"/>
              <a:t>价值链分析法（</a:t>
            </a:r>
            <a:r>
              <a:rPr lang="en-US" altLang="zh-CN" sz="2400" dirty="0"/>
              <a:t>value chain analysis</a:t>
            </a:r>
            <a:r>
              <a:rPr lang="zh-CN" altLang="en-US" sz="2400" dirty="0"/>
              <a:t>，</a:t>
            </a:r>
            <a:r>
              <a:rPr lang="en-US" altLang="zh-CN" sz="2400" dirty="0"/>
              <a:t>VCA</a:t>
            </a:r>
            <a:r>
              <a:rPr lang="zh-CN" altLang="en-US" sz="2400" dirty="0"/>
              <a:t>）由美国哈佛商学院著名战略学家迈克尔</a:t>
            </a:r>
            <a:r>
              <a:rPr lang="en-US" altLang="zh-CN" sz="2400" dirty="0"/>
              <a:t>•</a:t>
            </a:r>
            <a:r>
              <a:rPr lang="zh-CN" altLang="en-US" sz="2400" dirty="0"/>
              <a:t>波特（</a:t>
            </a:r>
            <a:r>
              <a:rPr lang="en-US" altLang="zh-CN" sz="2400" dirty="0"/>
              <a:t>Michael Porter</a:t>
            </a:r>
            <a:r>
              <a:rPr lang="zh-CN" altLang="en-US" sz="2400" dirty="0"/>
              <a:t>）提出。</a:t>
            </a:r>
          </a:p>
          <a:p>
            <a:r>
              <a:rPr lang="zh-CN" altLang="en-US" sz="2400" dirty="0"/>
              <a:t>每一个企业都是在设计、生产、销售、发送和辅助其产品的过程中进行种种活动的集合体，所有这些活动可以用一个价值链来表明。</a:t>
            </a:r>
          </a:p>
          <a:p>
            <a:r>
              <a:rPr lang="zh-CN" altLang="en-US" sz="2400" dirty="0"/>
              <a:t>不同的企业价值链的活动中，只有特定的能创造价值的经营活动，才是价值链上的“战略环节”。战略制定者优先考虑战略环节引入信息技术应用，优化其处理流程，最大地增加其价值。</a:t>
            </a:r>
          </a:p>
        </p:txBody>
      </p:sp>
    </p:spTree>
    <p:extLst>
      <p:ext uri="{BB962C8B-B14F-4D97-AF65-F5344CB8AC3E}">
        <p14:creationId xmlns:p14="http://schemas.microsoft.com/office/powerpoint/2010/main" val="2052452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规划步骤</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755576" y="1772816"/>
            <a:ext cx="7776864" cy="4536504"/>
          </a:xfrm>
        </p:spPr>
        <p:txBody>
          <a:bodyPr>
            <a:noAutofit/>
          </a:bodyPr>
          <a:lstStyle/>
          <a:p>
            <a:r>
              <a:rPr lang="zh-CN" altLang="en-US" sz="2400" dirty="0"/>
              <a:t>价值链分析法的基本步骤：</a:t>
            </a:r>
          </a:p>
          <a:p>
            <a:pPr lvl="1"/>
            <a:r>
              <a:rPr lang="zh-CN" altLang="en-US" sz="2400" dirty="0">
                <a:latin typeface="楷体" panose="02010609060101010101" pitchFamily="49" charset="-122"/>
                <a:ea typeface="楷体" panose="02010609060101010101" pitchFamily="49" charset="-122"/>
              </a:rPr>
              <a:t>识别企业价值链</a:t>
            </a:r>
          </a:p>
          <a:p>
            <a:pPr lvl="1"/>
            <a:r>
              <a:rPr lang="zh-CN" altLang="en-US" sz="2400" dirty="0">
                <a:latin typeface="楷体" panose="02010609060101010101" pitchFamily="49" charset="-122"/>
                <a:ea typeface="楷体" panose="02010609060101010101" pitchFamily="49" charset="-122"/>
              </a:rPr>
              <a:t>确定关键价值增加环节</a:t>
            </a:r>
          </a:p>
          <a:p>
            <a:pPr lvl="1"/>
            <a:r>
              <a:rPr lang="zh-CN" altLang="en-US" sz="2400" dirty="0">
                <a:latin typeface="楷体" panose="02010609060101010101" pitchFamily="49" charset="-122"/>
                <a:ea typeface="楷体" panose="02010609060101010101" pitchFamily="49" charset="-122"/>
              </a:rPr>
              <a:t>确定关键价值减少环节</a:t>
            </a:r>
          </a:p>
          <a:p>
            <a:pPr lvl="1"/>
            <a:r>
              <a:rPr lang="zh-CN" altLang="en-US" sz="2400" dirty="0">
                <a:latin typeface="楷体" panose="02010609060101010101" pitchFamily="49" charset="-122"/>
                <a:ea typeface="楷体" panose="02010609060101010101" pitchFamily="49" charset="-122"/>
              </a:rPr>
              <a:t>明确信息技术对关键价值环节的支持</a:t>
            </a:r>
          </a:p>
        </p:txBody>
      </p:sp>
    </p:spTree>
    <p:extLst>
      <p:ext uri="{BB962C8B-B14F-4D97-AF65-F5344CB8AC3E}">
        <p14:creationId xmlns:p14="http://schemas.microsoft.com/office/powerpoint/2010/main" val="18757504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某电商的价值链</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755576" y="1772816"/>
            <a:ext cx="7776864" cy="648072"/>
          </a:xfrm>
        </p:spPr>
        <p:txBody>
          <a:bodyPr>
            <a:noAutofit/>
          </a:bodyPr>
          <a:lstStyle/>
          <a:p>
            <a:r>
              <a:rPr lang="zh-CN" altLang="en-US" sz="2400" dirty="0">
                <a:latin typeface="楷体" panose="02010609060101010101" pitchFamily="49" charset="-122"/>
                <a:ea typeface="楷体" panose="02010609060101010101" pitchFamily="49" charset="-122"/>
              </a:rPr>
              <a:t>总分为</a:t>
            </a:r>
            <a:r>
              <a:rPr lang="en-US" altLang="zh-CN" sz="2400" dirty="0">
                <a:latin typeface="楷体" panose="02010609060101010101" pitchFamily="49" charset="-122"/>
                <a:ea typeface="楷体" panose="02010609060101010101" pitchFamily="49" charset="-122"/>
              </a:rPr>
              <a:t>100</a:t>
            </a:r>
            <a:r>
              <a:rPr lang="zh-CN" altLang="en-US" sz="2400" dirty="0">
                <a:latin typeface="楷体" panose="02010609060101010101" pitchFamily="49" charset="-122"/>
                <a:ea typeface="楷体" panose="02010609060101010101" pitchFamily="49" charset="-122"/>
              </a:rPr>
              <a:t>分，根据客户打分统计得到的价值链。可见网络营销，网络支付，物流配送是关键环节，能够大量产生附加价值。</a:t>
            </a:r>
          </a:p>
        </p:txBody>
      </p:sp>
      <p:sp>
        <p:nvSpPr>
          <p:cNvPr id="5" name="AutoShape 15"/>
          <p:cNvSpPr>
            <a:spLocks noChangeAspect="1" noChangeArrowheads="1" noTextEdit="1"/>
          </p:cNvSpPr>
          <p:nvPr/>
        </p:nvSpPr>
        <p:spPr bwMode="auto">
          <a:xfrm>
            <a:off x="932841" y="3068960"/>
            <a:ext cx="7731125"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 name="AutoShape 14"/>
          <p:cNvSpPr>
            <a:spLocks noChangeArrowheads="1"/>
          </p:cNvSpPr>
          <p:nvPr/>
        </p:nvSpPr>
        <p:spPr bwMode="auto">
          <a:xfrm rot="13442557">
            <a:off x="5707139" y="3505864"/>
            <a:ext cx="1784889" cy="1821598"/>
          </a:xfrm>
          <a:prstGeom prst="rtTriangle">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600" b="1"/>
          </a:p>
        </p:txBody>
      </p:sp>
      <p:sp>
        <p:nvSpPr>
          <p:cNvPr id="7" name="Text Box 13"/>
          <p:cNvSpPr txBox="1">
            <a:spLocks noChangeArrowheads="1"/>
          </p:cNvSpPr>
          <p:nvPr/>
        </p:nvSpPr>
        <p:spPr bwMode="auto">
          <a:xfrm>
            <a:off x="2279908" y="3161939"/>
            <a:ext cx="4328330" cy="402911"/>
          </a:xfrm>
          <a:prstGeom prst="rect">
            <a:avLst/>
          </a:prstGeom>
          <a:solidFill>
            <a:srgbClr val="CCFF99"/>
          </a:solidFill>
          <a:ln w="9525">
            <a:solidFill>
              <a:srgbClr val="000000"/>
            </a:solidFill>
            <a:miter lim="800000"/>
            <a:headEnd/>
            <a:tailEnd/>
          </a:ln>
          <a:effectLst>
            <a:innerShdw blurRad="63500" dist="50800" dir="13500000">
              <a:prstClr val="black">
                <a:alpha val="50000"/>
              </a:prstClr>
            </a:innerShdw>
          </a:effectLst>
        </p:spPr>
        <p:txBody>
          <a:bodyPr lIns="0" rIns="0"/>
          <a:lstStyle/>
          <a:p>
            <a:pPr indent="114300" eaLnBrk="0" hangingPunct="0">
              <a:defRPr/>
            </a:pPr>
            <a:r>
              <a:rPr lang="zh-CN" sz="1400" b="1" dirty="0">
                <a:latin typeface="Times New Roman" pitchFamily="18" charset="0"/>
                <a:cs typeface="Times New Roman" pitchFamily="18" charset="0"/>
              </a:rPr>
              <a:t>管理、会计、财务、法律</a:t>
            </a:r>
            <a:r>
              <a:rPr lang="zh-CN" altLang="en-US" sz="1400" b="1" dirty="0">
                <a:latin typeface="Times New Roman" pitchFamily="18" charset="0"/>
                <a:cs typeface="Times New Roman" pitchFamily="18" charset="0"/>
              </a:rPr>
              <a:t> </a:t>
            </a:r>
            <a:r>
              <a:rPr lang="en-US" altLang="zh-CN" sz="1400" b="1" dirty="0">
                <a:latin typeface="Times New Roman" pitchFamily="18" charset="0"/>
                <a:cs typeface="Times New Roman" pitchFamily="18" charset="0"/>
              </a:rPr>
              <a:t>(3.2%)</a:t>
            </a:r>
            <a:endParaRPr lang="en-US" altLang="zh-CN" sz="3600" b="1" dirty="0"/>
          </a:p>
        </p:txBody>
      </p:sp>
      <p:sp>
        <p:nvSpPr>
          <p:cNvPr id="8" name="Text Box 12"/>
          <p:cNvSpPr txBox="1">
            <a:spLocks noChangeArrowheads="1"/>
          </p:cNvSpPr>
          <p:nvPr/>
        </p:nvSpPr>
        <p:spPr bwMode="auto">
          <a:xfrm>
            <a:off x="2279908" y="3564851"/>
            <a:ext cx="4328330" cy="402911"/>
          </a:xfrm>
          <a:prstGeom prst="rect">
            <a:avLst/>
          </a:prstGeom>
          <a:solidFill>
            <a:srgbClr val="FDDA77"/>
          </a:solidFill>
          <a:ln w="9525">
            <a:solidFill>
              <a:srgbClr val="000000"/>
            </a:solidFill>
            <a:miter lim="800000"/>
            <a:headEnd/>
            <a:tailEnd/>
          </a:ln>
          <a:effectLst>
            <a:innerShdw blurRad="63500" dist="50800" dir="13500000">
              <a:prstClr val="black">
                <a:alpha val="50000"/>
              </a:prstClr>
            </a:innerShdw>
          </a:effectLst>
        </p:spPr>
        <p:txBody>
          <a:bodyPr lIns="0" rIns="0"/>
          <a:lstStyle>
            <a:defPPr>
              <a:defRPr lang="en-US"/>
            </a:defPPr>
            <a:lvl1pPr indent="114300" eaLnBrk="0" hangingPunct="0">
              <a:defRPr sz="1400" b="1">
                <a:latin typeface="Times New Roman" pitchFamily="18" charset="0"/>
                <a:cs typeface="Times New Roman" pitchFamily="18" charset="0"/>
              </a:defRPr>
            </a:lvl1pPr>
          </a:lstStyle>
          <a:p>
            <a:r>
              <a:rPr lang="en-US" altLang="zh-CN" dirty="0"/>
              <a:t>  </a:t>
            </a:r>
            <a:r>
              <a:rPr lang="zh-CN" altLang="en-US" dirty="0"/>
              <a:t>人力资源管理 </a:t>
            </a:r>
            <a:r>
              <a:rPr lang="en-US" altLang="zh-CN" dirty="0"/>
              <a:t>(5.5%)</a:t>
            </a:r>
          </a:p>
        </p:txBody>
      </p:sp>
      <p:sp>
        <p:nvSpPr>
          <p:cNvPr id="9" name="Text Box 11"/>
          <p:cNvSpPr txBox="1">
            <a:spLocks noChangeArrowheads="1"/>
          </p:cNvSpPr>
          <p:nvPr/>
        </p:nvSpPr>
        <p:spPr bwMode="auto">
          <a:xfrm>
            <a:off x="2279908" y="3936769"/>
            <a:ext cx="4328330" cy="402911"/>
          </a:xfrm>
          <a:prstGeom prst="rect">
            <a:avLst/>
          </a:prstGeom>
          <a:solidFill>
            <a:srgbClr val="FFCCCC"/>
          </a:solidFill>
          <a:ln w="9525">
            <a:solidFill>
              <a:srgbClr val="000000"/>
            </a:solidFill>
            <a:miter lim="800000"/>
            <a:headEnd/>
            <a:tailEnd/>
          </a:ln>
          <a:effectLst>
            <a:innerShdw blurRad="63500" dist="50800" dir="13500000">
              <a:prstClr val="black">
                <a:alpha val="50000"/>
              </a:prstClr>
            </a:innerShdw>
          </a:effectLst>
        </p:spPr>
        <p:txBody>
          <a:bodyPr lIns="0" rIns="0"/>
          <a:lstStyle/>
          <a:p>
            <a:pPr indent="114300" eaLnBrk="0" hangingPunct="0">
              <a:defRPr/>
            </a:pPr>
            <a:r>
              <a:rPr lang="zh-CN" sz="1400" b="1">
                <a:latin typeface="Times New Roman" pitchFamily="18" charset="0"/>
                <a:cs typeface="Times New Roman" pitchFamily="18" charset="0"/>
              </a:rPr>
              <a:t>产品设计与开发、品牌建设</a:t>
            </a:r>
            <a:r>
              <a:rPr lang="zh-CN" altLang="en-US" sz="1400" b="1">
                <a:latin typeface="Times New Roman" pitchFamily="18" charset="0"/>
                <a:cs typeface="Times New Roman" pitchFamily="18" charset="0"/>
              </a:rPr>
              <a:t> </a:t>
            </a:r>
            <a:r>
              <a:rPr lang="en-US" altLang="zh-CN" sz="1400" b="1">
                <a:latin typeface="Times New Roman" pitchFamily="18" charset="0"/>
                <a:cs typeface="Times New Roman" pitchFamily="18" charset="0"/>
              </a:rPr>
              <a:t>(7.3%)</a:t>
            </a:r>
            <a:endParaRPr lang="en-US" altLang="zh-CN" sz="3600" b="1"/>
          </a:p>
        </p:txBody>
      </p:sp>
      <p:sp>
        <p:nvSpPr>
          <p:cNvPr id="10" name="Text Box 10"/>
          <p:cNvSpPr txBox="1">
            <a:spLocks noChangeArrowheads="1"/>
          </p:cNvSpPr>
          <p:nvPr/>
        </p:nvSpPr>
        <p:spPr bwMode="auto">
          <a:xfrm>
            <a:off x="2279908" y="4308687"/>
            <a:ext cx="4328330" cy="402911"/>
          </a:xfrm>
          <a:prstGeom prst="rect">
            <a:avLst/>
          </a:prstGeom>
          <a:solidFill>
            <a:srgbClr val="FDDA77"/>
          </a:solidFill>
          <a:ln w="9525">
            <a:solidFill>
              <a:srgbClr val="000000"/>
            </a:solidFill>
            <a:miter lim="800000"/>
            <a:headEnd/>
            <a:tailEnd/>
          </a:ln>
          <a:effectLst>
            <a:innerShdw blurRad="63500" dist="50800" dir="13500000">
              <a:prstClr val="black">
                <a:alpha val="50000"/>
              </a:prstClr>
            </a:innerShdw>
          </a:effectLst>
        </p:spPr>
        <p:txBody>
          <a:bodyPr lIns="0" rIns="0"/>
          <a:lstStyle/>
          <a:p>
            <a:pPr indent="114300" eaLnBrk="0" hangingPunct="0">
              <a:defRPr/>
            </a:pPr>
            <a:r>
              <a:rPr lang="zh-CN" sz="1400" b="1">
                <a:latin typeface="Times New Roman" pitchFamily="18" charset="0"/>
                <a:cs typeface="Times New Roman" pitchFamily="18" charset="0"/>
              </a:rPr>
              <a:t>技术开发、开放电子商务平台、客户体验</a:t>
            </a:r>
            <a:r>
              <a:rPr lang="zh-CN" altLang="en-US" sz="1400" b="1">
                <a:latin typeface="Times New Roman" pitchFamily="18" charset="0"/>
                <a:cs typeface="Times New Roman" pitchFamily="18" charset="0"/>
              </a:rPr>
              <a:t> </a:t>
            </a:r>
            <a:r>
              <a:rPr lang="en-US" altLang="zh-CN" sz="1400" b="1">
                <a:latin typeface="Times New Roman" pitchFamily="18" charset="0"/>
                <a:cs typeface="Times New Roman" pitchFamily="18" charset="0"/>
              </a:rPr>
              <a:t>(13.4%)</a:t>
            </a:r>
            <a:endParaRPr lang="en-US" altLang="zh-CN" sz="3600" b="1"/>
          </a:p>
        </p:txBody>
      </p:sp>
      <p:sp>
        <p:nvSpPr>
          <p:cNvPr id="11" name="Text Box 9"/>
          <p:cNvSpPr txBox="1">
            <a:spLocks noChangeArrowheads="1"/>
          </p:cNvSpPr>
          <p:nvPr/>
        </p:nvSpPr>
        <p:spPr bwMode="auto">
          <a:xfrm>
            <a:off x="2279908" y="4711598"/>
            <a:ext cx="885826" cy="960788"/>
          </a:xfrm>
          <a:prstGeom prst="rect">
            <a:avLst/>
          </a:prstGeom>
          <a:solidFill>
            <a:srgbClr val="CCFF99"/>
          </a:solidFill>
          <a:ln w="9525">
            <a:solidFill>
              <a:srgbClr val="000000"/>
            </a:solidFill>
            <a:miter lim="800000"/>
            <a:headEnd/>
            <a:tailEnd/>
          </a:ln>
          <a:effectLst>
            <a:innerShdw blurRad="63500" dist="50800" dir="13500000">
              <a:prstClr val="black">
                <a:alpha val="50000"/>
              </a:prstClr>
            </a:innerShdw>
          </a:effectLst>
        </p:spPr>
        <p:txBody>
          <a:bodyPr lIns="0" rIns="0"/>
          <a:lstStyle>
            <a:defPPr>
              <a:defRPr lang="en-US"/>
            </a:defPPr>
            <a:lvl1pPr indent="114300" eaLnBrk="0" hangingPunct="0">
              <a:defRPr sz="1400" b="1">
                <a:latin typeface="Times New Roman" pitchFamily="18" charset="0"/>
                <a:cs typeface="Times New Roman" pitchFamily="18" charset="0"/>
              </a:defRPr>
            </a:lvl1pPr>
          </a:lstStyle>
          <a:p>
            <a:r>
              <a:rPr lang="en-US" altLang="zh-CN" dirty="0"/>
              <a:t>  </a:t>
            </a:r>
            <a:r>
              <a:rPr lang="zh-CN" altLang="en-US" dirty="0"/>
              <a:t>采购</a:t>
            </a:r>
          </a:p>
          <a:p>
            <a:r>
              <a:rPr lang="zh-CN" altLang="en-US" dirty="0"/>
              <a:t>或制造</a:t>
            </a:r>
          </a:p>
          <a:p>
            <a:r>
              <a:rPr lang="en-US" altLang="zh-CN" dirty="0"/>
              <a:t>(8%)</a:t>
            </a:r>
          </a:p>
        </p:txBody>
      </p:sp>
      <p:sp>
        <p:nvSpPr>
          <p:cNvPr id="12" name="Text Box 8"/>
          <p:cNvSpPr txBox="1">
            <a:spLocks noChangeArrowheads="1"/>
          </p:cNvSpPr>
          <p:nvPr/>
        </p:nvSpPr>
        <p:spPr bwMode="auto">
          <a:xfrm>
            <a:off x="3156570" y="4711598"/>
            <a:ext cx="876663" cy="960788"/>
          </a:xfrm>
          <a:prstGeom prst="rect">
            <a:avLst/>
          </a:prstGeom>
          <a:solidFill>
            <a:srgbClr val="CCFF99"/>
          </a:solidFill>
          <a:ln w="9525">
            <a:solidFill>
              <a:srgbClr val="000000"/>
            </a:solidFill>
            <a:miter lim="800000"/>
            <a:headEnd/>
            <a:tailEnd/>
          </a:ln>
          <a:effectLst>
            <a:innerShdw blurRad="63500" dist="50800" dir="13500000">
              <a:prstClr val="black">
                <a:alpha val="50000"/>
              </a:prstClr>
            </a:innerShdw>
          </a:effectLst>
        </p:spPr>
        <p:txBody>
          <a:bodyPr lIns="0" rIns="0"/>
          <a:lstStyle>
            <a:defPPr>
              <a:defRPr lang="en-US"/>
            </a:defPPr>
            <a:lvl1pPr indent="114300" eaLnBrk="0" hangingPunct="0">
              <a:defRPr sz="1400" b="1">
                <a:latin typeface="Times New Roman" pitchFamily="18" charset="0"/>
                <a:cs typeface="Times New Roman" pitchFamily="18" charset="0"/>
              </a:defRPr>
            </a:lvl1pPr>
          </a:lstStyle>
          <a:p>
            <a:r>
              <a:rPr lang="zh-CN" dirty="0"/>
              <a:t>仓储</a:t>
            </a:r>
          </a:p>
          <a:p>
            <a:r>
              <a:rPr lang="en-US" altLang="zh-CN" dirty="0"/>
              <a:t>(6.5%)</a:t>
            </a:r>
          </a:p>
        </p:txBody>
      </p:sp>
      <p:sp>
        <p:nvSpPr>
          <p:cNvPr id="13" name="Text Box 7"/>
          <p:cNvSpPr txBox="1">
            <a:spLocks noChangeArrowheads="1"/>
          </p:cNvSpPr>
          <p:nvPr/>
        </p:nvSpPr>
        <p:spPr bwMode="auto">
          <a:xfrm>
            <a:off x="4011851" y="4711598"/>
            <a:ext cx="876663" cy="960788"/>
          </a:xfrm>
          <a:prstGeom prst="rect">
            <a:avLst/>
          </a:prstGeom>
          <a:solidFill>
            <a:srgbClr val="FDDA77"/>
          </a:solidFill>
          <a:ln w="9525">
            <a:solidFill>
              <a:srgbClr val="000000"/>
            </a:solidFill>
            <a:miter lim="800000"/>
            <a:headEnd/>
            <a:tailEnd/>
          </a:ln>
          <a:effectLst>
            <a:innerShdw blurRad="63500" dist="50800" dir="5400000">
              <a:prstClr val="black">
                <a:alpha val="50000"/>
              </a:prstClr>
            </a:innerShdw>
          </a:effectLst>
        </p:spPr>
        <p:txBody>
          <a:bodyPr lIns="0" tIns="10800" rIns="0" bIns="10800"/>
          <a:lstStyle>
            <a:lvl1pPr indent="5715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sz="1400" b="1">
                <a:latin typeface="Times New Roman" pitchFamily="18" charset="0"/>
                <a:cs typeface="Times New Roman" pitchFamily="18" charset="0"/>
              </a:rPr>
              <a:t>网络营销</a:t>
            </a:r>
            <a:endParaRPr lang="zh-CN" sz="1100" b="1"/>
          </a:p>
          <a:p>
            <a:pPr>
              <a:defRPr/>
            </a:pPr>
            <a:r>
              <a:rPr lang="zh-CN" sz="1400" b="1">
                <a:latin typeface="Times New Roman" pitchFamily="18" charset="0"/>
                <a:cs typeface="Times New Roman" pitchFamily="18" charset="0"/>
              </a:rPr>
              <a:t>网络支付</a:t>
            </a:r>
            <a:endParaRPr lang="zh-CN" sz="1100" b="1"/>
          </a:p>
          <a:p>
            <a:pPr>
              <a:defRPr/>
            </a:pPr>
            <a:r>
              <a:rPr lang="en-US" altLang="zh-CN" sz="1400" b="1">
                <a:latin typeface="Times New Roman" pitchFamily="18" charset="0"/>
                <a:cs typeface="Times New Roman" pitchFamily="18" charset="0"/>
              </a:rPr>
              <a:t>(34.6%)</a:t>
            </a:r>
            <a:endParaRPr lang="en-US" altLang="zh-CN" sz="3600" b="1"/>
          </a:p>
        </p:txBody>
      </p:sp>
      <p:sp>
        <p:nvSpPr>
          <p:cNvPr id="14" name="Text Box 6"/>
          <p:cNvSpPr txBox="1">
            <a:spLocks noChangeArrowheads="1"/>
          </p:cNvSpPr>
          <p:nvPr/>
        </p:nvSpPr>
        <p:spPr bwMode="auto">
          <a:xfrm>
            <a:off x="4876295" y="4711598"/>
            <a:ext cx="876663" cy="960788"/>
          </a:xfrm>
          <a:prstGeom prst="rect">
            <a:avLst/>
          </a:prstGeom>
          <a:solidFill>
            <a:srgbClr val="FFCCCC"/>
          </a:solidFill>
          <a:ln w="9525">
            <a:solidFill>
              <a:srgbClr val="000000"/>
            </a:solidFill>
            <a:miter lim="800000"/>
            <a:headEnd/>
            <a:tailEnd/>
          </a:ln>
          <a:effectLst>
            <a:innerShdw blurRad="63500" dist="50800" dir="5400000">
              <a:prstClr val="black">
                <a:alpha val="50000"/>
              </a:prstClr>
            </a:innerShdw>
          </a:effectLst>
        </p:spPr>
        <p:txBody>
          <a:bodyPr lIns="0" tIns="10800" rIns="0" bIns="10800"/>
          <a:lstStyle>
            <a:lvl1pPr indent="5715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zh-CN" sz="1400" b="1">
                <a:latin typeface="Times New Roman" pitchFamily="18" charset="0"/>
                <a:cs typeface="Times New Roman" pitchFamily="18" charset="0"/>
              </a:rPr>
              <a:t> </a:t>
            </a:r>
            <a:r>
              <a:rPr lang="zh-CN" sz="1400" b="1">
                <a:latin typeface="Times New Roman" pitchFamily="18" charset="0"/>
                <a:cs typeface="Times New Roman" pitchFamily="18" charset="0"/>
              </a:rPr>
              <a:t>物流配送</a:t>
            </a:r>
            <a:endParaRPr lang="zh-CN" sz="1100" b="1"/>
          </a:p>
          <a:p>
            <a:pPr>
              <a:defRPr/>
            </a:pPr>
            <a:r>
              <a:rPr lang="en-US" altLang="zh-CN" sz="1400" b="1">
                <a:latin typeface="Times New Roman" pitchFamily="18" charset="0"/>
                <a:cs typeface="Times New Roman" pitchFamily="18" charset="0"/>
              </a:rPr>
              <a:t>(15.7%)</a:t>
            </a:r>
            <a:endParaRPr lang="en-US" altLang="zh-CN" sz="3600" b="1"/>
          </a:p>
        </p:txBody>
      </p:sp>
      <p:sp>
        <p:nvSpPr>
          <p:cNvPr id="15" name="Text Box 5"/>
          <p:cNvSpPr txBox="1">
            <a:spLocks noChangeArrowheads="1"/>
          </p:cNvSpPr>
          <p:nvPr/>
        </p:nvSpPr>
        <p:spPr bwMode="auto">
          <a:xfrm>
            <a:off x="788826" y="3861048"/>
            <a:ext cx="1328524" cy="478632"/>
          </a:xfrm>
          <a:prstGeom prst="rect">
            <a:avLst/>
          </a:prstGeom>
          <a:noFill/>
          <a:ln>
            <a:noFill/>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600" b="1" dirty="0">
                <a:latin typeface="Times New Roman" panose="02020603050405020304" pitchFamily="18" charset="0"/>
                <a:cs typeface="Times New Roman" panose="02020603050405020304" pitchFamily="18" charset="0"/>
              </a:rPr>
              <a:t>支持价值过程</a:t>
            </a:r>
            <a:endParaRPr lang="zh-CN" altLang="zh-CN" sz="4000" b="1" dirty="0"/>
          </a:p>
        </p:txBody>
      </p:sp>
      <p:sp>
        <p:nvSpPr>
          <p:cNvPr id="16" name="Text Box 4"/>
          <p:cNvSpPr txBox="1">
            <a:spLocks noChangeArrowheads="1"/>
          </p:cNvSpPr>
          <p:nvPr/>
        </p:nvSpPr>
        <p:spPr bwMode="auto">
          <a:xfrm>
            <a:off x="795601" y="5028396"/>
            <a:ext cx="1328524" cy="327191"/>
          </a:xfrm>
          <a:prstGeom prst="rect">
            <a:avLst/>
          </a:prstGeom>
          <a:noFill/>
          <a:ln>
            <a:noFill/>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600" b="1">
                <a:latin typeface="Times New Roman" panose="02020603050405020304" pitchFamily="18" charset="0"/>
                <a:cs typeface="Times New Roman" panose="02020603050405020304" pitchFamily="18" charset="0"/>
              </a:rPr>
              <a:t>基本价值过程</a:t>
            </a:r>
            <a:endParaRPr lang="zh-CN" altLang="zh-CN" sz="4000" b="1"/>
          </a:p>
        </p:txBody>
      </p:sp>
      <p:sp>
        <p:nvSpPr>
          <p:cNvPr id="17" name="Text Box 3"/>
          <p:cNvSpPr txBox="1">
            <a:spLocks noChangeArrowheads="1"/>
          </p:cNvSpPr>
          <p:nvPr/>
        </p:nvSpPr>
        <p:spPr bwMode="auto">
          <a:xfrm>
            <a:off x="6715148" y="4184714"/>
            <a:ext cx="867499" cy="4029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400" b="1">
                <a:latin typeface="Times New Roman" panose="02020603050405020304" pitchFamily="18" charset="0"/>
                <a:cs typeface="Times New Roman" panose="02020603050405020304" pitchFamily="18" charset="0"/>
              </a:rPr>
              <a:t>价值附加</a:t>
            </a:r>
            <a:endParaRPr lang="zh-CN" altLang="zh-CN" sz="3600" b="1"/>
          </a:p>
        </p:txBody>
      </p:sp>
      <p:sp>
        <p:nvSpPr>
          <p:cNvPr id="18" name="Text Box 2"/>
          <p:cNvSpPr txBox="1">
            <a:spLocks noChangeArrowheads="1"/>
          </p:cNvSpPr>
          <p:nvPr/>
        </p:nvSpPr>
        <p:spPr bwMode="auto">
          <a:xfrm>
            <a:off x="5731576" y="4711598"/>
            <a:ext cx="876663" cy="960788"/>
          </a:xfrm>
          <a:prstGeom prst="rect">
            <a:avLst/>
          </a:prstGeom>
          <a:solidFill>
            <a:srgbClr val="CCFF99"/>
          </a:solidFill>
          <a:ln w="9525">
            <a:solidFill>
              <a:srgbClr val="000000"/>
            </a:solidFill>
            <a:miter lim="800000"/>
            <a:headEnd/>
            <a:tailEnd/>
          </a:ln>
          <a:effectLst>
            <a:innerShdw blurRad="63500" dist="50800" dir="13500000">
              <a:prstClr val="black">
                <a:alpha val="50000"/>
              </a:prstClr>
            </a:innerShdw>
          </a:effectLst>
        </p:spPr>
        <p:txBody>
          <a:bodyPr lIns="0" rIns="0"/>
          <a:lstStyle>
            <a:defPPr>
              <a:defRPr lang="en-US"/>
            </a:defPPr>
            <a:lvl1pPr indent="114300" eaLnBrk="0" hangingPunct="0">
              <a:defRPr sz="1400" b="1">
                <a:latin typeface="Times New Roman" pitchFamily="18" charset="0"/>
                <a:cs typeface="Times New Roman" pitchFamily="18" charset="0"/>
              </a:defRPr>
            </a:lvl1pPr>
          </a:lstStyle>
          <a:p>
            <a:r>
              <a:rPr lang="zh-CN" altLang="zh-CN" dirty="0"/>
              <a:t> </a:t>
            </a:r>
            <a:r>
              <a:rPr lang="zh-CN" dirty="0"/>
              <a:t>售后服务</a:t>
            </a:r>
          </a:p>
          <a:p>
            <a:r>
              <a:rPr lang="en-US" altLang="zh-CN" dirty="0"/>
              <a:t>(5.8%)</a:t>
            </a:r>
          </a:p>
        </p:txBody>
      </p:sp>
    </p:spTree>
    <p:extLst>
      <p:ext uri="{BB962C8B-B14F-4D97-AF65-F5344CB8AC3E}">
        <p14:creationId xmlns:p14="http://schemas.microsoft.com/office/powerpoint/2010/main" val="3715773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fontScale="90000"/>
          </a:bodyPr>
          <a:lstStyle/>
          <a:p>
            <a:r>
              <a:rPr lang="en-US" altLang="zh-CN" dirty="0"/>
              <a:t>4.3 </a:t>
            </a:r>
            <a:r>
              <a:rPr lang="zh-CN" altLang="en-US" dirty="0"/>
              <a:t>信息系统战略规划的基本步骤</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755576" y="1772816"/>
            <a:ext cx="7776864" cy="4536504"/>
          </a:xfrm>
        </p:spPr>
        <p:txBody>
          <a:bodyPr>
            <a:noAutofit/>
          </a:bodyPr>
          <a:lstStyle/>
          <a:p>
            <a:r>
              <a:rPr lang="zh-CN" altLang="en-US" sz="2400" dirty="0"/>
              <a:t>实际信息系统规划过程中并没有通用的一套标准可遵循，通常会融合上述的多种规划技术和方法。</a:t>
            </a:r>
            <a:endParaRPr lang="en-US" altLang="zh-CN" sz="2400" dirty="0"/>
          </a:p>
          <a:p>
            <a:r>
              <a:rPr lang="zh-CN" altLang="en-US" sz="2400" dirty="0"/>
              <a:t>基本步骤分以下几个阶段</a:t>
            </a:r>
          </a:p>
          <a:p>
            <a:pPr lvl="1"/>
            <a:r>
              <a:rPr lang="zh-CN" altLang="en-US" sz="2400" dirty="0">
                <a:latin typeface="楷体" panose="02010609060101010101" pitchFamily="49" charset="-122"/>
                <a:ea typeface="楷体" panose="02010609060101010101" pitchFamily="49" charset="-122"/>
              </a:rPr>
              <a:t>环境准备</a:t>
            </a:r>
          </a:p>
          <a:p>
            <a:pPr lvl="1"/>
            <a:r>
              <a:rPr lang="zh-CN" altLang="en-US" sz="2400" dirty="0">
                <a:latin typeface="楷体" panose="02010609060101010101" pitchFamily="49" charset="-122"/>
                <a:ea typeface="楷体" panose="02010609060101010101" pitchFamily="49" charset="-122"/>
              </a:rPr>
              <a:t>企业调查和分析</a:t>
            </a:r>
          </a:p>
          <a:p>
            <a:pPr lvl="1"/>
            <a:r>
              <a:rPr lang="zh-CN" altLang="en-US" sz="2400" dirty="0">
                <a:latin typeface="楷体" panose="02010609060101010101" pitchFamily="49" charset="-122"/>
                <a:ea typeface="楷体" panose="02010609060101010101" pitchFamily="49" charset="-122"/>
              </a:rPr>
              <a:t>信息系统调查和分析</a:t>
            </a:r>
          </a:p>
          <a:p>
            <a:pPr lvl="1"/>
            <a:r>
              <a:rPr lang="zh-CN" altLang="en-US" sz="2400" dirty="0">
                <a:latin typeface="楷体" panose="02010609060101010101" pitchFamily="49" charset="-122"/>
                <a:ea typeface="楷体" panose="02010609060101010101" pitchFamily="49" charset="-122"/>
              </a:rPr>
              <a:t>制定方向</a:t>
            </a:r>
          </a:p>
          <a:p>
            <a:pPr lvl="1"/>
            <a:r>
              <a:rPr lang="zh-CN" altLang="en-US" sz="2400" dirty="0">
                <a:latin typeface="楷体" panose="02010609060101010101" pitchFamily="49" charset="-122"/>
                <a:ea typeface="楷体" panose="02010609060101010101" pitchFamily="49" charset="-122"/>
              </a:rPr>
              <a:t>评审及方案建议</a:t>
            </a:r>
          </a:p>
        </p:txBody>
      </p:sp>
    </p:spTree>
    <p:extLst>
      <p:ext uri="{BB962C8B-B14F-4D97-AF65-F5344CB8AC3E}">
        <p14:creationId xmlns:p14="http://schemas.microsoft.com/office/powerpoint/2010/main" val="3395992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4.1</a:t>
            </a:r>
            <a:r>
              <a:rPr lang="zh-CN" altLang="en-US" dirty="0"/>
              <a:t>系统规划的任务与特点</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p:txBody>
          <a:bodyPr>
            <a:normAutofit/>
          </a:bodyPr>
          <a:lstStyle/>
          <a:p>
            <a:r>
              <a:rPr lang="zh-CN" altLang="en-US" sz="3200" dirty="0"/>
              <a:t>系统规划的任务：</a:t>
            </a:r>
          </a:p>
          <a:p>
            <a:pPr lvl="1"/>
            <a:r>
              <a:rPr lang="zh-CN" altLang="en-US" dirty="0">
                <a:latin typeface="楷体" panose="02010609060101010101" pitchFamily="49" charset="-122"/>
                <a:ea typeface="楷体" panose="02010609060101010101" pitchFamily="49" charset="-122"/>
              </a:rPr>
              <a:t>制定信息系统发展战略</a:t>
            </a:r>
          </a:p>
          <a:p>
            <a:pPr lvl="1"/>
            <a:r>
              <a:rPr lang="zh-CN" altLang="en-US" dirty="0">
                <a:latin typeface="楷体" panose="02010609060101010101" pitchFamily="49" charset="-122"/>
                <a:ea typeface="楷体" panose="02010609060101010101" pitchFamily="49" charset="-122"/>
              </a:rPr>
              <a:t>制定信息系统总体方案</a:t>
            </a:r>
          </a:p>
          <a:p>
            <a:pPr lvl="1"/>
            <a:r>
              <a:rPr lang="zh-CN" altLang="en-US" dirty="0">
                <a:latin typeface="楷体" panose="02010609060101010101" pitchFamily="49" charset="-122"/>
                <a:ea typeface="楷体" panose="02010609060101010101" pitchFamily="49" charset="-122"/>
              </a:rPr>
              <a:t>安装项目开发计划</a:t>
            </a:r>
          </a:p>
          <a:p>
            <a:pPr lvl="1"/>
            <a:r>
              <a:rPr lang="zh-CN" altLang="en-US" dirty="0">
                <a:latin typeface="楷体" panose="02010609060101010101" pitchFamily="49" charset="-122"/>
                <a:ea typeface="楷体" panose="02010609060101010101" pitchFamily="49" charset="-122"/>
              </a:rPr>
              <a:t>制定信息系统资源分配</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1.</a:t>
            </a:r>
            <a:r>
              <a:rPr lang="zh-CN" altLang="en-US" dirty="0"/>
              <a:t>环境准备</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755576" y="1772816"/>
            <a:ext cx="7776864" cy="4536504"/>
          </a:xfrm>
        </p:spPr>
        <p:txBody>
          <a:bodyPr>
            <a:noAutofit/>
          </a:bodyPr>
          <a:lstStyle/>
          <a:p>
            <a:r>
              <a:rPr lang="zh-CN" altLang="en-US" sz="2400" dirty="0"/>
              <a:t>信息化成功率和建设水平不仅依赖于先进的技术与设备，还依赖于企业是否具备健全的</a:t>
            </a:r>
            <a:r>
              <a:rPr lang="en-US" altLang="zh-CN" sz="2400" dirty="0"/>
              <a:t>IT</a:t>
            </a:r>
            <a:r>
              <a:rPr lang="zh-CN" altLang="en-US" sz="2400" dirty="0"/>
              <a:t>领导决策机制和问责制度。制度及环境好比“土壤”。</a:t>
            </a:r>
          </a:p>
          <a:p>
            <a:r>
              <a:rPr lang="en-US" altLang="zh-CN" sz="2400" dirty="0"/>
              <a:t>IT</a:t>
            </a:r>
            <a:r>
              <a:rPr lang="zh-CN" altLang="en-US" sz="2400" dirty="0"/>
              <a:t>治理（</a:t>
            </a:r>
            <a:r>
              <a:rPr lang="en-US" altLang="zh-CN" sz="2400" dirty="0"/>
              <a:t>IT governance</a:t>
            </a:r>
            <a:r>
              <a:rPr lang="zh-CN" altLang="en-US" sz="2400" dirty="0"/>
              <a:t>）营造良好环境：</a:t>
            </a:r>
          </a:p>
          <a:p>
            <a:pPr marL="0" indent="0">
              <a:buNone/>
            </a:pP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IT</a:t>
            </a:r>
            <a:r>
              <a:rPr lang="zh-CN" altLang="en-US" sz="2400" b="1" dirty="0">
                <a:latin typeface="楷体" panose="02010609060101010101" pitchFamily="49" charset="-122"/>
                <a:ea typeface="楷体" panose="02010609060101010101" pitchFamily="49" charset="-122"/>
              </a:rPr>
              <a:t>治理是指</a:t>
            </a:r>
            <a:r>
              <a:rPr lang="zh-CN" altLang="en-US" sz="2000" b="1" dirty="0">
                <a:latin typeface="楷体" panose="02010609060101010101" pitchFamily="49" charset="-122"/>
                <a:ea typeface="楷体" panose="02010609060101010101" pitchFamily="49" charset="-122"/>
              </a:rPr>
              <a:t>设计并实施信息化过程中各方利益最大化的制度安排，包括业务与信息化战略融合的机制，权责对等的责任担当框架和问责机制，资源配置的决策机制，组织保障机制，核心信息技术能力发展机制，绩效管理机制以及覆盖信息化全生命周期的风险管控机制。该制度安排的目的是实现组织的业务战略，促进管理创新，合理管控信息化过程的风险，建立信息化可持续发展的长效机制，最终实现信息技术的商业价值</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2010,</a:t>
            </a:r>
            <a:r>
              <a:rPr lang="zh-CN" altLang="en-US" sz="2000" dirty="0">
                <a:latin typeface="楷体" panose="02010609060101010101" pitchFamily="49" charset="-122"/>
                <a:ea typeface="楷体" panose="02010609060101010101" pitchFamily="49" charset="-122"/>
              </a:rPr>
              <a:t>中国</a:t>
            </a:r>
            <a:r>
              <a:rPr lang="en-US" altLang="zh-CN" sz="2000" dirty="0">
                <a:latin typeface="楷体" panose="02010609060101010101" pitchFamily="49" charset="-122"/>
                <a:ea typeface="楷体" panose="02010609060101010101" pitchFamily="49" charset="-122"/>
              </a:rPr>
              <a:t>IT</a:t>
            </a:r>
            <a:r>
              <a:rPr lang="zh-CN" altLang="en-US" sz="2000" dirty="0">
                <a:latin typeface="楷体" panose="02010609060101010101" pitchFamily="49" charset="-122"/>
                <a:ea typeface="楷体" panose="02010609060101010101" pitchFamily="49" charset="-122"/>
              </a:rPr>
              <a:t>治理研究中心）</a:t>
            </a:r>
          </a:p>
          <a:p>
            <a:endParaRPr lang="zh-CN" altLang="en-US" sz="2400" dirty="0"/>
          </a:p>
        </p:txBody>
      </p:sp>
    </p:spTree>
    <p:extLst>
      <p:ext uri="{BB962C8B-B14F-4D97-AF65-F5344CB8AC3E}">
        <p14:creationId xmlns:p14="http://schemas.microsoft.com/office/powerpoint/2010/main" val="2706420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IT</a:t>
            </a:r>
            <a:r>
              <a:rPr lang="zh-CN" altLang="en-US" dirty="0"/>
              <a:t>治理</a:t>
            </a:r>
            <a:r>
              <a:rPr lang="en-US" altLang="zh-CN" dirty="0"/>
              <a:t>-</a:t>
            </a:r>
            <a:r>
              <a:rPr lang="zh-CN" altLang="en-US" dirty="0"/>
              <a:t>企业</a:t>
            </a:r>
            <a:r>
              <a:rPr lang="en-US" altLang="zh-CN" dirty="0"/>
              <a:t>IT</a:t>
            </a:r>
            <a:r>
              <a:rPr lang="zh-CN" altLang="en-US" dirty="0"/>
              <a:t>治理的构成要素</a:t>
            </a:r>
          </a:p>
        </p:txBody>
      </p:sp>
      <p:grpSp>
        <p:nvGrpSpPr>
          <p:cNvPr id="5" name="Group 1"/>
          <p:cNvGrpSpPr>
            <a:grpSpLocks noChangeAspect="1"/>
          </p:cNvGrpSpPr>
          <p:nvPr/>
        </p:nvGrpSpPr>
        <p:grpSpPr bwMode="auto">
          <a:xfrm>
            <a:off x="323528" y="1772816"/>
            <a:ext cx="9144000" cy="3959225"/>
            <a:chOff x="1554" y="7042"/>
            <a:chExt cx="7824" cy="3658"/>
          </a:xfrm>
          <a:noFill/>
        </p:grpSpPr>
        <p:sp>
          <p:nvSpPr>
            <p:cNvPr id="6" name="AutoShape 30"/>
            <p:cNvSpPr>
              <a:spLocks noChangeAspect="1" noChangeArrowheads="1" noTextEdit="1"/>
            </p:cNvSpPr>
            <p:nvPr/>
          </p:nvSpPr>
          <p:spPr bwMode="auto">
            <a:xfrm>
              <a:off x="1554" y="7042"/>
              <a:ext cx="7824" cy="36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 name="Text Box 29"/>
            <p:cNvSpPr txBox="1">
              <a:spLocks noChangeArrowheads="1"/>
            </p:cNvSpPr>
            <p:nvPr/>
          </p:nvSpPr>
          <p:spPr bwMode="auto">
            <a:xfrm>
              <a:off x="1890" y="7135"/>
              <a:ext cx="1953" cy="2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u="sng" dirty="0">
                  <a:latin typeface="Times New Roman" panose="02020603050405020304" pitchFamily="18" charset="0"/>
                  <a:cs typeface="Times New Roman" panose="02020603050405020304" pitchFamily="18" charset="0"/>
                </a:rPr>
                <a:t>Who</a:t>
              </a:r>
              <a:r>
                <a:rPr lang="zh-CN" altLang="en-US" sz="1600" b="1" u="sng" dirty="0">
                  <a:latin typeface="Times New Roman" panose="02020603050405020304" pitchFamily="18" charset="0"/>
                  <a:cs typeface="Times New Roman" panose="02020603050405020304" pitchFamily="18" charset="0"/>
                </a:rPr>
                <a:t>（相关部门和角色）</a:t>
              </a:r>
              <a:endParaRPr lang="zh-CN" altLang="en-US" sz="4000" b="1" dirty="0"/>
            </a:p>
          </p:txBody>
        </p:sp>
        <p:sp>
          <p:nvSpPr>
            <p:cNvPr id="8" name="Text Box 28"/>
            <p:cNvSpPr txBox="1">
              <a:spLocks noChangeArrowheads="1"/>
            </p:cNvSpPr>
            <p:nvPr/>
          </p:nvSpPr>
          <p:spPr bwMode="auto">
            <a:xfrm>
              <a:off x="4398" y="7135"/>
              <a:ext cx="1911" cy="2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u="sng">
                  <a:latin typeface="Times New Roman" panose="02020603050405020304" pitchFamily="18" charset="0"/>
                  <a:cs typeface="Times New Roman" panose="02020603050405020304" pitchFamily="18" charset="0"/>
                </a:rPr>
                <a:t>What</a:t>
              </a:r>
              <a:r>
                <a:rPr lang="zh-CN" altLang="en-US" sz="1600" b="1" u="sng">
                  <a:latin typeface="Times New Roman" panose="02020603050405020304" pitchFamily="18" charset="0"/>
                  <a:cs typeface="Times New Roman" panose="02020603050405020304" pitchFamily="18" charset="0"/>
                </a:rPr>
                <a:t>（做什么）</a:t>
              </a:r>
              <a:endParaRPr lang="zh-CN" altLang="en-US" sz="4000" b="1"/>
            </a:p>
          </p:txBody>
        </p:sp>
        <p:sp>
          <p:nvSpPr>
            <p:cNvPr id="9" name="Text Box 27"/>
            <p:cNvSpPr txBox="1">
              <a:spLocks noChangeArrowheads="1"/>
            </p:cNvSpPr>
            <p:nvPr/>
          </p:nvSpPr>
          <p:spPr bwMode="auto">
            <a:xfrm>
              <a:off x="6825" y="7135"/>
              <a:ext cx="1911" cy="2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u="sng">
                  <a:latin typeface="Times New Roman" panose="02020603050405020304" pitchFamily="18" charset="0"/>
                  <a:cs typeface="Times New Roman" panose="02020603050405020304" pitchFamily="18" charset="0"/>
                </a:rPr>
                <a:t>How</a:t>
              </a:r>
              <a:r>
                <a:rPr lang="zh-CN" altLang="en-US" sz="1600" b="1" u="sng">
                  <a:latin typeface="Times New Roman" panose="02020603050405020304" pitchFamily="18" charset="0"/>
                  <a:cs typeface="Times New Roman" panose="02020603050405020304" pitchFamily="18" charset="0"/>
                </a:rPr>
                <a:t>（怎么做）</a:t>
              </a:r>
              <a:endParaRPr lang="zh-CN" altLang="en-US" sz="4000" b="1"/>
            </a:p>
          </p:txBody>
        </p:sp>
        <p:sp>
          <p:nvSpPr>
            <p:cNvPr id="10" name="Text Box 26"/>
            <p:cNvSpPr txBox="1">
              <a:spLocks noChangeArrowheads="1"/>
            </p:cNvSpPr>
            <p:nvPr/>
          </p:nvSpPr>
          <p:spPr bwMode="auto">
            <a:xfrm>
              <a:off x="1785" y="7724"/>
              <a:ext cx="1638" cy="2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zh-CN" altLang="zh-CN" sz="1600" b="1">
                  <a:latin typeface="Times New Roman" panose="02020603050405020304" pitchFamily="18" charset="0"/>
                  <a:cs typeface="Times New Roman" panose="02020603050405020304" pitchFamily="18" charset="0"/>
                </a:rPr>
                <a:t>信息系统指导委员会</a:t>
              </a:r>
              <a:endParaRPr lang="zh-CN" altLang="zh-CN" sz="4000" b="1"/>
            </a:p>
          </p:txBody>
        </p:sp>
        <p:sp>
          <p:nvSpPr>
            <p:cNvPr id="11" name="Text Box 25"/>
            <p:cNvSpPr txBox="1">
              <a:spLocks noChangeArrowheads="1"/>
            </p:cNvSpPr>
            <p:nvPr/>
          </p:nvSpPr>
          <p:spPr bwMode="auto">
            <a:xfrm>
              <a:off x="1743" y="8375"/>
              <a:ext cx="1638" cy="2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zh-CN" altLang="zh-CN" sz="1600" b="1">
                  <a:latin typeface="Times New Roman" panose="02020603050405020304" pitchFamily="18" charset="0"/>
                  <a:cs typeface="Times New Roman" panose="02020603050405020304" pitchFamily="18" charset="0"/>
                </a:rPr>
                <a:t>首席信息官</a:t>
              </a:r>
              <a:r>
                <a:rPr lang="en-US" altLang="zh-CN" sz="1600" b="1">
                  <a:latin typeface="Times New Roman" panose="02020603050405020304" pitchFamily="18" charset="0"/>
                  <a:cs typeface="Times New Roman" panose="02020603050405020304" pitchFamily="18" charset="0"/>
                </a:rPr>
                <a:t>(CIO)</a:t>
              </a:r>
              <a:endParaRPr lang="en-US" altLang="zh-CN" sz="1200" b="1"/>
            </a:p>
            <a:p>
              <a:endParaRPr lang="en-US" altLang="zh-CN" sz="4000" b="1"/>
            </a:p>
          </p:txBody>
        </p:sp>
        <p:sp>
          <p:nvSpPr>
            <p:cNvPr id="12" name="Text Box 24"/>
            <p:cNvSpPr txBox="1">
              <a:spLocks noChangeArrowheads="1"/>
            </p:cNvSpPr>
            <p:nvPr/>
          </p:nvSpPr>
          <p:spPr bwMode="auto">
            <a:xfrm>
              <a:off x="1764" y="9026"/>
              <a:ext cx="1638" cy="2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zh-CN" altLang="zh-CN" sz="1600" b="1">
                  <a:latin typeface="Times New Roman" panose="02020603050405020304" pitchFamily="18" charset="0"/>
                  <a:cs typeface="Times New Roman" panose="02020603050405020304" pitchFamily="18" charset="0"/>
                </a:rPr>
                <a:t>信息系统运营委员会</a:t>
              </a:r>
              <a:endParaRPr lang="zh-CN" altLang="zh-CN" sz="4000" b="1"/>
            </a:p>
          </p:txBody>
        </p:sp>
        <p:sp>
          <p:nvSpPr>
            <p:cNvPr id="13" name="Text Box 23"/>
            <p:cNvSpPr txBox="1">
              <a:spLocks noChangeArrowheads="1"/>
            </p:cNvSpPr>
            <p:nvPr/>
          </p:nvSpPr>
          <p:spPr bwMode="auto">
            <a:xfrm>
              <a:off x="1722" y="9677"/>
              <a:ext cx="1638" cy="2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zh-CN" altLang="zh-CN" sz="1600" b="1">
                  <a:latin typeface="Times New Roman" panose="02020603050405020304" pitchFamily="18" charset="0"/>
                  <a:cs typeface="Times New Roman" panose="02020603050405020304" pitchFamily="18" charset="0"/>
                </a:rPr>
                <a:t>专责联络人</a:t>
              </a:r>
              <a:endParaRPr lang="zh-CN" altLang="zh-CN" sz="4000" b="1"/>
            </a:p>
          </p:txBody>
        </p:sp>
        <p:sp>
          <p:nvSpPr>
            <p:cNvPr id="14" name="Text Box 22"/>
            <p:cNvSpPr txBox="1">
              <a:spLocks noChangeArrowheads="1"/>
            </p:cNvSpPr>
            <p:nvPr/>
          </p:nvSpPr>
          <p:spPr bwMode="auto">
            <a:xfrm>
              <a:off x="1554" y="10297"/>
              <a:ext cx="1806" cy="2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zh-CN" altLang="zh-CN" sz="1600" b="1">
                  <a:latin typeface="Times New Roman" panose="02020603050405020304" pitchFamily="18" charset="0"/>
                  <a:cs typeface="Times New Roman" panose="02020603050405020304" pitchFamily="18" charset="0"/>
                </a:rPr>
                <a:t>项目管理办公室</a:t>
              </a:r>
              <a:r>
                <a:rPr lang="en-US" altLang="zh-CN" sz="1600" b="1">
                  <a:latin typeface="Times New Roman" panose="02020603050405020304" pitchFamily="18" charset="0"/>
                  <a:cs typeface="Times New Roman" panose="02020603050405020304" pitchFamily="18" charset="0"/>
                </a:rPr>
                <a:t>(PMO)</a:t>
              </a:r>
              <a:endParaRPr lang="en-US" altLang="zh-CN" sz="4000" b="1"/>
            </a:p>
          </p:txBody>
        </p:sp>
        <p:sp>
          <p:nvSpPr>
            <p:cNvPr id="15" name="Oval 21"/>
            <p:cNvSpPr>
              <a:spLocks noChangeArrowheads="1"/>
            </p:cNvSpPr>
            <p:nvPr/>
          </p:nvSpPr>
          <p:spPr bwMode="auto">
            <a:xfrm>
              <a:off x="4734" y="9491"/>
              <a:ext cx="1050" cy="961"/>
            </a:xfrm>
            <a:prstGeom prst="ellipse">
              <a:avLst/>
            </a:prstGeom>
            <a:grpFill/>
            <a:ln w="9525">
              <a:solidFill>
                <a:srgbClr val="000000"/>
              </a:solidFill>
              <a:round/>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a:latin typeface="Times New Roman" panose="02020603050405020304" pitchFamily="18" charset="0"/>
                  <a:cs typeface="Times New Roman" panose="02020603050405020304" pitchFamily="18" charset="0"/>
                </a:rPr>
                <a:t>IS</a:t>
              </a:r>
              <a:r>
                <a:rPr lang="zh-CN" altLang="en-US" sz="1600" b="1">
                  <a:latin typeface="Times New Roman" panose="02020603050405020304" pitchFamily="18" charset="0"/>
                  <a:cs typeface="Times New Roman" panose="02020603050405020304" pitchFamily="18" charset="0"/>
                </a:rPr>
                <a:t>治理</a:t>
              </a:r>
              <a:r>
                <a:rPr lang="en-US" altLang="zh-CN" sz="1600" b="1">
                  <a:latin typeface="Times New Roman" panose="02020603050405020304" pitchFamily="18" charset="0"/>
                  <a:cs typeface="Times New Roman" panose="02020603050405020304" pitchFamily="18" charset="0"/>
                </a:rPr>
                <a:t>/IT</a:t>
              </a:r>
              <a:r>
                <a:rPr lang="zh-CN" altLang="en-US" sz="1600" b="1">
                  <a:latin typeface="Times New Roman" panose="02020603050405020304" pitchFamily="18" charset="0"/>
                  <a:cs typeface="Times New Roman" panose="02020603050405020304" pitchFamily="18" charset="0"/>
                </a:rPr>
                <a:t>治理</a:t>
              </a:r>
              <a:endParaRPr lang="zh-CN" altLang="en-US" sz="4000" b="1"/>
            </a:p>
          </p:txBody>
        </p:sp>
        <p:sp>
          <p:nvSpPr>
            <p:cNvPr id="16" name="Text Box 20"/>
            <p:cNvSpPr txBox="1">
              <a:spLocks noChangeArrowheads="1"/>
            </p:cNvSpPr>
            <p:nvPr/>
          </p:nvSpPr>
          <p:spPr bwMode="auto">
            <a:xfrm>
              <a:off x="4557" y="7445"/>
              <a:ext cx="1911" cy="18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600" b="1">
                  <a:latin typeface="Times New Roman" panose="02020603050405020304" pitchFamily="18" charset="0"/>
                  <a:cs typeface="Times New Roman" panose="02020603050405020304" pitchFamily="18" charset="0"/>
                </a:rPr>
                <a:t>通用应用系统</a:t>
              </a:r>
              <a:endParaRPr lang="zh-CN" altLang="zh-CN" sz="1200" b="1"/>
            </a:p>
            <a:p>
              <a:r>
                <a:rPr lang="zh-CN" altLang="zh-CN" sz="1600" b="1">
                  <a:latin typeface="Times New Roman" panose="02020603050405020304" pitchFamily="18" charset="0"/>
                  <a:cs typeface="Times New Roman" panose="02020603050405020304" pitchFamily="18" charset="0"/>
                </a:rPr>
                <a:t>业务应用系统</a:t>
              </a:r>
              <a:endParaRPr lang="zh-CN" altLang="zh-CN" sz="1200" b="1"/>
            </a:p>
            <a:p>
              <a:r>
                <a:rPr lang="en-US" altLang="zh-CN" sz="1600" b="1">
                  <a:latin typeface="Times New Roman" panose="02020603050405020304" pitchFamily="18" charset="0"/>
                  <a:cs typeface="Times New Roman" panose="02020603050405020304" pitchFamily="18" charset="0"/>
                </a:rPr>
                <a:t>IT</a:t>
              </a:r>
              <a:r>
                <a:rPr lang="zh-CN" altLang="en-US" sz="1600" b="1">
                  <a:latin typeface="Times New Roman" panose="02020603050405020304" pitchFamily="18" charset="0"/>
                  <a:cs typeface="Times New Roman" panose="02020603050405020304" pitchFamily="18" charset="0"/>
                </a:rPr>
                <a:t>基础设施</a:t>
              </a:r>
              <a:endParaRPr lang="zh-CN" altLang="en-US" sz="1200" b="1"/>
            </a:p>
            <a:p>
              <a:r>
                <a:rPr lang="en-US" altLang="zh-CN" sz="1600" b="1">
                  <a:latin typeface="Times New Roman" panose="02020603050405020304" pitchFamily="18" charset="0"/>
                  <a:cs typeface="Times New Roman" panose="02020603050405020304" pitchFamily="18" charset="0"/>
                </a:rPr>
                <a:t>IT</a:t>
              </a:r>
              <a:r>
                <a:rPr lang="zh-CN" altLang="en-US" sz="1600" b="1">
                  <a:latin typeface="Times New Roman" panose="02020603050405020304" pitchFamily="18" charset="0"/>
                  <a:cs typeface="Times New Roman" panose="02020603050405020304" pitchFamily="18" charset="0"/>
                </a:rPr>
                <a:t>预算</a:t>
              </a:r>
              <a:endParaRPr lang="zh-CN" altLang="en-US" sz="1200" b="1"/>
            </a:p>
            <a:p>
              <a:r>
                <a:rPr lang="en-US" altLang="zh-CN" sz="1600" b="1">
                  <a:latin typeface="Times New Roman" panose="02020603050405020304" pitchFamily="18" charset="0"/>
                  <a:cs typeface="Times New Roman" panose="02020603050405020304" pitchFamily="18" charset="0"/>
                </a:rPr>
                <a:t>IT</a:t>
              </a:r>
              <a:r>
                <a:rPr lang="zh-CN" altLang="en-US" sz="1600" b="1">
                  <a:latin typeface="Times New Roman" panose="02020603050405020304" pitchFamily="18" charset="0"/>
                  <a:cs typeface="Times New Roman" panose="02020603050405020304" pitchFamily="18" charset="0"/>
                </a:rPr>
                <a:t>标准</a:t>
              </a:r>
              <a:endParaRPr lang="zh-CN" altLang="en-US" sz="1200" b="1"/>
            </a:p>
            <a:p>
              <a:r>
                <a:rPr lang="en-US" altLang="zh-CN" sz="1600" b="1">
                  <a:latin typeface="Times New Roman" panose="02020603050405020304" pitchFamily="18" charset="0"/>
                  <a:cs typeface="Times New Roman" panose="02020603050405020304" pitchFamily="18" charset="0"/>
                </a:rPr>
                <a:t>IT</a:t>
              </a:r>
              <a:r>
                <a:rPr lang="zh-CN" altLang="en-US" sz="1600" b="1">
                  <a:latin typeface="Times New Roman" panose="02020603050405020304" pitchFamily="18" charset="0"/>
                  <a:cs typeface="Times New Roman" panose="02020603050405020304" pitchFamily="18" charset="0"/>
                </a:rPr>
                <a:t>原则</a:t>
              </a:r>
              <a:endParaRPr lang="zh-CN" altLang="en-US" sz="1200" b="1"/>
            </a:p>
            <a:p>
              <a:r>
                <a:rPr lang="en-US" altLang="zh-CN" sz="1600" b="1">
                  <a:latin typeface="Times New Roman" panose="02020603050405020304" pitchFamily="18" charset="0"/>
                  <a:cs typeface="Times New Roman" panose="02020603050405020304" pitchFamily="18" charset="0"/>
                </a:rPr>
                <a:t>IT</a:t>
              </a:r>
              <a:r>
                <a:rPr lang="zh-CN" altLang="en-US" sz="1600" b="1">
                  <a:latin typeface="Times New Roman" panose="02020603050405020304" pitchFamily="18" charset="0"/>
                  <a:cs typeface="Times New Roman" panose="02020603050405020304" pitchFamily="18" charset="0"/>
                </a:rPr>
                <a:t>战略规划</a:t>
              </a:r>
              <a:endParaRPr lang="zh-CN" altLang="en-US" sz="1200" b="1"/>
            </a:p>
            <a:p>
              <a:r>
                <a:rPr lang="en-US" altLang="zh-CN" sz="1600" b="1">
                  <a:latin typeface="Times New Roman" panose="02020603050405020304" pitchFamily="18" charset="0"/>
                  <a:cs typeface="Times New Roman" panose="02020603050405020304" pitchFamily="18" charset="0"/>
                </a:rPr>
                <a:t>IT</a:t>
              </a:r>
              <a:r>
                <a:rPr lang="zh-CN" altLang="en-US" sz="1600" b="1">
                  <a:latin typeface="Times New Roman" panose="02020603050405020304" pitchFamily="18" charset="0"/>
                  <a:cs typeface="Times New Roman" panose="02020603050405020304" pitchFamily="18" charset="0"/>
                </a:rPr>
                <a:t>项目管理方法论</a:t>
              </a:r>
              <a:endParaRPr lang="zh-CN" altLang="en-US" sz="4000" b="1"/>
            </a:p>
          </p:txBody>
        </p:sp>
        <p:sp>
          <p:nvSpPr>
            <p:cNvPr id="17" name="Text Box 19"/>
            <p:cNvSpPr txBox="1">
              <a:spLocks noChangeArrowheads="1"/>
            </p:cNvSpPr>
            <p:nvPr/>
          </p:nvSpPr>
          <p:spPr bwMode="auto">
            <a:xfrm>
              <a:off x="7035" y="7817"/>
              <a:ext cx="1911" cy="3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600" b="1">
                  <a:latin typeface="Times New Roman" panose="02020603050405020304" pitchFamily="18" charset="0"/>
                  <a:cs typeface="Times New Roman" panose="02020603050405020304" pitchFamily="18" charset="0"/>
                </a:rPr>
                <a:t>项目申请及立项流程</a:t>
              </a:r>
              <a:endParaRPr lang="zh-CN" altLang="zh-CN" sz="4000" b="1"/>
            </a:p>
          </p:txBody>
        </p:sp>
        <p:sp>
          <p:nvSpPr>
            <p:cNvPr id="18" name="Text Box 18"/>
            <p:cNvSpPr txBox="1">
              <a:spLocks noChangeArrowheads="1"/>
            </p:cNvSpPr>
            <p:nvPr/>
          </p:nvSpPr>
          <p:spPr bwMode="auto">
            <a:xfrm>
              <a:off x="7014" y="9972"/>
              <a:ext cx="1911" cy="7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600" b="1">
                  <a:latin typeface="Times New Roman" panose="02020603050405020304" pitchFamily="18" charset="0"/>
                  <a:cs typeface="Times New Roman" panose="02020603050405020304" pitchFamily="18" charset="0"/>
                </a:rPr>
                <a:t>变更管理流程</a:t>
              </a:r>
              <a:endParaRPr lang="zh-CN" altLang="zh-CN" sz="1200" b="1"/>
            </a:p>
            <a:p>
              <a:r>
                <a:rPr lang="zh-CN" altLang="zh-CN" sz="1600" b="1">
                  <a:latin typeface="Times New Roman" panose="02020603050405020304" pitchFamily="18" charset="0"/>
                  <a:cs typeface="Times New Roman" panose="02020603050405020304" pitchFamily="18" charset="0"/>
                </a:rPr>
                <a:t>系统开发流程</a:t>
              </a:r>
              <a:endParaRPr lang="zh-CN" altLang="zh-CN" sz="1200" b="1"/>
            </a:p>
            <a:p>
              <a:r>
                <a:rPr lang="en-US" altLang="zh-CN" sz="1600" b="1">
                  <a:cs typeface="Times New Roman" panose="02020603050405020304" pitchFamily="18" charset="0"/>
                </a:rPr>
                <a:t>…</a:t>
              </a:r>
              <a:endParaRPr lang="en-US" altLang="zh-CN" sz="4000" b="1"/>
            </a:p>
          </p:txBody>
        </p:sp>
        <p:sp>
          <p:nvSpPr>
            <p:cNvPr id="19" name="Text Box 17"/>
            <p:cNvSpPr txBox="1">
              <a:spLocks noChangeArrowheads="1"/>
            </p:cNvSpPr>
            <p:nvPr/>
          </p:nvSpPr>
          <p:spPr bwMode="auto">
            <a:xfrm>
              <a:off x="7035" y="8499"/>
              <a:ext cx="1911" cy="2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600" b="1">
                  <a:latin typeface="Times New Roman" panose="02020603050405020304" pitchFamily="18" charset="0"/>
                  <a:cs typeface="Times New Roman" panose="02020603050405020304" pitchFamily="18" charset="0"/>
                </a:rPr>
                <a:t>项目优先级评级流程</a:t>
              </a:r>
              <a:endParaRPr lang="zh-CN" altLang="zh-CN" sz="4000" b="1"/>
            </a:p>
          </p:txBody>
        </p:sp>
        <p:sp>
          <p:nvSpPr>
            <p:cNvPr id="20" name="Text Box 16"/>
            <p:cNvSpPr txBox="1">
              <a:spLocks noChangeArrowheads="1"/>
            </p:cNvSpPr>
            <p:nvPr/>
          </p:nvSpPr>
          <p:spPr bwMode="auto">
            <a:xfrm>
              <a:off x="7035" y="9259"/>
              <a:ext cx="1911" cy="29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600" b="1">
                  <a:latin typeface="Times New Roman" panose="02020603050405020304" pitchFamily="18" charset="0"/>
                  <a:cs typeface="Times New Roman" panose="02020603050405020304" pitchFamily="18" charset="0"/>
                </a:rPr>
                <a:t>项目沟通流程</a:t>
              </a:r>
              <a:endParaRPr lang="zh-CN" altLang="zh-CN" sz="4000" b="1"/>
            </a:p>
          </p:txBody>
        </p:sp>
        <p:sp>
          <p:nvSpPr>
            <p:cNvPr id="21" name="Line 15"/>
            <p:cNvSpPr>
              <a:spLocks noChangeShapeType="1"/>
            </p:cNvSpPr>
            <p:nvPr/>
          </p:nvSpPr>
          <p:spPr bwMode="auto">
            <a:xfrm>
              <a:off x="2792" y="8003"/>
              <a:ext cx="1" cy="341"/>
            </a:xfrm>
            <a:prstGeom prst="line">
              <a:avLst/>
            </a:prstGeom>
            <a:grpFill/>
            <a:ln w="9525">
              <a:solidFill>
                <a:srgbClr val="000000"/>
              </a:solidFill>
              <a:round/>
              <a:headEnd/>
              <a:tailEnd type="triangle" w="med" len="med"/>
            </a:ln>
            <a:extLst/>
          </p:spPr>
          <p:txBody>
            <a:bodyPr/>
            <a:lstStyle/>
            <a:p>
              <a:endParaRPr lang="zh-CN" altLang="en-US"/>
            </a:p>
          </p:txBody>
        </p:sp>
        <p:sp>
          <p:nvSpPr>
            <p:cNvPr id="22" name="Line 14"/>
            <p:cNvSpPr>
              <a:spLocks noChangeShapeType="1"/>
            </p:cNvSpPr>
            <p:nvPr/>
          </p:nvSpPr>
          <p:spPr bwMode="auto">
            <a:xfrm>
              <a:off x="2792" y="8654"/>
              <a:ext cx="1" cy="341"/>
            </a:xfrm>
            <a:prstGeom prst="line">
              <a:avLst/>
            </a:prstGeom>
            <a:grpFill/>
            <a:ln w="9525">
              <a:solidFill>
                <a:srgbClr val="000000"/>
              </a:solidFill>
              <a:round/>
              <a:headEnd/>
              <a:tailEnd type="triangle" w="med" len="med"/>
            </a:ln>
            <a:extLst/>
          </p:spPr>
          <p:txBody>
            <a:bodyPr/>
            <a:lstStyle/>
            <a:p>
              <a:endParaRPr lang="zh-CN" altLang="en-US"/>
            </a:p>
          </p:txBody>
        </p:sp>
        <p:sp>
          <p:nvSpPr>
            <p:cNvPr id="23" name="Line 13"/>
            <p:cNvSpPr>
              <a:spLocks noChangeShapeType="1"/>
            </p:cNvSpPr>
            <p:nvPr/>
          </p:nvSpPr>
          <p:spPr bwMode="auto">
            <a:xfrm>
              <a:off x="2791" y="9336"/>
              <a:ext cx="1" cy="341"/>
            </a:xfrm>
            <a:prstGeom prst="line">
              <a:avLst/>
            </a:prstGeom>
            <a:grpFill/>
            <a:ln w="9525">
              <a:solidFill>
                <a:srgbClr val="000000"/>
              </a:solidFill>
              <a:round/>
              <a:headEnd/>
              <a:tailEnd type="triangle" w="med" len="med"/>
            </a:ln>
            <a:extLst/>
          </p:spPr>
          <p:txBody>
            <a:bodyPr/>
            <a:lstStyle/>
            <a:p>
              <a:endParaRPr lang="zh-CN" altLang="en-US"/>
            </a:p>
          </p:txBody>
        </p:sp>
        <p:sp>
          <p:nvSpPr>
            <p:cNvPr id="24" name="Line 12"/>
            <p:cNvSpPr>
              <a:spLocks noChangeShapeType="1"/>
            </p:cNvSpPr>
            <p:nvPr/>
          </p:nvSpPr>
          <p:spPr bwMode="auto">
            <a:xfrm>
              <a:off x="2792" y="9956"/>
              <a:ext cx="1" cy="341"/>
            </a:xfrm>
            <a:prstGeom prst="line">
              <a:avLst/>
            </a:prstGeom>
            <a:grpFill/>
            <a:ln w="9525">
              <a:solidFill>
                <a:srgbClr val="000000"/>
              </a:solidFill>
              <a:round/>
              <a:headEnd/>
              <a:tailEnd type="triangle" w="med" len="med"/>
            </a:ln>
            <a:extLst/>
          </p:spPr>
          <p:txBody>
            <a:bodyPr/>
            <a:lstStyle/>
            <a:p>
              <a:endParaRPr lang="zh-CN" altLang="en-US"/>
            </a:p>
          </p:txBody>
        </p:sp>
        <p:sp>
          <p:nvSpPr>
            <p:cNvPr id="25" name="Line 11"/>
            <p:cNvSpPr>
              <a:spLocks noChangeShapeType="1"/>
            </p:cNvSpPr>
            <p:nvPr/>
          </p:nvSpPr>
          <p:spPr bwMode="auto">
            <a:xfrm flipV="1">
              <a:off x="3339" y="9987"/>
              <a:ext cx="1302" cy="155"/>
            </a:xfrm>
            <a:prstGeom prst="line">
              <a:avLst/>
            </a:prstGeom>
            <a:grpFill/>
            <a:ln w="9525">
              <a:solidFill>
                <a:srgbClr val="000000"/>
              </a:solidFill>
              <a:round/>
              <a:headEnd/>
              <a:tailEnd type="triangle" w="med" len="med"/>
            </a:ln>
            <a:extLst/>
          </p:spPr>
          <p:txBody>
            <a:bodyPr/>
            <a:lstStyle/>
            <a:p>
              <a:endParaRPr lang="zh-CN" altLang="en-US"/>
            </a:p>
          </p:txBody>
        </p:sp>
        <p:sp>
          <p:nvSpPr>
            <p:cNvPr id="26" name="Line 10"/>
            <p:cNvSpPr>
              <a:spLocks noChangeShapeType="1"/>
            </p:cNvSpPr>
            <p:nvPr/>
          </p:nvSpPr>
          <p:spPr bwMode="auto">
            <a:xfrm>
              <a:off x="3654" y="9181"/>
              <a:ext cx="945" cy="558"/>
            </a:xfrm>
            <a:prstGeom prst="line">
              <a:avLst/>
            </a:prstGeom>
            <a:grpFill/>
            <a:ln w="9525">
              <a:solidFill>
                <a:srgbClr val="000000"/>
              </a:solidFill>
              <a:round/>
              <a:headEnd/>
              <a:tailEnd type="triangle" w="med" len="med"/>
            </a:ln>
            <a:extLst/>
          </p:spPr>
          <p:txBody>
            <a:bodyPr/>
            <a:lstStyle/>
            <a:p>
              <a:endParaRPr lang="zh-CN" altLang="en-US"/>
            </a:p>
          </p:txBody>
        </p:sp>
        <p:sp>
          <p:nvSpPr>
            <p:cNvPr id="27" name="Line 9"/>
            <p:cNvSpPr>
              <a:spLocks noChangeShapeType="1"/>
            </p:cNvSpPr>
            <p:nvPr/>
          </p:nvSpPr>
          <p:spPr bwMode="auto">
            <a:xfrm>
              <a:off x="3486" y="8158"/>
              <a:ext cx="1176" cy="1271"/>
            </a:xfrm>
            <a:prstGeom prst="line">
              <a:avLst/>
            </a:prstGeom>
            <a:grpFill/>
            <a:ln w="9525">
              <a:solidFill>
                <a:srgbClr val="000000"/>
              </a:solidFill>
              <a:round/>
              <a:headEnd/>
              <a:tailEnd type="triangle" w="med" len="med"/>
            </a:ln>
            <a:extLst/>
          </p:spPr>
          <p:txBody>
            <a:bodyPr/>
            <a:lstStyle/>
            <a:p>
              <a:endParaRPr lang="zh-CN" altLang="en-US"/>
            </a:p>
          </p:txBody>
        </p:sp>
        <p:sp>
          <p:nvSpPr>
            <p:cNvPr id="28" name="Line 8"/>
            <p:cNvSpPr>
              <a:spLocks noChangeShapeType="1"/>
            </p:cNvSpPr>
            <p:nvPr/>
          </p:nvSpPr>
          <p:spPr bwMode="auto">
            <a:xfrm>
              <a:off x="7623" y="8127"/>
              <a:ext cx="1" cy="341"/>
            </a:xfrm>
            <a:prstGeom prst="line">
              <a:avLst/>
            </a:prstGeom>
            <a:grpFill/>
            <a:ln w="9525">
              <a:solidFill>
                <a:srgbClr val="000000"/>
              </a:solidFill>
              <a:round/>
              <a:headEnd/>
              <a:tailEnd type="triangle" w="med" len="med"/>
            </a:ln>
            <a:extLst/>
          </p:spPr>
          <p:txBody>
            <a:bodyPr/>
            <a:lstStyle/>
            <a:p>
              <a:endParaRPr lang="zh-CN" altLang="en-US"/>
            </a:p>
          </p:txBody>
        </p:sp>
        <p:sp>
          <p:nvSpPr>
            <p:cNvPr id="29" name="Line 7"/>
            <p:cNvSpPr>
              <a:spLocks noChangeShapeType="1"/>
            </p:cNvSpPr>
            <p:nvPr/>
          </p:nvSpPr>
          <p:spPr bwMode="auto">
            <a:xfrm>
              <a:off x="7623" y="8840"/>
              <a:ext cx="1" cy="341"/>
            </a:xfrm>
            <a:prstGeom prst="line">
              <a:avLst/>
            </a:prstGeom>
            <a:grpFill/>
            <a:ln w="9525">
              <a:solidFill>
                <a:srgbClr val="000000"/>
              </a:solidFill>
              <a:round/>
              <a:headEnd/>
              <a:tailEnd type="triangle" w="med" len="med"/>
            </a:ln>
            <a:extLst/>
          </p:spPr>
          <p:txBody>
            <a:bodyPr/>
            <a:lstStyle/>
            <a:p>
              <a:endParaRPr lang="zh-CN" altLang="en-US"/>
            </a:p>
          </p:txBody>
        </p:sp>
        <p:sp>
          <p:nvSpPr>
            <p:cNvPr id="30" name="Line 6"/>
            <p:cNvSpPr>
              <a:spLocks noChangeShapeType="1"/>
            </p:cNvSpPr>
            <p:nvPr/>
          </p:nvSpPr>
          <p:spPr bwMode="auto">
            <a:xfrm>
              <a:off x="7602" y="9584"/>
              <a:ext cx="1" cy="341"/>
            </a:xfrm>
            <a:prstGeom prst="line">
              <a:avLst/>
            </a:prstGeom>
            <a:grpFill/>
            <a:ln w="9525">
              <a:solidFill>
                <a:srgbClr val="000000"/>
              </a:solidFill>
              <a:round/>
              <a:headEnd/>
              <a:tailEnd type="triangle" w="med" len="med"/>
            </a:ln>
            <a:extLst/>
          </p:spPr>
          <p:txBody>
            <a:bodyPr/>
            <a:lstStyle/>
            <a:p>
              <a:endParaRPr lang="zh-CN" altLang="en-US"/>
            </a:p>
          </p:txBody>
        </p:sp>
        <p:sp>
          <p:nvSpPr>
            <p:cNvPr id="31" name="Line 5"/>
            <p:cNvSpPr>
              <a:spLocks noChangeShapeType="1"/>
            </p:cNvSpPr>
            <p:nvPr/>
          </p:nvSpPr>
          <p:spPr bwMode="auto">
            <a:xfrm flipH="1">
              <a:off x="5808" y="8034"/>
              <a:ext cx="1131" cy="1439"/>
            </a:xfrm>
            <a:prstGeom prst="line">
              <a:avLst/>
            </a:prstGeom>
            <a:grpFill/>
            <a:ln w="9525">
              <a:solidFill>
                <a:srgbClr val="000000"/>
              </a:solidFill>
              <a:round/>
              <a:headEnd/>
              <a:tailEnd type="triangle" w="med" len="med"/>
            </a:ln>
            <a:extLst/>
          </p:spPr>
          <p:txBody>
            <a:bodyPr/>
            <a:lstStyle/>
            <a:p>
              <a:endParaRPr lang="zh-CN" altLang="en-US"/>
            </a:p>
          </p:txBody>
        </p:sp>
        <p:sp>
          <p:nvSpPr>
            <p:cNvPr id="32" name="Line 4"/>
            <p:cNvSpPr>
              <a:spLocks noChangeShapeType="1"/>
            </p:cNvSpPr>
            <p:nvPr/>
          </p:nvSpPr>
          <p:spPr bwMode="auto">
            <a:xfrm flipH="1">
              <a:off x="5859" y="8747"/>
              <a:ext cx="1080" cy="899"/>
            </a:xfrm>
            <a:prstGeom prst="line">
              <a:avLst/>
            </a:prstGeom>
            <a:grpFill/>
            <a:ln w="9525">
              <a:solidFill>
                <a:srgbClr val="000000"/>
              </a:solidFill>
              <a:round/>
              <a:headEnd/>
              <a:tailEnd type="triangle" w="med" len="med"/>
            </a:ln>
            <a:extLst/>
          </p:spPr>
          <p:txBody>
            <a:bodyPr/>
            <a:lstStyle/>
            <a:p>
              <a:endParaRPr lang="zh-CN" altLang="en-US"/>
            </a:p>
          </p:txBody>
        </p:sp>
        <p:sp>
          <p:nvSpPr>
            <p:cNvPr id="33" name="Line 3"/>
            <p:cNvSpPr>
              <a:spLocks noChangeShapeType="1"/>
            </p:cNvSpPr>
            <p:nvPr/>
          </p:nvSpPr>
          <p:spPr bwMode="auto">
            <a:xfrm flipH="1">
              <a:off x="5889" y="9491"/>
              <a:ext cx="1020" cy="341"/>
            </a:xfrm>
            <a:prstGeom prst="line">
              <a:avLst/>
            </a:prstGeom>
            <a:grpFill/>
            <a:ln w="9525">
              <a:solidFill>
                <a:srgbClr val="000000"/>
              </a:solidFill>
              <a:round/>
              <a:headEnd/>
              <a:tailEnd type="triangle" w="med" len="med"/>
            </a:ln>
            <a:extLst/>
          </p:spPr>
          <p:txBody>
            <a:bodyPr/>
            <a:lstStyle/>
            <a:p>
              <a:endParaRPr lang="zh-CN" altLang="en-US"/>
            </a:p>
          </p:txBody>
        </p:sp>
        <p:sp>
          <p:nvSpPr>
            <p:cNvPr id="34" name="Line 2"/>
            <p:cNvSpPr>
              <a:spLocks noChangeShapeType="1"/>
            </p:cNvSpPr>
            <p:nvPr/>
          </p:nvSpPr>
          <p:spPr bwMode="auto">
            <a:xfrm flipH="1" flipV="1">
              <a:off x="5859" y="10018"/>
              <a:ext cx="1050" cy="248"/>
            </a:xfrm>
            <a:prstGeom prst="line">
              <a:avLst/>
            </a:prstGeom>
            <a:grpFill/>
            <a:ln w="9525">
              <a:solidFill>
                <a:srgbClr val="000000"/>
              </a:solidFill>
              <a:round/>
              <a:headEnd/>
              <a:tailEnd type="triangle" w="med" len="med"/>
            </a:ln>
            <a:extLst/>
          </p:spPr>
          <p:txBody>
            <a:bodyPr/>
            <a:lstStyle/>
            <a:p>
              <a:endParaRPr lang="zh-CN" altLang="en-US"/>
            </a:p>
          </p:txBody>
        </p:sp>
      </p:grpSp>
    </p:spTree>
    <p:extLst>
      <p:ext uri="{BB962C8B-B14F-4D97-AF65-F5344CB8AC3E}">
        <p14:creationId xmlns:p14="http://schemas.microsoft.com/office/powerpoint/2010/main" val="3784132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IT</a:t>
            </a:r>
            <a:r>
              <a:rPr lang="zh-CN" altLang="en-US" dirty="0"/>
              <a:t>治理</a:t>
            </a:r>
            <a:r>
              <a:rPr lang="en-US" altLang="zh-CN" dirty="0"/>
              <a:t>-RACI</a:t>
            </a:r>
            <a:r>
              <a:rPr lang="zh-CN" altLang="en-US" dirty="0"/>
              <a:t>矩阵</a:t>
            </a:r>
          </a:p>
        </p:txBody>
      </p:sp>
      <p:sp>
        <p:nvSpPr>
          <p:cNvPr id="3" name="矩形 2"/>
          <p:cNvSpPr/>
          <p:nvPr/>
        </p:nvSpPr>
        <p:spPr>
          <a:xfrm>
            <a:off x="1043608" y="1772816"/>
            <a:ext cx="7488832" cy="830997"/>
          </a:xfrm>
          <a:prstGeom prst="rect">
            <a:avLst/>
          </a:prstGeom>
        </p:spPr>
        <p:txBody>
          <a:bodyPr wrap="square">
            <a:spAutoFit/>
          </a:bodyPr>
          <a:lstStyle/>
          <a:p>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RACI</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responsible-accountable-consulted-informed</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）矩阵表达角色和职责，如：</a:t>
            </a:r>
          </a:p>
        </p:txBody>
      </p:sp>
      <p:graphicFrame>
        <p:nvGraphicFramePr>
          <p:cNvPr id="35" name="表格 34"/>
          <p:cNvGraphicFramePr>
            <a:graphicFrameLocks noGrp="1"/>
          </p:cNvGraphicFramePr>
          <p:nvPr>
            <p:extLst>
              <p:ext uri="{D42A27DB-BD31-4B8C-83A1-F6EECF244321}">
                <p14:modId xmlns:p14="http://schemas.microsoft.com/office/powerpoint/2010/main" val="4214191198"/>
              </p:ext>
            </p:extLst>
          </p:nvPr>
        </p:nvGraphicFramePr>
        <p:xfrm>
          <a:off x="611560" y="2603813"/>
          <a:ext cx="8065020" cy="3300047"/>
        </p:xfrm>
        <a:graphic>
          <a:graphicData uri="http://schemas.openxmlformats.org/drawingml/2006/table">
            <a:tbl>
              <a:tblPr firstRow="1" firstCol="1" lastRow="1" lastCol="1" bandRow="1" bandCol="1">
                <a:tableStyleId>{912C8C85-51F0-491E-9774-3900AFEF0FD7}</a:tableStyleId>
              </a:tblPr>
              <a:tblGrid>
                <a:gridCol w="1296144">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821266">
                  <a:extLst>
                    <a:ext uri="{9D8B030D-6E8A-4147-A177-3AD203B41FA5}">
                      <a16:colId xmlns:a16="http://schemas.microsoft.com/office/drawing/2014/main" val="20002"/>
                    </a:ext>
                  </a:extLst>
                </a:gridCol>
                <a:gridCol w="987698">
                  <a:extLst>
                    <a:ext uri="{9D8B030D-6E8A-4147-A177-3AD203B41FA5}">
                      <a16:colId xmlns:a16="http://schemas.microsoft.com/office/drawing/2014/main" val="20003"/>
                    </a:ext>
                  </a:extLst>
                </a:gridCol>
                <a:gridCol w="987698">
                  <a:extLst>
                    <a:ext uri="{9D8B030D-6E8A-4147-A177-3AD203B41FA5}">
                      <a16:colId xmlns:a16="http://schemas.microsoft.com/office/drawing/2014/main" val="20004"/>
                    </a:ext>
                  </a:extLst>
                </a:gridCol>
                <a:gridCol w="987698">
                  <a:extLst>
                    <a:ext uri="{9D8B030D-6E8A-4147-A177-3AD203B41FA5}">
                      <a16:colId xmlns:a16="http://schemas.microsoft.com/office/drawing/2014/main" val="20005"/>
                    </a:ext>
                  </a:extLst>
                </a:gridCol>
                <a:gridCol w="987698">
                  <a:extLst>
                    <a:ext uri="{9D8B030D-6E8A-4147-A177-3AD203B41FA5}">
                      <a16:colId xmlns:a16="http://schemas.microsoft.com/office/drawing/2014/main" val="20006"/>
                    </a:ext>
                  </a:extLst>
                </a:gridCol>
                <a:gridCol w="988706">
                  <a:extLst>
                    <a:ext uri="{9D8B030D-6E8A-4147-A177-3AD203B41FA5}">
                      <a16:colId xmlns:a16="http://schemas.microsoft.com/office/drawing/2014/main" val="20007"/>
                    </a:ext>
                  </a:extLst>
                </a:gridCol>
              </a:tblGrid>
              <a:tr h="740197">
                <a:tc>
                  <a:txBody>
                    <a:bodyPr/>
                    <a:lstStyle/>
                    <a:p>
                      <a:pPr algn="just"/>
                      <a:r>
                        <a:rPr lang="en-US" sz="1600" dirty="0">
                          <a:effectLst/>
                        </a:rPr>
                        <a:t> </a:t>
                      </a:r>
                      <a:endParaRPr lang="zh-CN" sz="1800" b="1" dirty="0">
                        <a:effectLst/>
                        <a:latin typeface="Times New Roman"/>
                      </a:endParaRPr>
                    </a:p>
                  </a:txBody>
                  <a:tcPr marL="68578" marR="68578" marT="0" marB="0"/>
                </a:tc>
                <a:tc>
                  <a:txBody>
                    <a:bodyPr/>
                    <a:lstStyle/>
                    <a:p>
                      <a:pPr algn="just"/>
                      <a:r>
                        <a:rPr lang="en-US" sz="1600" dirty="0">
                          <a:effectLst/>
                        </a:rPr>
                        <a:t>IT</a:t>
                      </a:r>
                      <a:r>
                        <a:rPr lang="zh-CN" sz="1600" dirty="0">
                          <a:effectLst/>
                        </a:rPr>
                        <a:t>基础设施</a:t>
                      </a:r>
                      <a:endParaRPr lang="zh-CN" sz="1800" b="1" dirty="0">
                        <a:effectLst/>
                        <a:latin typeface="Times New Roman"/>
                      </a:endParaRPr>
                    </a:p>
                  </a:txBody>
                  <a:tcPr marL="68578" marR="68578" marT="0" marB="0"/>
                </a:tc>
                <a:tc>
                  <a:txBody>
                    <a:bodyPr/>
                    <a:lstStyle/>
                    <a:p>
                      <a:pPr algn="just"/>
                      <a:r>
                        <a:rPr lang="zh-CN" sz="1600" dirty="0">
                          <a:effectLst/>
                        </a:rPr>
                        <a:t>通用应用系统</a:t>
                      </a:r>
                      <a:endParaRPr lang="zh-CN" sz="1800" b="1" dirty="0">
                        <a:effectLst/>
                        <a:latin typeface="Times New Roman"/>
                      </a:endParaRPr>
                    </a:p>
                  </a:txBody>
                  <a:tcPr marL="68578" marR="68578" marT="0" marB="0"/>
                </a:tc>
                <a:tc>
                  <a:txBody>
                    <a:bodyPr/>
                    <a:lstStyle/>
                    <a:p>
                      <a:pPr algn="just"/>
                      <a:r>
                        <a:rPr lang="zh-CN" sz="1600">
                          <a:effectLst/>
                        </a:rPr>
                        <a:t>业务应用系统</a:t>
                      </a:r>
                      <a:endParaRPr lang="zh-CN" sz="1800" b="1">
                        <a:effectLst/>
                        <a:latin typeface="Times New Roman"/>
                      </a:endParaRPr>
                    </a:p>
                  </a:txBody>
                  <a:tcPr marL="68578" marR="68578" marT="0" marB="0"/>
                </a:tc>
                <a:tc>
                  <a:txBody>
                    <a:bodyPr/>
                    <a:lstStyle/>
                    <a:p>
                      <a:pPr algn="just"/>
                      <a:r>
                        <a:rPr lang="en-US" sz="1600">
                          <a:effectLst/>
                        </a:rPr>
                        <a:t>IT</a:t>
                      </a:r>
                      <a:r>
                        <a:rPr lang="zh-CN" sz="1600">
                          <a:effectLst/>
                        </a:rPr>
                        <a:t>预算</a:t>
                      </a:r>
                      <a:endParaRPr lang="zh-CN" sz="1800" b="1">
                        <a:effectLst/>
                        <a:latin typeface="Times New Roman"/>
                      </a:endParaRPr>
                    </a:p>
                  </a:txBody>
                  <a:tcPr marL="68578" marR="68578" marT="0" marB="0"/>
                </a:tc>
                <a:tc>
                  <a:txBody>
                    <a:bodyPr/>
                    <a:lstStyle/>
                    <a:p>
                      <a:pPr algn="just"/>
                      <a:r>
                        <a:rPr lang="en-US" sz="1600">
                          <a:effectLst/>
                        </a:rPr>
                        <a:t>IT</a:t>
                      </a:r>
                      <a:r>
                        <a:rPr lang="zh-CN" sz="1600">
                          <a:effectLst/>
                        </a:rPr>
                        <a:t>标准及流程</a:t>
                      </a:r>
                      <a:endParaRPr lang="zh-CN" sz="1800" b="1">
                        <a:effectLst/>
                        <a:latin typeface="Times New Roman"/>
                      </a:endParaRPr>
                    </a:p>
                  </a:txBody>
                  <a:tcPr marL="68578" marR="68578" marT="0" marB="0"/>
                </a:tc>
                <a:tc>
                  <a:txBody>
                    <a:bodyPr/>
                    <a:lstStyle/>
                    <a:p>
                      <a:pPr algn="just"/>
                      <a:r>
                        <a:rPr lang="en-US" sz="1600">
                          <a:effectLst/>
                        </a:rPr>
                        <a:t>IT</a:t>
                      </a:r>
                      <a:r>
                        <a:rPr lang="zh-CN" sz="1600">
                          <a:effectLst/>
                        </a:rPr>
                        <a:t>原则</a:t>
                      </a:r>
                      <a:endParaRPr lang="zh-CN" sz="1800" b="1">
                        <a:effectLst/>
                        <a:latin typeface="Times New Roman"/>
                      </a:endParaRPr>
                    </a:p>
                  </a:txBody>
                  <a:tcPr marL="68578" marR="68578" marT="0" marB="0"/>
                </a:tc>
                <a:tc>
                  <a:txBody>
                    <a:bodyPr/>
                    <a:lstStyle/>
                    <a:p>
                      <a:pPr algn="just"/>
                      <a:r>
                        <a:rPr lang="en-US" sz="1600">
                          <a:effectLst/>
                        </a:rPr>
                        <a:t>IS</a:t>
                      </a:r>
                      <a:r>
                        <a:rPr lang="zh-CN" sz="1600">
                          <a:effectLst/>
                        </a:rPr>
                        <a:t>战略规划</a:t>
                      </a:r>
                      <a:endParaRPr lang="zh-CN" sz="1800" b="1">
                        <a:effectLst/>
                        <a:latin typeface="Times New Roman"/>
                      </a:endParaRPr>
                    </a:p>
                  </a:txBody>
                  <a:tcPr marL="68578" marR="68578" marT="0" marB="0"/>
                </a:tc>
                <a:extLst>
                  <a:ext uri="{0D108BD9-81ED-4DB2-BD59-A6C34878D82A}">
                    <a16:rowId xmlns:a16="http://schemas.microsoft.com/office/drawing/2014/main" val="10000"/>
                  </a:ext>
                </a:extLst>
              </a:tr>
              <a:tr h="740197">
                <a:tc>
                  <a:txBody>
                    <a:bodyPr/>
                    <a:lstStyle/>
                    <a:p>
                      <a:pPr algn="just"/>
                      <a:r>
                        <a:rPr lang="zh-CN" sz="1600" kern="1200" dirty="0">
                          <a:solidFill>
                            <a:schemeClr val="tx1"/>
                          </a:solidFill>
                          <a:effectLst/>
                          <a:latin typeface="+mn-lt"/>
                          <a:ea typeface="+mn-ea"/>
                          <a:cs typeface="+mn-cs"/>
                        </a:rPr>
                        <a:t>信息系统指导委员会</a:t>
                      </a:r>
                    </a:p>
                  </a:txBody>
                  <a:tcPr marL="68578" marR="68578" marT="0" marB="0" anchor="ctr"/>
                </a:tc>
                <a:tc>
                  <a:txBody>
                    <a:bodyPr/>
                    <a:lstStyle/>
                    <a:p>
                      <a:pPr algn="just"/>
                      <a:r>
                        <a:rPr lang="en-US" sz="1600" b="1" kern="1200" dirty="0">
                          <a:solidFill>
                            <a:schemeClr val="tx1"/>
                          </a:solidFill>
                          <a:effectLst/>
                          <a:latin typeface="+mn-lt"/>
                          <a:ea typeface="+mn-ea"/>
                          <a:cs typeface="+mn-cs"/>
                        </a:rPr>
                        <a:t>C</a:t>
                      </a:r>
                      <a:endParaRPr lang="zh-CN" sz="1600" b="1" kern="1200" dirty="0">
                        <a:solidFill>
                          <a:schemeClr val="tx1"/>
                        </a:solidFill>
                        <a:effectLst/>
                        <a:latin typeface="+mn-lt"/>
                        <a:ea typeface="+mn-ea"/>
                        <a:cs typeface="+mn-cs"/>
                      </a:endParaRPr>
                    </a:p>
                  </a:txBody>
                  <a:tcPr marL="68578" marR="68578" marT="0" marB="0" anchor="ctr"/>
                </a:tc>
                <a:tc>
                  <a:txBody>
                    <a:bodyPr/>
                    <a:lstStyle/>
                    <a:p>
                      <a:pPr algn="just"/>
                      <a:r>
                        <a:rPr lang="en-US" sz="1600" b="1" kern="1200" dirty="0">
                          <a:solidFill>
                            <a:schemeClr val="tx1"/>
                          </a:solidFill>
                          <a:effectLst/>
                          <a:latin typeface="+mn-lt"/>
                          <a:ea typeface="+mn-ea"/>
                          <a:cs typeface="+mn-cs"/>
                        </a:rPr>
                        <a:t>R</a:t>
                      </a:r>
                      <a:endParaRPr lang="zh-CN" sz="1600" b="1" kern="1200" dirty="0">
                        <a:solidFill>
                          <a:schemeClr val="tx1"/>
                        </a:solidFill>
                        <a:effectLst/>
                        <a:latin typeface="+mn-lt"/>
                        <a:ea typeface="+mn-ea"/>
                        <a:cs typeface="+mn-cs"/>
                      </a:endParaRPr>
                    </a:p>
                  </a:txBody>
                  <a:tcPr marL="68578" marR="68578" marT="0" marB="0" anchor="ctr"/>
                </a:tc>
                <a:tc>
                  <a:txBody>
                    <a:bodyPr/>
                    <a:lstStyle/>
                    <a:p>
                      <a:pPr algn="just"/>
                      <a:r>
                        <a:rPr lang="en-US" sz="1600" b="1" kern="1200" dirty="0">
                          <a:solidFill>
                            <a:schemeClr val="tx1"/>
                          </a:solidFill>
                          <a:effectLst/>
                          <a:latin typeface="+mn-lt"/>
                          <a:ea typeface="+mn-ea"/>
                          <a:cs typeface="+mn-cs"/>
                        </a:rPr>
                        <a:t>I</a:t>
                      </a:r>
                      <a:endParaRPr lang="zh-CN" sz="1600" b="1" kern="1200" dirty="0">
                        <a:solidFill>
                          <a:schemeClr val="tx1"/>
                        </a:solidFill>
                        <a:effectLst/>
                        <a:latin typeface="+mn-lt"/>
                        <a:ea typeface="+mn-ea"/>
                        <a:cs typeface="+mn-cs"/>
                      </a:endParaRPr>
                    </a:p>
                  </a:txBody>
                  <a:tcPr marL="68578" marR="68578" marT="0" marB="0" anchor="ctr"/>
                </a:tc>
                <a:tc>
                  <a:txBody>
                    <a:bodyPr/>
                    <a:lstStyle/>
                    <a:p>
                      <a:pPr algn="just"/>
                      <a:r>
                        <a:rPr lang="en-US" sz="1600" b="1" kern="1200" dirty="0">
                          <a:solidFill>
                            <a:schemeClr val="tx1"/>
                          </a:solidFill>
                          <a:effectLst/>
                          <a:latin typeface="+mn-lt"/>
                          <a:ea typeface="+mn-ea"/>
                          <a:cs typeface="+mn-cs"/>
                        </a:rPr>
                        <a:t>R</a:t>
                      </a:r>
                      <a:endParaRPr lang="zh-CN" sz="1600" b="1" kern="1200" dirty="0">
                        <a:solidFill>
                          <a:schemeClr val="tx1"/>
                        </a:solidFill>
                        <a:effectLst/>
                        <a:latin typeface="+mn-lt"/>
                        <a:ea typeface="+mn-ea"/>
                        <a:cs typeface="+mn-cs"/>
                      </a:endParaRPr>
                    </a:p>
                  </a:txBody>
                  <a:tcPr marL="68578" marR="68578" marT="0" marB="0" anchor="ctr"/>
                </a:tc>
                <a:tc>
                  <a:txBody>
                    <a:bodyPr/>
                    <a:lstStyle/>
                    <a:p>
                      <a:pPr algn="just"/>
                      <a:r>
                        <a:rPr lang="en-US" sz="1600" b="1" kern="1200">
                          <a:solidFill>
                            <a:schemeClr val="tx1"/>
                          </a:solidFill>
                          <a:effectLst/>
                          <a:latin typeface="+mn-lt"/>
                          <a:ea typeface="+mn-ea"/>
                          <a:cs typeface="+mn-cs"/>
                        </a:rPr>
                        <a:t>C</a:t>
                      </a:r>
                      <a:endParaRPr lang="zh-CN" sz="1600" b="1" kern="1200">
                        <a:solidFill>
                          <a:schemeClr val="tx1"/>
                        </a:solidFill>
                        <a:effectLst/>
                        <a:latin typeface="+mn-lt"/>
                        <a:ea typeface="+mn-ea"/>
                        <a:cs typeface="+mn-cs"/>
                      </a:endParaRPr>
                    </a:p>
                  </a:txBody>
                  <a:tcPr marL="68578" marR="68578" marT="0" marB="0" anchor="ctr"/>
                </a:tc>
                <a:tc>
                  <a:txBody>
                    <a:bodyPr/>
                    <a:lstStyle/>
                    <a:p>
                      <a:pPr algn="just"/>
                      <a:r>
                        <a:rPr lang="en-US" sz="1600" b="1" kern="1200">
                          <a:solidFill>
                            <a:schemeClr val="tx1"/>
                          </a:solidFill>
                          <a:effectLst/>
                          <a:latin typeface="+mn-lt"/>
                          <a:ea typeface="+mn-ea"/>
                          <a:cs typeface="+mn-cs"/>
                        </a:rPr>
                        <a:t>C</a:t>
                      </a:r>
                      <a:endParaRPr lang="zh-CN" sz="1600" b="1" kern="1200">
                        <a:solidFill>
                          <a:schemeClr val="tx1"/>
                        </a:solidFill>
                        <a:effectLst/>
                        <a:latin typeface="+mn-lt"/>
                        <a:ea typeface="+mn-ea"/>
                        <a:cs typeface="+mn-cs"/>
                      </a:endParaRPr>
                    </a:p>
                  </a:txBody>
                  <a:tcPr marL="68578" marR="68578" marT="0" marB="0" anchor="ctr"/>
                </a:tc>
                <a:tc>
                  <a:txBody>
                    <a:bodyPr/>
                    <a:lstStyle/>
                    <a:p>
                      <a:pPr algn="just"/>
                      <a:r>
                        <a:rPr lang="en-US" sz="1600" b="1" kern="1200">
                          <a:solidFill>
                            <a:schemeClr val="tx1"/>
                          </a:solidFill>
                          <a:effectLst/>
                          <a:latin typeface="+mn-lt"/>
                          <a:ea typeface="+mn-ea"/>
                          <a:cs typeface="+mn-cs"/>
                        </a:rPr>
                        <a:t>R</a:t>
                      </a:r>
                      <a:endParaRPr lang="zh-CN" sz="1600" b="1" kern="1200">
                        <a:solidFill>
                          <a:schemeClr val="tx1"/>
                        </a:solidFill>
                        <a:effectLst/>
                        <a:latin typeface="+mn-lt"/>
                        <a:ea typeface="+mn-ea"/>
                        <a:cs typeface="+mn-cs"/>
                      </a:endParaRPr>
                    </a:p>
                  </a:txBody>
                  <a:tcPr marL="68578" marR="68578" marT="0" marB="0" anchor="ctr"/>
                </a:tc>
                <a:extLst>
                  <a:ext uri="{0D108BD9-81ED-4DB2-BD59-A6C34878D82A}">
                    <a16:rowId xmlns:a16="http://schemas.microsoft.com/office/drawing/2014/main" val="10001"/>
                  </a:ext>
                </a:extLst>
              </a:tr>
              <a:tr h="740197">
                <a:tc>
                  <a:txBody>
                    <a:bodyPr/>
                    <a:lstStyle/>
                    <a:p>
                      <a:pPr algn="just"/>
                      <a:r>
                        <a:rPr lang="zh-CN" sz="1600" kern="1200">
                          <a:solidFill>
                            <a:schemeClr val="tx1"/>
                          </a:solidFill>
                          <a:effectLst/>
                          <a:latin typeface="+mn-lt"/>
                          <a:ea typeface="+mn-ea"/>
                          <a:cs typeface="+mn-cs"/>
                        </a:rPr>
                        <a:t>信息系统运行委员会</a:t>
                      </a:r>
                    </a:p>
                  </a:txBody>
                  <a:tcPr marL="68578" marR="68578" marT="0" marB="0" anchor="ctr"/>
                </a:tc>
                <a:tc>
                  <a:txBody>
                    <a:bodyPr/>
                    <a:lstStyle/>
                    <a:p>
                      <a:pPr algn="just"/>
                      <a:r>
                        <a:rPr lang="en-US" sz="1600" b="1" kern="1200">
                          <a:solidFill>
                            <a:schemeClr val="tx1"/>
                          </a:solidFill>
                          <a:effectLst/>
                          <a:latin typeface="+mn-lt"/>
                          <a:ea typeface="+mn-ea"/>
                          <a:cs typeface="+mn-cs"/>
                        </a:rPr>
                        <a:t>C</a:t>
                      </a:r>
                      <a:endParaRPr lang="zh-CN" sz="1600" b="1" kern="1200">
                        <a:solidFill>
                          <a:schemeClr val="tx1"/>
                        </a:solidFill>
                        <a:effectLst/>
                        <a:latin typeface="+mn-lt"/>
                        <a:ea typeface="+mn-ea"/>
                        <a:cs typeface="+mn-cs"/>
                      </a:endParaRPr>
                    </a:p>
                  </a:txBody>
                  <a:tcPr marL="68578" marR="68578" marT="0" marB="0" anchor="ctr"/>
                </a:tc>
                <a:tc>
                  <a:txBody>
                    <a:bodyPr/>
                    <a:lstStyle/>
                    <a:p>
                      <a:pPr algn="just"/>
                      <a:r>
                        <a:rPr lang="en-US" sz="1600" b="1" kern="1200">
                          <a:solidFill>
                            <a:schemeClr val="tx1"/>
                          </a:solidFill>
                          <a:effectLst/>
                          <a:latin typeface="+mn-lt"/>
                          <a:ea typeface="+mn-ea"/>
                          <a:cs typeface="+mn-cs"/>
                        </a:rPr>
                        <a:t>C</a:t>
                      </a:r>
                      <a:endParaRPr lang="zh-CN" sz="1600" b="1" kern="1200">
                        <a:solidFill>
                          <a:schemeClr val="tx1"/>
                        </a:solidFill>
                        <a:effectLst/>
                        <a:latin typeface="+mn-lt"/>
                        <a:ea typeface="+mn-ea"/>
                        <a:cs typeface="+mn-cs"/>
                      </a:endParaRPr>
                    </a:p>
                  </a:txBody>
                  <a:tcPr marL="68578" marR="68578" marT="0" marB="0" anchor="ctr"/>
                </a:tc>
                <a:tc>
                  <a:txBody>
                    <a:bodyPr/>
                    <a:lstStyle/>
                    <a:p>
                      <a:pPr algn="just"/>
                      <a:r>
                        <a:rPr lang="en-US" sz="1600" b="1" kern="1200">
                          <a:solidFill>
                            <a:schemeClr val="tx1"/>
                          </a:solidFill>
                          <a:effectLst/>
                          <a:latin typeface="+mn-lt"/>
                          <a:ea typeface="+mn-ea"/>
                          <a:cs typeface="+mn-cs"/>
                        </a:rPr>
                        <a:t>R</a:t>
                      </a:r>
                      <a:endParaRPr lang="zh-CN" sz="1600" b="1" kern="1200">
                        <a:solidFill>
                          <a:schemeClr val="tx1"/>
                        </a:solidFill>
                        <a:effectLst/>
                        <a:latin typeface="+mn-lt"/>
                        <a:ea typeface="+mn-ea"/>
                        <a:cs typeface="+mn-cs"/>
                      </a:endParaRPr>
                    </a:p>
                  </a:txBody>
                  <a:tcPr marL="68578" marR="68578" marT="0" marB="0" anchor="ctr"/>
                </a:tc>
                <a:tc>
                  <a:txBody>
                    <a:bodyPr/>
                    <a:lstStyle/>
                    <a:p>
                      <a:pPr algn="just"/>
                      <a:r>
                        <a:rPr lang="en-US" sz="1600" b="1" kern="1200" dirty="0">
                          <a:solidFill>
                            <a:schemeClr val="tx1"/>
                          </a:solidFill>
                          <a:effectLst/>
                          <a:latin typeface="+mn-lt"/>
                          <a:ea typeface="+mn-ea"/>
                          <a:cs typeface="+mn-cs"/>
                        </a:rPr>
                        <a:t>I</a:t>
                      </a:r>
                      <a:endParaRPr lang="zh-CN" sz="1600" b="1" kern="1200" dirty="0">
                        <a:solidFill>
                          <a:schemeClr val="tx1"/>
                        </a:solidFill>
                        <a:effectLst/>
                        <a:latin typeface="+mn-lt"/>
                        <a:ea typeface="+mn-ea"/>
                        <a:cs typeface="+mn-cs"/>
                      </a:endParaRPr>
                    </a:p>
                  </a:txBody>
                  <a:tcPr marL="68578" marR="68578" marT="0" marB="0" anchor="ctr"/>
                </a:tc>
                <a:tc>
                  <a:txBody>
                    <a:bodyPr/>
                    <a:lstStyle/>
                    <a:p>
                      <a:pPr algn="just"/>
                      <a:r>
                        <a:rPr lang="en-US" sz="1600" b="1" kern="1200" dirty="0">
                          <a:solidFill>
                            <a:schemeClr val="tx1"/>
                          </a:solidFill>
                          <a:effectLst/>
                          <a:latin typeface="+mn-lt"/>
                          <a:ea typeface="+mn-ea"/>
                          <a:cs typeface="+mn-cs"/>
                        </a:rPr>
                        <a:t>I</a:t>
                      </a:r>
                      <a:endParaRPr lang="zh-CN" sz="1600" b="1" kern="1200" dirty="0">
                        <a:solidFill>
                          <a:schemeClr val="tx1"/>
                        </a:solidFill>
                        <a:effectLst/>
                        <a:latin typeface="+mn-lt"/>
                        <a:ea typeface="+mn-ea"/>
                        <a:cs typeface="+mn-cs"/>
                      </a:endParaRPr>
                    </a:p>
                  </a:txBody>
                  <a:tcPr marL="68578" marR="68578" marT="0" marB="0" anchor="ctr"/>
                </a:tc>
                <a:tc>
                  <a:txBody>
                    <a:bodyPr/>
                    <a:lstStyle/>
                    <a:p>
                      <a:pPr algn="just"/>
                      <a:r>
                        <a:rPr lang="en-US" sz="1600" b="1" kern="1200" dirty="0">
                          <a:solidFill>
                            <a:schemeClr val="tx1"/>
                          </a:solidFill>
                          <a:effectLst/>
                          <a:latin typeface="+mn-lt"/>
                          <a:ea typeface="+mn-ea"/>
                          <a:cs typeface="+mn-cs"/>
                        </a:rPr>
                        <a:t>I</a:t>
                      </a:r>
                      <a:endParaRPr lang="zh-CN" sz="1600" b="1" kern="1200" dirty="0">
                        <a:solidFill>
                          <a:schemeClr val="tx1"/>
                        </a:solidFill>
                        <a:effectLst/>
                        <a:latin typeface="+mn-lt"/>
                        <a:ea typeface="+mn-ea"/>
                        <a:cs typeface="+mn-cs"/>
                      </a:endParaRPr>
                    </a:p>
                  </a:txBody>
                  <a:tcPr marL="68578" marR="68578" marT="0" marB="0" anchor="ctr"/>
                </a:tc>
                <a:tc>
                  <a:txBody>
                    <a:bodyPr/>
                    <a:lstStyle/>
                    <a:p>
                      <a:pPr algn="just"/>
                      <a:r>
                        <a:rPr lang="en-US" sz="1600" b="1" kern="1200">
                          <a:solidFill>
                            <a:schemeClr val="tx1"/>
                          </a:solidFill>
                          <a:effectLst/>
                          <a:latin typeface="+mn-lt"/>
                          <a:ea typeface="+mn-ea"/>
                          <a:cs typeface="+mn-cs"/>
                        </a:rPr>
                        <a:t>C</a:t>
                      </a:r>
                      <a:endParaRPr lang="zh-CN" sz="1600" b="1" kern="1200">
                        <a:solidFill>
                          <a:schemeClr val="tx1"/>
                        </a:solidFill>
                        <a:effectLst/>
                        <a:latin typeface="+mn-lt"/>
                        <a:ea typeface="+mn-ea"/>
                        <a:cs typeface="+mn-cs"/>
                      </a:endParaRPr>
                    </a:p>
                  </a:txBody>
                  <a:tcPr marL="68578" marR="68578" marT="0" marB="0" anchor="ctr"/>
                </a:tc>
                <a:extLst>
                  <a:ext uri="{0D108BD9-81ED-4DB2-BD59-A6C34878D82A}">
                    <a16:rowId xmlns:a16="http://schemas.microsoft.com/office/drawing/2014/main" val="10002"/>
                  </a:ext>
                </a:extLst>
              </a:tr>
              <a:tr h="539728">
                <a:tc>
                  <a:txBody>
                    <a:bodyPr/>
                    <a:lstStyle/>
                    <a:p>
                      <a:pPr algn="just"/>
                      <a:r>
                        <a:rPr lang="zh-CN" sz="1600" kern="1200">
                          <a:solidFill>
                            <a:schemeClr val="tx1"/>
                          </a:solidFill>
                          <a:effectLst/>
                          <a:latin typeface="+mn-lt"/>
                          <a:ea typeface="+mn-ea"/>
                          <a:cs typeface="+mn-cs"/>
                        </a:rPr>
                        <a:t>专责联络人</a:t>
                      </a:r>
                    </a:p>
                  </a:txBody>
                  <a:tcPr marL="68578" marR="68578" marT="0" marB="0" anchor="ctr"/>
                </a:tc>
                <a:tc>
                  <a:txBody>
                    <a:bodyPr/>
                    <a:lstStyle/>
                    <a:p>
                      <a:pPr algn="just"/>
                      <a:r>
                        <a:rPr lang="en-US" sz="1600" b="1" kern="1200" dirty="0">
                          <a:solidFill>
                            <a:schemeClr val="tx1"/>
                          </a:solidFill>
                          <a:effectLst/>
                          <a:latin typeface="+mn-lt"/>
                          <a:ea typeface="+mn-ea"/>
                          <a:cs typeface="+mn-cs"/>
                        </a:rPr>
                        <a:t>I</a:t>
                      </a:r>
                      <a:endParaRPr lang="zh-CN" sz="1600" b="1" kern="1200" dirty="0">
                        <a:solidFill>
                          <a:schemeClr val="tx1"/>
                        </a:solidFill>
                        <a:effectLst/>
                        <a:latin typeface="+mn-lt"/>
                        <a:ea typeface="+mn-ea"/>
                        <a:cs typeface="+mn-cs"/>
                      </a:endParaRPr>
                    </a:p>
                  </a:txBody>
                  <a:tcPr marL="68578" marR="68578" marT="0" marB="0" anchor="ctr"/>
                </a:tc>
                <a:tc>
                  <a:txBody>
                    <a:bodyPr/>
                    <a:lstStyle/>
                    <a:p>
                      <a:pPr algn="just"/>
                      <a:r>
                        <a:rPr lang="en-US" sz="1600" b="1" kern="1200">
                          <a:solidFill>
                            <a:schemeClr val="tx1"/>
                          </a:solidFill>
                          <a:effectLst/>
                          <a:latin typeface="+mn-lt"/>
                          <a:ea typeface="+mn-ea"/>
                          <a:cs typeface="+mn-cs"/>
                        </a:rPr>
                        <a:t>C</a:t>
                      </a:r>
                      <a:endParaRPr lang="zh-CN" sz="1600" b="1" kern="1200">
                        <a:solidFill>
                          <a:schemeClr val="tx1"/>
                        </a:solidFill>
                        <a:effectLst/>
                        <a:latin typeface="+mn-lt"/>
                        <a:ea typeface="+mn-ea"/>
                        <a:cs typeface="+mn-cs"/>
                      </a:endParaRPr>
                    </a:p>
                  </a:txBody>
                  <a:tcPr marL="68578" marR="68578" marT="0" marB="0" anchor="ctr"/>
                </a:tc>
                <a:tc>
                  <a:txBody>
                    <a:bodyPr/>
                    <a:lstStyle/>
                    <a:p>
                      <a:pPr algn="just"/>
                      <a:r>
                        <a:rPr lang="en-US" sz="1600" b="1" kern="1200">
                          <a:solidFill>
                            <a:schemeClr val="tx1"/>
                          </a:solidFill>
                          <a:effectLst/>
                          <a:latin typeface="+mn-lt"/>
                          <a:ea typeface="+mn-ea"/>
                          <a:cs typeface="+mn-cs"/>
                        </a:rPr>
                        <a:t>C</a:t>
                      </a:r>
                      <a:endParaRPr lang="zh-CN" sz="1600" b="1" kern="1200">
                        <a:solidFill>
                          <a:schemeClr val="tx1"/>
                        </a:solidFill>
                        <a:effectLst/>
                        <a:latin typeface="+mn-lt"/>
                        <a:ea typeface="+mn-ea"/>
                        <a:cs typeface="+mn-cs"/>
                      </a:endParaRPr>
                    </a:p>
                  </a:txBody>
                  <a:tcPr marL="68578" marR="68578" marT="0" marB="0" anchor="ctr"/>
                </a:tc>
                <a:tc>
                  <a:txBody>
                    <a:bodyPr/>
                    <a:lstStyle/>
                    <a:p>
                      <a:pPr algn="just"/>
                      <a:r>
                        <a:rPr lang="en-US" sz="1600" b="1" kern="1200">
                          <a:solidFill>
                            <a:schemeClr val="tx1"/>
                          </a:solidFill>
                          <a:effectLst/>
                          <a:latin typeface="+mn-lt"/>
                          <a:ea typeface="+mn-ea"/>
                          <a:cs typeface="+mn-cs"/>
                        </a:rPr>
                        <a:t>I</a:t>
                      </a:r>
                      <a:endParaRPr lang="zh-CN" sz="1600" b="1" kern="1200">
                        <a:solidFill>
                          <a:schemeClr val="tx1"/>
                        </a:solidFill>
                        <a:effectLst/>
                        <a:latin typeface="+mn-lt"/>
                        <a:ea typeface="+mn-ea"/>
                        <a:cs typeface="+mn-cs"/>
                      </a:endParaRPr>
                    </a:p>
                  </a:txBody>
                  <a:tcPr marL="68578" marR="68578" marT="0" marB="0" anchor="ctr"/>
                </a:tc>
                <a:tc>
                  <a:txBody>
                    <a:bodyPr/>
                    <a:lstStyle/>
                    <a:p>
                      <a:pPr algn="just"/>
                      <a:r>
                        <a:rPr lang="en-US" sz="1600" b="1" kern="1200">
                          <a:solidFill>
                            <a:schemeClr val="tx1"/>
                          </a:solidFill>
                          <a:effectLst/>
                          <a:latin typeface="+mn-lt"/>
                          <a:ea typeface="+mn-ea"/>
                          <a:cs typeface="+mn-cs"/>
                        </a:rPr>
                        <a:t>I</a:t>
                      </a:r>
                      <a:endParaRPr lang="zh-CN" sz="1600" b="1" kern="1200">
                        <a:solidFill>
                          <a:schemeClr val="tx1"/>
                        </a:solidFill>
                        <a:effectLst/>
                        <a:latin typeface="+mn-lt"/>
                        <a:ea typeface="+mn-ea"/>
                        <a:cs typeface="+mn-cs"/>
                      </a:endParaRPr>
                    </a:p>
                  </a:txBody>
                  <a:tcPr marL="68578" marR="68578" marT="0" marB="0" anchor="ctr"/>
                </a:tc>
                <a:tc>
                  <a:txBody>
                    <a:bodyPr/>
                    <a:lstStyle/>
                    <a:p>
                      <a:pPr algn="just"/>
                      <a:r>
                        <a:rPr lang="en-US" sz="1600" b="1" kern="1200" dirty="0">
                          <a:solidFill>
                            <a:schemeClr val="tx1"/>
                          </a:solidFill>
                          <a:effectLst/>
                          <a:latin typeface="+mn-lt"/>
                          <a:ea typeface="+mn-ea"/>
                          <a:cs typeface="+mn-cs"/>
                        </a:rPr>
                        <a:t>I</a:t>
                      </a:r>
                      <a:endParaRPr lang="zh-CN" sz="1600" b="1" kern="1200" dirty="0">
                        <a:solidFill>
                          <a:schemeClr val="tx1"/>
                        </a:solidFill>
                        <a:effectLst/>
                        <a:latin typeface="+mn-lt"/>
                        <a:ea typeface="+mn-ea"/>
                        <a:cs typeface="+mn-cs"/>
                      </a:endParaRPr>
                    </a:p>
                  </a:txBody>
                  <a:tcPr marL="68578" marR="68578" marT="0" marB="0" anchor="ctr"/>
                </a:tc>
                <a:tc>
                  <a:txBody>
                    <a:bodyPr/>
                    <a:lstStyle/>
                    <a:p>
                      <a:pPr algn="just"/>
                      <a:r>
                        <a:rPr lang="en-US" sz="1600" b="1" kern="1200" dirty="0">
                          <a:solidFill>
                            <a:schemeClr val="tx1"/>
                          </a:solidFill>
                          <a:effectLst/>
                          <a:latin typeface="+mn-lt"/>
                          <a:ea typeface="+mn-ea"/>
                          <a:cs typeface="+mn-cs"/>
                        </a:rPr>
                        <a:t>C</a:t>
                      </a:r>
                      <a:endParaRPr lang="zh-CN" sz="1600" b="1" kern="1200" dirty="0">
                        <a:solidFill>
                          <a:schemeClr val="tx1"/>
                        </a:solidFill>
                        <a:effectLst/>
                        <a:latin typeface="+mn-lt"/>
                        <a:ea typeface="+mn-ea"/>
                        <a:cs typeface="+mn-cs"/>
                      </a:endParaRPr>
                    </a:p>
                  </a:txBody>
                  <a:tcPr marL="68578" marR="68578" marT="0" marB="0" anchor="ctr"/>
                </a:tc>
                <a:extLst>
                  <a:ext uri="{0D108BD9-81ED-4DB2-BD59-A6C34878D82A}">
                    <a16:rowId xmlns:a16="http://schemas.microsoft.com/office/drawing/2014/main" val="10003"/>
                  </a:ext>
                </a:extLst>
              </a:tr>
              <a:tr h="539728">
                <a:tc>
                  <a:txBody>
                    <a:bodyPr/>
                    <a:lstStyle/>
                    <a:p>
                      <a:pPr algn="just"/>
                      <a:r>
                        <a:rPr lang="zh-CN" sz="1600" kern="1200" dirty="0">
                          <a:solidFill>
                            <a:schemeClr val="tx1"/>
                          </a:solidFill>
                          <a:effectLst/>
                          <a:latin typeface="+mn-lt"/>
                          <a:ea typeface="+mn-ea"/>
                          <a:cs typeface="+mn-cs"/>
                        </a:rPr>
                        <a:t>首席信息官</a:t>
                      </a:r>
                    </a:p>
                  </a:txBody>
                  <a:tcPr marL="68578" marR="68578" marT="0" marB="0" anchor="ctr"/>
                </a:tc>
                <a:tc>
                  <a:txBody>
                    <a:bodyPr/>
                    <a:lstStyle/>
                    <a:p>
                      <a:pPr algn="just"/>
                      <a:r>
                        <a:rPr lang="en-US" sz="1600" kern="1200">
                          <a:solidFill>
                            <a:schemeClr val="tx1"/>
                          </a:solidFill>
                          <a:effectLst/>
                          <a:latin typeface="+mn-lt"/>
                          <a:ea typeface="+mn-ea"/>
                          <a:cs typeface="+mn-cs"/>
                        </a:rPr>
                        <a:t>R</a:t>
                      </a:r>
                      <a:endParaRPr lang="zh-CN" sz="1600" kern="1200">
                        <a:solidFill>
                          <a:schemeClr val="tx1"/>
                        </a:solidFill>
                        <a:effectLst/>
                        <a:latin typeface="+mn-lt"/>
                        <a:ea typeface="+mn-ea"/>
                        <a:cs typeface="+mn-cs"/>
                      </a:endParaRPr>
                    </a:p>
                  </a:txBody>
                  <a:tcPr marL="68578" marR="68578" marT="0" marB="0" anchor="ctr"/>
                </a:tc>
                <a:tc>
                  <a:txBody>
                    <a:bodyPr/>
                    <a:lstStyle/>
                    <a:p>
                      <a:pPr algn="just"/>
                      <a:r>
                        <a:rPr lang="en-US" sz="1600" kern="1200">
                          <a:solidFill>
                            <a:schemeClr val="tx1"/>
                          </a:solidFill>
                          <a:effectLst/>
                          <a:latin typeface="+mn-lt"/>
                          <a:ea typeface="+mn-ea"/>
                          <a:cs typeface="+mn-cs"/>
                        </a:rPr>
                        <a:t>C</a:t>
                      </a:r>
                      <a:endParaRPr lang="zh-CN" sz="1600" kern="1200">
                        <a:solidFill>
                          <a:schemeClr val="tx1"/>
                        </a:solidFill>
                        <a:effectLst/>
                        <a:latin typeface="+mn-lt"/>
                        <a:ea typeface="+mn-ea"/>
                        <a:cs typeface="+mn-cs"/>
                      </a:endParaRPr>
                    </a:p>
                  </a:txBody>
                  <a:tcPr marL="68578" marR="68578" marT="0" marB="0" anchor="ctr"/>
                </a:tc>
                <a:tc>
                  <a:txBody>
                    <a:bodyPr/>
                    <a:lstStyle/>
                    <a:p>
                      <a:pPr algn="just"/>
                      <a:r>
                        <a:rPr lang="en-US" sz="1600" kern="1200">
                          <a:solidFill>
                            <a:schemeClr val="tx1"/>
                          </a:solidFill>
                          <a:effectLst/>
                          <a:latin typeface="+mn-lt"/>
                          <a:ea typeface="+mn-ea"/>
                          <a:cs typeface="+mn-cs"/>
                        </a:rPr>
                        <a:t>C</a:t>
                      </a:r>
                      <a:endParaRPr lang="zh-CN" sz="1600" kern="1200">
                        <a:solidFill>
                          <a:schemeClr val="tx1"/>
                        </a:solidFill>
                        <a:effectLst/>
                        <a:latin typeface="+mn-lt"/>
                        <a:ea typeface="+mn-ea"/>
                        <a:cs typeface="+mn-cs"/>
                      </a:endParaRPr>
                    </a:p>
                  </a:txBody>
                  <a:tcPr marL="68578" marR="68578" marT="0" marB="0" anchor="ctr"/>
                </a:tc>
                <a:tc>
                  <a:txBody>
                    <a:bodyPr/>
                    <a:lstStyle/>
                    <a:p>
                      <a:pPr algn="just"/>
                      <a:r>
                        <a:rPr lang="en-US" sz="1600" kern="1200" dirty="0">
                          <a:solidFill>
                            <a:schemeClr val="tx1"/>
                          </a:solidFill>
                          <a:effectLst/>
                          <a:latin typeface="+mn-lt"/>
                          <a:ea typeface="+mn-ea"/>
                          <a:cs typeface="+mn-cs"/>
                        </a:rPr>
                        <a:t>C</a:t>
                      </a:r>
                      <a:endParaRPr lang="zh-CN" sz="1600" kern="1200" dirty="0">
                        <a:solidFill>
                          <a:schemeClr val="tx1"/>
                        </a:solidFill>
                        <a:effectLst/>
                        <a:latin typeface="+mn-lt"/>
                        <a:ea typeface="+mn-ea"/>
                        <a:cs typeface="+mn-cs"/>
                      </a:endParaRPr>
                    </a:p>
                  </a:txBody>
                  <a:tcPr marL="68578" marR="68578" marT="0" marB="0" anchor="ctr"/>
                </a:tc>
                <a:tc>
                  <a:txBody>
                    <a:bodyPr/>
                    <a:lstStyle/>
                    <a:p>
                      <a:pPr algn="just"/>
                      <a:r>
                        <a:rPr lang="en-US" sz="1600" kern="1200">
                          <a:solidFill>
                            <a:schemeClr val="tx1"/>
                          </a:solidFill>
                          <a:effectLst/>
                          <a:latin typeface="+mn-lt"/>
                          <a:ea typeface="+mn-ea"/>
                          <a:cs typeface="+mn-cs"/>
                        </a:rPr>
                        <a:t>R</a:t>
                      </a:r>
                      <a:endParaRPr lang="zh-CN" sz="1600" kern="1200">
                        <a:solidFill>
                          <a:schemeClr val="tx1"/>
                        </a:solidFill>
                        <a:effectLst/>
                        <a:latin typeface="+mn-lt"/>
                        <a:ea typeface="+mn-ea"/>
                        <a:cs typeface="+mn-cs"/>
                      </a:endParaRPr>
                    </a:p>
                  </a:txBody>
                  <a:tcPr marL="68578" marR="68578" marT="0" marB="0" anchor="ctr"/>
                </a:tc>
                <a:tc>
                  <a:txBody>
                    <a:bodyPr/>
                    <a:lstStyle/>
                    <a:p>
                      <a:pPr algn="just"/>
                      <a:r>
                        <a:rPr lang="en-US" sz="1600" kern="1200">
                          <a:solidFill>
                            <a:schemeClr val="tx1"/>
                          </a:solidFill>
                          <a:effectLst/>
                          <a:latin typeface="+mn-lt"/>
                          <a:ea typeface="+mn-ea"/>
                          <a:cs typeface="+mn-cs"/>
                        </a:rPr>
                        <a:t>R</a:t>
                      </a:r>
                      <a:endParaRPr lang="zh-CN" sz="1600" kern="1200">
                        <a:solidFill>
                          <a:schemeClr val="tx1"/>
                        </a:solidFill>
                        <a:effectLst/>
                        <a:latin typeface="+mn-lt"/>
                        <a:ea typeface="+mn-ea"/>
                        <a:cs typeface="+mn-cs"/>
                      </a:endParaRPr>
                    </a:p>
                  </a:txBody>
                  <a:tcPr marL="68578" marR="68578" marT="0" marB="0" anchor="ctr"/>
                </a:tc>
                <a:tc>
                  <a:txBody>
                    <a:bodyPr/>
                    <a:lstStyle/>
                    <a:p>
                      <a:pPr algn="just"/>
                      <a:r>
                        <a:rPr lang="en-US" sz="1600" kern="1200" dirty="0">
                          <a:solidFill>
                            <a:schemeClr val="tx1"/>
                          </a:solidFill>
                          <a:effectLst/>
                          <a:latin typeface="+mn-lt"/>
                          <a:ea typeface="+mn-ea"/>
                          <a:cs typeface="+mn-cs"/>
                        </a:rPr>
                        <a:t>C</a:t>
                      </a:r>
                      <a:endParaRPr lang="zh-CN" sz="1600" kern="1200" dirty="0">
                        <a:solidFill>
                          <a:schemeClr val="tx1"/>
                        </a:solidFill>
                        <a:effectLst/>
                        <a:latin typeface="+mn-lt"/>
                        <a:ea typeface="+mn-ea"/>
                        <a:cs typeface="+mn-cs"/>
                      </a:endParaRPr>
                    </a:p>
                  </a:txBody>
                  <a:tcPr marL="68578" marR="68578"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574068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4.3.2 </a:t>
            </a:r>
            <a:r>
              <a:rPr lang="zh-CN" altLang="en-US" dirty="0"/>
              <a:t>规划步骤</a:t>
            </a:r>
          </a:p>
        </p:txBody>
      </p:sp>
      <p:sp>
        <p:nvSpPr>
          <p:cNvPr id="3" name="矩形 2"/>
          <p:cNvSpPr/>
          <p:nvPr/>
        </p:nvSpPr>
        <p:spPr>
          <a:xfrm>
            <a:off x="1043608" y="1772816"/>
            <a:ext cx="7488832" cy="2554545"/>
          </a:xfrm>
          <a:prstGeom prst="rect">
            <a:avLst/>
          </a:prstGeom>
        </p:spPr>
        <p:txBody>
          <a:bodyPr wrap="square">
            <a:spAutoFit/>
          </a:bodyPr>
          <a:lstStyle/>
          <a:p>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四个步骤</a:t>
            </a:r>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企业调查和分析</a:t>
            </a:r>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信息系统调查和分析</a:t>
            </a:r>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制定方向</a:t>
            </a:r>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评审及建议步骤</a:t>
            </a:r>
          </a:p>
        </p:txBody>
      </p:sp>
    </p:spTree>
    <p:extLst>
      <p:ext uri="{BB962C8B-B14F-4D97-AF65-F5344CB8AC3E}">
        <p14:creationId xmlns:p14="http://schemas.microsoft.com/office/powerpoint/2010/main" val="8296486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企业调查和分析</a:t>
            </a:r>
          </a:p>
        </p:txBody>
      </p:sp>
      <p:graphicFrame>
        <p:nvGraphicFramePr>
          <p:cNvPr id="5" name="Group 349"/>
          <p:cNvGraphicFramePr>
            <a:graphicFrameLocks noGrp="1"/>
          </p:cNvGraphicFramePr>
          <p:nvPr>
            <p:ph idx="1"/>
            <p:extLst>
              <p:ext uri="{D42A27DB-BD31-4B8C-83A1-F6EECF244321}">
                <p14:modId xmlns:p14="http://schemas.microsoft.com/office/powerpoint/2010/main" val="1776552273"/>
              </p:ext>
            </p:extLst>
          </p:nvPr>
        </p:nvGraphicFramePr>
        <p:xfrm>
          <a:off x="539552" y="1700808"/>
          <a:ext cx="8460432" cy="5052727"/>
        </p:xfrm>
        <a:graphic>
          <a:graphicData uri="http://schemas.openxmlformats.org/drawingml/2006/table">
            <a:tbl>
              <a:tblPr/>
              <a:tblGrid>
                <a:gridCol w="937110">
                  <a:extLst>
                    <a:ext uri="{9D8B030D-6E8A-4147-A177-3AD203B41FA5}">
                      <a16:colId xmlns:a16="http://schemas.microsoft.com/office/drawing/2014/main" val="20000"/>
                    </a:ext>
                  </a:extLst>
                </a:gridCol>
                <a:gridCol w="960612">
                  <a:extLst>
                    <a:ext uri="{9D8B030D-6E8A-4147-A177-3AD203B41FA5}">
                      <a16:colId xmlns:a16="http://schemas.microsoft.com/office/drawing/2014/main" val="20001"/>
                    </a:ext>
                  </a:extLst>
                </a:gridCol>
                <a:gridCol w="4465228">
                  <a:extLst>
                    <a:ext uri="{9D8B030D-6E8A-4147-A177-3AD203B41FA5}">
                      <a16:colId xmlns:a16="http://schemas.microsoft.com/office/drawing/2014/main" val="20002"/>
                    </a:ext>
                  </a:extLst>
                </a:gridCol>
                <a:gridCol w="2097482">
                  <a:extLst>
                    <a:ext uri="{9D8B030D-6E8A-4147-A177-3AD203B41FA5}">
                      <a16:colId xmlns:a16="http://schemas.microsoft.com/office/drawing/2014/main" val="20003"/>
                    </a:ext>
                  </a:extLst>
                </a:gridCol>
              </a:tblGrid>
              <a:tr h="29314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步骤</a:t>
                      </a:r>
                      <a:endParaRPr kumimoji="0" lang="zh-CN" altLang="en-US" sz="32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子步骤</a:t>
                      </a:r>
                      <a:endParaRPr kumimoji="0" lang="zh-CN" altLang="en-US" sz="32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任务</a:t>
                      </a:r>
                      <a:endParaRPr kumimoji="0" lang="zh-CN" altLang="en-US" sz="32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成果</a:t>
                      </a:r>
                      <a:endParaRPr kumimoji="0" lang="zh-CN" altLang="en-US" sz="32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72481">
                <a:tc row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企业调查</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和分析</a:t>
                      </a:r>
                      <a:endParaRPr kumimoji="0" lang="zh-CN" altLang="en-US" sz="28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dirty="0">
                          <a:ln>
                            <a:noFill/>
                          </a:ln>
                          <a:solidFill>
                            <a:schemeClr val="tx1"/>
                          </a:solidFill>
                          <a:effectLst/>
                          <a:latin typeface="Times New Roman" pitchFamily="18" charset="0"/>
                          <a:ea typeface="华文中宋" pitchFamily="2" charset="-122"/>
                          <a:cs typeface="Times New Roman" pitchFamily="18" charset="0"/>
                        </a:rPr>
                        <a:t>发起和管理规划项目</a:t>
                      </a:r>
                      <a:endParaRPr kumimoji="0" lang="zh-CN" sz="1600" b="0" i="0" u="none" strike="noStrike" cap="none" normalizeH="0" baseline="0" dirty="0">
                        <a:ln>
                          <a:noFill/>
                        </a:ln>
                        <a:solidFill>
                          <a:schemeClr val="tx1"/>
                        </a:solidFill>
                        <a:effectLst/>
                        <a:latin typeface="Times New Roman" pitchFamily="18" charset="0"/>
                        <a:ea typeface="华文中宋" pitchFamily="2" charset="-122"/>
                        <a:cs typeface="Times New Roman" pitchFamily="18" charset="0"/>
                      </a:endParaRPr>
                    </a:p>
                  </a:txBody>
                  <a:tcPr marL="36195" marR="3619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华文中宋" pitchFamily="2" charset="-122"/>
                        </a:rPr>
                        <a:t>1. </a:t>
                      </a:r>
                      <a:r>
                        <a:rPr kumimoji="0" lang="zh-CN" sz="1400" b="0"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确定规划的目的、目标和范围</a:t>
                      </a:r>
                      <a:endParaRPr kumimoji="0" lang="en-US" altLang="zh-CN" sz="1400" b="0" i="0" u="none" strike="noStrike" cap="none" normalizeH="0" baseline="0">
                        <a:ln>
                          <a:noFill/>
                        </a:ln>
                        <a:solidFill>
                          <a:schemeClr val="tx1"/>
                        </a:solidFill>
                        <a:effectLst/>
                        <a:latin typeface="Times New Roman" pitchFamily="18" charset="0"/>
                        <a:ea typeface="华文中宋" pitchFamily="2" charset="-122"/>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华文中宋" pitchFamily="2" charset="-122"/>
                        </a:rPr>
                        <a:t>2. </a:t>
                      </a:r>
                      <a:r>
                        <a:rPr kumimoji="0" lang="zh-CN" sz="1400" b="0" i="0" u="none" strike="noStrike" cap="none" normalizeH="0" baseline="0">
                          <a:ln>
                            <a:noFill/>
                          </a:ln>
                          <a:solidFill>
                            <a:schemeClr val="tx1"/>
                          </a:solidFill>
                          <a:effectLst/>
                          <a:latin typeface="Times New Roman" pitchFamily="18" charset="0"/>
                          <a:ea typeface="华文中宋" pitchFamily="2" charset="-122"/>
                        </a:rPr>
                        <a:t>识别资源、角色和职责，确定受访人员</a:t>
                      </a:r>
                      <a:endParaRPr kumimoji="0" lang="en-US" altLang="zh-CN" sz="1400" b="0" i="0" u="none" strike="noStrike" cap="none" normalizeH="0" baseline="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华文中宋" pitchFamily="2" charset="-122"/>
                        </a:rPr>
                        <a:t>3. </a:t>
                      </a:r>
                      <a:r>
                        <a:rPr kumimoji="0" lang="zh-CN" sz="1400" b="0" i="0" u="none" strike="noStrike" cap="none" normalizeH="0" baseline="0">
                          <a:ln>
                            <a:noFill/>
                          </a:ln>
                          <a:solidFill>
                            <a:schemeClr val="tx1"/>
                          </a:solidFill>
                          <a:effectLst/>
                          <a:latin typeface="Times New Roman" pitchFamily="18" charset="0"/>
                          <a:ea typeface="华文中宋" pitchFamily="2" charset="-122"/>
                        </a:rPr>
                        <a:t>明确可交付成果和工作计划</a:t>
                      </a:r>
                      <a:endParaRPr kumimoji="0" lang="en-US" altLang="zh-CN" sz="1400" b="0" i="0" u="none" strike="noStrike" cap="none" normalizeH="0" baseline="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华文中宋" pitchFamily="2" charset="-122"/>
                        </a:rPr>
                        <a:t>4. </a:t>
                      </a:r>
                      <a:r>
                        <a:rPr kumimoji="0" lang="zh-CN" sz="1400" b="0" i="0" u="none" strike="noStrike" cap="none" normalizeH="0" baseline="0">
                          <a:ln>
                            <a:noFill/>
                          </a:ln>
                          <a:solidFill>
                            <a:schemeClr val="tx1"/>
                          </a:solidFill>
                          <a:effectLst/>
                          <a:latin typeface="Times New Roman" pitchFamily="18" charset="0"/>
                          <a:ea typeface="华文中宋" pitchFamily="2" charset="-122"/>
                        </a:rPr>
                        <a:t>设计交付件模板草案</a:t>
                      </a:r>
                      <a:endParaRPr kumimoji="0" lang="en-US" altLang="zh-CN" sz="1400" b="0" i="0" u="none" strike="noStrike" cap="none" normalizeH="0" baseline="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华文中宋" pitchFamily="2" charset="-122"/>
                        </a:rPr>
                        <a:t>5. </a:t>
                      </a:r>
                      <a:r>
                        <a:rPr kumimoji="0" lang="zh-CN" sz="1400" b="0" i="0" u="none" strike="noStrike" cap="none" normalizeH="0" baseline="0">
                          <a:ln>
                            <a:noFill/>
                          </a:ln>
                          <a:solidFill>
                            <a:schemeClr val="tx1"/>
                          </a:solidFill>
                          <a:effectLst/>
                          <a:latin typeface="Times New Roman" pitchFamily="18" charset="0"/>
                          <a:ea typeface="华文中宋" pitchFamily="2" charset="-122"/>
                        </a:rPr>
                        <a:t>宣布规划项目、指导项目定位</a:t>
                      </a:r>
                      <a:endParaRPr kumimoji="0" lang="en-US" altLang="zh-CN" sz="1400" b="0" i="0" u="none" strike="noStrike" cap="none" normalizeH="0" baseline="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华文中宋" pitchFamily="2" charset="-122"/>
                        </a:rPr>
                        <a:t>6. </a:t>
                      </a:r>
                      <a:r>
                        <a:rPr kumimoji="0" lang="zh-CN" sz="1400" b="0" i="0" u="none" strike="noStrike" cap="none" normalizeH="0" baseline="0">
                          <a:ln>
                            <a:noFill/>
                          </a:ln>
                          <a:solidFill>
                            <a:schemeClr val="tx1"/>
                          </a:solidFill>
                          <a:effectLst/>
                          <a:latin typeface="Times New Roman" pitchFamily="18" charset="0"/>
                          <a:ea typeface="华文中宋" pitchFamily="2" charset="-122"/>
                        </a:rPr>
                        <a:t>建立持续的项目治理、沟通和状态报告</a:t>
                      </a:r>
                      <a:endParaRPr kumimoji="0" lang="en-US" altLang="zh-CN" sz="1400" b="0" i="0" u="none" strike="noStrike" cap="none" normalizeH="0" baseline="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华文中宋" pitchFamily="2" charset="-122"/>
                        </a:rPr>
                        <a:t>7. </a:t>
                      </a:r>
                      <a:r>
                        <a:rPr kumimoji="0" lang="zh-CN" sz="1400" b="0" i="0" u="none" strike="noStrike" cap="none" normalizeH="0" baseline="0">
                          <a:ln>
                            <a:noFill/>
                          </a:ln>
                          <a:solidFill>
                            <a:schemeClr val="tx1"/>
                          </a:solidFill>
                          <a:effectLst/>
                          <a:latin typeface="Times New Roman" pitchFamily="18" charset="0"/>
                          <a:ea typeface="华文中宋" pitchFamily="2" charset="-122"/>
                        </a:rPr>
                        <a:t>审查及确认战略规划的计划及里程碑</a:t>
                      </a:r>
                      <a:endParaRPr kumimoji="0" lang="zh-CN" sz="1600" b="0" i="0" u="none" strike="noStrike" cap="none" normalizeH="0" baseline="0">
                        <a:ln>
                          <a:noFill/>
                        </a:ln>
                        <a:solidFill>
                          <a:schemeClr val="tx1"/>
                        </a:solidFill>
                        <a:effectLst/>
                        <a:latin typeface="Times New Roman" pitchFamily="18" charset="0"/>
                        <a:ea typeface="华文中宋" pitchFamily="2" charset="-122"/>
                      </a:endParaRPr>
                    </a:p>
                  </a:txBody>
                  <a:tcPr marL="36195" marR="3619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华文中宋" pitchFamily="2" charset="-122"/>
                        </a:rPr>
                        <a:t>1. </a:t>
                      </a:r>
                      <a:r>
                        <a:rPr kumimoji="0" lang="zh-CN" sz="1400" b="0"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规划目的、范围和过程</a:t>
                      </a:r>
                      <a:endParaRPr kumimoji="0" lang="en-US" altLang="zh-CN" sz="1400" b="0" i="0" u="none" strike="noStrike" cap="none" normalizeH="0" baseline="0">
                        <a:ln>
                          <a:noFill/>
                        </a:ln>
                        <a:solidFill>
                          <a:schemeClr val="tx1"/>
                        </a:solidFill>
                        <a:effectLst/>
                        <a:latin typeface="Times New Roman" pitchFamily="18" charset="0"/>
                        <a:ea typeface="华文中宋" pitchFamily="2" charset="-122"/>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华文中宋" pitchFamily="2" charset="-122"/>
                        </a:rPr>
                        <a:t>2. </a:t>
                      </a:r>
                      <a:r>
                        <a:rPr kumimoji="0" lang="zh-CN" sz="1400" b="0" i="0" u="none" strike="noStrike" cap="none" normalizeH="0" baseline="0">
                          <a:ln>
                            <a:noFill/>
                          </a:ln>
                          <a:solidFill>
                            <a:schemeClr val="tx1"/>
                          </a:solidFill>
                          <a:effectLst/>
                          <a:latin typeface="Times New Roman" pitchFamily="18" charset="0"/>
                          <a:ea typeface="华文中宋" pitchFamily="2" charset="-122"/>
                        </a:rPr>
                        <a:t>项目参与成员</a:t>
                      </a:r>
                      <a:endParaRPr kumimoji="0" lang="en-US" altLang="zh-CN" sz="1400" b="0" i="0" u="none" strike="noStrike" cap="none" normalizeH="0" baseline="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华文中宋" pitchFamily="2" charset="-122"/>
                        </a:rPr>
                        <a:t>3. </a:t>
                      </a:r>
                      <a:r>
                        <a:rPr kumimoji="0" lang="zh-CN" sz="1400" b="0" i="0" u="none" strike="noStrike" cap="none" normalizeH="0" baseline="0">
                          <a:ln>
                            <a:noFill/>
                          </a:ln>
                          <a:solidFill>
                            <a:schemeClr val="tx1"/>
                          </a:solidFill>
                          <a:effectLst/>
                          <a:latin typeface="Times New Roman" pitchFamily="18" charset="0"/>
                          <a:ea typeface="华文中宋" pitchFamily="2" charset="-122"/>
                        </a:rPr>
                        <a:t>需交付的表格结构</a:t>
                      </a:r>
                      <a:endParaRPr kumimoji="0" lang="en-US" altLang="zh-CN" sz="1400" b="0" i="0" u="none" strike="noStrike" cap="none" normalizeH="0" baseline="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华文中宋" pitchFamily="2" charset="-122"/>
                        </a:rPr>
                        <a:t>4. </a:t>
                      </a:r>
                      <a:r>
                        <a:rPr kumimoji="0" lang="zh-CN" sz="1400" b="0" i="0" u="none" strike="noStrike" cap="none" normalizeH="0" baseline="0">
                          <a:ln>
                            <a:noFill/>
                          </a:ln>
                          <a:solidFill>
                            <a:schemeClr val="tx1"/>
                          </a:solidFill>
                          <a:effectLst/>
                          <a:latin typeface="Times New Roman" pitchFamily="18" charset="0"/>
                          <a:ea typeface="华文中宋" pitchFamily="2" charset="-122"/>
                        </a:rPr>
                        <a:t>项目公告</a:t>
                      </a:r>
                      <a:endParaRPr kumimoji="0" lang="en-US" altLang="zh-CN" sz="1400" b="0" i="0" u="none" strike="noStrike" cap="none" normalizeH="0" baseline="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华文中宋" pitchFamily="2" charset="-122"/>
                        </a:rPr>
                        <a:t>5. </a:t>
                      </a:r>
                      <a:r>
                        <a:rPr kumimoji="0" lang="zh-CN" sz="1400" b="0" i="0" u="none" strike="noStrike" cap="none" normalizeH="0" baseline="0">
                          <a:ln>
                            <a:noFill/>
                          </a:ln>
                          <a:solidFill>
                            <a:schemeClr val="tx1"/>
                          </a:solidFill>
                          <a:effectLst/>
                          <a:latin typeface="Times New Roman" pitchFamily="18" charset="0"/>
                          <a:ea typeface="华文中宋" pitchFamily="2" charset="-122"/>
                        </a:rPr>
                        <a:t>状态汇报表的结构</a:t>
                      </a:r>
                      <a:endParaRPr kumimoji="0" lang="zh-CN" sz="1600" b="0" i="0" u="none" strike="noStrike" cap="none" normalizeH="0" baseline="0">
                        <a:ln>
                          <a:noFill/>
                        </a:ln>
                        <a:solidFill>
                          <a:schemeClr val="tx1"/>
                        </a:solidFill>
                        <a:effectLst/>
                        <a:latin typeface="Times New Roman" pitchFamily="18" charset="0"/>
                        <a:ea typeface="华文中宋" pitchFamily="2" charset="-122"/>
                      </a:endParaRPr>
                    </a:p>
                  </a:txBody>
                  <a:tcPr marL="36195" marR="3619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58746">
                <a:tc vMerge="1">
                  <a:txBody>
                    <a:bodyPr/>
                    <a:lstStyle/>
                    <a:p>
                      <a:endParaRPr lang="zh-CN" alt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了解企业现状</a:t>
                      </a:r>
                      <a:endParaRPr kumimoji="0" lang="zh-CN" sz="1600" b="0" i="0" u="none" strike="noStrike" cap="none" normalizeH="0" baseline="0">
                        <a:ln>
                          <a:noFill/>
                        </a:ln>
                        <a:solidFill>
                          <a:schemeClr val="tx1"/>
                        </a:solidFill>
                        <a:effectLst/>
                        <a:latin typeface="Times New Roman" pitchFamily="18" charset="0"/>
                        <a:ea typeface="华文中宋" pitchFamily="2" charset="-122"/>
                        <a:cs typeface="Times New Roman" pitchFamily="18" charset="0"/>
                      </a:endParaRPr>
                    </a:p>
                  </a:txBody>
                  <a:tcPr marL="36195" marR="3619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华文中宋" pitchFamily="2" charset="-122"/>
                        </a:rPr>
                        <a:t>1. </a:t>
                      </a:r>
                      <a:r>
                        <a:rPr kumimoji="0" lang="zh-CN" sz="1400" b="0"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收集整理企业文档</a:t>
                      </a:r>
                      <a:endParaRPr kumimoji="0" lang="en-US" altLang="zh-CN" sz="1400" b="0" i="0" u="none" strike="noStrike" cap="none" normalizeH="0" baseline="0">
                        <a:ln>
                          <a:noFill/>
                        </a:ln>
                        <a:solidFill>
                          <a:schemeClr val="tx1"/>
                        </a:solidFill>
                        <a:effectLst/>
                        <a:latin typeface="Times New Roman" pitchFamily="18" charset="0"/>
                        <a:ea typeface="华文中宋" pitchFamily="2" charset="-122"/>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华文中宋" pitchFamily="2" charset="-122"/>
                        </a:rPr>
                        <a:t>2. </a:t>
                      </a:r>
                      <a:r>
                        <a:rPr kumimoji="0" lang="zh-CN" sz="1400" b="0" i="0" u="none" strike="noStrike" cap="none" normalizeH="0" baseline="0">
                          <a:ln>
                            <a:noFill/>
                          </a:ln>
                          <a:solidFill>
                            <a:schemeClr val="tx1"/>
                          </a:solidFill>
                          <a:effectLst/>
                          <a:latin typeface="Times New Roman" pitchFamily="18" charset="0"/>
                          <a:ea typeface="华文中宋" pitchFamily="2" charset="-122"/>
                        </a:rPr>
                        <a:t>设计企业访问表、调查问卷和研讨会</a:t>
                      </a:r>
                      <a:endParaRPr kumimoji="0" lang="en-US" altLang="zh-CN" sz="1400" b="0" i="0" u="none" strike="noStrike" cap="none" normalizeH="0" baseline="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华文中宋" pitchFamily="2" charset="-122"/>
                        </a:rPr>
                        <a:t>3. </a:t>
                      </a:r>
                      <a:r>
                        <a:rPr kumimoji="0" lang="zh-CN" sz="1400" b="0" i="0" u="none" strike="noStrike" cap="none" normalizeH="0" baseline="0">
                          <a:ln>
                            <a:noFill/>
                          </a:ln>
                          <a:solidFill>
                            <a:schemeClr val="tx1"/>
                          </a:solidFill>
                          <a:effectLst/>
                          <a:latin typeface="Times New Roman" pitchFamily="18" charset="0"/>
                          <a:ea typeface="华文中宋" pitchFamily="2" charset="-122"/>
                        </a:rPr>
                        <a:t>制定企业访问和研讨会的日程</a:t>
                      </a:r>
                      <a:endParaRPr kumimoji="0" lang="en-US" altLang="zh-CN" sz="1400" b="0" i="0" u="none" strike="noStrike" cap="none" normalizeH="0" baseline="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华文中宋" pitchFamily="2" charset="-122"/>
                        </a:rPr>
                        <a:t>4. </a:t>
                      </a:r>
                      <a:r>
                        <a:rPr kumimoji="0" lang="zh-CN" sz="1400" b="0" i="0" u="none" strike="noStrike" cap="none" normalizeH="0" baseline="0">
                          <a:ln>
                            <a:noFill/>
                          </a:ln>
                          <a:solidFill>
                            <a:schemeClr val="tx1"/>
                          </a:solidFill>
                          <a:effectLst/>
                          <a:latin typeface="Times New Roman" pitchFamily="18" charset="0"/>
                          <a:ea typeface="华文中宋" pitchFamily="2" charset="-122"/>
                        </a:rPr>
                        <a:t>开展访问、研讨会和调查</a:t>
                      </a:r>
                      <a:endParaRPr kumimoji="0" lang="en-US" altLang="zh-CN" sz="1400" b="0" i="0" u="none" strike="noStrike" cap="none" normalizeH="0" baseline="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华文中宋" pitchFamily="2" charset="-122"/>
                        </a:rPr>
                        <a:t>5. </a:t>
                      </a:r>
                      <a:r>
                        <a:rPr kumimoji="0" lang="zh-CN" sz="1400" b="0" i="0" u="none" strike="noStrike" cap="none" normalizeH="0" baseline="0">
                          <a:ln>
                            <a:noFill/>
                          </a:ln>
                          <a:solidFill>
                            <a:schemeClr val="tx1"/>
                          </a:solidFill>
                          <a:effectLst/>
                          <a:latin typeface="Times New Roman" pitchFamily="18" charset="0"/>
                          <a:ea typeface="华文中宋" pitchFamily="2" charset="-122"/>
                        </a:rPr>
                        <a:t>撰写访问、研讨会和调查文档</a:t>
                      </a:r>
                      <a:endParaRPr kumimoji="0" lang="en-US" altLang="zh-CN" sz="1400" b="0" i="0" u="none" strike="noStrike" cap="none" normalizeH="0" baseline="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华文中宋" pitchFamily="2" charset="-122"/>
                        </a:rPr>
                        <a:t>6. </a:t>
                      </a:r>
                      <a:r>
                        <a:rPr kumimoji="0" lang="zh-CN" sz="1400" b="0" i="0" u="none" strike="noStrike" cap="none" normalizeH="0" baseline="0">
                          <a:ln>
                            <a:noFill/>
                          </a:ln>
                          <a:solidFill>
                            <a:schemeClr val="tx1"/>
                          </a:solidFill>
                          <a:effectLst/>
                          <a:latin typeface="Times New Roman" pitchFamily="18" charset="0"/>
                          <a:ea typeface="华文中宋" pitchFamily="2" charset="-122"/>
                        </a:rPr>
                        <a:t>审查并确认所收集的材料</a:t>
                      </a:r>
                      <a:endParaRPr kumimoji="0" lang="zh-CN" sz="1600" b="0" i="0" u="none" strike="noStrike" cap="none" normalizeH="0" baseline="0">
                        <a:ln>
                          <a:noFill/>
                        </a:ln>
                        <a:solidFill>
                          <a:schemeClr val="tx1"/>
                        </a:solidFill>
                        <a:effectLst/>
                        <a:latin typeface="Times New Roman" pitchFamily="18" charset="0"/>
                        <a:ea typeface="华文中宋" pitchFamily="2" charset="-122"/>
                      </a:endParaRPr>
                    </a:p>
                  </a:txBody>
                  <a:tcPr marL="36195" marR="3619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华文中宋" pitchFamily="2" charset="-122"/>
                        </a:rPr>
                        <a:t>1. </a:t>
                      </a:r>
                      <a:r>
                        <a:rPr kumimoji="0" lang="zh-CN" sz="1400" b="0"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企业访问表与调查问卷</a:t>
                      </a:r>
                      <a:endParaRPr kumimoji="0" lang="en-US" altLang="zh-CN" sz="1400" b="0" i="0" u="none" strike="noStrike" cap="none" normalizeH="0" baseline="0">
                        <a:ln>
                          <a:noFill/>
                        </a:ln>
                        <a:solidFill>
                          <a:schemeClr val="tx1"/>
                        </a:solidFill>
                        <a:effectLst/>
                        <a:latin typeface="Times New Roman" pitchFamily="18" charset="0"/>
                        <a:ea typeface="华文中宋" pitchFamily="2" charset="-122"/>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华文中宋" pitchFamily="2" charset="-122"/>
                        </a:rPr>
                        <a:t>2. </a:t>
                      </a:r>
                      <a:r>
                        <a:rPr kumimoji="0" lang="zh-CN" sz="1400" b="0" i="0" u="none" strike="noStrike" cap="none" normalizeH="0" baseline="0">
                          <a:ln>
                            <a:noFill/>
                          </a:ln>
                          <a:solidFill>
                            <a:schemeClr val="tx1"/>
                          </a:solidFill>
                          <a:effectLst/>
                          <a:latin typeface="Times New Roman" pitchFamily="18" charset="0"/>
                          <a:ea typeface="华文中宋" pitchFamily="2" charset="-122"/>
                        </a:rPr>
                        <a:t>详细的访问、研讨会和调查记录</a:t>
                      </a:r>
                      <a:endParaRPr kumimoji="0" lang="zh-CN" sz="1600" b="0" i="0" u="none" strike="noStrike" cap="none" normalizeH="0" baseline="0">
                        <a:ln>
                          <a:noFill/>
                        </a:ln>
                        <a:solidFill>
                          <a:schemeClr val="tx1"/>
                        </a:solidFill>
                        <a:effectLst/>
                        <a:latin typeface="Times New Roman" pitchFamily="18" charset="0"/>
                        <a:ea typeface="华文中宋" pitchFamily="2" charset="-122"/>
                      </a:endParaRPr>
                    </a:p>
                  </a:txBody>
                  <a:tcPr marL="36195" marR="3619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86216">
                <a:tc vMerge="1">
                  <a:txBody>
                    <a:bodyPr/>
                    <a:lstStyle/>
                    <a:p>
                      <a:endParaRPr lang="zh-CN" alt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企业分析</a:t>
                      </a:r>
                      <a:endParaRPr kumimoji="0" lang="zh-CN" sz="1600" b="0" i="0" u="none" strike="noStrike" cap="none" normalizeH="0" baseline="0">
                        <a:ln>
                          <a:noFill/>
                        </a:ln>
                        <a:solidFill>
                          <a:schemeClr val="tx1"/>
                        </a:solidFill>
                        <a:effectLst/>
                        <a:latin typeface="Times New Roman" pitchFamily="18" charset="0"/>
                        <a:ea typeface="华文中宋" pitchFamily="2" charset="-122"/>
                        <a:cs typeface="Times New Roman" pitchFamily="18" charset="0"/>
                      </a:endParaRPr>
                    </a:p>
                  </a:txBody>
                  <a:tcPr marL="36195" marR="3619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华文中宋" pitchFamily="2" charset="-122"/>
                        </a:rPr>
                        <a:t>1. </a:t>
                      </a:r>
                      <a:r>
                        <a:rPr kumimoji="0" lang="zh-CN" sz="1400" b="0" i="0" u="none" strike="noStrike" cap="none" normalizeH="0" baseline="0">
                          <a:ln>
                            <a:noFill/>
                          </a:ln>
                          <a:solidFill>
                            <a:schemeClr val="tx1"/>
                          </a:solidFill>
                          <a:effectLst/>
                          <a:latin typeface="Times New Roman" pitchFamily="18" charset="0"/>
                          <a:ea typeface="华文中宋" pitchFamily="2" charset="-122"/>
                          <a:cs typeface="Times New Roman" pitchFamily="18" charset="0"/>
                        </a:rPr>
                        <a:t>记录当前企业状况、发展愿景、价值观、目标、战略方向、商业前景、商业项目和举措</a:t>
                      </a:r>
                      <a:endParaRPr kumimoji="0" lang="en-US" altLang="zh-CN" sz="1400" b="0" i="0" u="none" strike="noStrike" cap="none" normalizeH="0" baseline="0">
                        <a:ln>
                          <a:noFill/>
                        </a:ln>
                        <a:solidFill>
                          <a:schemeClr val="tx1"/>
                        </a:solidFill>
                        <a:effectLst/>
                        <a:latin typeface="Times New Roman" pitchFamily="18" charset="0"/>
                        <a:ea typeface="华文中宋" pitchFamily="2" charset="-122"/>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华文中宋" pitchFamily="2" charset="-122"/>
                        </a:rPr>
                        <a:t>2. </a:t>
                      </a:r>
                      <a:r>
                        <a:rPr kumimoji="0" lang="zh-CN" sz="1400" b="0" i="0" u="none" strike="noStrike" cap="none" normalizeH="0" baseline="0">
                          <a:ln>
                            <a:noFill/>
                          </a:ln>
                          <a:solidFill>
                            <a:schemeClr val="tx1"/>
                          </a:solidFill>
                          <a:effectLst/>
                          <a:latin typeface="Times New Roman" pitchFamily="18" charset="0"/>
                          <a:ea typeface="华文中宋" pitchFamily="2" charset="-122"/>
                        </a:rPr>
                        <a:t>分析行业业务趋势、外部企业和客户的需求</a:t>
                      </a:r>
                      <a:endParaRPr kumimoji="0" lang="en-US" altLang="zh-CN" sz="1400" b="0" i="0" u="none" strike="noStrike" cap="none" normalizeH="0" baseline="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华文中宋" pitchFamily="2" charset="-122"/>
                        </a:rPr>
                        <a:t>3. </a:t>
                      </a:r>
                      <a:r>
                        <a:rPr kumimoji="0" lang="zh-CN" sz="1400" b="0" i="0" u="none" strike="noStrike" cap="none" normalizeH="0" baseline="0">
                          <a:ln>
                            <a:noFill/>
                          </a:ln>
                          <a:solidFill>
                            <a:schemeClr val="tx1"/>
                          </a:solidFill>
                          <a:effectLst/>
                          <a:latin typeface="Times New Roman" pitchFamily="18" charset="0"/>
                          <a:ea typeface="华文中宋" pitchFamily="2" charset="-122"/>
                        </a:rPr>
                        <a:t>价值链分析，识别企业优势与劣势、机会与威胁</a:t>
                      </a:r>
                      <a:endParaRPr kumimoji="0" lang="en-US" altLang="zh-CN" sz="1400" b="0" i="0" u="none" strike="noStrike" cap="none" normalizeH="0" baseline="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华文中宋" pitchFamily="2" charset="-122"/>
                        </a:rPr>
                        <a:t>4. </a:t>
                      </a:r>
                      <a:r>
                        <a:rPr kumimoji="0" lang="zh-CN" sz="1400" b="0" i="0" u="none" strike="noStrike" cap="none" normalizeH="0" baseline="0">
                          <a:ln>
                            <a:noFill/>
                          </a:ln>
                          <a:solidFill>
                            <a:schemeClr val="tx1"/>
                          </a:solidFill>
                          <a:effectLst/>
                          <a:latin typeface="Times New Roman" pitchFamily="18" charset="0"/>
                          <a:ea typeface="华文中宋" pitchFamily="2" charset="-122"/>
                        </a:rPr>
                        <a:t>识别企业关键信息需求和度量指标</a:t>
                      </a:r>
                      <a:endParaRPr kumimoji="0" lang="en-US" altLang="zh-CN" sz="1400" b="0" i="0" u="none" strike="noStrike" cap="none" normalizeH="0" baseline="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华文中宋" pitchFamily="2" charset="-122"/>
                        </a:rPr>
                        <a:t>5. </a:t>
                      </a:r>
                      <a:r>
                        <a:rPr kumimoji="0" lang="zh-CN" sz="1400" b="0" i="0" u="none" strike="noStrike" cap="none" normalizeH="0" baseline="0">
                          <a:ln>
                            <a:noFill/>
                          </a:ln>
                          <a:solidFill>
                            <a:schemeClr val="tx1"/>
                          </a:solidFill>
                          <a:effectLst/>
                          <a:latin typeface="Times New Roman" pitchFamily="18" charset="0"/>
                          <a:ea typeface="华文中宋" pitchFamily="2" charset="-122"/>
                        </a:rPr>
                        <a:t>分析企业关键业务流程</a:t>
                      </a:r>
                      <a:endParaRPr kumimoji="0" lang="en-US" altLang="zh-CN" sz="1400" b="0" i="0" u="none" strike="noStrike" cap="none" normalizeH="0" baseline="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华文中宋" pitchFamily="2" charset="-122"/>
                        </a:rPr>
                        <a:t>6. </a:t>
                      </a:r>
                      <a:r>
                        <a:rPr kumimoji="0" lang="zh-CN" sz="1400" b="0" i="0" u="none" strike="noStrike" cap="none" normalizeH="0" baseline="0">
                          <a:ln>
                            <a:noFill/>
                          </a:ln>
                          <a:solidFill>
                            <a:schemeClr val="tx1"/>
                          </a:solidFill>
                          <a:effectLst/>
                          <a:latin typeface="Times New Roman" pitchFamily="18" charset="0"/>
                          <a:ea typeface="华文中宋" pitchFamily="2" charset="-122"/>
                        </a:rPr>
                        <a:t>确定企业业务对</a:t>
                      </a:r>
                      <a:r>
                        <a:rPr kumimoji="0" lang="en-US" altLang="zh-CN" sz="1400" b="0" i="0" u="none" strike="noStrike" cap="none" normalizeH="0" baseline="0">
                          <a:ln>
                            <a:noFill/>
                          </a:ln>
                          <a:solidFill>
                            <a:schemeClr val="tx1"/>
                          </a:solidFill>
                          <a:effectLst/>
                          <a:latin typeface="Times New Roman" pitchFamily="18" charset="0"/>
                          <a:ea typeface="华文中宋" pitchFamily="2" charset="-122"/>
                        </a:rPr>
                        <a:t>IS</a:t>
                      </a:r>
                      <a:r>
                        <a:rPr kumimoji="0" lang="zh-CN" sz="1400" b="0" i="0" u="none" strike="noStrike" cap="none" normalizeH="0" baseline="0">
                          <a:ln>
                            <a:noFill/>
                          </a:ln>
                          <a:solidFill>
                            <a:schemeClr val="tx1"/>
                          </a:solidFill>
                          <a:effectLst/>
                          <a:latin typeface="Times New Roman" pitchFamily="18" charset="0"/>
                          <a:ea typeface="华文中宋" pitchFamily="2" charset="-122"/>
                        </a:rPr>
                        <a:t>的影响</a:t>
                      </a:r>
                      <a:endParaRPr kumimoji="0" lang="en-US" altLang="zh-CN" sz="1400" b="0" i="0" u="none" strike="noStrike" cap="none" normalizeH="0" baseline="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华文中宋" pitchFamily="2" charset="-122"/>
                        </a:rPr>
                        <a:t>7. </a:t>
                      </a:r>
                      <a:r>
                        <a:rPr kumimoji="0" lang="zh-CN" sz="1400" b="0" i="0" u="none" strike="noStrike" cap="none" normalizeH="0" baseline="0">
                          <a:ln>
                            <a:noFill/>
                          </a:ln>
                          <a:solidFill>
                            <a:schemeClr val="tx1"/>
                          </a:solidFill>
                          <a:effectLst/>
                          <a:latin typeface="Times New Roman" pitchFamily="18" charset="0"/>
                          <a:ea typeface="华文中宋" pitchFamily="2" charset="-122"/>
                        </a:rPr>
                        <a:t>审查并确认对企业现状的认识</a:t>
                      </a:r>
                      <a:endParaRPr kumimoji="0" lang="zh-CN" sz="1600" b="0" i="0" u="none" strike="noStrike" cap="none" normalizeH="0" baseline="0">
                        <a:ln>
                          <a:noFill/>
                        </a:ln>
                        <a:solidFill>
                          <a:schemeClr val="tx1"/>
                        </a:solidFill>
                        <a:effectLst/>
                        <a:latin typeface="Times New Roman" pitchFamily="18" charset="0"/>
                        <a:ea typeface="华文中宋" pitchFamily="2" charset="-122"/>
                      </a:endParaRPr>
                    </a:p>
                  </a:txBody>
                  <a:tcPr marL="36195" marR="3619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华文中宋" pitchFamily="2" charset="-122"/>
                        </a:rPr>
                        <a:t>1. </a:t>
                      </a:r>
                      <a:r>
                        <a:rPr kumimoji="0" lang="zh-CN" sz="1400" b="0" i="0" u="none" strike="noStrike" cap="none" normalizeH="0" baseline="0" dirty="0">
                          <a:ln>
                            <a:noFill/>
                          </a:ln>
                          <a:solidFill>
                            <a:schemeClr val="tx1"/>
                          </a:solidFill>
                          <a:effectLst/>
                          <a:latin typeface="Times New Roman" pitchFamily="18" charset="0"/>
                          <a:ea typeface="华文中宋" pitchFamily="2" charset="-122"/>
                          <a:cs typeface="Times New Roman" pitchFamily="18" charset="0"/>
                        </a:rPr>
                        <a:t>企业基本情况</a:t>
                      </a:r>
                      <a:endParaRPr kumimoji="0" lang="en-US" altLang="zh-CN" sz="1400" b="0" i="0" u="none" strike="noStrike" cap="none" normalizeH="0" baseline="0" dirty="0">
                        <a:ln>
                          <a:noFill/>
                        </a:ln>
                        <a:solidFill>
                          <a:schemeClr val="tx1"/>
                        </a:solidFill>
                        <a:effectLst/>
                        <a:latin typeface="Times New Roman" pitchFamily="18" charset="0"/>
                        <a:ea typeface="华文中宋" pitchFamily="2" charset="-122"/>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华文中宋" pitchFamily="2" charset="-122"/>
                          <a:cs typeface="Times New Roman" pitchFamily="18" charset="0"/>
                        </a:rPr>
                        <a:t>2. </a:t>
                      </a:r>
                      <a:r>
                        <a:rPr kumimoji="0" lang="zh-CN" sz="1400" b="0" i="0" u="none" strike="noStrike" cap="none" normalizeH="0" baseline="0" dirty="0">
                          <a:ln>
                            <a:noFill/>
                          </a:ln>
                          <a:solidFill>
                            <a:schemeClr val="tx1"/>
                          </a:solidFill>
                          <a:effectLst/>
                          <a:latin typeface="Times New Roman" pitchFamily="18" charset="0"/>
                          <a:ea typeface="华文中宋" pitchFamily="2" charset="-122"/>
                        </a:rPr>
                        <a:t>企业发展愿景</a:t>
                      </a:r>
                      <a:endParaRPr kumimoji="0" lang="en-US" altLang="zh-CN" sz="1400" b="0" i="0" u="none" strike="noStrike" cap="none" normalizeH="0" baseline="0" dirty="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华文中宋" pitchFamily="2" charset="-122"/>
                        </a:rPr>
                        <a:t>3. </a:t>
                      </a:r>
                      <a:r>
                        <a:rPr kumimoji="0" lang="zh-CN" sz="1400" b="0" i="0" u="none" strike="noStrike" cap="none" normalizeH="0" baseline="0" dirty="0">
                          <a:ln>
                            <a:noFill/>
                          </a:ln>
                          <a:solidFill>
                            <a:schemeClr val="tx1"/>
                          </a:solidFill>
                          <a:effectLst/>
                          <a:latin typeface="Times New Roman" pitchFamily="18" charset="0"/>
                          <a:ea typeface="华文中宋" pitchFamily="2" charset="-122"/>
                        </a:rPr>
                        <a:t>价值链</a:t>
                      </a:r>
                      <a:endParaRPr kumimoji="0" lang="en-US" altLang="zh-CN" sz="1400" b="0" i="0" u="none" strike="noStrike" cap="none" normalizeH="0" baseline="0" dirty="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华文中宋" pitchFamily="2" charset="-122"/>
                        </a:rPr>
                        <a:t>3. </a:t>
                      </a:r>
                      <a:r>
                        <a:rPr kumimoji="0" lang="zh-CN" sz="1400" b="0" i="0" u="none" strike="noStrike" cap="none" normalizeH="0" baseline="0" dirty="0">
                          <a:ln>
                            <a:noFill/>
                          </a:ln>
                          <a:solidFill>
                            <a:schemeClr val="tx1"/>
                          </a:solidFill>
                          <a:effectLst/>
                          <a:latin typeface="Times New Roman" pitchFamily="18" charset="0"/>
                          <a:ea typeface="华文中宋" pitchFamily="2" charset="-122"/>
                        </a:rPr>
                        <a:t>商业</a:t>
                      </a:r>
                      <a:r>
                        <a:rPr kumimoji="0" lang="en-US" altLang="zh-CN" sz="1400" b="0" i="0" u="none" strike="noStrike" cap="none" normalizeH="0" baseline="0" dirty="0">
                          <a:ln>
                            <a:noFill/>
                          </a:ln>
                          <a:solidFill>
                            <a:schemeClr val="tx1"/>
                          </a:solidFill>
                          <a:effectLst/>
                          <a:latin typeface="Times New Roman" pitchFamily="18" charset="0"/>
                          <a:ea typeface="华文中宋" pitchFamily="2" charset="-122"/>
                        </a:rPr>
                        <a:t>SWOT</a:t>
                      </a:r>
                      <a:r>
                        <a:rPr kumimoji="0" lang="zh-CN" sz="1400" b="0" i="0" u="none" strike="noStrike" cap="none" normalizeH="0" baseline="0" dirty="0">
                          <a:ln>
                            <a:noFill/>
                          </a:ln>
                          <a:solidFill>
                            <a:schemeClr val="tx1"/>
                          </a:solidFill>
                          <a:effectLst/>
                          <a:latin typeface="Times New Roman" pitchFamily="18" charset="0"/>
                          <a:ea typeface="华文中宋" pitchFamily="2" charset="-122"/>
                        </a:rPr>
                        <a:t>分析</a:t>
                      </a:r>
                      <a:endParaRPr kumimoji="0" lang="en-US" altLang="zh-CN" sz="1400" b="0" i="0" u="none" strike="noStrike" cap="none" normalizeH="0" baseline="0" dirty="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华文中宋" pitchFamily="2" charset="-122"/>
                        </a:rPr>
                        <a:t>4. </a:t>
                      </a:r>
                      <a:r>
                        <a:rPr kumimoji="0" lang="zh-CN" sz="1400" b="0" i="0" u="none" strike="noStrike" cap="none" normalizeH="0" baseline="0" dirty="0">
                          <a:ln>
                            <a:noFill/>
                          </a:ln>
                          <a:solidFill>
                            <a:schemeClr val="tx1"/>
                          </a:solidFill>
                          <a:effectLst/>
                          <a:latin typeface="Times New Roman" pitchFamily="18" charset="0"/>
                          <a:ea typeface="华文中宋" pitchFamily="2" charset="-122"/>
                        </a:rPr>
                        <a:t>对</a:t>
                      </a:r>
                      <a:r>
                        <a:rPr kumimoji="0" lang="en-US" altLang="zh-CN" sz="1400" b="0" i="0" u="none" strike="noStrike" cap="none" normalizeH="0" baseline="0" dirty="0">
                          <a:ln>
                            <a:noFill/>
                          </a:ln>
                          <a:solidFill>
                            <a:schemeClr val="tx1"/>
                          </a:solidFill>
                          <a:effectLst/>
                          <a:latin typeface="Times New Roman" pitchFamily="18" charset="0"/>
                          <a:ea typeface="华文中宋" pitchFamily="2" charset="-122"/>
                        </a:rPr>
                        <a:t>IS</a:t>
                      </a:r>
                      <a:r>
                        <a:rPr kumimoji="0" lang="zh-CN" sz="1400" b="0" i="0" u="none" strike="noStrike" cap="none" normalizeH="0" baseline="0" dirty="0">
                          <a:ln>
                            <a:noFill/>
                          </a:ln>
                          <a:solidFill>
                            <a:schemeClr val="tx1"/>
                          </a:solidFill>
                          <a:effectLst/>
                          <a:latin typeface="Times New Roman" pitchFamily="18" charset="0"/>
                          <a:ea typeface="华文中宋" pitchFamily="2" charset="-122"/>
                        </a:rPr>
                        <a:t>的影响力</a:t>
                      </a:r>
                      <a:endParaRPr kumimoji="0" lang="zh-CN" sz="1600" b="0" i="0" u="none" strike="noStrike" cap="none" normalizeH="0" baseline="0" dirty="0">
                        <a:ln>
                          <a:noFill/>
                        </a:ln>
                        <a:solidFill>
                          <a:schemeClr val="tx1"/>
                        </a:solidFill>
                        <a:effectLst/>
                        <a:latin typeface="Times New Roman" pitchFamily="18" charset="0"/>
                        <a:ea typeface="华文中宋" pitchFamily="2" charset="-122"/>
                      </a:endParaRPr>
                    </a:p>
                  </a:txBody>
                  <a:tcPr marL="36195" marR="3619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316553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信息系统调查和分析</a:t>
            </a:r>
          </a:p>
        </p:txBody>
      </p:sp>
      <p:graphicFrame>
        <p:nvGraphicFramePr>
          <p:cNvPr id="6" name="Group 86"/>
          <p:cNvGraphicFramePr>
            <a:graphicFrameLocks noGrp="1"/>
          </p:cNvGraphicFramePr>
          <p:nvPr>
            <p:ph idx="1"/>
            <p:extLst>
              <p:ext uri="{D42A27DB-BD31-4B8C-83A1-F6EECF244321}">
                <p14:modId xmlns:p14="http://schemas.microsoft.com/office/powerpoint/2010/main" val="2471057097"/>
              </p:ext>
            </p:extLst>
          </p:nvPr>
        </p:nvGraphicFramePr>
        <p:xfrm>
          <a:off x="395536" y="1556792"/>
          <a:ext cx="8532441" cy="5121441"/>
        </p:xfrm>
        <a:graphic>
          <a:graphicData uri="http://schemas.openxmlformats.org/drawingml/2006/table">
            <a:tbl>
              <a:tblPr/>
              <a:tblGrid>
                <a:gridCol w="839913">
                  <a:extLst>
                    <a:ext uri="{9D8B030D-6E8A-4147-A177-3AD203B41FA5}">
                      <a16:colId xmlns:a16="http://schemas.microsoft.com/office/drawing/2014/main" val="20000"/>
                    </a:ext>
                  </a:extLst>
                </a:gridCol>
                <a:gridCol w="940642">
                  <a:extLst>
                    <a:ext uri="{9D8B030D-6E8A-4147-A177-3AD203B41FA5}">
                      <a16:colId xmlns:a16="http://schemas.microsoft.com/office/drawing/2014/main" val="20001"/>
                    </a:ext>
                  </a:extLst>
                </a:gridCol>
                <a:gridCol w="4568411">
                  <a:extLst>
                    <a:ext uri="{9D8B030D-6E8A-4147-A177-3AD203B41FA5}">
                      <a16:colId xmlns:a16="http://schemas.microsoft.com/office/drawing/2014/main" val="20002"/>
                    </a:ext>
                  </a:extLst>
                </a:gridCol>
                <a:gridCol w="2183475">
                  <a:extLst>
                    <a:ext uri="{9D8B030D-6E8A-4147-A177-3AD203B41FA5}">
                      <a16:colId xmlns:a16="http://schemas.microsoft.com/office/drawing/2014/main" val="20003"/>
                    </a:ext>
                  </a:extLst>
                </a:gridCol>
              </a:tblGrid>
              <a:tr h="29744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步骤</a:t>
                      </a:r>
                      <a:endParaRPr kumimoji="0" lang="zh-CN" altLang="en-US" sz="32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子步骤</a:t>
                      </a:r>
                      <a:endParaRPr kumimoji="0" lang="zh-CN" altLang="en-US" sz="32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任务</a:t>
                      </a:r>
                      <a:endParaRPr kumimoji="0" lang="zh-CN" altLang="en-US" sz="32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成果</a:t>
                      </a:r>
                      <a:endParaRPr kumimoji="0" lang="zh-CN" altLang="en-US" sz="32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11707">
                <a:tc row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调查</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和</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分析</a:t>
                      </a:r>
                      <a:endParaRPr kumimoji="0" lang="zh-CN" altLang="en-US" sz="28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了解</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现状</a:t>
                      </a:r>
                      <a:endParaRPr kumimoji="0" lang="zh-CN" altLang="en-US" sz="28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1. </a:t>
                      </a:r>
                      <a:r>
                        <a:rPr kumimoji="0" lang="zh-CN" altLang="en-US"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收集整理已有的</a:t>
                      </a:r>
                      <a:r>
                        <a:rPr kumimoji="0" lang="en-US" altLang="zh-CN"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文档</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2. </a:t>
                      </a:r>
                      <a:r>
                        <a:rPr kumimoji="0" lang="zh-CN" altLang="en-US"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设计</a:t>
                      </a:r>
                      <a:r>
                        <a:rPr kumimoji="0" lang="en-US" altLang="zh-CN"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访问表、调查问卷和研讨会</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3. </a:t>
                      </a:r>
                      <a:r>
                        <a:rPr kumimoji="0" lang="zh-CN" altLang="en-US"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制定</a:t>
                      </a:r>
                      <a:r>
                        <a:rPr kumimoji="0" lang="en-US" altLang="zh-CN"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访问和研讨会日程</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4. </a:t>
                      </a:r>
                      <a:r>
                        <a:rPr kumimoji="0" lang="zh-CN" altLang="en-US"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开展访问、调查和研讨会</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5. </a:t>
                      </a:r>
                      <a:r>
                        <a:rPr kumimoji="0" lang="zh-CN" altLang="en-US"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撰写访问、调查和研讨会文档</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6. </a:t>
                      </a:r>
                      <a:r>
                        <a:rPr kumimoji="0" lang="zh-CN" altLang="en-US"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撰写</a:t>
                      </a:r>
                      <a:r>
                        <a:rPr kumimoji="0" lang="en-US" altLang="zh-CN"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现状文档（业务应用系统、网络通信、服务器和桌面环境、数据中心环境、</a:t>
                      </a:r>
                      <a:r>
                        <a:rPr kumimoji="0" lang="en-US" altLang="zh-CN"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IT</a:t>
                      </a:r>
                      <a:r>
                        <a:rPr kumimoji="0" lang="zh-CN" altLang="en-US"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组织结构）</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7. </a:t>
                      </a:r>
                      <a:r>
                        <a:rPr kumimoji="0" lang="zh-CN" altLang="en-US"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审查并确认对</a:t>
                      </a:r>
                      <a:r>
                        <a:rPr kumimoji="0" lang="en-US" altLang="zh-CN"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现状的了解</a:t>
                      </a:r>
                      <a:endParaRPr kumimoji="0" lang="zh-CN" altLang="en-US" sz="28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1. IS</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访问表和调查问卷</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2. </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详细的</a:t>
                      </a: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访问和研讨会记录</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3. IS</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现状</a:t>
                      </a:r>
                      <a:endParaRPr kumimoji="0" lang="zh-CN" altLang="en-US" sz="28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11707">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分析当前</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形势</a:t>
                      </a:r>
                      <a:endParaRPr kumimoji="0" lang="zh-CN" altLang="en-US" sz="28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1. </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了解行业标杆情报并作为指导</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2. </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识别行业的发展趋势和竞争对手概况</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3. </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收集整理已有的信息需求和数据模型</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4. </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收集整理业务流程及其应用系统的使用</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5. </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识别高层功能性需求及其和实际应用的差距</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6. </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分析信息系统</a:t>
                      </a: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SWOT</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、风险、技术机遇和变革</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7. </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设计</a:t>
                      </a: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评估分数表并为当前</a:t>
                      </a: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建设打分</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8. </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审查并确认</a:t>
                      </a: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分析结果</a:t>
                      </a:r>
                      <a:endParaRPr kumimoji="0" lang="zh-CN" altLang="en-US" sz="28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1. </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市场调查结果</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2. </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关键信息需求</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3. </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关键功能需求和差距</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4. </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业务流程改进</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5. IS</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行业的统计情况、发展趋势和概况</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6. IS SWOT</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7. </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当前</a:t>
                      </a: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评分表</a:t>
                      </a:r>
                      <a:endParaRPr kumimoji="0" lang="zh-CN" altLang="en-US" sz="28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62737">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设计</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可选方案</a:t>
                      </a:r>
                      <a:endParaRPr kumimoji="0" lang="zh-CN" altLang="en-US" sz="28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1. </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提出企业应用系统的可选方案及建议</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2. </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提出</a:t>
                      </a: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IT</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基础设施的可选方案及建议</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3. </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提出组织的可选方案和建议</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4. </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提出</a:t>
                      </a: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流程可选方案和建议</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5. </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审查并确认建议</a:t>
                      </a:r>
                      <a:endParaRPr kumimoji="0" lang="zh-CN" altLang="en-US" sz="28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1. </a:t>
                      </a:r>
                      <a:r>
                        <a:rPr kumimoji="0" lang="zh-CN" altLang="en-US"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建议（应用系统、</a:t>
                      </a:r>
                      <a:r>
                        <a:rPr kumimoji="0" lang="en-US" altLang="zh-CN"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IT</a:t>
                      </a:r>
                      <a:r>
                        <a:rPr kumimoji="0" lang="zh-CN" altLang="en-US"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基础设施、组织、流程）</a:t>
                      </a:r>
                      <a:endParaRPr kumimoji="0" lang="zh-CN" altLang="en-US" sz="28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752821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制定方向</a:t>
            </a:r>
          </a:p>
        </p:txBody>
      </p:sp>
      <p:graphicFrame>
        <p:nvGraphicFramePr>
          <p:cNvPr id="5" name="Group 79"/>
          <p:cNvGraphicFramePr>
            <a:graphicFrameLocks noGrp="1"/>
          </p:cNvGraphicFramePr>
          <p:nvPr>
            <p:ph idx="1"/>
            <p:extLst>
              <p:ext uri="{D42A27DB-BD31-4B8C-83A1-F6EECF244321}">
                <p14:modId xmlns:p14="http://schemas.microsoft.com/office/powerpoint/2010/main" val="2784484591"/>
              </p:ext>
            </p:extLst>
          </p:nvPr>
        </p:nvGraphicFramePr>
        <p:xfrm>
          <a:off x="413792" y="1556792"/>
          <a:ext cx="8316416" cy="4803725"/>
        </p:xfrm>
        <a:graphic>
          <a:graphicData uri="http://schemas.openxmlformats.org/drawingml/2006/table">
            <a:tbl>
              <a:tblPr/>
              <a:tblGrid>
                <a:gridCol w="752232">
                  <a:extLst>
                    <a:ext uri="{9D8B030D-6E8A-4147-A177-3AD203B41FA5}">
                      <a16:colId xmlns:a16="http://schemas.microsoft.com/office/drawing/2014/main" val="20000"/>
                    </a:ext>
                  </a:extLst>
                </a:gridCol>
                <a:gridCol w="1220029">
                  <a:extLst>
                    <a:ext uri="{9D8B030D-6E8A-4147-A177-3AD203B41FA5}">
                      <a16:colId xmlns:a16="http://schemas.microsoft.com/office/drawing/2014/main" val="20001"/>
                    </a:ext>
                  </a:extLst>
                </a:gridCol>
                <a:gridCol w="4112006">
                  <a:extLst>
                    <a:ext uri="{9D8B030D-6E8A-4147-A177-3AD203B41FA5}">
                      <a16:colId xmlns:a16="http://schemas.microsoft.com/office/drawing/2014/main" val="20002"/>
                    </a:ext>
                  </a:extLst>
                </a:gridCol>
                <a:gridCol w="2232149">
                  <a:extLst>
                    <a:ext uri="{9D8B030D-6E8A-4147-A177-3AD203B41FA5}">
                      <a16:colId xmlns:a16="http://schemas.microsoft.com/office/drawing/2014/main" val="20003"/>
                    </a:ext>
                  </a:extLst>
                </a:gridCol>
              </a:tblGrid>
              <a:tr h="33099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步骤</a:t>
                      </a:r>
                      <a:endParaRPr kumimoji="0" lang="zh-CN" altLang="en-US" sz="32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子步骤</a:t>
                      </a:r>
                      <a:endParaRPr kumimoji="0" lang="zh-CN" altLang="en-US" sz="32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任务</a:t>
                      </a:r>
                      <a:endParaRPr kumimoji="0" lang="zh-CN" altLang="en-US" sz="32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成果</a:t>
                      </a:r>
                      <a:endParaRPr kumimoji="0" lang="zh-CN" altLang="en-US" sz="32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75735">
                <a:tc row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制定</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方向</a:t>
                      </a:r>
                      <a:endParaRPr kumimoji="0" lang="zh-CN" altLang="en-US" sz="32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制定</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愿景</a:t>
                      </a:r>
                      <a:endParaRPr kumimoji="0" lang="zh-CN" altLang="en-US" sz="32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1.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制定</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发展愿景、使命</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2.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制定发展目标和战略</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3.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确定</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绩效评价指标和平衡计分卡</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4.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审查并确认</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愿景和方向</a:t>
                      </a:r>
                      <a:endParaRPr kumimoji="0" lang="zh-CN" altLang="en-US" sz="32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1. IS</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愿景、使命</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2. IS</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目标、战略</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3. IS</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平衡记分卡</a:t>
                      </a:r>
                      <a:endParaRPr kumimoji="0" lang="zh-CN" altLang="en-US" sz="32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20475">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制定</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发展方向</a:t>
                      </a:r>
                      <a:endParaRPr kumimoji="0" lang="zh-CN" altLang="en-US" sz="32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1.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制定企业应用系统发展方向</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2.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制定电子商务发展方向</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3.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制定</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IT</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基础设施发展方向</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4.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制定组织发展方向</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5.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制定企业流程发展方向</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6.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制定</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IT</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项目优先级评级流程</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7.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审查并确认</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发展方向</a:t>
                      </a:r>
                      <a:endParaRPr kumimoji="0" lang="zh-CN" altLang="en-US" sz="32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1.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企业应用系统、电子商务发展方向</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2. IT</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基础设施发展方向</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3.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组织计划</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4.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流程计划</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5.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优先级评级流程</a:t>
                      </a:r>
                      <a:endParaRPr kumimoji="0" lang="zh-CN" altLang="en-US" sz="32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72229">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识别</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项目</a:t>
                      </a:r>
                      <a:endParaRPr kumimoji="0" lang="zh-CN" altLang="en-US" sz="32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1.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识别</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项目（业务应用系统开发、基础设施建设、组织和流程改进等）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2. IS</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项目成本估算</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3.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识别</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项目效益</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4.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确定</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项目优先顺序</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5.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审查并确认</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项目及其优先顺序</a:t>
                      </a:r>
                      <a:endParaRPr kumimoji="0" lang="zh-CN" altLang="en-US" sz="32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1. </a:t>
                      </a:r>
                      <a:r>
                        <a:rPr kumimoji="0" lang="zh-CN" altLang="en-US" sz="1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项目优先顺序</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2. </a:t>
                      </a:r>
                      <a:r>
                        <a:rPr kumimoji="0" lang="zh-CN" altLang="en-US" sz="1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项目成本</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3. </a:t>
                      </a:r>
                      <a:r>
                        <a:rPr kumimoji="0" lang="zh-CN" altLang="en-US" sz="1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项目效益</a:t>
                      </a:r>
                      <a:endParaRPr kumimoji="0" lang="zh-CN" altLang="en-US" sz="32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746686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评审及方案建议</a:t>
            </a:r>
          </a:p>
        </p:txBody>
      </p:sp>
      <p:graphicFrame>
        <p:nvGraphicFramePr>
          <p:cNvPr id="6" name="Group 78"/>
          <p:cNvGraphicFramePr>
            <a:graphicFrameLocks noGrp="1"/>
          </p:cNvGraphicFramePr>
          <p:nvPr>
            <p:ph idx="1"/>
            <p:extLst>
              <p:ext uri="{D42A27DB-BD31-4B8C-83A1-F6EECF244321}">
                <p14:modId xmlns:p14="http://schemas.microsoft.com/office/powerpoint/2010/main" val="1406476283"/>
              </p:ext>
            </p:extLst>
          </p:nvPr>
        </p:nvGraphicFramePr>
        <p:xfrm>
          <a:off x="467545" y="1556792"/>
          <a:ext cx="8208911" cy="4347691"/>
        </p:xfrm>
        <a:graphic>
          <a:graphicData uri="http://schemas.openxmlformats.org/drawingml/2006/table">
            <a:tbl>
              <a:tblPr/>
              <a:tblGrid>
                <a:gridCol w="808065">
                  <a:extLst>
                    <a:ext uri="{9D8B030D-6E8A-4147-A177-3AD203B41FA5}">
                      <a16:colId xmlns:a16="http://schemas.microsoft.com/office/drawing/2014/main" val="20000"/>
                    </a:ext>
                  </a:extLst>
                </a:gridCol>
                <a:gridCol w="1033239">
                  <a:extLst>
                    <a:ext uri="{9D8B030D-6E8A-4147-A177-3AD203B41FA5}">
                      <a16:colId xmlns:a16="http://schemas.microsoft.com/office/drawing/2014/main" val="20001"/>
                    </a:ext>
                  </a:extLst>
                </a:gridCol>
                <a:gridCol w="3847327">
                  <a:extLst>
                    <a:ext uri="{9D8B030D-6E8A-4147-A177-3AD203B41FA5}">
                      <a16:colId xmlns:a16="http://schemas.microsoft.com/office/drawing/2014/main" val="20002"/>
                    </a:ext>
                  </a:extLst>
                </a:gridCol>
                <a:gridCol w="2520280">
                  <a:extLst>
                    <a:ext uri="{9D8B030D-6E8A-4147-A177-3AD203B41FA5}">
                      <a16:colId xmlns:a16="http://schemas.microsoft.com/office/drawing/2014/main" val="20003"/>
                    </a:ext>
                  </a:extLst>
                </a:gridCol>
              </a:tblGrid>
              <a:tr h="35391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步骤</a:t>
                      </a:r>
                      <a:endParaRPr kumimoji="0" lang="zh-CN" altLang="en-US" sz="36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T="45689" marB="45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子步骤</a:t>
                      </a:r>
                      <a:endParaRPr kumimoji="0" lang="zh-CN" altLang="en-US" sz="3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689" marB="45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任务</a:t>
                      </a:r>
                      <a:endParaRPr kumimoji="0" lang="zh-CN" altLang="en-US" sz="3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689" marB="45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成果</a:t>
                      </a:r>
                      <a:endParaRPr kumimoji="0" lang="zh-CN" altLang="en-US" sz="36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T="45689" marB="45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15823">
                <a:tc row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评审及</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建议</a:t>
                      </a:r>
                      <a:endParaRPr kumimoji="0" lang="zh-CN" altLang="en-US" sz="32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endParaRP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制定</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路线图</a:t>
                      </a:r>
                      <a:endParaRPr kumimoji="0" lang="zh-CN" altLang="en-US" sz="32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1. </a:t>
                      </a:r>
                      <a:r>
                        <a:rPr kumimoji="0" lang="zh-CN" altLang="en-US" sz="1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撰写详细路线图</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2. </a:t>
                      </a:r>
                      <a:r>
                        <a:rPr kumimoji="0" lang="zh-CN" altLang="en-US" sz="1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投资汇总</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3. </a:t>
                      </a:r>
                      <a:r>
                        <a:rPr kumimoji="0" lang="zh-CN" altLang="en-US" sz="1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组织影响汇总</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4. </a:t>
                      </a:r>
                      <a:r>
                        <a:rPr kumimoji="0" lang="zh-CN" altLang="en-US" sz="1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识别风险、转移风险、成熟度评估</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5. </a:t>
                      </a:r>
                      <a:r>
                        <a:rPr kumimoji="0" lang="zh-CN" altLang="en-US" sz="1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评审并确认路线图</a:t>
                      </a:r>
                      <a:endParaRPr kumimoji="0" lang="zh-CN" altLang="en-US" sz="32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endParaRPr>
                    </a:p>
                  </a:txBody>
                  <a:tcPr marT="45689" marB="45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1. IS</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路线图</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2.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投资方案</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3.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组织影响</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4.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风险评估</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5.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成熟度评估</a:t>
                      </a:r>
                      <a:endParaRPr kumimoji="0" lang="zh-CN" altLang="en-US" sz="32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689" marB="45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15823">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论证</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规划方案</a:t>
                      </a:r>
                      <a:endParaRPr kumimoji="0" lang="zh-CN" altLang="en-US" sz="32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1.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可行性论证</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2.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设计沟通计划和总结发言</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3.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为战略规划设立可持续的流程和指导委员会</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4.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审查并确认论证结果</a:t>
                      </a:r>
                      <a:endParaRPr kumimoji="0" lang="zh-CN" altLang="en-US" sz="32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689" marB="45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1.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可行性论证</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2.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财务模型</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3.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沟通计划</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4. </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战略规划流程</a:t>
                      </a:r>
                      <a:endParaRPr kumimoji="0" lang="zh-CN" altLang="en-US" sz="32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689" marB="45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50347">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沟通</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规划方案</a:t>
                      </a:r>
                      <a:endParaRPr kumimoji="0" lang="zh-CN" altLang="en-US" sz="32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1. </a:t>
                      </a:r>
                      <a:r>
                        <a:rPr kumimoji="0" lang="zh-CN" altLang="en-US" sz="1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规划报告定稿</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2. </a:t>
                      </a:r>
                      <a:r>
                        <a:rPr kumimoji="0" lang="zh-CN" altLang="en-US" sz="1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撰写总结发言报告</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3. </a:t>
                      </a:r>
                      <a:r>
                        <a:rPr kumimoji="0" lang="zh-CN" altLang="en-US" sz="1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提交计划并讨论</a:t>
                      </a:r>
                      <a:endParaRPr kumimoji="0" lang="zh-CN" altLang="en-US" sz="32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endParaRPr>
                    </a:p>
                  </a:txBody>
                  <a:tcPr marT="45689" marB="45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1. </a:t>
                      </a:r>
                      <a:r>
                        <a:rPr kumimoji="0" lang="zh-CN" altLang="en-US" sz="1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规划报告</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2. </a:t>
                      </a:r>
                      <a:r>
                        <a:rPr kumimoji="0" lang="zh-CN" altLang="en-US" sz="1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规划总结发言</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3. </a:t>
                      </a:r>
                      <a:r>
                        <a:rPr kumimoji="0" lang="zh-CN" altLang="en-US" sz="1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规划项目完成情况和评价调查</a:t>
                      </a:r>
                      <a:endParaRPr kumimoji="0" lang="zh-CN" altLang="en-US" sz="32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endParaRPr>
                    </a:p>
                  </a:txBody>
                  <a:tcPr marT="45689" marB="45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96398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4.4  </a:t>
            </a:r>
            <a:r>
              <a:rPr lang="zh-CN" altLang="en-US" dirty="0"/>
              <a:t>可行性分析</a:t>
            </a:r>
          </a:p>
        </p:txBody>
      </p:sp>
      <p:sp>
        <p:nvSpPr>
          <p:cNvPr id="3" name="矩形 2"/>
          <p:cNvSpPr/>
          <p:nvPr/>
        </p:nvSpPr>
        <p:spPr>
          <a:xfrm>
            <a:off x="1043608" y="1772816"/>
            <a:ext cx="7488832" cy="4524315"/>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“可行性”是指在企业当前情况下，研制这个信息系统是否有必要，是否具备必要的条件。</a:t>
            </a:r>
          </a:p>
          <a:p>
            <a:pPr marL="457200" indent="-4763">
              <a:buFont typeface="Arial" panose="020B0604020202020204" pitchFamily="34" charset="0"/>
              <a:buChar char="•"/>
            </a:pP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可能性、必要性、合理性</a:t>
            </a:r>
          </a:p>
          <a:p>
            <a:endPar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可行性分析的内容：</a:t>
            </a:r>
          </a:p>
          <a:p>
            <a:pPr marL="914400" lvl="1" indent="-457200">
              <a:buFont typeface="Arial" panose="020B0604020202020204" pitchFamily="34" charset="0"/>
              <a:buChar char="•"/>
            </a:pP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技术可行性</a:t>
            </a:r>
          </a:p>
          <a:p>
            <a:pPr marL="914400" lvl="1" indent="-457200">
              <a:buFont typeface="Arial" panose="020B0604020202020204" pitchFamily="34" charset="0"/>
              <a:buChar char="•"/>
            </a:pP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经济可行性</a:t>
            </a:r>
          </a:p>
          <a:p>
            <a:pPr marL="914400" lvl="1" indent="-457200">
              <a:buFont typeface="Arial" panose="020B0604020202020204" pitchFamily="34" charset="0"/>
              <a:buChar char="•"/>
            </a:pP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社会可行性</a:t>
            </a:r>
          </a:p>
        </p:txBody>
      </p:sp>
    </p:spTree>
    <p:extLst>
      <p:ext uri="{BB962C8B-B14F-4D97-AF65-F5344CB8AC3E}">
        <p14:creationId xmlns:p14="http://schemas.microsoft.com/office/powerpoint/2010/main" val="34496947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技术可行性</a:t>
            </a:r>
          </a:p>
        </p:txBody>
      </p:sp>
      <p:sp>
        <p:nvSpPr>
          <p:cNvPr id="3" name="矩形 2"/>
          <p:cNvSpPr/>
          <p:nvPr/>
        </p:nvSpPr>
        <p:spPr>
          <a:xfrm>
            <a:off x="1043608" y="1772816"/>
            <a:ext cx="7488832" cy="4524315"/>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根据现有技术条件分析能够达到系统所提出的要求</a:t>
            </a:r>
          </a:p>
          <a:p>
            <a:pPr lvl="1"/>
            <a:r>
              <a:rPr lang="zh-CN" altLang="en-US" sz="3200" b="1" dirty="0">
                <a:solidFill>
                  <a:schemeClr val="tx1">
                    <a:lumMod val="85000"/>
                    <a:lumOff val="15000"/>
                  </a:schemeClr>
                </a:solidFill>
                <a:latin typeface="楷体" panose="02010609060101010101" pitchFamily="49" charset="-122"/>
                <a:ea typeface="楷体" panose="02010609060101010101" pitchFamily="49" charset="-122"/>
              </a:rPr>
              <a:t>硬件</a:t>
            </a: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：存储量、速度、质量、可靠性等方面</a:t>
            </a:r>
          </a:p>
          <a:p>
            <a:pPr lvl="1"/>
            <a:r>
              <a:rPr lang="zh-CN" altLang="en-US" sz="3200" b="1" dirty="0">
                <a:solidFill>
                  <a:schemeClr val="tx1">
                    <a:lumMod val="85000"/>
                    <a:lumOff val="15000"/>
                  </a:schemeClr>
                </a:solidFill>
                <a:latin typeface="楷体" panose="02010609060101010101" pitchFamily="49" charset="-122"/>
                <a:ea typeface="楷体" panose="02010609060101010101" pitchFamily="49" charset="-122"/>
              </a:rPr>
              <a:t>软件</a:t>
            </a: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：各种系统软件的能力、是否已有专用软件</a:t>
            </a:r>
          </a:p>
          <a:p>
            <a:pPr lvl="1"/>
            <a:r>
              <a:rPr lang="zh-CN" altLang="en-US" sz="3200" b="1" dirty="0">
                <a:solidFill>
                  <a:schemeClr val="tx1">
                    <a:lumMod val="85000"/>
                    <a:lumOff val="15000"/>
                  </a:schemeClr>
                </a:solidFill>
                <a:latin typeface="楷体" panose="02010609060101010101" pitchFamily="49" charset="-122"/>
                <a:ea typeface="楷体" panose="02010609060101010101" pitchFamily="49" charset="-122"/>
              </a:rPr>
              <a:t>技术人员</a:t>
            </a: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：水平、数量、流动性</a:t>
            </a:r>
          </a:p>
          <a:p>
            <a:endPar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是否具备所需的物理资源</a:t>
            </a:r>
          </a:p>
        </p:txBody>
      </p:sp>
    </p:spTree>
    <p:extLst>
      <p:ext uri="{BB962C8B-B14F-4D97-AF65-F5344CB8AC3E}">
        <p14:creationId xmlns:p14="http://schemas.microsoft.com/office/powerpoint/2010/main" val="91051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信息系统的发展战略</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p:txBody>
          <a:bodyPr>
            <a:normAutofit fontScale="85000" lnSpcReduction="20000"/>
          </a:bodyPr>
          <a:lstStyle/>
          <a:p>
            <a:r>
              <a:rPr lang="zh-CN" altLang="en-US" sz="3200" dirty="0"/>
              <a:t>信息系统的战略规划一般包括三年或更长期的计划。</a:t>
            </a:r>
          </a:p>
          <a:p>
            <a:endParaRPr lang="zh-CN" altLang="en-US" sz="3200" dirty="0"/>
          </a:p>
          <a:p>
            <a:r>
              <a:rPr lang="zh-CN" altLang="en-US" sz="3200" dirty="0"/>
              <a:t>内容包括：</a:t>
            </a:r>
          </a:p>
          <a:p>
            <a:pPr lvl="1"/>
            <a:r>
              <a:rPr lang="zh-CN" altLang="en-US" sz="3200" dirty="0">
                <a:latin typeface="楷体" panose="02010609060101010101" pitchFamily="49" charset="-122"/>
                <a:ea typeface="楷体" panose="02010609060101010101" pitchFamily="49" charset="-122"/>
              </a:rPr>
              <a:t>信息系统的目标、约束及总体结构。</a:t>
            </a:r>
          </a:p>
          <a:p>
            <a:pPr lvl="1"/>
            <a:r>
              <a:rPr lang="zh-CN" altLang="en-US" sz="3200" dirty="0">
                <a:latin typeface="楷体" panose="02010609060101010101" pitchFamily="49" charset="-122"/>
                <a:ea typeface="楷体" panose="02010609060101010101" pitchFamily="49" charset="-122"/>
              </a:rPr>
              <a:t>单位（企业、部门）的现状。</a:t>
            </a:r>
          </a:p>
          <a:p>
            <a:pPr lvl="1"/>
            <a:r>
              <a:rPr lang="zh-CN" altLang="en-US" sz="3200" dirty="0">
                <a:latin typeface="楷体" panose="02010609060101010101" pitchFamily="49" charset="-122"/>
                <a:ea typeface="楷体" panose="02010609060101010101" pitchFamily="49" charset="-122"/>
              </a:rPr>
              <a:t>业务流程的现状、存在的问题和不足以及业务流程在新技术条件下的重组。</a:t>
            </a:r>
          </a:p>
          <a:p>
            <a:pPr lvl="1"/>
            <a:r>
              <a:rPr lang="zh-CN" altLang="en-US" sz="3200" dirty="0">
                <a:latin typeface="楷体" panose="02010609060101010101" pitchFamily="49" charset="-122"/>
                <a:ea typeface="楷体" panose="02010609060101010101" pitchFamily="49" charset="-122"/>
              </a:rPr>
              <a:t>对影响规划的信息技术发展的预测。</a:t>
            </a:r>
          </a:p>
        </p:txBody>
      </p:sp>
    </p:spTree>
    <p:extLst>
      <p:ext uri="{BB962C8B-B14F-4D97-AF65-F5344CB8AC3E}">
        <p14:creationId xmlns:p14="http://schemas.microsoft.com/office/powerpoint/2010/main" val="13540085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经济可行性</a:t>
            </a:r>
          </a:p>
        </p:txBody>
      </p:sp>
      <p:sp>
        <p:nvSpPr>
          <p:cNvPr id="3" name="矩形 2"/>
          <p:cNvSpPr/>
          <p:nvPr/>
        </p:nvSpPr>
        <p:spPr>
          <a:xfrm>
            <a:off x="575556" y="1628800"/>
            <a:ext cx="8028892" cy="4955203"/>
          </a:xfrm>
          <a:prstGeom prst="rect">
            <a:avLst/>
          </a:prstGeom>
        </p:spPr>
        <p:txBody>
          <a:bodyPr wrap="square">
            <a:spAutoFit/>
          </a:bodyPr>
          <a:lstStyle/>
          <a:p>
            <a:pPr marL="457200" indent="-457200">
              <a:buFont typeface="Arial" panose="020B0604020202020204" pitchFamily="34" charset="0"/>
              <a:buChar char="•"/>
            </a:pP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资金许可性</a:t>
            </a:r>
          </a:p>
          <a:p>
            <a:pPr marL="914400" lvl="1" indent="-457200">
              <a:buFont typeface="Arial" panose="020B0604020202020204" pitchFamily="34" charset="0"/>
              <a:buChar char="•"/>
            </a:pPr>
            <a:r>
              <a:rPr lang="zh-CN" altLang="en-US" sz="2800" dirty="0">
                <a:solidFill>
                  <a:schemeClr val="tx1">
                    <a:lumMod val="85000"/>
                    <a:lumOff val="15000"/>
                  </a:schemeClr>
                </a:solidFill>
                <a:latin typeface="楷体" panose="02010609060101010101" pitchFamily="49" charset="-122"/>
                <a:ea typeface="楷体" panose="02010609060101010101" pitchFamily="49" charset="-122"/>
              </a:rPr>
              <a:t>初始成本</a:t>
            </a:r>
          </a:p>
          <a:p>
            <a:pPr marL="914400" lvl="1" indent="-457200">
              <a:buFont typeface="Arial" panose="020B0604020202020204" pitchFamily="34" charset="0"/>
              <a:buChar char="•"/>
            </a:pPr>
            <a:r>
              <a:rPr lang="zh-CN" altLang="en-US" sz="2800" dirty="0">
                <a:solidFill>
                  <a:schemeClr val="tx1">
                    <a:lumMod val="85000"/>
                    <a:lumOff val="15000"/>
                  </a:schemeClr>
                </a:solidFill>
                <a:latin typeface="楷体" panose="02010609060101010101" pitchFamily="49" charset="-122"/>
                <a:ea typeface="楷体" panose="02010609060101010101" pitchFamily="49" charset="-122"/>
              </a:rPr>
              <a:t>日常维护费用：维护、易耗品、其他开销</a:t>
            </a:r>
          </a:p>
          <a:p>
            <a:pPr marL="457200" indent="-457200">
              <a:buFont typeface="Arial" panose="020B0604020202020204" pitchFamily="34" charset="0"/>
              <a:buChar char="•"/>
            </a:pP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经济合理性</a:t>
            </a:r>
          </a:p>
          <a:p>
            <a:pPr marL="914400" lvl="1" indent="-457200">
              <a:buFont typeface="Arial" panose="020B0604020202020204" pitchFamily="34" charset="0"/>
              <a:buChar char="•"/>
            </a:pPr>
            <a:r>
              <a:rPr lang="en-US" altLang="zh-CN" sz="2800" dirty="0">
                <a:solidFill>
                  <a:schemeClr val="tx1">
                    <a:lumMod val="85000"/>
                    <a:lumOff val="15000"/>
                  </a:schemeClr>
                </a:solidFill>
                <a:latin typeface="楷体" panose="02010609060101010101" pitchFamily="49" charset="-122"/>
                <a:ea typeface="楷体" panose="02010609060101010101" pitchFamily="49" charset="-122"/>
              </a:rPr>
              <a:t>ROI</a:t>
            </a:r>
            <a:r>
              <a:rPr lang="zh-CN" altLang="en-US" sz="2800" dirty="0">
                <a:solidFill>
                  <a:schemeClr val="tx1">
                    <a:lumMod val="85000"/>
                    <a:lumOff val="15000"/>
                  </a:schemeClr>
                </a:solidFill>
                <a:latin typeface="楷体" panose="02010609060101010101" pitchFamily="49" charset="-122"/>
                <a:ea typeface="楷体" panose="02010609060101010101" pitchFamily="49" charset="-122"/>
              </a:rPr>
              <a:t>（</a:t>
            </a:r>
            <a:r>
              <a:rPr lang="en-US" altLang="zh-CN" sz="2800" dirty="0">
                <a:solidFill>
                  <a:schemeClr val="tx1">
                    <a:lumMod val="85000"/>
                    <a:lumOff val="15000"/>
                  </a:schemeClr>
                </a:solidFill>
                <a:latin typeface="楷体" panose="02010609060101010101" pitchFamily="49" charset="-122"/>
                <a:ea typeface="楷体" panose="02010609060101010101" pitchFamily="49" charset="-122"/>
              </a:rPr>
              <a:t>return on investment</a:t>
            </a:r>
            <a:r>
              <a:rPr lang="zh-CN" altLang="en-US" sz="2800" dirty="0">
                <a:solidFill>
                  <a:schemeClr val="tx1">
                    <a:lumMod val="85000"/>
                    <a:lumOff val="15000"/>
                  </a:schemeClr>
                </a:solidFill>
                <a:latin typeface="楷体" panose="02010609060101010101" pitchFamily="49" charset="-122"/>
                <a:ea typeface="楷体" panose="02010609060101010101" pitchFamily="49" charset="-122"/>
              </a:rPr>
              <a:t>）投资回报率</a:t>
            </a:r>
          </a:p>
          <a:p>
            <a:pPr marL="914400" lvl="1" indent="-457200">
              <a:buFont typeface="Arial" panose="020B0604020202020204" pitchFamily="34" charset="0"/>
              <a:buChar char="•"/>
            </a:pPr>
            <a:r>
              <a:rPr lang="zh-CN" altLang="en-US" sz="2800" dirty="0">
                <a:solidFill>
                  <a:schemeClr val="tx1">
                    <a:lumMod val="85000"/>
                    <a:lumOff val="15000"/>
                  </a:schemeClr>
                </a:solidFill>
                <a:latin typeface="楷体" panose="02010609060101010101" pitchFamily="49" charset="-122"/>
                <a:ea typeface="楷体" panose="02010609060101010101" pitchFamily="49" charset="-122"/>
              </a:rPr>
              <a:t>直接效益：节省人员、减少库存、增加产量</a:t>
            </a:r>
          </a:p>
          <a:p>
            <a:pPr marL="914400" lvl="1" indent="-457200">
              <a:buFont typeface="Arial" panose="020B0604020202020204" pitchFamily="34" charset="0"/>
              <a:buChar char="•"/>
            </a:pPr>
            <a:r>
              <a:rPr lang="zh-CN" altLang="en-US" sz="2800" dirty="0">
                <a:solidFill>
                  <a:schemeClr val="tx1">
                    <a:lumMod val="85000"/>
                    <a:lumOff val="15000"/>
                  </a:schemeClr>
                </a:solidFill>
                <a:latin typeface="楷体" panose="02010609060101010101" pitchFamily="49" charset="-122"/>
                <a:ea typeface="楷体" panose="02010609060101010101" pitchFamily="49" charset="-122"/>
              </a:rPr>
              <a:t>间接效益：准确的信息、决策支持、竞争力</a:t>
            </a:r>
          </a:p>
          <a:p>
            <a:pPr lvl="2"/>
            <a:r>
              <a:rPr lang="zh-CN" altLang="en-US" sz="2800" b="1" dirty="0">
                <a:solidFill>
                  <a:schemeClr val="tx1">
                    <a:lumMod val="85000"/>
                    <a:lumOff val="15000"/>
                  </a:schemeClr>
                </a:solidFill>
                <a:latin typeface="楷体" panose="02010609060101010101" pitchFamily="49" charset="-122"/>
                <a:ea typeface="楷体" panose="02010609060101010101" pitchFamily="49" charset="-122"/>
              </a:rPr>
              <a:t>投资回收期</a:t>
            </a:r>
            <a:r>
              <a:rPr lang="en-US" altLang="zh-CN" sz="2600" b="1" dirty="0"/>
              <a:t>T</a:t>
            </a:r>
            <a:r>
              <a:rPr lang="zh-CN" altLang="en-US" sz="2600" dirty="0"/>
              <a:t>（单位是年）</a:t>
            </a:r>
            <a:endParaRPr lang="en-US" altLang="zh-CN" sz="2600" dirty="0"/>
          </a:p>
          <a:p>
            <a:pPr marL="0" lvl="2" algn="ctr"/>
            <a:r>
              <a:rPr lang="en-US" altLang="zh-CN" sz="3600" dirty="0"/>
              <a:t>T=V</a:t>
            </a:r>
            <a:r>
              <a:rPr lang="en-US" altLang="zh-CN" sz="3600" baseline="-25000" dirty="0"/>
              <a:t>0</a:t>
            </a:r>
            <a:r>
              <a:rPr lang="en-US" altLang="zh-CN" sz="3600" dirty="0"/>
              <a:t>(1+t)</a:t>
            </a:r>
            <a:r>
              <a:rPr lang="en-US" altLang="zh-CN" sz="3600" baseline="30000" dirty="0"/>
              <a:t>T</a:t>
            </a:r>
            <a:r>
              <a:rPr lang="en-US" altLang="zh-CN" sz="3600" dirty="0"/>
              <a:t>/B</a:t>
            </a:r>
            <a:endParaRPr lang="zh-CN" altLang="en-US" sz="3600" dirty="0"/>
          </a:p>
          <a:p>
            <a:pPr marL="914400" lvl="1" indent="-457200">
              <a:buFont typeface="Arial" panose="020B0604020202020204" pitchFamily="34" charset="0"/>
              <a:buChar char="•"/>
            </a:pPr>
            <a:endParaRPr lang="zh-CN" altLang="en-US" sz="2800" dirty="0">
              <a:solidFill>
                <a:schemeClr val="tx1">
                  <a:lumMod val="85000"/>
                  <a:lumOff val="15000"/>
                </a:schemeClr>
              </a:solidFill>
              <a:latin typeface="楷体" panose="02010609060101010101" pitchFamily="49" charset="-122"/>
              <a:ea typeface="楷体" panose="02010609060101010101" pitchFamily="49" charset="-122"/>
            </a:endParaRPr>
          </a:p>
          <a:p>
            <a:pPr marL="457200" indent="-457200">
              <a:buFont typeface="Arial" panose="020B0604020202020204" pitchFamily="34" charset="0"/>
              <a:buChar char="•"/>
            </a:pP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68830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社会可行性</a:t>
            </a:r>
          </a:p>
        </p:txBody>
      </p:sp>
      <p:sp>
        <p:nvSpPr>
          <p:cNvPr id="3" name="矩形 2"/>
          <p:cNvSpPr/>
          <p:nvPr/>
        </p:nvSpPr>
        <p:spPr>
          <a:xfrm>
            <a:off x="683568" y="1772816"/>
            <a:ext cx="7992888" cy="2554545"/>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组织内部的改革是否能够推行（体制变化、人员精简）</a:t>
            </a:r>
          </a:p>
          <a:p>
            <a:pPr marL="457200" indent="-457200">
              <a:buFont typeface="Arial" panose="020B0604020202020204" pitchFamily="34" charset="0"/>
              <a:buChar char="•"/>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领导和员工的素质、支持度</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阻力</a:t>
            </a:r>
          </a:p>
          <a:p>
            <a:pPr marL="457200" indent="-457200">
              <a:buFont typeface="Arial" panose="020B0604020202020204" pitchFamily="34" charset="0"/>
              <a:buChar char="•"/>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上级单位的认同</a:t>
            </a:r>
          </a:p>
          <a:p>
            <a:pPr marL="457200" indent="-457200">
              <a:buFont typeface="Arial" panose="020B0604020202020204" pitchFamily="34" charset="0"/>
              <a:buChar char="•"/>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政策、法规</a:t>
            </a:r>
          </a:p>
        </p:txBody>
      </p:sp>
    </p:spTree>
    <p:extLst>
      <p:ext uri="{BB962C8B-B14F-4D97-AF65-F5344CB8AC3E}">
        <p14:creationId xmlns:p14="http://schemas.microsoft.com/office/powerpoint/2010/main" val="3797836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可行性报告</a:t>
            </a:r>
          </a:p>
        </p:txBody>
      </p:sp>
      <p:sp>
        <p:nvSpPr>
          <p:cNvPr id="3" name="矩形 2"/>
          <p:cNvSpPr/>
          <p:nvPr/>
        </p:nvSpPr>
        <p:spPr>
          <a:xfrm>
            <a:off x="683568" y="1772816"/>
            <a:ext cx="7992888" cy="3539430"/>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可行性报告的内容：</a:t>
            </a:r>
          </a:p>
          <a:p>
            <a:pPr marL="914400" lvl="1" indent="-457200">
              <a:buFont typeface="Arial" panose="020B0604020202020204" pitchFamily="34" charset="0"/>
              <a:buChar char="•"/>
            </a:pP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引言</a:t>
            </a:r>
          </a:p>
          <a:p>
            <a:pPr marL="914400" lvl="1" indent="-457200">
              <a:buFont typeface="Arial" panose="020B0604020202020204" pitchFamily="34" charset="0"/>
              <a:buChar char="•"/>
            </a:pP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系统建设的背景、必要性和意义</a:t>
            </a:r>
          </a:p>
          <a:p>
            <a:pPr marL="914400" lvl="1" indent="-457200">
              <a:buFont typeface="Arial" panose="020B0604020202020204" pitchFamily="34" charset="0"/>
              <a:buChar char="•"/>
            </a:pP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拟建系统的候选方案</a:t>
            </a:r>
          </a:p>
          <a:p>
            <a:pPr marL="914400" lvl="1" indent="-457200">
              <a:buFont typeface="Arial" panose="020B0604020202020204" pitchFamily="34" charset="0"/>
              <a:buChar char="•"/>
            </a:pP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可行性论证</a:t>
            </a:r>
          </a:p>
          <a:p>
            <a:pPr marL="914400" lvl="1" indent="-457200">
              <a:buFont typeface="Arial" panose="020B0604020202020204" pitchFamily="34" charset="0"/>
              <a:buChar char="•"/>
            </a:pP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几个方案的比较</a:t>
            </a:r>
          </a:p>
          <a:p>
            <a:pPr marL="914400" lvl="1" indent="-457200">
              <a:buFont typeface="Arial" panose="020B0604020202020204" pitchFamily="34" charset="0"/>
              <a:buChar char="•"/>
            </a:pP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结论</a:t>
            </a:r>
            <a:r>
              <a:rPr lang="en-US" altLang="zh-CN" sz="3200" dirty="0">
                <a:solidFill>
                  <a:schemeClr val="tx1">
                    <a:lumMod val="85000"/>
                    <a:lumOff val="15000"/>
                  </a:schemeClr>
                </a:solidFill>
                <a:latin typeface="楷体" panose="02010609060101010101" pitchFamily="49" charset="-122"/>
                <a:ea typeface="楷体" panose="02010609060101010101" pitchFamily="49" charset="-122"/>
              </a:rPr>
              <a:t>(</a:t>
            </a: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立即开发</a:t>
            </a:r>
            <a:r>
              <a:rPr lang="en-US" altLang="zh-CN" sz="3200" dirty="0">
                <a:solidFill>
                  <a:schemeClr val="tx1">
                    <a:lumMod val="85000"/>
                    <a:lumOff val="15000"/>
                  </a:schemeClr>
                </a:solidFill>
                <a:latin typeface="楷体" panose="02010609060101010101" pitchFamily="49" charset="-122"/>
                <a:ea typeface="楷体" panose="02010609060101010101" pitchFamily="49" charset="-122"/>
              </a:rPr>
              <a:t>/</a:t>
            </a: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改进原系统</a:t>
            </a:r>
            <a:r>
              <a:rPr lang="en-US" altLang="zh-CN" sz="3200" dirty="0">
                <a:solidFill>
                  <a:schemeClr val="tx1">
                    <a:lumMod val="85000"/>
                    <a:lumOff val="15000"/>
                  </a:schemeClr>
                </a:solidFill>
                <a:latin typeface="楷体" panose="02010609060101010101" pitchFamily="49" charset="-122"/>
                <a:ea typeface="楷体" panose="02010609060101010101" pitchFamily="49" charset="-122"/>
              </a:rPr>
              <a:t>/</a:t>
            </a: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不可行</a:t>
            </a:r>
            <a:r>
              <a:rPr lang="en-US" altLang="zh-CN" sz="3200" dirty="0">
                <a:solidFill>
                  <a:schemeClr val="tx1">
                    <a:lumMod val="85000"/>
                    <a:lumOff val="15000"/>
                  </a:schemeClr>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51556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系统规划的特点</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p:txBody>
          <a:bodyPr>
            <a:normAutofit/>
          </a:bodyPr>
          <a:lstStyle/>
          <a:p>
            <a:r>
              <a:rPr lang="zh-CN" altLang="en-US" sz="3200" dirty="0"/>
              <a:t>面向全局、长远，不确定性，结构化程度低</a:t>
            </a:r>
          </a:p>
          <a:p>
            <a:r>
              <a:rPr lang="zh-CN" altLang="en-US" sz="3200" dirty="0"/>
              <a:t>面向高层管理人员</a:t>
            </a:r>
          </a:p>
          <a:p>
            <a:r>
              <a:rPr lang="zh-CN" altLang="en-US" sz="3200" dirty="0"/>
              <a:t>不宜过细，着眼于子系统划分及相互关系</a:t>
            </a:r>
          </a:p>
          <a:p>
            <a:r>
              <a:rPr lang="zh-CN" altLang="en-US" sz="3200" dirty="0"/>
              <a:t>系统规划是企业规划的一部分，应与企业规划同步</a:t>
            </a:r>
          </a:p>
        </p:txBody>
      </p:sp>
    </p:spTree>
    <p:extLst>
      <p:ext uri="{BB962C8B-B14F-4D97-AF65-F5344CB8AC3E}">
        <p14:creationId xmlns:p14="http://schemas.microsoft.com/office/powerpoint/2010/main" val="819289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系统规划的原则</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p:txBody>
          <a:bodyPr>
            <a:normAutofit/>
          </a:bodyPr>
          <a:lstStyle/>
          <a:p>
            <a:r>
              <a:rPr lang="zh-CN" altLang="en-US" sz="3200" dirty="0"/>
              <a:t>支持企业的总目标</a:t>
            </a:r>
          </a:p>
          <a:p>
            <a:r>
              <a:rPr lang="zh-CN" altLang="en-US" sz="3200" dirty="0"/>
              <a:t>着眼于高层管理，兼顾各管理层的要求</a:t>
            </a:r>
          </a:p>
          <a:p>
            <a:r>
              <a:rPr lang="zh-CN" altLang="en-US" sz="3200" dirty="0"/>
              <a:t>摆脱信息系统对组织机构的依从性</a:t>
            </a:r>
          </a:p>
          <a:p>
            <a:r>
              <a:rPr lang="zh-CN" altLang="en-US" sz="3200" dirty="0"/>
              <a:t>使系统结构有良好的整体性</a:t>
            </a:r>
          </a:p>
          <a:p>
            <a:r>
              <a:rPr lang="zh-CN" altLang="en-US" sz="3200" dirty="0"/>
              <a:t>便于实施</a:t>
            </a:r>
          </a:p>
        </p:txBody>
      </p:sp>
    </p:spTree>
    <p:extLst>
      <p:ext uri="{BB962C8B-B14F-4D97-AF65-F5344CB8AC3E}">
        <p14:creationId xmlns:p14="http://schemas.microsoft.com/office/powerpoint/2010/main" val="4149338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图</a:t>
            </a:r>
            <a:r>
              <a:rPr lang="en-US" altLang="zh-CN" dirty="0"/>
              <a:t>4.1 </a:t>
            </a:r>
            <a:r>
              <a:rPr lang="zh-CN" altLang="en-US" dirty="0"/>
              <a:t>信息系统的规划与实现</a:t>
            </a:r>
          </a:p>
        </p:txBody>
      </p:sp>
      <p:sp>
        <p:nvSpPr>
          <p:cNvPr id="3" name="文本框 2"/>
          <p:cNvSpPr txBox="1"/>
          <p:nvPr/>
        </p:nvSpPr>
        <p:spPr>
          <a:xfrm>
            <a:off x="790358" y="1675999"/>
            <a:ext cx="1224136" cy="400110"/>
          </a:xfrm>
          <a:prstGeom prst="rect">
            <a:avLst/>
          </a:prstGeom>
          <a:noFill/>
          <a:ln>
            <a:solidFill>
              <a:schemeClr val="accent1"/>
            </a:solidFill>
          </a:ln>
        </p:spPr>
        <p:txBody>
          <a:bodyPr wrap="square" rtlCol="0">
            <a:spAutoFit/>
          </a:bodyPr>
          <a:lstStyle/>
          <a:p>
            <a:r>
              <a:rPr lang="zh-CN" altLang="en-US" sz="2000" dirty="0"/>
              <a:t>管理目标</a:t>
            </a:r>
          </a:p>
        </p:txBody>
      </p:sp>
      <p:sp>
        <p:nvSpPr>
          <p:cNvPr id="6" name="文本框 5"/>
          <p:cNvSpPr txBox="1"/>
          <p:nvPr/>
        </p:nvSpPr>
        <p:spPr>
          <a:xfrm>
            <a:off x="1401529" y="2524362"/>
            <a:ext cx="1224136" cy="400110"/>
          </a:xfrm>
          <a:prstGeom prst="rect">
            <a:avLst/>
          </a:prstGeom>
          <a:noFill/>
          <a:ln>
            <a:solidFill>
              <a:schemeClr val="accent1"/>
            </a:solidFill>
          </a:ln>
        </p:spPr>
        <p:txBody>
          <a:bodyPr wrap="square" rtlCol="0">
            <a:spAutoFit/>
          </a:bodyPr>
          <a:lstStyle/>
          <a:p>
            <a:r>
              <a:rPr lang="zh-CN" altLang="en-US" sz="2000" dirty="0"/>
              <a:t>管理功能</a:t>
            </a:r>
          </a:p>
        </p:txBody>
      </p:sp>
      <p:sp>
        <p:nvSpPr>
          <p:cNvPr id="7" name="文本框 6"/>
          <p:cNvSpPr txBox="1"/>
          <p:nvPr/>
        </p:nvSpPr>
        <p:spPr>
          <a:xfrm>
            <a:off x="1872335" y="3372725"/>
            <a:ext cx="1224136" cy="400110"/>
          </a:xfrm>
          <a:prstGeom prst="rect">
            <a:avLst/>
          </a:prstGeom>
          <a:noFill/>
          <a:ln>
            <a:solidFill>
              <a:schemeClr val="accent1"/>
            </a:solidFill>
          </a:ln>
        </p:spPr>
        <p:txBody>
          <a:bodyPr wrap="square" rtlCol="0">
            <a:spAutoFit/>
          </a:bodyPr>
          <a:lstStyle/>
          <a:p>
            <a:r>
              <a:rPr lang="zh-CN" altLang="en-US" sz="2000" dirty="0"/>
              <a:t>管理组织</a:t>
            </a:r>
          </a:p>
        </p:txBody>
      </p:sp>
      <p:sp>
        <p:nvSpPr>
          <p:cNvPr id="8" name="文本框 7"/>
          <p:cNvSpPr txBox="1"/>
          <p:nvPr/>
        </p:nvSpPr>
        <p:spPr>
          <a:xfrm>
            <a:off x="2518550" y="4221088"/>
            <a:ext cx="1224136" cy="400110"/>
          </a:xfrm>
          <a:prstGeom prst="rect">
            <a:avLst/>
          </a:prstGeom>
          <a:noFill/>
          <a:ln>
            <a:solidFill>
              <a:schemeClr val="accent1"/>
            </a:solidFill>
          </a:ln>
        </p:spPr>
        <p:txBody>
          <a:bodyPr wrap="square" rtlCol="0">
            <a:spAutoFit/>
          </a:bodyPr>
          <a:lstStyle/>
          <a:p>
            <a:r>
              <a:rPr lang="zh-CN" altLang="en-US" sz="2000" dirty="0"/>
              <a:t>数据处理</a:t>
            </a:r>
          </a:p>
        </p:txBody>
      </p:sp>
      <p:sp>
        <p:nvSpPr>
          <p:cNvPr id="9" name="文本框 8"/>
          <p:cNvSpPr txBox="1"/>
          <p:nvPr/>
        </p:nvSpPr>
        <p:spPr>
          <a:xfrm>
            <a:off x="3886702" y="5160712"/>
            <a:ext cx="1224136" cy="400110"/>
          </a:xfrm>
          <a:prstGeom prst="rect">
            <a:avLst/>
          </a:prstGeom>
          <a:noFill/>
          <a:ln>
            <a:solidFill>
              <a:schemeClr val="accent1"/>
            </a:solidFill>
          </a:ln>
        </p:spPr>
        <p:txBody>
          <a:bodyPr wrap="square" rtlCol="0">
            <a:spAutoFit/>
          </a:bodyPr>
          <a:lstStyle/>
          <a:p>
            <a:r>
              <a:rPr lang="zh-CN" altLang="en-US" sz="2000" dirty="0"/>
              <a:t>数据分类</a:t>
            </a:r>
          </a:p>
        </p:txBody>
      </p:sp>
      <p:sp>
        <p:nvSpPr>
          <p:cNvPr id="10" name="文本框 9"/>
          <p:cNvSpPr txBox="1"/>
          <p:nvPr/>
        </p:nvSpPr>
        <p:spPr>
          <a:xfrm>
            <a:off x="5254854" y="4221088"/>
            <a:ext cx="1224136" cy="400110"/>
          </a:xfrm>
          <a:prstGeom prst="rect">
            <a:avLst/>
          </a:prstGeom>
          <a:noFill/>
          <a:ln>
            <a:solidFill>
              <a:schemeClr val="accent1"/>
            </a:solidFill>
          </a:ln>
        </p:spPr>
        <p:txBody>
          <a:bodyPr wrap="square" rtlCol="0">
            <a:spAutoFit/>
          </a:bodyPr>
          <a:lstStyle/>
          <a:p>
            <a:pPr algn="ctr"/>
            <a:r>
              <a:rPr lang="zh-CN" altLang="en-US" sz="2000" dirty="0"/>
              <a:t>数据库</a:t>
            </a:r>
          </a:p>
        </p:txBody>
      </p:sp>
      <p:sp>
        <p:nvSpPr>
          <p:cNvPr id="11" name="文本框 10"/>
          <p:cNvSpPr txBox="1"/>
          <p:nvPr/>
        </p:nvSpPr>
        <p:spPr>
          <a:xfrm>
            <a:off x="5866922" y="3372725"/>
            <a:ext cx="1224136" cy="400110"/>
          </a:xfrm>
          <a:prstGeom prst="rect">
            <a:avLst/>
          </a:prstGeom>
          <a:noFill/>
          <a:ln>
            <a:solidFill>
              <a:schemeClr val="accent1"/>
            </a:solidFill>
          </a:ln>
        </p:spPr>
        <p:txBody>
          <a:bodyPr wrap="square" rtlCol="0">
            <a:spAutoFit/>
          </a:bodyPr>
          <a:lstStyle/>
          <a:p>
            <a:pPr algn="ctr"/>
            <a:r>
              <a:rPr lang="zh-CN" altLang="en-US" sz="2000" dirty="0"/>
              <a:t>信息系统</a:t>
            </a:r>
          </a:p>
        </p:txBody>
      </p:sp>
      <p:sp>
        <p:nvSpPr>
          <p:cNvPr id="12" name="文本框 11"/>
          <p:cNvSpPr txBox="1"/>
          <p:nvPr/>
        </p:nvSpPr>
        <p:spPr>
          <a:xfrm>
            <a:off x="6478990" y="2504542"/>
            <a:ext cx="1224136" cy="400110"/>
          </a:xfrm>
          <a:prstGeom prst="rect">
            <a:avLst/>
          </a:prstGeom>
          <a:noFill/>
          <a:ln>
            <a:solidFill>
              <a:schemeClr val="accent1"/>
            </a:solidFill>
          </a:ln>
        </p:spPr>
        <p:txBody>
          <a:bodyPr wrap="square" rtlCol="0">
            <a:spAutoFit/>
          </a:bodyPr>
          <a:lstStyle/>
          <a:p>
            <a:pPr algn="ctr"/>
            <a:r>
              <a:rPr lang="zh-CN" altLang="en-US" sz="2000" dirty="0"/>
              <a:t>系统功能</a:t>
            </a:r>
          </a:p>
        </p:txBody>
      </p:sp>
      <p:sp>
        <p:nvSpPr>
          <p:cNvPr id="13" name="文本框 12"/>
          <p:cNvSpPr txBox="1"/>
          <p:nvPr/>
        </p:nvSpPr>
        <p:spPr>
          <a:xfrm>
            <a:off x="6814454" y="1727446"/>
            <a:ext cx="1224136" cy="400110"/>
          </a:xfrm>
          <a:prstGeom prst="rect">
            <a:avLst/>
          </a:prstGeom>
          <a:noFill/>
          <a:ln>
            <a:solidFill>
              <a:schemeClr val="accent1"/>
            </a:solidFill>
          </a:ln>
        </p:spPr>
        <p:txBody>
          <a:bodyPr wrap="square" rtlCol="0">
            <a:spAutoFit/>
          </a:bodyPr>
          <a:lstStyle/>
          <a:p>
            <a:pPr algn="ctr"/>
            <a:r>
              <a:rPr lang="zh-CN" altLang="en-US" sz="2000" dirty="0"/>
              <a:t>系统目标</a:t>
            </a:r>
          </a:p>
        </p:txBody>
      </p:sp>
      <p:cxnSp>
        <p:nvCxnSpPr>
          <p:cNvPr id="5" name="直接箭头连接符 4"/>
          <p:cNvCxnSpPr>
            <a:stCxn id="3" idx="2"/>
            <a:endCxn id="6" idx="0"/>
          </p:cNvCxnSpPr>
          <p:nvPr/>
        </p:nvCxnSpPr>
        <p:spPr>
          <a:xfrm>
            <a:off x="1402426" y="2076109"/>
            <a:ext cx="611171" cy="448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2" idx="0"/>
            <a:endCxn id="13" idx="2"/>
          </p:cNvCxnSpPr>
          <p:nvPr/>
        </p:nvCxnSpPr>
        <p:spPr>
          <a:xfrm flipV="1">
            <a:off x="7091058" y="2127556"/>
            <a:ext cx="335464" cy="376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1" idx="0"/>
            <a:endCxn id="12" idx="2"/>
          </p:cNvCxnSpPr>
          <p:nvPr/>
        </p:nvCxnSpPr>
        <p:spPr>
          <a:xfrm flipV="1">
            <a:off x="6478990" y="2904652"/>
            <a:ext cx="612068" cy="468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0" idx="0"/>
            <a:endCxn id="11" idx="2"/>
          </p:cNvCxnSpPr>
          <p:nvPr/>
        </p:nvCxnSpPr>
        <p:spPr>
          <a:xfrm flipV="1">
            <a:off x="5866922" y="3772835"/>
            <a:ext cx="612068" cy="448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9" idx="3"/>
            <a:endCxn id="10" idx="2"/>
          </p:cNvCxnSpPr>
          <p:nvPr/>
        </p:nvCxnSpPr>
        <p:spPr>
          <a:xfrm flipV="1">
            <a:off x="5110838" y="4621198"/>
            <a:ext cx="756084" cy="739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6" idx="2"/>
            <a:endCxn id="7" idx="0"/>
          </p:cNvCxnSpPr>
          <p:nvPr/>
        </p:nvCxnSpPr>
        <p:spPr>
          <a:xfrm>
            <a:off x="2013597" y="2924472"/>
            <a:ext cx="470806" cy="448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7" idx="2"/>
            <a:endCxn id="8" idx="0"/>
          </p:cNvCxnSpPr>
          <p:nvPr/>
        </p:nvCxnSpPr>
        <p:spPr>
          <a:xfrm>
            <a:off x="2484403" y="3772835"/>
            <a:ext cx="646215" cy="448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8" idx="2"/>
            <a:endCxn id="9" idx="1"/>
          </p:cNvCxnSpPr>
          <p:nvPr/>
        </p:nvCxnSpPr>
        <p:spPr>
          <a:xfrm>
            <a:off x="3130618" y="4621198"/>
            <a:ext cx="756084" cy="739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9" idx="2"/>
          </p:cNvCxnSpPr>
          <p:nvPr/>
        </p:nvCxnSpPr>
        <p:spPr>
          <a:xfrm>
            <a:off x="4498770" y="5560822"/>
            <a:ext cx="0" cy="604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971600" y="5560822"/>
            <a:ext cx="0" cy="604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054786" y="5557064"/>
            <a:ext cx="0" cy="604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971600" y="5863063"/>
            <a:ext cx="352717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4498770" y="5863063"/>
            <a:ext cx="352717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2500377" y="5659250"/>
            <a:ext cx="974227" cy="400110"/>
          </a:xfrm>
          <a:prstGeom prst="rect">
            <a:avLst/>
          </a:prstGeom>
          <a:solidFill>
            <a:schemeClr val="bg2"/>
          </a:solidFill>
          <a:ln>
            <a:noFill/>
          </a:ln>
        </p:spPr>
        <p:txBody>
          <a:bodyPr wrap="square" rtlCol="0">
            <a:spAutoFit/>
          </a:bodyPr>
          <a:lstStyle/>
          <a:p>
            <a:pPr algn="ctr"/>
            <a:r>
              <a:rPr lang="zh-CN" altLang="en-US" sz="2000" dirty="0"/>
              <a:t>规  划</a:t>
            </a:r>
          </a:p>
        </p:txBody>
      </p:sp>
      <p:sp>
        <p:nvSpPr>
          <p:cNvPr id="53" name="文本框 52"/>
          <p:cNvSpPr txBox="1"/>
          <p:nvPr/>
        </p:nvSpPr>
        <p:spPr>
          <a:xfrm>
            <a:off x="5789664" y="5659250"/>
            <a:ext cx="974227" cy="400110"/>
          </a:xfrm>
          <a:prstGeom prst="rect">
            <a:avLst/>
          </a:prstGeom>
          <a:solidFill>
            <a:schemeClr val="bg2"/>
          </a:solidFill>
          <a:ln>
            <a:noFill/>
          </a:ln>
        </p:spPr>
        <p:txBody>
          <a:bodyPr wrap="square" rtlCol="0">
            <a:spAutoFit/>
          </a:bodyPr>
          <a:lstStyle/>
          <a:p>
            <a:pPr algn="ctr"/>
            <a:r>
              <a:rPr lang="zh-CN" altLang="en-US" sz="2000" dirty="0"/>
              <a:t>实  现</a:t>
            </a:r>
          </a:p>
        </p:txBody>
      </p:sp>
    </p:spTree>
    <p:extLst>
      <p:ext uri="{BB962C8B-B14F-4D97-AF65-F5344CB8AC3E}">
        <p14:creationId xmlns:p14="http://schemas.microsoft.com/office/powerpoint/2010/main" val="611247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4.2 </a:t>
            </a:r>
            <a:r>
              <a:rPr lang="zh-CN" altLang="en-US" dirty="0"/>
              <a:t>系统规划的技术与方法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083675" y="1772816"/>
            <a:ext cx="6976650" cy="4090307"/>
          </a:xfrm>
        </p:spPr>
        <p:txBody>
          <a:bodyPr>
            <a:noAutofit/>
          </a:bodyPr>
          <a:lstStyle/>
          <a:p>
            <a:r>
              <a:rPr lang="zh-CN" altLang="en-US" dirty="0"/>
              <a:t>战略目标集转移法（ </a:t>
            </a:r>
            <a:r>
              <a:rPr lang="en-US" altLang="zh-CN" dirty="0"/>
              <a:t>SST-strategy set transformation</a:t>
            </a:r>
            <a:r>
              <a:rPr lang="zh-CN" altLang="en-US" dirty="0"/>
              <a:t>）</a:t>
            </a:r>
          </a:p>
          <a:p>
            <a:r>
              <a:rPr lang="zh-CN" altLang="en-US" dirty="0"/>
              <a:t>企业系统规划法（</a:t>
            </a:r>
            <a:r>
              <a:rPr lang="en-US" altLang="zh-CN" dirty="0"/>
              <a:t>BSP-business system planning</a:t>
            </a:r>
            <a:r>
              <a:rPr lang="zh-CN" altLang="en-US" dirty="0"/>
              <a:t>）</a:t>
            </a:r>
          </a:p>
          <a:p>
            <a:r>
              <a:rPr lang="zh-CN" altLang="en-US" dirty="0"/>
              <a:t>关键成功因素法（</a:t>
            </a:r>
            <a:r>
              <a:rPr lang="en-US" altLang="zh-CN" dirty="0"/>
              <a:t>KSF-key successful factors</a:t>
            </a:r>
            <a:r>
              <a:rPr lang="zh-CN" altLang="en-US" dirty="0"/>
              <a:t>，或</a:t>
            </a:r>
            <a:r>
              <a:rPr lang="en-US" altLang="zh-CN" dirty="0"/>
              <a:t>CSF-critical success factors</a:t>
            </a:r>
            <a:r>
              <a:rPr lang="zh-CN" altLang="en-US" dirty="0"/>
              <a:t>）</a:t>
            </a:r>
          </a:p>
          <a:p>
            <a:r>
              <a:rPr lang="zh-CN" altLang="en-US" dirty="0"/>
              <a:t>价值链分析法（</a:t>
            </a:r>
            <a:r>
              <a:rPr lang="en-US" altLang="zh-CN" dirty="0"/>
              <a:t>VCA-value chain analysis</a:t>
            </a:r>
            <a:r>
              <a:rPr lang="zh-CN" altLang="en-US" dirty="0"/>
              <a:t>）</a:t>
            </a:r>
          </a:p>
          <a:p>
            <a:endParaRPr lang="zh-CN" altLang="en-US" dirty="0"/>
          </a:p>
        </p:txBody>
      </p:sp>
    </p:spTree>
    <p:extLst>
      <p:ext uri="{BB962C8B-B14F-4D97-AF65-F5344CB8AC3E}">
        <p14:creationId xmlns:p14="http://schemas.microsoft.com/office/powerpoint/2010/main" val="347914718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2839</TotalTime>
  <Words>3864</Words>
  <Application>Microsoft Office PowerPoint</Application>
  <PresentationFormat>全屏显示(4:3)</PresentationFormat>
  <Paragraphs>917</Paragraphs>
  <Slides>52</Slides>
  <Notes>45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66" baseType="lpstr">
      <vt:lpstr>等线</vt:lpstr>
      <vt:lpstr>黑体</vt:lpstr>
      <vt:lpstr>华文行楷</vt:lpstr>
      <vt:lpstr>华文中宋</vt:lpstr>
      <vt:lpstr>楷体</vt:lpstr>
      <vt:lpstr>楷体_GB2312</vt:lpstr>
      <vt:lpstr>宋体</vt:lpstr>
      <vt:lpstr>微软雅黑</vt:lpstr>
      <vt:lpstr>Arial</vt:lpstr>
      <vt:lpstr>Calibri</vt:lpstr>
      <vt:lpstr>Cambria</vt:lpstr>
      <vt:lpstr>Times New Roman</vt:lpstr>
      <vt:lpstr>环保</vt:lpstr>
      <vt:lpstr>图像文档</vt:lpstr>
      <vt:lpstr>第4章  系统规划</vt:lpstr>
      <vt:lpstr>本章主要内容</vt:lpstr>
      <vt:lpstr>信息系统规划的必要性</vt:lpstr>
      <vt:lpstr>4.1系统规划的任务与特点</vt:lpstr>
      <vt:lpstr>信息系统的发展战略</vt:lpstr>
      <vt:lpstr>系统规划的特点</vt:lpstr>
      <vt:lpstr>系统规划的原则</vt:lpstr>
      <vt:lpstr>图4.1 信息系统的规划与实现</vt:lpstr>
      <vt:lpstr>4.2 系统规划的技术与方法</vt:lpstr>
      <vt:lpstr>4.2.1 战略目标集转换法</vt:lpstr>
      <vt:lpstr>规划步骤</vt:lpstr>
      <vt:lpstr>4.2.2 企业系统规划法</vt:lpstr>
      <vt:lpstr>                                         企业系统规划法</vt:lpstr>
      <vt:lpstr>Step1. 总体规划准备</vt:lpstr>
      <vt:lpstr>Step2. 了解组织机构</vt:lpstr>
      <vt:lpstr>组织机构图</vt:lpstr>
      <vt:lpstr>Step3. 定义管理目标树</vt:lpstr>
      <vt:lpstr>Step4. 定义管理功能</vt:lpstr>
      <vt:lpstr>Step4. 定义管理功能</vt:lpstr>
      <vt:lpstr>资源的生命周期表</vt:lpstr>
      <vt:lpstr>功能流程图（跨部门）</vt:lpstr>
      <vt:lpstr>组织/功能矩阵</vt:lpstr>
      <vt:lpstr>Step5.定义数据类</vt:lpstr>
      <vt:lpstr>识别数据类的方法-实体法</vt:lpstr>
      <vt:lpstr>识别数据类的方法-功能法</vt:lpstr>
      <vt:lpstr>U/C 矩阵</vt:lpstr>
      <vt:lpstr>Step6.定义信息结构</vt:lpstr>
      <vt:lpstr>U/C 矩阵</vt:lpstr>
      <vt:lpstr>U/C 矩阵</vt:lpstr>
      <vt:lpstr>Step7.确定子系统的优先顺序</vt:lpstr>
      <vt:lpstr>Step8.完成计算机逻辑配置方案</vt:lpstr>
      <vt:lpstr>4.2.3 关键成功因素法</vt:lpstr>
      <vt:lpstr>关键成功因素法</vt:lpstr>
      <vt:lpstr>找出关键因素的4个步骤</vt:lpstr>
      <vt:lpstr>某电商的关键成功因素及KPI</vt:lpstr>
      <vt:lpstr>4.2.4 价值链分析法</vt:lpstr>
      <vt:lpstr>规划步骤</vt:lpstr>
      <vt:lpstr>某电商的价值链</vt:lpstr>
      <vt:lpstr>4.3 信息系统战略规划的基本步骤</vt:lpstr>
      <vt:lpstr>1.环境准备</vt:lpstr>
      <vt:lpstr>IT治理-企业IT治理的构成要素</vt:lpstr>
      <vt:lpstr>IT治理-RACI矩阵</vt:lpstr>
      <vt:lpstr>4.3.2 规划步骤</vt:lpstr>
      <vt:lpstr>企业调查和分析</vt:lpstr>
      <vt:lpstr>信息系统调查和分析</vt:lpstr>
      <vt:lpstr>制定方向</vt:lpstr>
      <vt:lpstr>评审及方案建议</vt:lpstr>
      <vt:lpstr>4.4  可行性分析</vt:lpstr>
      <vt:lpstr>技术可行性</vt:lpstr>
      <vt:lpstr>经济可行性</vt:lpstr>
      <vt:lpstr>社会可行性</vt:lpstr>
      <vt:lpstr>可行性报告</vt:lpstr>
    </vt:vector>
  </TitlesOfParts>
  <Company>biti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196</cp:revision>
  <dcterms:created xsi:type="dcterms:W3CDTF">2006-10-08T01:30:56Z</dcterms:created>
  <dcterms:modified xsi:type="dcterms:W3CDTF">2020-03-09T00:32:05Z</dcterms:modified>
</cp:coreProperties>
</file>