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33"/>
  </p:notesMasterIdLst>
  <p:handoutMasterIdLst>
    <p:handoutMasterId r:id="rId34"/>
  </p:handoutMasterIdLst>
  <p:sldIdLst>
    <p:sldId id="256" r:id="rId2"/>
    <p:sldId id="260" r:id="rId3"/>
    <p:sldId id="328" r:id="rId4"/>
    <p:sldId id="329" r:id="rId5"/>
    <p:sldId id="330" r:id="rId6"/>
    <p:sldId id="331" r:id="rId7"/>
    <p:sldId id="333" r:id="rId8"/>
    <p:sldId id="334" r:id="rId9"/>
    <p:sldId id="335" r:id="rId10"/>
    <p:sldId id="336" r:id="rId11"/>
    <p:sldId id="337" r:id="rId12"/>
    <p:sldId id="338" r:id="rId13"/>
    <p:sldId id="339" r:id="rId14"/>
    <p:sldId id="341" r:id="rId15"/>
    <p:sldId id="340" r:id="rId16"/>
    <p:sldId id="342" r:id="rId17"/>
    <p:sldId id="343" r:id="rId18"/>
    <p:sldId id="344" r:id="rId19"/>
    <p:sldId id="345" r:id="rId20"/>
    <p:sldId id="346" r:id="rId21"/>
    <p:sldId id="347" r:id="rId22"/>
    <p:sldId id="348" r:id="rId23"/>
    <p:sldId id="349" r:id="rId24"/>
    <p:sldId id="350" r:id="rId25"/>
    <p:sldId id="351" r:id="rId26"/>
    <p:sldId id="352" r:id="rId27"/>
    <p:sldId id="354" r:id="rId28"/>
    <p:sldId id="353" r:id="rId29"/>
    <p:sldId id="355" r:id="rId30"/>
    <p:sldId id="356" r:id="rId31"/>
    <p:sldId id="357"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A02"/>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62" autoAdjust="0"/>
    <p:restoredTop sz="88000" autoAdjust="0"/>
  </p:normalViewPr>
  <p:slideViewPr>
    <p:cSldViewPr>
      <p:cViewPr varScale="1">
        <p:scale>
          <a:sx n="92" d="100"/>
          <a:sy n="92" d="100"/>
        </p:scale>
        <p:origin x="1668" y="84"/>
      </p:cViewPr>
      <p:guideLst>
        <p:guide orient="horz" pos="2160"/>
        <p:guide pos="2880"/>
      </p:guideLst>
    </p:cSldViewPr>
  </p:slideViewPr>
  <p:outlineViewPr>
    <p:cViewPr>
      <p:scale>
        <a:sx n="33" d="100"/>
        <a:sy n="33" d="100"/>
      </p:scale>
      <p:origin x="0" y="-16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Lst>
  </p:outlineViewPr>
  <p:notesTextViewPr>
    <p:cViewPr>
      <p:scale>
        <a:sx n="125" d="100"/>
        <a:sy n="125" d="100"/>
      </p:scale>
      <p:origin x="0" y="0"/>
    </p:cViewPr>
  </p:notesTextViewPr>
  <p:sorterViewPr>
    <p:cViewPr>
      <p:scale>
        <a:sx n="100" d="100"/>
        <a:sy n="100" d="100"/>
      </p:scale>
      <p:origin x="0" y="-618"/>
    </p:cViewPr>
  </p:sorterViewPr>
  <p:notesViewPr>
    <p:cSldViewPr>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21.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D0EA93C-64E6-400E-A7C4-629E182E3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A438FF5-47DD-402F-9B8E-9D0462389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2F3CC-357D-493A-AC3A-D56FADEA6296}" type="datetimeFigureOut">
              <a:rPr lang="zh-CN" altLang="en-US" smtClean="0"/>
              <a:t>2020-03-16</a:t>
            </a:fld>
            <a:endParaRPr lang="zh-CN" altLang="en-US"/>
          </a:p>
        </p:txBody>
      </p:sp>
      <p:sp>
        <p:nvSpPr>
          <p:cNvPr id="4" name="页脚占位符 3">
            <a:extLst>
              <a:ext uri="{FF2B5EF4-FFF2-40B4-BE49-F238E27FC236}">
                <a16:creationId xmlns:a16="http://schemas.microsoft.com/office/drawing/2014/main" id="{B775E386-D899-49B6-9C27-1B9CD2C6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7577BCE-6AD0-4DA6-8506-8D8BD7075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9E668-F858-4015-9DDF-ABB511B8E8A0}" type="slidenum">
              <a:rPr lang="zh-CN" altLang="en-US" smtClean="0"/>
              <a:t>‹#›</a:t>
            </a:fld>
            <a:endParaRPr lang="zh-CN" altLang="en-US"/>
          </a:p>
        </p:txBody>
      </p:sp>
    </p:spTree>
    <p:extLst>
      <p:ext uri="{BB962C8B-B14F-4D97-AF65-F5344CB8AC3E}">
        <p14:creationId xmlns:p14="http://schemas.microsoft.com/office/powerpoint/2010/main" val="7906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B69E1B-1BF8-4672-97A2-3D15FF4F15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3315" name="Rectangle 3">
            <a:extLst>
              <a:ext uri="{FF2B5EF4-FFF2-40B4-BE49-F238E27FC236}">
                <a16:creationId xmlns:a16="http://schemas.microsoft.com/office/drawing/2014/main" id="{7ACEC5D1-4C3D-41D6-9280-3EFB86EC8E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18EB8091-4FD3-4F0B-B567-9525ABCEF7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DACA897-8BF9-465F-91C1-080DFB124B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a:extLst>
              <a:ext uri="{FF2B5EF4-FFF2-40B4-BE49-F238E27FC236}">
                <a16:creationId xmlns:a16="http://schemas.microsoft.com/office/drawing/2014/main" id="{E6F06049-CD33-415D-92EF-6BFC0FF501E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9" name="Rectangle 7">
            <a:extLst>
              <a:ext uri="{FF2B5EF4-FFF2-40B4-BE49-F238E27FC236}">
                <a16:creationId xmlns:a16="http://schemas.microsoft.com/office/drawing/2014/main" id="{53998757-4799-4304-A2EC-DC8699F6D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828777-D76F-4FAD-A6AE-8232CE9E31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a:t>
            </a:fld>
            <a:endParaRPr lang="en-US" altLang="zh-CN"/>
          </a:p>
        </p:txBody>
      </p:sp>
    </p:spTree>
    <p:extLst>
      <p:ext uri="{BB962C8B-B14F-4D97-AF65-F5344CB8AC3E}">
        <p14:creationId xmlns:p14="http://schemas.microsoft.com/office/powerpoint/2010/main" val="3765380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Page98 </a:t>
            </a:r>
            <a:r>
              <a:rPr lang="zh-CN" altLang="en-US" dirty="0"/>
              <a:t>图</a:t>
            </a:r>
            <a:r>
              <a:rPr lang="en-US" altLang="zh-CN" dirty="0"/>
              <a:t>5.1</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10</a:t>
            </a:fld>
            <a:endParaRPr lang="en-US" altLang="zh-CN"/>
          </a:p>
        </p:txBody>
      </p:sp>
    </p:spTree>
    <p:extLst>
      <p:ext uri="{BB962C8B-B14F-4D97-AF65-F5344CB8AC3E}">
        <p14:creationId xmlns:p14="http://schemas.microsoft.com/office/powerpoint/2010/main" val="145598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Page99 </a:t>
            </a:r>
            <a:r>
              <a:rPr lang="zh-CN" altLang="en-US" dirty="0"/>
              <a:t>表</a:t>
            </a:r>
            <a:r>
              <a:rPr lang="en-US" altLang="zh-CN" dirty="0"/>
              <a:t>5.1</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12</a:t>
            </a:fld>
            <a:endParaRPr lang="en-US" altLang="zh-CN"/>
          </a:p>
        </p:txBody>
      </p:sp>
    </p:spTree>
    <p:extLst>
      <p:ext uri="{BB962C8B-B14F-4D97-AF65-F5344CB8AC3E}">
        <p14:creationId xmlns:p14="http://schemas.microsoft.com/office/powerpoint/2010/main" val="71938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17</a:t>
            </a:fld>
            <a:endParaRPr lang="en-US" altLang="zh-CN"/>
          </a:p>
        </p:txBody>
      </p:sp>
    </p:spTree>
    <p:extLst>
      <p:ext uri="{BB962C8B-B14F-4D97-AF65-F5344CB8AC3E}">
        <p14:creationId xmlns:p14="http://schemas.microsoft.com/office/powerpoint/2010/main" val="158079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Page101 </a:t>
            </a:r>
            <a:r>
              <a:rPr lang="zh-CN" altLang="en-US" dirty="0"/>
              <a:t>图</a:t>
            </a:r>
            <a:r>
              <a:rPr lang="en-US" altLang="zh-CN" dirty="0"/>
              <a:t>5.2</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25</a:t>
            </a:fld>
            <a:endParaRPr lang="en-US" altLang="zh-CN"/>
          </a:p>
        </p:txBody>
      </p:sp>
    </p:spTree>
    <p:extLst>
      <p:ext uri="{BB962C8B-B14F-4D97-AF65-F5344CB8AC3E}">
        <p14:creationId xmlns:p14="http://schemas.microsoft.com/office/powerpoint/2010/main" val="18675492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ltLang="zh-CN"/>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ltLang="zh-CN"/>
          </a:p>
        </p:txBody>
      </p:sp>
      <p:sp>
        <p:nvSpPr>
          <p:cNvPr id="6" name="Slide Number Placeholder 5"/>
          <p:cNvSpPr>
            <a:spLocks noGrp="1"/>
          </p:cNvSpPr>
          <p:nvPr>
            <p:ph type="sldNum" sz="quarter" idx="12"/>
          </p:nvPr>
        </p:nvSpPr>
        <p:spPr>
          <a:xfrm>
            <a:off x="6817317" y="5054602"/>
            <a:ext cx="413483" cy="279400"/>
          </a:xfrm>
        </p:spPr>
        <p:txBody>
          <a:bodyPr/>
          <a:lstStyle/>
          <a:p>
            <a:pPr>
              <a:defRPr/>
            </a:pPr>
            <a:fld id="{558193DA-06A4-4C63-98D8-F3EC99AFC757}" type="slidenum">
              <a:rPr lang="en-US" altLang="zh-CN" smtClean="0"/>
              <a:pPr>
                <a:defRPr/>
              </a:pPr>
              <a:t>‹#›</a:t>
            </a:fld>
            <a:endParaRPr lang="en-US" altLang="zh-C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600BB100-A1FF-4877-8B29-9C17FF2892E9}"/>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1" name="文本框 10">
            <a:extLst>
              <a:ext uri="{FF2B5EF4-FFF2-40B4-BE49-F238E27FC236}">
                <a16:creationId xmlns:a16="http://schemas.microsoft.com/office/drawing/2014/main" id="{E8578AC6-7863-476B-A59C-1EFF57AFAC27}"/>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2" name="文本框 11">
            <a:extLst>
              <a:ext uri="{FF2B5EF4-FFF2-40B4-BE49-F238E27FC236}">
                <a16:creationId xmlns:a16="http://schemas.microsoft.com/office/drawing/2014/main" id="{B5E949CC-FE0D-4B97-851A-C3BA0539AD4B}"/>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584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314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8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9429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85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8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655D15C-BEFC-46F9-895A-A2BD79E13B2A}" type="slidenum">
              <a:rPr lang="en-US" altLang="zh-CN" smtClean="0"/>
              <a:pPr>
                <a:defRPr/>
              </a:pPr>
              <a:t>‹#›</a:t>
            </a:fld>
            <a:endParaRPr lang="en-US" altLang="zh-C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32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80EC00-765D-432C-9EB4-EDF91F63D216}" type="slidenum">
              <a:rPr lang="en-US" altLang="zh-CN" smtClean="0"/>
              <a:pPr>
                <a:defRPr/>
              </a:pPr>
              <a:t>‹#›</a:t>
            </a:fld>
            <a:endParaRPr lang="en-US" altLang="zh-C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1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97350" y="1556792"/>
            <a:ext cx="659553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1195750" y="653920"/>
            <a:ext cx="6798734" cy="78547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95750" y="1763667"/>
            <a:ext cx="6798736" cy="4090307"/>
          </a:xfrm>
        </p:spPr>
        <p:txBody>
          <a:bodyPr>
            <a:normAutofit/>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76A786C-4F8F-49C3-B9F2-0332EE0325D8}" type="slidenum">
              <a:rPr lang="en-US" altLang="zh-CN" smtClean="0"/>
              <a:pPr>
                <a:defRPr/>
              </a:pPr>
              <a:t>‹#›</a:t>
            </a:fld>
            <a:endParaRPr lang="en-US" altLang="zh-CN"/>
          </a:p>
        </p:txBody>
      </p:sp>
    </p:spTree>
    <p:extLst>
      <p:ext uri="{BB962C8B-B14F-4D97-AF65-F5344CB8AC3E}">
        <p14:creationId xmlns:p14="http://schemas.microsoft.com/office/powerpoint/2010/main" val="382645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74ADE43-7FF3-4F79-9F18-31D844A36EC4}" type="slidenum">
              <a:rPr lang="en-US" altLang="zh-CN" smtClean="0"/>
              <a:pPr>
                <a:defRPr/>
              </a:pPr>
              <a:t>‹#›</a:t>
            </a:fld>
            <a:endParaRPr lang="en-US" altLang="zh-C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18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FFFC0BD-A03B-461E-AB8A-265BC448E361}" type="slidenum">
              <a:rPr lang="en-US" altLang="zh-CN" smtClean="0"/>
              <a:pPr>
                <a:defRPr/>
              </a:pPr>
              <a:t>‹#›</a:t>
            </a:fld>
            <a:endParaRPr lang="en-US" altLang="zh-CN"/>
          </a:p>
        </p:txBody>
      </p:sp>
    </p:spTree>
    <p:extLst>
      <p:ext uri="{BB962C8B-B14F-4D97-AF65-F5344CB8AC3E}">
        <p14:creationId xmlns:p14="http://schemas.microsoft.com/office/powerpoint/2010/main" val="10581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7E72D307-ECEA-48B6-B145-C3BCE485CDBA}" type="slidenum">
              <a:rPr lang="en-US" altLang="zh-CN" smtClean="0"/>
              <a:pPr>
                <a:defRPr/>
              </a:pPr>
              <a:t>‹#›</a:t>
            </a:fld>
            <a:endParaRPr lang="en-US" altLang="zh-C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4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3B170E9-FE92-4BA8-BDA9-3BD64C6E7161}" type="slidenum">
              <a:rPr lang="en-US" altLang="zh-CN" smtClean="0"/>
              <a:pPr>
                <a:defRPr/>
              </a:pPr>
              <a:t>‹#›</a:t>
            </a:fld>
            <a:endParaRPr lang="en-US" altLang="zh-C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9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344BC7A-29A4-4208-BA5E-26458563042E}" type="slidenum">
              <a:rPr lang="en-US" altLang="zh-CN" smtClean="0"/>
              <a:pPr>
                <a:defRPr/>
              </a:pPr>
              <a:t>‹#›</a:t>
            </a:fld>
            <a:endParaRPr lang="en-US" altLang="zh-CN"/>
          </a:p>
        </p:txBody>
      </p:sp>
    </p:spTree>
    <p:extLst>
      <p:ext uri="{BB962C8B-B14F-4D97-AF65-F5344CB8AC3E}">
        <p14:creationId xmlns:p14="http://schemas.microsoft.com/office/powerpoint/2010/main" val="10986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DE3A9BA-26E2-4003-87A9-6242D2CCA103}" type="slidenum">
              <a:rPr lang="en-US" altLang="zh-CN" smtClean="0"/>
              <a:pPr>
                <a:defRPr/>
              </a:pPr>
              <a:t>‹#›</a:t>
            </a:fld>
            <a:endParaRPr lang="en-US" altLang="zh-C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2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E39D0B-A7A1-4783-854E-D734BC423B1B}" type="slidenum">
              <a:rPr lang="en-US" altLang="zh-CN" smtClean="0"/>
              <a:pPr>
                <a:defRPr/>
              </a:pPr>
              <a:t>‹#›</a:t>
            </a:fld>
            <a:endParaRPr lang="en-US" altLang="zh-CN"/>
          </a:p>
        </p:txBody>
      </p:sp>
    </p:spTree>
    <p:extLst>
      <p:ext uri="{BB962C8B-B14F-4D97-AF65-F5344CB8AC3E}">
        <p14:creationId xmlns:p14="http://schemas.microsoft.com/office/powerpoint/2010/main" val="23598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3526871-E41B-4B3E-91D6-2F83CC6B91E7}" type="slidenum">
              <a:rPr lang="en-US" altLang="zh-CN" smtClean="0"/>
              <a:pPr>
                <a:defRPr/>
              </a:pPr>
              <a:t>‹#›</a:t>
            </a:fld>
            <a:endParaRPr lang="en-US" altLang="zh-CN"/>
          </a:p>
        </p:txBody>
      </p:sp>
      <p:sp>
        <p:nvSpPr>
          <p:cNvPr id="9" name="文本框 8">
            <a:extLst>
              <a:ext uri="{FF2B5EF4-FFF2-40B4-BE49-F238E27FC236}">
                <a16:creationId xmlns:a16="http://schemas.microsoft.com/office/drawing/2014/main" id="{460F87A3-8EE9-4CB6-9675-D9C8C92A476E}"/>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0" name="文本框 9">
            <a:extLst>
              <a:ext uri="{FF2B5EF4-FFF2-40B4-BE49-F238E27FC236}">
                <a16:creationId xmlns:a16="http://schemas.microsoft.com/office/drawing/2014/main" id="{E7DEECE9-BE5D-4DCC-B57F-C5D78934A408}"/>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1" name="文本框 10">
            <a:extLst>
              <a:ext uri="{FF2B5EF4-FFF2-40B4-BE49-F238E27FC236}">
                <a16:creationId xmlns:a16="http://schemas.microsoft.com/office/drawing/2014/main" id="{4D6B43E9-63FC-453D-BA3D-74B74D33273A}"/>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121703794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691BAA-A050-45B4-962D-C09E49383AF1}"/>
              </a:ext>
            </a:extLst>
          </p:cNvPr>
          <p:cNvSpPr>
            <a:spLocks noGrp="1" noChangeArrowheads="1"/>
          </p:cNvSpPr>
          <p:nvPr>
            <p:ph type="ctrTitle"/>
          </p:nvPr>
        </p:nvSpPr>
        <p:spPr>
          <a:xfrm>
            <a:off x="1907704" y="1889398"/>
            <a:ext cx="5328592" cy="1539602"/>
          </a:xfrm>
        </p:spPr>
        <p:txBody>
          <a:bodyPr anchor="ctr"/>
          <a:lstStyle/>
          <a:p>
            <a:r>
              <a:rPr lang="zh-CN" altLang="en-US" sz="4400" dirty="0"/>
              <a:t>第</a:t>
            </a:r>
            <a:r>
              <a:rPr lang="en-US" altLang="zh-CN" sz="4400" dirty="0"/>
              <a:t>5</a:t>
            </a:r>
            <a:r>
              <a:rPr lang="zh-CN" altLang="en-US" sz="4400" dirty="0"/>
              <a:t>章  系统分析概述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11018BA-5434-4561-B412-293389E04FD0}"/>
              </a:ext>
            </a:extLst>
          </p:cNvPr>
          <p:cNvSpPr>
            <a:spLocks noGrp="1" noChangeArrowheads="1"/>
          </p:cNvSpPr>
          <p:nvPr>
            <p:ph type="title"/>
          </p:nvPr>
        </p:nvSpPr>
        <p:spPr/>
        <p:txBody>
          <a:bodyPr/>
          <a:lstStyle/>
          <a:p>
            <a:r>
              <a:rPr lang="zh-CN" altLang="en-US" dirty="0"/>
              <a:t>系统分析的过程</a:t>
            </a:r>
          </a:p>
        </p:txBody>
      </p:sp>
      <p:sp>
        <p:nvSpPr>
          <p:cNvPr id="4099" name="Rectangle 3">
            <a:extLst>
              <a:ext uri="{FF2B5EF4-FFF2-40B4-BE49-F238E27FC236}">
                <a16:creationId xmlns:a16="http://schemas.microsoft.com/office/drawing/2014/main" id="{2FB248A4-1002-4AAA-9CA9-E4E3A79A9CA3}"/>
              </a:ext>
            </a:extLst>
          </p:cNvPr>
          <p:cNvSpPr>
            <a:spLocks noGrp="1" noChangeArrowheads="1"/>
          </p:cNvSpPr>
          <p:nvPr>
            <p:ph idx="1"/>
          </p:nvPr>
        </p:nvSpPr>
        <p:spPr>
          <a:xfrm>
            <a:off x="958713" y="1628800"/>
            <a:ext cx="7272808" cy="5040560"/>
          </a:xfrm>
        </p:spPr>
        <p:txBody>
          <a:bodyPr>
            <a:noAutofit/>
          </a:bodyPr>
          <a:lstStyle/>
          <a:p>
            <a:pPr>
              <a:spcBef>
                <a:spcPts val="0"/>
              </a:spcBef>
            </a:pPr>
            <a:r>
              <a:rPr lang="zh-CN" altLang="en-US" dirty="0">
                <a:solidFill>
                  <a:schemeClr val="tx1"/>
                </a:solidFill>
              </a:rPr>
              <a:t>系统分析是分析领域业务和建立新系统逻辑模型的过程。</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l="44099" t="9657" r="14114" b="12399"/>
          <a:stretch>
            <a:fillRect/>
          </a:stretch>
        </p:blipFill>
        <p:spPr bwMode="auto">
          <a:xfrm>
            <a:off x="3491880" y="2172052"/>
            <a:ext cx="4255412"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1605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11018BA-5434-4561-B412-293389E04FD0}"/>
              </a:ext>
            </a:extLst>
          </p:cNvPr>
          <p:cNvSpPr>
            <a:spLocks noGrp="1" noChangeArrowheads="1"/>
          </p:cNvSpPr>
          <p:nvPr>
            <p:ph type="title"/>
          </p:nvPr>
        </p:nvSpPr>
        <p:spPr/>
        <p:txBody>
          <a:bodyPr/>
          <a:lstStyle/>
          <a:p>
            <a:r>
              <a:rPr lang="en-US" altLang="zh-CN" dirty="0"/>
              <a:t>5.2.1 </a:t>
            </a:r>
            <a:r>
              <a:rPr lang="zh-CN" altLang="en-US" dirty="0"/>
              <a:t>问题分析</a:t>
            </a:r>
          </a:p>
        </p:txBody>
      </p:sp>
      <p:sp>
        <p:nvSpPr>
          <p:cNvPr id="4099" name="Rectangle 3">
            <a:extLst>
              <a:ext uri="{FF2B5EF4-FFF2-40B4-BE49-F238E27FC236}">
                <a16:creationId xmlns:a16="http://schemas.microsoft.com/office/drawing/2014/main" id="{2FB248A4-1002-4AAA-9CA9-E4E3A79A9CA3}"/>
              </a:ext>
            </a:extLst>
          </p:cNvPr>
          <p:cNvSpPr>
            <a:spLocks noGrp="1" noChangeArrowheads="1"/>
          </p:cNvSpPr>
          <p:nvPr>
            <p:ph idx="1"/>
          </p:nvPr>
        </p:nvSpPr>
        <p:spPr>
          <a:xfrm>
            <a:off x="958713" y="1628800"/>
            <a:ext cx="7272808" cy="5040560"/>
          </a:xfrm>
        </p:spPr>
        <p:txBody>
          <a:bodyPr>
            <a:noAutofit/>
          </a:bodyPr>
          <a:lstStyle/>
          <a:p>
            <a:pPr>
              <a:spcBef>
                <a:spcPts val="0"/>
              </a:spcBef>
            </a:pPr>
            <a:r>
              <a:rPr lang="zh-CN" altLang="en-US" sz="2400" dirty="0">
                <a:solidFill>
                  <a:schemeClr val="tx1"/>
                </a:solidFill>
              </a:rPr>
              <a:t>通过详细调查全面深入理解用户的业务，找出用户所面临的问题，准确把握用户真正的需要，为最终整理出符合用户需要的需求做准备。分析过程如下：</a:t>
            </a:r>
          </a:p>
          <a:p>
            <a:pPr lvl="1">
              <a:spcBef>
                <a:spcPts val="0"/>
              </a:spcBef>
            </a:pPr>
            <a:r>
              <a:rPr lang="zh-CN" altLang="en-US" sz="2400" dirty="0">
                <a:solidFill>
                  <a:schemeClr val="tx1"/>
                </a:solidFill>
                <a:latin typeface="楷体" panose="02010609060101010101" pitchFamily="49" charset="-122"/>
                <a:ea typeface="楷体" panose="02010609060101010101" pitchFamily="49" charset="-122"/>
              </a:rPr>
              <a:t>明确项目的背景</a:t>
            </a:r>
          </a:p>
          <a:p>
            <a:pPr lvl="1">
              <a:spcBef>
                <a:spcPts val="0"/>
              </a:spcBef>
            </a:pPr>
            <a:r>
              <a:rPr lang="zh-CN" altLang="en-US" sz="2400" dirty="0">
                <a:solidFill>
                  <a:schemeClr val="tx1"/>
                </a:solidFill>
                <a:latin typeface="楷体" panose="02010609060101010101" pitchFamily="49" charset="-122"/>
                <a:ea typeface="楷体" panose="02010609060101010101" pitchFamily="49" charset="-122"/>
              </a:rPr>
              <a:t>明确项目目标、范围、相关部门和人员</a:t>
            </a:r>
          </a:p>
          <a:p>
            <a:pPr lvl="1">
              <a:spcBef>
                <a:spcPts val="0"/>
              </a:spcBef>
            </a:pPr>
            <a:r>
              <a:rPr lang="zh-CN" altLang="en-US" sz="2400" dirty="0">
                <a:solidFill>
                  <a:schemeClr val="tx1"/>
                </a:solidFill>
                <a:latin typeface="楷体" panose="02010609060101010101" pitchFamily="49" charset="-122"/>
                <a:ea typeface="楷体" panose="02010609060101010101" pitchFamily="49" charset="-122"/>
              </a:rPr>
              <a:t>找出关键涉众（</a:t>
            </a:r>
            <a:r>
              <a:rPr lang="en-US" altLang="zh-CN" sz="2400" dirty="0">
                <a:solidFill>
                  <a:schemeClr val="tx1"/>
                </a:solidFill>
                <a:latin typeface="楷体" panose="02010609060101010101" pitchFamily="49" charset="-122"/>
                <a:ea typeface="楷体" panose="02010609060101010101" pitchFamily="49" charset="-122"/>
              </a:rPr>
              <a:t>stakeholder</a:t>
            </a:r>
            <a:r>
              <a:rPr lang="zh-CN" altLang="en-US" sz="2400" dirty="0">
                <a:solidFill>
                  <a:schemeClr val="tx1"/>
                </a:solidFill>
                <a:latin typeface="楷体" panose="02010609060101010101" pitchFamily="49" charset="-122"/>
                <a:ea typeface="楷体" panose="02010609060101010101" pitchFamily="49" charset="-122"/>
              </a:rPr>
              <a:t>，也称利益相关人员）及待解决的问题。涉众包括系统的用户、项目决策者、受项目影响的第三方等。</a:t>
            </a:r>
          </a:p>
          <a:p>
            <a:pPr lvl="1">
              <a:spcBef>
                <a:spcPts val="0"/>
              </a:spcBef>
            </a:pPr>
            <a:r>
              <a:rPr lang="zh-CN" altLang="en-US" sz="2400" dirty="0">
                <a:solidFill>
                  <a:schemeClr val="tx1"/>
                </a:solidFill>
                <a:latin typeface="楷体" panose="02010609060101010101" pitchFamily="49" charset="-122"/>
                <a:ea typeface="楷体" panose="02010609060101010101" pitchFamily="49" charset="-122"/>
              </a:rPr>
              <a:t>调查和分析业务流程，建立业务流程模型以描述用户处理业务的过程及过程中数据的流转。</a:t>
            </a:r>
          </a:p>
        </p:txBody>
      </p:sp>
    </p:spTree>
    <p:extLst>
      <p:ext uri="{BB962C8B-B14F-4D97-AF65-F5344CB8AC3E}">
        <p14:creationId xmlns:p14="http://schemas.microsoft.com/office/powerpoint/2010/main" val="931927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11018BA-5434-4561-B412-293389E04FD0}"/>
              </a:ext>
            </a:extLst>
          </p:cNvPr>
          <p:cNvSpPr>
            <a:spLocks noGrp="1" noChangeArrowheads="1"/>
          </p:cNvSpPr>
          <p:nvPr>
            <p:ph type="title"/>
          </p:nvPr>
        </p:nvSpPr>
        <p:spPr/>
        <p:txBody>
          <a:bodyPr/>
          <a:lstStyle/>
          <a:p>
            <a:r>
              <a:rPr lang="zh-CN" altLang="en-US" dirty="0"/>
              <a:t>涉众分析</a:t>
            </a:r>
          </a:p>
        </p:txBody>
      </p:sp>
      <p:sp>
        <p:nvSpPr>
          <p:cNvPr id="4099" name="Rectangle 3">
            <a:extLst>
              <a:ext uri="{FF2B5EF4-FFF2-40B4-BE49-F238E27FC236}">
                <a16:creationId xmlns:a16="http://schemas.microsoft.com/office/drawing/2014/main" id="{2FB248A4-1002-4AAA-9CA9-E4E3A79A9CA3}"/>
              </a:ext>
            </a:extLst>
          </p:cNvPr>
          <p:cNvSpPr>
            <a:spLocks noGrp="1" noChangeArrowheads="1"/>
          </p:cNvSpPr>
          <p:nvPr>
            <p:ph idx="1"/>
          </p:nvPr>
        </p:nvSpPr>
        <p:spPr>
          <a:xfrm>
            <a:off x="958713" y="1628800"/>
            <a:ext cx="7272808" cy="504056"/>
          </a:xfrm>
        </p:spPr>
        <p:txBody>
          <a:bodyPr>
            <a:noAutofit/>
          </a:bodyPr>
          <a:lstStyle/>
          <a:p>
            <a:pPr>
              <a:spcBef>
                <a:spcPts val="0"/>
              </a:spcBef>
            </a:pPr>
            <a:r>
              <a:rPr lang="zh-CN" altLang="en-US" sz="2400" dirty="0">
                <a:solidFill>
                  <a:schemeClr val="tx1"/>
                </a:solidFill>
              </a:rPr>
              <a:t>某空调维修服务公司的维修服务系统</a:t>
            </a:r>
            <a:endParaRPr lang="zh-CN" altLang="en-US" sz="2400" dirty="0">
              <a:solidFill>
                <a:schemeClr val="tx1"/>
              </a:solidFill>
              <a:latin typeface="楷体" panose="02010609060101010101" pitchFamily="49" charset="-122"/>
              <a:ea typeface="楷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787998434"/>
              </p:ext>
            </p:extLst>
          </p:nvPr>
        </p:nvGraphicFramePr>
        <p:xfrm>
          <a:off x="611560" y="2204864"/>
          <a:ext cx="8005901" cy="4367259"/>
        </p:xfrm>
        <a:graphic>
          <a:graphicData uri="http://schemas.openxmlformats.org/drawingml/2006/table">
            <a:tbl>
              <a:tblPr firstRow="1" firstCol="1" bandRow="1" bandCol="1">
                <a:tableStyleId>{46F890A9-2807-4EBB-B81D-B2AA78EC7F39}</a:tableStyleId>
              </a:tblPr>
              <a:tblGrid>
                <a:gridCol w="600443">
                  <a:extLst>
                    <a:ext uri="{9D8B030D-6E8A-4147-A177-3AD203B41FA5}">
                      <a16:colId xmlns:a16="http://schemas.microsoft.com/office/drawing/2014/main" val="20000"/>
                    </a:ext>
                  </a:extLst>
                </a:gridCol>
                <a:gridCol w="934022">
                  <a:extLst>
                    <a:ext uri="{9D8B030D-6E8A-4147-A177-3AD203B41FA5}">
                      <a16:colId xmlns:a16="http://schemas.microsoft.com/office/drawing/2014/main" val="20001"/>
                    </a:ext>
                  </a:extLst>
                </a:gridCol>
                <a:gridCol w="1134169">
                  <a:extLst>
                    <a:ext uri="{9D8B030D-6E8A-4147-A177-3AD203B41FA5}">
                      <a16:colId xmlns:a16="http://schemas.microsoft.com/office/drawing/2014/main" val="20002"/>
                    </a:ext>
                  </a:extLst>
                </a:gridCol>
                <a:gridCol w="5337267">
                  <a:extLst>
                    <a:ext uri="{9D8B030D-6E8A-4147-A177-3AD203B41FA5}">
                      <a16:colId xmlns:a16="http://schemas.microsoft.com/office/drawing/2014/main" val="20003"/>
                    </a:ext>
                  </a:extLst>
                </a:gridCol>
              </a:tblGrid>
              <a:tr h="516474">
                <a:tc>
                  <a:txBody>
                    <a:bodyPr/>
                    <a:lstStyle/>
                    <a:p>
                      <a:pPr algn="just">
                        <a:spcAft>
                          <a:spcPts val="0"/>
                        </a:spcAft>
                      </a:pPr>
                      <a:r>
                        <a:rPr lang="zh-CN" sz="1800" kern="100" dirty="0">
                          <a:effectLst/>
                        </a:rPr>
                        <a:t>序号</a:t>
                      </a:r>
                      <a:endParaRPr lang="zh-CN" sz="2400" kern="100" dirty="0">
                        <a:effectLst/>
                        <a:latin typeface="Calibri"/>
                        <a:ea typeface="宋体"/>
                        <a:cs typeface="Times New Roman"/>
                      </a:endParaRPr>
                    </a:p>
                  </a:txBody>
                  <a:tcPr marL="68582" marR="68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100">
                          <a:effectLst/>
                        </a:rPr>
                        <a:t>涉众</a:t>
                      </a:r>
                      <a:endParaRPr lang="zh-CN" sz="2400" kern="100">
                        <a:effectLst/>
                        <a:latin typeface="Calibri"/>
                        <a:ea typeface="宋体"/>
                        <a:cs typeface="Times New Roman"/>
                      </a:endParaRPr>
                    </a:p>
                  </a:txBody>
                  <a:tcPr marL="68582" marR="68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100">
                          <a:effectLst/>
                        </a:rPr>
                        <a:t>代表人物</a:t>
                      </a:r>
                      <a:endParaRPr lang="zh-CN" sz="2400" kern="100">
                        <a:effectLst/>
                        <a:latin typeface="Calibri"/>
                        <a:ea typeface="宋体"/>
                        <a:cs typeface="Times New Roman"/>
                      </a:endParaRPr>
                    </a:p>
                  </a:txBody>
                  <a:tcPr marL="68582" marR="68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100" dirty="0">
                          <a:effectLst/>
                        </a:rPr>
                        <a:t>待解决的问题</a:t>
                      </a:r>
                      <a:r>
                        <a:rPr lang="en-US" sz="1800" kern="100" dirty="0">
                          <a:effectLst/>
                        </a:rPr>
                        <a:t>/</a:t>
                      </a:r>
                      <a:r>
                        <a:rPr lang="zh-CN" sz="1800" kern="100" dirty="0">
                          <a:effectLst/>
                        </a:rPr>
                        <a:t>对系统的期望</a:t>
                      </a:r>
                      <a:endParaRPr lang="zh-CN" sz="2400" kern="100" dirty="0">
                        <a:effectLst/>
                        <a:latin typeface="Calibri"/>
                        <a:ea typeface="宋体"/>
                        <a:cs typeface="Times New Roman"/>
                      </a:endParaRPr>
                    </a:p>
                  </a:txBody>
                  <a:tcPr marL="68582" marR="68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39273">
                <a:tc>
                  <a:txBody>
                    <a:bodyPr/>
                    <a:lstStyle/>
                    <a:p>
                      <a:pPr algn="just">
                        <a:spcAft>
                          <a:spcPts val="0"/>
                        </a:spcAft>
                      </a:pPr>
                      <a:r>
                        <a:rPr lang="en-US" sz="1400" kern="100" dirty="0">
                          <a:effectLst/>
                        </a:rPr>
                        <a:t>1</a:t>
                      </a:r>
                      <a:endParaRPr lang="zh-CN" sz="1800" kern="100" dirty="0">
                        <a:effectLst/>
                        <a:latin typeface="Calibri"/>
                        <a:ea typeface="宋体"/>
                        <a:cs typeface="Times New Roman"/>
                      </a:endParaRPr>
                    </a:p>
                  </a:txBody>
                  <a:tcPr marL="68582" marR="68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400" kern="100">
                          <a:effectLst/>
                        </a:rPr>
                        <a:t>客户</a:t>
                      </a:r>
                      <a:endParaRPr lang="zh-CN" sz="1800" kern="100">
                        <a:effectLst/>
                        <a:latin typeface="Calibri"/>
                        <a:ea typeface="宋体"/>
                        <a:cs typeface="Times New Roman"/>
                      </a:endParaRPr>
                    </a:p>
                  </a:txBody>
                  <a:tcPr marL="68582" marR="68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400" kern="100">
                          <a:effectLst/>
                        </a:rPr>
                        <a:t>宋大山（华联商厦负责人）</a:t>
                      </a:r>
                      <a:endParaRPr lang="zh-CN" sz="1800" kern="100">
                        <a:effectLst/>
                        <a:latin typeface="Calibri"/>
                        <a:ea typeface="宋体"/>
                        <a:cs typeface="Times New Roman"/>
                      </a:endParaRPr>
                    </a:p>
                  </a:txBody>
                  <a:tcPr marL="68582" marR="68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400" kern="100" dirty="0">
                          <a:effectLst/>
                        </a:rPr>
                        <a:t>1. </a:t>
                      </a:r>
                      <a:r>
                        <a:rPr lang="zh-CN" sz="1400" kern="100" dirty="0">
                          <a:effectLst/>
                        </a:rPr>
                        <a:t>维修服务响应速度慢，往往要延迟多日才安排工人上门</a:t>
                      </a:r>
                      <a:endParaRPr lang="zh-CN" sz="1800" kern="100" dirty="0">
                        <a:effectLst/>
                      </a:endParaRPr>
                    </a:p>
                    <a:p>
                      <a:pPr algn="just">
                        <a:spcAft>
                          <a:spcPts val="0"/>
                        </a:spcAft>
                      </a:pPr>
                      <a:r>
                        <a:rPr lang="en-US" sz="1400" kern="100" dirty="0">
                          <a:effectLst/>
                        </a:rPr>
                        <a:t>2. </a:t>
                      </a:r>
                      <a:r>
                        <a:rPr lang="zh-CN" sz="1400" kern="100" dirty="0">
                          <a:effectLst/>
                        </a:rPr>
                        <a:t>每次维修期所花时间过长，整座大厦或部分场所温度失控，大厦商户和顾客怨声载道</a:t>
                      </a:r>
                      <a:endParaRPr lang="zh-CN" sz="1800" kern="100" dirty="0">
                        <a:effectLst/>
                        <a:latin typeface="Calibri"/>
                        <a:ea typeface="宋体"/>
                        <a:cs typeface="Times New Roman"/>
                      </a:endParaRPr>
                    </a:p>
                  </a:txBody>
                  <a:tcPr marL="68582" marR="68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43071">
                <a:tc>
                  <a:txBody>
                    <a:bodyPr/>
                    <a:lstStyle/>
                    <a:p>
                      <a:pPr algn="just">
                        <a:spcAft>
                          <a:spcPts val="0"/>
                        </a:spcAft>
                      </a:pPr>
                      <a:r>
                        <a:rPr lang="en-US" sz="1400" kern="100">
                          <a:effectLst/>
                        </a:rPr>
                        <a:t>2</a:t>
                      </a:r>
                      <a:endParaRPr lang="zh-CN" sz="1800" kern="100">
                        <a:effectLst/>
                        <a:latin typeface="Calibri"/>
                        <a:ea typeface="宋体"/>
                        <a:cs typeface="Times New Roman"/>
                      </a:endParaRPr>
                    </a:p>
                  </a:txBody>
                  <a:tcPr marL="68582" marR="68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400" kern="100">
                          <a:effectLst/>
                        </a:rPr>
                        <a:t>业务经理</a:t>
                      </a:r>
                      <a:endParaRPr lang="zh-CN" sz="1800" kern="100">
                        <a:effectLst/>
                        <a:latin typeface="Calibri"/>
                        <a:ea typeface="宋体"/>
                        <a:cs typeface="Times New Roman"/>
                      </a:endParaRPr>
                    </a:p>
                  </a:txBody>
                  <a:tcPr marL="68582" marR="68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400" kern="100">
                          <a:effectLst/>
                        </a:rPr>
                        <a:t>张三丰</a:t>
                      </a:r>
                      <a:endParaRPr lang="zh-CN" sz="1800" kern="100">
                        <a:effectLst/>
                        <a:latin typeface="Calibri"/>
                        <a:ea typeface="宋体"/>
                        <a:cs typeface="Times New Roman"/>
                      </a:endParaRPr>
                    </a:p>
                  </a:txBody>
                  <a:tcPr marL="68582" marR="68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400" kern="100" dirty="0">
                          <a:effectLst/>
                        </a:rPr>
                        <a:t>1. </a:t>
                      </a:r>
                      <a:r>
                        <a:rPr lang="zh-CN" sz="1400" kern="100" dirty="0">
                          <a:effectLst/>
                        </a:rPr>
                        <a:t>工人安装与维护周期过长，工作效率低下</a:t>
                      </a:r>
                      <a:endParaRPr lang="zh-CN" sz="1800" kern="100" dirty="0">
                        <a:effectLst/>
                      </a:endParaRPr>
                    </a:p>
                    <a:p>
                      <a:pPr algn="just">
                        <a:spcAft>
                          <a:spcPts val="0"/>
                        </a:spcAft>
                      </a:pPr>
                      <a:r>
                        <a:rPr lang="en-US" sz="1400" kern="100" dirty="0">
                          <a:effectLst/>
                        </a:rPr>
                        <a:t>2. </a:t>
                      </a:r>
                      <a:r>
                        <a:rPr lang="zh-CN" sz="1400" kern="100" dirty="0">
                          <a:effectLst/>
                        </a:rPr>
                        <a:t>工人出工安排混乱，无法掌握哪个工人在某一时段空闲</a:t>
                      </a:r>
                      <a:endParaRPr lang="zh-CN" sz="1800" kern="100" dirty="0">
                        <a:effectLst/>
                      </a:endParaRPr>
                    </a:p>
                    <a:p>
                      <a:pPr algn="just">
                        <a:spcAft>
                          <a:spcPts val="0"/>
                        </a:spcAft>
                      </a:pPr>
                      <a:r>
                        <a:rPr lang="en-US" sz="1400" kern="100" dirty="0">
                          <a:effectLst/>
                        </a:rPr>
                        <a:t>3. </a:t>
                      </a:r>
                      <a:r>
                        <a:rPr lang="zh-CN" sz="1400" kern="100" dirty="0">
                          <a:effectLst/>
                        </a:rPr>
                        <a:t>库存材料总掌握不清楚，经常出现短货和缺货的情况</a:t>
                      </a:r>
                      <a:endParaRPr lang="zh-CN" sz="1800" kern="100" dirty="0">
                        <a:effectLst/>
                        <a:latin typeface="Calibri"/>
                        <a:ea typeface="宋体"/>
                        <a:cs typeface="Times New Roman"/>
                      </a:endParaRPr>
                    </a:p>
                  </a:txBody>
                  <a:tcPr marL="68582" marR="68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846869">
                <a:tc>
                  <a:txBody>
                    <a:bodyPr/>
                    <a:lstStyle/>
                    <a:p>
                      <a:pPr algn="just">
                        <a:spcAft>
                          <a:spcPts val="0"/>
                        </a:spcAft>
                      </a:pPr>
                      <a:r>
                        <a:rPr lang="en-US" sz="1400" kern="100">
                          <a:effectLst/>
                        </a:rPr>
                        <a:t>3</a:t>
                      </a:r>
                      <a:endParaRPr lang="zh-CN" sz="1800" kern="100">
                        <a:effectLst/>
                        <a:latin typeface="Calibri"/>
                        <a:ea typeface="宋体"/>
                        <a:cs typeface="Times New Roman"/>
                      </a:endParaRPr>
                    </a:p>
                  </a:txBody>
                  <a:tcPr marL="68582" marR="68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400" kern="100">
                          <a:effectLst/>
                        </a:rPr>
                        <a:t>工人</a:t>
                      </a:r>
                      <a:endParaRPr lang="zh-CN" sz="1800" kern="100">
                        <a:effectLst/>
                        <a:latin typeface="Calibri"/>
                        <a:ea typeface="宋体"/>
                        <a:cs typeface="Times New Roman"/>
                      </a:endParaRPr>
                    </a:p>
                  </a:txBody>
                  <a:tcPr marL="68582" marR="68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400" kern="100">
                          <a:effectLst/>
                        </a:rPr>
                        <a:t>李四</a:t>
                      </a:r>
                      <a:endParaRPr lang="zh-CN" sz="1800" kern="100">
                        <a:effectLst/>
                        <a:latin typeface="Calibri"/>
                        <a:ea typeface="宋体"/>
                        <a:cs typeface="Times New Roman"/>
                      </a:endParaRPr>
                    </a:p>
                  </a:txBody>
                  <a:tcPr marL="68582" marR="68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a:spcAft>
                          <a:spcPts val="0"/>
                        </a:spcAft>
                        <a:buNone/>
                      </a:pPr>
                      <a:r>
                        <a:rPr lang="en-US" altLang="zh-CN" sz="1400" kern="100" dirty="0">
                          <a:effectLst/>
                        </a:rPr>
                        <a:t>1. </a:t>
                      </a:r>
                      <a:r>
                        <a:rPr lang="zh-CN" sz="1400" kern="100" dirty="0">
                          <a:effectLst/>
                        </a:rPr>
                        <a:t>信息不准确，经常发生到现场后发现维修部件、材料、工具与空调故障不匹配的问题</a:t>
                      </a:r>
                      <a:endParaRPr lang="en-US" altLang="zh-CN" sz="1400" kern="100" dirty="0">
                        <a:effectLst/>
                      </a:endParaRPr>
                    </a:p>
                    <a:p>
                      <a:pPr marL="0" indent="0" algn="just">
                        <a:spcAft>
                          <a:spcPts val="0"/>
                        </a:spcAft>
                        <a:buNone/>
                      </a:pPr>
                      <a:r>
                        <a:rPr lang="en-US" altLang="zh-CN" sz="1400" kern="100" dirty="0">
                          <a:effectLst/>
                        </a:rPr>
                        <a:t>2. </a:t>
                      </a:r>
                      <a:r>
                        <a:rPr lang="zh-CN" sz="1400" kern="100" dirty="0">
                          <a:effectLst/>
                        </a:rPr>
                        <a:t>客户档案及空调维修历史信息缺失，不能迅速判定故障的原因</a:t>
                      </a:r>
                      <a:endParaRPr lang="zh-CN" sz="1400" kern="100" dirty="0">
                        <a:solidFill>
                          <a:schemeClr val="dk1"/>
                        </a:solidFill>
                        <a:effectLst/>
                        <a:latin typeface="+mn-lt"/>
                        <a:ea typeface="+mn-ea"/>
                        <a:cs typeface="+mn-cs"/>
                      </a:endParaRPr>
                    </a:p>
                  </a:txBody>
                  <a:tcPr marL="68582" marR="68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15215">
                <a:tc>
                  <a:txBody>
                    <a:bodyPr/>
                    <a:lstStyle/>
                    <a:p>
                      <a:pPr algn="just">
                        <a:spcAft>
                          <a:spcPts val="0"/>
                        </a:spcAft>
                      </a:pPr>
                      <a:r>
                        <a:rPr lang="en-US" sz="1400" kern="100">
                          <a:effectLst/>
                        </a:rPr>
                        <a:t>4</a:t>
                      </a:r>
                      <a:endParaRPr lang="zh-CN" sz="1800" kern="100">
                        <a:effectLst/>
                        <a:latin typeface="Calibri"/>
                        <a:ea typeface="宋体"/>
                        <a:cs typeface="Times New Roman"/>
                      </a:endParaRPr>
                    </a:p>
                  </a:txBody>
                  <a:tcPr marL="68582" marR="68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400" kern="100">
                          <a:effectLst/>
                        </a:rPr>
                        <a:t>财务人员</a:t>
                      </a:r>
                      <a:endParaRPr lang="zh-CN" sz="1800" kern="100">
                        <a:effectLst/>
                        <a:latin typeface="Calibri"/>
                        <a:ea typeface="宋体"/>
                        <a:cs typeface="Times New Roman"/>
                      </a:endParaRPr>
                    </a:p>
                  </a:txBody>
                  <a:tcPr marL="68582" marR="68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400" kern="100">
                          <a:effectLst/>
                        </a:rPr>
                        <a:t>王五</a:t>
                      </a:r>
                      <a:endParaRPr lang="zh-CN" sz="1800" kern="100">
                        <a:effectLst/>
                        <a:latin typeface="Calibri"/>
                        <a:ea typeface="宋体"/>
                        <a:cs typeface="Times New Roman"/>
                      </a:endParaRPr>
                    </a:p>
                  </a:txBody>
                  <a:tcPr marL="68582" marR="68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400" kern="100">
                          <a:effectLst/>
                        </a:rPr>
                        <a:t>1. </a:t>
                      </a:r>
                      <a:r>
                        <a:rPr lang="zh-CN" sz="1400" kern="100">
                          <a:effectLst/>
                        </a:rPr>
                        <a:t>维修款到账不及时，经常错过月度和季度账期</a:t>
                      </a:r>
                      <a:endParaRPr lang="zh-CN" sz="1800" kern="100">
                        <a:effectLst/>
                      </a:endParaRPr>
                    </a:p>
                    <a:p>
                      <a:pPr algn="just">
                        <a:spcAft>
                          <a:spcPts val="0"/>
                        </a:spcAft>
                      </a:pPr>
                      <a:r>
                        <a:rPr lang="en-US" sz="1400" kern="100">
                          <a:effectLst/>
                        </a:rPr>
                        <a:t>2. </a:t>
                      </a:r>
                      <a:r>
                        <a:rPr lang="zh-CN" sz="1400" kern="100">
                          <a:effectLst/>
                        </a:rPr>
                        <a:t>维修服务信息统计不及时，计算业务经理和工人的奖金不准确</a:t>
                      </a:r>
                      <a:endParaRPr lang="zh-CN" sz="1800" kern="100">
                        <a:effectLst/>
                        <a:latin typeface="Calibri"/>
                        <a:ea typeface="宋体"/>
                        <a:cs typeface="Times New Roman"/>
                      </a:endParaRPr>
                    </a:p>
                  </a:txBody>
                  <a:tcPr marL="68582" marR="68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706357">
                <a:tc>
                  <a:txBody>
                    <a:bodyPr/>
                    <a:lstStyle/>
                    <a:p>
                      <a:pPr algn="just">
                        <a:spcAft>
                          <a:spcPts val="0"/>
                        </a:spcAft>
                      </a:pPr>
                      <a:r>
                        <a:rPr lang="en-US" sz="1400" kern="100">
                          <a:effectLst/>
                        </a:rPr>
                        <a:t>5</a:t>
                      </a:r>
                      <a:endParaRPr lang="zh-CN" sz="1800" kern="100">
                        <a:effectLst/>
                        <a:latin typeface="Calibri"/>
                        <a:ea typeface="宋体"/>
                        <a:cs typeface="Times New Roman"/>
                      </a:endParaRPr>
                    </a:p>
                  </a:txBody>
                  <a:tcPr marL="68582" marR="68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400" kern="100" dirty="0">
                          <a:effectLst/>
                        </a:rPr>
                        <a:t>库房人员</a:t>
                      </a:r>
                      <a:endParaRPr lang="zh-CN" sz="1800" kern="100" dirty="0">
                        <a:effectLst/>
                        <a:latin typeface="Calibri"/>
                        <a:ea typeface="宋体"/>
                        <a:cs typeface="Times New Roman"/>
                      </a:endParaRPr>
                    </a:p>
                  </a:txBody>
                  <a:tcPr marL="68582" marR="68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400" kern="100">
                          <a:effectLst/>
                        </a:rPr>
                        <a:t>钱丽</a:t>
                      </a:r>
                      <a:endParaRPr lang="zh-CN" sz="1800" kern="100">
                        <a:effectLst/>
                        <a:latin typeface="Calibri"/>
                        <a:ea typeface="宋体"/>
                        <a:cs typeface="Times New Roman"/>
                      </a:endParaRPr>
                    </a:p>
                  </a:txBody>
                  <a:tcPr marL="68582" marR="68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400" kern="100" dirty="0">
                          <a:effectLst/>
                        </a:rPr>
                        <a:t>1. </a:t>
                      </a:r>
                      <a:r>
                        <a:rPr lang="zh-CN" sz="1400" kern="100" dirty="0">
                          <a:effectLst/>
                        </a:rPr>
                        <a:t>有些材料积压库房，有些又经常短缺</a:t>
                      </a:r>
                      <a:endParaRPr lang="zh-CN" sz="1800" kern="100" dirty="0">
                        <a:effectLst/>
                      </a:endParaRPr>
                    </a:p>
                    <a:p>
                      <a:pPr algn="just">
                        <a:spcAft>
                          <a:spcPts val="0"/>
                        </a:spcAft>
                      </a:pPr>
                      <a:r>
                        <a:rPr lang="en-US" sz="1400" kern="100" dirty="0">
                          <a:effectLst/>
                        </a:rPr>
                        <a:t>2. </a:t>
                      </a:r>
                      <a:r>
                        <a:rPr lang="zh-CN" sz="1400" kern="100" dirty="0">
                          <a:effectLst/>
                        </a:rPr>
                        <a:t>材料品种和规格太多，管理环节容易出错，经常有库房材料账实不符的情况</a:t>
                      </a:r>
                      <a:endParaRPr lang="zh-CN" sz="1800" kern="100" dirty="0">
                        <a:effectLst/>
                        <a:latin typeface="Calibri"/>
                        <a:ea typeface="宋体"/>
                        <a:cs typeface="Times New Roman"/>
                      </a:endParaRPr>
                    </a:p>
                  </a:txBody>
                  <a:tcPr marL="68582" marR="68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68414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11018BA-5434-4561-B412-293389E04FD0}"/>
              </a:ext>
            </a:extLst>
          </p:cNvPr>
          <p:cNvSpPr>
            <a:spLocks noGrp="1" noChangeArrowheads="1"/>
          </p:cNvSpPr>
          <p:nvPr>
            <p:ph type="title"/>
          </p:nvPr>
        </p:nvSpPr>
        <p:spPr/>
        <p:txBody>
          <a:bodyPr/>
          <a:lstStyle/>
          <a:p>
            <a:r>
              <a:rPr lang="zh-CN" altLang="en-US" dirty="0"/>
              <a:t>系统调查方法</a:t>
            </a:r>
          </a:p>
        </p:txBody>
      </p:sp>
      <p:sp>
        <p:nvSpPr>
          <p:cNvPr id="4099" name="Rectangle 3">
            <a:extLst>
              <a:ext uri="{FF2B5EF4-FFF2-40B4-BE49-F238E27FC236}">
                <a16:creationId xmlns:a16="http://schemas.microsoft.com/office/drawing/2014/main" id="{2FB248A4-1002-4AAA-9CA9-E4E3A79A9CA3}"/>
              </a:ext>
            </a:extLst>
          </p:cNvPr>
          <p:cNvSpPr>
            <a:spLocks noGrp="1" noChangeArrowheads="1"/>
          </p:cNvSpPr>
          <p:nvPr>
            <p:ph idx="1"/>
          </p:nvPr>
        </p:nvSpPr>
        <p:spPr>
          <a:xfrm>
            <a:off x="958713" y="1628800"/>
            <a:ext cx="7272808" cy="5040560"/>
          </a:xfrm>
        </p:spPr>
        <p:txBody>
          <a:bodyPr>
            <a:noAutofit/>
          </a:bodyPr>
          <a:lstStyle/>
          <a:p>
            <a:pPr>
              <a:spcBef>
                <a:spcPts val="0"/>
              </a:spcBef>
            </a:pPr>
            <a:r>
              <a:rPr lang="zh-CN" altLang="en-US" sz="2400" dirty="0">
                <a:solidFill>
                  <a:schemeClr val="tx1"/>
                </a:solidFill>
              </a:rPr>
              <a:t>调查是识别需求的基础，是建立系统逻辑模型的基础。调查包括：</a:t>
            </a:r>
          </a:p>
          <a:p>
            <a:pPr lvl="1">
              <a:spcBef>
                <a:spcPts val="0"/>
              </a:spcBef>
            </a:pPr>
            <a:r>
              <a:rPr lang="zh-CN" altLang="en-US" sz="2400" dirty="0">
                <a:solidFill>
                  <a:schemeClr val="tx1"/>
                </a:solidFill>
                <a:latin typeface="楷体" panose="02010609060101010101" pitchFamily="49" charset="-122"/>
                <a:ea typeface="楷体" panose="02010609060101010101" pitchFamily="49" charset="-122"/>
              </a:rPr>
              <a:t>业务处理过程是什么样的？</a:t>
            </a:r>
            <a:r>
              <a:rPr lang="en-US" altLang="zh-CN" sz="2400" dirty="0">
                <a:solidFill>
                  <a:schemeClr val="tx1"/>
                </a:solidFill>
                <a:latin typeface="楷体" panose="02010609060101010101" pitchFamily="49" charset="-122"/>
                <a:ea typeface="楷体" panose="02010609060101010101" pitchFamily="49" charset="-122"/>
              </a:rPr>
              <a:t>(</a:t>
            </a:r>
            <a:r>
              <a:rPr lang="zh-CN" altLang="en-US" sz="2400" dirty="0">
                <a:solidFill>
                  <a:schemeClr val="tx1"/>
                </a:solidFill>
                <a:latin typeface="楷体" panose="02010609060101010101" pitchFamily="49" charset="-122"/>
                <a:ea typeface="楷体" panose="02010609060101010101" pitchFamily="49" charset="-122"/>
              </a:rPr>
              <a:t>干什么？</a:t>
            </a:r>
            <a:r>
              <a:rPr lang="en-US" altLang="zh-CN" sz="2400" dirty="0">
                <a:solidFill>
                  <a:schemeClr val="tx1"/>
                </a:solidFill>
                <a:latin typeface="楷体" panose="02010609060101010101" pitchFamily="49" charset="-122"/>
                <a:ea typeface="楷体" panose="02010609060101010101" pitchFamily="49" charset="-122"/>
              </a:rPr>
              <a:t>)</a:t>
            </a:r>
          </a:p>
          <a:p>
            <a:pPr lvl="1">
              <a:spcBef>
                <a:spcPts val="0"/>
              </a:spcBef>
            </a:pPr>
            <a:r>
              <a:rPr lang="zh-CN" altLang="en-US" sz="2400" dirty="0">
                <a:solidFill>
                  <a:schemeClr val="tx1"/>
                </a:solidFill>
                <a:latin typeface="楷体" panose="02010609060101010101" pitchFamily="49" charset="-122"/>
                <a:ea typeface="楷体" panose="02010609060101010101" pitchFamily="49" charset="-122"/>
              </a:rPr>
              <a:t>业务过程应该怎样完成？</a:t>
            </a:r>
            <a:r>
              <a:rPr lang="en-US" altLang="zh-CN" sz="2400" dirty="0">
                <a:solidFill>
                  <a:schemeClr val="tx1"/>
                </a:solidFill>
                <a:latin typeface="楷体" panose="02010609060101010101" pitchFamily="49" charset="-122"/>
                <a:ea typeface="楷体" panose="02010609060101010101" pitchFamily="49" charset="-122"/>
              </a:rPr>
              <a:t>(</a:t>
            </a:r>
            <a:r>
              <a:rPr lang="zh-CN" altLang="en-US" sz="2400" dirty="0">
                <a:solidFill>
                  <a:schemeClr val="tx1"/>
                </a:solidFill>
                <a:latin typeface="楷体" panose="02010609060101010101" pitchFamily="49" charset="-122"/>
                <a:ea typeface="楷体" panose="02010609060101010101" pitchFamily="49" charset="-122"/>
              </a:rPr>
              <a:t>怎么干？</a:t>
            </a:r>
            <a:r>
              <a:rPr lang="en-US" altLang="zh-CN" sz="2400" dirty="0">
                <a:solidFill>
                  <a:schemeClr val="tx1"/>
                </a:solidFill>
                <a:latin typeface="楷体" panose="02010609060101010101" pitchFamily="49" charset="-122"/>
                <a:ea typeface="楷体" panose="02010609060101010101" pitchFamily="49" charset="-122"/>
              </a:rPr>
              <a:t>)</a:t>
            </a:r>
          </a:p>
          <a:p>
            <a:pPr lvl="1">
              <a:spcBef>
                <a:spcPts val="0"/>
              </a:spcBef>
            </a:pPr>
            <a:r>
              <a:rPr lang="zh-CN" altLang="en-US" sz="2400" dirty="0">
                <a:solidFill>
                  <a:schemeClr val="tx1"/>
                </a:solidFill>
                <a:latin typeface="楷体" panose="02010609060101010101" pitchFamily="49" charset="-122"/>
                <a:ea typeface="楷体" panose="02010609060101010101" pitchFamily="49" charset="-122"/>
              </a:rPr>
              <a:t>业务谁负责，完成业务需要什么输入，能输出什么？</a:t>
            </a:r>
          </a:p>
          <a:p>
            <a:pPr>
              <a:spcBef>
                <a:spcPts val="0"/>
              </a:spcBef>
            </a:pPr>
            <a:r>
              <a:rPr lang="zh-CN" altLang="en-US" sz="2400" dirty="0">
                <a:solidFill>
                  <a:schemeClr val="tx1"/>
                </a:solidFill>
              </a:rPr>
              <a:t>传统的系统调查方法有：</a:t>
            </a:r>
          </a:p>
          <a:p>
            <a:pPr lvl="1">
              <a:spcBef>
                <a:spcPts val="0"/>
              </a:spcBef>
            </a:pPr>
            <a:r>
              <a:rPr lang="zh-CN" altLang="en-US" sz="2400" dirty="0">
                <a:solidFill>
                  <a:schemeClr val="tx1"/>
                </a:solidFill>
                <a:latin typeface="楷体" panose="02010609060101010101" pitchFamily="49" charset="-122"/>
                <a:ea typeface="楷体" panose="02010609060101010101" pitchFamily="49" charset="-122"/>
              </a:rPr>
              <a:t>资料收集</a:t>
            </a:r>
          </a:p>
          <a:p>
            <a:pPr lvl="1">
              <a:spcBef>
                <a:spcPts val="0"/>
              </a:spcBef>
            </a:pPr>
            <a:r>
              <a:rPr lang="zh-CN" altLang="en-US" sz="2400" dirty="0">
                <a:solidFill>
                  <a:schemeClr val="tx1"/>
                </a:solidFill>
                <a:latin typeface="楷体" panose="02010609060101010101" pitchFamily="49" charset="-122"/>
                <a:ea typeface="楷体" panose="02010609060101010101" pitchFamily="49" charset="-122"/>
              </a:rPr>
              <a:t>访谈</a:t>
            </a:r>
          </a:p>
          <a:p>
            <a:pPr lvl="1">
              <a:spcBef>
                <a:spcPts val="0"/>
              </a:spcBef>
            </a:pPr>
            <a:r>
              <a:rPr lang="zh-CN" altLang="en-US" sz="2400" dirty="0">
                <a:solidFill>
                  <a:schemeClr val="tx1"/>
                </a:solidFill>
                <a:latin typeface="楷体" panose="02010609060101010101" pitchFamily="49" charset="-122"/>
                <a:ea typeface="楷体" panose="02010609060101010101" pitchFamily="49" charset="-122"/>
              </a:rPr>
              <a:t>实地观察</a:t>
            </a:r>
          </a:p>
          <a:p>
            <a:pPr lvl="1">
              <a:spcBef>
                <a:spcPts val="0"/>
              </a:spcBef>
            </a:pPr>
            <a:r>
              <a:rPr lang="zh-CN" altLang="en-US" sz="2400" dirty="0">
                <a:solidFill>
                  <a:schemeClr val="tx1"/>
                </a:solidFill>
                <a:latin typeface="楷体" panose="02010609060101010101" pitchFamily="49" charset="-122"/>
                <a:ea typeface="楷体" panose="02010609060101010101" pitchFamily="49" charset="-122"/>
              </a:rPr>
              <a:t>问卷调查</a:t>
            </a:r>
          </a:p>
        </p:txBody>
      </p:sp>
    </p:spTree>
    <p:extLst>
      <p:ext uri="{BB962C8B-B14F-4D97-AF65-F5344CB8AC3E}">
        <p14:creationId xmlns:p14="http://schemas.microsoft.com/office/powerpoint/2010/main" val="4244074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a:t>调查方法</a:t>
            </a:r>
            <a:r>
              <a:rPr lang="en-US" altLang="zh-CN" dirty="0"/>
              <a:t>1—</a:t>
            </a:r>
            <a:r>
              <a:rPr lang="zh-CN" altLang="en-US" dirty="0"/>
              <a:t>资料收集</a:t>
            </a:r>
          </a:p>
        </p:txBody>
      </p:sp>
      <p:sp>
        <p:nvSpPr>
          <p:cNvPr id="17411" name="Rectangle 3"/>
          <p:cNvSpPr>
            <a:spLocks noGrp="1" noChangeArrowheads="1"/>
          </p:cNvSpPr>
          <p:nvPr>
            <p:ph type="body" idx="1"/>
          </p:nvPr>
        </p:nvSpPr>
        <p:spPr>
          <a:xfrm>
            <a:off x="827584" y="1700808"/>
            <a:ext cx="8132762" cy="4968875"/>
          </a:xfrm>
        </p:spPr>
        <p:txBody>
          <a:bodyPr/>
          <a:lstStyle/>
          <a:p>
            <a:pPr eaLnBrk="1" hangingPunct="1"/>
            <a:r>
              <a:rPr lang="zh-CN" altLang="en-US" dirty="0"/>
              <a:t>可以收集以下资料：</a:t>
            </a:r>
          </a:p>
          <a:p>
            <a:pPr lvl="1" eaLnBrk="1" hangingPunct="1"/>
            <a:r>
              <a:rPr lang="zh-CN" altLang="en-US" dirty="0">
                <a:latin typeface="楷体" panose="02010609060101010101" pitchFamily="49" charset="-122"/>
                <a:ea typeface="楷体" panose="02010609060101010101" pitchFamily="49" charset="-122"/>
              </a:rPr>
              <a:t>组织机构、部门职能、岗位职责说明</a:t>
            </a:r>
          </a:p>
          <a:p>
            <a:pPr lvl="1" eaLnBrk="1" hangingPunct="1"/>
            <a:r>
              <a:rPr lang="zh-CN" altLang="en-US" dirty="0">
                <a:latin typeface="楷体" panose="02010609060101010101" pitchFamily="49" charset="-122"/>
                <a:ea typeface="楷体" panose="02010609060101010101" pitchFamily="49" charset="-122"/>
              </a:rPr>
              <a:t>业务流程说明、操作规程</a:t>
            </a:r>
          </a:p>
          <a:p>
            <a:pPr lvl="1" eaLnBrk="1" hangingPunct="1"/>
            <a:r>
              <a:rPr lang="zh-CN" altLang="en-US" dirty="0">
                <a:latin typeface="楷体" panose="02010609060101010101" pitchFamily="49" charset="-122"/>
                <a:ea typeface="楷体" panose="02010609060101010101" pitchFamily="49" charset="-122"/>
              </a:rPr>
              <a:t>管理工作标准和人员配备</a:t>
            </a:r>
          </a:p>
          <a:p>
            <a:pPr lvl="1" eaLnBrk="1" hangingPunct="1"/>
            <a:r>
              <a:rPr lang="zh-CN" altLang="en-US" dirty="0">
                <a:latin typeface="楷体" panose="02010609060101010101" pitchFamily="49" charset="-122"/>
                <a:ea typeface="楷体" panose="02010609060101010101" pitchFamily="49" charset="-122"/>
              </a:rPr>
              <a:t>单位内部管理用的各种单据、报表、报告</a:t>
            </a:r>
          </a:p>
          <a:p>
            <a:pPr lvl="1" eaLnBrk="1" hangingPunct="1"/>
            <a:r>
              <a:rPr lang="zh-CN" altLang="en-US" dirty="0">
                <a:latin typeface="楷体" panose="02010609060101010101" pitchFamily="49" charset="-122"/>
                <a:ea typeface="楷体" panose="02010609060101010101" pitchFamily="49" charset="-122"/>
              </a:rPr>
              <a:t>历史的系统分析文档</a:t>
            </a:r>
          </a:p>
          <a:p>
            <a:pPr eaLnBrk="1" hangingPunct="1"/>
            <a:r>
              <a:rPr lang="zh-CN" altLang="en-US" dirty="0"/>
              <a:t>从现有文档中获取客观事实</a:t>
            </a:r>
          </a:p>
          <a:p>
            <a:pPr eaLnBrk="1" hangingPunct="1">
              <a:buFontTx/>
              <a:buNone/>
            </a:pPr>
            <a:endParaRPr lang="en-US" altLang="zh-CN" dirty="0"/>
          </a:p>
        </p:txBody>
      </p:sp>
    </p:spTree>
    <p:extLst>
      <p:ext uri="{BB962C8B-B14F-4D97-AF65-F5344CB8AC3E}">
        <p14:creationId xmlns:p14="http://schemas.microsoft.com/office/powerpoint/2010/main" val="268457746"/>
      </p:ext>
    </p:extLst>
  </p:cSld>
  <p:clrMapOvr>
    <a:masterClrMapping/>
  </p:clrMapOvr>
  <p:transition>
    <p:blinds/>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zh-CN" altLang="en-US" sz="4000" dirty="0"/>
              <a:t>调查方法</a:t>
            </a:r>
            <a:r>
              <a:rPr lang="en-US" altLang="zh-CN" sz="4000" dirty="0"/>
              <a:t>2—</a:t>
            </a:r>
            <a:r>
              <a:rPr lang="zh-CN" altLang="en-US" sz="4000" dirty="0"/>
              <a:t>访谈（</a:t>
            </a:r>
            <a:r>
              <a:rPr lang="en-US" altLang="zh-CN" sz="4000" dirty="0"/>
              <a:t>interview</a:t>
            </a:r>
            <a:r>
              <a:rPr lang="zh-CN" altLang="en-US" sz="4000" dirty="0"/>
              <a:t>）</a:t>
            </a:r>
          </a:p>
        </p:txBody>
      </p:sp>
      <p:sp>
        <p:nvSpPr>
          <p:cNvPr id="18435" name="Rectangle 3"/>
          <p:cNvSpPr>
            <a:spLocks noGrp="1" noChangeArrowheads="1"/>
          </p:cNvSpPr>
          <p:nvPr>
            <p:ph type="body" idx="1"/>
          </p:nvPr>
        </p:nvSpPr>
        <p:spPr/>
        <p:txBody>
          <a:bodyPr>
            <a:normAutofit fontScale="77500" lnSpcReduction="20000"/>
          </a:bodyPr>
          <a:lstStyle/>
          <a:p>
            <a:pPr eaLnBrk="1" hangingPunct="1"/>
            <a:r>
              <a:rPr lang="zh-CN" altLang="en-US" dirty="0"/>
              <a:t>与领域专家的面谈是获取需求的基本技术。</a:t>
            </a:r>
          </a:p>
          <a:p>
            <a:pPr eaLnBrk="1" hangingPunct="1"/>
            <a:r>
              <a:rPr lang="zh-CN" altLang="en-US" dirty="0"/>
              <a:t>面谈类型：</a:t>
            </a:r>
          </a:p>
          <a:p>
            <a:pPr lvl="1" eaLnBrk="1" hangingPunct="1"/>
            <a:r>
              <a:rPr lang="zh-CN" altLang="en-US" dirty="0">
                <a:latin typeface="楷体" panose="02010609060101010101" pitchFamily="49" charset="-122"/>
                <a:ea typeface="楷体" panose="02010609060101010101" pitchFamily="49" charset="-122"/>
              </a:rPr>
              <a:t>结构化面谈：有为面谈专门设计的问题</a:t>
            </a:r>
          </a:p>
          <a:p>
            <a:pPr lvl="1" eaLnBrk="1" hangingPunct="1"/>
            <a:r>
              <a:rPr lang="zh-CN" altLang="en-US" dirty="0">
                <a:latin typeface="楷体" panose="02010609060101010101" pitchFamily="49" charset="-122"/>
                <a:ea typeface="楷体" panose="02010609060101010101" pitchFamily="49" charset="-122"/>
              </a:rPr>
              <a:t>非结构化面谈：通常为开放式问题</a:t>
            </a:r>
          </a:p>
          <a:p>
            <a:pPr eaLnBrk="1" hangingPunct="1"/>
            <a:r>
              <a:rPr lang="zh-CN" altLang="en-US" dirty="0"/>
              <a:t>优点：</a:t>
            </a:r>
          </a:p>
          <a:p>
            <a:pPr lvl="1" eaLnBrk="1" hangingPunct="1"/>
            <a:r>
              <a:rPr lang="zh-CN" altLang="en-US" dirty="0">
                <a:latin typeface="楷体" panose="02010609060101010101" pitchFamily="49" charset="-122"/>
                <a:ea typeface="楷体" panose="02010609060101010101" pitchFamily="49" charset="-122"/>
              </a:rPr>
              <a:t>激发面谈对象主动贡献、自由表达的机会，可以得到更多反馈，近距离接触还能获得隐性信息</a:t>
            </a:r>
          </a:p>
          <a:p>
            <a:pPr eaLnBrk="1" hangingPunct="1"/>
            <a:r>
              <a:rPr lang="zh-CN" altLang="en-US" dirty="0"/>
              <a:t>缺点：</a:t>
            </a:r>
          </a:p>
          <a:p>
            <a:pPr lvl="1" eaLnBrk="1" hangingPunct="1"/>
            <a:r>
              <a:rPr lang="zh-CN" altLang="en-US" dirty="0">
                <a:latin typeface="楷体" panose="02010609060101010101" pitchFamily="49" charset="-122"/>
                <a:ea typeface="楷体" panose="02010609060101010101" pitchFamily="49" charset="-122"/>
              </a:rPr>
              <a:t>耗时、成本高，取决于分析员的人际交往能力，受制于地理位置</a:t>
            </a:r>
          </a:p>
        </p:txBody>
      </p:sp>
    </p:spTree>
    <p:extLst>
      <p:ext uri="{BB962C8B-B14F-4D97-AF65-F5344CB8AC3E}">
        <p14:creationId xmlns:p14="http://schemas.microsoft.com/office/powerpoint/2010/main" val="2431781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hangingPunct="1"/>
            <a:r>
              <a:rPr lang="zh-CN" altLang="en-US" sz="3600" dirty="0"/>
              <a:t>调查方法</a:t>
            </a:r>
            <a:r>
              <a:rPr lang="en-US" altLang="zh-CN" sz="3600" dirty="0"/>
              <a:t>3—</a:t>
            </a:r>
            <a:r>
              <a:rPr lang="zh-CN" altLang="en-US" sz="3600" dirty="0"/>
              <a:t>实地观察（</a:t>
            </a:r>
            <a:r>
              <a:rPr lang="en-US" altLang="zh-CN" sz="3600" dirty="0"/>
              <a:t>observation</a:t>
            </a:r>
            <a:r>
              <a:rPr lang="zh-CN" altLang="en-US" sz="3600" dirty="0"/>
              <a:t>）</a:t>
            </a:r>
          </a:p>
        </p:txBody>
      </p:sp>
      <p:sp>
        <p:nvSpPr>
          <p:cNvPr id="19459" name="Rectangle 3"/>
          <p:cNvSpPr>
            <a:spLocks noGrp="1" noChangeArrowheads="1"/>
          </p:cNvSpPr>
          <p:nvPr>
            <p:ph type="body" idx="1"/>
          </p:nvPr>
        </p:nvSpPr>
        <p:spPr>
          <a:xfrm>
            <a:off x="611560" y="1700808"/>
            <a:ext cx="8353425" cy="4968875"/>
          </a:xfrm>
        </p:spPr>
        <p:txBody>
          <a:bodyPr/>
          <a:lstStyle/>
          <a:p>
            <a:pPr eaLnBrk="1" hangingPunct="1"/>
            <a:r>
              <a:rPr lang="zh-CN" altLang="en-US" dirty="0"/>
              <a:t>直接参与到企业活动中，或观察他人执行活动来了解系统，</a:t>
            </a:r>
            <a:r>
              <a:rPr lang="zh-CN" altLang="en-US" dirty="0">
                <a:latin typeface="华文中宋" panose="02010600040101010101" pitchFamily="2" charset="-122"/>
              </a:rPr>
              <a:t>“</a:t>
            </a:r>
            <a:r>
              <a:rPr lang="zh-CN" altLang="en-US" dirty="0"/>
              <a:t>耳听为虚，眼见为实</a:t>
            </a:r>
            <a:r>
              <a:rPr lang="zh-CN" altLang="en-US" dirty="0">
                <a:latin typeface="华文中宋" panose="02010600040101010101" pitchFamily="2" charset="-122"/>
              </a:rPr>
              <a:t>”</a:t>
            </a:r>
            <a:r>
              <a:rPr lang="zh-CN" altLang="en-US" dirty="0"/>
              <a:t>。</a:t>
            </a:r>
          </a:p>
          <a:p>
            <a:pPr eaLnBrk="1" hangingPunct="1"/>
            <a:r>
              <a:rPr lang="zh-CN" altLang="en-US" dirty="0"/>
              <a:t>优点：</a:t>
            </a:r>
          </a:p>
          <a:p>
            <a:pPr lvl="1" eaLnBrk="1" hangingPunct="1"/>
            <a:r>
              <a:rPr lang="zh-CN" altLang="en-US" dirty="0">
                <a:latin typeface="楷体" panose="02010609060101010101" pitchFamily="49" charset="-122"/>
                <a:ea typeface="楷体" panose="02010609060101010101" pitchFamily="49" charset="-122"/>
              </a:rPr>
              <a:t>收集到的信息可靠，获得确切的感性认识，了解物理环境和事务背景</a:t>
            </a:r>
          </a:p>
          <a:p>
            <a:pPr eaLnBrk="1" hangingPunct="1"/>
            <a:r>
              <a:rPr lang="zh-CN" altLang="en-US" dirty="0"/>
              <a:t>缺点：</a:t>
            </a:r>
          </a:p>
          <a:p>
            <a:pPr lvl="1" eaLnBrk="1" hangingPunct="1"/>
            <a:r>
              <a:rPr lang="zh-CN" altLang="en-US" dirty="0">
                <a:latin typeface="楷体" panose="02010609060101010101" pitchFamily="49" charset="-122"/>
                <a:ea typeface="楷体" panose="02010609060101010101" pitchFamily="49" charset="-122"/>
              </a:rPr>
              <a:t>被观察者因为不自然可能与常规表现有差异，可能会漏掉特殊情形下的任务，观察会被打断</a:t>
            </a:r>
          </a:p>
          <a:p>
            <a:pPr eaLnBrk="1" hangingPunct="1"/>
            <a:endParaRPr lang="en-US" altLang="zh-CN" dirty="0"/>
          </a:p>
        </p:txBody>
      </p:sp>
    </p:spTree>
    <p:extLst>
      <p:ext uri="{BB962C8B-B14F-4D97-AF65-F5344CB8AC3E}">
        <p14:creationId xmlns:p14="http://schemas.microsoft.com/office/powerpoint/2010/main" val="3014814855"/>
      </p:ext>
    </p:extLst>
  </p:cSld>
  <p:clrMapOvr>
    <a:masterClrMapping/>
  </p:clrMapOvr>
  <p:transition>
    <p:blinds/>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043608" y="620688"/>
            <a:ext cx="7166900" cy="785470"/>
          </a:xfrm>
        </p:spPr>
        <p:txBody>
          <a:bodyPr>
            <a:normAutofit fontScale="90000"/>
          </a:bodyPr>
          <a:lstStyle/>
          <a:p>
            <a:pPr eaLnBrk="1" hangingPunct="1"/>
            <a:r>
              <a:rPr lang="zh-CN" altLang="en-US" sz="3600" dirty="0"/>
              <a:t>调查方法</a:t>
            </a:r>
            <a:r>
              <a:rPr lang="en-US" altLang="zh-CN" sz="3600" dirty="0"/>
              <a:t>4—</a:t>
            </a:r>
            <a:r>
              <a:rPr lang="zh-CN" altLang="en-US" sz="3600" dirty="0"/>
              <a:t>调查问卷（</a:t>
            </a:r>
            <a:r>
              <a:rPr lang="en-US" altLang="zh-CN" sz="3600" dirty="0"/>
              <a:t>questionnaire</a:t>
            </a:r>
            <a:r>
              <a:rPr lang="zh-CN" altLang="en-US" sz="3600" dirty="0"/>
              <a:t>）</a:t>
            </a:r>
          </a:p>
        </p:txBody>
      </p:sp>
      <p:sp>
        <p:nvSpPr>
          <p:cNvPr id="20483" name="Rectangle 3"/>
          <p:cNvSpPr>
            <a:spLocks noGrp="1" noChangeArrowheads="1"/>
          </p:cNvSpPr>
          <p:nvPr>
            <p:ph type="body" idx="1"/>
          </p:nvPr>
        </p:nvSpPr>
        <p:spPr>
          <a:xfrm>
            <a:off x="827584" y="1700808"/>
            <a:ext cx="7700466" cy="4607917"/>
          </a:xfrm>
        </p:spPr>
        <p:txBody>
          <a:bodyPr>
            <a:normAutofit fontScale="92500" lnSpcReduction="10000"/>
          </a:bodyPr>
          <a:lstStyle/>
          <a:p>
            <a:pPr eaLnBrk="1" hangingPunct="1">
              <a:lnSpc>
                <a:spcPct val="90000"/>
              </a:lnSpc>
            </a:pPr>
            <a:r>
              <a:rPr lang="zh-CN" altLang="en-US" dirty="0"/>
              <a:t>调查表可以收集大规模的事实表格。</a:t>
            </a:r>
          </a:p>
          <a:p>
            <a:pPr eaLnBrk="1" hangingPunct="1">
              <a:lnSpc>
                <a:spcPct val="90000"/>
              </a:lnSpc>
            </a:pPr>
            <a:r>
              <a:rPr lang="zh-CN" altLang="en-US" dirty="0"/>
              <a:t>调查表类型：</a:t>
            </a:r>
          </a:p>
          <a:p>
            <a:pPr lvl="1" eaLnBrk="1" hangingPunct="1">
              <a:lnSpc>
                <a:spcPct val="90000"/>
              </a:lnSpc>
            </a:pPr>
            <a:r>
              <a:rPr lang="zh-CN" altLang="en-US" dirty="0">
                <a:latin typeface="楷体" panose="02010609060101010101" pitchFamily="49" charset="-122"/>
                <a:ea typeface="楷体" panose="02010609060101010101" pitchFamily="49" charset="-122"/>
              </a:rPr>
              <a:t>固定格式调查表：只能选择问题答案</a:t>
            </a:r>
          </a:p>
          <a:p>
            <a:pPr lvl="1" eaLnBrk="1" hangingPunct="1">
              <a:lnSpc>
                <a:spcPct val="90000"/>
              </a:lnSpc>
            </a:pPr>
            <a:r>
              <a:rPr lang="zh-CN" altLang="en-US" dirty="0">
                <a:latin typeface="楷体" panose="02010609060101010101" pitchFamily="49" charset="-122"/>
                <a:ea typeface="楷体" panose="02010609060101010101" pitchFamily="49" charset="-122"/>
              </a:rPr>
              <a:t>自由格式调查表：允许自由填写文字</a:t>
            </a:r>
          </a:p>
          <a:p>
            <a:pPr eaLnBrk="1" hangingPunct="1">
              <a:lnSpc>
                <a:spcPct val="90000"/>
              </a:lnSpc>
            </a:pPr>
            <a:r>
              <a:rPr lang="zh-CN" altLang="en-US" dirty="0"/>
              <a:t>优点：</a:t>
            </a:r>
          </a:p>
          <a:p>
            <a:pPr lvl="1" eaLnBrk="1" hangingPunct="1">
              <a:lnSpc>
                <a:spcPct val="90000"/>
              </a:lnSpc>
            </a:pPr>
            <a:r>
              <a:rPr lang="zh-CN" altLang="en-US" dirty="0">
                <a:latin typeface="楷体" panose="02010609060101010101" pitchFamily="49" charset="-122"/>
                <a:ea typeface="楷体" panose="02010609060101010101" pitchFamily="49" charset="-122"/>
              </a:rPr>
              <a:t>方便填写，廉价，允许匿名，可以进行快速表格分析</a:t>
            </a:r>
          </a:p>
          <a:p>
            <a:pPr eaLnBrk="1" hangingPunct="1">
              <a:lnSpc>
                <a:spcPct val="90000"/>
              </a:lnSpc>
            </a:pPr>
            <a:r>
              <a:rPr lang="zh-CN" altLang="en-US" dirty="0"/>
              <a:t>缺点：</a:t>
            </a:r>
          </a:p>
          <a:p>
            <a:pPr lvl="1" eaLnBrk="1" hangingPunct="1">
              <a:lnSpc>
                <a:spcPct val="90000"/>
              </a:lnSpc>
            </a:pPr>
            <a:r>
              <a:rPr lang="zh-CN" altLang="en-US" dirty="0">
                <a:latin typeface="楷体" panose="02010609060101010101" pitchFamily="49" charset="-122"/>
                <a:ea typeface="楷体" panose="02010609060101010101" pitchFamily="49" charset="-122"/>
              </a:rPr>
              <a:t>不够灵活，无法保证能深入回答问题，无法保证问卷回收数量，设计好的调查表十分困难</a:t>
            </a:r>
          </a:p>
        </p:txBody>
      </p:sp>
    </p:spTree>
    <p:extLst>
      <p:ext uri="{BB962C8B-B14F-4D97-AF65-F5344CB8AC3E}">
        <p14:creationId xmlns:p14="http://schemas.microsoft.com/office/powerpoint/2010/main" val="1439057000"/>
      </p:ext>
    </p:extLst>
  </p:cSld>
  <p:clrMapOvr>
    <a:masterClrMapping/>
  </p:clrMapOvr>
  <p:transition>
    <p:blinds/>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a:t>需求引导方法</a:t>
            </a:r>
          </a:p>
        </p:txBody>
      </p:sp>
      <p:sp>
        <p:nvSpPr>
          <p:cNvPr id="21507" name="Rectangle 3"/>
          <p:cNvSpPr>
            <a:spLocks noGrp="1" noChangeArrowheads="1"/>
          </p:cNvSpPr>
          <p:nvPr>
            <p:ph type="body" idx="1"/>
          </p:nvPr>
        </p:nvSpPr>
        <p:spPr/>
        <p:txBody>
          <a:bodyPr>
            <a:normAutofit fontScale="70000" lnSpcReduction="20000"/>
          </a:bodyPr>
          <a:lstStyle/>
          <a:p>
            <a:pPr eaLnBrk="1" hangingPunct="1">
              <a:lnSpc>
                <a:spcPct val="120000"/>
              </a:lnSpc>
            </a:pPr>
            <a:r>
              <a:rPr lang="zh-CN" altLang="en-US" dirty="0"/>
              <a:t>一般用户在开发之初，对所要开发的信息系统应该具有的功能和所能达到的结果并没有清楚的认识，因此，需求调查比现行组织系统调查难度更大。</a:t>
            </a:r>
          </a:p>
          <a:p>
            <a:pPr eaLnBrk="1" hangingPunct="1">
              <a:lnSpc>
                <a:spcPct val="120000"/>
              </a:lnSpc>
            </a:pPr>
            <a:r>
              <a:rPr lang="zh-CN" altLang="en-US" dirty="0"/>
              <a:t>对用户进行引导和启发，让用户获得信息系统的感性认识，引导他们发现现行组织管理和业务处理中所存在的问题，从而发掘需求和找到解决方案。</a:t>
            </a:r>
          </a:p>
          <a:p>
            <a:pPr eaLnBrk="1" hangingPunct="1">
              <a:lnSpc>
                <a:spcPct val="120000"/>
              </a:lnSpc>
            </a:pPr>
            <a:r>
              <a:rPr lang="zh-CN" altLang="en-US" dirty="0"/>
              <a:t>采用以下需求引导方法：</a:t>
            </a:r>
          </a:p>
          <a:p>
            <a:pPr lvl="1" eaLnBrk="1" hangingPunct="1">
              <a:lnSpc>
                <a:spcPct val="120000"/>
              </a:lnSpc>
            </a:pPr>
            <a:r>
              <a:rPr lang="zh-CN" altLang="en-US" dirty="0">
                <a:latin typeface="楷体" panose="02010609060101010101" pitchFamily="49" charset="-122"/>
                <a:ea typeface="楷体" panose="02010609060101010101" pitchFamily="49" charset="-122"/>
              </a:rPr>
              <a:t>原型法</a:t>
            </a:r>
          </a:p>
          <a:p>
            <a:pPr lvl="1" eaLnBrk="1" hangingPunct="1">
              <a:lnSpc>
                <a:spcPct val="120000"/>
              </a:lnSpc>
            </a:pPr>
            <a:r>
              <a:rPr lang="zh-CN" altLang="en-US" dirty="0">
                <a:latin typeface="楷体" panose="02010609060101010101" pitchFamily="49" charset="-122"/>
                <a:ea typeface="楷体" panose="02010609060101010101" pitchFamily="49" charset="-122"/>
              </a:rPr>
              <a:t>联合应用开发（</a:t>
            </a:r>
            <a:r>
              <a:rPr lang="en-US" altLang="zh-CN" dirty="0">
                <a:latin typeface="楷体" panose="02010609060101010101" pitchFamily="49" charset="-122"/>
                <a:ea typeface="楷体" panose="02010609060101010101" pitchFamily="49" charset="-122"/>
              </a:rPr>
              <a:t>JAD</a:t>
            </a:r>
            <a:r>
              <a:rPr lang="zh-CN" altLang="en-US" dirty="0">
                <a:latin typeface="楷体" panose="02010609060101010101" pitchFamily="49" charset="-122"/>
                <a:ea typeface="楷体" panose="02010609060101010101" pitchFamily="49" charset="-122"/>
              </a:rPr>
              <a:t>）会议</a:t>
            </a:r>
          </a:p>
          <a:p>
            <a:pPr lvl="1" eaLnBrk="1" hangingPunct="1">
              <a:lnSpc>
                <a:spcPct val="120000"/>
              </a:lnSpc>
            </a:pPr>
            <a:r>
              <a:rPr lang="zh-CN" altLang="en-US" dirty="0">
                <a:latin typeface="楷体" panose="02010609060101010101" pitchFamily="49" charset="-122"/>
                <a:ea typeface="楷体" panose="02010609060101010101" pitchFamily="49" charset="-122"/>
              </a:rPr>
              <a:t>观摩法</a:t>
            </a:r>
          </a:p>
        </p:txBody>
      </p:sp>
    </p:spTree>
    <p:extLst>
      <p:ext uri="{BB962C8B-B14F-4D97-AF65-F5344CB8AC3E}">
        <p14:creationId xmlns:p14="http://schemas.microsoft.com/office/powerpoint/2010/main" val="2492552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dirty="0"/>
              <a:t>需求引导方法</a:t>
            </a:r>
            <a:r>
              <a:rPr lang="en-US" altLang="zh-CN" dirty="0"/>
              <a:t>1—</a:t>
            </a:r>
            <a:r>
              <a:rPr lang="zh-CN" altLang="en-US" dirty="0"/>
              <a:t>原型法</a:t>
            </a:r>
          </a:p>
        </p:txBody>
      </p:sp>
      <p:sp>
        <p:nvSpPr>
          <p:cNvPr id="22531" name="Rectangle 3"/>
          <p:cNvSpPr>
            <a:spLocks noGrp="1" noChangeArrowheads="1"/>
          </p:cNvSpPr>
          <p:nvPr>
            <p:ph type="body" idx="1"/>
          </p:nvPr>
        </p:nvSpPr>
        <p:spPr/>
        <p:txBody>
          <a:bodyPr>
            <a:normAutofit lnSpcReduction="10000"/>
          </a:bodyPr>
          <a:lstStyle/>
          <a:p>
            <a:pPr eaLnBrk="1" hangingPunct="1"/>
            <a:r>
              <a:rPr lang="zh-CN" altLang="en-US" dirty="0"/>
              <a:t>利用快速开发工具，根据用户的初步需求，构造出信息系统的初步原型。</a:t>
            </a:r>
          </a:p>
          <a:p>
            <a:pPr eaLnBrk="1" hangingPunct="1"/>
            <a:r>
              <a:rPr lang="zh-CN" altLang="en-US" dirty="0"/>
              <a:t>优点：</a:t>
            </a:r>
          </a:p>
          <a:p>
            <a:pPr lvl="1" eaLnBrk="1" hangingPunct="1"/>
            <a:r>
              <a:rPr lang="zh-CN" altLang="en-US" dirty="0">
                <a:latin typeface="楷体" panose="02010609060101010101" pitchFamily="49" charset="-122"/>
                <a:ea typeface="楷体" panose="02010609060101010101" pitchFamily="49" charset="-122"/>
              </a:rPr>
              <a:t>用户和调查人员深度沟通，能准确地反映了用户需求，澄清和纠正模糊和矛盾的问题。</a:t>
            </a:r>
          </a:p>
          <a:p>
            <a:pPr eaLnBrk="1" hangingPunct="1"/>
            <a:r>
              <a:rPr lang="zh-CN" altLang="en-US" dirty="0"/>
              <a:t>缺点：</a:t>
            </a:r>
          </a:p>
          <a:p>
            <a:pPr lvl="1" eaLnBrk="1" hangingPunct="1"/>
            <a:r>
              <a:rPr lang="zh-CN" altLang="en-US" dirty="0">
                <a:latin typeface="楷体" panose="02010609060101010101" pitchFamily="49" charset="-122"/>
                <a:ea typeface="楷体" panose="02010609060101010101" pitchFamily="49" charset="-122"/>
              </a:rPr>
              <a:t>额外工作量，原型开发工具购买成本</a:t>
            </a:r>
          </a:p>
        </p:txBody>
      </p:sp>
    </p:spTree>
    <p:extLst>
      <p:ext uri="{BB962C8B-B14F-4D97-AF65-F5344CB8AC3E}">
        <p14:creationId xmlns:p14="http://schemas.microsoft.com/office/powerpoint/2010/main" val="83925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11018BA-5434-4561-B412-293389E04FD0}"/>
              </a:ext>
            </a:extLst>
          </p:cNvPr>
          <p:cNvSpPr>
            <a:spLocks noGrp="1" noChangeArrowheads="1"/>
          </p:cNvSpPr>
          <p:nvPr>
            <p:ph type="title"/>
          </p:nvPr>
        </p:nvSpPr>
        <p:spPr/>
        <p:txBody>
          <a:bodyPr/>
          <a:lstStyle/>
          <a:p>
            <a:pPr eaLnBrk="1" hangingPunct="1"/>
            <a:r>
              <a:rPr lang="zh-CN" altLang="en-US" dirty="0"/>
              <a:t>本章主要内容</a:t>
            </a:r>
          </a:p>
        </p:txBody>
      </p:sp>
      <p:sp>
        <p:nvSpPr>
          <p:cNvPr id="4099" name="Rectangle 3">
            <a:extLst>
              <a:ext uri="{FF2B5EF4-FFF2-40B4-BE49-F238E27FC236}">
                <a16:creationId xmlns:a16="http://schemas.microsoft.com/office/drawing/2014/main" id="{2FB248A4-1002-4AAA-9CA9-E4E3A79A9CA3}"/>
              </a:ext>
            </a:extLst>
          </p:cNvPr>
          <p:cNvSpPr>
            <a:spLocks noGrp="1" noChangeArrowheads="1"/>
          </p:cNvSpPr>
          <p:nvPr>
            <p:ph idx="1"/>
          </p:nvPr>
        </p:nvSpPr>
        <p:spPr>
          <a:xfrm>
            <a:off x="1115616" y="1700808"/>
            <a:ext cx="7056784" cy="4392487"/>
          </a:xfrm>
        </p:spPr>
        <p:txBody>
          <a:bodyPr>
            <a:noAutofit/>
          </a:bodyPr>
          <a:lstStyle/>
          <a:p>
            <a:pPr marL="0" indent="0">
              <a:lnSpc>
                <a:spcPct val="120000"/>
              </a:lnSpc>
              <a:buNone/>
            </a:pPr>
            <a:r>
              <a:rPr lang="en-US" altLang="zh-CN" sz="2000" b="1" dirty="0">
                <a:solidFill>
                  <a:schemeClr val="tx1"/>
                </a:solidFill>
              </a:rPr>
              <a:t>5.1 </a:t>
            </a:r>
            <a:r>
              <a:rPr lang="zh-CN" altLang="en-US" sz="2000" b="1" dirty="0">
                <a:solidFill>
                  <a:schemeClr val="tx1"/>
                </a:solidFill>
              </a:rPr>
              <a:t>系统分析的任务</a:t>
            </a:r>
          </a:p>
          <a:p>
            <a:pPr marL="0" indent="0">
              <a:lnSpc>
                <a:spcPct val="120000"/>
              </a:lnSpc>
              <a:buNone/>
            </a:pPr>
            <a:r>
              <a:rPr lang="en-US" altLang="zh-CN" sz="2000" b="1" dirty="0">
                <a:solidFill>
                  <a:schemeClr val="tx1"/>
                </a:solidFill>
              </a:rPr>
              <a:t>5.2 </a:t>
            </a:r>
            <a:r>
              <a:rPr lang="zh-CN" altLang="en-US" sz="2000" b="1" dirty="0">
                <a:solidFill>
                  <a:schemeClr val="tx1"/>
                </a:solidFill>
              </a:rPr>
              <a:t>系统分析的过程和方法</a:t>
            </a:r>
          </a:p>
          <a:p>
            <a:pPr marL="0" indent="0">
              <a:lnSpc>
                <a:spcPct val="120000"/>
              </a:lnSpc>
              <a:buNone/>
            </a:pPr>
            <a:r>
              <a:rPr lang="en-US" altLang="zh-CN" sz="2000" b="1" dirty="0">
                <a:solidFill>
                  <a:schemeClr val="tx1"/>
                </a:solidFill>
              </a:rPr>
              <a:t>5.3 </a:t>
            </a:r>
            <a:r>
              <a:rPr lang="zh-CN" altLang="en-US" sz="2000" b="1" dirty="0">
                <a:solidFill>
                  <a:schemeClr val="tx1"/>
                </a:solidFill>
              </a:rPr>
              <a:t>系统说明书</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a:t>需求引导方法</a:t>
            </a:r>
            <a:r>
              <a:rPr lang="en-US" altLang="zh-CN" dirty="0"/>
              <a:t>2— JAD</a:t>
            </a:r>
            <a:r>
              <a:rPr lang="zh-CN" altLang="en-US" dirty="0"/>
              <a:t>会议</a:t>
            </a:r>
          </a:p>
        </p:txBody>
      </p:sp>
      <p:sp>
        <p:nvSpPr>
          <p:cNvPr id="23555" name="Rectangle 3"/>
          <p:cNvSpPr>
            <a:spLocks noGrp="1" noChangeArrowheads="1"/>
          </p:cNvSpPr>
          <p:nvPr>
            <p:ph type="body" idx="1"/>
          </p:nvPr>
        </p:nvSpPr>
        <p:spPr/>
        <p:txBody>
          <a:bodyPr>
            <a:normAutofit fontScale="70000" lnSpcReduction="20000"/>
          </a:bodyPr>
          <a:lstStyle/>
          <a:p>
            <a:pPr eaLnBrk="1" hangingPunct="1">
              <a:lnSpc>
                <a:spcPct val="120000"/>
              </a:lnSpc>
              <a:spcBef>
                <a:spcPts val="0"/>
              </a:spcBef>
            </a:pPr>
            <a:r>
              <a:rPr lang="en-US" altLang="zh-CN" dirty="0"/>
              <a:t>JAD</a:t>
            </a:r>
            <a:r>
              <a:rPr lang="zh-CN" altLang="en-US" dirty="0"/>
              <a:t>，</a:t>
            </a:r>
            <a:r>
              <a:rPr lang="en-US" altLang="zh-CN" dirty="0"/>
              <a:t>joint application development(</a:t>
            </a:r>
            <a:r>
              <a:rPr lang="zh-CN" altLang="en-US" dirty="0"/>
              <a:t>联合会议</a:t>
            </a:r>
            <a:r>
              <a:rPr lang="en-US" altLang="zh-CN" dirty="0"/>
              <a:t>)</a:t>
            </a:r>
          </a:p>
          <a:p>
            <a:pPr lvl="1" eaLnBrk="1" hangingPunct="1">
              <a:lnSpc>
                <a:spcPct val="120000"/>
              </a:lnSpc>
              <a:spcBef>
                <a:spcPts val="0"/>
              </a:spcBef>
            </a:pPr>
            <a:r>
              <a:rPr lang="zh-CN" altLang="en-US" dirty="0">
                <a:latin typeface="楷体" panose="02010609060101010101" pitchFamily="49" charset="-122"/>
                <a:ea typeface="楷体" panose="02010609060101010101" pitchFamily="49" charset="-122"/>
              </a:rPr>
              <a:t>是一种类似于头脑风暴的技术，在一个或多个工作会议中将所有利益相关者带到一起，集中讨论和解决最重要的问题。</a:t>
            </a:r>
          </a:p>
          <a:p>
            <a:pPr eaLnBrk="1" hangingPunct="1">
              <a:lnSpc>
                <a:spcPct val="120000"/>
              </a:lnSpc>
              <a:spcBef>
                <a:spcPts val="0"/>
              </a:spcBef>
            </a:pPr>
            <a:r>
              <a:rPr lang="zh-CN" altLang="en-US" dirty="0"/>
              <a:t>参加人员：</a:t>
            </a:r>
          </a:p>
          <a:p>
            <a:pPr lvl="1">
              <a:lnSpc>
                <a:spcPct val="120000"/>
              </a:lnSpc>
              <a:spcBef>
                <a:spcPts val="0"/>
              </a:spcBef>
            </a:pPr>
            <a:r>
              <a:rPr lang="zh-CN" altLang="en-US" dirty="0">
                <a:latin typeface="楷体" panose="02010609060101010101" pitchFamily="49" charset="-122"/>
                <a:ea typeface="楷体" panose="02010609060101010101" pitchFamily="49" charset="-122"/>
              </a:rPr>
              <a:t>领导（主持人）、记录员、客户、开发人员</a:t>
            </a:r>
          </a:p>
          <a:p>
            <a:pPr eaLnBrk="1" hangingPunct="1">
              <a:lnSpc>
                <a:spcPct val="120000"/>
              </a:lnSpc>
              <a:spcBef>
                <a:spcPts val="0"/>
              </a:spcBef>
            </a:pPr>
            <a:r>
              <a:rPr lang="zh-CN" altLang="en-US" dirty="0"/>
              <a:t>优点：</a:t>
            </a:r>
          </a:p>
          <a:p>
            <a:pPr lvl="1">
              <a:lnSpc>
                <a:spcPct val="120000"/>
              </a:lnSpc>
              <a:spcBef>
                <a:spcPts val="0"/>
              </a:spcBef>
            </a:pPr>
            <a:r>
              <a:rPr lang="zh-CN" altLang="en-US" dirty="0">
                <a:latin typeface="楷体" panose="02010609060101010101" pitchFamily="49" charset="-122"/>
                <a:ea typeface="楷体" panose="02010609060101010101" pitchFamily="49" charset="-122"/>
              </a:rPr>
              <a:t>群体智慧，提高生产力，更理智的判断，降低犯错</a:t>
            </a:r>
          </a:p>
          <a:p>
            <a:pPr eaLnBrk="1" hangingPunct="1">
              <a:lnSpc>
                <a:spcPct val="120000"/>
              </a:lnSpc>
              <a:spcBef>
                <a:spcPts val="0"/>
              </a:spcBef>
            </a:pPr>
            <a:r>
              <a:rPr lang="zh-CN" altLang="en-US" dirty="0"/>
              <a:t>缺点：</a:t>
            </a:r>
          </a:p>
          <a:p>
            <a:pPr lvl="1">
              <a:lnSpc>
                <a:spcPct val="120000"/>
              </a:lnSpc>
              <a:spcBef>
                <a:spcPts val="0"/>
              </a:spcBef>
            </a:pPr>
            <a:r>
              <a:rPr lang="zh-CN" altLang="en-US" dirty="0">
                <a:latin typeface="楷体" panose="02010609060101010101" pitchFamily="49" charset="-122"/>
                <a:ea typeface="楷体" panose="02010609060101010101" pitchFamily="49" charset="-122"/>
              </a:rPr>
              <a:t>会议长度难以控制，人员之间容易受干扰和影响</a:t>
            </a:r>
          </a:p>
        </p:txBody>
      </p:sp>
    </p:spTree>
    <p:extLst>
      <p:ext uri="{BB962C8B-B14F-4D97-AF65-F5344CB8AC3E}">
        <p14:creationId xmlns:p14="http://schemas.microsoft.com/office/powerpoint/2010/main" val="602321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dirty="0"/>
              <a:t>需求引导方法</a:t>
            </a:r>
            <a:r>
              <a:rPr lang="en-US" altLang="zh-CN" dirty="0"/>
              <a:t>3—</a:t>
            </a:r>
            <a:r>
              <a:rPr lang="zh-CN" altLang="en-US" dirty="0"/>
              <a:t>观摩法</a:t>
            </a:r>
          </a:p>
        </p:txBody>
      </p:sp>
      <p:sp>
        <p:nvSpPr>
          <p:cNvPr id="24579" name="Rectangle 3"/>
          <p:cNvSpPr>
            <a:spLocks noGrp="1" noChangeArrowheads="1"/>
          </p:cNvSpPr>
          <p:nvPr>
            <p:ph type="body" idx="1"/>
          </p:nvPr>
        </p:nvSpPr>
        <p:spPr/>
        <p:txBody>
          <a:bodyPr>
            <a:normAutofit lnSpcReduction="10000"/>
          </a:bodyPr>
          <a:lstStyle/>
          <a:p>
            <a:pPr eaLnBrk="1" hangingPunct="1"/>
            <a:r>
              <a:rPr lang="zh-CN" altLang="en-US" dirty="0"/>
              <a:t>在系统开发之初，可以让用户参观同行业或同类型成功的信息系统。</a:t>
            </a:r>
          </a:p>
          <a:p>
            <a:pPr eaLnBrk="1" hangingPunct="1"/>
            <a:r>
              <a:rPr lang="zh-CN" altLang="en-US" dirty="0"/>
              <a:t>用户看到这些具体系统，将会对信息系统的功能、作用、外在效果、人机交互方式等产生直观印象，这样就会引导和启发用户，通过类比思维，提出自己信息系统的需求。</a:t>
            </a:r>
          </a:p>
          <a:p>
            <a:pPr eaLnBrk="1" hangingPunct="1"/>
            <a:r>
              <a:rPr lang="zh-CN" altLang="en-US" dirty="0"/>
              <a:t>可采用研究类似产品或解决方案来替代观摩。</a:t>
            </a:r>
          </a:p>
        </p:txBody>
      </p:sp>
    </p:spTree>
    <p:extLst>
      <p:ext uri="{BB962C8B-B14F-4D97-AF65-F5344CB8AC3E}">
        <p14:creationId xmlns:p14="http://schemas.microsoft.com/office/powerpoint/2010/main" val="1490351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a:t>5.2.2 </a:t>
            </a:r>
            <a:r>
              <a:rPr lang="zh-CN" altLang="en-US"/>
              <a:t>需求分析</a:t>
            </a:r>
          </a:p>
        </p:txBody>
      </p:sp>
      <p:sp>
        <p:nvSpPr>
          <p:cNvPr id="25603" name="Rectangle 3"/>
          <p:cNvSpPr>
            <a:spLocks noGrp="1" noChangeArrowheads="1"/>
          </p:cNvSpPr>
          <p:nvPr>
            <p:ph type="body" idx="1"/>
          </p:nvPr>
        </p:nvSpPr>
        <p:spPr/>
        <p:txBody>
          <a:bodyPr/>
          <a:lstStyle/>
          <a:p>
            <a:pPr eaLnBrk="1" hangingPunct="1">
              <a:lnSpc>
                <a:spcPct val="130000"/>
              </a:lnSpc>
            </a:pPr>
            <a:r>
              <a:rPr lang="zh-CN" altLang="en-US">
                <a:latin typeface="宋体" panose="02010600030101010101" pitchFamily="2" charset="-122"/>
              </a:rPr>
              <a:t>系统需求是新系统必须完成的功能或其局限性。</a:t>
            </a:r>
          </a:p>
          <a:p>
            <a:pPr eaLnBrk="1" hangingPunct="1">
              <a:lnSpc>
                <a:spcPct val="130000"/>
              </a:lnSpc>
            </a:pPr>
            <a:r>
              <a:rPr lang="zh-CN" altLang="en-US"/>
              <a:t>需求分析就是识别需求的过程。</a:t>
            </a:r>
          </a:p>
          <a:p>
            <a:pPr eaLnBrk="1" hangingPunct="1">
              <a:lnSpc>
                <a:spcPct val="130000"/>
              </a:lnSpc>
            </a:pPr>
            <a:endParaRPr lang="zh-CN" altLang="en-US"/>
          </a:p>
          <a:p>
            <a:pPr eaLnBrk="1" hangingPunct="1"/>
            <a:endParaRPr lang="en-US" altLang="zh-CN"/>
          </a:p>
        </p:txBody>
      </p:sp>
    </p:spTree>
    <p:extLst>
      <p:ext uri="{BB962C8B-B14F-4D97-AF65-F5344CB8AC3E}">
        <p14:creationId xmlns:p14="http://schemas.microsoft.com/office/powerpoint/2010/main" val="1986022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a:t>系统需求</a:t>
            </a:r>
          </a:p>
        </p:txBody>
      </p:sp>
      <p:sp>
        <p:nvSpPr>
          <p:cNvPr id="26627" name="Rectangle 3"/>
          <p:cNvSpPr>
            <a:spLocks noGrp="1" noChangeArrowheads="1"/>
          </p:cNvSpPr>
          <p:nvPr>
            <p:ph type="body" idx="1"/>
          </p:nvPr>
        </p:nvSpPr>
        <p:spPr>
          <a:xfrm>
            <a:off x="1115616" y="1628800"/>
            <a:ext cx="7056784" cy="4680520"/>
          </a:xfrm>
        </p:spPr>
        <p:txBody>
          <a:bodyPr>
            <a:noAutofit/>
          </a:bodyPr>
          <a:lstStyle/>
          <a:p>
            <a:pPr eaLnBrk="1" hangingPunct="1">
              <a:spcBef>
                <a:spcPts val="0"/>
              </a:spcBef>
            </a:pPr>
            <a:r>
              <a:rPr lang="zh-CN" altLang="en-US" sz="2000" dirty="0"/>
              <a:t>需求有两种类型：业务性需求和技术性需求</a:t>
            </a:r>
          </a:p>
          <a:p>
            <a:pPr eaLnBrk="1" hangingPunct="1">
              <a:spcBef>
                <a:spcPts val="0"/>
              </a:spcBef>
            </a:pPr>
            <a:r>
              <a:rPr lang="zh-CN" altLang="en-US" sz="2000" dirty="0"/>
              <a:t>功能性需求：</a:t>
            </a:r>
          </a:p>
          <a:p>
            <a:pPr lvl="1" eaLnBrk="1" hangingPunct="1">
              <a:spcBef>
                <a:spcPts val="0"/>
              </a:spcBef>
            </a:pPr>
            <a:r>
              <a:rPr lang="zh-CN" altLang="en-US" sz="2000" dirty="0">
                <a:latin typeface="楷体" panose="02010609060101010101" pitchFamily="49" charset="-122"/>
                <a:ea typeface="楷体" panose="02010609060101010101" pitchFamily="49" charset="-122"/>
              </a:rPr>
              <a:t>涉及商业应用，是系统必须完成的活动或过程，即系统功能以及相关数据。</a:t>
            </a:r>
          </a:p>
          <a:p>
            <a:pPr lvl="1" eaLnBrk="1" hangingPunct="1">
              <a:spcBef>
                <a:spcPts val="0"/>
              </a:spcBef>
            </a:pPr>
            <a:r>
              <a:rPr lang="zh-CN" altLang="en-US" sz="2000" dirty="0">
                <a:latin typeface="楷体" panose="02010609060101010101" pitchFamily="49" charset="-122"/>
                <a:ea typeface="楷体" panose="02010609060101010101" pitchFamily="49" charset="-122"/>
              </a:rPr>
              <a:t>功能性需求是根据业务过程和业务规则确定的，有些容易获取，有些则是隐含的，需要去发现。</a:t>
            </a:r>
          </a:p>
          <a:p>
            <a:pPr eaLnBrk="1" hangingPunct="1">
              <a:spcBef>
                <a:spcPts val="0"/>
              </a:spcBef>
            </a:pPr>
            <a:r>
              <a:rPr lang="zh-CN" altLang="en-US" sz="2000" dirty="0"/>
              <a:t>技术性需求：</a:t>
            </a:r>
          </a:p>
          <a:p>
            <a:pPr lvl="1" eaLnBrk="1" hangingPunct="1">
              <a:spcBef>
                <a:spcPts val="0"/>
              </a:spcBef>
            </a:pPr>
            <a:r>
              <a:rPr lang="zh-CN" altLang="en-US" sz="2000" dirty="0">
                <a:latin typeface="楷体" panose="02010609060101010101" pitchFamily="49" charset="-122"/>
                <a:ea typeface="楷体" panose="02010609060101010101" pitchFamily="49" charset="-122"/>
              </a:rPr>
              <a:t>技术性需求也称非功能性需求，是和公司的环境、硬件和软件有关的所有质量目标。</a:t>
            </a:r>
          </a:p>
          <a:p>
            <a:pPr lvl="1" eaLnBrk="1" hangingPunct="1">
              <a:spcBef>
                <a:spcPts val="0"/>
              </a:spcBef>
            </a:pPr>
            <a:r>
              <a:rPr lang="zh-CN" altLang="en-US" sz="2000" dirty="0">
                <a:latin typeface="楷体" panose="02010609060101010101" pitchFamily="49" charset="-122"/>
                <a:ea typeface="楷体" panose="02010609060101010101" pitchFamily="49" charset="-122"/>
              </a:rPr>
              <a:t>例如：系统必须能支持</a:t>
            </a:r>
            <a:r>
              <a:rPr lang="en-US" altLang="zh-CN" sz="2000" dirty="0">
                <a:latin typeface="楷体" panose="02010609060101010101" pitchFamily="49" charset="-122"/>
                <a:ea typeface="楷体" panose="02010609060101010101" pitchFamily="49" charset="-122"/>
              </a:rPr>
              <a:t>100</a:t>
            </a:r>
            <a:r>
              <a:rPr lang="zh-CN" altLang="en-US" sz="2000" dirty="0">
                <a:latin typeface="楷体" panose="02010609060101010101" pitchFamily="49" charset="-122"/>
                <a:ea typeface="楷体" panose="02010609060101010101" pitchFamily="49" charset="-122"/>
              </a:rPr>
              <a:t>个并发用户；保存订单的时间不能超过</a:t>
            </a:r>
            <a:r>
              <a:rPr lang="en-US" altLang="zh-CN" sz="2000" dirty="0">
                <a:latin typeface="楷体" panose="02010609060101010101" pitchFamily="49" charset="-122"/>
                <a:ea typeface="楷体" panose="02010609060101010101" pitchFamily="49" charset="-122"/>
              </a:rPr>
              <a:t>0.5</a:t>
            </a:r>
            <a:r>
              <a:rPr lang="zh-CN" altLang="en-US" sz="2000" dirty="0">
                <a:latin typeface="楷体" panose="02010609060101010101" pitchFamily="49" charset="-122"/>
                <a:ea typeface="楷体" panose="02010609060101010101" pitchFamily="49" charset="-122"/>
              </a:rPr>
              <a:t>秒等等，涉及系统性能、可靠性、安全性等质量特性。</a:t>
            </a:r>
          </a:p>
          <a:p>
            <a:pPr lvl="1" eaLnBrk="1" hangingPunct="1">
              <a:spcBef>
                <a:spcPts val="0"/>
              </a:spcBef>
            </a:pPr>
            <a:r>
              <a:rPr lang="zh-CN" altLang="en-US" sz="2000" dirty="0">
                <a:latin typeface="楷体" panose="02010609060101010101" pitchFamily="49" charset="-122"/>
                <a:ea typeface="楷体" panose="02010609060101010101" pitchFamily="49" charset="-122"/>
              </a:rPr>
              <a:t>通常是一些技术目标。</a:t>
            </a:r>
          </a:p>
        </p:txBody>
      </p:sp>
    </p:spTree>
    <p:extLst>
      <p:ext uri="{BB962C8B-B14F-4D97-AF65-F5344CB8AC3E}">
        <p14:creationId xmlns:p14="http://schemas.microsoft.com/office/powerpoint/2010/main" val="3174474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a:t>技术性需求</a:t>
            </a:r>
          </a:p>
        </p:txBody>
      </p:sp>
      <p:sp>
        <p:nvSpPr>
          <p:cNvPr id="27651" name="Rectangle 3"/>
          <p:cNvSpPr>
            <a:spLocks noGrp="1" noChangeArrowheads="1"/>
          </p:cNvSpPr>
          <p:nvPr>
            <p:ph type="body" idx="1"/>
          </p:nvPr>
        </p:nvSpPr>
        <p:spPr/>
        <p:txBody>
          <a:bodyPr/>
          <a:lstStyle/>
          <a:p>
            <a:pPr eaLnBrk="1" hangingPunct="1"/>
            <a:r>
              <a:rPr lang="zh-CN" altLang="en-US">
                <a:latin typeface="宋体" panose="02010600030101010101" pitchFamily="2" charset="-122"/>
              </a:rPr>
              <a:t>技术性需求也称非功能性需求，是和公司的环境、硬件和软件有关的所有质量目标。</a:t>
            </a:r>
          </a:p>
          <a:p>
            <a:pPr eaLnBrk="1" hangingPunct="1"/>
            <a:r>
              <a:rPr lang="zh-CN" altLang="en-US">
                <a:latin typeface="宋体" panose="02010600030101010101" pitchFamily="2" charset="-122"/>
              </a:rPr>
              <a:t>例如：系统必须能支持</a:t>
            </a:r>
            <a:r>
              <a:rPr lang="en-US" altLang="zh-CN">
                <a:latin typeface="宋体" panose="02010600030101010101" pitchFamily="2" charset="-122"/>
              </a:rPr>
              <a:t>100</a:t>
            </a:r>
            <a:r>
              <a:rPr lang="zh-CN" altLang="en-US">
                <a:latin typeface="宋体" panose="02010600030101010101" pitchFamily="2" charset="-122"/>
              </a:rPr>
              <a:t>个并发用户；保存订单的时间不能超过</a:t>
            </a:r>
            <a:r>
              <a:rPr lang="en-US" altLang="zh-CN">
                <a:latin typeface="宋体" panose="02010600030101010101" pitchFamily="2" charset="-122"/>
              </a:rPr>
              <a:t>0.5</a:t>
            </a:r>
            <a:r>
              <a:rPr lang="zh-CN" altLang="en-US">
                <a:latin typeface="宋体" panose="02010600030101010101" pitchFamily="2" charset="-122"/>
              </a:rPr>
              <a:t>秒等等，涉及系统性能、可靠性、安全性等质量特性。</a:t>
            </a:r>
          </a:p>
          <a:p>
            <a:pPr eaLnBrk="1" hangingPunct="1"/>
            <a:r>
              <a:rPr lang="zh-CN" altLang="en-US">
                <a:latin typeface="宋体" panose="02010600030101010101" pitchFamily="2" charset="-122"/>
              </a:rPr>
              <a:t>通常是一些技术目标</a:t>
            </a:r>
          </a:p>
        </p:txBody>
      </p:sp>
    </p:spTree>
    <p:extLst>
      <p:ext uri="{BB962C8B-B14F-4D97-AF65-F5344CB8AC3E}">
        <p14:creationId xmlns:p14="http://schemas.microsoft.com/office/powerpoint/2010/main" val="1305482618"/>
      </p:ext>
    </p:extLst>
  </p:cSld>
  <p:clrMapOvr>
    <a:masterClrMapping/>
  </p:clrMapOvr>
  <p:transition>
    <p:blinds/>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a:t>需要和需求</a:t>
            </a:r>
          </a:p>
        </p:txBody>
      </p:sp>
      <p:sp>
        <p:nvSpPr>
          <p:cNvPr id="28675" name="内容占位符 2"/>
          <p:cNvSpPr>
            <a:spLocks noGrp="1"/>
          </p:cNvSpPr>
          <p:nvPr>
            <p:ph idx="1"/>
          </p:nvPr>
        </p:nvSpPr>
        <p:spPr>
          <a:xfrm>
            <a:off x="683568" y="1740931"/>
            <a:ext cx="8281045" cy="4352365"/>
          </a:xfrm>
        </p:spPr>
        <p:txBody>
          <a:bodyPr>
            <a:noAutofit/>
          </a:bodyPr>
          <a:lstStyle/>
          <a:p>
            <a:pPr>
              <a:spcBef>
                <a:spcPts val="0"/>
              </a:spcBef>
            </a:pPr>
            <a:r>
              <a:rPr lang="zh-CN" altLang="en-US" dirty="0"/>
              <a:t>问题分析获得业务和用户的“需要”，可以采用自然语言表达，提出的是比较模糊和高层次的目标。</a:t>
            </a:r>
            <a:endParaRPr lang="en-US" altLang="zh-CN" dirty="0"/>
          </a:p>
          <a:p>
            <a:pPr>
              <a:spcBef>
                <a:spcPts val="0"/>
              </a:spcBef>
            </a:pPr>
            <a:r>
              <a:rPr lang="zh-CN" altLang="en-US" dirty="0"/>
              <a:t>需求分析则是对原业务进行抽象和升华，根据业务和用户需要确定计算机信息系统的“需求”。系统需求是精确和具体的。</a:t>
            </a:r>
          </a:p>
        </p:txBody>
      </p:sp>
      <p:grpSp>
        <p:nvGrpSpPr>
          <p:cNvPr id="2" name="组合 1"/>
          <p:cNvGrpSpPr/>
          <p:nvPr/>
        </p:nvGrpSpPr>
        <p:grpSpPr>
          <a:xfrm>
            <a:off x="1691680" y="2132856"/>
            <a:ext cx="5638800" cy="3429000"/>
            <a:chOff x="1165225" y="3429000"/>
            <a:chExt cx="5638800" cy="3429000"/>
          </a:xfrm>
        </p:grpSpPr>
        <p:pic>
          <p:nvPicPr>
            <p:cNvPr id="28676" name="Picture 2"/>
            <p:cNvPicPr>
              <a:picLocks noChangeAspect="1" noChangeArrowheads="1"/>
            </p:cNvPicPr>
            <p:nvPr/>
          </p:nvPicPr>
          <p:blipFill>
            <a:blip r:embed="rId3">
              <a:extLst>
                <a:ext uri="{28A0092B-C50C-407E-A947-70E740481C1C}">
                  <a14:useLocalDpi xmlns:a14="http://schemas.microsoft.com/office/drawing/2010/main" val="0"/>
                </a:ext>
              </a:extLst>
            </a:blip>
            <a:srcRect r="10168"/>
            <a:stretch>
              <a:fillRect/>
            </a:stretch>
          </p:blipFill>
          <p:spPr bwMode="auto">
            <a:xfrm>
              <a:off x="1885950" y="3429000"/>
              <a:ext cx="491807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173163" y="4692650"/>
              <a:ext cx="928687" cy="461963"/>
            </a:xfrm>
            <a:prstGeom prst="rect">
              <a:avLst/>
            </a:prstGeom>
            <a:ln>
              <a:noFill/>
            </a:ln>
          </p:spPr>
          <p:style>
            <a:lnRef idx="2">
              <a:schemeClr val="accent5"/>
            </a:lnRef>
            <a:fillRef idx="1">
              <a:schemeClr val="lt1"/>
            </a:fillRef>
            <a:effectRef idx="0">
              <a:schemeClr val="accent5"/>
            </a:effectRef>
            <a:fontRef idx="minor">
              <a:schemeClr val="dk1"/>
            </a:fontRef>
          </p:style>
          <p:txBody>
            <a:bodyPr>
              <a:spAutoFit/>
            </a:bodyPr>
            <a:lstStyle/>
            <a:p>
              <a:pPr>
                <a:defRPr/>
              </a:pPr>
              <a:r>
                <a:rPr lang="zh-CN" altLang="en-US" sz="2400" b="1" dirty="0">
                  <a:solidFill>
                    <a:srgbClr val="C00000"/>
                  </a:solidFill>
                  <a:latin typeface="华文中宋" pitchFamily="2" charset="-122"/>
                </a:rPr>
                <a:t>需要</a:t>
              </a:r>
            </a:p>
          </p:txBody>
        </p:sp>
        <p:sp>
          <p:nvSpPr>
            <p:cNvPr id="6" name="TextBox 5"/>
            <p:cNvSpPr txBox="1"/>
            <p:nvPr/>
          </p:nvSpPr>
          <p:spPr>
            <a:xfrm>
              <a:off x="1165225" y="6064250"/>
              <a:ext cx="927100" cy="460375"/>
            </a:xfrm>
            <a:prstGeom prst="rect">
              <a:avLst/>
            </a:prstGeom>
            <a:ln>
              <a:noFill/>
            </a:ln>
          </p:spPr>
          <p:style>
            <a:lnRef idx="2">
              <a:schemeClr val="accent5"/>
            </a:lnRef>
            <a:fillRef idx="1">
              <a:schemeClr val="lt1"/>
            </a:fillRef>
            <a:effectRef idx="0">
              <a:schemeClr val="accent5"/>
            </a:effectRef>
            <a:fontRef idx="minor">
              <a:schemeClr val="dk1"/>
            </a:fontRef>
          </p:style>
          <p:txBody>
            <a:bodyPr>
              <a:spAutoFit/>
            </a:bodyPr>
            <a:lstStyle/>
            <a:p>
              <a:pPr>
                <a:defRPr/>
              </a:pPr>
              <a:r>
                <a:rPr lang="zh-CN" altLang="en-US" sz="2400" b="1" dirty="0">
                  <a:solidFill>
                    <a:srgbClr val="C00000"/>
                  </a:solidFill>
                  <a:latin typeface="华文中宋" pitchFamily="2" charset="-122"/>
                </a:rPr>
                <a:t>需求</a:t>
              </a:r>
            </a:p>
          </p:txBody>
        </p:sp>
      </p:grpSp>
    </p:spTree>
    <p:extLst>
      <p:ext uri="{BB962C8B-B14F-4D97-AF65-F5344CB8AC3E}">
        <p14:creationId xmlns:p14="http://schemas.microsoft.com/office/powerpoint/2010/main" val="50688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a:t>需求分析方法</a:t>
            </a:r>
          </a:p>
        </p:txBody>
      </p:sp>
      <p:sp>
        <p:nvSpPr>
          <p:cNvPr id="29699" name="Rectangle 3"/>
          <p:cNvSpPr>
            <a:spLocks noGrp="1" noChangeArrowheads="1"/>
          </p:cNvSpPr>
          <p:nvPr>
            <p:ph type="body" idx="1"/>
          </p:nvPr>
        </p:nvSpPr>
        <p:spPr>
          <a:xfrm>
            <a:off x="755576" y="1772816"/>
            <a:ext cx="7488832" cy="4681537"/>
          </a:xfrm>
        </p:spPr>
        <p:txBody>
          <a:bodyPr/>
          <a:lstStyle/>
          <a:p>
            <a:pPr marL="533400" indent="-533400" eaLnBrk="1" hangingPunct="1"/>
            <a:r>
              <a:rPr lang="zh-CN" altLang="en-US" dirty="0"/>
              <a:t>需求分析的传统方法：</a:t>
            </a:r>
          </a:p>
          <a:p>
            <a:pPr marL="914400" lvl="1" indent="-457200" eaLnBrk="1" hangingPunct="1"/>
            <a:r>
              <a:rPr lang="zh-CN" altLang="en-US" dirty="0">
                <a:latin typeface="楷体" panose="02010609060101010101" pitchFamily="49" charset="-122"/>
                <a:ea typeface="楷体" panose="02010609060101010101" pitchFamily="49" charset="-122"/>
              </a:rPr>
              <a:t>面向过程的结构化方法（自顶向下、逐层分解）</a:t>
            </a:r>
          </a:p>
          <a:p>
            <a:pPr marL="914400" lvl="1" indent="-457200" eaLnBrk="1" hangingPunct="1"/>
            <a:r>
              <a:rPr lang="zh-CN" altLang="en-US" dirty="0">
                <a:latin typeface="楷体" panose="02010609060101010101" pitchFamily="49" charset="-122"/>
                <a:ea typeface="楷体" panose="02010609060101010101" pitchFamily="49" charset="-122"/>
              </a:rPr>
              <a:t>面向数据的信息工程方法（数据驱动）</a:t>
            </a:r>
          </a:p>
          <a:p>
            <a:pPr marL="914400" lvl="1" indent="-457200" eaLnBrk="1" hangingPunct="1"/>
            <a:r>
              <a:rPr lang="zh-CN" altLang="en-US" dirty="0">
                <a:latin typeface="楷体" panose="02010609060101010101" pitchFamily="49" charset="-122"/>
                <a:ea typeface="楷体" panose="02010609060101010101" pitchFamily="49" charset="-122"/>
              </a:rPr>
              <a:t>面向对象方法（对象驱动、</a:t>
            </a:r>
            <a:r>
              <a:rPr lang="en-US" altLang="zh-CN" dirty="0">
                <a:latin typeface="楷体" panose="02010609060101010101" pitchFamily="49" charset="-122"/>
                <a:ea typeface="楷体" panose="02010609060101010101" pitchFamily="49" charset="-122"/>
              </a:rPr>
              <a:t>UML</a:t>
            </a:r>
            <a:r>
              <a:rPr lang="zh-CN" altLang="en-US" dirty="0">
                <a:latin typeface="楷体" panose="02010609060101010101" pitchFamily="49" charset="-122"/>
                <a:ea typeface="楷体" panose="02010609060101010101" pitchFamily="49" charset="-122"/>
              </a:rPr>
              <a:t>）</a:t>
            </a:r>
          </a:p>
          <a:p>
            <a:pPr marL="533400" indent="-533400" eaLnBrk="1" hangingPunct="1"/>
            <a:r>
              <a:rPr lang="zh-CN" altLang="en-US" dirty="0"/>
              <a:t>目前系统分析的一般做法是综合运用以上方法，最后统一采用</a:t>
            </a:r>
            <a:r>
              <a:rPr lang="en-US" altLang="zh-CN" dirty="0"/>
              <a:t>UML</a:t>
            </a:r>
            <a:r>
              <a:rPr lang="zh-CN" altLang="en-US" dirty="0"/>
              <a:t>来建立系统逻辑模型。</a:t>
            </a:r>
          </a:p>
        </p:txBody>
      </p:sp>
    </p:spTree>
    <p:extLst>
      <p:ext uri="{BB962C8B-B14F-4D97-AF65-F5344CB8AC3E}">
        <p14:creationId xmlns:p14="http://schemas.microsoft.com/office/powerpoint/2010/main" val="2272372086"/>
      </p:ext>
    </p:extLst>
  </p:cSld>
  <p:clrMapOvr>
    <a:masterClrMapping/>
  </p:clrMapOvr>
  <p:transition>
    <p:blinds/>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a:t>系统分析建模内容</a:t>
            </a:r>
          </a:p>
        </p:txBody>
      </p:sp>
      <p:sp>
        <p:nvSpPr>
          <p:cNvPr id="31747" name="Rectangle 3"/>
          <p:cNvSpPr>
            <a:spLocks noGrp="1" noChangeArrowheads="1"/>
          </p:cNvSpPr>
          <p:nvPr>
            <p:ph type="body" idx="1"/>
          </p:nvPr>
        </p:nvSpPr>
        <p:spPr/>
        <p:txBody>
          <a:bodyPr>
            <a:normAutofit fontScale="92500" lnSpcReduction="10000"/>
          </a:bodyPr>
          <a:lstStyle/>
          <a:p>
            <a:pPr eaLnBrk="1" hangingPunct="1"/>
            <a:r>
              <a:rPr lang="zh-CN" altLang="en-US"/>
              <a:t>流程建模</a:t>
            </a:r>
          </a:p>
          <a:p>
            <a:pPr lvl="1" eaLnBrk="1" hangingPunct="1"/>
            <a:r>
              <a:rPr lang="zh-CN" altLang="en-US"/>
              <a:t>业务流程（业务流程图</a:t>
            </a:r>
            <a:r>
              <a:rPr lang="en-US" altLang="zh-CN"/>
              <a:t>/UML</a:t>
            </a:r>
            <a:r>
              <a:rPr lang="zh-CN" altLang="en-US"/>
              <a:t>活动图）</a:t>
            </a:r>
          </a:p>
          <a:p>
            <a:pPr lvl="1" eaLnBrk="1" hangingPunct="1"/>
            <a:r>
              <a:rPr lang="zh-CN" altLang="en-US"/>
              <a:t>数据处理流程（数据流图）</a:t>
            </a:r>
          </a:p>
          <a:p>
            <a:pPr eaLnBrk="1" hangingPunct="1"/>
            <a:r>
              <a:rPr lang="zh-CN" altLang="en-US"/>
              <a:t>用例建模</a:t>
            </a:r>
          </a:p>
          <a:p>
            <a:pPr lvl="1" eaLnBrk="1" hangingPunct="1"/>
            <a:r>
              <a:rPr lang="zh-CN" altLang="en-US"/>
              <a:t>信息系统功能模型（</a:t>
            </a:r>
            <a:r>
              <a:rPr lang="en-US" altLang="zh-CN"/>
              <a:t>UML</a:t>
            </a:r>
            <a:r>
              <a:rPr lang="zh-CN" altLang="en-US"/>
              <a:t>用例图）</a:t>
            </a:r>
          </a:p>
          <a:p>
            <a:pPr eaLnBrk="1" hangingPunct="1"/>
            <a:r>
              <a:rPr lang="zh-CN" altLang="en-US"/>
              <a:t>领域对象建模</a:t>
            </a:r>
          </a:p>
          <a:p>
            <a:pPr lvl="1" eaLnBrk="1" hangingPunct="1"/>
            <a:r>
              <a:rPr lang="zh-CN" altLang="en-US"/>
              <a:t>领域对象模型（</a:t>
            </a:r>
            <a:r>
              <a:rPr lang="en-US" altLang="zh-CN"/>
              <a:t>UML</a:t>
            </a:r>
            <a:r>
              <a:rPr lang="zh-CN" altLang="en-US"/>
              <a:t>类图、</a:t>
            </a:r>
            <a:r>
              <a:rPr lang="en-US" altLang="zh-CN"/>
              <a:t>UML</a:t>
            </a:r>
            <a:r>
              <a:rPr lang="zh-CN" altLang="en-US"/>
              <a:t>状态图）</a:t>
            </a:r>
          </a:p>
          <a:p>
            <a:pPr lvl="1" eaLnBrk="1" hangingPunct="1"/>
            <a:r>
              <a:rPr lang="zh-CN" altLang="en-US" i="1">
                <a:solidFill>
                  <a:schemeClr val="bg2"/>
                </a:solidFill>
              </a:rPr>
              <a:t>由</a:t>
            </a:r>
            <a:r>
              <a:rPr lang="en-US" altLang="zh-CN" i="1">
                <a:solidFill>
                  <a:schemeClr val="bg2"/>
                </a:solidFill>
              </a:rPr>
              <a:t>UML</a:t>
            </a:r>
            <a:r>
              <a:rPr lang="zh-CN" altLang="en-US" i="1">
                <a:solidFill>
                  <a:schemeClr val="bg2"/>
                </a:solidFill>
              </a:rPr>
              <a:t>类图可以替代</a:t>
            </a:r>
            <a:r>
              <a:rPr lang="en-US" altLang="zh-CN" i="1">
                <a:solidFill>
                  <a:schemeClr val="bg2"/>
                </a:solidFill>
              </a:rPr>
              <a:t>ER</a:t>
            </a:r>
            <a:r>
              <a:rPr lang="zh-CN" altLang="en-US" i="1">
                <a:solidFill>
                  <a:schemeClr val="bg2"/>
                </a:solidFill>
              </a:rPr>
              <a:t>数据模型</a:t>
            </a:r>
          </a:p>
        </p:txBody>
      </p:sp>
    </p:spTree>
    <p:extLst>
      <p:ext uri="{BB962C8B-B14F-4D97-AF65-F5344CB8AC3E}">
        <p14:creationId xmlns:p14="http://schemas.microsoft.com/office/powerpoint/2010/main" val="2101736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a:t>5.2.3 </a:t>
            </a:r>
            <a:r>
              <a:rPr lang="zh-CN" altLang="en-US"/>
              <a:t>需求定义</a:t>
            </a:r>
          </a:p>
        </p:txBody>
      </p:sp>
      <p:sp>
        <p:nvSpPr>
          <p:cNvPr id="30723" name="Rectangle 3"/>
          <p:cNvSpPr>
            <a:spLocks noGrp="1" noChangeArrowheads="1"/>
          </p:cNvSpPr>
          <p:nvPr>
            <p:ph type="body" idx="1"/>
          </p:nvPr>
        </p:nvSpPr>
        <p:spPr/>
        <p:txBody>
          <a:bodyPr/>
          <a:lstStyle/>
          <a:p>
            <a:pPr eaLnBrk="1" hangingPunct="1"/>
            <a:r>
              <a:rPr lang="zh-CN" altLang="en-US"/>
              <a:t>需求分析是分析人员与用户反复沟通和谈判的过程。</a:t>
            </a:r>
            <a:endParaRPr lang="en-US" altLang="zh-CN"/>
          </a:p>
          <a:p>
            <a:pPr eaLnBrk="1" hangingPunct="1"/>
            <a:r>
              <a:rPr lang="zh-CN" altLang="en-US"/>
              <a:t>需求定义就是在各方就系统需求达成一致意见后，整理并建立最终的需求模型，详细定义和描述每项需求，确认约束条件及限制，编写需求规格说明。</a:t>
            </a:r>
            <a:endParaRPr lang="en-US" altLang="zh-CN"/>
          </a:p>
        </p:txBody>
      </p:sp>
    </p:spTree>
    <p:extLst>
      <p:ext uri="{BB962C8B-B14F-4D97-AF65-F5344CB8AC3E}">
        <p14:creationId xmlns:p14="http://schemas.microsoft.com/office/powerpoint/2010/main" val="4290059228"/>
      </p:ext>
    </p:extLst>
  </p:cSld>
  <p:clrMapOvr>
    <a:masterClrMapping/>
  </p:clrMapOvr>
  <p:transition>
    <p:blinds/>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a:t>5.3 </a:t>
            </a:r>
            <a:r>
              <a:rPr lang="zh-CN" altLang="en-US"/>
              <a:t>系统说明书</a:t>
            </a:r>
          </a:p>
        </p:txBody>
      </p:sp>
      <p:sp>
        <p:nvSpPr>
          <p:cNvPr id="32771" name="Rectangle 3"/>
          <p:cNvSpPr>
            <a:spLocks noGrp="1" noChangeArrowheads="1"/>
          </p:cNvSpPr>
          <p:nvPr>
            <p:ph type="body" idx="1"/>
          </p:nvPr>
        </p:nvSpPr>
        <p:spPr/>
        <p:txBody>
          <a:bodyPr/>
          <a:lstStyle/>
          <a:p>
            <a:pPr eaLnBrk="1" hangingPunct="1"/>
            <a:r>
              <a:rPr lang="en-US" altLang="zh-CN" dirty="0"/>
              <a:t>《</a:t>
            </a:r>
            <a:r>
              <a:rPr lang="zh-CN" altLang="en-US" dirty="0"/>
              <a:t>系统说明书</a:t>
            </a:r>
            <a:r>
              <a:rPr lang="en-US" altLang="zh-CN" dirty="0"/>
              <a:t>》</a:t>
            </a:r>
            <a:r>
              <a:rPr lang="zh-CN" altLang="en-US" dirty="0"/>
              <a:t>是系统分析阶段的成果。</a:t>
            </a:r>
          </a:p>
          <a:p>
            <a:pPr eaLnBrk="1" hangingPunct="1"/>
            <a:endParaRPr lang="zh-CN" altLang="en-US" dirty="0"/>
          </a:p>
          <a:p>
            <a:pPr eaLnBrk="1" hangingPunct="1"/>
            <a:r>
              <a:rPr lang="zh-CN" altLang="en-US" dirty="0"/>
              <a:t>该文档主要描述了系统的需求，在软件工程领域也称作</a:t>
            </a:r>
            <a:r>
              <a:rPr lang="en-US" altLang="zh-CN" dirty="0"/>
              <a:t>《</a:t>
            </a:r>
            <a:r>
              <a:rPr lang="zh-CN" altLang="en-US" dirty="0"/>
              <a:t>需求规格说明书</a:t>
            </a:r>
            <a:r>
              <a:rPr lang="en-US" altLang="zh-CN" dirty="0"/>
              <a:t>》</a:t>
            </a:r>
            <a:r>
              <a:rPr lang="zh-CN" altLang="en-US" dirty="0"/>
              <a:t>（</a:t>
            </a:r>
            <a:r>
              <a:rPr lang="en-US" altLang="zh-CN" dirty="0"/>
              <a:t>requirement specification</a:t>
            </a:r>
            <a:r>
              <a:rPr lang="zh-CN" altLang="en-US" dirty="0"/>
              <a:t>）。</a:t>
            </a:r>
          </a:p>
        </p:txBody>
      </p:sp>
    </p:spTree>
    <p:extLst>
      <p:ext uri="{BB962C8B-B14F-4D97-AF65-F5344CB8AC3E}">
        <p14:creationId xmlns:p14="http://schemas.microsoft.com/office/powerpoint/2010/main" val="3543009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11018BA-5434-4561-B412-293389E04FD0}"/>
              </a:ext>
            </a:extLst>
          </p:cNvPr>
          <p:cNvSpPr>
            <a:spLocks noGrp="1" noChangeArrowheads="1"/>
          </p:cNvSpPr>
          <p:nvPr>
            <p:ph type="title"/>
          </p:nvPr>
        </p:nvSpPr>
        <p:spPr/>
        <p:txBody>
          <a:bodyPr/>
          <a:lstStyle/>
          <a:p>
            <a:r>
              <a:rPr lang="en-US" altLang="zh-CN" dirty="0"/>
              <a:t>5.1 </a:t>
            </a:r>
            <a:r>
              <a:rPr lang="zh-CN" altLang="en-US" dirty="0"/>
              <a:t>系统分析的任务</a:t>
            </a:r>
          </a:p>
        </p:txBody>
      </p:sp>
      <p:sp>
        <p:nvSpPr>
          <p:cNvPr id="4099" name="Rectangle 3">
            <a:extLst>
              <a:ext uri="{FF2B5EF4-FFF2-40B4-BE49-F238E27FC236}">
                <a16:creationId xmlns:a16="http://schemas.microsoft.com/office/drawing/2014/main" id="{2FB248A4-1002-4AAA-9CA9-E4E3A79A9CA3}"/>
              </a:ext>
            </a:extLst>
          </p:cNvPr>
          <p:cNvSpPr>
            <a:spLocks noGrp="1" noChangeArrowheads="1"/>
          </p:cNvSpPr>
          <p:nvPr>
            <p:ph idx="1"/>
          </p:nvPr>
        </p:nvSpPr>
        <p:spPr>
          <a:xfrm>
            <a:off x="958713" y="1772816"/>
            <a:ext cx="7272808" cy="4680519"/>
          </a:xfrm>
        </p:spPr>
        <p:txBody>
          <a:bodyPr>
            <a:noAutofit/>
          </a:bodyPr>
          <a:lstStyle/>
          <a:p>
            <a:pPr>
              <a:lnSpc>
                <a:spcPct val="120000"/>
              </a:lnSpc>
            </a:pPr>
            <a:r>
              <a:rPr lang="zh-CN" altLang="en-US" sz="2400" dirty="0">
                <a:solidFill>
                  <a:schemeClr val="tx1"/>
                </a:solidFill>
              </a:rPr>
              <a:t>系统分析师与用户在一起充分理解用户的要求，并把双方的理解用书面文档</a:t>
            </a:r>
            <a:r>
              <a:rPr lang="en-US" altLang="zh-CN" sz="2400" dirty="0">
                <a:solidFill>
                  <a:schemeClr val="tx1"/>
                </a:solidFill>
              </a:rPr>
              <a:t>——</a:t>
            </a:r>
            <a:r>
              <a:rPr lang="zh-CN" altLang="en-US" sz="2400" dirty="0">
                <a:solidFill>
                  <a:schemeClr val="tx1"/>
                </a:solidFill>
              </a:rPr>
              <a:t>系统分析说明书表达出来。</a:t>
            </a:r>
          </a:p>
          <a:p>
            <a:pPr>
              <a:lnSpc>
                <a:spcPct val="120000"/>
              </a:lnSpc>
            </a:pPr>
            <a:r>
              <a:rPr lang="zh-CN" altLang="en-US" sz="2400" dirty="0">
                <a:solidFill>
                  <a:schemeClr val="tx1"/>
                </a:solidFill>
              </a:rPr>
              <a:t>也称</a:t>
            </a:r>
            <a:r>
              <a:rPr lang="zh-CN" altLang="en-US" sz="2400" b="1" dirty="0">
                <a:solidFill>
                  <a:srgbClr val="FF0000"/>
                </a:solidFill>
              </a:rPr>
              <a:t>需求分析</a:t>
            </a:r>
            <a:r>
              <a:rPr lang="zh-CN" altLang="en-US" sz="2400" dirty="0">
                <a:solidFill>
                  <a:schemeClr val="tx1"/>
                </a:solidFill>
              </a:rPr>
              <a:t>。</a:t>
            </a:r>
          </a:p>
          <a:p>
            <a:pPr>
              <a:lnSpc>
                <a:spcPct val="120000"/>
              </a:lnSpc>
            </a:pPr>
            <a:r>
              <a:rPr lang="zh-CN" altLang="en-US" sz="2400" dirty="0">
                <a:solidFill>
                  <a:schemeClr val="tx1"/>
                </a:solidFill>
              </a:rPr>
              <a:t>分析的本质就是理解和发现。</a:t>
            </a:r>
          </a:p>
          <a:p>
            <a:pPr lvl="1">
              <a:lnSpc>
                <a:spcPct val="120000"/>
              </a:lnSpc>
            </a:pPr>
            <a:r>
              <a:rPr lang="zh-CN" altLang="en-US" sz="2400" dirty="0">
                <a:solidFill>
                  <a:schemeClr val="tx1"/>
                </a:solidFill>
                <a:latin typeface="楷体" panose="02010609060101010101" pitchFamily="49" charset="-122"/>
                <a:ea typeface="楷体" panose="02010609060101010101" pitchFamily="49" charset="-122"/>
              </a:rPr>
              <a:t>观察、访谈 </a:t>
            </a:r>
            <a:r>
              <a:rPr lang="en-US" altLang="zh-CN" sz="2400" dirty="0">
                <a:solidFill>
                  <a:schemeClr val="tx1"/>
                </a:solidFill>
                <a:latin typeface="楷体" panose="02010609060101010101" pitchFamily="49" charset="-122"/>
                <a:ea typeface="楷体" panose="02010609060101010101" pitchFamily="49" charset="-122"/>
                <a:sym typeface="Wingdings" panose="05000000000000000000" pitchFamily="2" charset="2"/>
              </a:rPr>
              <a:t></a:t>
            </a:r>
            <a:r>
              <a:rPr lang="zh-CN" altLang="en-US" sz="2400" dirty="0">
                <a:solidFill>
                  <a:schemeClr val="tx1"/>
                </a:solidFill>
                <a:latin typeface="楷体" panose="02010609060101010101" pitchFamily="49" charset="-122"/>
                <a:ea typeface="楷体" panose="02010609060101010101" pitchFamily="49" charset="-122"/>
              </a:rPr>
              <a:t> 理解 </a:t>
            </a:r>
            <a:r>
              <a:rPr lang="en-US" altLang="zh-CN" sz="2400" dirty="0">
                <a:solidFill>
                  <a:schemeClr val="tx1"/>
                </a:solidFill>
                <a:latin typeface="楷体" panose="02010609060101010101" pitchFamily="49" charset="-122"/>
                <a:ea typeface="楷体" panose="02010609060101010101" pitchFamily="49" charset="-122"/>
                <a:sym typeface="Wingdings" panose="05000000000000000000" pitchFamily="2" charset="2"/>
              </a:rPr>
              <a:t></a:t>
            </a:r>
            <a:r>
              <a:rPr lang="zh-CN" altLang="en-US" sz="2400" dirty="0">
                <a:solidFill>
                  <a:schemeClr val="tx1"/>
                </a:solidFill>
                <a:latin typeface="楷体" panose="02010609060101010101" pitchFamily="49" charset="-122"/>
                <a:ea typeface="楷体" panose="02010609060101010101" pitchFamily="49" charset="-122"/>
              </a:rPr>
              <a:t>表述</a:t>
            </a:r>
          </a:p>
          <a:p>
            <a:pPr lvl="1">
              <a:lnSpc>
                <a:spcPct val="120000"/>
              </a:lnSpc>
            </a:pPr>
            <a:r>
              <a:rPr lang="zh-CN" altLang="en-US" sz="2400" dirty="0">
                <a:solidFill>
                  <a:schemeClr val="tx1"/>
                </a:solidFill>
                <a:latin typeface="楷体" panose="02010609060101010101" pitchFamily="49" charset="-122"/>
                <a:ea typeface="楷体" panose="02010609060101010101" pitchFamily="49" charset="-122"/>
              </a:rPr>
              <a:t>发掘</a:t>
            </a:r>
          </a:p>
          <a:p>
            <a:pPr lvl="1">
              <a:lnSpc>
                <a:spcPct val="120000"/>
              </a:lnSpc>
            </a:pPr>
            <a:r>
              <a:rPr lang="zh-CN" altLang="en-US" sz="2400" dirty="0">
                <a:solidFill>
                  <a:schemeClr val="tx1"/>
                </a:solidFill>
                <a:latin typeface="楷体" panose="02010609060101010101" pitchFamily="49" charset="-122"/>
                <a:ea typeface="楷体" panose="02010609060101010101" pitchFamily="49" charset="-122"/>
              </a:rPr>
              <a:t>批判、革新</a:t>
            </a:r>
          </a:p>
        </p:txBody>
      </p:sp>
    </p:spTree>
    <p:extLst>
      <p:ext uri="{BB962C8B-B14F-4D97-AF65-F5344CB8AC3E}">
        <p14:creationId xmlns:p14="http://schemas.microsoft.com/office/powerpoint/2010/main" val="1616330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a:t>系统说明书的内容</a:t>
            </a:r>
          </a:p>
        </p:txBody>
      </p:sp>
      <p:sp>
        <p:nvSpPr>
          <p:cNvPr id="33795" name="内容占位符 2"/>
          <p:cNvSpPr>
            <a:spLocks noGrp="1"/>
          </p:cNvSpPr>
          <p:nvPr>
            <p:ph idx="1"/>
          </p:nvPr>
        </p:nvSpPr>
        <p:spPr>
          <a:xfrm>
            <a:off x="1195750" y="1763667"/>
            <a:ext cx="6798736" cy="4617661"/>
          </a:xfrm>
        </p:spPr>
        <p:txBody>
          <a:bodyPr>
            <a:noAutofit/>
          </a:bodyPr>
          <a:lstStyle/>
          <a:p>
            <a:pPr>
              <a:spcBef>
                <a:spcPts val="0"/>
              </a:spcBef>
            </a:pPr>
            <a:r>
              <a:rPr lang="zh-CN" altLang="en-US" sz="2000" dirty="0"/>
              <a:t>引言</a:t>
            </a:r>
            <a:endParaRPr lang="en-US" altLang="zh-CN" sz="2000" dirty="0"/>
          </a:p>
          <a:p>
            <a:pPr lvl="1">
              <a:spcBef>
                <a:spcPts val="0"/>
              </a:spcBef>
            </a:pPr>
            <a:r>
              <a:rPr lang="zh-CN" altLang="en-US" sz="2000" dirty="0">
                <a:latin typeface="楷体" panose="02010609060101010101" pitchFamily="49" charset="-122"/>
                <a:ea typeface="楷体" panose="02010609060101010101" pitchFamily="49" charset="-122"/>
              </a:rPr>
              <a:t>项目名称、目标、背景、引用资料、术语说明等</a:t>
            </a:r>
          </a:p>
          <a:p>
            <a:pPr>
              <a:spcBef>
                <a:spcPts val="0"/>
              </a:spcBef>
            </a:pPr>
            <a:r>
              <a:rPr lang="zh-CN" altLang="en-US" sz="2000" dirty="0"/>
              <a:t>项目描述</a:t>
            </a:r>
          </a:p>
          <a:p>
            <a:pPr lvl="1">
              <a:spcBef>
                <a:spcPts val="0"/>
              </a:spcBef>
            </a:pPr>
            <a:r>
              <a:rPr lang="zh-CN" altLang="en-US" sz="2000" dirty="0">
                <a:latin typeface="楷体" panose="02010609060101010101" pitchFamily="49" charset="-122"/>
                <a:ea typeface="楷体" panose="02010609060101010101" pitchFamily="49" charset="-122"/>
              </a:rPr>
              <a:t>项目的主要工作内容</a:t>
            </a:r>
          </a:p>
          <a:p>
            <a:pPr lvl="1">
              <a:spcBef>
                <a:spcPts val="0"/>
              </a:spcBef>
            </a:pPr>
            <a:r>
              <a:rPr lang="zh-CN" altLang="en-US" sz="2000" dirty="0">
                <a:latin typeface="楷体" panose="02010609060101010101" pitchFamily="49" charset="-122"/>
                <a:ea typeface="楷体" panose="02010609060101010101" pitchFamily="49" charset="-122"/>
              </a:rPr>
              <a:t>现行系统的调查情况</a:t>
            </a:r>
          </a:p>
          <a:p>
            <a:pPr lvl="1">
              <a:spcBef>
                <a:spcPts val="0"/>
              </a:spcBef>
            </a:pPr>
            <a:r>
              <a:rPr lang="zh-CN" altLang="en-US" sz="2000" dirty="0">
                <a:latin typeface="楷体" panose="02010609060101010101" pitchFamily="49" charset="-122"/>
                <a:ea typeface="楷体" panose="02010609060101010101" pitchFamily="49" charset="-122"/>
              </a:rPr>
              <a:t>功能需求</a:t>
            </a:r>
            <a:endParaRPr lang="en-US" altLang="zh-CN" sz="2000" dirty="0">
              <a:latin typeface="楷体" panose="02010609060101010101" pitchFamily="49" charset="-122"/>
              <a:ea typeface="楷体" panose="02010609060101010101" pitchFamily="49" charset="-122"/>
            </a:endParaRPr>
          </a:p>
          <a:p>
            <a:pPr lvl="1">
              <a:spcBef>
                <a:spcPts val="0"/>
              </a:spcBef>
            </a:pPr>
            <a:r>
              <a:rPr lang="zh-CN" altLang="en-US" sz="2000" dirty="0">
                <a:latin typeface="楷体" panose="02010609060101010101" pitchFamily="49" charset="-122"/>
                <a:ea typeface="楷体" panose="02010609060101010101" pitchFamily="49" charset="-122"/>
              </a:rPr>
              <a:t>数据需求</a:t>
            </a:r>
            <a:endParaRPr lang="en-US" altLang="zh-CN" sz="2000" dirty="0">
              <a:latin typeface="楷体" panose="02010609060101010101" pitchFamily="49" charset="-122"/>
              <a:ea typeface="楷体" panose="02010609060101010101" pitchFamily="49" charset="-122"/>
            </a:endParaRPr>
          </a:p>
          <a:p>
            <a:pPr lvl="1">
              <a:spcBef>
                <a:spcPts val="0"/>
              </a:spcBef>
            </a:pPr>
            <a:r>
              <a:rPr lang="zh-CN" altLang="en-US" sz="2000" dirty="0">
                <a:latin typeface="楷体" panose="02010609060101010101" pitchFamily="49" charset="-122"/>
                <a:ea typeface="楷体" panose="02010609060101010101" pitchFamily="49" charset="-122"/>
              </a:rPr>
              <a:t>其他需求	</a:t>
            </a:r>
            <a:endParaRPr lang="en-US" altLang="zh-CN" sz="2000" dirty="0">
              <a:latin typeface="楷体" panose="02010609060101010101" pitchFamily="49" charset="-122"/>
              <a:ea typeface="楷体" panose="02010609060101010101" pitchFamily="49" charset="-122"/>
            </a:endParaRPr>
          </a:p>
          <a:p>
            <a:pPr>
              <a:spcBef>
                <a:spcPts val="0"/>
              </a:spcBef>
            </a:pPr>
            <a:r>
              <a:rPr lang="zh-CN" altLang="en-US" sz="2000" dirty="0"/>
              <a:t>实施计划</a:t>
            </a:r>
          </a:p>
          <a:p>
            <a:pPr lvl="1">
              <a:spcBef>
                <a:spcPts val="0"/>
              </a:spcBef>
            </a:pPr>
            <a:r>
              <a:rPr lang="zh-CN" altLang="en-US" sz="2000" dirty="0">
                <a:latin typeface="楷体" panose="02010609060101010101" pitchFamily="49" charset="-122"/>
                <a:ea typeface="楷体" panose="02010609060101010101" pitchFamily="49" charset="-122"/>
              </a:rPr>
              <a:t>工作任务的分解</a:t>
            </a:r>
          </a:p>
          <a:p>
            <a:pPr lvl="1">
              <a:spcBef>
                <a:spcPts val="0"/>
              </a:spcBef>
            </a:pPr>
            <a:r>
              <a:rPr lang="zh-CN" altLang="en-US" sz="2000" dirty="0">
                <a:latin typeface="楷体" panose="02010609060101010101" pitchFamily="49" charset="-122"/>
                <a:ea typeface="楷体" panose="02010609060101010101" pitchFamily="49" charset="-122"/>
              </a:rPr>
              <a:t>进度</a:t>
            </a:r>
          </a:p>
          <a:p>
            <a:pPr lvl="1">
              <a:spcBef>
                <a:spcPts val="0"/>
              </a:spcBef>
            </a:pPr>
            <a:r>
              <a:rPr lang="zh-CN" altLang="en-US" sz="2000" dirty="0">
                <a:latin typeface="楷体" panose="02010609060101010101" pitchFamily="49" charset="-122"/>
                <a:ea typeface="楷体" panose="02010609060101010101" pitchFamily="49" charset="-122"/>
              </a:rPr>
              <a:t>预算</a:t>
            </a:r>
          </a:p>
          <a:p>
            <a:pPr>
              <a:spcBef>
                <a:spcPts val="0"/>
              </a:spcBef>
            </a:pPr>
            <a:endParaRPr lang="zh-CN" altLang="en-US" sz="2000" dirty="0"/>
          </a:p>
        </p:txBody>
      </p:sp>
    </p:spTree>
    <p:extLst>
      <p:ext uri="{BB962C8B-B14F-4D97-AF65-F5344CB8AC3E}">
        <p14:creationId xmlns:p14="http://schemas.microsoft.com/office/powerpoint/2010/main" val="2668517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a:t>系统说明书的审议</a:t>
            </a:r>
          </a:p>
        </p:txBody>
      </p:sp>
      <p:sp>
        <p:nvSpPr>
          <p:cNvPr id="34819" name="Rectangle 3"/>
          <p:cNvSpPr>
            <a:spLocks noGrp="1" noChangeArrowheads="1"/>
          </p:cNvSpPr>
          <p:nvPr>
            <p:ph type="body" idx="1"/>
          </p:nvPr>
        </p:nvSpPr>
        <p:spPr>
          <a:xfrm>
            <a:off x="1066724" y="1628800"/>
            <a:ext cx="7056785" cy="4824264"/>
          </a:xfrm>
        </p:spPr>
        <p:txBody>
          <a:bodyPr>
            <a:normAutofit fontScale="92500" lnSpcReduction="20000"/>
          </a:bodyPr>
          <a:lstStyle/>
          <a:p>
            <a:pPr eaLnBrk="1" hangingPunct="1"/>
            <a:r>
              <a:rPr lang="zh-CN" altLang="en-US" dirty="0"/>
              <a:t>系统说明书经过审议后，成为下一阶段工作的依据。</a:t>
            </a:r>
            <a:endParaRPr lang="en-US" altLang="zh-CN" dirty="0"/>
          </a:p>
          <a:p>
            <a:pPr eaLnBrk="1" hangingPunct="1"/>
            <a:r>
              <a:rPr lang="zh-CN" altLang="en-US" dirty="0"/>
              <a:t>系统说明书应该具备以下品质：</a:t>
            </a:r>
            <a:endParaRPr lang="en-US" altLang="zh-CN" dirty="0"/>
          </a:p>
          <a:p>
            <a:pPr lvl="1" eaLnBrk="1" hangingPunct="1"/>
            <a:r>
              <a:rPr lang="zh-CN" altLang="en-US" dirty="0">
                <a:latin typeface="楷体" panose="02010609060101010101" pitchFamily="49" charset="-122"/>
                <a:ea typeface="楷体" panose="02010609060101010101" pitchFamily="49" charset="-122"/>
              </a:rPr>
              <a:t>正确性</a:t>
            </a:r>
          </a:p>
          <a:p>
            <a:pPr lvl="1" eaLnBrk="1" hangingPunct="1"/>
            <a:r>
              <a:rPr lang="zh-CN" altLang="en-US" dirty="0">
                <a:latin typeface="楷体" panose="02010609060101010101" pitchFamily="49" charset="-122"/>
                <a:ea typeface="楷体" panose="02010609060101010101" pitchFamily="49" charset="-122"/>
              </a:rPr>
              <a:t>完整性</a:t>
            </a:r>
            <a:endParaRPr lang="en-US" altLang="zh-CN" dirty="0">
              <a:latin typeface="楷体" panose="02010609060101010101" pitchFamily="49" charset="-122"/>
              <a:ea typeface="楷体" panose="02010609060101010101" pitchFamily="49" charset="-122"/>
            </a:endParaRPr>
          </a:p>
          <a:p>
            <a:pPr lvl="1" eaLnBrk="1" hangingPunct="1"/>
            <a:r>
              <a:rPr lang="zh-CN" altLang="en-US" dirty="0">
                <a:latin typeface="楷体" panose="02010609060101010101" pitchFamily="49" charset="-122"/>
                <a:ea typeface="楷体" panose="02010609060101010101" pitchFamily="49" charset="-122"/>
              </a:rPr>
              <a:t>一致性</a:t>
            </a:r>
            <a:endParaRPr lang="en-US" altLang="zh-CN" dirty="0">
              <a:latin typeface="楷体" panose="02010609060101010101" pitchFamily="49" charset="-122"/>
              <a:ea typeface="楷体" panose="02010609060101010101" pitchFamily="49" charset="-122"/>
            </a:endParaRPr>
          </a:p>
          <a:p>
            <a:pPr lvl="1" eaLnBrk="1" hangingPunct="1"/>
            <a:r>
              <a:rPr lang="zh-CN" altLang="en-US" dirty="0">
                <a:latin typeface="楷体" panose="02010609060101010101" pitchFamily="49" charset="-122"/>
                <a:ea typeface="楷体" panose="02010609060101010101" pitchFamily="49" charset="-122"/>
              </a:rPr>
              <a:t>无二义性</a:t>
            </a:r>
            <a:endParaRPr lang="en-US" altLang="zh-CN" dirty="0">
              <a:latin typeface="楷体" panose="02010609060101010101" pitchFamily="49" charset="-122"/>
              <a:ea typeface="楷体" panose="02010609060101010101" pitchFamily="49" charset="-122"/>
            </a:endParaRPr>
          </a:p>
          <a:p>
            <a:pPr lvl="1" eaLnBrk="1" hangingPunct="1"/>
            <a:r>
              <a:rPr lang="zh-CN" altLang="en-US" dirty="0">
                <a:latin typeface="楷体" panose="02010609060101010101" pitchFamily="49" charset="-122"/>
                <a:ea typeface="楷体" panose="02010609060101010101" pitchFamily="49" charset="-122"/>
              </a:rPr>
              <a:t>可修改性</a:t>
            </a:r>
            <a:endParaRPr lang="en-US" altLang="zh-CN" dirty="0">
              <a:latin typeface="楷体" panose="02010609060101010101" pitchFamily="49" charset="-122"/>
              <a:ea typeface="楷体" panose="02010609060101010101" pitchFamily="49" charset="-122"/>
            </a:endParaRPr>
          </a:p>
          <a:p>
            <a:pPr lvl="1" eaLnBrk="1" hangingPunct="1"/>
            <a:r>
              <a:rPr lang="zh-CN" altLang="en-US" dirty="0">
                <a:latin typeface="楷体" panose="02010609060101010101" pitchFamily="49" charset="-122"/>
                <a:ea typeface="楷体" panose="02010609060101010101" pitchFamily="49" charset="-122"/>
              </a:rPr>
              <a:t>可跟踪性</a:t>
            </a:r>
            <a:endParaRPr lang="en-US" altLang="zh-CN" dirty="0">
              <a:latin typeface="楷体" panose="02010609060101010101" pitchFamily="49" charset="-122"/>
              <a:ea typeface="楷体" panose="02010609060101010101" pitchFamily="49" charset="-122"/>
            </a:endParaRPr>
          </a:p>
          <a:p>
            <a:pPr eaLnBrk="1" hangingPunct="1"/>
            <a:r>
              <a:rPr lang="zh-CN" altLang="en-US" dirty="0"/>
              <a:t>审议由项目技术人员、企业管理人员、专家等共同完成。</a:t>
            </a:r>
          </a:p>
        </p:txBody>
      </p:sp>
    </p:spTree>
    <p:extLst>
      <p:ext uri="{BB962C8B-B14F-4D97-AF65-F5344CB8AC3E}">
        <p14:creationId xmlns:p14="http://schemas.microsoft.com/office/powerpoint/2010/main" val="1837213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11018BA-5434-4561-B412-293389E04FD0}"/>
              </a:ext>
            </a:extLst>
          </p:cNvPr>
          <p:cNvSpPr>
            <a:spLocks noGrp="1" noChangeArrowheads="1"/>
          </p:cNvSpPr>
          <p:nvPr>
            <p:ph type="title"/>
          </p:nvPr>
        </p:nvSpPr>
        <p:spPr/>
        <p:txBody>
          <a:bodyPr/>
          <a:lstStyle/>
          <a:p>
            <a:r>
              <a:rPr lang="en-US" altLang="zh-CN" dirty="0"/>
              <a:t>1</a:t>
            </a:r>
            <a:r>
              <a:rPr lang="zh-CN" altLang="en-US" dirty="0"/>
              <a:t>、系统分析的困难</a:t>
            </a:r>
          </a:p>
        </p:txBody>
      </p:sp>
      <p:sp>
        <p:nvSpPr>
          <p:cNvPr id="4099" name="Rectangle 3">
            <a:extLst>
              <a:ext uri="{FF2B5EF4-FFF2-40B4-BE49-F238E27FC236}">
                <a16:creationId xmlns:a16="http://schemas.microsoft.com/office/drawing/2014/main" id="{2FB248A4-1002-4AAA-9CA9-E4E3A79A9CA3}"/>
              </a:ext>
            </a:extLst>
          </p:cNvPr>
          <p:cNvSpPr>
            <a:spLocks noGrp="1" noChangeArrowheads="1"/>
          </p:cNvSpPr>
          <p:nvPr>
            <p:ph idx="1"/>
          </p:nvPr>
        </p:nvSpPr>
        <p:spPr>
          <a:xfrm>
            <a:off x="958713" y="1772816"/>
            <a:ext cx="7272808" cy="4680519"/>
          </a:xfrm>
        </p:spPr>
        <p:txBody>
          <a:bodyPr>
            <a:noAutofit/>
          </a:bodyPr>
          <a:lstStyle/>
          <a:p>
            <a:pPr>
              <a:lnSpc>
                <a:spcPct val="120000"/>
              </a:lnSpc>
            </a:pPr>
            <a:r>
              <a:rPr lang="zh-CN" altLang="en-US" sz="2400" dirty="0">
                <a:solidFill>
                  <a:schemeClr val="tx1"/>
                </a:solidFill>
              </a:rPr>
              <a:t>系统分析是研制信息系统</a:t>
            </a:r>
            <a:r>
              <a:rPr lang="zh-CN" altLang="en-US" sz="2400" dirty="0">
                <a:solidFill>
                  <a:srgbClr val="FF0000"/>
                </a:solidFill>
              </a:rPr>
              <a:t>最重要</a:t>
            </a:r>
            <a:r>
              <a:rPr lang="zh-CN" altLang="en-US" sz="2400" dirty="0">
                <a:solidFill>
                  <a:schemeClr val="tx1"/>
                </a:solidFill>
              </a:rPr>
              <a:t>的阶段，也是</a:t>
            </a:r>
            <a:r>
              <a:rPr lang="zh-CN" altLang="en-US" sz="2400" dirty="0">
                <a:solidFill>
                  <a:srgbClr val="FF0000"/>
                </a:solidFill>
              </a:rPr>
              <a:t>最困难</a:t>
            </a:r>
            <a:r>
              <a:rPr lang="zh-CN" altLang="en-US" sz="2400" dirty="0">
                <a:solidFill>
                  <a:schemeClr val="tx1"/>
                </a:solidFill>
              </a:rPr>
              <a:t>的阶段。</a:t>
            </a:r>
          </a:p>
          <a:p>
            <a:pPr>
              <a:lnSpc>
                <a:spcPct val="120000"/>
              </a:lnSpc>
            </a:pPr>
            <a:endParaRPr lang="zh-CN" altLang="en-US" sz="2400" dirty="0">
              <a:solidFill>
                <a:schemeClr val="tx1"/>
              </a:solidFill>
            </a:endParaRPr>
          </a:p>
          <a:p>
            <a:pPr>
              <a:lnSpc>
                <a:spcPct val="120000"/>
              </a:lnSpc>
            </a:pPr>
            <a:r>
              <a:rPr lang="zh-CN" altLang="en-US" sz="2400" dirty="0">
                <a:solidFill>
                  <a:schemeClr val="tx1"/>
                </a:solidFill>
              </a:rPr>
              <a:t>困难主要来自三个方面：</a:t>
            </a:r>
          </a:p>
          <a:p>
            <a:pPr lvl="1">
              <a:lnSpc>
                <a:spcPct val="120000"/>
              </a:lnSpc>
            </a:pPr>
            <a:r>
              <a:rPr lang="zh-CN" altLang="en-US" sz="2400" dirty="0">
                <a:solidFill>
                  <a:schemeClr val="tx1"/>
                </a:solidFill>
                <a:latin typeface="楷体" panose="02010609060101010101" pitchFamily="49" charset="-122"/>
                <a:ea typeface="楷体" panose="02010609060101010101" pitchFamily="49" charset="-122"/>
              </a:rPr>
              <a:t>问题领域（</a:t>
            </a:r>
            <a:r>
              <a:rPr lang="en-US" altLang="zh-CN" sz="2400" dirty="0">
                <a:solidFill>
                  <a:schemeClr val="tx1"/>
                </a:solidFill>
                <a:latin typeface="楷体" panose="02010609060101010101" pitchFamily="49" charset="-122"/>
                <a:ea typeface="楷体" panose="02010609060101010101" pitchFamily="49" charset="-122"/>
              </a:rPr>
              <a:t>problem domain</a:t>
            </a:r>
            <a:r>
              <a:rPr lang="zh-CN" altLang="en-US" sz="2400" dirty="0">
                <a:solidFill>
                  <a:schemeClr val="tx1"/>
                </a:solidFill>
                <a:latin typeface="楷体" panose="02010609060101010101" pitchFamily="49" charset="-122"/>
                <a:ea typeface="楷体" panose="02010609060101010101" pitchFamily="49" charset="-122"/>
              </a:rPr>
              <a:t>）的理解</a:t>
            </a:r>
          </a:p>
          <a:p>
            <a:pPr lvl="1">
              <a:lnSpc>
                <a:spcPct val="120000"/>
              </a:lnSpc>
            </a:pPr>
            <a:r>
              <a:rPr lang="zh-CN" altLang="en-US" sz="2400" dirty="0">
                <a:solidFill>
                  <a:schemeClr val="tx1"/>
                </a:solidFill>
                <a:latin typeface="楷体" panose="02010609060101010101" pitchFamily="49" charset="-122"/>
                <a:ea typeface="楷体" panose="02010609060101010101" pitchFamily="49" charset="-122"/>
              </a:rPr>
              <a:t>人与人之间的沟通</a:t>
            </a:r>
            <a:endParaRPr lang="en-US" altLang="zh-CN" sz="2400" dirty="0">
              <a:solidFill>
                <a:schemeClr val="tx1"/>
              </a:solidFill>
              <a:latin typeface="楷体" panose="02010609060101010101" pitchFamily="49" charset="-122"/>
              <a:ea typeface="楷体" panose="02010609060101010101" pitchFamily="49" charset="-122"/>
            </a:endParaRPr>
          </a:p>
          <a:p>
            <a:pPr lvl="1">
              <a:lnSpc>
                <a:spcPct val="120000"/>
              </a:lnSpc>
            </a:pPr>
            <a:r>
              <a:rPr lang="zh-CN" altLang="en-US" sz="2400" dirty="0">
                <a:solidFill>
                  <a:schemeClr val="tx1"/>
                </a:solidFill>
                <a:latin typeface="楷体" panose="02010609060101010101" pitchFamily="49" charset="-122"/>
                <a:ea typeface="楷体" panose="02010609060101010101" pitchFamily="49" charset="-122"/>
              </a:rPr>
              <a:t>环境的不断变化</a:t>
            </a:r>
          </a:p>
          <a:p>
            <a:pPr>
              <a:lnSpc>
                <a:spcPct val="120000"/>
              </a:lnSpc>
            </a:pPr>
            <a:endParaRPr lang="zh-CN" altLang="en-US" sz="2400" dirty="0">
              <a:solidFill>
                <a:schemeClr val="tx1"/>
              </a:solidFill>
            </a:endParaRPr>
          </a:p>
        </p:txBody>
      </p:sp>
    </p:spTree>
    <p:extLst>
      <p:ext uri="{BB962C8B-B14F-4D97-AF65-F5344CB8AC3E}">
        <p14:creationId xmlns:p14="http://schemas.microsoft.com/office/powerpoint/2010/main" val="897814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11018BA-5434-4561-B412-293389E04FD0}"/>
              </a:ext>
            </a:extLst>
          </p:cNvPr>
          <p:cNvSpPr>
            <a:spLocks noGrp="1" noChangeArrowheads="1"/>
          </p:cNvSpPr>
          <p:nvPr>
            <p:ph type="title"/>
          </p:nvPr>
        </p:nvSpPr>
        <p:spPr/>
        <p:txBody>
          <a:bodyPr/>
          <a:lstStyle/>
          <a:p>
            <a:r>
              <a:rPr lang="en-US" altLang="zh-CN" dirty="0"/>
              <a:t>2</a:t>
            </a:r>
            <a:r>
              <a:rPr lang="zh-CN" altLang="en-US" dirty="0"/>
              <a:t>、系统分析师</a:t>
            </a:r>
          </a:p>
        </p:txBody>
      </p:sp>
      <p:sp>
        <p:nvSpPr>
          <p:cNvPr id="4099" name="Rectangle 3">
            <a:extLst>
              <a:ext uri="{FF2B5EF4-FFF2-40B4-BE49-F238E27FC236}">
                <a16:creationId xmlns:a16="http://schemas.microsoft.com/office/drawing/2014/main" id="{2FB248A4-1002-4AAA-9CA9-E4E3A79A9CA3}"/>
              </a:ext>
            </a:extLst>
          </p:cNvPr>
          <p:cNvSpPr>
            <a:spLocks noGrp="1" noChangeArrowheads="1"/>
          </p:cNvSpPr>
          <p:nvPr>
            <p:ph idx="1"/>
          </p:nvPr>
        </p:nvSpPr>
        <p:spPr>
          <a:xfrm>
            <a:off x="958713" y="1628800"/>
            <a:ext cx="7272808" cy="5040560"/>
          </a:xfrm>
        </p:spPr>
        <p:txBody>
          <a:bodyPr>
            <a:noAutofit/>
          </a:bodyPr>
          <a:lstStyle/>
          <a:p>
            <a:r>
              <a:rPr lang="en-US" altLang="zh-CN" sz="2400" dirty="0">
                <a:solidFill>
                  <a:schemeClr val="tx1"/>
                </a:solidFill>
              </a:rPr>
              <a:t>system analyst</a:t>
            </a:r>
            <a:r>
              <a:rPr lang="zh-CN" altLang="en-US" sz="2000" dirty="0">
                <a:solidFill>
                  <a:schemeClr val="tx1"/>
                </a:solidFill>
              </a:rPr>
              <a:t>，简称</a:t>
            </a:r>
            <a:r>
              <a:rPr lang="en-US" altLang="zh-CN" sz="2000" dirty="0">
                <a:solidFill>
                  <a:schemeClr val="tx1"/>
                </a:solidFill>
              </a:rPr>
              <a:t>SA</a:t>
            </a:r>
            <a:r>
              <a:rPr lang="zh-CN" altLang="en-US" sz="2000" dirty="0">
                <a:solidFill>
                  <a:schemeClr val="tx1"/>
                </a:solidFill>
              </a:rPr>
              <a:t>。任务包括：</a:t>
            </a:r>
          </a:p>
          <a:p>
            <a:r>
              <a:rPr lang="zh-CN" altLang="en-US" sz="2000" dirty="0">
                <a:solidFill>
                  <a:schemeClr val="tx1"/>
                </a:solidFill>
                <a:latin typeface="楷体" panose="02010609060101010101" pitchFamily="49" charset="-122"/>
                <a:ea typeface="楷体" panose="02010609060101010101" pitchFamily="49" charset="-122"/>
              </a:rPr>
              <a:t>理解和明确企业目标、经营业务和战略发展方向。</a:t>
            </a:r>
          </a:p>
          <a:p>
            <a:r>
              <a:rPr lang="zh-CN" altLang="en-US" sz="2000" dirty="0">
                <a:solidFill>
                  <a:schemeClr val="tx1"/>
                </a:solidFill>
                <a:latin typeface="楷体" panose="02010609060101010101" pitchFamily="49" charset="-122"/>
                <a:ea typeface="楷体" panose="02010609060101010101" pitchFamily="49" charset="-122"/>
              </a:rPr>
              <a:t>按照企业目标制定信息系统建设的目标并进行分解。</a:t>
            </a:r>
          </a:p>
          <a:p>
            <a:r>
              <a:rPr lang="zh-CN" altLang="en-US" sz="2000" dirty="0">
                <a:solidFill>
                  <a:schemeClr val="tx1"/>
                </a:solidFill>
                <a:latin typeface="楷体" panose="02010609060101010101" pitchFamily="49" charset="-122"/>
                <a:ea typeface="楷体" panose="02010609060101010101" pitchFamily="49" charset="-122"/>
              </a:rPr>
              <a:t>根据企业所处环境和条件制定适合企业信息系统的开发策略。</a:t>
            </a:r>
          </a:p>
          <a:p>
            <a:r>
              <a:rPr lang="zh-CN" altLang="en-US" sz="2000" dirty="0">
                <a:solidFill>
                  <a:schemeClr val="tx1"/>
                </a:solidFill>
                <a:latin typeface="楷体" panose="02010609060101010101" pitchFamily="49" charset="-122"/>
                <a:ea typeface="楷体" panose="02010609060101010101" pitchFamily="49" charset="-122"/>
              </a:rPr>
              <a:t>从可供选择的方法和工具中进行选择，确定适合信息系统开发的方法和工具。</a:t>
            </a:r>
          </a:p>
          <a:p>
            <a:r>
              <a:rPr lang="zh-CN" altLang="en-US" sz="2000" dirty="0">
                <a:solidFill>
                  <a:schemeClr val="tx1"/>
                </a:solidFill>
                <a:latin typeface="楷体" panose="02010609060101010101" pitchFamily="49" charset="-122"/>
                <a:ea typeface="楷体" panose="02010609060101010101" pitchFamily="49" charset="-122"/>
              </a:rPr>
              <a:t>与企业决策层和业务人员充分沟通，了解企业业务需求，准确建立企业的业务模型。</a:t>
            </a:r>
          </a:p>
          <a:p>
            <a:r>
              <a:rPr lang="zh-CN" altLang="en-US" sz="2000" dirty="0">
                <a:solidFill>
                  <a:schemeClr val="tx1"/>
                </a:solidFill>
                <a:latin typeface="楷体" panose="02010609060101010101" pitchFamily="49" charset="-122"/>
                <a:ea typeface="楷体" panose="02010609060101010101" pitchFamily="49" charset="-122"/>
              </a:rPr>
              <a:t>根据企业目标和技术发展动向，结合业务模型建立完善的信息系统逻辑模型。</a:t>
            </a:r>
          </a:p>
          <a:p>
            <a:r>
              <a:rPr lang="zh-CN" altLang="en-US" sz="2000" dirty="0">
                <a:solidFill>
                  <a:schemeClr val="tx1"/>
                </a:solidFill>
                <a:latin typeface="楷体" panose="02010609060101010101" pitchFamily="49" charset="-122"/>
                <a:ea typeface="楷体" panose="02010609060101010101" pitchFamily="49" charset="-122"/>
              </a:rPr>
              <a:t>对信息系统开发的组织、人员和进度计划提出建议。</a:t>
            </a:r>
          </a:p>
          <a:p>
            <a:r>
              <a:rPr lang="zh-CN" altLang="en-US" sz="2000" dirty="0">
                <a:solidFill>
                  <a:schemeClr val="tx1"/>
                </a:solidFill>
                <a:latin typeface="楷体" panose="02010609060101010101" pitchFamily="49" charset="-122"/>
                <a:ea typeface="楷体" panose="02010609060101010101" pitchFamily="49" charset="-122"/>
              </a:rPr>
              <a:t>撰写系统说明书。</a:t>
            </a:r>
          </a:p>
        </p:txBody>
      </p:sp>
    </p:spTree>
    <p:extLst>
      <p:ext uri="{BB962C8B-B14F-4D97-AF65-F5344CB8AC3E}">
        <p14:creationId xmlns:p14="http://schemas.microsoft.com/office/powerpoint/2010/main" val="1056031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11018BA-5434-4561-B412-293389E04FD0}"/>
              </a:ext>
            </a:extLst>
          </p:cNvPr>
          <p:cNvSpPr>
            <a:spLocks noGrp="1" noChangeArrowheads="1"/>
          </p:cNvSpPr>
          <p:nvPr>
            <p:ph type="title"/>
          </p:nvPr>
        </p:nvSpPr>
        <p:spPr/>
        <p:txBody>
          <a:bodyPr/>
          <a:lstStyle/>
          <a:p>
            <a:r>
              <a:rPr lang="zh-CN" altLang="en-US" dirty="0"/>
              <a:t>系统分析师</a:t>
            </a:r>
          </a:p>
        </p:txBody>
      </p:sp>
      <p:sp>
        <p:nvSpPr>
          <p:cNvPr id="4099" name="Rectangle 3">
            <a:extLst>
              <a:ext uri="{FF2B5EF4-FFF2-40B4-BE49-F238E27FC236}">
                <a16:creationId xmlns:a16="http://schemas.microsoft.com/office/drawing/2014/main" id="{2FB248A4-1002-4AAA-9CA9-E4E3A79A9CA3}"/>
              </a:ext>
            </a:extLst>
          </p:cNvPr>
          <p:cNvSpPr>
            <a:spLocks noGrp="1" noChangeArrowheads="1"/>
          </p:cNvSpPr>
          <p:nvPr>
            <p:ph idx="1"/>
          </p:nvPr>
        </p:nvSpPr>
        <p:spPr>
          <a:xfrm>
            <a:off x="958713" y="1628800"/>
            <a:ext cx="7272808" cy="5040560"/>
          </a:xfrm>
        </p:spPr>
        <p:txBody>
          <a:bodyPr>
            <a:noAutofit/>
          </a:bodyPr>
          <a:lstStyle/>
          <a:p>
            <a:r>
              <a:rPr lang="zh-CN" altLang="en-US" sz="2400" dirty="0">
                <a:solidFill>
                  <a:schemeClr val="tx1"/>
                </a:solidFill>
              </a:rPr>
              <a:t>应具备的素质：</a:t>
            </a:r>
          </a:p>
          <a:p>
            <a:pPr lvl="1"/>
            <a:r>
              <a:rPr lang="zh-CN" altLang="en-US" sz="2400" dirty="0">
                <a:solidFill>
                  <a:schemeClr val="tx1"/>
                </a:solidFill>
                <a:latin typeface="楷体" panose="02010609060101010101" pitchFamily="49" charset="-122"/>
                <a:ea typeface="楷体" panose="02010609060101010101" pitchFamily="49" charset="-122"/>
              </a:rPr>
              <a:t>具备坚实的信息系统知识，了解信息技术的发展，懂得管理科学的知识</a:t>
            </a:r>
          </a:p>
          <a:p>
            <a:pPr lvl="1"/>
            <a:r>
              <a:rPr lang="zh-CN" altLang="en-US" sz="2400" dirty="0">
                <a:solidFill>
                  <a:schemeClr val="tx1"/>
                </a:solidFill>
                <a:latin typeface="楷体" panose="02010609060101010101" pitchFamily="49" charset="-122"/>
                <a:ea typeface="楷体" panose="02010609060101010101" pitchFamily="49" charset="-122"/>
              </a:rPr>
              <a:t>应有较强的系统观点和较好的逻辑分析能力，能够透过现象看到问题本质，从复杂的事物中抽象出系统模型。</a:t>
            </a:r>
          </a:p>
          <a:p>
            <a:pPr lvl="1"/>
            <a:r>
              <a:rPr lang="zh-CN" altLang="en-US" sz="2400" dirty="0">
                <a:solidFill>
                  <a:schemeClr val="tx1"/>
                </a:solidFill>
                <a:latin typeface="楷体" panose="02010609060101010101" pitchFamily="49" charset="-122"/>
                <a:ea typeface="楷体" panose="02010609060101010101" pitchFamily="49" charset="-122"/>
              </a:rPr>
              <a:t>具有突出的批判性思维和创新思维，善于接受新鲜事物，从经验积累中进行改革和创新。</a:t>
            </a:r>
          </a:p>
          <a:p>
            <a:pPr lvl="1"/>
            <a:r>
              <a:rPr lang="zh-CN" altLang="en-US" sz="2400" dirty="0">
                <a:solidFill>
                  <a:schemeClr val="tx1"/>
                </a:solidFill>
                <a:latin typeface="楷体" panose="02010609060101010101" pitchFamily="49" charset="-122"/>
                <a:ea typeface="楷体" panose="02010609060101010101" pitchFamily="49" charset="-122"/>
              </a:rPr>
              <a:t>还应具备较好的口头和书面表达能力，谈判和协商的能力，较强的组织能力，善于与人共事。 </a:t>
            </a:r>
          </a:p>
        </p:txBody>
      </p:sp>
    </p:spTree>
    <p:extLst>
      <p:ext uri="{BB962C8B-B14F-4D97-AF65-F5344CB8AC3E}">
        <p14:creationId xmlns:p14="http://schemas.microsoft.com/office/powerpoint/2010/main" val="961266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11018BA-5434-4561-B412-293389E04FD0}"/>
              </a:ext>
            </a:extLst>
          </p:cNvPr>
          <p:cNvSpPr>
            <a:spLocks noGrp="1" noChangeArrowheads="1"/>
          </p:cNvSpPr>
          <p:nvPr>
            <p:ph type="title"/>
          </p:nvPr>
        </p:nvSpPr>
        <p:spPr/>
        <p:txBody>
          <a:bodyPr/>
          <a:lstStyle/>
          <a:p>
            <a:r>
              <a:rPr lang="zh-CN" altLang="en-US" dirty="0"/>
              <a:t>系统分析师要成为业务专家</a:t>
            </a:r>
          </a:p>
        </p:txBody>
      </p:sp>
      <p:sp>
        <p:nvSpPr>
          <p:cNvPr id="4099" name="Rectangle 3">
            <a:extLst>
              <a:ext uri="{FF2B5EF4-FFF2-40B4-BE49-F238E27FC236}">
                <a16:creationId xmlns:a16="http://schemas.microsoft.com/office/drawing/2014/main" id="{2FB248A4-1002-4AAA-9CA9-E4E3A79A9CA3}"/>
              </a:ext>
            </a:extLst>
          </p:cNvPr>
          <p:cNvSpPr>
            <a:spLocks noGrp="1" noChangeArrowheads="1"/>
          </p:cNvSpPr>
          <p:nvPr>
            <p:ph idx="1"/>
          </p:nvPr>
        </p:nvSpPr>
        <p:spPr>
          <a:xfrm>
            <a:off x="958713" y="1628800"/>
            <a:ext cx="7272808" cy="5040560"/>
          </a:xfrm>
        </p:spPr>
        <p:txBody>
          <a:bodyPr>
            <a:noAutofit/>
          </a:bodyPr>
          <a:lstStyle/>
          <a:p>
            <a:r>
              <a:rPr lang="zh-CN" altLang="en-US" sz="2400" dirty="0">
                <a:solidFill>
                  <a:schemeClr val="tx1"/>
                </a:solidFill>
              </a:rPr>
              <a:t>才能与用户交流顺畅，充分理解用户的要求。</a:t>
            </a:r>
          </a:p>
          <a:p>
            <a:r>
              <a:rPr lang="zh-CN" altLang="en-US" sz="2400" dirty="0">
                <a:solidFill>
                  <a:schemeClr val="tx1"/>
                </a:solidFill>
              </a:rPr>
              <a:t>才能确保系统满足了业务需求，甚至用更好的方法来解决业务需求。</a:t>
            </a:r>
          </a:p>
          <a:p>
            <a:r>
              <a:rPr lang="zh-CN" altLang="en-US" sz="2400" dirty="0">
                <a:solidFill>
                  <a:schemeClr val="tx1"/>
                </a:solidFill>
              </a:rPr>
              <a:t>在用户中建立可信度，用户才可能接受你的建议。</a:t>
            </a:r>
          </a:p>
          <a:p>
            <a:pPr marL="0" indent="0">
              <a:buNone/>
            </a:pPr>
            <a:endParaRPr lang="zh-CN" altLang="en-US" sz="2400" dirty="0">
              <a:solidFill>
                <a:schemeClr val="tx1"/>
              </a:solidFill>
            </a:endParaRPr>
          </a:p>
        </p:txBody>
      </p:sp>
    </p:spTree>
    <p:extLst>
      <p:ext uri="{BB962C8B-B14F-4D97-AF65-F5344CB8AC3E}">
        <p14:creationId xmlns:p14="http://schemas.microsoft.com/office/powerpoint/2010/main" val="3841835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11018BA-5434-4561-B412-293389E04FD0}"/>
              </a:ext>
            </a:extLst>
          </p:cNvPr>
          <p:cNvSpPr>
            <a:spLocks noGrp="1" noChangeArrowheads="1"/>
          </p:cNvSpPr>
          <p:nvPr>
            <p:ph type="title"/>
          </p:nvPr>
        </p:nvSpPr>
        <p:spPr/>
        <p:txBody>
          <a:bodyPr/>
          <a:lstStyle/>
          <a:p>
            <a:r>
              <a:rPr lang="en-US" altLang="zh-CN" dirty="0"/>
              <a:t>3</a:t>
            </a:r>
            <a:r>
              <a:rPr lang="zh-CN" altLang="en-US" dirty="0"/>
              <a:t>、系统分析的内容</a:t>
            </a:r>
          </a:p>
        </p:txBody>
      </p:sp>
      <p:sp>
        <p:nvSpPr>
          <p:cNvPr id="4099" name="Rectangle 3">
            <a:extLst>
              <a:ext uri="{FF2B5EF4-FFF2-40B4-BE49-F238E27FC236}">
                <a16:creationId xmlns:a16="http://schemas.microsoft.com/office/drawing/2014/main" id="{2FB248A4-1002-4AAA-9CA9-E4E3A79A9CA3}"/>
              </a:ext>
            </a:extLst>
          </p:cNvPr>
          <p:cNvSpPr>
            <a:spLocks noGrp="1" noChangeArrowheads="1"/>
          </p:cNvSpPr>
          <p:nvPr>
            <p:ph idx="1"/>
          </p:nvPr>
        </p:nvSpPr>
        <p:spPr>
          <a:xfrm>
            <a:off x="958713" y="1628800"/>
            <a:ext cx="7272808" cy="5040560"/>
          </a:xfrm>
        </p:spPr>
        <p:txBody>
          <a:bodyPr>
            <a:noAutofit/>
          </a:bodyPr>
          <a:lstStyle/>
          <a:p>
            <a:pPr>
              <a:spcBef>
                <a:spcPts val="0"/>
              </a:spcBef>
            </a:pPr>
            <a:r>
              <a:rPr lang="zh-CN" altLang="en-US" sz="2400" dirty="0">
                <a:solidFill>
                  <a:schemeClr val="tx1"/>
                </a:solidFill>
              </a:rPr>
              <a:t>识别利用</a:t>
            </a:r>
            <a:r>
              <a:rPr lang="en-US" altLang="zh-CN" sz="2400" dirty="0">
                <a:solidFill>
                  <a:schemeClr val="tx1"/>
                </a:solidFill>
              </a:rPr>
              <a:t>IT</a:t>
            </a:r>
            <a:r>
              <a:rPr lang="zh-CN" altLang="en-US" sz="2400" dirty="0">
                <a:solidFill>
                  <a:schemeClr val="tx1"/>
                </a:solidFill>
              </a:rPr>
              <a:t>实现组织变革的机会</a:t>
            </a:r>
          </a:p>
          <a:p>
            <a:pPr>
              <a:spcBef>
                <a:spcPts val="0"/>
              </a:spcBef>
            </a:pPr>
            <a:r>
              <a:rPr lang="zh-CN" altLang="en-US" sz="2400" dirty="0">
                <a:solidFill>
                  <a:schemeClr val="tx1"/>
                </a:solidFill>
              </a:rPr>
              <a:t>企业流程管理，业务流程改善</a:t>
            </a:r>
          </a:p>
          <a:p>
            <a:pPr>
              <a:spcBef>
                <a:spcPts val="0"/>
              </a:spcBef>
            </a:pPr>
            <a:r>
              <a:rPr lang="zh-CN" altLang="en-US" sz="2400" dirty="0">
                <a:solidFill>
                  <a:schemeClr val="tx1"/>
                </a:solidFill>
              </a:rPr>
              <a:t>企业需求分析</a:t>
            </a:r>
          </a:p>
          <a:p>
            <a:pPr lvl="1">
              <a:spcBef>
                <a:spcPts val="0"/>
              </a:spcBef>
            </a:pPr>
            <a:r>
              <a:rPr lang="zh-CN" altLang="en-US" sz="2400" dirty="0">
                <a:solidFill>
                  <a:schemeClr val="tx1"/>
                </a:solidFill>
                <a:latin typeface="楷体" panose="02010609060101010101" pitchFamily="49" charset="-122"/>
                <a:ea typeface="楷体" panose="02010609060101010101" pitchFamily="49" charset="-122"/>
              </a:rPr>
              <a:t>企业管理模型</a:t>
            </a:r>
          </a:p>
          <a:p>
            <a:pPr lvl="1">
              <a:spcBef>
                <a:spcPts val="0"/>
              </a:spcBef>
            </a:pPr>
            <a:r>
              <a:rPr lang="zh-CN" altLang="en-US" sz="2400" dirty="0">
                <a:solidFill>
                  <a:schemeClr val="tx1"/>
                </a:solidFill>
                <a:latin typeface="楷体" panose="02010609060101010101" pitchFamily="49" charset="-122"/>
                <a:ea typeface="楷体" panose="02010609060101010101" pitchFamily="49" charset="-122"/>
              </a:rPr>
              <a:t>信息需求</a:t>
            </a:r>
          </a:p>
          <a:p>
            <a:pPr>
              <a:spcBef>
                <a:spcPts val="0"/>
              </a:spcBef>
            </a:pPr>
            <a:r>
              <a:rPr lang="zh-CN" altLang="en-US" sz="2400" dirty="0">
                <a:solidFill>
                  <a:schemeClr val="tx1"/>
                </a:solidFill>
              </a:rPr>
              <a:t>信息系统需求分析和规格说明</a:t>
            </a:r>
          </a:p>
          <a:p>
            <a:pPr lvl="1">
              <a:spcBef>
                <a:spcPts val="0"/>
              </a:spcBef>
            </a:pPr>
            <a:r>
              <a:rPr lang="zh-CN" altLang="en-US" sz="2400" dirty="0">
                <a:solidFill>
                  <a:schemeClr val="tx1"/>
                </a:solidFill>
                <a:latin typeface="楷体" panose="02010609060101010101" pitchFamily="49" charset="-122"/>
                <a:ea typeface="楷体" panose="02010609060101010101" pitchFamily="49" charset="-122"/>
              </a:rPr>
              <a:t>需求采集、需求识别、需求表示、需求沟通</a:t>
            </a:r>
          </a:p>
          <a:p>
            <a:pPr lvl="1">
              <a:spcBef>
                <a:spcPts val="0"/>
              </a:spcBef>
            </a:pPr>
            <a:r>
              <a:rPr lang="zh-CN" altLang="en-US" sz="2400" dirty="0">
                <a:solidFill>
                  <a:schemeClr val="tx1"/>
                </a:solidFill>
                <a:latin typeface="楷体" panose="02010609060101010101" pitchFamily="49" charset="-122"/>
                <a:ea typeface="楷体" panose="02010609060101010101" pitchFamily="49" charset="-122"/>
              </a:rPr>
              <a:t>系统数据需求、用户体验分析、用户界面需求</a:t>
            </a:r>
          </a:p>
          <a:p>
            <a:pPr lvl="1">
              <a:spcBef>
                <a:spcPts val="0"/>
              </a:spcBef>
            </a:pPr>
            <a:r>
              <a:rPr lang="zh-CN" altLang="en-US" sz="2400" dirty="0">
                <a:solidFill>
                  <a:schemeClr val="tx1"/>
                </a:solidFill>
                <a:latin typeface="楷体" panose="02010609060101010101" pitchFamily="49" charset="-122"/>
                <a:ea typeface="楷体" panose="02010609060101010101" pitchFamily="49" charset="-122"/>
              </a:rPr>
              <a:t>影响安全性的因素、对伦理道德的考虑</a:t>
            </a:r>
          </a:p>
          <a:p>
            <a:pPr lvl="1">
              <a:spcBef>
                <a:spcPts val="0"/>
              </a:spcBef>
            </a:pPr>
            <a:r>
              <a:rPr lang="zh-CN" altLang="en-US" sz="2400" b="1" dirty="0">
                <a:solidFill>
                  <a:srgbClr val="FF0000"/>
                </a:solidFill>
                <a:latin typeface="楷体" panose="02010609060101010101" pitchFamily="49" charset="-122"/>
                <a:ea typeface="楷体" panose="02010609060101010101" pitchFamily="49" charset="-122"/>
              </a:rPr>
              <a:t>需求规格说明书</a:t>
            </a:r>
          </a:p>
          <a:p>
            <a:pPr>
              <a:spcBef>
                <a:spcPts val="0"/>
              </a:spcBef>
            </a:pPr>
            <a:r>
              <a:rPr lang="zh-CN" altLang="en-US" sz="2400" dirty="0">
                <a:solidFill>
                  <a:schemeClr val="tx1"/>
                </a:solidFill>
              </a:rPr>
              <a:t>信息系统开发方式的抉择</a:t>
            </a:r>
          </a:p>
        </p:txBody>
      </p:sp>
    </p:spTree>
    <p:extLst>
      <p:ext uri="{BB962C8B-B14F-4D97-AF65-F5344CB8AC3E}">
        <p14:creationId xmlns:p14="http://schemas.microsoft.com/office/powerpoint/2010/main" val="3615093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11018BA-5434-4561-B412-293389E04FD0}"/>
              </a:ext>
            </a:extLst>
          </p:cNvPr>
          <p:cNvSpPr>
            <a:spLocks noGrp="1" noChangeArrowheads="1"/>
          </p:cNvSpPr>
          <p:nvPr>
            <p:ph type="title"/>
          </p:nvPr>
        </p:nvSpPr>
        <p:spPr/>
        <p:txBody>
          <a:bodyPr/>
          <a:lstStyle/>
          <a:p>
            <a:r>
              <a:rPr lang="en-US" altLang="zh-CN" dirty="0"/>
              <a:t>5.2 </a:t>
            </a:r>
            <a:r>
              <a:rPr lang="zh-CN" altLang="en-US" dirty="0"/>
              <a:t>系统分析的过程和方法</a:t>
            </a:r>
          </a:p>
        </p:txBody>
      </p:sp>
      <p:sp>
        <p:nvSpPr>
          <p:cNvPr id="4099" name="Rectangle 3">
            <a:extLst>
              <a:ext uri="{FF2B5EF4-FFF2-40B4-BE49-F238E27FC236}">
                <a16:creationId xmlns:a16="http://schemas.microsoft.com/office/drawing/2014/main" id="{2FB248A4-1002-4AAA-9CA9-E4E3A79A9CA3}"/>
              </a:ext>
            </a:extLst>
          </p:cNvPr>
          <p:cNvSpPr>
            <a:spLocks noGrp="1" noChangeArrowheads="1"/>
          </p:cNvSpPr>
          <p:nvPr>
            <p:ph idx="1"/>
          </p:nvPr>
        </p:nvSpPr>
        <p:spPr>
          <a:xfrm>
            <a:off x="958713" y="1628800"/>
            <a:ext cx="7272808" cy="5040560"/>
          </a:xfrm>
        </p:spPr>
        <p:txBody>
          <a:bodyPr>
            <a:noAutofit/>
          </a:bodyPr>
          <a:lstStyle/>
          <a:p>
            <a:pPr>
              <a:spcBef>
                <a:spcPts val="0"/>
              </a:spcBef>
            </a:pPr>
            <a:r>
              <a:rPr lang="zh-CN" altLang="en-US" dirty="0">
                <a:solidFill>
                  <a:schemeClr val="tx1"/>
                </a:solidFill>
              </a:rPr>
              <a:t>分析的重要任务是识别和表达需求，建立系统的逻辑模型。</a:t>
            </a:r>
          </a:p>
          <a:p>
            <a:pPr>
              <a:spcBef>
                <a:spcPts val="0"/>
              </a:spcBef>
            </a:pPr>
            <a:r>
              <a:rPr lang="zh-CN" altLang="en-US" dirty="0">
                <a:solidFill>
                  <a:schemeClr val="tx1"/>
                </a:solidFill>
              </a:rPr>
              <a:t>要解决以下问题：</a:t>
            </a:r>
          </a:p>
          <a:p>
            <a:pPr lvl="1">
              <a:spcBef>
                <a:spcPts val="0"/>
              </a:spcBef>
            </a:pPr>
            <a:r>
              <a:rPr lang="zh-CN" altLang="en-US" dirty="0">
                <a:solidFill>
                  <a:schemeClr val="tx1"/>
                </a:solidFill>
                <a:latin typeface="楷体" panose="02010609060101010101" pitchFamily="49" charset="-122"/>
                <a:ea typeface="楷体" panose="02010609060101010101" pitchFamily="49" charset="-122"/>
              </a:rPr>
              <a:t>如何采集信息、理解和分析问题？</a:t>
            </a:r>
          </a:p>
          <a:p>
            <a:pPr lvl="1">
              <a:spcBef>
                <a:spcPts val="0"/>
              </a:spcBef>
            </a:pPr>
            <a:r>
              <a:rPr lang="zh-CN" altLang="en-US" dirty="0">
                <a:solidFill>
                  <a:schemeClr val="tx1"/>
                </a:solidFill>
                <a:latin typeface="楷体" panose="02010609060101010101" pitchFamily="49" charset="-122"/>
                <a:ea typeface="楷体" panose="02010609060101010101" pitchFamily="49" charset="-122"/>
              </a:rPr>
              <a:t>如何进行需求分析、确定需求？</a:t>
            </a:r>
          </a:p>
          <a:p>
            <a:pPr lvl="1">
              <a:spcBef>
                <a:spcPts val="0"/>
              </a:spcBef>
            </a:pPr>
            <a:r>
              <a:rPr lang="zh-CN" altLang="en-US" dirty="0">
                <a:solidFill>
                  <a:schemeClr val="tx1"/>
                </a:solidFill>
                <a:latin typeface="楷体" panose="02010609060101010101" pitchFamily="49" charset="-122"/>
                <a:ea typeface="楷体" panose="02010609060101010101" pitchFamily="49" charset="-122"/>
              </a:rPr>
              <a:t>如何表述需求？</a:t>
            </a:r>
          </a:p>
        </p:txBody>
      </p:sp>
    </p:spTree>
    <p:extLst>
      <p:ext uri="{BB962C8B-B14F-4D97-AF65-F5344CB8AC3E}">
        <p14:creationId xmlns:p14="http://schemas.microsoft.com/office/powerpoint/2010/main" val="42580496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自定义 1">
      <a:dk1>
        <a:sysClr val="windowText" lastClr="000000"/>
      </a:dk1>
      <a:lt1>
        <a:sysClr val="window" lastClr="FFFFFF"/>
      </a:lt1>
      <a:dk2>
        <a:srgbClr val="212121"/>
      </a:dk2>
      <a:lt2>
        <a:srgbClr val="DADADA"/>
      </a:lt2>
      <a:accent1>
        <a:srgbClr val="000000"/>
      </a:accent1>
      <a:accent2>
        <a:srgbClr val="CC702D"/>
      </a:accent2>
      <a:accent3>
        <a:srgbClr val="B53A31"/>
      </a:accent3>
      <a:accent4>
        <a:srgbClr val="815F56"/>
      </a:accent4>
      <a:accent5>
        <a:srgbClr val="AE9E7C"/>
      </a:accent5>
      <a:accent6>
        <a:srgbClr val="7B8864"/>
      </a:accent6>
      <a:hlink>
        <a:srgbClr val="BB7826"/>
      </a:hlink>
      <a:folHlink>
        <a:srgbClr val="3F3F3F"/>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2214</TotalTime>
  <Words>2121</Words>
  <Application>Microsoft Office PowerPoint</Application>
  <PresentationFormat>全屏显示(4:3)</PresentationFormat>
  <Paragraphs>239</Paragraphs>
  <Slides>31</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31</vt:i4>
      </vt:variant>
    </vt:vector>
  </HeadingPairs>
  <TitlesOfParts>
    <vt:vector size="44" baseType="lpstr">
      <vt:lpstr>等线</vt:lpstr>
      <vt:lpstr>黑体</vt:lpstr>
      <vt:lpstr>华文行楷</vt:lpstr>
      <vt:lpstr>华文中宋</vt:lpstr>
      <vt:lpstr>楷体</vt:lpstr>
      <vt:lpstr>宋体</vt:lpstr>
      <vt:lpstr>微软雅黑</vt:lpstr>
      <vt:lpstr>Arial</vt:lpstr>
      <vt:lpstr>Calibri</vt:lpstr>
      <vt:lpstr>Cambria</vt:lpstr>
      <vt:lpstr>Times New Roman</vt:lpstr>
      <vt:lpstr>Wingdings</vt:lpstr>
      <vt:lpstr>环保</vt:lpstr>
      <vt:lpstr>第5章  系统分析概述</vt:lpstr>
      <vt:lpstr>本章主要内容</vt:lpstr>
      <vt:lpstr>5.1 系统分析的任务</vt:lpstr>
      <vt:lpstr>1、系统分析的困难</vt:lpstr>
      <vt:lpstr>2、系统分析师</vt:lpstr>
      <vt:lpstr>系统分析师</vt:lpstr>
      <vt:lpstr>系统分析师要成为业务专家</vt:lpstr>
      <vt:lpstr>3、系统分析的内容</vt:lpstr>
      <vt:lpstr>5.2 系统分析的过程和方法</vt:lpstr>
      <vt:lpstr>系统分析的过程</vt:lpstr>
      <vt:lpstr>5.2.1 问题分析</vt:lpstr>
      <vt:lpstr>涉众分析</vt:lpstr>
      <vt:lpstr>系统调查方法</vt:lpstr>
      <vt:lpstr>调查方法1—资料收集</vt:lpstr>
      <vt:lpstr>调查方法2—访谈（interview）</vt:lpstr>
      <vt:lpstr>调查方法3—实地观察（observation）</vt:lpstr>
      <vt:lpstr>调查方法4—调查问卷（questionnaire）</vt:lpstr>
      <vt:lpstr>需求引导方法</vt:lpstr>
      <vt:lpstr>需求引导方法1—原型法</vt:lpstr>
      <vt:lpstr>需求引导方法2— JAD会议</vt:lpstr>
      <vt:lpstr>需求引导方法3—观摩法</vt:lpstr>
      <vt:lpstr>5.2.2 需求分析</vt:lpstr>
      <vt:lpstr>系统需求</vt:lpstr>
      <vt:lpstr>技术性需求</vt:lpstr>
      <vt:lpstr>需要和需求</vt:lpstr>
      <vt:lpstr>需求分析方法</vt:lpstr>
      <vt:lpstr>系统分析建模内容</vt:lpstr>
      <vt:lpstr>5.2.3 需求定义</vt:lpstr>
      <vt:lpstr>5.3 系统说明书</vt:lpstr>
      <vt:lpstr>系统说明书的内容</vt:lpstr>
      <vt:lpstr>系统说明书的审议</vt:lpstr>
    </vt:vector>
  </TitlesOfParts>
  <Company>biti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系统思想</dc:title>
  <dc:creator>wxm</dc:creator>
  <cp:lastModifiedBy>box</cp:lastModifiedBy>
  <cp:revision>200</cp:revision>
  <dcterms:created xsi:type="dcterms:W3CDTF">2006-10-08T01:30:56Z</dcterms:created>
  <dcterms:modified xsi:type="dcterms:W3CDTF">2020-03-15T22:06:20Z</dcterms:modified>
</cp:coreProperties>
</file>