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30"/>
  </p:notesMasterIdLst>
  <p:handoutMasterIdLst>
    <p:handoutMasterId r:id="rId31"/>
  </p:handoutMasterIdLst>
  <p:sldIdLst>
    <p:sldId id="256" r:id="rId2"/>
    <p:sldId id="381" r:id="rId3"/>
    <p:sldId id="382" r:id="rId4"/>
    <p:sldId id="383" r:id="rId5"/>
    <p:sldId id="384" r:id="rId6"/>
    <p:sldId id="385" r:id="rId7"/>
    <p:sldId id="386" r:id="rId8"/>
    <p:sldId id="387" r:id="rId9"/>
    <p:sldId id="388" r:id="rId10"/>
    <p:sldId id="402" r:id="rId11"/>
    <p:sldId id="389" r:id="rId12"/>
    <p:sldId id="403" r:id="rId13"/>
    <p:sldId id="390" r:id="rId14"/>
    <p:sldId id="404" r:id="rId15"/>
    <p:sldId id="391" r:id="rId16"/>
    <p:sldId id="392" r:id="rId17"/>
    <p:sldId id="405" r:id="rId18"/>
    <p:sldId id="393" r:id="rId19"/>
    <p:sldId id="406" r:id="rId20"/>
    <p:sldId id="407" r:id="rId21"/>
    <p:sldId id="394" r:id="rId22"/>
    <p:sldId id="395" r:id="rId23"/>
    <p:sldId id="396" r:id="rId24"/>
    <p:sldId id="397" r:id="rId25"/>
    <p:sldId id="398" r:id="rId26"/>
    <p:sldId id="399" r:id="rId27"/>
    <p:sldId id="400" r:id="rId28"/>
    <p:sldId id="401"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62" autoAdjust="0"/>
    <p:restoredTop sz="88000" autoAdjust="0"/>
  </p:normalViewPr>
  <p:slideViewPr>
    <p:cSldViewPr>
      <p:cViewPr varScale="1">
        <p:scale>
          <a:sx n="92" d="100"/>
          <a:sy n="92" d="100"/>
        </p:scale>
        <p:origin x="1668" y="84"/>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7.xml"/><Relationship Id="rId3" Type="http://schemas.openxmlformats.org/officeDocument/2006/relationships/slide" Target="slides/slide3.xml"/><Relationship Id="rId21" Type="http://schemas.openxmlformats.org/officeDocument/2006/relationships/slide" Target="slides/slide22.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2" Type="http://schemas.openxmlformats.org/officeDocument/2006/relationships/slide" Target="slides/slide2.xml"/><Relationship Id="rId16" Type="http://schemas.openxmlformats.org/officeDocument/2006/relationships/slide" Target="slides/slide17.xml"/><Relationship Id="rId20" Type="http://schemas.openxmlformats.org/officeDocument/2006/relationships/slide" Target="slides/slide21.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5.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4.xml"/><Relationship Id="rId10" Type="http://schemas.openxmlformats.org/officeDocument/2006/relationships/slide" Target="slides/slide11.xml"/><Relationship Id="rId19" Type="http://schemas.openxmlformats.org/officeDocument/2006/relationships/slide" Target="slides/slide20.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2020-04-06</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7%A8%8B%E5%BA%8F"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baike.baidu.com/item/%E4%BF%AE%E6%94%B9"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4%BD%93%E7%B3%BB%E7%BB%93%E6%9E%84"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anose="020B0604020202020204" pitchFamily="34" charset="0"/>
                <a:ea typeface="宋体" panose="02010600030101010101" pitchFamily="2" charset="-122"/>
                <a:cs typeface="+mn-cs"/>
              </a:rPr>
              <a:t>水波效应：指人们对</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hlinkClick r:id="rId3"/>
              </a:rPr>
              <a:t>程序</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的某一处甲进行</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hlinkClick r:id="rId4"/>
              </a:rPr>
              <a:t>修改</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时引出乙的错误，修改乙时又影响到丙，以此类推形成的一石激起千层浪的连带影响的局面。</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8</a:t>
            </a:fld>
            <a:endParaRPr lang="en-US" altLang="zh-CN"/>
          </a:p>
        </p:txBody>
      </p:sp>
    </p:spTree>
    <p:extLst>
      <p:ext uri="{BB962C8B-B14F-4D97-AF65-F5344CB8AC3E}">
        <p14:creationId xmlns:p14="http://schemas.microsoft.com/office/powerpoint/2010/main" val="1101586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SOA:Service</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 Oriented Ambiguity(</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模糊</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面向服务的</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hlinkClick r:id="rId3"/>
              </a:rPr>
              <a:t>体系结构</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是一个组件模型，它将应用程序的不同功能单元（称为服务）通过这些服务之间定义良好的接口和契约联系起来。接口是采用中立的方式进行定义的，它应该独立于实现服务的硬件平台、操作系统和编程语言。这使得构建在各种这样的系统中的服务可以以一种统一和通用的方式进行交互。</a:t>
            </a:r>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25</a:t>
            </a:fld>
            <a:endParaRPr lang="en-US" altLang="zh-CN"/>
          </a:p>
        </p:txBody>
      </p:sp>
    </p:spTree>
    <p:extLst>
      <p:ext uri="{BB962C8B-B14F-4D97-AF65-F5344CB8AC3E}">
        <p14:creationId xmlns:p14="http://schemas.microsoft.com/office/powerpoint/2010/main" val="22536197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6.jpeg"/><Relationship Id="rId7" Type="http://schemas.openxmlformats.org/officeDocument/2006/relationships/hyperlink" Target="http://image.baidu.com/i?ct=503316480&amp;z=0&amp;tn=baiduimagedetail&amp;word=%C5%A3%D7%D0%BF%E3%C5%A6%BF%DB&amp;in=2406&amp;cl=2&amp;lm=-1&amp;pn=15&amp;rn=1&amp;di=2450065731&amp;ln=1&amp;fr=&amp;ic=0&amp;s=0&amp;se=1&amp;sme=0&amp;tab=&amp;width=&amp;height=&amp;face=0&amp;fb=0"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hyperlink" Target="http://image.baidu.com/i?ct=503316480&amp;z=0&amp;tn=baiduimagedetail&amp;word=%C5%A3%D7%D0%BF%E3%C5%A6%BF%DB&amp;in=7231&amp;cl=2&amp;lm=-1&amp;pn=26&amp;rn=1&amp;di=20675626563&amp;ln=1&amp;fr=&amp;ic=0&amp;s=0&amp;se=1&amp;sme=0&amp;tab=&amp;width=&amp;height=&amp;face=0&amp;fb=0"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embeddings/oleObject2.bin"/><Relationship Id="rId4" Type="http://schemas.openxmlformats.org/officeDocument/2006/relationships/image" Target="../media/image10.png"/><Relationship Id="rId9" Type="http://schemas.openxmlformats.org/officeDocument/2006/relationships/image" Target="../media/image1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1907704" y="1889398"/>
            <a:ext cx="5328592" cy="1539602"/>
          </a:xfrm>
        </p:spPr>
        <p:txBody>
          <a:bodyPr anchor="ctr"/>
          <a:lstStyle/>
          <a:p>
            <a:r>
              <a:rPr lang="zh-CN" altLang="en-US" sz="4400" dirty="0"/>
              <a:t>第</a:t>
            </a:r>
            <a:r>
              <a:rPr lang="en-US" altLang="zh-CN" sz="4400" dirty="0"/>
              <a:t>9</a:t>
            </a:r>
            <a:r>
              <a:rPr lang="zh-CN" altLang="en-US" sz="4400" dirty="0"/>
              <a:t>章  系统设计概述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a:t>1. </a:t>
            </a:r>
            <a:r>
              <a:rPr lang="zh-CN" altLang="en-US"/>
              <a:t>低劣设计带来的问题</a:t>
            </a:r>
          </a:p>
        </p:txBody>
      </p:sp>
      <p:sp>
        <p:nvSpPr>
          <p:cNvPr id="11267" name="Rectangle 3"/>
          <p:cNvSpPr>
            <a:spLocks noGrp="1" noChangeArrowheads="1"/>
          </p:cNvSpPr>
          <p:nvPr>
            <p:ph type="body" idx="1"/>
          </p:nvPr>
        </p:nvSpPr>
        <p:spPr>
          <a:xfrm>
            <a:off x="755576" y="1628800"/>
            <a:ext cx="7632848" cy="4969297"/>
          </a:xfrm>
        </p:spPr>
        <p:txBody>
          <a:bodyPr>
            <a:noAutofit/>
          </a:bodyPr>
          <a:lstStyle/>
          <a:p>
            <a:pPr lvl="1" eaLnBrk="1" hangingPunct="1">
              <a:lnSpc>
                <a:spcPct val="110000"/>
              </a:lnSpc>
              <a:spcBef>
                <a:spcPts val="0"/>
              </a:spcBef>
            </a:pPr>
            <a:r>
              <a:rPr lang="zh-CN" altLang="en-US" sz="2400" dirty="0"/>
              <a:t>不必要的复杂性</a:t>
            </a:r>
            <a:r>
              <a:rPr lang="en-US" altLang="zh-CN" sz="2400" dirty="0"/>
              <a:t>(needless complexity)</a:t>
            </a:r>
            <a:r>
              <a:rPr lang="zh-CN" altLang="en-US" sz="2400" dirty="0"/>
              <a:t>：过度设计，很多非常聪明的超前的结构目前还不需要，什么时候需要不得而知。</a:t>
            </a:r>
          </a:p>
          <a:p>
            <a:pPr lvl="1" eaLnBrk="1" hangingPunct="1">
              <a:lnSpc>
                <a:spcPct val="110000"/>
              </a:lnSpc>
              <a:spcBef>
                <a:spcPts val="0"/>
              </a:spcBef>
            </a:pPr>
            <a:r>
              <a:rPr lang="zh-CN" altLang="en-US" sz="2400" dirty="0"/>
              <a:t>不必要的重复性（</a:t>
            </a:r>
            <a:r>
              <a:rPr lang="en-US" altLang="zh-CN" sz="2400" dirty="0"/>
              <a:t>needless repetition</a:t>
            </a:r>
            <a:r>
              <a:rPr lang="zh-CN" altLang="en-US" sz="2400" dirty="0"/>
              <a:t>）：因为忽视抽象而使很多代码看上去是重复的，将来修改一处时，导致多处修改。</a:t>
            </a:r>
          </a:p>
          <a:p>
            <a:pPr lvl="1" eaLnBrk="1" hangingPunct="1">
              <a:lnSpc>
                <a:spcPct val="110000"/>
              </a:lnSpc>
              <a:spcBef>
                <a:spcPts val="0"/>
              </a:spcBef>
            </a:pPr>
            <a:r>
              <a:rPr lang="zh-CN" altLang="en-US" sz="2400" dirty="0"/>
              <a:t>晦涩性（</a:t>
            </a:r>
            <a:r>
              <a:rPr lang="en-US" altLang="zh-CN" sz="2400" dirty="0"/>
              <a:t>opacity</a:t>
            </a:r>
            <a:r>
              <a:rPr lang="zh-CN" altLang="en-US" sz="2400" dirty="0"/>
              <a:t>）：很难阅读、理解，不能很好地表现出设计者的意图，难以与需求规格描述进行对照。</a:t>
            </a:r>
          </a:p>
          <a:p>
            <a:pPr eaLnBrk="1" hangingPunct="1">
              <a:lnSpc>
                <a:spcPct val="110000"/>
              </a:lnSpc>
              <a:spcBef>
                <a:spcPts val="0"/>
              </a:spcBef>
            </a:pPr>
            <a:r>
              <a:rPr lang="zh-CN" altLang="en-US" sz="3200" dirty="0"/>
              <a:t>一个低劣的建筑设计方案，技艺高超的工匠也无法造出精品。 </a:t>
            </a:r>
          </a:p>
        </p:txBody>
      </p:sp>
    </p:spTree>
    <p:extLst>
      <p:ext uri="{BB962C8B-B14F-4D97-AF65-F5344CB8AC3E}">
        <p14:creationId xmlns:p14="http://schemas.microsoft.com/office/powerpoint/2010/main" val="3100358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a:t>2. </a:t>
            </a:r>
            <a:r>
              <a:rPr lang="zh-CN" altLang="en-US"/>
              <a:t>基本设计方法</a:t>
            </a:r>
          </a:p>
        </p:txBody>
      </p:sp>
      <p:sp>
        <p:nvSpPr>
          <p:cNvPr id="12291" name="Rectangle 3"/>
          <p:cNvSpPr>
            <a:spLocks noGrp="1" noChangeArrowheads="1"/>
          </p:cNvSpPr>
          <p:nvPr>
            <p:ph type="body" idx="1"/>
          </p:nvPr>
        </p:nvSpPr>
        <p:spPr>
          <a:xfrm>
            <a:off x="971600" y="1763667"/>
            <a:ext cx="7022886" cy="4545653"/>
          </a:xfrm>
        </p:spPr>
        <p:txBody>
          <a:bodyPr>
            <a:normAutofit fontScale="85000" lnSpcReduction="20000"/>
          </a:bodyPr>
          <a:lstStyle/>
          <a:p>
            <a:pPr eaLnBrk="1" hangingPunct="1">
              <a:lnSpc>
                <a:spcPct val="120000"/>
              </a:lnSpc>
              <a:spcBef>
                <a:spcPts val="0"/>
              </a:spcBef>
            </a:pPr>
            <a:r>
              <a:rPr lang="zh-CN" altLang="en-US" dirty="0"/>
              <a:t>为了设计出</a:t>
            </a:r>
            <a:r>
              <a:rPr lang="zh-CN" altLang="en-US" sz="4400" dirty="0">
                <a:solidFill>
                  <a:srgbClr val="FF0000"/>
                </a:solidFill>
              </a:rPr>
              <a:t>结构良好</a:t>
            </a:r>
            <a:r>
              <a:rPr lang="zh-CN" altLang="en-US" dirty="0"/>
              <a:t>的系统，方法如下：</a:t>
            </a:r>
          </a:p>
          <a:p>
            <a:pPr lvl="1" eaLnBrk="1" hangingPunct="1">
              <a:lnSpc>
                <a:spcPct val="120000"/>
              </a:lnSpc>
              <a:spcBef>
                <a:spcPts val="0"/>
              </a:spcBef>
            </a:pPr>
            <a:r>
              <a:rPr lang="en-US" altLang="zh-CN" dirty="0"/>
              <a:t>(1) </a:t>
            </a:r>
            <a:r>
              <a:rPr lang="zh-CN" altLang="en-US" dirty="0"/>
              <a:t>把系统划分为一些部分，其中每一部分的功能简单明确，内容简明易懂，易于修改。这样的组成单元可以是模块、类、组件、服务和子系统。</a:t>
            </a:r>
          </a:p>
          <a:p>
            <a:pPr lvl="1" eaLnBrk="1" hangingPunct="1">
              <a:lnSpc>
                <a:spcPct val="120000"/>
              </a:lnSpc>
              <a:spcBef>
                <a:spcPts val="0"/>
              </a:spcBef>
            </a:pPr>
            <a:r>
              <a:rPr lang="en-US" altLang="zh-CN" dirty="0"/>
              <a:t>(2) </a:t>
            </a:r>
            <a:r>
              <a:rPr lang="zh-CN" altLang="en-US" dirty="0"/>
              <a:t>系统功能单元的划分按层次进行。整个系统分解成若干子系统，然后每个子系统按功能再分解为更小的功能单元（如菜单项、人机窗口界面、业务功能组件等），依次下去。最底层的基本单元可以设计成一个函数、子过程、或类的一个方法。</a:t>
            </a:r>
          </a:p>
        </p:txBody>
      </p:sp>
    </p:spTree>
    <p:extLst>
      <p:ext uri="{BB962C8B-B14F-4D97-AF65-F5344CB8AC3E}">
        <p14:creationId xmlns:p14="http://schemas.microsoft.com/office/powerpoint/2010/main" val="195261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a:t>2. </a:t>
            </a:r>
            <a:r>
              <a:rPr lang="zh-CN" altLang="en-US"/>
              <a:t>基本设计方法</a:t>
            </a:r>
          </a:p>
        </p:txBody>
      </p:sp>
      <p:sp>
        <p:nvSpPr>
          <p:cNvPr id="12291" name="Rectangle 3"/>
          <p:cNvSpPr>
            <a:spLocks noGrp="1" noChangeArrowheads="1"/>
          </p:cNvSpPr>
          <p:nvPr>
            <p:ph type="body" idx="1"/>
          </p:nvPr>
        </p:nvSpPr>
        <p:spPr>
          <a:xfrm>
            <a:off x="539552" y="1763667"/>
            <a:ext cx="7848872" cy="4545653"/>
          </a:xfrm>
        </p:spPr>
        <p:txBody>
          <a:bodyPr>
            <a:normAutofit fontScale="92500"/>
          </a:bodyPr>
          <a:lstStyle/>
          <a:p>
            <a:pPr lvl="1" eaLnBrk="1" hangingPunct="1">
              <a:lnSpc>
                <a:spcPct val="120000"/>
              </a:lnSpc>
              <a:spcBef>
                <a:spcPts val="0"/>
              </a:spcBef>
            </a:pPr>
            <a:r>
              <a:rPr lang="en-US" altLang="zh-CN" dirty="0"/>
              <a:t>(3) </a:t>
            </a:r>
            <a:r>
              <a:rPr lang="zh-CN" altLang="en-US" dirty="0"/>
              <a:t>每一个功能单元应尽可能封装为独立的元素，对外提供必要的使用接口，隐藏内部的数据、算法等实现细节，并尽可能减少各单元间的控制关系和数据交换，使得系统各部分之间是松耦合的状态。</a:t>
            </a:r>
            <a:r>
              <a:rPr lang="zh-CN" altLang="en-US" sz="3600" dirty="0">
                <a:solidFill>
                  <a:srgbClr val="FF0000"/>
                </a:solidFill>
              </a:rPr>
              <a:t>“独立而不孤立”</a:t>
            </a:r>
            <a:endParaRPr lang="zh-CN" altLang="en-US" dirty="0">
              <a:solidFill>
                <a:srgbClr val="FF0000"/>
              </a:solidFill>
            </a:endParaRPr>
          </a:p>
          <a:p>
            <a:pPr lvl="1" eaLnBrk="1" hangingPunct="1">
              <a:lnSpc>
                <a:spcPct val="120000"/>
              </a:lnSpc>
              <a:spcBef>
                <a:spcPts val="0"/>
              </a:spcBef>
            </a:pPr>
            <a:r>
              <a:rPr lang="en-US" altLang="zh-CN" dirty="0"/>
              <a:t>(4) </a:t>
            </a:r>
            <a:r>
              <a:rPr lang="zh-CN" altLang="en-US" dirty="0"/>
              <a:t>各功能单元对外的接口、以及相互间的控制和依赖等关系要阐明。这样，在修改时可以追踪和控制。 </a:t>
            </a:r>
          </a:p>
        </p:txBody>
      </p:sp>
    </p:spTree>
    <p:extLst>
      <p:ext uri="{BB962C8B-B14F-4D97-AF65-F5344CB8AC3E}">
        <p14:creationId xmlns:p14="http://schemas.microsoft.com/office/powerpoint/2010/main" val="3299217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en-US" altLang="zh-CN"/>
              <a:t>3. </a:t>
            </a:r>
            <a:r>
              <a:rPr lang="zh-CN" altLang="en-US"/>
              <a:t>系统设计师的素质要求</a:t>
            </a:r>
          </a:p>
        </p:txBody>
      </p:sp>
      <p:sp>
        <p:nvSpPr>
          <p:cNvPr id="13315" name="内容占位符 2"/>
          <p:cNvSpPr>
            <a:spLocks noGrp="1"/>
          </p:cNvSpPr>
          <p:nvPr>
            <p:ph idx="1"/>
          </p:nvPr>
        </p:nvSpPr>
        <p:spPr>
          <a:xfrm>
            <a:off x="1043607" y="1772816"/>
            <a:ext cx="7511949" cy="4464571"/>
          </a:xfrm>
        </p:spPr>
        <p:txBody>
          <a:bodyPr>
            <a:normAutofit/>
          </a:bodyPr>
          <a:lstStyle/>
          <a:p>
            <a:pPr eaLnBrk="1" hangingPunct="1">
              <a:spcBef>
                <a:spcPts val="0"/>
              </a:spcBef>
            </a:pPr>
            <a:r>
              <a:rPr lang="zh-CN" altLang="en-US" sz="3600" dirty="0"/>
              <a:t>创造性设计思维；</a:t>
            </a:r>
            <a:endParaRPr lang="en-US" altLang="zh-CN" sz="3600" dirty="0"/>
          </a:p>
          <a:p>
            <a:pPr eaLnBrk="1" hangingPunct="1">
              <a:spcBef>
                <a:spcPts val="0"/>
              </a:spcBef>
            </a:pPr>
            <a:r>
              <a:rPr lang="zh-CN" altLang="en-US" sz="3600" dirty="0"/>
              <a:t>丰富的编程经验和很强的逻辑思维能力；</a:t>
            </a:r>
            <a:endParaRPr lang="en-US" altLang="zh-CN" sz="3600" dirty="0"/>
          </a:p>
          <a:p>
            <a:pPr eaLnBrk="1" hangingPunct="1">
              <a:spcBef>
                <a:spcPts val="0"/>
              </a:spcBef>
            </a:pPr>
            <a:r>
              <a:rPr lang="zh-CN" altLang="en-US" sz="3600" dirty="0"/>
              <a:t>具备将复杂的问题分解成简单问题的能力，设计易于使用和维护的软件结构，并保证较好的重用性；</a:t>
            </a:r>
            <a:endParaRPr lang="en-US" altLang="zh-CN" sz="3600" dirty="0"/>
          </a:p>
        </p:txBody>
      </p:sp>
    </p:spTree>
    <p:extLst>
      <p:ext uri="{BB962C8B-B14F-4D97-AF65-F5344CB8AC3E}">
        <p14:creationId xmlns:p14="http://schemas.microsoft.com/office/powerpoint/2010/main" val="2088105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en-US" altLang="zh-CN"/>
              <a:t>3. </a:t>
            </a:r>
            <a:r>
              <a:rPr lang="zh-CN" altLang="en-US"/>
              <a:t>系统设计师的素质要求</a:t>
            </a:r>
          </a:p>
        </p:txBody>
      </p:sp>
      <p:sp>
        <p:nvSpPr>
          <p:cNvPr id="13315" name="内容占位符 2"/>
          <p:cNvSpPr>
            <a:spLocks noGrp="1"/>
          </p:cNvSpPr>
          <p:nvPr>
            <p:ph idx="1"/>
          </p:nvPr>
        </p:nvSpPr>
        <p:spPr>
          <a:xfrm>
            <a:off x="611560" y="1772816"/>
            <a:ext cx="7920880" cy="5400675"/>
          </a:xfrm>
        </p:spPr>
        <p:txBody>
          <a:bodyPr>
            <a:normAutofit/>
          </a:bodyPr>
          <a:lstStyle/>
          <a:p>
            <a:pPr eaLnBrk="1" hangingPunct="1">
              <a:spcBef>
                <a:spcPts val="0"/>
              </a:spcBef>
            </a:pPr>
            <a:r>
              <a:rPr lang="zh-CN" altLang="en-US" sz="3600" dirty="0"/>
              <a:t>应对系统结构尤其是软件结构具有较强美感，善于运用巧妙优美的设计模式；</a:t>
            </a:r>
            <a:endParaRPr lang="en-US" altLang="zh-CN" sz="3600" dirty="0"/>
          </a:p>
          <a:p>
            <a:pPr eaLnBrk="1" hangingPunct="1">
              <a:spcBef>
                <a:spcPts val="0"/>
              </a:spcBef>
            </a:pPr>
            <a:r>
              <a:rPr lang="zh-CN" altLang="en-US" sz="3600" dirty="0"/>
              <a:t>应有大局观，懂得平衡各种开发局限的制约，权衡时间、进度成本与系统质量、性能等因素提出最佳方案。</a:t>
            </a:r>
          </a:p>
        </p:txBody>
      </p:sp>
    </p:spTree>
    <p:extLst>
      <p:ext uri="{BB962C8B-B14F-4D97-AF65-F5344CB8AC3E}">
        <p14:creationId xmlns:p14="http://schemas.microsoft.com/office/powerpoint/2010/main" val="2635289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a:t>软件设计师职位描述</a:t>
            </a:r>
          </a:p>
        </p:txBody>
      </p:sp>
      <p:sp>
        <p:nvSpPr>
          <p:cNvPr id="14339" name="Rectangle 3"/>
          <p:cNvSpPr>
            <a:spLocks noGrp="1" noChangeArrowheads="1"/>
          </p:cNvSpPr>
          <p:nvPr>
            <p:ph type="body" idx="1"/>
          </p:nvPr>
        </p:nvSpPr>
        <p:spPr>
          <a:xfrm>
            <a:off x="569207" y="1632567"/>
            <a:ext cx="8642350" cy="576262"/>
          </a:xfrm>
        </p:spPr>
        <p:txBody>
          <a:bodyPr/>
          <a:lstStyle/>
          <a:p>
            <a:pPr eaLnBrk="1" hangingPunct="1">
              <a:lnSpc>
                <a:spcPct val="90000"/>
              </a:lnSpc>
            </a:pPr>
            <a:r>
              <a:rPr lang="zh-CN" altLang="en-US" dirty="0"/>
              <a:t>架构设计师（系统架构师）、软件设计师</a:t>
            </a:r>
          </a:p>
        </p:txBody>
      </p:sp>
      <p:pic>
        <p:nvPicPr>
          <p:cNvPr id="217092" name="Picture 4"/>
          <p:cNvPicPr>
            <a:picLocks noChangeAspect="1" noChangeArrowheads="1"/>
          </p:cNvPicPr>
          <p:nvPr/>
        </p:nvPicPr>
        <p:blipFill>
          <a:blip r:embed="rId2">
            <a:extLst>
              <a:ext uri="{28A0092B-C50C-407E-A947-70E740481C1C}">
                <a14:useLocalDpi xmlns:a14="http://schemas.microsoft.com/office/drawing/2010/main" val="0"/>
              </a:ext>
            </a:extLst>
          </a:blip>
          <a:srcRect l="13806" t="20474" r="22702" b="34256"/>
          <a:stretch>
            <a:fillRect/>
          </a:stretch>
        </p:blipFill>
        <p:spPr bwMode="auto">
          <a:xfrm>
            <a:off x="585364" y="2141538"/>
            <a:ext cx="8821737" cy="47164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093" name="Picture 5"/>
          <p:cNvPicPr>
            <a:picLocks noChangeAspect="1" noChangeArrowheads="1"/>
          </p:cNvPicPr>
          <p:nvPr/>
        </p:nvPicPr>
        <p:blipFill>
          <a:blip r:embed="rId3">
            <a:extLst>
              <a:ext uri="{28A0092B-C50C-407E-A947-70E740481C1C}">
                <a14:useLocalDpi xmlns:a14="http://schemas.microsoft.com/office/drawing/2010/main" val="0"/>
              </a:ext>
            </a:extLst>
          </a:blip>
          <a:srcRect l="13104" t="32288" r="14581" b="17522"/>
          <a:stretch>
            <a:fillRect/>
          </a:stretch>
        </p:blipFill>
        <p:spPr bwMode="auto">
          <a:xfrm>
            <a:off x="696207" y="2401904"/>
            <a:ext cx="8388350" cy="4367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094" name="Picture 6"/>
          <p:cNvPicPr>
            <a:picLocks noChangeAspect="1" noChangeArrowheads="1"/>
          </p:cNvPicPr>
          <p:nvPr/>
        </p:nvPicPr>
        <p:blipFill>
          <a:blip r:embed="rId4">
            <a:extLst>
              <a:ext uri="{28A0092B-C50C-407E-A947-70E740481C1C}">
                <a14:useLocalDpi xmlns:a14="http://schemas.microsoft.com/office/drawing/2010/main" val="0"/>
              </a:ext>
            </a:extLst>
          </a:blip>
          <a:srcRect l="13806" t="42131" r="16020" b="10631"/>
          <a:stretch>
            <a:fillRect/>
          </a:stretch>
        </p:blipFill>
        <p:spPr bwMode="auto">
          <a:xfrm>
            <a:off x="885266" y="2712065"/>
            <a:ext cx="7956550" cy="4017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7095" name="Picture 7"/>
          <p:cNvPicPr>
            <a:picLocks noChangeAspect="1" noChangeArrowheads="1"/>
          </p:cNvPicPr>
          <p:nvPr/>
        </p:nvPicPr>
        <p:blipFill>
          <a:blip r:embed="rId5">
            <a:extLst>
              <a:ext uri="{28A0092B-C50C-407E-A947-70E740481C1C}">
                <a14:useLocalDpi xmlns:a14="http://schemas.microsoft.com/office/drawing/2010/main" val="0"/>
              </a:ext>
            </a:extLst>
          </a:blip>
          <a:srcRect l="13104" t="43115" r="24142" b="13585"/>
          <a:stretch>
            <a:fillRect/>
          </a:stretch>
        </p:blipFill>
        <p:spPr bwMode="auto">
          <a:xfrm>
            <a:off x="1268150" y="3147639"/>
            <a:ext cx="8027987" cy="3892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270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7092"/>
                                        </p:tgtEl>
                                        <p:attrNameLst>
                                          <p:attrName>style.visibility</p:attrName>
                                        </p:attrNameLst>
                                      </p:cBhvr>
                                      <p:to>
                                        <p:strVal val="visible"/>
                                      </p:to>
                                    </p:set>
                                    <p:animEffect transition="in" filter="dissolve">
                                      <p:cBhvr>
                                        <p:cTn id="7" dur="500"/>
                                        <p:tgtEl>
                                          <p:spTgt spid="2170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17093"/>
                                        </p:tgtEl>
                                        <p:attrNameLst>
                                          <p:attrName>style.visibility</p:attrName>
                                        </p:attrNameLst>
                                      </p:cBhvr>
                                      <p:to>
                                        <p:strVal val="visible"/>
                                      </p:to>
                                    </p:set>
                                    <p:animEffect transition="in" filter="dissolve">
                                      <p:cBhvr>
                                        <p:cTn id="12" dur="500"/>
                                        <p:tgtEl>
                                          <p:spTgt spid="217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17094"/>
                                        </p:tgtEl>
                                        <p:attrNameLst>
                                          <p:attrName>style.visibility</p:attrName>
                                        </p:attrNameLst>
                                      </p:cBhvr>
                                      <p:to>
                                        <p:strVal val="visible"/>
                                      </p:to>
                                    </p:set>
                                    <p:animEffect transition="in" filter="dissolve">
                                      <p:cBhvr>
                                        <p:cTn id="17" dur="500"/>
                                        <p:tgtEl>
                                          <p:spTgt spid="2170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17095"/>
                                        </p:tgtEl>
                                        <p:attrNameLst>
                                          <p:attrName>style.visibility</p:attrName>
                                        </p:attrNameLst>
                                      </p:cBhvr>
                                      <p:to>
                                        <p:strVal val="visible"/>
                                      </p:to>
                                    </p:set>
                                    <p:animEffect transition="in" filter="dissolve">
                                      <p:cBhvr>
                                        <p:cTn id="22" dur="500"/>
                                        <p:tgtEl>
                                          <p:spTgt spid="217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a:t>其他设计相关职位</a:t>
            </a:r>
          </a:p>
        </p:txBody>
      </p:sp>
      <p:sp>
        <p:nvSpPr>
          <p:cNvPr id="15363" name="Rectangle 3"/>
          <p:cNvSpPr>
            <a:spLocks noGrp="1" noChangeArrowheads="1"/>
          </p:cNvSpPr>
          <p:nvPr>
            <p:ph type="body" idx="1"/>
          </p:nvPr>
        </p:nvSpPr>
        <p:spPr>
          <a:xfrm>
            <a:off x="938260" y="1628800"/>
            <a:ext cx="7594180" cy="4090307"/>
          </a:xfrm>
        </p:spPr>
        <p:txBody>
          <a:bodyPr/>
          <a:lstStyle/>
          <a:p>
            <a:pPr eaLnBrk="1" hangingPunct="1"/>
            <a:r>
              <a:rPr lang="en-US" altLang="zh-CN" dirty="0"/>
              <a:t>UI</a:t>
            </a:r>
            <a:r>
              <a:rPr lang="zh-CN" altLang="en-US" dirty="0"/>
              <a:t>设计师、数据库设计师、高级网络工程师</a:t>
            </a: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l="13806" t="42328" r="16020" b="13388"/>
          <a:stretch>
            <a:fillRect/>
          </a:stretch>
        </p:blipFill>
        <p:spPr bwMode="auto">
          <a:xfrm>
            <a:off x="685800" y="2201248"/>
            <a:ext cx="7705725" cy="3648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l="13806" t="35240" r="21927" b="20474"/>
          <a:stretch>
            <a:fillRect/>
          </a:stretch>
        </p:blipFill>
        <p:spPr bwMode="auto">
          <a:xfrm>
            <a:off x="1152572" y="2549859"/>
            <a:ext cx="7491413" cy="3871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6"/>
          <p:cNvPicPr>
            <a:picLocks noChangeAspect="1" noChangeArrowheads="1"/>
          </p:cNvPicPr>
          <p:nvPr/>
        </p:nvPicPr>
        <p:blipFill>
          <a:blip r:embed="rId4">
            <a:extLst>
              <a:ext uri="{28A0092B-C50C-407E-A947-70E740481C1C}">
                <a14:useLocalDpi xmlns:a14="http://schemas.microsoft.com/office/drawing/2010/main" val="0"/>
              </a:ext>
            </a:extLst>
          </a:blip>
          <a:srcRect l="13806" t="25397" r="16795" b="20474"/>
          <a:stretch>
            <a:fillRect/>
          </a:stretch>
        </p:blipFill>
        <p:spPr bwMode="auto">
          <a:xfrm>
            <a:off x="1593793" y="2780928"/>
            <a:ext cx="7200900" cy="4213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441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a:t>9.1.3 </a:t>
            </a:r>
            <a:r>
              <a:rPr lang="zh-CN" altLang="en-US"/>
              <a:t>从分析过渡到设计</a:t>
            </a:r>
          </a:p>
        </p:txBody>
      </p:sp>
      <p:sp>
        <p:nvSpPr>
          <p:cNvPr id="16387" name="内容占位符 2"/>
          <p:cNvSpPr>
            <a:spLocks noGrp="1"/>
          </p:cNvSpPr>
          <p:nvPr>
            <p:ph idx="1"/>
          </p:nvPr>
        </p:nvSpPr>
        <p:spPr/>
        <p:txBody>
          <a:bodyPr>
            <a:normAutofit/>
          </a:bodyPr>
          <a:lstStyle/>
          <a:p>
            <a:pPr eaLnBrk="1" hangingPunct="1">
              <a:lnSpc>
                <a:spcPct val="120000"/>
              </a:lnSpc>
              <a:spcBef>
                <a:spcPts val="0"/>
              </a:spcBef>
            </a:pPr>
            <a:r>
              <a:rPr lang="zh-CN" altLang="en-US" dirty="0"/>
              <a:t>分析的目标是做正确的事（</a:t>
            </a:r>
            <a:r>
              <a:rPr lang="en-US" altLang="zh-CN" dirty="0"/>
              <a:t>do the right thing</a:t>
            </a:r>
            <a:r>
              <a:rPr lang="zh-CN" altLang="en-US" dirty="0"/>
              <a:t>）</a:t>
            </a:r>
            <a:endParaRPr lang="en-US" altLang="zh-CN" dirty="0"/>
          </a:p>
          <a:p>
            <a:pPr eaLnBrk="1" hangingPunct="1">
              <a:lnSpc>
                <a:spcPct val="120000"/>
              </a:lnSpc>
              <a:spcBef>
                <a:spcPts val="0"/>
              </a:spcBef>
            </a:pPr>
            <a:r>
              <a:rPr lang="zh-CN" altLang="en-US" dirty="0"/>
              <a:t>设计工作就是正确地做事（</a:t>
            </a:r>
            <a:r>
              <a:rPr lang="en-US" altLang="zh-CN" dirty="0"/>
              <a:t>do the thing right</a:t>
            </a:r>
            <a:r>
              <a:rPr lang="zh-CN" altLang="en-US" dirty="0"/>
              <a:t>）</a:t>
            </a:r>
            <a:endParaRPr lang="en-US" altLang="zh-CN" dirty="0"/>
          </a:p>
        </p:txBody>
      </p:sp>
    </p:spTree>
    <p:extLst>
      <p:ext uri="{BB962C8B-B14F-4D97-AF65-F5344CB8AC3E}">
        <p14:creationId xmlns:p14="http://schemas.microsoft.com/office/powerpoint/2010/main" val="2440049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a:t>9.1.3 </a:t>
            </a:r>
            <a:r>
              <a:rPr lang="zh-CN" altLang="en-US"/>
              <a:t>从分析过渡到设计</a:t>
            </a:r>
          </a:p>
        </p:txBody>
      </p:sp>
      <p:sp>
        <p:nvSpPr>
          <p:cNvPr id="16387" name="内容占位符 2"/>
          <p:cNvSpPr>
            <a:spLocks noGrp="1"/>
          </p:cNvSpPr>
          <p:nvPr>
            <p:ph idx="1"/>
          </p:nvPr>
        </p:nvSpPr>
        <p:spPr/>
        <p:txBody>
          <a:bodyPr>
            <a:normAutofit fontScale="85000" lnSpcReduction="10000"/>
          </a:bodyPr>
          <a:lstStyle/>
          <a:p>
            <a:pPr eaLnBrk="1" hangingPunct="1">
              <a:lnSpc>
                <a:spcPct val="120000"/>
              </a:lnSpc>
              <a:spcBef>
                <a:spcPts val="0"/>
              </a:spcBef>
            </a:pPr>
            <a:r>
              <a:rPr lang="zh-CN" altLang="en-US" dirty="0"/>
              <a:t>分析与设计任务和目标不同，但在一些软件开发过程方法（如敏捷方法）中，分析和设计没有严格的阶段划分。</a:t>
            </a:r>
            <a:endParaRPr lang="en-US" altLang="zh-CN" dirty="0"/>
          </a:p>
          <a:p>
            <a:pPr lvl="1" eaLnBrk="1" hangingPunct="1">
              <a:lnSpc>
                <a:spcPct val="120000"/>
              </a:lnSpc>
              <a:spcBef>
                <a:spcPts val="0"/>
              </a:spcBef>
            </a:pPr>
            <a:r>
              <a:rPr lang="zh-CN" altLang="en-US" dirty="0"/>
              <a:t>因为工作内容或模型有较强关联，分析到设计的建模过程某种程度上是一个</a:t>
            </a:r>
            <a:r>
              <a:rPr lang="zh-CN" altLang="en-US" sz="3400" dirty="0">
                <a:solidFill>
                  <a:srgbClr val="FF0000"/>
                </a:solidFill>
              </a:rPr>
              <a:t>从粗到精、从抽象到具体的过程</a:t>
            </a:r>
            <a:r>
              <a:rPr lang="zh-CN" altLang="en-US" dirty="0"/>
              <a:t>。</a:t>
            </a:r>
            <a:endParaRPr lang="en-US" altLang="zh-CN" dirty="0"/>
          </a:p>
          <a:p>
            <a:pPr lvl="1" eaLnBrk="1" hangingPunct="1">
              <a:lnSpc>
                <a:spcPct val="120000"/>
              </a:lnSpc>
              <a:spcBef>
                <a:spcPts val="0"/>
              </a:spcBef>
            </a:pPr>
            <a:r>
              <a:rPr lang="zh-CN" altLang="en-US" dirty="0"/>
              <a:t>例如分析阶段建立了领域对象模型，完成了对领域对象最本质和核心的分析和抽象，设计阶段还会基于该模型进一步完善和扩充。</a:t>
            </a:r>
          </a:p>
        </p:txBody>
      </p:sp>
    </p:spTree>
    <p:extLst>
      <p:ext uri="{BB962C8B-B14F-4D97-AF65-F5344CB8AC3E}">
        <p14:creationId xmlns:p14="http://schemas.microsoft.com/office/powerpoint/2010/main" val="2944434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a:t>9.1.3 </a:t>
            </a:r>
            <a:r>
              <a:rPr lang="zh-CN" altLang="en-US"/>
              <a:t>从分析过渡到设计</a:t>
            </a:r>
          </a:p>
        </p:txBody>
      </p:sp>
      <p:sp>
        <p:nvSpPr>
          <p:cNvPr id="16387" name="内容占位符 2"/>
          <p:cNvSpPr>
            <a:spLocks noGrp="1"/>
          </p:cNvSpPr>
          <p:nvPr>
            <p:ph idx="1"/>
          </p:nvPr>
        </p:nvSpPr>
        <p:spPr>
          <a:xfrm>
            <a:off x="971600" y="1685888"/>
            <a:ext cx="6798736" cy="1021511"/>
          </a:xfrm>
        </p:spPr>
        <p:txBody>
          <a:bodyPr>
            <a:normAutofit fontScale="92500" lnSpcReduction="10000"/>
          </a:bodyPr>
          <a:lstStyle/>
          <a:p>
            <a:pPr eaLnBrk="1" hangingPunct="1">
              <a:lnSpc>
                <a:spcPct val="120000"/>
              </a:lnSpc>
              <a:spcBef>
                <a:spcPts val="0"/>
              </a:spcBef>
            </a:pPr>
            <a:r>
              <a:rPr lang="zh-CN" altLang="en-US" dirty="0"/>
              <a:t>类图转数据库设计的样例：</a:t>
            </a:r>
            <a:endParaRPr lang="en-US" altLang="zh-CN" dirty="0"/>
          </a:p>
          <a:p>
            <a:pPr marL="0" indent="0" eaLnBrk="1" hangingPunct="1">
              <a:lnSpc>
                <a:spcPct val="120000"/>
              </a:lnSpc>
              <a:spcBef>
                <a:spcPts val="0"/>
              </a:spcBef>
              <a:buNone/>
            </a:pPr>
            <a:r>
              <a:rPr lang="en-US" altLang="zh-CN" dirty="0"/>
              <a:t>		</a:t>
            </a:r>
            <a:r>
              <a:rPr lang="zh-CN" altLang="en-US" dirty="0"/>
              <a:t>类图：</a:t>
            </a:r>
          </a:p>
        </p:txBody>
      </p:sp>
      <p:sp>
        <p:nvSpPr>
          <p:cNvPr id="3" name="矩形 2"/>
          <p:cNvSpPr/>
          <p:nvPr/>
        </p:nvSpPr>
        <p:spPr>
          <a:xfrm>
            <a:off x="2123728" y="2852936"/>
            <a:ext cx="1857186" cy="57606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t>订单</a:t>
            </a:r>
          </a:p>
        </p:txBody>
      </p:sp>
      <p:sp>
        <p:nvSpPr>
          <p:cNvPr id="6" name="矩形 5"/>
          <p:cNvSpPr/>
          <p:nvPr/>
        </p:nvSpPr>
        <p:spPr>
          <a:xfrm>
            <a:off x="2123728" y="3429000"/>
            <a:ext cx="1857186" cy="194421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t>订单</a:t>
            </a:r>
            <a:r>
              <a:rPr lang="en-US" altLang="zh-CN" sz="2800" dirty="0"/>
              <a:t>ID</a:t>
            </a:r>
          </a:p>
          <a:p>
            <a:pPr algn="ctr"/>
            <a:r>
              <a:rPr lang="zh-CN" altLang="en-US" sz="2800" dirty="0"/>
              <a:t>客户名称</a:t>
            </a:r>
          </a:p>
          <a:p>
            <a:pPr algn="ctr"/>
            <a:r>
              <a:rPr lang="zh-CN" altLang="en-US" sz="2800" dirty="0"/>
              <a:t>订货日期</a:t>
            </a:r>
          </a:p>
          <a:p>
            <a:pPr algn="ctr"/>
            <a:r>
              <a:rPr lang="zh-CN" altLang="en-US" sz="2800" dirty="0"/>
              <a:t>销售人员</a:t>
            </a:r>
          </a:p>
        </p:txBody>
      </p:sp>
      <p:sp>
        <p:nvSpPr>
          <p:cNvPr id="9" name="矩形 8"/>
          <p:cNvSpPr/>
          <p:nvPr/>
        </p:nvSpPr>
        <p:spPr>
          <a:xfrm>
            <a:off x="4988409" y="2852936"/>
            <a:ext cx="1887845" cy="57606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b="1" dirty="0"/>
              <a:t>产品</a:t>
            </a:r>
          </a:p>
        </p:txBody>
      </p:sp>
      <p:sp>
        <p:nvSpPr>
          <p:cNvPr id="10" name="矩形 9"/>
          <p:cNvSpPr/>
          <p:nvPr/>
        </p:nvSpPr>
        <p:spPr>
          <a:xfrm>
            <a:off x="4988410" y="3429000"/>
            <a:ext cx="1887845" cy="194421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t>产品</a:t>
            </a:r>
            <a:r>
              <a:rPr lang="en-US" altLang="zh-CN" sz="2800" dirty="0"/>
              <a:t>ID</a:t>
            </a:r>
          </a:p>
          <a:p>
            <a:pPr algn="ctr"/>
            <a:r>
              <a:rPr lang="zh-CN" altLang="en-US" sz="2800" dirty="0"/>
              <a:t>数量 </a:t>
            </a:r>
          </a:p>
          <a:p>
            <a:pPr algn="ctr"/>
            <a:r>
              <a:rPr lang="zh-CN" altLang="en-US" sz="2800" dirty="0"/>
              <a:t>单价</a:t>
            </a:r>
          </a:p>
        </p:txBody>
      </p:sp>
      <p:cxnSp>
        <p:nvCxnSpPr>
          <p:cNvPr id="5" name="直接连接符 4"/>
          <p:cNvCxnSpPr>
            <a:stCxn id="6" idx="3"/>
            <a:endCxn id="10" idx="1"/>
          </p:cNvCxnSpPr>
          <p:nvPr/>
        </p:nvCxnSpPr>
        <p:spPr>
          <a:xfrm>
            <a:off x="3980914" y="4401108"/>
            <a:ext cx="1007496"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025159" y="4023426"/>
            <a:ext cx="367408" cy="523220"/>
          </a:xfrm>
          <a:prstGeom prst="rect">
            <a:avLst/>
          </a:prstGeom>
          <a:noFill/>
        </p:spPr>
        <p:txBody>
          <a:bodyPr wrap="none" rtlCol="0">
            <a:spAutoFit/>
          </a:bodyPr>
          <a:lstStyle/>
          <a:p>
            <a:r>
              <a:rPr lang="en-US" altLang="zh-CN" sz="2800" dirty="0"/>
              <a:t>1</a:t>
            </a:r>
            <a:endParaRPr lang="zh-CN" altLang="en-US" sz="2800" dirty="0"/>
          </a:p>
        </p:txBody>
      </p:sp>
      <p:sp>
        <p:nvSpPr>
          <p:cNvPr id="14" name="文本框 13"/>
          <p:cNvSpPr txBox="1"/>
          <p:nvPr/>
        </p:nvSpPr>
        <p:spPr>
          <a:xfrm>
            <a:off x="4693619" y="4069592"/>
            <a:ext cx="364202" cy="523220"/>
          </a:xfrm>
          <a:prstGeom prst="rect">
            <a:avLst/>
          </a:prstGeom>
          <a:noFill/>
        </p:spPr>
        <p:txBody>
          <a:bodyPr wrap="none" rtlCol="0">
            <a:spAutoFit/>
          </a:bodyPr>
          <a:lstStyle/>
          <a:p>
            <a:r>
              <a:rPr lang="en-US" altLang="zh-CN" sz="2800" dirty="0"/>
              <a:t>*</a:t>
            </a:r>
            <a:endParaRPr lang="zh-CN" altLang="en-US" sz="2800" dirty="0"/>
          </a:p>
        </p:txBody>
      </p:sp>
    </p:spTree>
    <p:extLst>
      <p:ext uri="{BB962C8B-B14F-4D97-AF65-F5344CB8AC3E}">
        <p14:creationId xmlns:p14="http://schemas.microsoft.com/office/powerpoint/2010/main" val="651286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51520" y="404664"/>
            <a:ext cx="8496300" cy="981075"/>
          </a:xfrm>
        </p:spPr>
        <p:txBody>
          <a:bodyPr/>
          <a:lstStyle/>
          <a:p>
            <a:pPr eaLnBrk="1" hangingPunct="1"/>
            <a:r>
              <a:rPr lang="zh-CN" altLang="en-US" dirty="0"/>
              <a:t>本章主要内容</a:t>
            </a:r>
          </a:p>
        </p:txBody>
      </p:sp>
      <p:sp>
        <p:nvSpPr>
          <p:cNvPr id="4099" name="Rectangle 3"/>
          <p:cNvSpPr>
            <a:spLocks noGrp="1" noChangeArrowheads="1"/>
          </p:cNvSpPr>
          <p:nvPr>
            <p:ph type="body" idx="1"/>
          </p:nvPr>
        </p:nvSpPr>
        <p:spPr/>
        <p:txBody>
          <a:bodyPr/>
          <a:lstStyle/>
          <a:p>
            <a:pPr marL="609600" indent="-609600"/>
            <a:r>
              <a:rPr lang="en-US" altLang="zh-CN" dirty="0"/>
              <a:t>9.1 </a:t>
            </a:r>
            <a:r>
              <a:rPr lang="zh-CN" altLang="en-US" dirty="0"/>
              <a:t>系统设计的任务要求</a:t>
            </a:r>
          </a:p>
          <a:p>
            <a:pPr marL="609600" indent="-609600"/>
            <a:r>
              <a:rPr lang="en-US" altLang="zh-CN" dirty="0"/>
              <a:t>9.2 </a:t>
            </a:r>
            <a:r>
              <a:rPr lang="zh-CN" altLang="en-US" dirty="0"/>
              <a:t>系统设计的内容</a:t>
            </a:r>
          </a:p>
          <a:p>
            <a:pPr marL="609600" indent="-609600"/>
            <a:r>
              <a:rPr lang="en-US" altLang="zh-CN" dirty="0"/>
              <a:t>9.3 </a:t>
            </a:r>
            <a:r>
              <a:rPr lang="zh-CN" altLang="en-US" dirty="0"/>
              <a:t>系统设计说明书</a:t>
            </a:r>
          </a:p>
        </p:txBody>
      </p:sp>
    </p:spTree>
    <p:extLst>
      <p:ext uri="{BB962C8B-B14F-4D97-AF65-F5344CB8AC3E}">
        <p14:creationId xmlns:p14="http://schemas.microsoft.com/office/powerpoint/2010/main" val="1290162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a:t>9.1.3 </a:t>
            </a:r>
            <a:r>
              <a:rPr lang="zh-CN" altLang="en-US"/>
              <a:t>从分析过渡到设计</a:t>
            </a:r>
          </a:p>
        </p:txBody>
      </p:sp>
      <p:sp>
        <p:nvSpPr>
          <p:cNvPr id="16387" name="内容占位符 2"/>
          <p:cNvSpPr>
            <a:spLocks noGrp="1"/>
          </p:cNvSpPr>
          <p:nvPr>
            <p:ph idx="1"/>
          </p:nvPr>
        </p:nvSpPr>
        <p:spPr>
          <a:xfrm>
            <a:off x="971600" y="1685888"/>
            <a:ext cx="6798736" cy="657221"/>
          </a:xfrm>
        </p:spPr>
        <p:txBody>
          <a:bodyPr>
            <a:normAutofit/>
          </a:bodyPr>
          <a:lstStyle/>
          <a:p>
            <a:pPr eaLnBrk="1" hangingPunct="1">
              <a:lnSpc>
                <a:spcPct val="120000"/>
              </a:lnSpc>
              <a:spcBef>
                <a:spcPts val="0"/>
              </a:spcBef>
            </a:pPr>
            <a:r>
              <a:rPr lang="zh-CN" altLang="en-US" dirty="0"/>
              <a:t>类图转数据库设计：</a:t>
            </a:r>
          </a:p>
        </p:txBody>
      </p:sp>
      <p:graphicFrame>
        <p:nvGraphicFramePr>
          <p:cNvPr id="12" name="表格 11"/>
          <p:cNvGraphicFramePr>
            <a:graphicFrameLocks noGrp="1"/>
          </p:cNvGraphicFramePr>
          <p:nvPr>
            <p:extLst>
              <p:ext uri="{D42A27DB-BD31-4B8C-83A1-F6EECF244321}">
                <p14:modId xmlns:p14="http://schemas.microsoft.com/office/powerpoint/2010/main" val="2994904624"/>
              </p:ext>
            </p:extLst>
          </p:nvPr>
        </p:nvGraphicFramePr>
        <p:xfrm>
          <a:off x="1195749" y="2795488"/>
          <a:ext cx="7264683" cy="1483031"/>
        </p:xfrm>
        <a:graphic>
          <a:graphicData uri="http://schemas.openxmlformats.org/drawingml/2006/table">
            <a:tbl>
              <a:tblPr firstRow="1" firstCol="1" bandRow="1">
                <a:tableStyleId>{5FD0F851-EC5A-4D38-B0AD-8093EC10F338}</a:tableStyleId>
              </a:tblPr>
              <a:tblGrid>
                <a:gridCol w="1360026">
                  <a:extLst>
                    <a:ext uri="{9D8B030D-6E8A-4147-A177-3AD203B41FA5}">
                      <a16:colId xmlns:a16="http://schemas.microsoft.com/office/drawing/2014/main" val="500674609"/>
                    </a:ext>
                  </a:extLst>
                </a:gridCol>
                <a:gridCol w="1584176">
                  <a:extLst>
                    <a:ext uri="{9D8B030D-6E8A-4147-A177-3AD203B41FA5}">
                      <a16:colId xmlns:a16="http://schemas.microsoft.com/office/drawing/2014/main" val="572156972"/>
                    </a:ext>
                  </a:extLst>
                </a:gridCol>
                <a:gridCol w="1152128">
                  <a:extLst>
                    <a:ext uri="{9D8B030D-6E8A-4147-A177-3AD203B41FA5}">
                      <a16:colId xmlns:a16="http://schemas.microsoft.com/office/drawing/2014/main" val="2850890169"/>
                    </a:ext>
                  </a:extLst>
                </a:gridCol>
                <a:gridCol w="936105">
                  <a:extLst>
                    <a:ext uri="{9D8B030D-6E8A-4147-A177-3AD203B41FA5}">
                      <a16:colId xmlns:a16="http://schemas.microsoft.com/office/drawing/2014/main" val="3377879522"/>
                    </a:ext>
                  </a:extLst>
                </a:gridCol>
                <a:gridCol w="1008112">
                  <a:extLst>
                    <a:ext uri="{9D8B030D-6E8A-4147-A177-3AD203B41FA5}">
                      <a16:colId xmlns:a16="http://schemas.microsoft.com/office/drawing/2014/main" val="1006519123"/>
                    </a:ext>
                  </a:extLst>
                </a:gridCol>
                <a:gridCol w="1224136">
                  <a:extLst>
                    <a:ext uri="{9D8B030D-6E8A-4147-A177-3AD203B41FA5}">
                      <a16:colId xmlns:a16="http://schemas.microsoft.com/office/drawing/2014/main" val="2751237517"/>
                    </a:ext>
                  </a:extLst>
                </a:gridCol>
              </a:tblGrid>
              <a:tr h="365811">
                <a:tc>
                  <a:txBody>
                    <a:bodyPr/>
                    <a:lstStyle/>
                    <a:p>
                      <a:pPr algn="l">
                        <a:spcAft>
                          <a:spcPts val="0"/>
                        </a:spcAft>
                      </a:pPr>
                      <a:r>
                        <a:rPr lang="zh-CN" altLang="en-US" sz="1800" kern="0" dirty="0">
                          <a:effectLst/>
                          <a:latin typeface="+mn-ea"/>
                          <a:ea typeface="+mn-ea"/>
                          <a:cs typeface="+mn-cs"/>
                        </a:rPr>
                        <a:t>属性名称</a:t>
                      </a:r>
                      <a:endParaRPr lang="zh-CN" sz="1800" kern="100" dirty="0">
                        <a:effectLst/>
                        <a:latin typeface="+mn-ea"/>
                        <a:ea typeface="+mn-ea"/>
                        <a:cs typeface="Times New Roman" panose="02020603050405020304" pitchFamily="18" charset="0"/>
                      </a:endParaRPr>
                    </a:p>
                  </a:txBody>
                  <a:tcPr marL="68580" marR="68580" marT="0" marB="0"/>
                </a:tc>
                <a:tc>
                  <a:txBody>
                    <a:bodyPr/>
                    <a:lstStyle/>
                    <a:p>
                      <a:pPr algn="l">
                        <a:spcAft>
                          <a:spcPts val="0"/>
                        </a:spcAft>
                      </a:pPr>
                      <a:r>
                        <a:rPr lang="zh-CN" sz="1800" kern="0" dirty="0">
                          <a:effectLst/>
                        </a:rPr>
                        <a:t>类型</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0" dirty="0">
                          <a:effectLst/>
                        </a:rPr>
                        <a:t>主外键</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0" dirty="0">
                          <a:effectLst/>
                        </a:rPr>
                        <a:t>允许空</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0" dirty="0">
                          <a:effectLst/>
                        </a:rPr>
                        <a:t>默认值</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0" dirty="0">
                          <a:effectLst/>
                        </a:rPr>
                        <a:t>其他说明</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753475"/>
                  </a:ext>
                </a:extLst>
              </a:tr>
              <a:tr h="279305">
                <a:tc>
                  <a:txBody>
                    <a:bodyPr/>
                    <a:lstStyle/>
                    <a:p>
                      <a:pPr algn="l">
                        <a:spcAft>
                          <a:spcPts val="0"/>
                        </a:spcAft>
                      </a:pPr>
                      <a:r>
                        <a:rPr lang="zh-CN" sz="1800" b="1" kern="0" dirty="0">
                          <a:effectLst/>
                          <a:latin typeface="+mn-ea"/>
                          <a:ea typeface="+mn-ea"/>
                        </a:rPr>
                        <a:t>订单</a:t>
                      </a:r>
                      <a:r>
                        <a:rPr lang="en-US" sz="1800" b="1" kern="0" dirty="0">
                          <a:effectLst/>
                          <a:latin typeface="+mn-ea"/>
                          <a:ea typeface="+mn-ea"/>
                        </a:rPr>
                        <a:t>ID</a:t>
                      </a:r>
                      <a:endParaRPr lang="zh-CN" sz="1600" b="1" kern="100" dirty="0">
                        <a:effectLst/>
                        <a:latin typeface="+mn-ea"/>
                        <a:ea typeface="+mn-ea"/>
                        <a:cs typeface="Times New Roman" panose="02020603050405020304" pitchFamily="18" charset="0"/>
                      </a:endParaRPr>
                    </a:p>
                  </a:txBody>
                  <a:tcPr marL="68580" marR="68580" marT="0" marB="0"/>
                </a:tc>
                <a:tc>
                  <a:txBody>
                    <a:bodyPr/>
                    <a:lstStyle/>
                    <a:p>
                      <a:pPr algn="l">
                        <a:spcAft>
                          <a:spcPts val="0"/>
                        </a:spcAft>
                      </a:pPr>
                      <a:r>
                        <a:rPr lang="en-US" sz="1600" b="0" kern="0" dirty="0">
                          <a:effectLst/>
                        </a:rPr>
                        <a:t>Number</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1600" b="0" kern="0" dirty="0">
                          <a:effectLst/>
                        </a:rPr>
                        <a:t>PK</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b="0" kern="0">
                          <a:effectLst/>
                        </a:rPr>
                        <a:t>否</a:t>
                      </a:r>
                      <a:endParaRPr lang="zh-CN" sz="1600" b="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sz="1600" b="0" kern="100">
                        <a:effectLst/>
                        <a:latin typeface="等线" panose="02010600030101010101" pitchFamily="2" charset="-122"/>
                        <a:ea typeface="等线" panose="02010600030101010101" pitchFamily="2" charset="-122"/>
                      </a:endParaRPr>
                    </a:p>
                  </a:txBody>
                  <a:tcPr marL="68580" marR="68580" marT="0" marB="0"/>
                </a:tc>
                <a:tc>
                  <a:txBody>
                    <a:bodyPr/>
                    <a:lstStyle/>
                    <a:p>
                      <a:endParaRPr lang="zh-CN" sz="1600" b="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395800209"/>
                  </a:ext>
                </a:extLst>
              </a:tr>
              <a:tr h="279305">
                <a:tc>
                  <a:txBody>
                    <a:bodyPr/>
                    <a:lstStyle/>
                    <a:p>
                      <a:pPr algn="l">
                        <a:spcAft>
                          <a:spcPts val="0"/>
                        </a:spcAft>
                      </a:pPr>
                      <a:r>
                        <a:rPr lang="zh-CN" sz="1600" b="0" kern="0" dirty="0">
                          <a:effectLst/>
                          <a:latin typeface="+mn-ea"/>
                          <a:ea typeface="+mn-ea"/>
                        </a:rPr>
                        <a:t>客户名称</a:t>
                      </a:r>
                      <a:endParaRPr lang="zh-CN" sz="1600" b="0" kern="100" dirty="0">
                        <a:effectLst/>
                        <a:latin typeface="+mn-ea"/>
                        <a:ea typeface="+mn-ea"/>
                        <a:cs typeface="Times New Roman" panose="02020603050405020304" pitchFamily="18" charset="0"/>
                      </a:endParaRPr>
                    </a:p>
                  </a:txBody>
                  <a:tcPr marL="68580" marR="68580" marT="0" marB="0"/>
                </a:tc>
                <a:tc>
                  <a:txBody>
                    <a:bodyPr/>
                    <a:lstStyle/>
                    <a:p>
                      <a:pPr algn="l">
                        <a:spcAft>
                          <a:spcPts val="0"/>
                        </a:spcAft>
                      </a:pPr>
                      <a:r>
                        <a:rPr lang="en-US" sz="1600" b="0" kern="0" dirty="0">
                          <a:effectLst/>
                        </a:rPr>
                        <a:t>varchar2(200)</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sz="1600" b="0" kern="100">
                        <a:effectLst/>
                        <a:latin typeface="等线" panose="02010600030101010101" pitchFamily="2" charset="-122"/>
                        <a:ea typeface="等线" panose="02010600030101010101" pitchFamily="2" charset="-122"/>
                      </a:endParaRPr>
                    </a:p>
                  </a:txBody>
                  <a:tcPr marL="68580" marR="68580" marT="0" marB="0"/>
                </a:tc>
                <a:tc>
                  <a:txBody>
                    <a:bodyPr/>
                    <a:lstStyle/>
                    <a:p>
                      <a:pPr algn="l">
                        <a:spcAft>
                          <a:spcPts val="0"/>
                        </a:spcAft>
                      </a:pPr>
                      <a:r>
                        <a:rPr lang="zh-CN" sz="1600" b="0" kern="0">
                          <a:effectLst/>
                        </a:rPr>
                        <a:t>否</a:t>
                      </a:r>
                      <a:endParaRPr lang="zh-CN" sz="1600" b="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sz="1600" b="0" kern="100" dirty="0">
                        <a:effectLst/>
                        <a:latin typeface="等线" panose="02010600030101010101" pitchFamily="2" charset="-122"/>
                        <a:ea typeface="等线" panose="02010600030101010101" pitchFamily="2" charset="-122"/>
                      </a:endParaRPr>
                    </a:p>
                  </a:txBody>
                  <a:tcPr marL="68580" marR="68580" marT="0" marB="0"/>
                </a:tc>
                <a:tc>
                  <a:txBody>
                    <a:bodyPr/>
                    <a:lstStyle/>
                    <a:p>
                      <a:endParaRPr lang="zh-CN" sz="1600" b="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4253476190"/>
                  </a:ext>
                </a:extLst>
              </a:tr>
              <a:tr h="279305">
                <a:tc>
                  <a:txBody>
                    <a:bodyPr/>
                    <a:lstStyle/>
                    <a:p>
                      <a:pPr algn="l">
                        <a:spcAft>
                          <a:spcPts val="0"/>
                        </a:spcAft>
                      </a:pPr>
                      <a:r>
                        <a:rPr lang="zh-CN" sz="1600" b="0" kern="0">
                          <a:effectLst/>
                          <a:latin typeface="+mn-ea"/>
                          <a:ea typeface="+mn-ea"/>
                        </a:rPr>
                        <a:t>订货日期</a:t>
                      </a:r>
                      <a:endParaRPr lang="zh-CN" sz="1600" b="0" kern="100">
                        <a:effectLst/>
                        <a:latin typeface="+mn-ea"/>
                        <a:ea typeface="+mn-ea"/>
                        <a:cs typeface="Times New Roman" panose="02020603050405020304" pitchFamily="18" charset="0"/>
                      </a:endParaRPr>
                    </a:p>
                  </a:txBody>
                  <a:tcPr marL="68580" marR="68580" marT="0" marB="0"/>
                </a:tc>
                <a:tc>
                  <a:txBody>
                    <a:bodyPr/>
                    <a:lstStyle/>
                    <a:p>
                      <a:pPr algn="l">
                        <a:spcAft>
                          <a:spcPts val="0"/>
                        </a:spcAft>
                      </a:pPr>
                      <a:r>
                        <a:rPr lang="en-US" sz="1600" b="0" kern="0" dirty="0">
                          <a:effectLst/>
                        </a:rPr>
                        <a:t>date</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sz="1600" b="0" kern="100" dirty="0">
                        <a:effectLst/>
                        <a:latin typeface="等线" panose="02010600030101010101" pitchFamily="2" charset="-122"/>
                        <a:ea typeface="等线" panose="02010600030101010101" pitchFamily="2" charset="-122"/>
                      </a:endParaRPr>
                    </a:p>
                  </a:txBody>
                  <a:tcPr marL="68580" marR="68580" marT="0" marB="0"/>
                </a:tc>
                <a:tc>
                  <a:txBody>
                    <a:bodyPr/>
                    <a:lstStyle/>
                    <a:p>
                      <a:pPr algn="l">
                        <a:spcAft>
                          <a:spcPts val="0"/>
                        </a:spcAft>
                      </a:pPr>
                      <a:r>
                        <a:rPr lang="zh-CN" sz="1600" b="0" kern="0" dirty="0">
                          <a:effectLst/>
                        </a:rPr>
                        <a:t>否</a:t>
                      </a:r>
                      <a:endParaRPr lang="zh-CN" sz="1600" b="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r>
                        <a:rPr lang="zh-CN" altLang="en-US" sz="1600" b="0" kern="100" dirty="0">
                          <a:effectLst/>
                          <a:latin typeface="等线" panose="02010600030101010101" pitchFamily="2" charset="-122"/>
                          <a:ea typeface="等线" panose="02010600030101010101" pitchFamily="2" charset="-122"/>
                        </a:rPr>
                        <a:t>当天日期</a:t>
                      </a:r>
                      <a:endParaRPr lang="zh-CN" sz="1600" b="0" kern="100" dirty="0">
                        <a:effectLst/>
                        <a:latin typeface="等线" panose="02010600030101010101" pitchFamily="2" charset="-122"/>
                        <a:ea typeface="等线" panose="02010600030101010101" pitchFamily="2" charset="-122"/>
                      </a:endParaRPr>
                    </a:p>
                  </a:txBody>
                  <a:tcPr marL="68580" marR="68580" marT="0" marB="0"/>
                </a:tc>
                <a:tc>
                  <a:txBody>
                    <a:bodyPr/>
                    <a:lstStyle/>
                    <a:p>
                      <a:endParaRPr lang="zh-CN" sz="1600" b="0" kern="10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239618098"/>
                  </a:ext>
                </a:extLst>
              </a:tr>
              <a:tr h="279305">
                <a:tc>
                  <a:txBody>
                    <a:bodyPr/>
                    <a:lstStyle/>
                    <a:p>
                      <a:pPr algn="l">
                        <a:spcAft>
                          <a:spcPts val="0"/>
                        </a:spcAft>
                      </a:pPr>
                      <a:r>
                        <a:rPr lang="zh-CN" sz="1600" b="0" kern="0" dirty="0">
                          <a:effectLst/>
                          <a:latin typeface="+mn-ea"/>
                          <a:ea typeface="+mn-ea"/>
                        </a:rPr>
                        <a:t>销售人员</a:t>
                      </a:r>
                      <a:endParaRPr lang="zh-CN" sz="1600" b="0" kern="100" dirty="0">
                        <a:effectLst/>
                        <a:latin typeface="+mn-ea"/>
                        <a:ea typeface="+mn-ea"/>
                        <a:cs typeface="Times New Roman" panose="02020603050405020304" pitchFamily="18" charset="0"/>
                      </a:endParaRPr>
                    </a:p>
                  </a:txBody>
                  <a:tcPr marL="68580" marR="68580" marT="0" marB="0"/>
                </a:tc>
                <a:tc>
                  <a:txBody>
                    <a:bodyPr/>
                    <a:lstStyle/>
                    <a:p>
                      <a:pPr algn="l">
                        <a:spcAft>
                          <a:spcPts val="0"/>
                        </a:spcAft>
                      </a:pPr>
                      <a:r>
                        <a:rPr lang="en-US" sz="1600" b="0" kern="0">
                          <a:effectLst/>
                        </a:rPr>
                        <a:t>varchar2(200)</a:t>
                      </a:r>
                      <a:endParaRPr lang="zh-CN" sz="1600" b="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sz="1600" b="0" kern="100">
                        <a:effectLst/>
                        <a:latin typeface="等线" panose="02010600030101010101" pitchFamily="2" charset="-122"/>
                        <a:ea typeface="等线" panose="02010600030101010101" pitchFamily="2" charset="-122"/>
                      </a:endParaRPr>
                    </a:p>
                  </a:txBody>
                  <a:tcPr marL="68580" marR="68580" marT="0" marB="0"/>
                </a:tc>
                <a:tc>
                  <a:txBody>
                    <a:bodyPr/>
                    <a:lstStyle/>
                    <a:p>
                      <a:pPr algn="l">
                        <a:spcAft>
                          <a:spcPts val="0"/>
                        </a:spcAft>
                      </a:pPr>
                      <a:r>
                        <a:rPr lang="zh-CN" sz="1600" b="0" kern="0">
                          <a:effectLst/>
                        </a:rPr>
                        <a:t>否</a:t>
                      </a:r>
                      <a:endParaRPr lang="zh-CN" sz="1600" b="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sz="1600" b="0" kern="100" dirty="0">
                        <a:effectLst/>
                        <a:latin typeface="等线" panose="02010600030101010101" pitchFamily="2" charset="-122"/>
                        <a:ea typeface="等线" panose="02010600030101010101" pitchFamily="2" charset="-122"/>
                      </a:endParaRPr>
                    </a:p>
                  </a:txBody>
                  <a:tcPr marL="68580" marR="68580" marT="0" marB="0"/>
                </a:tc>
                <a:tc>
                  <a:txBody>
                    <a:bodyPr/>
                    <a:lstStyle/>
                    <a:p>
                      <a:endParaRPr lang="zh-CN" sz="1600" b="0" kern="100" dirty="0">
                        <a:effectLst/>
                        <a:latin typeface="等线" panose="02010600030101010101" pitchFamily="2" charset="-122"/>
                        <a:ea typeface="等线" panose="02010600030101010101" pitchFamily="2" charset="-122"/>
                      </a:endParaRPr>
                    </a:p>
                  </a:txBody>
                  <a:tcPr marL="68580" marR="68580" marT="0" marB="0"/>
                </a:tc>
                <a:extLst>
                  <a:ext uri="{0D108BD9-81ED-4DB2-BD59-A6C34878D82A}">
                    <a16:rowId xmlns:a16="http://schemas.microsoft.com/office/drawing/2014/main" val="4225815017"/>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576065409"/>
              </p:ext>
            </p:extLst>
          </p:nvPr>
        </p:nvGraphicFramePr>
        <p:xfrm>
          <a:off x="1195750" y="4869160"/>
          <a:ext cx="7264683" cy="1492111"/>
        </p:xfrm>
        <a:graphic>
          <a:graphicData uri="http://schemas.openxmlformats.org/drawingml/2006/table">
            <a:tbl>
              <a:tblPr firstRow="1" firstCol="1" bandRow="1">
                <a:tableStyleId>{5FD0F851-EC5A-4D38-B0AD-8093EC10F338}</a:tableStyleId>
              </a:tblPr>
              <a:tblGrid>
                <a:gridCol w="1360026">
                  <a:extLst>
                    <a:ext uri="{9D8B030D-6E8A-4147-A177-3AD203B41FA5}">
                      <a16:colId xmlns:a16="http://schemas.microsoft.com/office/drawing/2014/main" val="500674609"/>
                    </a:ext>
                  </a:extLst>
                </a:gridCol>
                <a:gridCol w="1584176">
                  <a:extLst>
                    <a:ext uri="{9D8B030D-6E8A-4147-A177-3AD203B41FA5}">
                      <a16:colId xmlns:a16="http://schemas.microsoft.com/office/drawing/2014/main" val="572156972"/>
                    </a:ext>
                  </a:extLst>
                </a:gridCol>
                <a:gridCol w="1152128">
                  <a:extLst>
                    <a:ext uri="{9D8B030D-6E8A-4147-A177-3AD203B41FA5}">
                      <a16:colId xmlns:a16="http://schemas.microsoft.com/office/drawing/2014/main" val="2850890169"/>
                    </a:ext>
                  </a:extLst>
                </a:gridCol>
                <a:gridCol w="1008112">
                  <a:extLst>
                    <a:ext uri="{9D8B030D-6E8A-4147-A177-3AD203B41FA5}">
                      <a16:colId xmlns:a16="http://schemas.microsoft.com/office/drawing/2014/main" val="3377879522"/>
                    </a:ext>
                  </a:extLst>
                </a:gridCol>
                <a:gridCol w="1008112">
                  <a:extLst>
                    <a:ext uri="{9D8B030D-6E8A-4147-A177-3AD203B41FA5}">
                      <a16:colId xmlns:a16="http://schemas.microsoft.com/office/drawing/2014/main" val="1006519123"/>
                    </a:ext>
                  </a:extLst>
                </a:gridCol>
                <a:gridCol w="1152129">
                  <a:extLst>
                    <a:ext uri="{9D8B030D-6E8A-4147-A177-3AD203B41FA5}">
                      <a16:colId xmlns:a16="http://schemas.microsoft.com/office/drawing/2014/main" val="2751237517"/>
                    </a:ext>
                  </a:extLst>
                </a:gridCol>
              </a:tblGrid>
              <a:tr h="365811">
                <a:tc>
                  <a:txBody>
                    <a:bodyPr/>
                    <a:lstStyle/>
                    <a:p>
                      <a:pPr algn="l">
                        <a:spcAft>
                          <a:spcPts val="0"/>
                        </a:spcAft>
                      </a:pPr>
                      <a:r>
                        <a:rPr lang="zh-CN" altLang="en-US" sz="1800" kern="0" dirty="0">
                          <a:effectLst/>
                          <a:latin typeface="+mn-ea"/>
                          <a:ea typeface="+mn-ea"/>
                          <a:cs typeface="+mn-cs"/>
                        </a:rPr>
                        <a:t>属性名称</a:t>
                      </a:r>
                      <a:endParaRPr lang="zh-CN" sz="1800" kern="100" dirty="0">
                        <a:effectLst/>
                        <a:latin typeface="+mn-ea"/>
                        <a:ea typeface="+mn-ea"/>
                        <a:cs typeface="Times New Roman" panose="02020603050405020304" pitchFamily="18" charset="0"/>
                      </a:endParaRPr>
                    </a:p>
                  </a:txBody>
                  <a:tcPr marL="68580" marR="68580" marT="0" marB="0"/>
                </a:tc>
                <a:tc>
                  <a:txBody>
                    <a:bodyPr/>
                    <a:lstStyle/>
                    <a:p>
                      <a:pPr algn="l">
                        <a:spcAft>
                          <a:spcPts val="0"/>
                        </a:spcAft>
                      </a:pPr>
                      <a:r>
                        <a:rPr lang="zh-CN" sz="1800" kern="0" dirty="0">
                          <a:effectLst/>
                        </a:rPr>
                        <a:t>类型</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0" dirty="0">
                          <a:effectLst/>
                        </a:rPr>
                        <a:t>主外键</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0" dirty="0">
                          <a:effectLst/>
                        </a:rPr>
                        <a:t>允许空</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0" dirty="0">
                          <a:effectLst/>
                        </a:rPr>
                        <a:t>默认值</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800" kern="0" dirty="0">
                          <a:effectLst/>
                        </a:rPr>
                        <a:t>其他说明</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753475"/>
                  </a:ext>
                </a:extLst>
              </a:tr>
              <a:tr h="279305">
                <a:tc>
                  <a:txBody>
                    <a:bodyPr/>
                    <a:lstStyle/>
                    <a:p>
                      <a:pPr algn="l" fontAlgn="ctr"/>
                      <a:r>
                        <a:rPr lang="zh-CN" altLang="en-US" sz="1800" b="1" kern="0" dirty="0">
                          <a:solidFill>
                            <a:schemeClr val="tx1"/>
                          </a:solidFill>
                          <a:effectLst/>
                          <a:latin typeface="+mn-ea"/>
                          <a:ea typeface="+mn-ea"/>
                          <a:cs typeface="+mn-cs"/>
                        </a:rPr>
                        <a:t>订单</a:t>
                      </a:r>
                      <a:r>
                        <a:rPr lang="en-US" sz="1800" b="1" kern="0" dirty="0">
                          <a:solidFill>
                            <a:schemeClr val="tx1"/>
                          </a:solidFill>
                          <a:effectLst/>
                          <a:latin typeface="+mn-ea"/>
                          <a:ea typeface="+mn-ea"/>
                          <a:cs typeface="+mn-cs"/>
                        </a:rPr>
                        <a:t>ID</a:t>
                      </a:r>
                    </a:p>
                  </a:txBody>
                  <a:tcPr marL="9525" marR="9525" marT="9525" marB="0" anchor="ctr"/>
                </a:tc>
                <a:tc>
                  <a:txBody>
                    <a:bodyPr/>
                    <a:lstStyle/>
                    <a:p>
                      <a:pPr algn="l" fontAlgn="ctr"/>
                      <a:r>
                        <a:rPr lang="en-US" sz="1600" b="0" kern="0">
                          <a:solidFill>
                            <a:schemeClr val="tx1"/>
                          </a:solidFill>
                          <a:effectLst/>
                          <a:latin typeface="+mn-ea"/>
                          <a:ea typeface="+mn-ea"/>
                          <a:cs typeface="+mn-cs"/>
                        </a:rPr>
                        <a:t>Number</a:t>
                      </a:r>
                    </a:p>
                  </a:txBody>
                  <a:tcPr marL="9525" marR="9525" marT="9525" marB="0" anchor="ctr"/>
                </a:tc>
                <a:tc>
                  <a:txBody>
                    <a:bodyPr/>
                    <a:lstStyle/>
                    <a:p>
                      <a:pPr algn="l" fontAlgn="ctr"/>
                      <a:r>
                        <a:rPr lang="en-US" sz="1600" b="0" kern="0">
                          <a:solidFill>
                            <a:schemeClr val="tx1"/>
                          </a:solidFill>
                          <a:effectLst/>
                          <a:latin typeface="+mn-ea"/>
                          <a:ea typeface="+mn-ea"/>
                          <a:cs typeface="+mn-cs"/>
                        </a:rPr>
                        <a:t>PK1，FK</a:t>
                      </a:r>
                    </a:p>
                  </a:txBody>
                  <a:tcPr marL="9525" marR="9525" marT="9525" marB="0" anchor="ctr"/>
                </a:tc>
                <a:tc>
                  <a:txBody>
                    <a:bodyPr/>
                    <a:lstStyle/>
                    <a:p>
                      <a:pPr algn="l" fontAlgn="ctr"/>
                      <a:r>
                        <a:rPr lang="zh-CN" altLang="en-US" sz="1600" b="0" kern="0">
                          <a:solidFill>
                            <a:schemeClr val="tx1"/>
                          </a:solidFill>
                          <a:effectLst/>
                          <a:latin typeface="+mn-ea"/>
                          <a:ea typeface="+mn-ea"/>
                          <a:cs typeface="+mn-cs"/>
                        </a:rPr>
                        <a:t>否</a:t>
                      </a:r>
                    </a:p>
                  </a:txBody>
                  <a:tcPr marL="9525" marR="9525" marT="9525"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95800209"/>
                  </a:ext>
                </a:extLst>
              </a:tr>
              <a:tr h="279305">
                <a:tc>
                  <a:txBody>
                    <a:bodyPr/>
                    <a:lstStyle/>
                    <a:p>
                      <a:pPr algn="l" fontAlgn="ctr"/>
                      <a:r>
                        <a:rPr lang="zh-CN" altLang="en-US" sz="1800" b="1" kern="0" dirty="0">
                          <a:solidFill>
                            <a:schemeClr val="tx1"/>
                          </a:solidFill>
                          <a:effectLst/>
                          <a:latin typeface="+mn-ea"/>
                          <a:ea typeface="+mn-ea"/>
                          <a:cs typeface="+mn-cs"/>
                        </a:rPr>
                        <a:t>产品</a:t>
                      </a:r>
                      <a:r>
                        <a:rPr lang="en-US" sz="1800" b="1" kern="0" dirty="0">
                          <a:solidFill>
                            <a:schemeClr val="tx1"/>
                          </a:solidFill>
                          <a:effectLst/>
                          <a:latin typeface="+mn-ea"/>
                          <a:ea typeface="+mn-ea"/>
                          <a:cs typeface="+mn-cs"/>
                        </a:rPr>
                        <a:t>ID</a:t>
                      </a:r>
                    </a:p>
                  </a:txBody>
                  <a:tcPr marL="9525" marR="9525" marT="9525" marB="0" anchor="ctr"/>
                </a:tc>
                <a:tc>
                  <a:txBody>
                    <a:bodyPr/>
                    <a:lstStyle/>
                    <a:p>
                      <a:pPr algn="l" fontAlgn="ctr"/>
                      <a:r>
                        <a:rPr lang="en-US" sz="1600" b="0" kern="0">
                          <a:solidFill>
                            <a:schemeClr val="tx1"/>
                          </a:solidFill>
                          <a:effectLst/>
                          <a:latin typeface="+mn-ea"/>
                          <a:ea typeface="+mn-ea"/>
                          <a:cs typeface="+mn-cs"/>
                        </a:rPr>
                        <a:t>varchar2(200)</a:t>
                      </a:r>
                    </a:p>
                  </a:txBody>
                  <a:tcPr marL="9525" marR="9525" marT="9525" marB="0" anchor="ctr"/>
                </a:tc>
                <a:tc>
                  <a:txBody>
                    <a:bodyPr/>
                    <a:lstStyle/>
                    <a:p>
                      <a:pPr algn="l" fontAlgn="ctr"/>
                      <a:r>
                        <a:rPr lang="en-US" sz="1600" b="0" kern="0">
                          <a:solidFill>
                            <a:schemeClr val="tx1"/>
                          </a:solidFill>
                          <a:effectLst/>
                          <a:latin typeface="+mn-ea"/>
                          <a:ea typeface="+mn-ea"/>
                          <a:cs typeface="+mn-cs"/>
                        </a:rPr>
                        <a:t>PK2</a:t>
                      </a:r>
                    </a:p>
                  </a:txBody>
                  <a:tcPr marL="9525" marR="9525" marT="9525" marB="0" anchor="ctr"/>
                </a:tc>
                <a:tc>
                  <a:txBody>
                    <a:bodyPr/>
                    <a:lstStyle/>
                    <a:p>
                      <a:pPr algn="l" fontAlgn="ctr"/>
                      <a:r>
                        <a:rPr lang="zh-CN" altLang="en-US" sz="1600" b="0" kern="0">
                          <a:solidFill>
                            <a:schemeClr val="tx1"/>
                          </a:solidFill>
                          <a:effectLst/>
                          <a:latin typeface="+mn-ea"/>
                          <a:ea typeface="+mn-ea"/>
                          <a:cs typeface="+mn-cs"/>
                        </a:rPr>
                        <a:t>否</a:t>
                      </a:r>
                    </a:p>
                  </a:txBody>
                  <a:tcPr marL="9525" marR="9525" marT="9525"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253476190"/>
                  </a:ext>
                </a:extLst>
              </a:tr>
              <a:tr h="279305">
                <a:tc>
                  <a:txBody>
                    <a:bodyPr/>
                    <a:lstStyle/>
                    <a:p>
                      <a:pPr algn="l" fontAlgn="ctr"/>
                      <a:r>
                        <a:rPr lang="zh-CN" altLang="en-US" sz="1600" b="0" kern="0" dirty="0">
                          <a:solidFill>
                            <a:schemeClr val="tx1"/>
                          </a:solidFill>
                          <a:effectLst/>
                          <a:latin typeface="+mn-ea"/>
                          <a:ea typeface="+mn-ea"/>
                          <a:cs typeface="+mn-cs"/>
                        </a:rPr>
                        <a:t>数量 </a:t>
                      </a:r>
                    </a:p>
                  </a:txBody>
                  <a:tcPr marL="9525" marR="9525" marT="9525" marB="0" anchor="ctr"/>
                </a:tc>
                <a:tc>
                  <a:txBody>
                    <a:bodyPr/>
                    <a:lstStyle/>
                    <a:p>
                      <a:pPr algn="l" fontAlgn="ctr"/>
                      <a:r>
                        <a:rPr lang="en-US" sz="1600" b="0" kern="0" dirty="0">
                          <a:solidFill>
                            <a:schemeClr val="tx1"/>
                          </a:solidFill>
                          <a:effectLst/>
                          <a:latin typeface="+mn-ea"/>
                          <a:ea typeface="+mn-ea"/>
                          <a:cs typeface="+mn-cs"/>
                        </a:rPr>
                        <a:t>date</a:t>
                      </a:r>
                    </a:p>
                  </a:txBody>
                  <a:tcPr marL="9525" marR="9525" marT="9525" marB="0" anchor="ctr"/>
                </a:tc>
                <a:tc>
                  <a:txBody>
                    <a:bodyPr/>
                    <a:lstStyle/>
                    <a:p>
                      <a:pPr algn="l" fontAlgn="ctr"/>
                      <a:endParaRPr lang="zh-CN" altLang="en-US" sz="1600" b="0" kern="0">
                        <a:solidFill>
                          <a:schemeClr val="tx1"/>
                        </a:solidFill>
                        <a:effectLst/>
                        <a:latin typeface="+mn-ea"/>
                        <a:ea typeface="+mn-ea"/>
                        <a:cs typeface="+mn-cs"/>
                      </a:endParaRPr>
                    </a:p>
                  </a:txBody>
                  <a:tcPr marL="9525" marR="9525" marT="9525" marB="0" anchor="ctr"/>
                </a:tc>
                <a:tc>
                  <a:txBody>
                    <a:bodyPr/>
                    <a:lstStyle/>
                    <a:p>
                      <a:pPr algn="l" fontAlgn="ctr"/>
                      <a:r>
                        <a:rPr lang="zh-CN" altLang="en-US" sz="1600" b="0" kern="0">
                          <a:solidFill>
                            <a:schemeClr val="tx1"/>
                          </a:solidFill>
                          <a:effectLst/>
                          <a:latin typeface="+mn-ea"/>
                          <a:ea typeface="+mn-ea"/>
                          <a:cs typeface="+mn-cs"/>
                        </a:rPr>
                        <a:t>否</a:t>
                      </a:r>
                    </a:p>
                  </a:txBody>
                  <a:tcPr marL="9525" marR="9525" marT="9525" marB="0" anchor="ctr"/>
                </a:tc>
                <a:tc>
                  <a:txBody>
                    <a:bodyPr/>
                    <a:lstStyle/>
                    <a:p>
                      <a:pPr algn="l" fontAlgn="ctr"/>
                      <a:endParaRPr lang="zh-CN" altLang="en-US" sz="1600" b="0" kern="0" dirty="0">
                        <a:solidFill>
                          <a:schemeClr val="tx1"/>
                        </a:solidFill>
                        <a:effectLst/>
                        <a:latin typeface="+mn-ea"/>
                        <a:ea typeface="+mn-ea"/>
                        <a:cs typeface="+mn-cs"/>
                      </a:endParaRPr>
                    </a:p>
                  </a:txBody>
                  <a:tcPr marL="9525" marR="9525" marT="9525" marB="0" anchor="ctr"/>
                </a:tc>
                <a:tc>
                  <a:txBody>
                    <a:bodyPr/>
                    <a:lstStyle/>
                    <a:p>
                      <a:pPr algn="l" fontAlgn="ctr"/>
                      <a:r>
                        <a:rPr lang="zh-CN" altLang="en-US" sz="1600" b="0" kern="0" dirty="0">
                          <a:solidFill>
                            <a:schemeClr val="tx1"/>
                          </a:solidFill>
                          <a:effectLst/>
                          <a:latin typeface="+mn-ea"/>
                          <a:ea typeface="+mn-ea"/>
                          <a:cs typeface="+mn-cs"/>
                        </a:rPr>
                        <a:t>数量</a:t>
                      </a:r>
                      <a:r>
                        <a:rPr lang="en-US" altLang="zh-CN" sz="1600" b="0" kern="0" dirty="0">
                          <a:solidFill>
                            <a:schemeClr val="tx1"/>
                          </a:solidFill>
                          <a:effectLst/>
                          <a:latin typeface="+mn-ea"/>
                          <a:ea typeface="+mn-ea"/>
                          <a:cs typeface="+mn-cs"/>
                        </a:rPr>
                        <a:t>&gt;0</a:t>
                      </a:r>
                      <a:endParaRPr lang="zh-CN" altLang="en-US" sz="1600" b="0" kern="0" dirty="0">
                        <a:solidFill>
                          <a:schemeClr val="tx1"/>
                        </a:solidFill>
                        <a:effectLst/>
                        <a:latin typeface="+mn-ea"/>
                        <a:ea typeface="+mn-ea"/>
                        <a:cs typeface="+mn-cs"/>
                      </a:endParaRPr>
                    </a:p>
                  </a:txBody>
                  <a:tcPr marL="9525" marR="9525" marT="9525" marB="0" anchor="ctr"/>
                </a:tc>
                <a:extLst>
                  <a:ext uri="{0D108BD9-81ED-4DB2-BD59-A6C34878D82A}">
                    <a16:rowId xmlns:a16="http://schemas.microsoft.com/office/drawing/2014/main" val="239618098"/>
                  </a:ext>
                </a:extLst>
              </a:tr>
              <a:tr h="279305">
                <a:tc>
                  <a:txBody>
                    <a:bodyPr/>
                    <a:lstStyle/>
                    <a:p>
                      <a:pPr algn="l" fontAlgn="ctr"/>
                      <a:r>
                        <a:rPr lang="zh-CN" altLang="en-US" sz="1600" b="0" kern="0">
                          <a:solidFill>
                            <a:schemeClr val="tx1"/>
                          </a:solidFill>
                          <a:effectLst/>
                          <a:latin typeface="+mn-ea"/>
                          <a:ea typeface="+mn-ea"/>
                          <a:cs typeface="+mn-cs"/>
                        </a:rPr>
                        <a:t>单价</a:t>
                      </a:r>
                    </a:p>
                  </a:txBody>
                  <a:tcPr marL="9525" marR="9525" marT="9525" marB="0" anchor="ctr"/>
                </a:tc>
                <a:tc>
                  <a:txBody>
                    <a:bodyPr/>
                    <a:lstStyle/>
                    <a:p>
                      <a:pPr algn="l" fontAlgn="ctr"/>
                      <a:r>
                        <a:rPr lang="en-US" sz="1600" b="0" kern="0">
                          <a:solidFill>
                            <a:schemeClr val="tx1"/>
                          </a:solidFill>
                          <a:effectLst/>
                          <a:latin typeface="+mn-ea"/>
                          <a:ea typeface="+mn-ea"/>
                          <a:cs typeface="+mn-cs"/>
                        </a:rPr>
                        <a:t>varchar2(200)</a:t>
                      </a:r>
                    </a:p>
                  </a:txBody>
                  <a:tcPr marL="9525" marR="9525" marT="9525" marB="0" anchor="ctr"/>
                </a:tc>
                <a:tc>
                  <a:txBody>
                    <a:bodyPr/>
                    <a:lstStyle/>
                    <a:p>
                      <a:pPr algn="l" fontAlgn="ctr"/>
                      <a:endParaRPr lang="zh-CN" altLang="en-US" sz="1600" b="0" kern="0">
                        <a:solidFill>
                          <a:schemeClr val="tx1"/>
                        </a:solidFill>
                        <a:effectLst/>
                        <a:latin typeface="+mn-ea"/>
                        <a:ea typeface="+mn-ea"/>
                        <a:cs typeface="+mn-cs"/>
                      </a:endParaRPr>
                    </a:p>
                  </a:txBody>
                  <a:tcPr marL="9525" marR="9525" marT="9525" marB="0" anchor="ctr"/>
                </a:tc>
                <a:tc>
                  <a:txBody>
                    <a:bodyPr/>
                    <a:lstStyle/>
                    <a:p>
                      <a:pPr algn="l" fontAlgn="ctr"/>
                      <a:r>
                        <a:rPr lang="zh-CN" altLang="en-US" sz="1600" b="0" kern="0" dirty="0">
                          <a:solidFill>
                            <a:schemeClr val="tx1"/>
                          </a:solidFill>
                          <a:effectLst/>
                          <a:latin typeface="+mn-ea"/>
                          <a:ea typeface="+mn-ea"/>
                          <a:cs typeface="+mn-cs"/>
                        </a:rPr>
                        <a:t>否</a:t>
                      </a:r>
                    </a:p>
                  </a:txBody>
                  <a:tcPr marL="9525" marR="9525" marT="9525"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225815017"/>
                  </a:ext>
                </a:extLst>
              </a:tr>
            </a:tbl>
          </a:graphicData>
        </a:graphic>
      </p:graphicFrame>
      <p:sp>
        <p:nvSpPr>
          <p:cNvPr id="2" name="文本框 1"/>
          <p:cNvSpPr txBox="1"/>
          <p:nvPr/>
        </p:nvSpPr>
        <p:spPr>
          <a:xfrm>
            <a:off x="683568" y="4402672"/>
            <a:ext cx="1415772" cy="461665"/>
          </a:xfrm>
          <a:prstGeom prst="rect">
            <a:avLst/>
          </a:prstGeom>
          <a:noFill/>
        </p:spPr>
        <p:txBody>
          <a:bodyPr wrap="none" rtlCol="0">
            <a:spAutoFit/>
          </a:bodyPr>
          <a:lstStyle/>
          <a:p>
            <a:r>
              <a:rPr lang="zh-CN" altLang="en-US" sz="2400" dirty="0"/>
              <a:t>产品表：</a:t>
            </a:r>
          </a:p>
        </p:txBody>
      </p:sp>
      <p:sp>
        <p:nvSpPr>
          <p:cNvPr id="15" name="文本框 14"/>
          <p:cNvSpPr txBox="1"/>
          <p:nvPr/>
        </p:nvSpPr>
        <p:spPr>
          <a:xfrm>
            <a:off x="683568" y="2236429"/>
            <a:ext cx="1415772" cy="461665"/>
          </a:xfrm>
          <a:prstGeom prst="rect">
            <a:avLst/>
          </a:prstGeom>
          <a:noFill/>
        </p:spPr>
        <p:txBody>
          <a:bodyPr wrap="none" rtlCol="0">
            <a:spAutoFit/>
          </a:bodyPr>
          <a:lstStyle/>
          <a:p>
            <a:r>
              <a:rPr lang="zh-CN" altLang="en-US" sz="2400" dirty="0"/>
              <a:t>订单表：</a:t>
            </a:r>
          </a:p>
        </p:txBody>
      </p:sp>
    </p:spTree>
    <p:extLst>
      <p:ext uri="{BB962C8B-B14F-4D97-AF65-F5344CB8AC3E}">
        <p14:creationId xmlns:p14="http://schemas.microsoft.com/office/powerpoint/2010/main" val="1227164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a:t>9.2 </a:t>
            </a:r>
            <a:r>
              <a:rPr lang="zh-CN" altLang="en-US"/>
              <a:t>系统设计的内容</a:t>
            </a:r>
          </a:p>
        </p:txBody>
      </p:sp>
      <p:sp>
        <p:nvSpPr>
          <p:cNvPr id="17411" name="Rectangle 3"/>
          <p:cNvSpPr>
            <a:spLocks noGrp="1" noChangeArrowheads="1"/>
          </p:cNvSpPr>
          <p:nvPr>
            <p:ph type="body" idx="1"/>
          </p:nvPr>
        </p:nvSpPr>
        <p:spPr>
          <a:extLst>
            <a:ext uri="{91240B29-F687-4F45-9708-019B960494DF}">
              <a14:hiddenLine xmlns:a14="http://schemas.microsoft.com/office/drawing/2010/main" w="9525">
                <a:solidFill>
                  <a:srgbClr val="FF0000"/>
                </a:solidFill>
                <a:miter lim="800000"/>
                <a:headEnd/>
                <a:tailEnd/>
              </a14:hiddenLine>
            </a:ext>
          </a:extLst>
        </p:spPr>
        <p:txBody>
          <a:bodyPr>
            <a:normAutofit fontScale="92500" lnSpcReduction="20000"/>
          </a:bodyPr>
          <a:lstStyle/>
          <a:p>
            <a:pPr marL="609600" indent="-609600" eaLnBrk="1" hangingPunct="1">
              <a:buFont typeface="Wingdings" panose="05000000000000000000" pitchFamily="2" charset="2"/>
              <a:buNone/>
            </a:pPr>
            <a:r>
              <a:rPr lang="zh-CN" altLang="en-US" dirty="0"/>
              <a:t>一般划分为两部分：</a:t>
            </a:r>
          </a:p>
          <a:p>
            <a:pPr marL="609600" indent="-609600" eaLnBrk="1" hangingPunct="1"/>
            <a:r>
              <a:rPr lang="zh-CN" altLang="en-US" dirty="0">
                <a:solidFill>
                  <a:srgbClr val="FF0000"/>
                </a:solidFill>
              </a:rPr>
              <a:t>总体设计</a:t>
            </a:r>
            <a:r>
              <a:rPr lang="en-US" altLang="zh-CN" dirty="0">
                <a:solidFill>
                  <a:srgbClr val="FF0000"/>
                </a:solidFill>
              </a:rPr>
              <a:t>(</a:t>
            </a:r>
            <a:r>
              <a:rPr lang="zh-CN" altLang="en-US">
                <a:solidFill>
                  <a:srgbClr val="FF0000"/>
                </a:solidFill>
              </a:rPr>
              <a:t>也称为概要设计</a:t>
            </a:r>
            <a:r>
              <a:rPr lang="en-US" altLang="zh-CN">
                <a:solidFill>
                  <a:srgbClr val="FF0000"/>
                </a:solidFill>
              </a:rPr>
              <a:t>)</a:t>
            </a:r>
            <a:endParaRPr lang="zh-CN" altLang="en-US" dirty="0">
              <a:solidFill>
                <a:srgbClr val="FF0000"/>
              </a:solidFill>
            </a:endParaRPr>
          </a:p>
          <a:p>
            <a:pPr marL="990600" lvl="1" indent="-533400" eaLnBrk="1" hangingPunct="1"/>
            <a:r>
              <a:rPr lang="zh-CN" altLang="en-US" dirty="0"/>
              <a:t>设计软件的体系结构（也称架构，</a:t>
            </a:r>
            <a:r>
              <a:rPr lang="en-US" altLang="zh-CN" dirty="0"/>
              <a:t>architecture</a:t>
            </a:r>
            <a:r>
              <a:rPr lang="zh-CN" altLang="en-US" dirty="0"/>
              <a:t>）</a:t>
            </a:r>
          </a:p>
          <a:p>
            <a:pPr marL="990600" lvl="1" indent="-533400" eaLnBrk="1" hangingPunct="1"/>
            <a:r>
              <a:rPr lang="zh-CN" altLang="en-US" dirty="0"/>
              <a:t>设计软件结构，即具体组成元素及其关系（</a:t>
            </a:r>
            <a:r>
              <a:rPr lang="en-US" altLang="zh-CN" dirty="0"/>
              <a:t>structure</a:t>
            </a:r>
            <a:r>
              <a:rPr lang="zh-CN" altLang="en-US" dirty="0"/>
              <a:t>）</a:t>
            </a:r>
          </a:p>
          <a:p>
            <a:pPr marL="990600" lvl="1" indent="-533400" eaLnBrk="1" hangingPunct="1"/>
            <a:r>
              <a:rPr lang="zh-CN" altLang="en-US" dirty="0"/>
              <a:t>设计系统对外接口和服务</a:t>
            </a:r>
          </a:p>
          <a:p>
            <a:pPr marL="609600" indent="-609600" eaLnBrk="1" hangingPunct="1"/>
            <a:r>
              <a:rPr lang="zh-CN" altLang="en-US" dirty="0">
                <a:solidFill>
                  <a:srgbClr val="FF0000"/>
                </a:solidFill>
              </a:rPr>
              <a:t>详细设计</a:t>
            </a:r>
          </a:p>
          <a:p>
            <a:pPr marL="990600" lvl="1" indent="-533400" eaLnBrk="1" hangingPunct="1"/>
            <a:r>
              <a:rPr lang="zh-CN" altLang="en-US" dirty="0"/>
              <a:t>各项具体细节，涉及软硬件的各个方面</a:t>
            </a:r>
          </a:p>
        </p:txBody>
      </p:sp>
    </p:spTree>
    <p:extLst>
      <p:ext uri="{BB962C8B-B14F-4D97-AF65-F5344CB8AC3E}">
        <p14:creationId xmlns:p14="http://schemas.microsoft.com/office/powerpoint/2010/main" val="1057559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331640" y="585856"/>
            <a:ext cx="6798734" cy="785470"/>
          </a:xfrm>
        </p:spPr>
        <p:txBody>
          <a:bodyPr/>
          <a:lstStyle/>
          <a:p>
            <a:pPr eaLnBrk="1" hangingPunct="1"/>
            <a:r>
              <a:rPr lang="zh-CN" altLang="en-US" dirty="0"/>
              <a:t>软件结构的演变</a:t>
            </a:r>
          </a:p>
        </p:txBody>
      </p:sp>
      <p:sp>
        <p:nvSpPr>
          <p:cNvPr id="18435" name="Rectangle 3"/>
          <p:cNvSpPr>
            <a:spLocks noGrp="1" noChangeArrowheads="1"/>
          </p:cNvSpPr>
          <p:nvPr>
            <p:ph type="body" idx="1"/>
          </p:nvPr>
        </p:nvSpPr>
        <p:spPr>
          <a:xfrm>
            <a:off x="899592" y="1655044"/>
            <a:ext cx="8642350" cy="576263"/>
          </a:xfrm>
        </p:spPr>
        <p:txBody>
          <a:bodyPr/>
          <a:lstStyle/>
          <a:p>
            <a:pPr eaLnBrk="1" hangingPunct="1">
              <a:lnSpc>
                <a:spcPct val="90000"/>
              </a:lnSpc>
            </a:pPr>
            <a:r>
              <a:rPr lang="zh-CN" altLang="en-US" dirty="0"/>
              <a:t>粒度越来越大，范围越来越广</a:t>
            </a:r>
          </a:p>
        </p:txBody>
      </p:sp>
      <p:grpSp>
        <p:nvGrpSpPr>
          <p:cNvPr id="2" name="组合 1"/>
          <p:cNvGrpSpPr/>
          <p:nvPr/>
        </p:nvGrpSpPr>
        <p:grpSpPr>
          <a:xfrm>
            <a:off x="1475656" y="2189860"/>
            <a:ext cx="5903813" cy="4487745"/>
            <a:chOff x="1619250" y="1684338"/>
            <a:chExt cx="6264275" cy="4984750"/>
          </a:xfrm>
        </p:grpSpPr>
        <p:sp>
          <p:nvSpPr>
            <p:cNvPr id="224260" name="Arc 4"/>
            <p:cNvSpPr>
              <a:spLocks/>
            </p:cNvSpPr>
            <p:nvPr/>
          </p:nvSpPr>
          <p:spPr bwMode="ltGray">
            <a:xfrm>
              <a:off x="2268538" y="2244725"/>
              <a:ext cx="4217987" cy="3975100"/>
            </a:xfrm>
            <a:custGeom>
              <a:avLst/>
              <a:gdLst>
                <a:gd name="G0" fmla="+- 0 0 0"/>
                <a:gd name="G1" fmla="+- 21600 0 0"/>
                <a:gd name="G2" fmla="+- 21600 0 0"/>
                <a:gd name="T0" fmla="*/ 0 w 21596"/>
                <a:gd name="T1" fmla="*/ 0 h 21600"/>
                <a:gd name="T2" fmla="*/ 21596 w 21596"/>
                <a:gd name="T3" fmla="*/ 21175 h 21600"/>
                <a:gd name="T4" fmla="*/ 0 w 21596"/>
                <a:gd name="T5" fmla="*/ 21600 h 21600"/>
              </a:gdLst>
              <a:ahLst/>
              <a:cxnLst>
                <a:cxn ang="0">
                  <a:pos x="T0" y="T1"/>
                </a:cxn>
                <a:cxn ang="0">
                  <a:pos x="T2" y="T3"/>
                </a:cxn>
                <a:cxn ang="0">
                  <a:pos x="T4" y="T5"/>
                </a:cxn>
              </a:cxnLst>
              <a:rect l="0" t="0" r="r" b="b"/>
              <a:pathLst>
                <a:path w="21596" h="21600" fill="none" extrusionOk="0">
                  <a:moveTo>
                    <a:pt x="-1" y="0"/>
                  </a:moveTo>
                  <a:cubicBezTo>
                    <a:pt x="11763" y="0"/>
                    <a:pt x="21364" y="9413"/>
                    <a:pt x="21595" y="21175"/>
                  </a:cubicBezTo>
                </a:path>
                <a:path w="21596" h="21600" stroke="0" extrusionOk="0">
                  <a:moveTo>
                    <a:pt x="-1" y="0"/>
                  </a:moveTo>
                  <a:cubicBezTo>
                    <a:pt x="11763" y="0"/>
                    <a:pt x="21364" y="9413"/>
                    <a:pt x="21595" y="21175"/>
                  </a:cubicBezTo>
                  <a:lnTo>
                    <a:pt x="0" y="21600"/>
                  </a:lnTo>
                  <a:close/>
                </a:path>
              </a:pathLst>
            </a:custGeom>
            <a:gradFill rotWithShape="0">
              <a:gsLst>
                <a:gs pos="0">
                  <a:schemeClr val="bg2"/>
                </a:gs>
                <a:gs pos="100000">
                  <a:srgbClr val="0070C0"/>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ndParaRPr>
            </a:p>
          </p:txBody>
        </p:sp>
        <p:sp>
          <p:nvSpPr>
            <p:cNvPr id="224261" name="Arc 5"/>
            <p:cNvSpPr>
              <a:spLocks/>
            </p:cNvSpPr>
            <p:nvPr/>
          </p:nvSpPr>
          <p:spPr bwMode="ltGray">
            <a:xfrm>
              <a:off x="2278063" y="3271838"/>
              <a:ext cx="3146425" cy="28749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rgbClr val="99BBFF">
                    <a:gamma/>
                    <a:tint val="45490"/>
                    <a:invGamma/>
                  </a:srgbClr>
                </a:gs>
                <a:gs pos="100000">
                  <a:srgbClr val="99BBFF"/>
                </a:gs>
              </a:gsLst>
              <a:path path="shape">
                <a:fillToRect l="50000" t="50000" r="50000" b="5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ndParaRPr>
            </a:p>
          </p:txBody>
        </p:sp>
        <p:sp>
          <p:nvSpPr>
            <p:cNvPr id="18438" name="Arc 6"/>
            <p:cNvSpPr>
              <a:spLocks/>
            </p:cNvSpPr>
            <p:nvPr/>
          </p:nvSpPr>
          <p:spPr bwMode="ltGray">
            <a:xfrm>
              <a:off x="2278063" y="4119563"/>
              <a:ext cx="2238375" cy="2027237"/>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rgbClr val="FF9900"/>
                </a:gs>
                <a:gs pos="100000">
                  <a:srgbClr val="FFCD83"/>
                </a:gs>
              </a:gsLst>
              <a:path path="rect">
                <a:fillToRect l="100000" b="10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9" name="Arc 7"/>
            <p:cNvSpPr>
              <a:spLocks/>
            </p:cNvSpPr>
            <p:nvPr/>
          </p:nvSpPr>
          <p:spPr bwMode="ltGray">
            <a:xfrm>
              <a:off x="2278063" y="4924425"/>
              <a:ext cx="1408112" cy="12223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rgbClr val="FFCC66"/>
                </a:gs>
                <a:gs pos="100000">
                  <a:srgbClr val="FFE3AC"/>
                </a:gs>
              </a:gsLst>
              <a:path path="rect">
                <a:fillToRect l="100000" b="100000"/>
              </a:path>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0" name="Text Box 8"/>
            <p:cNvSpPr txBox="1">
              <a:spLocks noChangeArrowheads="1"/>
            </p:cNvSpPr>
            <p:nvPr/>
          </p:nvSpPr>
          <p:spPr bwMode="ltGray">
            <a:xfrm>
              <a:off x="2349500" y="3649663"/>
              <a:ext cx="460375"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服务</a:t>
              </a:r>
            </a:p>
          </p:txBody>
        </p:sp>
        <p:sp>
          <p:nvSpPr>
            <p:cNvPr id="18441" name="Text Box 9"/>
            <p:cNvSpPr txBox="1">
              <a:spLocks noChangeArrowheads="1"/>
            </p:cNvSpPr>
            <p:nvPr/>
          </p:nvSpPr>
          <p:spPr bwMode="ltGray">
            <a:xfrm>
              <a:off x="2349500" y="4443413"/>
              <a:ext cx="460375"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组件</a:t>
              </a:r>
            </a:p>
          </p:txBody>
        </p:sp>
        <p:sp>
          <p:nvSpPr>
            <p:cNvPr id="18442" name="Text Box 10"/>
            <p:cNvSpPr txBox="1">
              <a:spLocks noChangeArrowheads="1"/>
            </p:cNvSpPr>
            <p:nvPr/>
          </p:nvSpPr>
          <p:spPr bwMode="ltGray">
            <a:xfrm>
              <a:off x="6923088" y="5789613"/>
              <a:ext cx="511175"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pPr>
              <a:r>
                <a:rPr lang="zh-CN" altLang="en-US" sz="2000" b="1"/>
                <a:t>粒度</a:t>
              </a:r>
            </a:p>
          </p:txBody>
        </p:sp>
        <p:sp>
          <p:nvSpPr>
            <p:cNvPr id="18443" name="Text Box 11"/>
            <p:cNvSpPr txBox="1">
              <a:spLocks noChangeArrowheads="1"/>
            </p:cNvSpPr>
            <p:nvPr/>
          </p:nvSpPr>
          <p:spPr bwMode="ltGray">
            <a:xfrm>
              <a:off x="1619250" y="1857375"/>
              <a:ext cx="508000"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pPr>
              <a:r>
                <a:rPr lang="zh-CN" altLang="en-US" sz="2000" b="1"/>
                <a:t>范围</a:t>
              </a:r>
            </a:p>
          </p:txBody>
        </p:sp>
        <p:sp>
          <p:nvSpPr>
            <p:cNvPr id="18444" name="Text Box 12"/>
            <p:cNvSpPr txBox="1">
              <a:spLocks noChangeArrowheads="1"/>
            </p:cNvSpPr>
            <p:nvPr/>
          </p:nvSpPr>
          <p:spPr bwMode="ltGray">
            <a:xfrm>
              <a:off x="4533900" y="6394450"/>
              <a:ext cx="18446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b="1">
                  <a:solidFill>
                    <a:srgbClr val="003399"/>
                  </a:solidFill>
                </a:rPr>
                <a:t>业务组件</a:t>
              </a:r>
            </a:p>
          </p:txBody>
        </p:sp>
        <p:sp>
          <p:nvSpPr>
            <p:cNvPr id="18445" name="Text Box 13"/>
            <p:cNvSpPr txBox="1">
              <a:spLocks noChangeArrowheads="1"/>
            </p:cNvSpPr>
            <p:nvPr/>
          </p:nvSpPr>
          <p:spPr bwMode="ltGray">
            <a:xfrm>
              <a:off x="2482850" y="6394450"/>
              <a:ext cx="184467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b="1">
                  <a:solidFill>
                    <a:srgbClr val="925700"/>
                  </a:solidFill>
                </a:rPr>
                <a:t>技术组件</a:t>
              </a:r>
            </a:p>
          </p:txBody>
        </p:sp>
        <p:sp>
          <p:nvSpPr>
            <p:cNvPr id="18446" name="Freeform 14"/>
            <p:cNvSpPr>
              <a:spLocks/>
            </p:cNvSpPr>
            <p:nvPr/>
          </p:nvSpPr>
          <p:spPr bwMode="auto">
            <a:xfrm>
              <a:off x="2278063" y="1684338"/>
              <a:ext cx="5180012" cy="4462462"/>
            </a:xfrm>
            <a:custGeom>
              <a:avLst/>
              <a:gdLst>
                <a:gd name="T0" fmla="*/ 0 w 2994"/>
                <a:gd name="T1" fmla="*/ 0 h 2527"/>
                <a:gd name="T2" fmla="*/ 0 w 2994"/>
                <a:gd name="T3" fmla="*/ 2147483647 h 2527"/>
                <a:gd name="T4" fmla="*/ 2147483647 w 2994"/>
                <a:gd name="T5" fmla="*/ 2147483647 h 2527"/>
                <a:gd name="T6" fmla="*/ 0 60000 65536"/>
                <a:gd name="T7" fmla="*/ 0 60000 65536"/>
                <a:gd name="T8" fmla="*/ 0 60000 65536"/>
              </a:gdLst>
              <a:ahLst/>
              <a:cxnLst>
                <a:cxn ang="T6">
                  <a:pos x="T0" y="T1"/>
                </a:cxn>
                <a:cxn ang="T7">
                  <a:pos x="T2" y="T3"/>
                </a:cxn>
                <a:cxn ang="T8">
                  <a:pos x="T4" y="T5"/>
                </a:cxn>
              </a:cxnLst>
              <a:rect l="0" t="0" r="r" b="b"/>
              <a:pathLst>
                <a:path w="2994" h="2527">
                  <a:moveTo>
                    <a:pt x="0" y="0"/>
                  </a:moveTo>
                  <a:lnTo>
                    <a:pt x="0" y="2527"/>
                  </a:lnTo>
                  <a:lnTo>
                    <a:pt x="2994" y="2527"/>
                  </a:lnTo>
                </a:path>
              </a:pathLst>
            </a:custGeom>
            <a:noFill/>
            <a:ln w="19050"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74876" tIns="37439" rIns="74876" bIns="37439" anchor="ctr">
              <a:spAutoFit/>
            </a:bodyPr>
            <a:lstStyle/>
            <a:p>
              <a:endParaRPr lang="zh-CN" altLang="en-US"/>
            </a:p>
          </p:txBody>
        </p:sp>
        <p:sp>
          <p:nvSpPr>
            <p:cNvPr id="18447" name="AutoShape 15"/>
            <p:cNvSpPr>
              <a:spLocks/>
            </p:cNvSpPr>
            <p:nvPr/>
          </p:nvSpPr>
          <p:spPr bwMode="auto">
            <a:xfrm rot="16200000">
              <a:off x="5408612" y="5300663"/>
              <a:ext cx="212725" cy="1943100"/>
            </a:xfrm>
            <a:prstGeom prst="leftBrace">
              <a:avLst>
                <a:gd name="adj1" fmla="val 57005"/>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8" name="AutoShape 16"/>
            <p:cNvSpPr>
              <a:spLocks/>
            </p:cNvSpPr>
            <p:nvPr/>
          </p:nvSpPr>
          <p:spPr bwMode="auto">
            <a:xfrm rot="16200000">
              <a:off x="3272632" y="5195093"/>
              <a:ext cx="266700" cy="2208213"/>
            </a:xfrm>
            <a:prstGeom prst="leftBrace">
              <a:avLst>
                <a:gd name="adj1" fmla="val 68998"/>
                <a:gd name="adj2" fmla="val 50000"/>
              </a:avLst>
            </a:prstGeom>
            <a:noFill/>
            <a:ln w="38100">
              <a:solidFill>
                <a:srgbClr val="925700"/>
              </a:solidFill>
              <a:round/>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9" name="Text Box 17"/>
            <p:cNvSpPr txBox="1">
              <a:spLocks noChangeArrowheads="1"/>
            </p:cNvSpPr>
            <p:nvPr/>
          </p:nvSpPr>
          <p:spPr bwMode="ltGray">
            <a:xfrm>
              <a:off x="2349500" y="2636838"/>
              <a:ext cx="1214438"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dirty="0"/>
                <a:t>事件及流程</a:t>
              </a:r>
            </a:p>
          </p:txBody>
        </p:sp>
        <p:sp>
          <p:nvSpPr>
            <p:cNvPr id="18450" name="Arc 18"/>
            <p:cNvSpPr>
              <a:spLocks/>
            </p:cNvSpPr>
            <p:nvPr/>
          </p:nvSpPr>
          <p:spPr bwMode="ltGray">
            <a:xfrm>
              <a:off x="2289175" y="5522913"/>
              <a:ext cx="641350" cy="614362"/>
            </a:xfrm>
            <a:custGeom>
              <a:avLst/>
              <a:gdLst>
                <a:gd name="T0" fmla="*/ 0 w 21600"/>
                <a:gd name="T1" fmla="*/ 0 h 21600"/>
                <a:gd name="T2" fmla="*/ 565428620 w 21600"/>
                <a:gd name="T3" fmla="*/ 497010467 h 21600"/>
                <a:gd name="T4" fmla="*/ 0 w 21600"/>
                <a:gd name="T5" fmla="*/ 49701046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FFF6D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1" name="Line 19"/>
            <p:cNvSpPr>
              <a:spLocks noChangeShapeType="1"/>
            </p:cNvSpPr>
            <p:nvPr/>
          </p:nvSpPr>
          <p:spPr bwMode="ltGray">
            <a:xfrm flipV="1">
              <a:off x="2262188" y="2498725"/>
              <a:ext cx="4027487" cy="3625850"/>
            </a:xfrm>
            <a:prstGeom prst="line">
              <a:avLst/>
            </a:prstGeom>
            <a:noFill/>
            <a:ln w="57150">
              <a:solidFill>
                <a:schemeClr val="accent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2" name="Text Box 20"/>
            <p:cNvSpPr txBox="1">
              <a:spLocks noChangeArrowheads="1"/>
            </p:cNvSpPr>
            <p:nvPr/>
          </p:nvSpPr>
          <p:spPr bwMode="ltGray">
            <a:xfrm>
              <a:off x="2339975" y="5146675"/>
              <a:ext cx="920750"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类及方法</a:t>
              </a:r>
            </a:p>
          </p:txBody>
        </p:sp>
        <p:sp>
          <p:nvSpPr>
            <p:cNvPr id="18453" name="Text Box 21"/>
            <p:cNvSpPr txBox="1">
              <a:spLocks noChangeArrowheads="1"/>
            </p:cNvSpPr>
            <p:nvPr/>
          </p:nvSpPr>
          <p:spPr bwMode="ltGray">
            <a:xfrm>
              <a:off x="2297113" y="5734050"/>
              <a:ext cx="690562" cy="247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b="1"/>
                <a:t>子程序</a:t>
              </a:r>
            </a:p>
          </p:txBody>
        </p:sp>
        <p:sp>
          <p:nvSpPr>
            <p:cNvPr id="18454" name="Text Box 22"/>
            <p:cNvSpPr txBox="1">
              <a:spLocks noChangeArrowheads="1"/>
            </p:cNvSpPr>
            <p:nvPr/>
          </p:nvSpPr>
          <p:spPr bwMode="ltGray">
            <a:xfrm>
              <a:off x="6011863" y="2708275"/>
              <a:ext cx="1871662"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5000"/>
                </a:lnSpc>
              </a:pPr>
              <a:r>
                <a:rPr lang="zh-CN" altLang="en-US" sz="2000" b="1"/>
                <a:t>与业务的契合</a:t>
              </a:r>
            </a:p>
          </p:txBody>
        </p:sp>
      </p:grpSp>
    </p:spTree>
    <p:extLst>
      <p:ext uri="{BB962C8B-B14F-4D97-AF65-F5344CB8AC3E}">
        <p14:creationId xmlns:p14="http://schemas.microsoft.com/office/powerpoint/2010/main" val="2234511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a:t>基于模块封装的软件结构</a:t>
            </a:r>
          </a:p>
        </p:txBody>
      </p:sp>
      <p:sp>
        <p:nvSpPr>
          <p:cNvPr id="19459" name="Rectangle 3"/>
          <p:cNvSpPr>
            <a:spLocks noGrp="1" noChangeArrowheads="1"/>
          </p:cNvSpPr>
          <p:nvPr>
            <p:ph type="body" idx="1"/>
          </p:nvPr>
        </p:nvSpPr>
        <p:spPr>
          <a:xfrm>
            <a:off x="1208764" y="1772816"/>
            <a:ext cx="6798736" cy="4450347"/>
          </a:xfrm>
        </p:spPr>
        <p:txBody>
          <a:bodyPr>
            <a:normAutofit fontScale="85000" lnSpcReduction="20000"/>
          </a:bodyPr>
          <a:lstStyle/>
          <a:p>
            <a:pPr eaLnBrk="1" hangingPunct="1">
              <a:lnSpc>
                <a:spcPct val="120000"/>
              </a:lnSpc>
              <a:spcBef>
                <a:spcPts val="0"/>
              </a:spcBef>
            </a:pPr>
            <a:r>
              <a:rPr lang="zh-CN" altLang="en-US" dirty="0"/>
              <a:t>采用强调自顶向下、逐层分解的功能模块设计，也称为</a:t>
            </a:r>
            <a:r>
              <a:rPr kumimoji="1" lang="zh-CN" altLang="en-US" dirty="0"/>
              <a:t>结构化设计。主要包括：</a:t>
            </a:r>
          </a:p>
          <a:p>
            <a:pPr lvl="1" eaLnBrk="1" hangingPunct="1">
              <a:lnSpc>
                <a:spcPct val="120000"/>
              </a:lnSpc>
              <a:spcBef>
                <a:spcPts val="0"/>
              </a:spcBef>
            </a:pPr>
            <a:r>
              <a:rPr kumimoji="1" lang="zh-CN" altLang="en-US" dirty="0"/>
              <a:t>将系统划分成功能模块（</a:t>
            </a:r>
            <a:r>
              <a:rPr kumimoji="1" lang="en-US" altLang="zh-CN" dirty="0"/>
              <a:t>Module</a:t>
            </a:r>
            <a:r>
              <a:rPr kumimoji="1" lang="zh-CN" altLang="en-US" dirty="0"/>
              <a:t>）；</a:t>
            </a:r>
          </a:p>
          <a:p>
            <a:pPr lvl="1" eaLnBrk="1" hangingPunct="1">
              <a:lnSpc>
                <a:spcPct val="120000"/>
              </a:lnSpc>
              <a:spcBef>
                <a:spcPts val="0"/>
              </a:spcBef>
            </a:pPr>
            <a:r>
              <a:rPr kumimoji="1" lang="zh-CN" altLang="en-US" dirty="0"/>
              <a:t>决定每个模块的功能；</a:t>
            </a:r>
          </a:p>
          <a:p>
            <a:pPr lvl="1" eaLnBrk="1" hangingPunct="1">
              <a:lnSpc>
                <a:spcPct val="120000"/>
              </a:lnSpc>
              <a:spcBef>
                <a:spcPts val="0"/>
              </a:spcBef>
            </a:pPr>
            <a:r>
              <a:rPr kumimoji="1" lang="zh-CN" altLang="en-US" dirty="0"/>
              <a:t>决定模块的调用关系；</a:t>
            </a:r>
          </a:p>
          <a:p>
            <a:pPr lvl="1" eaLnBrk="1" hangingPunct="1">
              <a:lnSpc>
                <a:spcPct val="120000"/>
              </a:lnSpc>
              <a:spcBef>
                <a:spcPts val="0"/>
              </a:spcBef>
            </a:pPr>
            <a:r>
              <a:rPr kumimoji="1" lang="zh-CN" altLang="en-US" dirty="0"/>
              <a:t>决定模块的界面（</a:t>
            </a:r>
            <a:r>
              <a:rPr kumimoji="1" lang="en-US" altLang="zh-CN" dirty="0"/>
              <a:t>Interface</a:t>
            </a:r>
            <a:r>
              <a:rPr kumimoji="1" lang="zh-CN" altLang="en-US" dirty="0"/>
              <a:t>，接口），即调用时传入的信息（函数参数），以及返回的信息（返回值）。</a:t>
            </a:r>
          </a:p>
          <a:p>
            <a:pPr eaLnBrk="1" hangingPunct="1">
              <a:lnSpc>
                <a:spcPct val="120000"/>
              </a:lnSpc>
              <a:spcBef>
                <a:spcPts val="0"/>
              </a:spcBef>
            </a:pPr>
            <a:r>
              <a:rPr kumimoji="1" lang="zh-CN" altLang="en-US" dirty="0"/>
              <a:t>主要模型：模块结构图（</a:t>
            </a:r>
            <a:r>
              <a:rPr kumimoji="1" lang="en-US" altLang="zh-CN" dirty="0"/>
              <a:t>SC</a:t>
            </a:r>
            <a:r>
              <a:rPr kumimoji="1" lang="zh-CN" altLang="en-US" dirty="0"/>
              <a:t>，</a:t>
            </a:r>
            <a:r>
              <a:rPr kumimoji="1" lang="en-US" altLang="zh-CN" dirty="0"/>
              <a:t>Structure Chart</a:t>
            </a:r>
            <a:r>
              <a:rPr kumimoji="1" lang="zh-CN" altLang="en-US" dirty="0"/>
              <a:t>），也称功能结构图。 </a:t>
            </a:r>
            <a:endParaRPr lang="zh-CN" altLang="en-US" dirty="0"/>
          </a:p>
        </p:txBody>
      </p:sp>
    </p:spTree>
    <p:extLst>
      <p:ext uri="{BB962C8B-B14F-4D97-AF65-F5344CB8AC3E}">
        <p14:creationId xmlns:p14="http://schemas.microsoft.com/office/powerpoint/2010/main" val="3191685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a:t>基于对象封装的软件结构</a:t>
            </a:r>
          </a:p>
        </p:txBody>
      </p:sp>
      <p:sp>
        <p:nvSpPr>
          <p:cNvPr id="20483" name="Rectangle 3"/>
          <p:cNvSpPr>
            <a:spLocks noGrp="1" noChangeArrowheads="1"/>
          </p:cNvSpPr>
          <p:nvPr>
            <p:ph type="body" idx="1"/>
          </p:nvPr>
        </p:nvSpPr>
        <p:spPr>
          <a:xfrm>
            <a:off x="611559" y="1772816"/>
            <a:ext cx="7992889" cy="5400675"/>
          </a:xfrm>
        </p:spPr>
        <p:txBody>
          <a:bodyPr>
            <a:normAutofit/>
          </a:bodyPr>
          <a:lstStyle/>
          <a:p>
            <a:pPr eaLnBrk="1" hangingPunct="1"/>
            <a:r>
              <a:rPr kumimoji="1" lang="zh-CN" altLang="en-US" sz="2400" dirty="0"/>
              <a:t>强调面向对象的封装，主要包括：</a:t>
            </a:r>
          </a:p>
          <a:p>
            <a:pPr lvl="1" eaLnBrk="1" hangingPunct="1"/>
            <a:r>
              <a:rPr kumimoji="1" lang="zh-CN" altLang="en-US" sz="2400" dirty="0"/>
              <a:t>识别系统中的对象（</a:t>
            </a:r>
            <a:r>
              <a:rPr kumimoji="1" lang="en-US" altLang="zh-CN" sz="2400" dirty="0"/>
              <a:t>Object</a:t>
            </a:r>
            <a:r>
              <a:rPr kumimoji="1" lang="zh-CN" altLang="en-US" sz="2400" dirty="0"/>
              <a:t>），设计类（</a:t>
            </a:r>
            <a:r>
              <a:rPr kumimoji="1" lang="en-US" altLang="zh-CN" sz="2400" dirty="0"/>
              <a:t>Class</a:t>
            </a:r>
            <a:r>
              <a:rPr kumimoji="1" lang="zh-CN" altLang="en-US" sz="2400" dirty="0"/>
              <a:t>）；</a:t>
            </a:r>
          </a:p>
          <a:p>
            <a:pPr lvl="1" eaLnBrk="1" hangingPunct="1"/>
            <a:r>
              <a:rPr kumimoji="1" lang="zh-CN" altLang="en-US" sz="2400" dirty="0"/>
              <a:t>决定每个类的属性（</a:t>
            </a:r>
            <a:r>
              <a:rPr kumimoji="1" lang="en-US" altLang="zh-CN" sz="2400" dirty="0"/>
              <a:t>Attribute</a:t>
            </a:r>
            <a:r>
              <a:rPr kumimoji="1" lang="zh-CN" altLang="en-US" sz="2400" dirty="0"/>
              <a:t>）和操作（</a:t>
            </a:r>
            <a:r>
              <a:rPr kumimoji="1" lang="en-US" altLang="zh-CN" sz="2400" dirty="0"/>
              <a:t>Operation</a:t>
            </a:r>
            <a:r>
              <a:rPr kumimoji="1" lang="zh-CN" altLang="en-US" sz="2400" dirty="0"/>
              <a:t>）；</a:t>
            </a:r>
          </a:p>
          <a:p>
            <a:pPr lvl="1" eaLnBrk="1" hangingPunct="1"/>
            <a:r>
              <a:rPr kumimoji="1" lang="zh-CN" altLang="en-US" sz="2400" dirty="0"/>
              <a:t>决定对象之间的协作</a:t>
            </a:r>
            <a:r>
              <a:rPr kumimoji="1" lang="en-US" altLang="zh-CN" sz="2400" dirty="0"/>
              <a:t>/</a:t>
            </a:r>
            <a:r>
              <a:rPr kumimoji="1" lang="zh-CN" altLang="en-US" sz="2400" dirty="0"/>
              <a:t>通信关系；</a:t>
            </a:r>
          </a:p>
          <a:p>
            <a:pPr lvl="1" eaLnBrk="1" hangingPunct="1"/>
            <a:endParaRPr kumimoji="1" lang="zh-CN" altLang="en-US" sz="2400" dirty="0"/>
          </a:p>
          <a:p>
            <a:pPr eaLnBrk="1" hangingPunct="1"/>
            <a:r>
              <a:rPr kumimoji="1" lang="zh-CN" altLang="en-US" sz="2400" dirty="0"/>
              <a:t>主要模型：类图（</a:t>
            </a:r>
            <a:r>
              <a:rPr kumimoji="1" lang="en-US" altLang="zh-CN" sz="2400" dirty="0"/>
              <a:t>Class Diagram</a:t>
            </a:r>
            <a:r>
              <a:rPr kumimoji="1" lang="zh-CN" altLang="en-US" sz="2400" dirty="0"/>
              <a:t>）</a:t>
            </a:r>
          </a:p>
          <a:p>
            <a:pPr lvl="1" eaLnBrk="1" hangingPunct="1"/>
            <a:r>
              <a:rPr lang="zh-CN" altLang="en-US" dirty="0">
                <a:latin typeface="宋体" panose="02010600030101010101" pitchFamily="2" charset="-122"/>
              </a:rPr>
              <a:t>类的方法本质上也是模块封装</a:t>
            </a:r>
          </a:p>
        </p:txBody>
      </p:sp>
    </p:spTree>
    <p:extLst>
      <p:ext uri="{BB962C8B-B14F-4D97-AF65-F5344CB8AC3E}">
        <p14:creationId xmlns:p14="http://schemas.microsoft.com/office/powerpoint/2010/main" val="2678437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a:t>基于服务封装的软件结构</a:t>
            </a:r>
          </a:p>
        </p:txBody>
      </p:sp>
      <p:sp>
        <p:nvSpPr>
          <p:cNvPr id="21507" name="Rectangle 3"/>
          <p:cNvSpPr>
            <a:spLocks noGrp="1" noChangeArrowheads="1"/>
          </p:cNvSpPr>
          <p:nvPr>
            <p:ph type="body" idx="1"/>
          </p:nvPr>
        </p:nvSpPr>
        <p:spPr>
          <a:xfrm>
            <a:off x="937700" y="1772816"/>
            <a:ext cx="7522732" cy="4401637"/>
          </a:xfrm>
        </p:spPr>
        <p:txBody>
          <a:bodyPr>
            <a:noAutofit/>
          </a:bodyPr>
          <a:lstStyle/>
          <a:p>
            <a:pPr eaLnBrk="1" hangingPunct="1">
              <a:lnSpc>
                <a:spcPct val="120000"/>
              </a:lnSpc>
              <a:spcBef>
                <a:spcPts val="0"/>
              </a:spcBef>
            </a:pPr>
            <a:r>
              <a:rPr lang="zh-CN" altLang="en-US" sz="2000" dirty="0"/>
              <a:t>从概念上讲，</a:t>
            </a:r>
            <a:r>
              <a:rPr lang="en-US" altLang="zh-CN" sz="2000" dirty="0"/>
              <a:t>SOA</a:t>
            </a:r>
            <a:r>
              <a:rPr lang="zh-CN" altLang="en-US" sz="2000" dirty="0"/>
              <a:t>中有三个主要的抽象级别元素：</a:t>
            </a:r>
          </a:p>
          <a:p>
            <a:pPr lvl="1" eaLnBrk="1" hangingPunct="1">
              <a:lnSpc>
                <a:spcPct val="120000"/>
              </a:lnSpc>
              <a:spcBef>
                <a:spcPts val="0"/>
              </a:spcBef>
            </a:pPr>
            <a:r>
              <a:rPr lang="zh-CN" altLang="en-US" sz="2000" dirty="0"/>
              <a:t>操作：代表单个逻辑工作单元的事务。</a:t>
            </a:r>
            <a:r>
              <a:rPr lang="en-US" altLang="zh-CN" sz="2000" dirty="0"/>
              <a:t>SOA</a:t>
            </a:r>
            <a:r>
              <a:rPr lang="zh-CN" altLang="en-US" sz="2000" dirty="0"/>
              <a:t>操作可以与面向对象中类的方法相提并论。</a:t>
            </a:r>
          </a:p>
          <a:p>
            <a:pPr lvl="1" eaLnBrk="1" hangingPunct="1">
              <a:lnSpc>
                <a:spcPct val="120000"/>
              </a:lnSpc>
              <a:spcBef>
                <a:spcPts val="0"/>
              </a:spcBef>
            </a:pPr>
            <a:r>
              <a:rPr lang="zh-CN" altLang="en-US" sz="2000" dirty="0"/>
              <a:t>服务：代表操作的逻辑分组。例如，如果我们将客户信用视为服务，则按照客户名称获得客户信用数据、建立信用记录、更新客户信用等就代表相关的操作。</a:t>
            </a:r>
          </a:p>
          <a:p>
            <a:pPr lvl="1" eaLnBrk="1" hangingPunct="1">
              <a:lnSpc>
                <a:spcPct val="120000"/>
              </a:lnSpc>
              <a:spcBef>
                <a:spcPts val="0"/>
              </a:spcBef>
            </a:pPr>
            <a:r>
              <a:rPr lang="zh-CN" altLang="en-US" sz="2000" dirty="0"/>
              <a:t>业务流程：为实现特定业务目标而执行的一组长期运行的动作或活动，如：批准一项贷款、本科生转专业、完成订单等。业务流程可以通过编排一组服务来定义和实现。 </a:t>
            </a:r>
          </a:p>
          <a:p>
            <a:pPr eaLnBrk="1" hangingPunct="1">
              <a:lnSpc>
                <a:spcPct val="120000"/>
              </a:lnSpc>
              <a:spcBef>
                <a:spcPts val="0"/>
              </a:spcBef>
            </a:pPr>
            <a:r>
              <a:rPr kumimoji="1" lang="zh-CN" altLang="en-US" sz="2000" dirty="0"/>
              <a:t>主要模型：构件图（</a:t>
            </a:r>
            <a:r>
              <a:rPr kumimoji="1" lang="en-US" altLang="zh-CN" sz="2000" dirty="0"/>
              <a:t>Component Diagram</a:t>
            </a:r>
            <a:r>
              <a:rPr kumimoji="1" lang="zh-CN" altLang="en-US" sz="2000" dirty="0"/>
              <a:t>）</a:t>
            </a:r>
            <a:r>
              <a:rPr kumimoji="1" lang="en-US" altLang="zh-CN" sz="2000" dirty="0"/>
              <a:t>/</a:t>
            </a:r>
            <a:r>
              <a:rPr kumimoji="1" lang="en-US" altLang="zh-CN" sz="2000" dirty="0" err="1"/>
              <a:t>SoaML</a:t>
            </a:r>
            <a:r>
              <a:rPr kumimoji="1" lang="en-US" altLang="zh-CN" sz="2000" dirty="0"/>
              <a:t>/BPMN</a:t>
            </a:r>
          </a:p>
          <a:p>
            <a:pPr lvl="1" eaLnBrk="1" hangingPunct="1">
              <a:lnSpc>
                <a:spcPct val="120000"/>
              </a:lnSpc>
              <a:spcBef>
                <a:spcPts val="0"/>
              </a:spcBef>
            </a:pPr>
            <a:r>
              <a:rPr lang="zh-CN" altLang="en-US" sz="2000" dirty="0">
                <a:latin typeface="宋体" panose="02010600030101010101" pitchFamily="2" charset="-122"/>
              </a:rPr>
              <a:t>底层基于类来实现</a:t>
            </a:r>
          </a:p>
        </p:txBody>
      </p:sp>
    </p:spTree>
    <p:extLst>
      <p:ext uri="{BB962C8B-B14F-4D97-AF65-F5344CB8AC3E}">
        <p14:creationId xmlns:p14="http://schemas.microsoft.com/office/powerpoint/2010/main" val="1357736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a:t>软件设计的两类模型</a:t>
            </a:r>
          </a:p>
        </p:txBody>
      </p:sp>
      <p:sp>
        <p:nvSpPr>
          <p:cNvPr id="22531" name="Rectangle 3"/>
          <p:cNvSpPr>
            <a:spLocks noGrp="1" noChangeArrowheads="1"/>
          </p:cNvSpPr>
          <p:nvPr>
            <p:ph type="body" idx="1"/>
          </p:nvPr>
        </p:nvSpPr>
        <p:spPr>
          <a:xfrm>
            <a:off x="683567" y="1772816"/>
            <a:ext cx="7848873" cy="4536504"/>
          </a:xfrm>
        </p:spPr>
        <p:txBody>
          <a:bodyPr>
            <a:normAutofit fontScale="70000" lnSpcReduction="20000"/>
          </a:bodyPr>
          <a:lstStyle/>
          <a:p>
            <a:pPr eaLnBrk="1" hangingPunct="1">
              <a:lnSpc>
                <a:spcPct val="120000"/>
              </a:lnSpc>
              <a:spcBef>
                <a:spcPts val="0"/>
              </a:spcBef>
              <a:buFont typeface="Wingdings" panose="05000000000000000000" pitchFamily="2" charset="2"/>
              <a:buNone/>
            </a:pPr>
            <a:r>
              <a:rPr lang="zh-CN" altLang="en-US" dirty="0"/>
              <a:t>软件模型最主要的两个方面：</a:t>
            </a:r>
          </a:p>
          <a:p>
            <a:pPr eaLnBrk="1" hangingPunct="1">
              <a:lnSpc>
                <a:spcPct val="120000"/>
              </a:lnSpc>
              <a:spcBef>
                <a:spcPts val="0"/>
              </a:spcBef>
              <a:buFont typeface="Wingdings" panose="05000000000000000000" pitchFamily="2" charset="2"/>
              <a:buNone/>
            </a:pPr>
            <a:endParaRPr lang="zh-CN" altLang="en-US" dirty="0"/>
          </a:p>
          <a:p>
            <a:pPr eaLnBrk="1" hangingPunct="1">
              <a:lnSpc>
                <a:spcPct val="120000"/>
              </a:lnSpc>
              <a:spcBef>
                <a:spcPts val="0"/>
              </a:spcBef>
            </a:pPr>
            <a:r>
              <a:rPr lang="zh-CN" altLang="en-US" dirty="0"/>
              <a:t>静态模型</a:t>
            </a:r>
          </a:p>
          <a:p>
            <a:pPr lvl="1" eaLnBrk="1" hangingPunct="1">
              <a:lnSpc>
                <a:spcPct val="120000"/>
              </a:lnSpc>
              <a:spcBef>
                <a:spcPts val="0"/>
              </a:spcBef>
            </a:pPr>
            <a:r>
              <a:rPr lang="zh-CN" altLang="en-US" dirty="0"/>
              <a:t>主要表示软件结构，即组成元素及其关系，一种是开发态的源程序结构，另一种是运行态的构件结构，即程序打包编译</a:t>
            </a:r>
            <a:r>
              <a:rPr kumimoji="1" lang="zh-CN" altLang="en-US" dirty="0"/>
              <a:t>后的组件结构（</a:t>
            </a:r>
            <a:r>
              <a:rPr kumimoji="1" lang="en-US" altLang="zh-CN" dirty="0"/>
              <a:t>Component</a:t>
            </a:r>
            <a:r>
              <a:rPr kumimoji="1" lang="zh-CN" altLang="en-US" dirty="0"/>
              <a:t>，如</a:t>
            </a:r>
            <a:r>
              <a:rPr kumimoji="1" lang="en-US" altLang="zh-CN" dirty="0"/>
              <a:t>jar</a:t>
            </a:r>
            <a:r>
              <a:rPr kumimoji="1" lang="zh-CN" altLang="en-US" dirty="0"/>
              <a:t>、</a:t>
            </a:r>
            <a:r>
              <a:rPr kumimoji="1" lang="en-US" altLang="zh-CN" dirty="0" err="1"/>
              <a:t>dll</a:t>
            </a:r>
            <a:r>
              <a:rPr kumimoji="1" lang="zh-CN" altLang="en-US" dirty="0"/>
              <a:t>）</a:t>
            </a:r>
            <a:r>
              <a:rPr lang="zh-CN" altLang="en-US" dirty="0"/>
              <a:t> 。</a:t>
            </a:r>
          </a:p>
          <a:p>
            <a:pPr lvl="1" eaLnBrk="1" hangingPunct="1">
              <a:lnSpc>
                <a:spcPct val="120000"/>
              </a:lnSpc>
              <a:spcBef>
                <a:spcPts val="0"/>
              </a:spcBef>
            </a:pPr>
            <a:r>
              <a:rPr lang="zh-CN" altLang="en-US" dirty="0"/>
              <a:t>可以采用模块结构图（结构化方法）、类图（面向对象方法）、构件图等描述软件结构。</a:t>
            </a:r>
          </a:p>
          <a:p>
            <a:pPr lvl="1" eaLnBrk="1" hangingPunct="1">
              <a:lnSpc>
                <a:spcPct val="120000"/>
              </a:lnSpc>
              <a:spcBef>
                <a:spcPts val="0"/>
              </a:spcBef>
            </a:pPr>
            <a:endParaRPr lang="zh-CN" altLang="en-US" dirty="0"/>
          </a:p>
          <a:p>
            <a:pPr eaLnBrk="1" hangingPunct="1">
              <a:lnSpc>
                <a:spcPct val="120000"/>
              </a:lnSpc>
              <a:spcBef>
                <a:spcPts val="0"/>
              </a:spcBef>
            </a:pPr>
            <a:r>
              <a:rPr lang="zh-CN" altLang="en-US" dirty="0"/>
              <a:t>动态模型</a:t>
            </a:r>
          </a:p>
          <a:p>
            <a:pPr lvl="1" eaLnBrk="1" hangingPunct="1">
              <a:lnSpc>
                <a:spcPct val="120000"/>
              </a:lnSpc>
              <a:spcBef>
                <a:spcPts val="0"/>
              </a:spcBef>
            </a:pPr>
            <a:r>
              <a:rPr lang="zh-CN" altLang="en-US" dirty="0"/>
              <a:t>主要表示软件执行动作的步骤和流程控制。</a:t>
            </a:r>
          </a:p>
          <a:p>
            <a:pPr lvl="1" eaLnBrk="1" hangingPunct="1">
              <a:lnSpc>
                <a:spcPct val="120000"/>
              </a:lnSpc>
              <a:spcBef>
                <a:spcPts val="0"/>
              </a:spcBef>
            </a:pPr>
            <a:r>
              <a:rPr lang="zh-CN" altLang="en-US" dirty="0"/>
              <a:t>程序流程图（结构化方法） 、顺序图（面向对象方法）</a:t>
            </a:r>
          </a:p>
        </p:txBody>
      </p:sp>
    </p:spTree>
    <p:extLst>
      <p:ext uri="{BB962C8B-B14F-4D97-AF65-F5344CB8AC3E}">
        <p14:creationId xmlns:p14="http://schemas.microsoft.com/office/powerpoint/2010/main" val="2874546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a:t>详细设计内容</a:t>
            </a:r>
          </a:p>
        </p:txBody>
      </p:sp>
      <p:sp>
        <p:nvSpPr>
          <p:cNvPr id="23555" name="Rectangle 3"/>
          <p:cNvSpPr>
            <a:spLocks noGrp="1" noChangeArrowheads="1"/>
          </p:cNvSpPr>
          <p:nvPr>
            <p:ph type="body" idx="1"/>
          </p:nvPr>
        </p:nvSpPr>
        <p:spPr/>
        <p:txBody>
          <a:bodyPr>
            <a:normAutofit fontScale="92500" lnSpcReduction="20000"/>
          </a:bodyPr>
          <a:lstStyle/>
          <a:p>
            <a:pPr eaLnBrk="1" hangingPunct="1"/>
            <a:r>
              <a:rPr lang="zh-CN" altLang="en-US"/>
              <a:t>包括：</a:t>
            </a:r>
          </a:p>
          <a:p>
            <a:pPr lvl="1" eaLnBrk="1" hangingPunct="1"/>
            <a:r>
              <a:rPr kumimoji="1" lang="zh-CN" altLang="en-US"/>
              <a:t>输入设计</a:t>
            </a:r>
          </a:p>
          <a:p>
            <a:pPr lvl="1" eaLnBrk="1" hangingPunct="1"/>
            <a:r>
              <a:rPr kumimoji="1" lang="zh-CN" altLang="en-US"/>
              <a:t>输出设计</a:t>
            </a:r>
          </a:p>
          <a:p>
            <a:pPr lvl="1" eaLnBrk="1" hangingPunct="1"/>
            <a:r>
              <a:rPr kumimoji="1" lang="zh-CN" altLang="en-US"/>
              <a:t>人机交互设计（用户界面设计）</a:t>
            </a:r>
          </a:p>
          <a:p>
            <a:pPr lvl="1" eaLnBrk="1" hangingPunct="1"/>
            <a:r>
              <a:rPr kumimoji="1" lang="zh-CN" altLang="en-US"/>
              <a:t>模块处理过程详细设计</a:t>
            </a:r>
            <a:r>
              <a:rPr kumimoji="1" lang="en-US" altLang="zh-CN"/>
              <a:t>/</a:t>
            </a:r>
            <a:r>
              <a:rPr kumimoji="1" lang="zh-CN" altLang="en-US"/>
              <a:t>类及用例的详细设计</a:t>
            </a:r>
          </a:p>
          <a:p>
            <a:pPr lvl="1" eaLnBrk="1" hangingPunct="1"/>
            <a:r>
              <a:rPr kumimoji="1" lang="zh-CN" altLang="en-US"/>
              <a:t>数据库设计</a:t>
            </a:r>
          </a:p>
          <a:p>
            <a:pPr lvl="1" eaLnBrk="1" hangingPunct="1"/>
            <a:r>
              <a:rPr kumimoji="1" lang="zh-CN" altLang="en-US"/>
              <a:t>事物代码体系设计</a:t>
            </a:r>
          </a:p>
          <a:p>
            <a:pPr lvl="1" eaLnBrk="1" hangingPunct="1"/>
            <a:r>
              <a:rPr kumimoji="1" lang="zh-CN" altLang="en-US"/>
              <a:t>计算机系统和网络设计</a:t>
            </a:r>
          </a:p>
        </p:txBody>
      </p:sp>
    </p:spTree>
    <p:extLst>
      <p:ext uri="{BB962C8B-B14F-4D97-AF65-F5344CB8AC3E}">
        <p14:creationId xmlns:p14="http://schemas.microsoft.com/office/powerpoint/2010/main" val="3984877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a:t>9.3 </a:t>
            </a:r>
            <a:r>
              <a:rPr lang="zh-CN" altLang="en-US"/>
              <a:t>系统设计说明书 </a:t>
            </a:r>
          </a:p>
        </p:txBody>
      </p:sp>
      <p:sp>
        <p:nvSpPr>
          <p:cNvPr id="24579" name="Rectangle 3"/>
          <p:cNvSpPr>
            <a:spLocks noGrp="1" noChangeArrowheads="1"/>
          </p:cNvSpPr>
          <p:nvPr>
            <p:ph type="body" idx="1"/>
          </p:nvPr>
        </p:nvSpPr>
        <p:spPr>
          <a:xfrm>
            <a:off x="501650" y="1772816"/>
            <a:ext cx="7886774" cy="4464496"/>
          </a:xfrm>
        </p:spPr>
        <p:txBody>
          <a:bodyPr/>
          <a:lstStyle/>
          <a:p>
            <a:pPr eaLnBrk="1" hangingPunct="1"/>
            <a:r>
              <a:rPr lang="zh-CN" altLang="en-US" dirty="0"/>
              <a:t>设计完成，提交系统设计书，两种形式：</a:t>
            </a:r>
          </a:p>
          <a:p>
            <a:pPr lvl="1" eaLnBrk="1" hangingPunct="1"/>
            <a:r>
              <a:rPr lang="zh-CN" altLang="en-US" dirty="0"/>
              <a:t>单册报告，分章节介绍系统架构、总体结构、编码体系、输入</a:t>
            </a:r>
            <a:r>
              <a:rPr lang="en-US" altLang="zh-CN" dirty="0"/>
              <a:t>/</a:t>
            </a:r>
            <a:r>
              <a:rPr lang="zh-CN" altLang="en-US" dirty="0"/>
              <a:t>输出、人机交互、数据库、网络等各部分内容</a:t>
            </a:r>
          </a:p>
          <a:p>
            <a:pPr lvl="1" eaLnBrk="1" hangingPunct="1"/>
            <a:r>
              <a:rPr lang="zh-CN" altLang="en-US" dirty="0"/>
              <a:t>多册，以上各部分单独书写成册，如总体设计报告、用户界面设计报告、数据库设计报告、网络详细设计报告等</a:t>
            </a:r>
          </a:p>
          <a:p>
            <a:pPr eaLnBrk="1" hangingPunct="1"/>
            <a:endParaRPr lang="en-US" altLang="zh-CN" dirty="0"/>
          </a:p>
        </p:txBody>
      </p:sp>
    </p:spTree>
    <p:extLst>
      <p:ext uri="{BB962C8B-B14F-4D97-AF65-F5344CB8AC3E}">
        <p14:creationId xmlns:p14="http://schemas.microsoft.com/office/powerpoint/2010/main" val="4258947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59632" y="543890"/>
            <a:ext cx="6798734" cy="785470"/>
          </a:xfrm>
        </p:spPr>
        <p:txBody>
          <a:bodyPr/>
          <a:lstStyle/>
          <a:p>
            <a:pPr algn="ctr" eaLnBrk="1" hangingPunct="1"/>
            <a:r>
              <a:rPr lang="zh-CN" altLang="en-US" dirty="0"/>
              <a:t>什么是设计？</a:t>
            </a:r>
          </a:p>
        </p:txBody>
      </p:sp>
      <p:sp>
        <p:nvSpPr>
          <p:cNvPr id="5123" name="Rectangle 3"/>
          <p:cNvSpPr>
            <a:spLocks noGrp="1" noChangeArrowheads="1"/>
          </p:cNvSpPr>
          <p:nvPr>
            <p:ph type="body" idx="1"/>
          </p:nvPr>
        </p:nvSpPr>
        <p:spPr>
          <a:xfrm>
            <a:off x="467544" y="1591593"/>
            <a:ext cx="8081712" cy="1565945"/>
          </a:xfrm>
        </p:spPr>
        <p:txBody>
          <a:bodyPr>
            <a:noAutofit/>
          </a:bodyPr>
          <a:lstStyle/>
          <a:p>
            <a:pPr eaLnBrk="1" hangingPunct="1">
              <a:lnSpc>
                <a:spcPct val="120000"/>
              </a:lnSpc>
              <a:spcBef>
                <a:spcPts val="0"/>
              </a:spcBef>
              <a:spcAft>
                <a:spcPts val="0"/>
              </a:spcAft>
            </a:pPr>
            <a:r>
              <a:rPr lang="zh-CN" altLang="en-US" sz="1600" dirty="0"/>
              <a:t>比如服装</a:t>
            </a:r>
          </a:p>
          <a:p>
            <a:pPr lvl="1" eaLnBrk="1" hangingPunct="1">
              <a:lnSpc>
                <a:spcPct val="120000"/>
              </a:lnSpc>
              <a:spcBef>
                <a:spcPts val="0"/>
              </a:spcBef>
              <a:spcAft>
                <a:spcPts val="0"/>
              </a:spcAft>
            </a:pPr>
            <a:r>
              <a:rPr lang="zh-CN" altLang="en-US" sz="1600" dirty="0"/>
              <a:t>通过分析获得某个人或某个群体的需要（根据职业、场合、身材、气质风格、个人要求等进行分析，确定需求）</a:t>
            </a:r>
          </a:p>
          <a:p>
            <a:pPr lvl="1" eaLnBrk="1" hangingPunct="1">
              <a:lnSpc>
                <a:spcPct val="120000"/>
              </a:lnSpc>
              <a:spcBef>
                <a:spcPts val="0"/>
              </a:spcBef>
              <a:spcAft>
                <a:spcPts val="0"/>
              </a:spcAft>
            </a:pPr>
            <a:r>
              <a:rPr lang="zh-CN" altLang="en-US" sz="1600" dirty="0"/>
              <a:t>设计则是根据需求完成具体服装式样的裁剪设计图，以及材料选择、配饰设计等</a:t>
            </a:r>
            <a:endParaRPr lang="en-US" altLang="zh-CN" sz="1600" dirty="0"/>
          </a:p>
          <a:p>
            <a:pPr lvl="1" eaLnBrk="1" hangingPunct="1">
              <a:lnSpc>
                <a:spcPct val="120000"/>
              </a:lnSpc>
              <a:spcBef>
                <a:spcPts val="0"/>
              </a:spcBef>
              <a:spcAft>
                <a:spcPts val="0"/>
              </a:spcAft>
            </a:pPr>
            <a:r>
              <a:rPr lang="zh-CN" altLang="en-US" sz="1600" dirty="0"/>
              <a:t>以下是设计图：</a:t>
            </a:r>
          </a:p>
        </p:txBody>
      </p:sp>
      <p:pic>
        <p:nvPicPr>
          <p:cNvPr id="5124" name="Picture 4" descr="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2771775"/>
            <a:ext cx="381635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a54be8240ace090b8644f96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733800"/>
            <a:ext cx="3455987"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5084763"/>
            <a:ext cx="2017713"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u=1598095927,2726159715&amp;fm=3&amp;gp=0">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0288" y="5084763"/>
            <a:ext cx="11525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descr="u=880076394,2236553430&amp;fm=4&amp;gp=0">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0288" y="5876925"/>
            <a:ext cx="1081087"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4760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AutoShape 2"/>
          <p:cNvSpPr>
            <a:spLocks noChangeArrowheads="1"/>
          </p:cNvSpPr>
          <p:nvPr/>
        </p:nvSpPr>
        <p:spPr bwMode="auto">
          <a:xfrm>
            <a:off x="3203575" y="2349500"/>
            <a:ext cx="792163" cy="935038"/>
          </a:xfrm>
          <a:prstGeom prst="rightArrow">
            <a:avLst>
              <a:gd name="adj1" fmla="val 46685"/>
              <a:gd name="adj2" fmla="val 498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ea typeface="楷体_GB2312" pitchFamily="49" charset="-122"/>
              </a:rPr>
              <a:t>设计</a:t>
            </a:r>
          </a:p>
        </p:txBody>
      </p:sp>
      <p:graphicFrame>
        <p:nvGraphicFramePr>
          <p:cNvPr id="185347" name="Object 3"/>
          <p:cNvGraphicFramePr>
            <a:graphicFrameLocks noChangeAspect="1"/>
          </p:cNvGraphicFramePr>
          <p:nvPr/>
        </p:nvGraphicFramePr>
        <p:xfrm>
          <a:off x="3348038" y="4768850"/>
          <a:ext cx="1649412" cy="1511300"/>
        </p:xfrm>
        <a:graphic>
          <a:graphicData uri="http://schemas.openxmlformats.org/presentationml/2006/ole">
            <mc:AlternateContent xmlns:mc="http://schemas.openxmlformats.org/markup-compatibility/2006">
              <mc:Choice xmlns:v="urn:schemas-microsoft-com:vml" Requires="v">
                <p:oleObj spid="_x0000_s5144" name="位图图像" r:id="rId3" imgW="895238" imgH="905001" progId="Paint.Picture">
                  <p:embed/>
                </p:oleObj>
              </mc:Choice>
              <mc:Fallback>
                <p:oleObj name="位图图像" r:id="rId3" imgW="895238" imgH="905001" progId="Paint.Picture">
                  <p:embed/>
                  <p:pic>
                    <p:nvPicPr>
                      <p:cNvPr id="18534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4768850"/>
                        <a:ext cx="1649412"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48" name="Object 4"/>
          <p:cNvGraphicFramePr>
            <a:graphicFrameLocks noChangeAspect="1"/>
          </p:cNvGraphicFramePr>
          <p:nvPr/>
        </p:nvGraphicFramePr>
        <p:xfrm>
          <a:off x="7234238" y="4768850"/>
          <a:ext cx="1676400" cy="1520825"/>
        </p:xfrm>
        <a:graphic>
          <a:graphicData uri="http://schemas.openxmlformats.org/presentationml/2006/ole">
            <mc:AlternateContent xmlns:mc="http://schemas.openxmlformats.org/markup-compatibility/2006">
              <mc:Choice xmlns:v="urn:schemas-microsoft-com:vml" Requires="v">
                <p:oleObj spid="_x0000_s5145" name="位图图像" r:id="rId5" imgW="905001" imgH="905001" progId="Paint.Picture">
                  <p:embed/>
                </p:oleObj>
              </mc:Choice>
              <mc:Fallback>
                <p:oleObj name="位图图像" r:id="rId5" imgW="905001" imgH="905001" progId="Paint.Picture">
                  <p:embed/>
                  <p:pic>
                    <p:nvPicPr>
                      <p:cNvPr id="18534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4238" y="4768850"/>
                        <a:ext cx="16764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Rectangle 5"/>
          <p:cNvSpPr>
            <a:spLocks noChangeArrowheads="1"/>
          </p:cNvSpPr>
          <p:nvPr/>
        </p:nvSpPr>
        <p:spPr bwMode="auto">
          <a:xfrm>
            <a:off x="1938338" y="163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853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438" y="4803775"/>
            <a:ext cx="22098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Rectangle 7"/>
          <p:cNvSpPr>
            <a:spLocks noGrp="1" noChangeArrowheads="1"/>
          </p:cNvSpPr>
          <p:nvPr>
            <p:ph type="title"/>
          </p:nvPr>
        </p:nvSpPr>
        <p:spPr>
          <a:xfrm>
            <a:off x="592932" y="291306"/>
            <a:ext cx="8229600" cy="981075"/>
          </a:xfrm>
        </p:spPr>
        <p:txBody>
          <a:bodyPr/>
          <a:lstStyle/>
          <a:p>
            <a:pPr eaLnBrk="1" hangingPunct="1"/>
            <a:r>
              <a:rPr lang="zh-CN" altLang="en-US" dirty="0"/>
              <a:t>信息系统的设计</a:t>
            </a:r>
          </a:p>
        </p:txBody>
      </p:sp>
      <p:pic>
        <p:nvPicPr>
          <p:cNvPr id="6152" name="Picture 8" descr="j01953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788" y="1196975"/>
            <a:ext cx="2398712"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9" descr="j02330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750" y="1268413"/>
            <a:ext cx="2574925"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 Box 10"/>
          <p:cNvSpPr txBox="1">
            <a:spLocks noChangeArrowheads="1"/>
          </p:cNvSpPr>
          <p:nvPr/>
        </p:nvSpPr>
        <p:spPr bwMode="auto">
          <a:xfrm>
            <a:off x="395288" y="3789363"/>
            <a:ext cx="29416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ea typeface="楷体_GB2312" pitchFamily="49" charset="-122"/>
              </a:rPr>
              <a:t>现实领域的各种需求</a:t>
            </a:r>
          </a:p>
          <a:p>
            <a:pPr eaLnBrk="1" hangingPunct="1"/>
            <a:r>
              <a:rPr lang="zh-CN" altLang="en-US" sz="2400" b="1">
                <a:ea typeface="楷体_GB2312" pitchFamily="49" charset="-122"/>
              </a:rPr>
              <a:t>系统的逻辑模型</a:t>
            </a:r>
          </a:p>
        </p:txBody>
      </p:sp>
      <p:sp>
        <p:nvSpPr>
          <p:cNvPr id="6155" name="Text Box 11"/>
          <p:cNvSpPr txBox="1">
            <a:spLocks noChangeArrowheads="1"/>
          </p:cNvSpPr>
          <p:nvPr/>
        </p:nvSpPr>
        <p:spPr bwMode="auto">
          <a:xfrm>
            <a:off x="6478588" y="3657600"/>
            <a:ext cx="2771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ea typeface="楷体_GB2312" pitchFamily="49" charset="-122"/>
              </a:rPr>
              <a:t>可使用的实际系统</a:t>
            </a:r>
          </a:p>
        </p:txBody>
      </p:sp>
      <p:sp>
        <p:nvSpPr>
          <p:cNvPr id="185356" name="Text Box 12"/>
          <p:cNvSpPr txBox="1">
            <a:spLocks noChangeArrowheads="1"/>
          </p:cNvSpPr>
          <p:nvPr/>
        </p:nvSpPr>
        <p:spPr bwMode="auto">
          <a:xfrm>
            <a:off x="250825" y="4724400"/>
            <a:ext cx="3040063" cy="1570038"/>
          </a:xfrm>
          <a:prstGeom prst="rect">
            <a:avLst/>
          </a:prstGeom>
          <a:solidFill>
            <a:srgbClr val="FDDA7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latin typeface="楷体" panose="02010609060101010101" pitchFamily="49" charset="-122"/>
                <a:ea typeface="楷体" panose="02010609060101010101" pitchFamily="49" charset="-122"/>
              </a:rPr>
              <a:t>针对需求，进行计算机信息系统的物理模型设计</a:t>
            </a:r>
          </a:p>
        </p:txBody>
      </p:sp>
      <p:sp>
        <p:nvSpPr>
          <p:cNvPr id="185357" name="AutoShape 13"/>
          <p:cNvSpPr>
            <a:spLocks noChangeArrowheads="1"/>
          </p:cNvSpPr>
          <p:nvPr/>
        </p:nvSpPr>
        <p:spPr bwMode="auto">
          <a:xfrm>
            <a:off x="5435600" y="2349500"/>
            <a:ext cx="792163" cy="935038"/>
          </a:xfrm>
          <a:prstGeom prst="rightArrow">
            <a:avLst>
              <a:gd name="adj1" fmla="val 46685"/>
              <a:gd name="adj2" fmla="val 498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ea typeface="楷体_GB2312" pitchFamily="49" charset="-122"/>
              </a:rPr>
              <a:t>实现</a:t>
            </a:r>
          </a:p>
        </p:txBody>
      </p:sp>
      <p:sp>
        <p:nvSpPr>
          <p:cNvPr id="185359" name="Text Box 15"/>
          <p:cNvSpPr txBox="1">
            <a:spLocks noChangeArrowheads="1"/>
          </p:cNvSpPr>
          <p:nvPr/>
        </p:nvSpPr>
        <p:spPr bwMode="auto">
          <a:xfrm>
            <a:off x="4048125" y="2425700"/>
            <a:ext cx="1316038" cy="1016000"/>
          </a:xfrm>
          <a:prstGeom prst="rect">
            <a:avLst/>
          </a:prstGeom>
          <a:solidFill>
            <a:srgbClr val="FDDA77"/>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000" b="1"/>
          </a:p>
          <a:p>
            <a:pPr eaLnBrk="1" hangingPunct="1"/>
            <a:r>
              <a:rPr lang="zh-CN" altLang="en-US" sz="2000" b="1"/>
              <a:t>设计模型</a:t>
            </a:r>
          </a:p>
          <a:p>
            <a:pPr eaLnBrk="1" hangingPunct="1"/>
            <a:endParaRPr lang="en-US" altLang="zh-CN" sz="2000" b="1"/>
          </a:p>
        </p:txBody>
      </p:sp>
      <p:sp>
        <p:nvSpPr>
          <p:cNvPr id="185360" name="Line 16"/>
          <p:cNvSpPr>
            <a:spLocks noChangeShapeType="1"/>
          </p:cNvSpPr>
          <p:nvPr/>
        </p:nvSpPr>
        <p:spPr bwMode="auto">
          <a:xfrm flipH="1">
            <a:off x="3348038" y="3429000"/>
            <a:ext cx="719137" cy="136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1" name="Line 17"/>
          <p:cNvSpPr>
            <a:spLocks noChangeShapeType="1"/>
          </p:cNvSpPr>
          <p:nvPr/>
        </p:nvSpPr>
        <p:spPr bwMode="auto">
          <a:xfrm>
            <a:off x="5364163" y="3429000"/>
            <a:ext cx="3529012" cy="136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4475601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5346"/>
                                        </p:tgtEl>
                                        <p:attrNameLst>
                                          <p:attrName>style.visibility</p:attrName>
                                        </p:attrNameLst>
                                      </p:cBhvr>
                                      <p:to>
                                        <p:strVal val="visible"/>
                                      </p:to>
                                    </p:set>
                                    <p:animEffect transition="in" filter="dissolve">
                                      <p:cBhvr>
                                        <p:cTn id="7" dur="500"/>
                                        <p:tgtEl>
                                          <p:spTgt spid="185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5359"/>
                                        </p:tgtEl>
                                        <p:attrNameLst>
                                          <p:attrName>style.visibility</p:attrName>
                                        </p:attrNameLst>
                                      </p:cBhvr>
                                      <p:to>
                                        <p:strVal val="visible"/>
                                      </p:to>
                                    </p:set>
                                    <p:animEffect transition="in" filter="dissolve">
                                      <p:cBhvr>
                                        <p:cTn id="12" dur="500"/>
                                        <p:tgtEl>
                                          <p:spTgt spid="1853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5357"/>
                                        </p:tgtEl>
                                        <p:attrNameLst>
                                          <p:attrName>style.visibility</p:attrName>
                                        </p:attrNameLst>
                                      </p:cBhvr>
                                      <p:to>
                                        <p:strVal val="visible"/>
                                      </p:to>
                                    </p:set>
                                    <p:animEffect transition="in" filter="dissolve">
                                      <p:cBhvr>
                                        <p:cTn id="17" dur="500"/>
                                        <p:tgtEl>
                                          <p:spTgt spid="1853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8536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8536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85347"/>
                                        </p:tgtEl>
                                        <p:attrNameLst>
                                          <p:attrName>style.visibility</p:attrName>
                                        </p:attrNameLst>
                                      </p:cBhvr>
                                      <p:to>
                                        <p:strVal val="visible"/>
                                      </p:to>
                                    </p:set>
                                    <p:animEffect transition="in" filter="dissolve">
                                      <p:cBhvr>
                                        <p:cTn id="28" dur="500"/>
                                        <p:tgtEl>
                                          <p:spTgt spid="185347"/>
                                        </p:tgtEl>
                                      </p:cBhvr>
                                    </p:animEffect>
                                  </p:childTnLst>
                                </p:cTn>
                              </p:par>
                            </p:childTnLst>
                          </p:cTn>
                        </p:par>
                        <p:par>
                          <p:cTn id="29" fill="hold" nodeType="afterGroup">
                            <p:stCondLst>
                              <p:cond delay="500"/>
                            </p:stCondLst>
                            <p:childTnLst>
                              <p:par>
                                <p:cTn id="30" presetID="9" presetClass="entr" presetSubtype="0" fill="hold" nodeType="afterEffect">
                                  <p:stCondLst>
                                    <p:cond delay="0"/>
                                  </p:stCondLst>
                                  <p:childTnLst>
                                    <p:set>
                                      <p:cBhvr>
                                        <p:cTn id="31" dur="1" fill="hold">
                                          <p:stCondLst>
                                            <p:cond delay="0"/>
                                          </p:stCondLst>
                                        </p:cTn>
                                        <p:tgtEl>
                                          <p:spTgt spid="185350"/>
                                        </p:tgtEl>
                                        <p:attrNameLst>
                                          <p:attrName>style.visibility</p:attrName>
                                        </p:attrNameLst>
                                      </p:cBhvr>
                                      <p:to>
                                        <p:strVal val="visible"/>
                                      </p:to>
                                    </p:set>
                                    <p:animEffect transition="in" filter="dissolve">
                                      <p:cBhvr>
                                        <p:cTn id="32" dur="500"/>
                                        <p:tgtEl>
                                          <p:spTgt spid="185350"/>
                                        </p:tgtEl>
                                      </p:cBhvr>
                                    </p:animEffect>
                                  </p:childTnLst>
                                </p:cTn>
                              </p:par>
                            </p:childTnLst>
                          </p:cTn>
                        </p:par>
                        <p:par>
                          <p:cTn id="33" fill="hold" nodeType="afterGroup">
                            <p:stCondLst>
                              <p:cond delay="1000"/>
                            </p:stCondLst>
                            <p:childTnLst>
                              <p:par>
                                <p:cTn id="34" presetID="9" presetClass="entr" presetSubtype="0" fill="hold" nodeType="afterEffect">
                                  <p:stCondLst>
                                    <p:cond delay="0"/>
                                  </p:stCondLst>
                                  <p:childTnLst>
                                    <p:set>
                                      <p:cBhvr>
                                        <p:cTn id="35" dur="1" fill="hold">
                                          <p:stCondLst>
                                            <p:cond delay="0"/>
                                          </p:stCondLst>
                                        </p:cTn>
                                        <p:tgtEl>
                                          <p:spTgt spid="185348"/>
                                        </p:tgtEl>
                                        <p:attrNameLst>
                                          <p:attrName>style.visibility</p:attrName>
                                        </p:attrNameLst>
                                      </p:cBhvr>
                                      <p:to>
                                        <p:strVal val="visible"/>
                                      </p:to>
                                    </p:set>
                                    <p:animEffect transition="in" filter="dissolve">
                                      <p:cBhvr>
                                        <p:cTn id="36" dur="500"/>
                                        <p:tgtEl>
                                          <p:spTgt spid="18534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85356"/>
                                        </p:tgtEl>
                                        <p:attrNameLst>
                                          <p:attrName>style.visibility</p:attrName>
                                        </p:attrNameLst>
                                      </p:cBhvr>
                                      <p:to>
                                        <p:strVal val="visible"/>
                                      </p:to>
                                    </p:set>
                                    <p:animEffect transition="in" filter="blinds(horizontal)">
                                      <p:cBhvr>
                                        <p:cTn id="41" dur="500"/>
                                        <p:tgtEl>
                                          <p:spTgt spid="185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56" grpId="0" animBg="1"/>
      <p:bldP spid="185357" grpId="0" animBg="1"/>
      <p:bldP spid="1853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a:t>9.1 </a:t>
            </a:r>
            <a:r>
              <a:rPr lang="zh-CN" altLang="en-US"/>
              <a:t>系统设计的任务要求</a:t>
            </a:r>
          </a:p>
        </p:txBody>
      </p:sp>
      <p:sp>
        <p:nvSpPr>
          <p:cNvPr id="7171" name="Rectangle 3"/>
          <p:cNvSpPr>
            <a:spLocks noGrp="1" noChangeArrowheads="1"/>
          </p:cNvSpPr>
          <p:nvPr>
            <p:ph type="body" idx="1"/>
          </p:nvPr>
        </p:nvSpPr>
        <p:spPr/>
        <p:txBody>
          <a:bodyPr>
            <a:normAutofit lnSpcReduction="10000"/>
          </a:bodyPr>
          <a:lstStyle/>
          <a:p>
            <a:pPr eaLnBrk="1" hangingPunct="1"/>
            <a:r>
              <a:rPr lang="zh-CN" altLang="en-US" dirty="0"/>
              <a:t>通俗地说，设计就是要回答</a:t>
            </a:r>
            <a:r>
              <a:rPr lang="zh-CN" altLang="en-US" dirty="0">
                <a:latin typeface="华文中宋" panose="02010600040101010101" pitchFamily="2" charset="-122"/>
              </a:rPr>
              <a:t>“</a:t>
            </a:r>
            <a:r>
              <a:rPr lang="zh-CN" altLang="en-US" dirty="0"/>
              <a:t>怎么做</a:t>
            </a:r>
            <a:r>
              <a:rPr lang="zh-CN" altLang="en-US" dirty="0">
                <a:latin typeface="华文中宋" panose="02010600040101010101" pitchFamily="2" charset="-122"/>
              </a:rPr>
              <a:t>”</a:t>
            </a:r>
            <a:endParaRPr lang="zh-CN" altLang="en-US" dirty="0"/>
          </a:p>
          <a:p>
            <a:pPr eaLnBrk="1" hangingPunct="1"/>
            <a:endParaRPr lang="zh-CN" altLang="en-US" dirty="0"/>
          </a:p>
          <a:p>
            <a:pPr eaLnBrk="1" hangingPunct="1"/>
            <a:r>
              <a:rPr lang="zh-CN" altLang="en-US" dirty="0"/>
              <a:t>完成技术实现方案的制定，即信息系统的物理模型</a:t>
            </a:r>
          </a:p>
          <a:p>
            <a:pPr lvl="1" eaLnBrk="1" hangingPunct="1"/>
            <a:r>
              <a:rPr lang="zh-CN" altLang="en-US" dirty="0"/>
              <a:t>一个逻辑模型，可以提出多个物理模型</a:t>
            </a:r>
          </a:p>
          <a:p>
            <a:pPr lvl="1" eaLnBrk="1" hangingPunct="1"/>
            <a:r>
              <a:rPr lang="zh-CN" altLang="en-US" dirty="0"/>
              <a:t>根据物理模型进行实施，得到最终的物理系统</a:t>
            </a:r>
          </a:p>
        </p:txBody>
      </p:sp>
    </p:spTree>
    <p:extLst>
      <p:ext uri="{BB962C8B-B14F-4D97-AF65-F5344CB8AC3E}">
        <p14:creationId xmlns:p14="http://schemas.microsoft.com/office/powerpoint/2010/main" val="3880233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a:t>9.1.1 </a:t>
            </a:r>
            <a:r>
              <a:rPr lang="zh-CN" altLang="en-US"/>
              <a:t>系统设计的目标</a:t>
            </a:r>
          </a:p>
        </p:txBody>
      </p:sp>
      <p:sp>
        <p:nvSpPr>
          <p:cNvPr id="8195" name="Rectangle 3"/>
          <p:cNvSpPr>
            <a:spLocks noGrp="1" noChangeArrowheads="1"/>
          </p:cNvSpPr>
          <p:nvPr>
            <p:ph type="body" idx="1"/>
          </p:nvPr>
        </p:nvSpPr>
        <p:spPr>
          <a:xfrm>
            <a:off x="899592" y="1700808"/>
            <a:ext cx="7344816" cy="4464495"/>
          </a:xfrm>
        </p:spPr>
        <p:txBody>
          <a:bodyPr>
            <a:normAutofit fontScale="92500" lnSpcReduction="20000"/>
          </a:bodyPr>
          <a:lstStyle/>
          <a:p>
            <a:pPr marL="609600" indent="-609600" eaLnBrk="1" hangingPunct="1"/>
            <a:r>
              <a:rPr kumimoji="1" lang="zh-CN" altLang="en-US" dirty="0"/>
              <a:t>设计系统之前，先看看评价信息系统的标准，这些标准对任何设计方法都适用：</a:t>
            </a:r>
          </a:p>
          <a:p>
            <a:pPr marL="990600" lvl="1" indent="-533400" eaLnBrk="1" hangingPunct="1"/>
            <a:r>
              <a:rPr kumimoji="1" lang="zh-CN" altLang="en-US" dirty="0"/>
              <a:t>信息系统的功能：是否满足用户的需求</a:t>
            </a:r>
          </a:p>
          <a:p>
            <a:pPr marL="990600" lvl="1" indent="-533400" eaLnBrk="1" hangingPunct="1"/>
            <a:r>
              <a:rPr kumimoji="1" lang="zh-CN" altLang="en-US" dirty="0"/>
              <a:t>系统的效率：响应时间、操作的方便性</a:t>
            </a:r>
          </a:p>
          <a:p>
            <a:pPr marL="990600" lvl="1" indent="-533400" eaLnBrk="1" hangingPunct="1"/>
            <a:r>
              <a:rPr kumimoji="1" lang="zh-CN" altLang="en-US" dirty="0"/>
              <a:t>系统的可靠性：抗干扰能力、故障恢复</a:t>
            </a:r>
          </a:p>
          <a:p>
            <a:pPr marL="990600" lvl="1" indent="-533400" eaLnBrk="1" hangingPunct="1"/>
            <a:r>
              <a:rPr kumimoji="1" lang="zh-CN" altLang="en-US" dirty="0"/>
              <a:t>系统的工作质量：准确性、使用效果</a:t>
            </a:r>
          </a:p>
          <a:p>
            <a:pPr marL="990600" lvl="1" indent="-533400" eaLnBrk="1" hangingPunct="1"/>
            <a:r>
              <a:rPr kumimoji="1" lang="zh-CN" altLang="en-US" dirty="0"/>
              <a:t>系统的可变更性：修改和维护的难易程度</a:t>
            </a:r>
          </a:p>
          <a:p>
            <a:pPr marL="990600" lvl="1" indent="-533400" eaLnBrk="1" hangingPunct="1"/>
            <a:r>
              <a:rPr kumimoji="1" lang="zh-CN" altLang="en-US" dirty="0"/>
              <a:t>系统的经济性：系统收益与支出比</a:t>
            </a:r>
          </a:p>
          <a:p>
            <a:pPr marL="609600" indent="-609600" eaLnBrk="1" hangingPunct="1"/>
            <a:r>
              <a:rPr lang="zh-CN" altLang="en-US" dirty="0"/>
              <a:t>与需求相同，设计的重点也在于软件，因为相对软件，硬件方案的复杂度和多样性较小。</a:t>
            </a:r>
          </a:p>
        </p:txBody>
      </p:sp>
    </p:spTree>
    <p:extLst>
      <p:ext uri="{BB962C8B-B14F-4D97-AF65-F5344CB8AC3E}">
        <p14:creationId xmlns:p14="http://schemas.microsoft.com/office/powerpoint/2010/main" val="244146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a:t>信息系统的可变更性</a:t>
            </a:r>
          </a:p>
        </p:txBody>
      </p:sp>
      <p:sp>
        <p:nvSpPr>
          <p:cNvPr id="9219" name="Rectangle 3"/>
          <p:cNvSpPr>
            <a:spLocks noGrp="1" noChangeArrowheads="1"/>
          </p:cNvSpPr>
          <p:nvPr>
            <p:ph type="body" idx="1"/>
          </p:nvPr>
        </p:nvSpPr>
        <p:spPr/>
        <p:txBody>
          <a:bodyPr/>
          <a:lstStyle/>
          <a:p>
            <a:pPr eaLnBrk="1" hangingPunct="1"/>
            <a:r>
              <a:rPr lang="zh-CN" altLang="en-US" dirty="0"/>
              <a:t>变化是不变的真理。</a:t>
            </a:r>
          </a:p>
          <a:p>
            <a:pPr eaLnBrk="1" hangingPunct="1"/>
            <a:endParaRPr lang="zh-CN" altLang="en-US" dirty="0"/>
          </a:p>
          <a:p>
            <a:pPr eaLnBrk="1" hangingPunct="1"/>
            <a:r>
              <a:rPr lang="zh-CN" altLang="en-US" dirty="0"/>
              <a:t>统计表示：在信息系统的整个生命周期中，系统维护成本占总成本的</a:t>
            </a:r>
            <a:r>
              <a:rPr lang="en-US" altLang="zh-CN" dirty="0"/>
              <a:t>80%</a:t>
            </a:r>
            <a:r>
              <a:rPr lang="zh-CN" altLang="en-US" dirty="0"/>
              <a:t>左右。</a:t>
            </a:r>
          </a:p>
          <a:p>
            <a:pPr eaLnBrk="1" hangingPunct="1"/>
            <a:endParaRPr lang="zh-CN" altLang="en-US" dirty="0"/>
          </a:p>
          <a:p>
            <a:pPr eaLnBrk="1" hangingPunct="1"/>
            <a:r>
              <a:rPr lang="zh-CN" altLang="en-US" dirty="0"/>
              <a:t>因此，</a:t>
            </a:r>
            <a:r>
              <a:rPr lang="zh-CN" altLang="en-US" sz="3600" dirty="0">
                <a:solidFill>
                  <a:srgbClr val="FF0000"/>
                </a:solidFill>
              </a:rPr>
              <a:t>可变更性</a:t>
            </a:r>
            <a:r>
              <a:rPr lang="zh-CN" altLang="en-US" dirty="0"/>
              <a:t>是衡量信息系统设计的重要指标。</a:t>
            </a:r>
          </a:p>
        </p:txBody>
      </p:sp>
    </p:spTree>
    <p:extLst>
      <p:ext uri="{BB962C8B-B14F-4D97-AF65-F5344CB8AC3E}">
        <p14:creationId xmlns:p14="http://schemas.microsoft.com/office/powerpoint/2010/main" val="1894541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a:t>9.1.2 </a:t>
            </a:r>
            <a:r>
              <a:rPr lang="zh-CN" altLang="en-US"/>
              <a:t>良好的结构设计</a:t>
            </a:r>
          </a:p>
        </p:txBody>
      </p:sp>
      <p:sp>
        <p:nvSpPr>
          <p:cNvPr id="10243" name="Rectangle 3"/>
          <p:cNvSpPr>
            <a:spLocks noGrp="1" noChangeArrowheads="1"/>
          </p:cNvSpPr>
          <p:nvPr>
            <p:ph type="body" idx="1"/>
          </p:nvPr>
        </p:nvSpPr>
        <p:spPr>
          <a:xfrm>
            <a:off x="539551" y="1700808"/>
            <a:ext cx="8353623" cy="4896842"/>
          </a:xfrm>
        </p:spPr>
        <p:txBody>
          <a:bodyPr/>
          <a:lstStyle/>
          <a:p>
            <a:pPr eaLnBrk="1" hangingPunct="1">
              <a:lnSpc>
                <a:spcPct val="90000"/>
              </a:lnSpc>
            </a:pPr>
            <a:r>
              <a:rPr lang="zh-CN" altLang="en-US" dirty="0"/>
              <a:t>结构简单</a:t>
            </a:r>
          </a:p>
          <a:p>
            <a:pPr lvl="1" eaLnBrk="1" hangingPunct="1">
              <a:lnSpc>
                <a:spcPct val="90000"/>
              </a:lnSpc>
            </a:pPr>
            <a:r>
              <a:rPr lang="zh-CN" altLang="en-US" dirty="0"/>
              <a:t>系统各组成元素分工明确，易于理解</a:t>
            </a:r>
          </a:p>
          <a:p>
            <a:pPr lvl="1" eaLnBrk="1" hangingPunct="1">
              <a:lnSpc>
                <a:spcPct val="90000"/>
              </a:lnSpc>
            </a:pPr>
            <a:r>
              <a:rPr lang="zh-CN" altLang="en-US" dirty="0"/>
              <a:t>元素之间的关系清晰简洁</a:t>
            </a:r>
          </a:p>
          <a:p>
            <a:pPr lvl="1" eaLnBrk="1" hangingPunct="1">
              <a:lnSpc>
                <a:spcPct val="90000"/>
              </a:lnSpc>
              <a:buFont typeface="Wingdings" panose="05000000000000000000" pitchFamily="2" charset="2"/>
              <a:buNone/>
            </a:pPr>
            <a:endParaRPr lang="zh-CN" altLang="en-US" dirty="0"/>
          </a:p>
          <a:p>
            <a:pPr eaLnBrk="1" hangingPunct="1">
              <a:lnSpc>
                <a:spcPct val="90000"/>
              </a:lnSpc>
            </a:pPr>
            <a:r>
              <a:rPr lang="zh-CN" altLang="en-US" dirty="0"/>
              <a:t>变动灵活</a:t>
            </a:r>
          </a:p>
          <a:p>
            <a:pPr lvl="1" eaLnBrk="1" hangingPunct="1">
              <a:lnSpc>
                <a:spcPct val="90000"/>
              </a:lnSpc>
            </a:pPr>
            <a:r>
              <a:rPr lang="zh-CN" altLang="en-US" dirty="0"/>
              <a:t>谨防软件维护中的“水波效应”</a:t>
            </a:r>
          </a:p>
          <a:p>
            <a:pPr lvl="1" eaLnBrk="1" hangingPunct="1">
              <a:lnSpc>
                <a:spcPct val="90000"/>
              </a:lnSpc>
            </a:pPr>
            <a:r>
              <a:rPr lang="zh-CN" altLang="en-US" dirty="0"/>
              <a:t>使系统各组成元素内部的改变容易实现，改动对其它部分的影响尽量减少</a:t>
            </a:r>
          </a:p>
          <a:p>
            <a:pPr lvl="1" eaLnBrk="1" hangingPunct="1">
              <a:lnSpc>
                <a:spcPct val="90000"/>
              </a:lnSpc>
            </a:pPr>
            <a:r>
              <a:rPr lang="zh-CN" altLang="en-US" dirty="0"/>
              <a:t>提前考虑将来最易出现的扩展和变更</a:t>
            </a:r>
          </a:p>
        </p:txBody>
      </p:sp>
    </p:spTree>
    <p:extLst>
      <p:ext uri="{BB962C8B-B14F-4D97-AF65-F5344CB8AC3E}">
        <p14:creationId xmlns:p14="http://schemas.microsoft.com/office/powerpoint/2010/main" val="2886105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a:t>1. </a:t>
            </a:r>
            <a:r>
              <a:rPr lang="zh-CN" altLang="en-US"/>
              <a:t>低劣设计带来的问题</a:t>
            </a:r>
          </a:p>
        </p:txBody>
      </p:sp>
      <p:sp>
        <p:nvSpPr>
          <p:cNvPr id="11267" name="Rectangle 3"/>
          <p:cNvSpPr>
            <a:spLocks noGrp="1" noChangeArrowheads="1"/>
          </p:cNvSpPr>
          <p:nvPr>
            <p:ph type="body" idx="1"/>
          </p:nvPr>
        </p:nvSpPr>
        <p:spPr>
          <a:xfrm>
            <a:off x="467544" y="1628800"/>
            <a:ext cx="7992888" cy="4969297"/>
          </a:xfrm>
        </p:spPr>
        <p:txBody>
          <a:bodyPr>
            <a:noAutofit/>
          </a:bodyPr>
          <a:lstStyle/>
          <a:p>
            <a:pPr eaLnBrk="1" hangingPunct="1">
              <a:lnSpc>
                <a:spcPct val="110000"/>
              </a:lnSpc>
              <a:spcBef>
                <a:spcPts val="0"/>
              </a:spcBef>
            </a:pPr>
            <a:r>
              <a:rPr lang="zh-CN" altLang="en-US" sz="3200" dirty="0"/>
              <a:t>糟糕的软件设计可能包含一下症状：</a:t>
            </a:r>
          </a:p>
          <a:p>
            <a:pPr lvl="1" eaLnBrk="1" hangingPunct="1">
              <a:lnSpc>
                <a:spcPct val="110000"/>
              </a:lnSpc>
              <a:spcBef>
                <a:spcPts val="0"/>
              </a:spcBef>
            </a:pPr>
            <a:r>
              <a:rPr lang="zh-CN" altLang="en-US" sz="2400" dirty="0"/>
              <a:t>僵化性（</a:t>
            </a:r>
            <a:r>
              <a:rPr lang="en-US" altLang="zh-CN" sz="2400" dirty="0"/>
              <a:t>rigidity</a:t>
            </a:r>
            <a:r>
              <a:rPr lang="zh-CN" altLang="en-US" sz="2400" dirty="0"/>
              <a:t>）：系统很难改变，即使一个简单的改动也会导致大量有耦合关联的其它部分的连锁反应。</a:t>
            </a:r>
          </a:p>
          <a:p>
            <a:pPr lvl="1" eaLnBrk="1" hangingPunct="1">
              <a:lnSpc>
                <a:spcPct val="110000"/>
              </a:lnSpc>
              <a:spcBef>
                <a:spcPts val="0"/>
              </a:spcBef>
            </a:pPr>
            <a:r>
              <a:rPr lang="zh-CN" altLang="en-US" sz="2400" dirty="0"/>
              <a:t>脆弱性（</a:t>
            </a:r>
            <a:r>
              <a:rPr lang="en-US" altLang="zh-CN" sz="2400" dirty="0"/>
              <a:t>fragility</a:t>
            </a:r>
            <a:r>
              <a:rPr lang="zh-CN" altLang="en-US" sz="2400" dirty="0"/>
              <a:t>）：改变系统的某个部分，会破坏许多无关的其它部分。</a:t>
            </a:r>
          </a:p>
          <a:p>
            <a:pPr lvl="1" eaLnBrk="1" hangingPunct="1">
              <a:lnSpc>
                <a:spcPct val="110000"/>
              </a:lnSpc>
              <a:spcBef>
                <a:spcPts val="0"/>
              </a:spcBef>
            </a:pPr>
            <a:r>
              <a:rPr lang="zh-CN" altLang="en-US" sz="2400" dirty="0"/>
              <a:t>固化性（</a:t>
            </a:r>
            <a:r>
              <a:rPr lang="en-US" altLang="zh-CN" sz="2400" dirty="0"/>
              <a:t>immobility</a:t>
            </a:r>
            <a:r>
              <a:rPr lang="zh-CN" altLang="en-US" sz="2400" dirty="0"/>
              <a:t>）：系统各部分紧密联结无法分开，很难将系统分解成可供其它系统重用的部件。</a:t>
            </a:r>
          </a:p>
          <a:p>
            <a:pPr lvl="1" eaLnBrk="1" hangingPunct="1">
              <a:lnSpc>
                <a:spcPct val="110000"/>
              </a:lnSpc>
              <a:spcBef>
                <a:spcPts val="0"/>
              </a:spcBef>
            </a:pPr>
            <a:r>
              <a:rPr lang="zh-CN" altLang="en-US" sz="2400" dirty="0"/>
              <a:t>粘滞性（</a:t>
            </a:r>
            <a:r>
              <a:rPr lang="en-US" altLang="zh-CN" sz="2400" dirty="0"/>
              <a:t>viscosity</a:t>
            </a:r>
            <a:r>
              <a:rPr lang="zh-CN" altLang="en-US" sz="2400" dirty="0"/>
              <a:t>）：当软件需要改动时，设计不容易保持稳定，逐渐脱离最初的设计思路而走样，造成软件不同版本之间存在较大差异。</a:t>
            </a:r>
          </a:p>
        </p:txBody>
      </p:sp>
    </p:spTree>
    <p:extLst>
      <p:ext uri="{BB962C8B-B14F-4D97-AF65-F5344CB8AC3E}">
        <p14:creationId xmlns:p14="http://schemas.microsoft.com/office/powerpoint/2010/main" val="39684403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spDef>
      <a:spPr>
        <a:noFill/>
      </a:spPr>
      <a:bodyPr rtlCol="0" anchor="ctr"/>
      <a:lstStyle>
        <a:defPPr algn="ctr">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3930</TotalTime>
  <Words>1947</Words>
  <Application>Microsoft Office PowerPoint</Application>
  <PresentationFormat>全屏显示(4:3)</PresentationFormat>
  <Paragraphs>215</Paragraphs>
  <Slides>28</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3" baseType="lpstr">
      <vt:lpstr>等线</vt:lpstr>
      <vt:lpstr>黑体</vt:lpstr>
      <vt:lpstr>华文行楷</vt:lpstr>
      <vt:lpstr>华文中宋</vt:lpstr>
      <vt:lpstr>楷体</vt:lpstr>
      <vt:lpstr>楷体_GB2312</vt:lpstr>
      <vt:lpstr>宋体</vt:lpstr>
      <vt:lpstr>微软雅黑</vt:lpstr>
      <vt:lpstr>Arial</vt:lpstr>
      <vt:lpstr>Calibri</vt:lpstr>
      <vt:lpstr>Cambria</vt:lpstr>
      <vt:lpstr>Times New Roman</vt:lpstr>
      <vt:lpstr>Wingdings</vt:lpstr>
      <vt:lpstr>环保</vt:lpstr>
      <vt:lpstr>位图图像</vt:lpstr>
      <vt:lpstr>第9章  系统设计概述</vt:lpstr>
      <vt:lpstr>本章主要内容</vt:lpstr>
      <vt:lpstr>什么是设计？</vt:lpstr>
      <vt:lpstr>信息系统的设计</vt:lpstr>
      <vt:lpstr>9.1 系统设计的任务要求</vt:lpstr>
      <vt:lpstr>9.1.1 系统设计的目标</vt:lpstr>
      <vt:lpstr>信息系统的可变更性</vt:lpstr>
      <vt:lpstr>9.1.2 良好的结构设计</vt:lpstr>
      <vt:lpstr>1. 低劣设计带来的问题</vt:lpstr>
      <vt:lpstr>1. 低劣设计带来的问题</vt:lpstr>
      <vt:lpstr>2. 基本设计方法</vt:lpstr>
      <vt:lpstr>2. 基本设计方法</vt:lpstr>
      <vt:lpstr>3. 系统设计师的素质要求</vt:lpstr>
      <vt:lpstr>3. 系统设计师的素质要求</vt:lpstr>
      <vt:lpstr>软件设计师职位描述</vt:lpstr>
      <vt:lpstr>其他设计相关职位</vt:lpstr>
      <vt:lpstr>9.1.3 从分析过渡到设计</vt:lpstr>
      <vt:lpstr>9.1.3 从分析过渡到设计</vt:lpstr>
      <vt:lpstr>9.1.3 从分析过渡到设计</vt:lpstr>
      <vt:lpstr>9.1.3 从分析过渡到设计</vt:lpstr>
      <vt:lpstr>9.2 系统设计的内容</vt:lpstr>
      <vt:lpstr>软件结构的演变</vt:lpstr>
      <vt:lpstr>基于模块封装的软件结构</vt:lpstr>
      <vt:lpstr>基于对象封装的软件结构</vt:lpstr>
      <vt:lpstr>基于服务封装的软件结构</vt:lpstr>
      <vt:lpstr>软件设计的两类模型</vt:lpstr>
      <vt:lpstr>详细设计内容</vt:lpstr>
      <vt:lpstr>9.3 系统设计说明书 </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265</cp:revision>
  <dcterms:created xsi:type="dcterms:W3CDTF">2006-10-08T01:30:56Z</dcterms:created>
  <dcterms:modified xsi:type="dcterms:W3CDTF">2020-04-05T23:23:18Z</dcterms:modified>
</cp:coreProperties>
</file>