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62"/>
  </p:notesMasterIdLst>
  <p:handoutMasterIdLst>
    <p:handoutMasterId r:id="rId63"/>
  </p:handoutMasterIdLst>
  <p:sldIdLst>
    <p:sldId id="256" r:id="rId2"/>
    <p:sldId id="260" r:id="rId3"/>
    <p:sldId id="332" r:id="rId4"/>
    <p:sldId id="258" r:id="rId5"/>
    <p:sldId id="333" r:id="rId6"/>
    <p:sldId id="334" r:id="rId7"/>
    <p:sldId id="299" r:id="rId8"/>
    <p:sldId id="335" r:id="rId9"/>
    <p:sldId id="336" r:id="rId10"/>
    <p:sldId id="337" r:id="rId11"/>
    <p:sldId id="338" r:id="rId12"/>
    <p:sldId id="339" r:id="rId13"/>
    <p:sldId id="340" r:id="rId14"/>
    <p:sldId id="341" r:id="rId15"/>
    <p:sldId id="342" r:id="rId16"/>
    <p:sldId id="344" r:id="rId17"/>
    <p:sldId id="343"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1" r:id="rId34"/>
    <p:sldId id="360" r:id="rId35"/>
    <p:sldId id="362" r:id="rId36"/>
    <p:sldId id="363" r:id="rId37"/>
    <p:sldId id="364" r:id="rId38"/>
    <p:sldId id="365" r:id="rId39"/>
    <p:sldId id="383" r:id="rId40"/>
    <p:sldId id="387" r:id="rId41"/>
    <p:sldId id="366" r:id="rId42"/>
    <p:sldId id="367" r:id="rId43"/>
    <p:sldId id="368" r:id="rId44"/>
    <p:sldId id="369" r:id="rId45"/>
    <p:sldId id="370" r:id="rId46"/>
    <p:sldId id="371" r:id="rId47"/>
    <p:sldId id="372" r:id="rId48"/>
    <p:sldId id="373" r:id="rId49"/>
    <p:sldId id="374" r:id="rId50"/>
    <p:sldId id="375" r:id="rId51"/>
    <p:sldId id="385" r:id="rId52"/>
    <p:sldId id="376" r:id="rId53"/>
    <p:sldId id="377" r:id="rId54"/>
    <p:sldId id="384" r:id="rId55"/>
    <p:sldId id="378" r:id="rId56"/>
    <p:sldId id="379" r:id="rId57"/>
    <p:sldId id="380" r:id="rId58"/>
    <p:sldId id="381" r:id="rId59"/>
    <p:sldId id="382" r:id="rId60"/>
    <p:sldId id="386"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2" d="100"/>
          <a:sy n="92" d="100"/>
        </p:scale>
        <p:origin x="166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pPr/>
              <a:t>2020-02-25</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pPr/>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16</a:t>
            </a:fld>
            <a:endParaRPr lang="en-US" altLang="zh-CN"/>
          </a:p>
        </p:txBody>
      </p:sp>
    </p:spTree>
    <p:extLst>
      <p:ext uri="{BB962C8B-B14F-4D97-AF65-F5344CB8AC3E}">
        <p14:creationId xmlns:p14="http://schemas.microsoft.com/office/powerpoint/2010/main" val="427168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17</a:t>
            </a:fld>
            <a:endParaRPr lang="en-US" altLang="zh-CN"/>
          </a:p>
        </p:txBody>
      </p:sp>
    </p:spTree>
    <p:extLst>
      <p:ext uri="{BB962C8B-B14F-4D97-AF65-F5344CB8AC3E}">
        <p14:creationId xmlns:p14="http://schemas.microsoft.com/office/powerpoint/2010/main" val="344060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18</a:t>
            </a:fld>
            <a:endParaRPr lang="en-US" altLang="zh-CN"/>
          </a:p>
        </p:txBody>
      </p:sp>
    </p:spTree>
    <p:extLst>
      <p:ext uri="{BB962C8B-B14F-4D97-AF65-F5344CB8AC3E}">
        <p14:creationId xmlns:p14="http://schemas.microsoft.com/office/powerpoint/2010/main" val="240211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19</a:t>
            </a:fld>
            <a:endParaRPr lang="en-US" altLang="zh-CN"/>
          </a:p>
        </p:txBody>
      </p:sp>
    </p:spTree>
    <p:extLst>
      <p:ext uri="{BB962C8B-B14F-4D97-AF65-F5344CB8AC3E}">
        <p14:creationId xmlns:p14="http://schemas.microsoft.com/office/powerpoint/2010/main" val="352935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20</a:t>
            </a:fld>
            <a:endParaRPr lang="en-US" altLang="zh-CN"/>
          </a:p>
        </p:txBody>
      </p:sp>
    </p:spTree>
    <p:extLst>
      <p:ext uri="{BB962C8B-B14F-4D97-AF65-F5344CB8AC3E}">
        <p14:creationId xmlns:p14="http://schemas.microsoft.com/office/powerpoint/2010/main" val="18927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管理模型：系统服务对象领域的专门知识，以及分析和处理该领域问题的模型。</a:t>
            </a:r>
            <a:endParaRPr lang="en-US" altLang="zh-CN" dirty="0"/>
          </a:p>
          <a:p>
            <a:r>
              <a:rPr lang="zh-CN" altLang="en-US" dirty="0"/>
              <a:t>信息处理模型：系统处理信息的结构与方法，由管理模型转化而来</a:t>
            </a:r>
            <a:endParaRPr lang="en-US" altLang="zh-CN" dirty="0"/>
          </a:p>
          <a:p>
            <a:r>
              <a:rPr lang="zh-CN" altLang="en-US" dirty="0"/>
              <a:t>系统实现条件：各种专业人员以及各种资源的融合</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21</a:t>
            </a:fld>
            <a:endParaRPr lang="en-US" altLang="zh-CN"/>
          </a:p>
        </p:txBody>
      </p:sp>
    </p:spTree>
    <p:extLst>
      <p:ext uri="{BB962C8B-B14F-4D97-AF65-F5344CB8AC3E}">
        <p14:creationId xmlns:p14="http://schemas.microsoft.com/office/powerpoint/2010/main" val="2342936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22</a:t>
            </a:fld>
            <a:endParaRPr lang="en-US" altLang="zh-CN"/>
          </a:p>
        </p:txBody>
      </p:sp>
    </p:spTree>
    <p:extLst>
      <p:ext uri="{BB962C8B-B14F-4D97-AF65-F5344CB8AC3E}">
        <p14:creationId xmlns:p14="http://schemas.microsoft.com/office/powerpoint/2010/main" val="1364127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信息的明文传输</a:t>
            </a:r>
            <a:endParaRPr lang="en-US" altLang="zh-CN" dirty="0"/>
          </a:p>
          <a:p>
            <a:r>
              <a:rPr lang="zh-CN" altLang="en-US" dirty="0"/>
              <a:t>信息还可以通过密钥加密传输</a:t>
            </a:r>
            <a:endParaRPr lang="en-US" altLang="zh-CN"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494094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24</a:t>
            </a:fld>
            <a:endParaRPr lang="en-US" altLang="zh-CN"/>
          </a:p>
        </p:txBody>
      </p:sp>
    </p:spTree>
    <p:extLst>
      <p:ext uri="{BB962C8B-B14F-4D97-AF65-F5344CB8AC3E}">
        <p14:creationId xmlns:p14="http://schemas.microsoft.com/office/powerpoint/2010/main" val="2537727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203693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信息对决策或行动是有价值的</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a:t>
            </a:fld>
            <a:endParaRPr lang="en-US" altLang="zh-CN"/>
          </a:p>
        </p:txBody>
      </p:sp>
    </p:spTree>
    <p:extLst>
      <p:ext uri="{BB962C8B-B14F-4D97-AF65-F5344CB8AC3E}">
        <p14:creationId xmlns:p14="http://schemas.microsoft.com/office/powerpoint/2010/main" val="2624978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信息源：信息的生产地</a:t>
            </a:r>
            <a:endParaRPr lang="en-US" altLang="zh-CN" dirty="0"/>
          </a:p>
          <a:p>
            <a:r>
              <a:rPr lang="zh-CN" altLang="en-US" dirty="0"/>
              <a:t>信息处理器：负责信息的传输、加工、存储。</a:t>
            </a:r>
            <a:endParaRPr lang="en-US" altLang="zh-CN" dirty="0"/>
          </a:p>
          <a:p>
            <a:r>
              <a:rPr lang="zh-CN" altLang="en-US" dirty="0"/>
              <a:t>信息用户：信息的使用者</a:t>
            </a:r>
            <a:endParaRPr lang="en-US" altLang="zh-CN" dirty="0"/>
          </a:p>
          <a:p>
            <a:r>
              <a:rPr lang="zh-CN" altLang="en-US" dirty="0"/>
              <a:t>信息管理者：负责设计、实现、运行和维护</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26</a:t>
            </a:fld>
            <a:endParaRPr lang="en-US" altLang="zh-CN"/>
          </a:p>
        </p:txBody>
      </p:sp>
    </p:spTree>
    <p:extLst>
      <p:ext uri="{BB962C8B-B14F-4D97-AF65-F5344CB8AC3E}">
        <p14:creationId xmlns:p14="http://schemas.microsoft.com/office/powerpoint/2010/main" val="24329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从组织的职能来描述系统结构。职能分工没有统一的模式，与具体的系统有关。</a:t>
            </a:r>
            <a:endParaRPr lang="en-US" altLang="zh-CN" dirty="0"/>
          </a:p>
          <a:p>
            <a:r>
              <a:rPr lang="zh-CN" altLang="en-US" dirty="0"/>
              <a:t>信息管理子系统：保证其他功能有必要的信息服务和资源。其事务处理包括对数据和程序进行校正变更，报告硬件和程序的运行状况。</a:t>
            </a:r>
            <a:endParaRPr lang="en-US" altLang="zh-CN" dirty="0"/>
          </a:p>
          <a:p>
            <a:r>
              <a:rPr lang="zh-CN" altLang="en-US" dirty="0"/>
              <a:t>每个子系统有专用的数据库或文件，同时可以共用数据库中的数据。通过接口实现子系统之间的联系。每个子系统有自已的专用程序，也可以调用服务于各种功能的公共程序（如服务）</a:t>
            </a:r>
            <a:r>
              <a:rPr lang="en-US" altLang="zh-CN" dirty="0"/>
              <a:t>Page31</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27</a:t>
            </a:fld>
            <a:endParaRPr lang="en-US" altLang="zh-CN"/>
          </a:p>
        </p:txBody>
      </p:sp>
    </p:spTree>
    <p:extLst>
      <p:ext uri="{BB962C8B-B14F-4D97-AF65-F5344CB8AC3E}">
        <p14:creationId xmlns:p14="http://schemas.microsoft.com/office/powerpoint/2010/main" val="3282643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事务处理的工作量最大，越往上工作量越小。</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146034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29</a:t>
            </a:fld>
            <a:endParaRPr lang="en-US" altLang="zh-CN"/>
          </a:p>
        </p:txBody>
      </p:sp>
    </p:spTree>
    <p:extLst>
      <p:ext uri="{BB962C8B-B14F-4D97-AF65-F5344CB8AC3E}">
        <p14:creationId xmlns:p14="http://schemas.microsoft.com/office/powerpoint/2010/main" val="1971128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30</a:t>
            </a:fld>
            <a:endParaRPr lang="en-US" altLang="zh-CN"/>
          </a:p>
        </p:txBody>
      </p:sp>
    </p:spTree>
    <p:extLst>
      <p:ext uri="{BB962C8B-B14F-4D97-AF65-F5344CB8AC3E}">
        <p14:creationId xmlns:p14="http://schemas.microsoft.com/office/powerpoint/2010/main" val="374065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31</a:t>
            </a:fld>
            <a:endParaRPr lang="en-US" altLang="zh-CN"/>
          </a:p>
        </p:txBody>
      </p:sp>
    </p:spTree>
    <p:extLst>
      <p:ext uri="{BB962C8B-B14F-4D97-AF65-F5344CB8AC3E}">
        <p14:creationId xmlns:p14="http://schemas.microsoft.com/office/powerpoint/2010/main" val="2183478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3602142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33</a:t>
            </a:fld>
            <a:endParaRPr lang="en-US" altLang="zh-CN"/>
          </a:p>
        </p:txBody>
      </p:sp>
    </p:spTree>
    <p:extLst>
      <p:ext uri="{BB962C8B-B14F-4D97-AF65-F5344CB8AC3E}">
        <p14:creationId xmlns:p14="http://schemas.microsoft.com/office/powerpoint/2010/main" val="3770483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34</a:t>
            </a:fld>
            <a:endParaRPr lang="en-US" altLang="zh-CN"/>
          </a:p>
        </p:txBody>
      </p:sp>
    </p:spTree>
    <p:extLst>
      <p:ext uri="{BB962C8B-B14F-4D97-AF65-F5344CB8AC3E}">
        <p14:creationId xmlns:p14="http://schemas.microsoft.com/office/powerpoint/2010/main" val="1570920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35</a:t>
            </a:fld>
            <a:endParaRPr lang="en-US" altLang="zh-CN"/>
          </a:p>
        </p:txBody>
      </p:sp>
    </p:spTree>
    <p:extLst>
      <p:ext uri="{BB962C8B-B14F-4D97-AF65-F5344CB8AC3E}">
        <p14:creationId xmlns:p14="http://schemas.microsoft.com/office/powerpoint/2010/main" val="68621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7</a:t>
            </a:fld>
            <a:endParaRPr lang="en-US" altLang="zh-CN"/>
          </a:p>
        </p:txBody>
      </p:sp>
    </p:spTree>
    <p:extLst>
      <p:ext uri="{BB962C8B-B14F-4D97-AF65-F5344CB8AC3E}">
        <p14:creationId xmlns:p14="http://schemas.microsoft.com/office/powerpoint/2010/main" val="1446458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36</a:t>
            </a:fld>
            <a:endParaRPr lang="en-US" altLang="zh-CN"/>
          </a:p>
        </p:txBody>
      </p:sp>
    </p:spTree>
    <p:extLst>
      <p:ext uri="{BB962C8B-B14F-4D97-AF65-F5344CB8AC3E}">
        <p14:creationId xmlns:p14="http://schemas.microsoft.com/office/powerpoint/2010/main" val="2485389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37</a:t>
            </a:fld>
            <a:endParaRPr lang="en-US" altLang="zh-CN"/>
          </a:p>
        </p:txBody>
      </p:sp>
    </p:spTree>
    <p:extLst>
      <p:ext uri="{BB962C8B-B14F-4D97-AF65-F5344CB8AC3E}">
        <p14:creationId xmlns:p14="http://schemas.microsoft.com/office/powerpoint/2010/main" val="701687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38</a:t>
            </a:fld>
            <a:endParaRPr lang="en-US" altLang="zh-CN"/>
          </a:p>
        </p:txBody>
      </p:sp>
    </p:spTree>
    <p:extLst>
      <p:ext uri="{BB962C8B-B14F-4D97-AF65-F5344CB8AC3E}">
        <p14:creationId xmlns:p14="http://schemas.microsoft.com/office/powerpoint/2010/main" val="2405117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39</a:t>
            </a:fld>
            <a:endParaRPr lang="en-US" altLang="zh-CN"/>
          </a:p>
        </p:txBody>
      </p:sp>
    </p:spTree>
    <p:extLst>
      <p:ext uri="{BB962C8B-B14F-4D97-AF65-F5344CB8AC3E}">
        <p14:creationId xmlns:p14="http://schemas.microsoft.com/office/powerpoint/2010/main" val="2291656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Page36 </a:t>
            </a:r>
            <a:r>
              <a:rPr lang="zh-CN" altLang="en-US" dirty="0"/>
              <a:t>图</a:t>
            </a:r>
            <a:r>
              <a:rPr lang="en-US" altLang="zh-CN" dirty="0"/>
              <a:t>2.13</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40</a:t>
            </a:fld>
            <a:endParaRPr lang="en-US" altLang="zh-CN"/>
          </a:p>
        </p:txBody>
      </p:sp>
    </p:spTree>
    <p:extLst>
      <p:ext uri="{BB962C8B-B14F-4D97-AF65-F5344CB8AC3E}">
        <p14:creationId xmlns:p14="http://schemas.microsoft.com/office/powerpoint/2010/main" val="485541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latin typeface="Arial" panose="020B0604020202020204" pitchFamily="34" charset="0"/>
                <a:ea typeface="宋体" panose="02010600030101010101" pitchFamily="2" charset="-122"/>
                <a:cs typeface="+mn-cs"/>
              </a:rPr>
              <a:t>结构化</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数据结构字段含义确定</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清晰</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典型的如数据库中的表结构</a:t>
            </a:r>
            <a:r>
              <a:rPr lang="en-US" altLang="zh-CN" sz="1200" b="0" i="0" kern="1200" dirty="0">
                <a:solidFill>
                  <a:schemeClr val="tx1"/>
                </a:solidFill>
                <a:latin typeface="Arial" panose="020B0604020202020204" pitchFamily="34" charset="0"/>
                <a:ea typeface="宋体" panose="02010600030101010101" pitchFamily="2" charset="-122"/>
                <a:cs typeface="+mn-cs"/>
              </a:rPr>
              <a:t>.</a:t>
            </a:r>
            <a:br>
              <a:rPr lang="zh-CN" altLang="en-US" dirty="0"/>
            </a:br>
            <a:r>
              <a:rPr lang="zh-CN" altLang="en-US" sz="1200" b="0" i="0" kern="1200" dirty="0">
                <a:solidFill>
                  <a:schemeClr val="tx1"/>
                </a:solidFill>
                <a:latin typeface="Arial" panose="020B0604020202020204" pitchFamily="34" charset="0"/>
                <a:ea typeface="宋体" panose="02010600030101010101" pitchFamily="2" charset="-122"/>
                <a:cs typeface="+mn-cs"/>
              </a:rPr>
              <a:t>半结构化</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具有一定结构</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但语义不够确定</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典型的如</a:t>
            </a:r>
            <a:r>
              <a:rPr lang="en-US" sz="1200" b="0" i="0" kern="1200" dirty="0">
                <a:solidFill>
                  <a:schemeClr val="tx1"/>
                </a:solidFill>
                <a:latin typeface="Arial" panose="020B0604020202020204" pitchFamily="34" charset="0"/>
                <a:ea typeface="宋体" panose="02010600030101010101" pitchFamily="2" charset="-122"/>
                <a:cs typeface="+mn-cs"/>
              </a:rPr>
              <a:t>HTML</a:t>
            </a:r>
            <a:r>
              <a:rPr lang="zh-CN" altLang="en-US" sz="1200" b="0" i="0" kern="1200" dirty="0">
                <a:solidFill>
                  <a:schemeClr val="tx1"/>
                </a:solidFill>
                <a:latin typeface="Arial" panose="020B0604020202020204" pitchFamily="34" charset="0"/>
                <a:ea typeface="宋体" panose="02010600030101010101" pitchFamily="2" charset="-122"/>
                <a:cs typeface="+mn-cs"/>
              </a:rPr>
              <a:t>网页</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有些字段是确定的</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en-US" sz="1200" b="0" i="0" kern="1200" dirty="0">
                <a:solidFill>
                  <a:schemeClr val="tx1"/>
                </a:solidFill>
                <a:latin typeface="Arial" panose="020B0604020202020204" pitchFamily="34" charset="0"/>
                <a:ea typeface="宋体" panose="02010600030101010101" pitchFamily="2" charset="-122"/>
                <a:cs typeface="+mn-cs"/>
              </a:rPr>
              <a:t>title),</a:t>
            </a:r>
            <a:r>
              <a:rPr lang="zh-CN" altLang="en-US" sz="1200" b="0" i="0" kern="1200" dirty="0">
                <a:solidFill>
                  <a:schemeClr val="tx1"/>
                </a:solidFill>
                <a:latin typeface="Arial" panose="020B0604020202020204" pitchFamily="34" charset="0"/>
                <a:ea typeface="宋体" panose="02010600030101010101" pitchFamily="2" charset="-122"/>
                <a:cs typeface="+mn-cs"/>
              </a:rPr>
              <a:t>有些不确定</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en-US" sz="1200" b="0" i="0" kern="1200" dirty="0">
                <a:solidFill>
                  <a:schemeClr val="tx1"/>
                </a:solidFill>
                <a:latin typeface="Arial" panose="020B0604020202020204" pitchFamily="34" charset="0"/>
                <a:ea typeface="宋体" panose="02010600030101010101" pitchFamily="2" charset="-122"/>
                <a:cs typeface="+mn-cs"/>
              </a:rPr>
              <a:t>table)</a:t>
            </a:r>
            <a:br>
              <a:rPr lang="en-US" dirty="0"/>
            </a:br>
            <a:r>
              <a:rPr lang="zh-CN" altLang="en-US" sz="1200" b="0" i="0" kern="1200" dirty="0">
                <a:solidFill>
                  <a:schemeClr val="tx1"/>
                </a:solidFill>
                <a:latin typeface="Arial" panose="020B0604020202020204" pitchFamily="34" charset="0"/>
                <a:ea typeface="宋体" panose="02010600030101010101" pitchFamily="2" charset="-122"/>
                <a:cs typeface="+mn-cs"/>
              </a:rPr>
              <a:t>非结构化</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杂乱无章的数据</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很难按照一个概念去进行抽取</a:t>
            </a:r>
            <a:r>
              <a:rPr lang="en-US" altLang="zh-CN" sz="1200" b="0" i="0" kern="1200" dirty="0">
                <a:solidFill>
                  <a:schemeClr val="tx1"/>
                </a:solidFill>
                <a:latin typeface="Arial" panose="020B0604020202020204" pitchFamily="34" charset="0"/>
                <a:ea typeface="宋体" panose="02010600030101010101" pitchFamily="2" charset="-122"/>
                <a:cs typeface="+mn-cs"/>
              </a:rPr>
              <a:t>,</a:t>
            </a:r>
            <a:r>
              <a:rPr lang="zh-CN" altLang="en-US" sz="1200" b="0" i="0" kern="1200" dirty="0">
                <a:solidFill>
                  <a:schemeClr val="tx1"/>
                </a:solidFill>
                <a:latin typeface="Arial" panose="020B0604020202020204" pitchFamily="34" charset="0"/>
                <a:ea typeface="宋体" panose="02010600030101010101" pitchFamily="2" charset="-122"/>
                <a:cs typeface="+mn-cs"/>
              </a:rPr>
              <a:t>无规律性</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41</a:t>
            </a:fld>
            <a:endParaRPr lang="en-US" altLang="zh-CN"/>
          </a:p>
        </p:txBody>
      </p:sp>
    </p:spTree>
    <p:extLst>
      <p:ext uri="{BB962C8B-B14F-4D97-AF65-F5344CB8AC3E}">
        <p14:creationId xmlns:p14="http://schemas.microsoft.com/office/powerpoint/2010/main" val="2922037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语言系统：提供给决策者的所有语言能力的总和，用于人机交互</a:t>
            </a:r>
          </a:p>
          <a:p>
            <a:r>
              <a:rPr lang="zh-CN" altLang="en-US" dirty="0"/>
              <a:t>问题处理系统：对描述的决策问题进行识别、分析和求解</a:t>
            </a:r>
          </a:p>
          <a:p>
            <a:r>
              <a:rPr lang="zh-CN" altLang="en-US" dirty="0"/>
              <a:t>知识系统：包含决策问题领域的大量事实和相关知识</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42</a:t>
            </a:fld>
            <a:endParaRPr lang="en-US" altLang="zh-CN"/>
          </a:p>
        </p:txBody>
      </p:sp>
    </p:spTree>
    <p:extLst>
      <p:ext uri="{BB962C8B-B14F-4D97-AF65-F5344CB8AC3E}">
        <p14:creationId xmlns:p14="http://schemas.microsoft.com/office/powerpoint/2010/main" val="682570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43</a:t>
            </a:fld>
            <a:endParaRPr lang="en-US" altLang="zh-CN"/>
          </a:p>
        </p:txBody>
      </p:sp>
    </p:spTree>
    <p:extLst>
      <p:ext uri="{BB962C8B-B14F-4D97-AF65-F5344CB8AC3E}">
        <p14:creationId xmlns:p14="http://schemas.microsoft.com/office/powerpoint/2010/main" val="1882044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a:t>
            </a:r>
            <a:r>
              <a:rPr lang="en-US" altLang="zh-CN" dirty="0"/>
              <a:t>EDPS</a:t>
            </a:r>
            <a:r>
              <a:rPr lang="zh-CN" altLang="en-US" dirty="0"/>
              <a:t>）：电子数据处理系统 </a:t>
            </a:r>
            <a:r>
              <a:rPr lang="en-US" altLang="zh-CN" dirty="0"/>
              <a:t>/</a:t>
            </a:r>
            <a:r>
              <a:rPr lang="zh-CN" altLang="en-US" dirty="0"/>
              <a:t>（</a:t>
            </a:r>
            <a:r>
              <a:rPr lang="en-US" altLang="zh-CN" dirty="0"/>
              <a:t>TPS</a:t>
            </a:r>
            <a:r>
              <a:rPr lang="zh-CN" altLang="en-US" dirty="0"/>
              <a:t>）：事务处理系统</a:t>
            </a:r>
            <a:r>
              <a:rPr lang="en-US" altLang="zh-CN" dirty="0"/>
              <a:t>/</a:t>
            </a:r>
            <a:r>
              <a:rPr lang="zh-CN" altLang="en-US" dirty="0"/>
              <a:t>（</a:t>
            </a:r>
            <a:r>
              <a:rPr lang="en-US" altLang="zh-CN" dirty="0"/>
              <a:t>OA</a:t>
            </a:r>
            <a:r>
              <a:rPr lang="zh-CN" altLang="en-US" dirty="0"/>
              <a:t>）：办公自动化系统</a:t>
            </a:r>
            <a:endParaRPr lang="en-US" altLang="zh-CN" dirty="0"/>
          </a:p>
          <a:p>
            <a:pPr eaLnBrk="1" hangingPunct="1"/>
            <a:r>
              <a:rPr lang="en-US" altLang="zh-CN" dirty="0"/>
              <a:t>MIS: </a:t>
            </a:r>
            <a:r>
              <a:rPr lang="zh-CN" altLang="en-US" dirty="0"/>
              <a:t>管理信息系统</a:t>
            </a:r>
            <a:endParaRPr lang="en-US" altLang="zh-CN" dirty="0"/>
          </a:p>
          <a:p>
            <a:pPr eaLnBrk="1" hangingPunct="1"/>
            <a:r>
              <a:rPr lang="en-US" altLang="zh-CN" dirty="0"/>
              <a:t>DSS</a:t>
            </a:r>
            <a:r>
              <a:rPr lang="zh-CN" altLang="en-US" dirty="0"/>
              <a:t>：决策支持系统</a:t>
            </a:r>
            <a:endParaRPr lang="en-US" altLang="zh-CN" dirty="0"/>
          </a:p>
          <a:p>
            <a:pPr eaLnBrk="1" hangingPunct="1"/>
            <a:r>
              <a:rPr lang="en-US" altLang="zh-CN" dirty="0"/>
              <a:t>ESS</a:t>
            </a:r>
            <a:r>
              <a:rPr lang="zh-CN" altLang="en-US" dirty="0"/>
              <a:t>：主管支持系统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44</a:t>
            </a:fld>
            <a:endParaRPr lang="en-US" altLang="zh-CN"/>
          </a:p>
        </p:txBody>
      </p:sp>
    </p:spTree>
    <p:extLst>
      <p:ext uri="{BB962C8B-B14F-4D97-AF65-F5344CB8AC3E}">
        <p14:creationId xmlns:p14="http://schemas.microsoft.com/office/powerpoint/2010/main" val="787758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45</a:t>
            </a:fld>
            <a:endParaRPr lang="en-US" altLang="zh-CN"/>
          </a:p>
        </p:txBody>
      </p:sp>
    </p:spTree>
    <p:extLst>
      <p:ext uri="{BB962C8B-B14F-4D97-AF65-F5344CB8AC3E}">
        <p14:creationId xmlns:p14="http://schemas.microsoft.com/office/powerpoint/2010/main" val="411044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每个人的滤波经验跟其经验、背景和习惯有关</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10</a:t>
            </a:fld>
            <a:endParaRPr lang="en-US" altLang="zh-CN"/>
          </a:p>
        </p:txBody>
      </p:sp>
    </p:spTree>
    <p:extLst>
      <p:ext uri="{BB962C8B-B14F-4D97-AF65-F5344CB8AC3E}">
        <p14:creationId xmlns:p14="http://schemas.microsoft.com/office/powerpoint/2010/main" val="1513370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为高层经理服务的特殊的信息系统</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46</a:t>
            </a:fld>
            <a:endParaRPr lang="en-US" altLang="zh-CN"/>
          </a:p>
        </p:txBody>
      </p:sp>
    </p:spTree>
    <p:extLst>
      <p:ext uri="{BB962C8B-B14F-4D97-AF65-F5344CB8AC3E}">
        <p14:creationId xmlns:p14="http://schemas.microsoft.com/office/powerpoint/2010/main" val="3761265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47</a:t>
            </a:fld>
            <a:endParaRPr lang="en-US" altLang="zh-CN"/>
          </a:p>
        </p:txBody>
      </p:sp>
    </p:spTree>
    <p:extLst>
      <p:ext uri="{BB962C8B-B14F-4D97-AF65-F5344CB8AC3E}">
        <p14:creationId xmlns:p14="http://schemas.microsoft.com/office/powerpoint/2010/main" val="2714278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48</a:t>
            </a:fld>
            <a:endParaRPr lang="en-US" altLang="zh-CN"/>
          </a:p>
        </p:txBody>
      </p:sp>
    </p:spTree>
    <p:extLst>
      <p:ext uri="{BB962C8B-B14F-4D97-AF65-F5344CB8AC3E}">
        <p14:creationId xmlns:p14="http://schemas.microsoft.com/office/powerpoint/2010/main" val="2487873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spcBef>
                <a:spcPct val="20000"/>
              </a:spcBef>
              <a:buClr>
                <a:srgbClr val="CC0000"/>
              </a:buClr>
              <a:buSzPct val="120000"/>
            </a:pPr>
            <a:r>
              <a:rPr lang="zh-CN" altLang="en-US" sz="4400" b="1" dirty="0">
                <a:solidFill>
                  <a:schemeClr val="tx1"/>
                </a:solidFill>
                <a:ea typeface="华文中宋" panose="02010600040101010101" pitchFamily="2" charset="-122"/>
              </a:rPr>
              <a:t>这些信息系统包含两方面的知识：</a:t>
            </a:r>
            <a:endParaRPr lang="en-US" altLang="zh-CN" sz="4400" b="1" dirty="0">
              <a:solidFill>
                <a:schemeClr val="tx1"/>
              </a:solidFill>
              <a:ea typeface="华文中宋" panose="02010600040101010101" pitchFamily="2"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1.</a:t>
            </a:r>
            <a:r>
              <a:rPr lang="zh-CN" altLang="en-US" sz="4000" b="1" dirty="0">
                <a:solidFill>
                  <a:schemeClr val="tx1"/>
                </a:solidFill>
                <a:ea typeface="楷体_GB2312" pitchFamily="49" charset="-122"/>
              </a:rPr>
              <a:t>企业管理理论、方法和流程</a:t>
            </a:r>
            <a:endParaRPr lang="en-US" altLang="zh-CN" sz="4000" b="1" dirty="0">
              <a:solidFill>
                <a:schemeClr val="tx1"/>
              </a:solidFill>
              <a:ea typeface="楷体_GB2312" pitchFamily="49" charset="-122"/>
            </a:endParaRPr>
          </a:p>
          <a:p>
            <a:pPr eaLnBrk="1" hangingPunct="1">
              <a:lnSpc>
                <a:spcPct val="90000"/>
              </a:lnSpc>
              <a:spcBef>
                <a:spcPct val="20000"/>
              </a:spcBef>
              <a:buClr>
                <a:srgbClr val="CC0000"/>
              </a:buClr>
              <a:buSzPct val="120000"/>
            </a:pPr>
            <a:r>
              <a:rPr lang="en-US" altLang="zh-CN" sz="4000" b="1" dirty="0">
                <a:solidFill>
                  <a:schemeClr val="tx1"/>
                </a:solidFill>
                <a:ea typeface="楷体_GB2312" pitchFamily="49" charset="-122"/>
              </a:rPr>
              <a:t>2.</a:t>
            </a:r>
            <a:r>
              <a:rPr lang="zh-CN" altLang="en-US" sz="4000" b="1" dirty="0">
                <a:solidFill>
                  <a:schemeClr val="tx1"/>
                </a:solidFill>
                <a:ea typeface="楷体_GB2312" pitchFamily="49" charset="-122"/>
              </a:rPr>
              <a:t>软件系统的设计和实现，从而支持管理方法和管理流程的执行</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49</a:t>
            </a:fld>
            <a:endParaRPr lang="en-US" altLang="zh-CN"/>
          </a:p>
        </p:txBody>
      </p:sp>
    </p:spTree>
    <p:extLst>
      <p:ext uri="{BB962C8B-B14F-4D97-AF65-F5344CB8AC3E}">
        <p14:creationId xmlns:p14="http://schemas.microsoft.com/office/powerpoint/2010/main" val="102003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这里说的组织，就是指社会人类实体：企业、政府机构、学校等。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50</a:t>
            </a:fld>
            <a:endParaRPr lang="en-US" altLang="zh-CN"/>
          </a:p>
        </p:txBody>
      </p:sp>
    </p:spTree>
    <p:extLst>
      <p:ext uri="{BB962C8B-B14F-4D97-AF65-F5344CB8AC3E}">
        <p14:creationId xmlns:p14="http://schemas.microsoft.com/office/powerpoint/2010/main" val="387398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这里说的组织，就是指社会人类实体：企业、政府机构、学校等。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51</a:t>
            </a:fld>
            <a:endParaRPr lang="en-US" altLang="zh-CN"/>
          </a:p>
        </p:txBody>
      </p:sp>
    </p:spTree>
    <p:extLst>
      <p:ext uri="{BB962C8B-B14F-4D97-AF65-F5344CB8AC3E}">
        <p14:creationId xmlns:p14="http://schemas.microsoft.com/office/powerpoint/2010/main" val="9101504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52</a:t>
            </a:fld>
            <a:endParaRPr lang="en-US" altLang="zh-CN"/>
          </a:p>
        </p:txBody>
      </p:sp>
    </p:spTree>
    <p:extLst>
      <p:ext uri="{BB962C8B-B14F-4D97-AF65-F5344CB8AC3E}">
        <p14:creationId xmlns:p14="http://schemas.microsoft.com/office/powerpoint/2010/main" val="23353489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53</a:t>
            </a:fld>
            <a:endParaRPr lang="en-US" altLang="zh-CN"/>
          </a:p>
        </p:txBody>
      </p:sp>
    </p:spTree>
    <p:extLst>
      <p:ext uri="{BB962C8B-B14F-4D97-AF65-F5344CB8AC3E}">
        <p14:creationId xmlns:p14="http://schemas.microsoft.com/office/powerpoint/2010/main" val="6698534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54</a:t>
            </a:fld>
            <a:endParaRPr lang="en-US" altLang="zh-CN"/>
          </a:p>
        </p:txBody>
      </p:sp>
    </p:spTree>
    <p:extLst>
      <p:ext uri="{BB962C8B-B14F-4D97-AF65-F5344CB8AC3E}">
        <p14:creationId xmlns:p14="http://schemas.microsoft.com/office/powerpoint/2010/main" val="3378053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55</a:t>
            </a:fld>
            <a:endParaRPr lang="en-US" altLang="zh-CN"/>
          </a:p>
        </p:txBody>
      </p:sp>
    </p:spTree>
    <p:extLst>
      <p:ext uri="{BB962C8B-B14F-4D97-AF65-F5344CB8AC3E}">
        <p14:creationId xmlns:p14="http://schemas.microsoft.com/office/powerpoint/2010/main" val="158653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总之：计算机比人快，人比计算机聪明。</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11</a:t>
            </a:fld>
            <a:endParaRPr lang="en-US" altLang="zh-CN"/>
          </a:p>
        </p:txBody>
      </p:sp>
    </p:spTree>
    <p:extLst>
      <p:ext uri="{BB962C8B-B14F-4D97-AF65-F5344CB8AC3E}">
        <p14:creationId xmlns:p14="http://schemas.microsoft.com/office/powerpoint/2010/main" val="464670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这里说的组织，就是指社会实体：企业、政府机构、学校等。</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56</a:t>
            </a:fld>
            <a:endParaRPr lang="en-US" altLang="zh-CN"/>
          </a:p>
        </p:txBody>
      </p:sp>
    </p:spTree>
    <p:extLst>
      <p:ext uri="{BB962C8B-B14F-4D97-AF65-F5344CB8AC3E}">
        <p14:creationId xmlns:p14="http://schemas.microsoft.com/office/powerpoint/2010/main" val="491578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57</a:t>
            </a:fld>
            <a:endParaRPr lang="en-US" altLang="zh-CN"/>
          </a:p>
        </p:txBody>
      </p:sp>
    </p:spTree>
    <p:extLst>
      <p:ext uri="{BB962C8B-B14F-4D97-AF65-F5344CB8AC3E}">
        <p14:creationId xmlns:p14="http://schemas.microsoft.com/office/powerpoint/2010/main" val="3439005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a:t>
            </a:r>
            <a:r>
              <a:rPr lang="en-US" altLang="zh-CN" dirty="0"/>
              <a:t>EDPS</a:t>
            </a:r>
            <a:r>
              <a:rPr lang="zh-CN" altLang="en-US" dirty="0"/>
              <a:t>）：电子数据处理系统 </a:t>
            </a:r>
            <a:r>
              <a:rPr lang="en-US" altLang="zh-CN" dirty="0"/>
              <a:t>/</a:t>
            </a:r>
            <a:r>
              <a:rPr lang="zh-CN" altLang="en-US" dirty="0"/>
              <a:t>（</a:t>
            </a:r>
            <a:r>
              <a:rPr lang="en-US" altLang="zh-CN" dirty="0"/>
              <a:t>TPS</a:t>
            </a:r>
            <a:r>
              <a:rPr lang="zh-CN" altLang="en-US" dirty="0"/>
              <a:t>）：事务处理系统</a:t>
            </a:r>
            <a:r>
              <a:rPr lang="en-US" altLang="zh-CN" dirty="0"/>
              <a:t>/</a:t>
            </a:r>
            <a:r>
              <a:rPr lang="zh-CN" altLang="en-US" dirty="0"/>
              <a:t>（</a:t>
            </a:r>
            <a:r>
              <a:rPr lang="en-US" altLang="zh-CN" dirty="0"/>
              <a:t>OA</a:t>
            </a:r>
            <a:r>
              <a:rPr lang="zh-CN" altLang="en-US" dirty="0"/>
              <a:t>）：办公自动化系统</a:t>
            </a:r>
            <a:endParaRPr lang="en-US" altLang="zh-CN" dirty="0"/>
          </a:p>
          <a:p>
            <a:pPr eaLnBrk="1" hangingPunct="1"/>
            <a:r>
              <a:rPr lang="en-US" altLang="zh-CN" dirty="0"/>
              <a:t>MIS: </a:t>
            </a:r>
            <a:r>
              <a:rPr lang="zh-CN" altLang="en-US" dirty="0"/>
              <a:t>管理信息系统</a:t>
            </a:r>
            <a:endParaRPr lang="en-US" altLang="zh-CN" dirty="0"/>
          </a:p>
          <a:p>
            <a:pPr eaLnBrk="1" hangingPunct="1"/>
            <a:r>
              <a:rPr lang="en-US" altLang="zh-CN" dirty="0"/>
              <a:t>DSS</a:t>
            </a:r>
            <a:r>
              <a:rPr lang="zh-CN" altLang="en-US" dirty="0"/>
              <a:t>：决策支持系统</a:t>
            </a:r>
            <a:endParaRPr lang="en-US" altLang="zh-CN" dirty="0"/>
          </a:p>
          <a:p>
            <a:pPr eaLnBrk="1" hangingPunct="1"/>
            <a:r>
              <a:rPr lang="en-US" altLang="zh-CN" dirty="0"/>
              <a:t>ESS</a:t>
            </a:r>
            <a:r>
              <a:rPr lang="zh-CN" altLang="en-US" dirty="0"/>
              <a:t>：主管支持系统</a:t>
            </a:r>
            <a:endParaRPr lang="en-US" altLang="zh-CN" dirty="0"/>
          </a:p>
          <a:p>
            <a:pPr eaLnBrk="1" hangingPunct="1"/>
            <a:endParaRPr lang="en-US" altLang="zh-CN" dirty="0"/>
          </a:p>
          <a:p>
            <a:pPr eaLnBrk="1" hangingPunct="1"/>
            <a:r>
              <a:rPr lang="en-US" altLang="zh-CN" dirty="0"/>
              <a:t>BPR:</a:t>
            </a:r>
            <a:r>
              <a:rPr lang="zh-CN" altLang="en-US" dirty="0"/>
              <a:t>企业过程重组</a:t>
            </a:r>
            <a:endParaRPr lang="en-US" altLang="zh-CN" dirty="0"/>
          </a:p>
          <a:p>
            <a:pPr eaLnBrk="1" hangingPunct="1"/>
            <a:r>
              <a:rPr lang="en-US" altLang="zh-CN" dirty="0"/>
              <a:t>BPM</a:t>
            </a:r>
            <a:r>
              <a:rPr lang="zh-CN" altLang="en-US" dirty="0"/>
              <a:t>：业务流程管理</a:t>
            </a:r>
            <a:endParaRPr lang="en-US" altLang="zh-CN" dirty="0"/>
          </a:p>
          <a:p>
            <a:pPr eaLnBrk="1" hangingPunct="1"/>
            <a:r>
              <a:rPr lang="en-US" altLang="zh-CN" dirty="0"/>
              <a:t>SIS</a:t>
            </a:r>
            <a:r>
              <a:rPr lang="zh-CN" altLang="en-US" dirty="0"/>
              <a:t>：战略信息系统</a:t>
            </a:r>
            <a:endParaRPr lang="en-US" altLang="zh-CN" dirty="0"/>
          </a:p>
          <a:p>
            <a:pPr eaLnBrk="1" hangingPunct="1"/>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58</a:t>
            </a:fld>
            <a:endParaRPr lang="en-US" altLang="zh-CN"/>
          </a:p>
        </p:txBody>
      </p:sp>
    </p:spTree>
    <p:extLst>
      <p:ext uri="{BB962C8B-B14F-4D97-AF65-F5344CB8AC3E}">
        <p14:creationId xmlns:p14="http://schemas.microsoft.com/office/powerpoint/2010/main" val="3040796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59</a:t>
            </a:fld>
            <a:endParaRPr lang="en-US" altLang="zh-CN"/>
          </a:p>
        </p:txBody>
      </p:sp>
    </p:spTree>
    <p:extLst>
      <p:ext uri="{BB962C8B-B14F-4D97-AF65-F5344CB8AC3E}">
        <p14:creationId xmlns:p14="http://schemas.microsoft.com/office/powerpoint/2010/main" val="3231115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60</a:t>
            </a:fld>
            <a:endParaRPr lang="en-US" altLang="zh-CN"/>
          </a:p>
        </p:txBody>
      </p:sp>
    </p:spTree>
    <p:extLst>
      <p:ext uri="{BB962C8B-B14F-4D97-AF65-F5344CB8AC3E}">
        <p14:creationId xmlns:p14="http://schemas.microsoft.com/office/powerpoint/2010/main" val="118874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管理就是决策。</a:t>
            </a:r>
            <a:endParaRPr lang="en-US" altLang="zh-CN" dirty="0"/>
          </a:p>
          <a:p>
            <a:r>
              <a:rPr lang="zh-CN" altLang="en-US" dirty="0"/>
              <a:t>知己知彼，百战不殆</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12</a:t>
            </a:fld>
            <a:endParaRPr lang="en-US" altLang="zh-CN"/>
          </a:p>
        </p:txBody>
      </p:sp>
    </p:spTree>
    <p:extLst>
      <p:ext uri="{BB962C8B-B14F-4D97-AF65-F5344CB8AC3E}">
        <p14:creationId xmlns:p14="http://schemas.microsoft.com/office/powerpoint/2010/main" val="1138115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13</a:t>
            </a:fld>
            <a:endParaRPr lang="en-US" altLang="zh-CN"/>
          </a:p>
        </p:txBody>
      </p:sp>
    </p:spTree>
    <p:extLst>
      <p:ext uri="{BB962C8B-B14F-4D97-AF65-F5344CB8AC3E}">
        <p14:creationId xmlns:p14="http://schemas.microsoft.com/office/powerpoint/2010/main" val="264221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14</a:t>
            </a:fld>
            <a:endParaRPr lang="en-US" altLang="zh-CN"/>
          </a:p>
        </p:txBody>
      </p:sp>
    </p:spTree>
    <p:extLst>
      <p:ext uri="{BB962C8B-B14F-4D97-AF65-F5344CB8AC3E}">
        <p14:creationId xmlns:p14="http://schemas.microsoft.com/office/powerpoint/2010/main" val="450907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管理是分层次的，不同层次的信息特点不同</a:t>
            </a:r>
          </a:p>
          <a:p>
            <a:r>
              <a:rPr lang="en-US" altLang="zh-CN" dirty="0">
                <a:sym typeface="Wingdings" panose="05000000000000000000" pitchFamily="2" charset="2"/>
              </a:rPr>
              <a:t></a:t>
            </a:r>
            <a:r>
              <a:rPr lang="zh-CN" altLang="en-US" dirty="0">
                <a:sym typeface="Wingdings" panose="05000000000000000000" pitchFamily="2" charset="2"/>
              </a:rPr>
              <a:t>表示过度</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15</a:t>
            </a:fld>
            <a:endParaRPr lang="en-US" altLang="zh-CN"/>
          </a:p>
        </p:txBody>
      </p:sp>
    </p:spTree>
    <p:extLst>
      <p:ext uri="{BB962C8B-B14F-4D97-AF65-F5344CB8AC3E}">
        <p14:creationId xmlns:p14="http://schemas.microsoft.com/office/powerpoint/2010/main" val="881234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2159732" y="1889398"/>
            <a:ext cx="4824536" cy="1539602"/>
          </a:xfrm>
        </p:spPr>
        <p:txBody>
          <a:bodyPr anchor="ctr"/>
          <a:lstStyle/>
          <a:p>
            <a:r>
              <a:rPr lang="zh-CN" altLang="en-US" sz="4400" dirty="0"/>
              <a:t>第</a:t>
            </a:r>
            <a:r>
              <a:rPr lang="en-US" altLang="zh-CN" sz="4400" dirty="0"/>
              <a:t>2</a:t>
            </a:r>
            <a:r>
              <a:rPr lang="zh-CN" altLang="en-US" sz="4400" dirty="0"/>
              <a:t>章  信息、管理与信息系统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人作为信息处理器的特点</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3640797"/>
            <a:ext cx="6798736" cy="2562435"/>
          </a:xfrm>
        </p:spPr>
        <p:txBody>
          <a:bodyPr>
            <a:noAutofit/>
          </a:bodyPr>
          <a:lstStyle/>
          <a:p>
            <a:r>
              <a:rPr lang="zh-CN" altLang="en-US" sz="2400" dirty="0">
                <a:solidFill>
                  <a:schemeClr val="tx1"/>
                </a:solidFill>
                <a:latin typeface="+mn-ea"/>
              </a:rPr>
              <a:t>人需要反馈：情感需要</a:t>
            </a:r>
          </a:p>
          <a:p>
            <a:r>
              <a:rPr lang="zh-CN" altLang="en-US" sz="2400" dirty="0">
                <a:solidFill>
                  <a:schemeClr val="tx1"/>
                </a:solidFill>
                <a:latin typeface="+mn-ea"/>
              </a:rPr>
              <a:t>人需要一些多余的信息：增加信心</a:t>
            </a:r>
          </a:p>
          <a:p>
            <a:r>
              <a:rPr lang="zh-CN" altLang="en-US" sz="2400" dirty="0">
                <a:solidFill>
                  <a:schemeClr val="tx1"/>
                </a:solidFill>
                <a:latin typeface="+mn-ea"/>
              </a:rPr>
              <a:t>人们需要信息的压缩：需要一些统计信息</a:t>
            </a:r>
          </a:p>
          <a:p>
            <a:r>
              <a:rPr lang="zh-CN" altLang="en-US" sz="2400" dirty="0">
                <a:solidFill>
                  <a:schemeClr val="tx1"/>
                </a:solidFill>
                <a:latin typeface="+mn-ea"/>
              </a:rPr>
              <a:t>人们对信息需求的口味各异：人有不同的风格</a:t>
            </a:r>
          </a:p>
          <a:p>
            <a:r>
              <a:rPr lang="zh-CN" altLang="en-US" sz="2400" dirty="0">
                <a:solidFill>
                  <a:schemeClr val="tx1"/>
                </a:solidFill>
                <a:latin typeface="+mn-ea"/>
              </a:rPr>
              <a:t>人需要非口语的信息输入：阅读和对话</a:t>
            </a:r>
          </a:p>
        </p:txBody>
      </p:sp>
      <p:sp>
        <p:nvSpPr>
          <p:cNvPr id="2" name="文本框 1">
            <a:extLst>
              <a:ext uri="{FF2B5EF4-FFF2-40B4-BE49-F238E27FC236}">
                <a16:creationId xmlns:a16="http://schemas.microsoft.com/office/drawing/2014/main" id="{5F3FAB75-C3A4-43AE-BE23-720C210F75B3}"/>
              </a:ext>
            </a:extLst>
          </p:cNvPr>
          <p:cNvSpPr txBox="1"/>
          <p:nvPr/>
        </p:nvSpPr>
        <p:spPr>
          <a:xfrm>
            <a:off x="1281760" y="2526117"/>
            <a:ext cx="1207020" cy="646331"/>
          </a:xfrm>
          <a:prstGeom prst="rect">
            <a:avLst/>
          </a:prstGeom>
          <a:noFill/>
          <a:ln>
            <a:solidFill>
              <a:schemeClr val="accent1"/>
            </a:solidFill>
          </a:ln>
        </p:spPr>
        <p:txBody>
          <a:bodyPr wrap="square" rtlCol="0">
            <a:spAutoFit/>
          </a:bodyPr>
          <a:lstStyle/>
          <a:p>
            <a:r>
              <a:rPr lang="zh-CN" altLang="en-US" dirty="0"/>
              <a:t>来自感官的输入</a:t>
            </a:r>
          </a:p>
        </p:txBody>
      </p:sp>
      <p:sp>
        <p:nvSpPr>
          <p:cNvPr id="5" name="文本框 4">
            <a:extLst>
              <a:ext uri="{FF2B5EF4-FFF2-40B4-BE49-F238E27FC236}">
                <a16:creationId xmlns:a16="http://schemas.microsoft.com/office/drawing/2014/main" id="{5687BB35-217C-4CCA-9CE9-968B6F282335}"/>
              </a:ext>
            </a:extLst>
          </p:cNvPr>
          <p:cNvSpPr txBox="1"/>
          <p:nvPr/>
        </p:nvSpPr>
        <p:spPr>
          <a:xfrm>
            <a:off x="3113926" y="2650039"/>
            <a:ext cx="864096" cy="369332"/>
          </a:xfrm>
          <a:prstGeom prst="rect">
            <a:avLst/>
          </a:prstGeom>
          <a:noFill/>
          <a:ln>
            <a:solidFill>
              <a:schemeClr val="accent1"/>
            </a:solidFill>
          </a:ln>
        </p:spPr>
        <p:txBody>
          <a:bodyPr wrap="square" rtlCol="0">
            <a:spAutoFit/>
          </a:bodyPr>
          <a:lstStyle/>
          <a:p>
            <a:r>
              <a:rPr lang="zh-CN" altLang="en-US" dirty="0"/>
              <a:t>通道</a:t>
            </a:r>
            <a:endParaRPr lang="en-US" altLang="zh-CN" dirty="0"/>
          </a:p>
        </p:txBody>
      </p:sp>
      <p:sp>
        <p:nvSpPr>
          <p:cNvPr id="6" name="文本框 5">
            <a:extLst>
              <a:ext uri="{FF2B5EF4-FFF2-40B4-BE49-F238E27FC236}">
                <a16:creationId xmlns:a16="http://schemas.microsoft.com/office/drawing/2014/main" id="{284E7A41-66F6-41A7-9BD8-DBB99ABAAA42}"/>
              </a:ext>
            </a:extLst>
          </p:cNvPr>
          <p:cNvSpPr txBox="1"/>
          <p:nvPr/>
        </p:nvSpPr>
        <p:spPr>
          <a:xfrm>
            <a:off x="4565765" y="2526117"/>
            <a:ext cx="792086" cy="646331"/>
          </a:xfrm>
          <a:prstGeom prst="rect">
            <a:avLst/>
          </a:prstGeom>
          <a:noFill/>
          <a:ln>
            <a:solidFill>
              <a:schemeClr val="accent1"/>
            </a:solidFill>
          </a:ln>
        </p:spPr>
        <p:txBody>
          <a:bodyPr wrap="square" rtlCol="0">
            <a:spAutoFit/>
          </a:bodyPr>
          <a:lstStyle/>
          <a:p>
            <a:r>
              <a:rPr lang="zh-CN" altLang="en-US" dirty="0"/>
              <a:t>思维过程</a:t>
            </a:r>
          </a:p>
        </p:txBody>
      </p:sp>
      <p:sp>
        <p:nvSpPr>
          <p:cNvPr id="7" name="文本框 6">
            <a:extLst>
              <a:ext uri="{FF2B5EF4-FFF2-40B4-BE49-F238E27FC236}">
                <a16:creationId xmlns:a16="http://schemas.microsoft.com/office/drawing/2014/main" id="{C2B9C87D-5326-4F47-A302-C3297ABDEDB4}"/>
              </a:ext>
            </a:extLst>
          </p:cNvPr>
          <p:cNvSpPr txBox="1"/>
          <p:nvPr/>
        </p:nvSpPr>
        <p:spPr>
          <a:xfrm>
            <a:off x="5958476" y="2651134"/>
            <a:ext cx="792086" cy="369332"/>
          </a:xfrm>
          <a:prstGeom prst="rect">
            <a:avLst/>
          </a:prstGeom>
          <a:noFill/>
          <a:ln>
            <a:solidFill>
              <a:schemeClr val="accent1"/>
            </a:solidFill>
          </a:ln>
        </p:spPr>
        <p:txBody>
          <a:bodyPr wrap="square" rtlCol="0">
            <a:spAutoFit/>
          </a:bodyPr>
          <a:lstStyle/>
          <a:p>
            <a:r>
              <a:rPr lang="zh-CN" altLang="en-US" dirty="0"/>
              <a:t>通道</a:t>
            </a:r>
            <a:endParaRPr lang="en-US" altLang="zh-CN" dirty="0"/>
          </a:p>
        </p:txBody>
      </p:sp>
      <p:sp>
        <p:nvSpPr>
          <p:cNvPr id="8" name="文本框 7">
            <a:extLst>
              <a:ext uri="{FF2B5EF4-FFF2-40B4-BE49-F238E27FC236}">
                <a16:creationId xmlns:a16="http://schemas.microsoft.com/office/drawing/2014/main" id="{46B1D148-74E0-4D61-A791-EA95DFF39455}"/>
              </a:ext>
            </a:extLst>
          </p:cNvPr>
          <p:cNvSpPr txBox="1"/>
          <p:nvPr/>
        </p:nvSpPr>
        <p:spPr>
          <a:xfrm>
            <a:off x="7397433" y="2498541"/>
            <a:ext cx="792086" cy="646331"/>
          </a:xfrm>
          <a:prstGeom prst="rect">
            <a:avLst/>
          </a:prstGeom>
          <a:noFill/>
          <a:ln>
            <a:solidFill>
              <a:schemeClr val="accent1"/>
            </a:solidFill>
          </a:ln>
        </p:spPr>
        <p:txBody>
          <a:bodyPr wrap="square" rtlCol="0">
            <a:spAutoFit/>
          </a:bodyPr>
          <a:lstStyle/>
          <a:p>
            <a:r>
              <a:rPr lang="zh-CN" altLang="en-US" dirty="0"/>
              <a:t>输出应答</a:t>
            </a:r>
          </a:p>
        </p:txBody>
      </p:sp>
      <p:sp>
        <p:nvSpPr>
          <p:cNvPr id="9" name="文本框 8">
            <a:extLst>
              <a:ext uri="{FF2B5EF4-FFF2-40B4-BE49-F238E27FC236}">
                <a16:creationId xmlns:a16="http://schemas.microsoft.com/office/drawing/2014/main" id="{B98A5B75-2792-4476-8ACE-3D189B7995D2}"/>
              </a:ext>
            </a:extLst>
          </p:cNvPr>
          <p:cNvSpPr txBox="1"/>
          <p:nvPr/>
        </p:nvSpPr>
        <p:spPr>
          <a:xfrm>
            <a:off x="4392813" y="1709482"/>
            <a:ext cx="1137990" cy="369332"/>
          </a:xfrm>
          <a:prstGeom prst="rect">
            <a:avLst/>
          </a:prstGeom>
          <a:noFill/>
          <a:ln>
            <a:solidFill>
              <a:schemeClr val="accent1"/>
            </a:solidFill>
          </a:ln>
        </p:spPr>
        <p:txBody>
          <a:bodyPr wrap="square" rtlCol="0">
            <a:spAutoFit/>
          </a:bodyPr>
          <a:lstStyle/>
          <a:p>
            <a:r>
              <a:rPr lang="zh-CN" altLang="en-US" dirty="0"/>
              <a:t>记忆器官</a:t>
            </a:r>
          </a:p>
        </p:txBody>
      </p:sp>
      <p:cxnSp>
        <p:nvCxnSpPr>
          <p:cNvPr id="4" name="直接箭头连接符 3">
            <a:extLst>
              <a:ext uri="{FF2B5EF4-FFF2-40B4-BE49-F238E27FC236}">
                <a16:creationId xmlns:a16="http://schemas.microsoft.com/office/drawing/2014/main" id="{CC5A01D0-4CAF-442A-A4AF-A30EA8DDC453}"/>
              </a:ext>
            </a:extLst>
          </p:cNvPr>
          <p:cNvCxnSpPr>
            <a:stCxn id="2" idx="3"/>
            <a:endCxn id="5" idx="1"/>
          </p:cNvCxnSpPr>
          <p:nvPr/>
        </p:nvCxnSpPr>
        <p:spPr>
          <a:xfrm flipV="1">
            <a:off x="2488780" y="2834705"/>
            <a:ext cx="625146" cy="145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944252F-E875-4536-855D-A2E13BAA8DE4}"/>
              </a:ext>
            </a:extLst>
          </p:cNvPr>
          <p:cNvCxnSpPr/>
          <p:nvPr/>
        </p:nvCxnSpPr>
        <p:spPr>
          <a:xfrm>
            <a:off x="3965140" y="2821705"/>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84D03AD-C88A-4A60-AA5F-0AE2CFD5E4BE}"/>
              </a:ext>
            </a:extLst>
          </p:cNvPr>
          <p:cNvCxnSpPr/>
          <p:nvPr/>
        </p:nvCxnSpPr>
        <p:spPr>
          <a:xfrm>
            <a:off x="5357851" y="2849282"/>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867F60A-714A-48A3-AB6E-B9724EA27EEE}"/>
              </a:ext>
            </a:extLst>
          </p:cNvPr>
          <p:cNvCxnSpPr/>
          <p:nvPr/>
        </p:nvCxnSpPr>
        <p:spPr>
          <a:xfrm>
            <a:off x="6762201" y="2795585"/>
            <a:ext cx="6122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00DEE99-25A4-4B4B-B143-965B0E0A07C1}"/>
              </a:ext>
            </a:extLst>
          </p:cNvPr>
          <p:cNvCxnSpPr>
            <a:stCxn id="6" idx="0"/>
            <a:endCxn id="9" idx="2"/>
          </p:cNvCxnSpPr>
          <p:nvPr/>
        </p:nvCxnSpPr>
        <p:spPr>
          <a:xfrm flipV="1">
            <a:off x="4961808" y="2078814"/>
            <a:ext cx="0" cy="4473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BBAF80D-5DCD-4924-B9CF-E5EB8A710A51}"/>
              </a:ext>
            </a:extLst>
          </p:cNvPr>
          <p:cNvSpPr txBox="1"/>
          <p:nvPr/>
        </p:nvSpPr>
        <p:spPr>
          <a:xfrm>
            <a:off x="3137576" y="3083312"/>
            <a:ext cx="864096" cy="369332"/>
          </a:xfrm>
          <a:prstGeom prst="rect">
            <a:avLst/>
          </a:prstGeom>
          <a:noFill/>
          <a:ln>
            <a:noFill/>
          </a:ln>
        </p:spPr>
        <p:txBody>
          <a:bodyPr wrap="square" rtlCol="0">
            <a:spAutoFit/>
          </a:bodyPr>
          <a:lstStyle/>
          <a:p>
            <a:r>
              <a:rPr lang="zh-CN" altLang="en-US" dirty="0"/>
              <a:t>滤波</a:t>
            </a:r>
          </a:p>
        </p:txBody>
      </p:sp>
    </p:spTree>
    <p:extLst>
      <p:ext uri="{BB962C8B-B14F-4D97-AF65-F5344CB8AC3E}">
        <p14:creationId xmlns:p14="http://schemas.microsoft.com/office/powerpoint/2010/main" val="298003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计算机与人的比较</a:t>
            </a:r>
          </a:p>
        </p:txBody>
      </p:sp>
      <p:grpSp>
        <p:nvGrpSpPr>
          <p:cNvPr id="4" name="Group 4">
            <a:extLst>
              <a:ext uri="{FF2B5EF4-FFF2-40B4-BE49-F238E27FC236}">
                <a16:creationId xmlns:a16="http://schemas.microsoft.com/office/drawing/2014/main" id="{07427D67-ED3D-4C78-B0B0-A2B81C7B02ED}"/>
              </a:ext>
            </a:extLst>
          </p:cNvPr>
          <p:cNvGrpSpPr>
            <a:grpSpLocks/>
          </p:cNvGrpSpPr>
          <p:nvPr/>
        </p:nvGrpSpPr>
        <p:grpSpPr bwMode="auto">
          <a:xfrm>
            <a:off x="1403648" y="1772816"/>
            <a:ext cx="6192837" cy="4537075"/>
            <a:chOff x="1781" y="384"/>
            <a:chExt cx="1894" cy="1391"/>
          </a:xfrm>
        </p:grpSpPr>
        <p:sp>
          <p:nvSpPr>
            <p:cNvPr id="5" name="Rectangle 5">
              <a:extLst>
                <a:ext uri="{FF2B5EF4-FFF2-40B4-BE49-F238E27FC236}">
                  <a16:creationId xmlns:a16="http://schemas.microsoft.com/office/drawing/2014/main" id="{86CCAEC0-F251-403B-A199-D03C88D1E900}"/>
                </a:ext>
              </a:extLst>
            </p:cNvPr>
            <p:cNvSpPr>
              <a:spLocks noChangeArrowheads="1"/>
            </p:cNvSpPr>
            <p:nvPr/>
          </p:nvSpPr>
          <p:spPr bwMode="auto">
            <a:xfrm>
              <a:off x="2592" y="384"/>
              <a:ext cx="10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00"/>
                  </a:solidFill>
                  <a:latin typeface="宋体" panose="02010600030101010101" pitchFamily="2" charset="-122"/>
                </a:rPr>
                <a:t>表</a:t>
              </a:r>
              <a:endParaRPr kumimoji="1" lang="zh-CN" altLang="en-US" sz="4000" b="1" dirty="0">
                <a:latin typeface="Times New Roman" panose="02020603050405020304" pitchFamily="18" charset="0"/>
              </a:endParaRPr>
            </a:p>
          </p:txBody>
        </p:sp>
        <p:sp>
          <p:nvSpPr>
            <p:cNvPr id="6" name="Rectangle 6">
              <a:extLst>
                <a:ext uri="{FF2B5EF4-FFF2-40B4-BE49-F238E27FC236}">
                  <a16:creationId xmlns:a16="http://schemas.microsoft.com/office/drawing/2014/main" id="{8B835078-7601-4515-A277-4D9EF565BEB4}"/>
                </a:ext>
              </a:extLst>
            </p:cNvPr>
            <p:cNvSpPr>
              <a:spLocks noChangeArrowheads="1"/>
            </p:cNvSpPr>
            <p:nvPr/>
          </p:nvSpPr>
          <p:spPr bwMode="auto">
            <a:xfrm>
              <a:off x="2736" y="384"/>
              <a:ext cx="13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000000"/>
                  </a:solidFill>
                  <a:latin typeface="Times New Roman" panose="02020603050405020304" pitchFamily="18" charset="0"/>
                </a:rPr>
                <a:t>2.1</a:t>
              </a:r>
              <a:endParaRPr kumimoji="1" lang="en-US" altLang="zh-CN" sz="4000" b="1">
                <a:latin typeface="Times New Roman" panose="02020603050405020304" pitchFamily="18" charset="0"/>
              </a:endParaRPr>
            </a:p>
          </p:txBody>
        </p:sp>
        <p:sp>
          <p:nvSpPr>
            <p:cNvPr id="7" name="Rectangle 7">
              <a:extLst>
                <a:ext uri="{FF2B5EF4-FFF2-40B4-BE49-F238E27FC236}">
                  <a16:creationId xmlns:a16="http://schemas.microsoft.com/office/drawing/2014/main" id="{E90E452E-71C3-484B-9F9E-49118479659E}"/>
                </a:ext>
              </a:extLst>
            </p:cNvPr>
            <p:cNvSpPr>
              <a:spLocks noChangeArrowheads="1"/>
            </p:cNvSpPr>
            <p:nvPr/>
          </p:nvSpPr>
          <p:spPr bwMode="auto">
            <a:xfrm>
              <a:off x="2581" y="575"/>
              <a:ext cx="22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计算机</a:t>
              </a:r>
              <a:endParaRPr kumimoji="1" lang="zh-CN" altLang="en-US" sz="4000" b="1">
                <a:latin typeface="Times New Roman" panose="02020603050405020304" pitchFamily="18" charset="0"/>
              </a:endParaRPr>
            </a:p>
          </p:txBody>
        </p:sp>
        <p:sp>
          <p:nvSpPr>
            <p:cNvPr id="8" name="Rectangle 8">
              <a:extLst>
                <a:ext uri="{FF2B5EF4-FFF2-40B4-BE49-F238E27FC236}">
                  <a16:creationId xmlns:a16="http://schemas.microsoft.com/office/drawing/2014/main" id="{D5CE155D-7048-4FF0-AD54-6ACCE70C4D7A}"/>
                </a:ext>
              </a:extLst>
            </p:cNvPr>
            <p:cNvSpPr>
              <a:spLocks noChangeArrowheads="1"/>
            </p:cNvSpPr>
            <p:nvPr/>
          </p:nvSpPr>
          <p:spPr bwMode="auto">
            <a:xfrm>
              <a:off x="3245" y="575"/>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人</a:t>
              </a:r>
              <a:endParaRPr kumimoji="1" lang="zh-CN" altLang="en-US" sz="4000" b="1">
                <a:latin typeface="Times New Roman" panose="02020603050405020304" pitchFamily="18" charset="0"/>
              </a:endParaRPr>
            </a:p>
          </p:txBody>
        </p:sp>
        <p:sp>
          <p:nvSpPr>
            <p:cNvPr id="9" name="Rectangle 9">
              <a:extLst>
                <a:ext uri="{FF2B5EF4-FFF2-40B4-BE49-F238E27FC236}">
                  <a16:creationId xmlns:a16="http://schemas.microsoft.com/office/drawing/2014/main" id="{F16447E8-06B9-476F-8B45-A05A8BE7BBC3}"/>
                </a:ext>
              </a:extLst>
            </p:cNvPr>
            <p:cNvSpPr>
              <a:spLocks noChangeArrowheads="1"/>
            </p:cNvSpPr>
            <p:nvPr/>
          </p:nvSpPr>
          <p:spPr bwMode="auto">
            <a:xfrm>
              <a:off x="1781" y="548"/>
              <a:ext cx="690"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10">
              <a:extLst>
                <a:ext uri="{FF2B5EF4-FFF2-40B4-BE49-F238E27FC236}">
                  <a16:creationId xmlns:a16="http://schemas.microsoft.com/office/drawing/2014/main" id="{5D00DE8F-6DF6-4ADC-A037-EAFE346A87DF}"/>
                </a:ext>
              </a:extLst>
            </p:cNvPr>
            <p:cNvSpPr>
              <a:spLocks noChangeShapeType="1"/>
            </p:cNvSpPr>
            <p:nvPr/>
          </p:nvSpPr>
          <p:spPr bwMode="auto">
            <a:xfrm>
              <a:off x="1781" y="548"/>
              <a:ext cx="69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Rectangle 11">
              <a:extLst>
                <a:ext uri="{FF2B5EF4-FFF2-40B4-BE49-F238E27FC236}">
                  <a16:creationId xmlns:a16="http://schemas.microsoft.com/office/drawing/2014/main" id="{52F6EE66-CBDF-42B8-8ECE-7864F3700B48}"/>
                </a:ext>
              </a:extLst>
            </p:cNvPr>
            <p:cNvSpPr>
              <a:spLocks noChangeArrowheads="1"/>
            </p:cNvSpPr>
            <p:nvPr/>
          </p:nvSpPr>
          <p:spPr bwMode="auto">
            <a:xfrm>
              <a:off x="2471" y="548"/>
              <a:ext cx="13"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Line 12">
              <a:extLst>
                <a:ext uri="{FF2B5EF4-FFF2-40B4-BE49-F238E27FC236}">
                  <a16:creationId xmlns:a16="http://schemas.microsoft.com/office/drawing/2014/main" id="{B7E4C578-C907-401D-A039-5E4A42E4041C}"/>
                </a:ext>
              </a:extLst>
            </p:cNvPr>
            <p:cNvSpPr>
              <a:spLocks noChangeShapeType="1"/>
            </p:cNvSpPr>
            <p:nvPr/>
          </p:nvSpPr>
          <p:spPr bwMode="auto">
            <a:xfrm>
              <a:off x="2471" y="548"/>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492F86DA-4F80-434D-B810-09953746108B}"/>
                </a:ext>
              </a:extLst>
            </p:cNvPr>
            <p:cNvSpPr>
              <a:spLocks noChangeShapeType="1"/>
            </p:cNvSpPr>
            <p:nvPr/>
          </p:nvSpPr>
          <p:spPr bwMode="auto">
            <a:xfrm>
              <a:off x="2471" y="548"/>
              <a:ext cx="1" cy="1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4">
              <a:extLst>
                <a:ext uri="{FF2B5EF4-FFF2-40B4-BE49-F238E27FC236}">
                  <a16:creationId xmlns:a16="http://schemas.microsoft.com/office/drawing/2014/main" id="{FD5C4D6B-8F63-4470-9B33-B16AB547DE50}"/>
                </a:ext>
              </a:extLst>
            </p:cNvPr>
            <p:cNvSpPr>
              <a:spLocks noChangeArrowheads="1"/>
            </p:cNvSpPr>
            <p:nvPr/>
          </p:nvSpPr>
          <p:spPr bwMode="auto">
            <a:xfrm>
              <a:off x="2484" y="548"/>
              <a:ext cx="403"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5">
              <a:extLst>
                <a:ext uri="{FF2B5EF4-FFF2-40B4-BE49-F238E27FC236}">
                  <a16:creationId xmlns:a16="http://schemas.microsoft.com/office/drawing/2014/main" id="{36C9AEA0-9336-4EA4-960F-84816A1F6F96}"/>
                </a:ext>
              </a:extLst>
            </p:cNvPr>
            <p:cNvSpPr>
              <a:spLocks noChangeShapeType="1"/>
            </p:cNvSpPr>
            <p:nvPr/>
          </p:nvSpPr>
          <p:spPr bwMode="auto">
            <a:xfrm>
              <a:off x="2484" y="548"/>
              <a:ext cx="40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Rectangle 16">
              <a:extLst>
                <a:ext uri="{FF2B5EF4-FFF2-40B4-BE49-F238E27FC236}">
                  <a16:creationId xmlns:a16="http://schemas.microsoft.com/office/drawing/2014/main" id="{A69EAA9F-73EF-4EE8-B41F-5AA5E38DC2BE}"/>
                </a:ext>
              </a:extLst>
            </p:cNvPr>
            <p:cNvSpPr>
              <a:spLocks noChangeArrowheads="1"/>
            </p:cNvSpPr>
            <p:nvPr/>
          </p:nvSpPr>
          <p:spPr bwMode="auto">
            <a:xfrm>
              <a:off x="2887" y="548"/>
              <a:ext cx="13"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17">
              <a:extLst>
                <a:ext uri="{FF2B5EF4-FFF2-40B4-BE49-F238E27FC236}">
                  <a16:creationId xmlns:a16="http://schemas.microsoft.com/office/drawing/2014/main" id="{99428587-35CE-4C27-A397-A4BA53943D40}"/>
                </a:ext>
              </a:extLst>
            </p:cNvPr>
            <p:cNvSpPr>
              <a:spLocks noChangeShapeType="1"/>
            </p:cNvSpPr>
            <p:nvPr/>
          </p:nvSpPr>
          <p:spPr bwMode="auto">
            <a:xfrm>
              <a:off x="2887" y="548"/>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8">
              <a:extLst>
                <a:ext uri="{FF2B5EF4-FFF2-40B4-BE49-F238E27FC236}">
                  <a16:creationId xmlns:a16="http://schemas.microsoft.com/office/drawing/2014/main" id="{9B6D5E7C-031C-43E7-B0D2-84800E3DEAD5}"/>
                </a:ext>
              </a:extLst>
            </p:cNvPr>
            <p:cNvSpPr>
              <a:spLocks noChangeShapeType="1"/>
            </p:cNvSpPr>
            <p:nvPr/>
          </p:nvSpPr>
          <p:spPr bwMode="auto">
            <a:xfrm>
              <a:off x="2887" y="548"/>
              <a:ext cx="1" cy="18"/>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19">
              <a:extLst>
                <a:ext uri="{FF2B5EF4-FFF2-40B4-BE49-F238E27FC236}">
                  <a16:creationId xmlns:a16="http://schemas.microsoft.com/office/drawing/2014/main" id="{7C6E4784-44B9-4BAC-92E9-37B016E99005}"/>
                </a:ext>
              </a:extLst>
            </p:cNvPr>
            <p:cNvSpPr>
              <a:spLocks noChangeArrowheads="1"/>
            </p:cNvSpPr>
            <p:nvPr/>
          </p:nvSpPr>
          <p:spPr bwMode="auto">
            <a:xfrm>
              <a:off x="2900" y="548"/>
              <a:ext cx="775" cy="1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Line 20">
              <a:extLst>
                <a:ext uri="{FF2B5EF4-FFF2-40B4-BE49-F238E27FC236}">
                  <a16:creationId xmlns:a16="http://schemas.microsoft.com/office/drawing/2014/main" id="{907B4F55-3B86-4EF5-9DB2-EBEE43F5982E}"/>
                </a:ext>
              </a:extLst>
            </p:cNvPr>
            <p:cNvSpPr>
              <a:spLocks noChangeShapeType="1"/>
            </p:cNvSpPr>
            <p:nvPr/>
          </p:nvSpPr>
          <p:spPr bwMode="auto">
            <a:xfrm>
              <a:off x="2900" y="548"/>
              <a:ext cx="775" cy="1"/>
            </a:xfrm>
            <a:prstGeom prst="line">
              <a:avLst/>
            </a:prstGeom>
            <a:noFill/>
            <a:ln w="0">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1">
              <a:extLst>
                <a:ext uri="{FF2B5EF4-FFF2-40B4-BE49-F238E27FC236}">
                  <a16:creationId xmlns:a16="http://schemas.microsoft.com/office/drawing/2014/main" id="{EBE15179-5A1C-495E-AFB1-FD455AB4B636}"/>
                </a:ext>
              </a:extLst>
            </p:cNvPr>
            <p:cNvSpPr>
              <a:spLocks noChangeArrowheads="1"/>
            </p:cNvSpPr>
            <p:nvPr/>
          </p:nvSpPr>
          <p:spPr bwMode="auto">
            <a:xfrm>
              <a:off x="1833" y="702"/>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dirty="0">
                  <a:solidFill>
                    <a:srgbClr val="000000"/>
                  </a:solidFill>
                  <a:latin typeface="宋体" panose="02010600030101010101" pitchFamily="2" charset="-122"/>
                </a:rPr>
                <a:t>处理速度</a:t>
              </a:r>
              <a:endParaRPr kumimoji="1" lang="zh-CN" altLang="en-US" sz="4000" b="1" dirty="0">
                <a:latin typeface="Times New Roman" panose="02020603050405020304" pitchFamily="18" charset="0"/>
              </a:endParaRPr>
            </a:p>
          </p:txBody>
        </p:sp>
        <p:sp>
          <p:nvSpPr>
            <p:cNvPr id="22" name="Rectangle 22">
              <a:extLst>
                <a:ext uri="{FF2B5EF4-FFF2-40B4-BE49-F238E27FC236}">
                  <a16:creationId xmlns:a16="http://schemas.microsoft.com/office/drawing/2014/main" id="{50FD95E3-2913-477A-91B0-BB063EF1CE51}"/>
                </a:ext>
              </a:extLst>
            </p:cNvPr>
            <p:cNvSpPr>
              <a:spLocks noChangeArrowheads="1"/>
            </p:cNvSpPr>
            <p:nvPr/>
          </p:nvSpPr>
          <p:spPr bwMode="auto">
            <a:xfrm>
              <a:off x="1833" y="820"/>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灵活程度</a:t>
              </a:r>
              <a:endParaRPr kumimoji="1" lang="zh-CN" altLang="en-US" sz="4400" b="1">
                <a:latin typeface="Times New Roman" panose="02020603050405020304" pitchFamily="18" charset="0"/>
              </a:endParaRPr>
            </a:p>
          </p:txBody>
        </p:sp>
        <p:sp>
          <p:nvSpPr>
            <p:cNvPr id="23" name="Rectangle 23">
              <a:extLst>
                <a:ext uri="{FF2B5EF4-FFF2-40B4-BE49-F238E27FC236}">
                  <a16:creationId xmlns:a16="http://schemas.microsoft.com/office/drawing/2014/main" id="{1D26BDEB-0ECA-48B6-A98E-6DD4BCF8704F}"/>
                </a:ext>
              </a:extLst>
            </p:cNvPr>
            <p:cNvSpPr>
              <a:spLocks noChangeArrowheads="1"/>
            </p:cNvSpPr>
            <p:nvPr/>
          </p:nvSpPr>
          <p:spPr bwMode="auto">
            <a:xfrm>
              <a:off x="1833" y="938"/>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dirty="0">
                  <a:solidFill>
                    <a:srgbClr val="000000"/>
                  </a:solidFill>
                  <a:latin typeface="宋体" panose="02010600030101010101" pitchFamily="2" charset="-122"/>
                </a:rPr>
                <a:t>精度要求</a:t>
              </a:r>
              <a:endParaRPr kumimoji="1" lang="zh-CN" altLang="en-US" sz="4400" b="1" dirty="0">
                <a:latin typeface="Times New Roman" panose="02020603050405020304" pitchFamily="18" charset="0"/>
              </a:endParaRPr>
            </a:p>
          </p:txBody>
        </p:sp>
        <p:sp>
          <p:nvSpPr>
            <p:cNvPr id="24" name="Rectangle 24">
              <a:extLst>
                <a:ext uri="{FF2B5EF4-FFF2-40B4-BE49-F238E27FC236}">
                  <a16:creationId xmlns:a16="http://schemas.microsoft.com/office/drawing/2014/main" id="{A67B13EC-7D63-47FA-AD23-28A78DF5FA6B}"/>
                </a:ext>
              </a:extLst>
            </p:cNvPr>
            <p:cNvSpPr>
              <a:spLocks noChangeArrowheads="1"/>
            </p:cNvSpPr>
            <p:nvPr/>
          </p:nvSpPr>
          <p:spPr bwMode="auto">
            <a:xfrm>
              <a:off x="1833" y="1057"/>
              <a:ext cx="574"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信息结构化程度</a:t>
              </a:r>
              <a:endParaRPr kumimoji="1" lang="zh-CN" altLang="en-US" sz="4400" b="1">
                <a:latin typeface="Times New Roman" panose="02020603050405020304" pitchFamily="18" charset="0"/>
              </a:endParaRPr>
            </a:p>
          </p:txBody>
        </p:sp>
        <p:sp>
          <p:nvSpPr>
            <p:cNvPr id="25" name="Rectangle 25">
              <a:extLst>
                <a:ext uri="{FF2B5EF4-FFF2-40B4-BE49-F238E27FC236}">
                  <a16:creationId xmlns:a16="http://schemas.microsoft.com/office/drawing/2014/main" id="{DF23D557-244F-45F7-A77B-7C68C97F637A}"/>
                </a:ext>
              </a:extLst>
            </p:cNvPr>
            <p:cNvSpPr>
              <a:spLocks noChangeArrowheads="1"/>
            </p:cNvSpPr>
            <p:nvPr/>
          </p:nvSpPr>
          <p:spPr bwMode="auto">
            <a:xfrm>
              <a:off x="1833" y="1175"/>
              <a:ext cx="2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稳定性</a:t>
              </a:r>
              <a:endParaRPr kumimoji="1" lang="zh-CN" altLang="en-US" sz="4000" b="1">
                <a:latin typeface="Times New Roman" panose="02020603050405020304" pitchFamily="18" charset="0"/>
              </a:endParaRPr>
            </a:p>
          </p:txBody>
        </p:sp>
        <p:sp>
          <p:nvSpPr>
            <p:cNvPr id="26" name="Rectangle 26">
              <a:extLst>
                <a:ext uri="{FF2B5EF4-FFF2-40B4-BE49-F238E27FC236}">
                  <a16:creationId xmlns:a16="http://schemas.microsoft.com/office/drawing/2014/main" id="{043B4C74-68F6-4B77-8EAB-A2A8E61920AF}"/>
                </a:ext>
              </a:extLst>
            </p:cNvPr>
            <p:cNvSpPr>
              <a:spLocks noChangeArrowheads="1"/>
            </p:cNvSpPr>
            <p:nvPr/>
          </p:nvSpPr>
          <p:spPr bwMode="auto">
            <a:xfrm>
              <a:off x="1833" y="1293"/>
              <a:ext cx="2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出　错</a:t>
              </a:r>
              <a:endParaRPr kumimoji="1" lang="zh-CN" altLang="en-US" sz="4400" b="1">
                <a:latin typeface="Times New Roman" panose="02020603050405020304" pitchFamily="18" charset="0"/>
              </a:endParaRPr>
            </a:p>
          </p:txBody>
        </p:sp>
        <p:sp>
          <p:nvSpPr>
            <p:cNvPr id="27" name="Rectangle 27">
              <a:extLst>
                <a:ext uri="{FF2B5EF4-FFF2-40B4-BE49-F238E27FC236}">
                  <a16:creationId xmlns:a16="http://schemas.microsoft.com/office/drawing/2014/main" id="{0C85CC5F-9AA4-45B1-AA61-1B08E3D10C48}"/>
                </a:ext>
              </a:extLst>
            </p:cNvPr>
            <p:cNvSpPr>
              <a:spLocks noChangeArrowheads="1"/>
            </p:cNvSpPr>
            <p:nvPr/>
          </p:nvSpPr>
          <p:spPr bwMode="auto">
            <a:xfrm>
              <a:off x="1833" y="1411"/>
              <a:ext cx="24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可靠性</a:t>
              </a:r>
              <a:endParaRPr kumimoji="1" lang="zh-CN" altLang="en-US" sz="4400" b="1">
                <a:latin typeface="Times New Roman" panose="02020603050405020304" pitchFamily="18" charset="0"/>
              </a:endParaRPr>
            </a:p>
          </p:txBody>
        </p:sp>
        <p:sp>
          <p:nvSpPr>
            <p:cNvPr id="28" name="Rectangle 28">
              <a:extLst>
                <a:ext uri="{FF2B5EF4-FFF2-40B4-BE49-F238E27FC236}">
                  <a16:creationId xmlns:a16="http://schemas.microsoft.com/office/drawing/2014/main" id="{13CC715D-A9B0-4724-929A-5492EC0A3979}"/>
                </a:ext>
              </a:extLst>
            </p:cNvPr>
            <p:cNvSpPr>
              <a:spLocks noChangeArrowheads="1"/>
            </p:cNvSpPr>
            <p:nvPr/>
          </p:nvSpPr>
          <p:spPr bwMode="auto">
            <a:xfrm>
              <a:off x="1833" y="1529"/>
              <a:ext cx="24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修　改</a:t>
              </a:r>
              <a:endParaRPr kumimoji="1" lang="zh-CN" altLang="en-US" sz="4400" b="1">
                <a:latin typeface="Times New Roman" panose="02020603050405020304" pitchFamily="18" charset="0"/>
              </a:endParaRPr>
            </a:p>
          </p:txBody>
        </p:sp>
        <p:sp>
          <p:nvSpPr>
            <p:cNvPr id="29" name="Rectangle 29">
              <a:extLst>
                <a:ext uri="{FF2B5EF4-FFF2-40B4-BE49-F238E27FC236}">
                  <a16:creationId xmlns:a16="http://schemas.microsoft.com/office/drawing/2014/main" id="{04B9F6C0-2C7F-4A2F-B994-00D97B42A883}"/>
                </a:ext>
              </a:extLst>
            </p:cNvPr>
            <p:cNvSpPr>
              <a:spLocks noChangeArrowheads="1"/>
            </p:cNvSpPr>
            <p:nvPr/>
          </p:nvSpPr>
          <p:spPr bwMode="auto">
            <a:xfrm>
              <a:off x="1833" y="1647"/>
              <a:ext cx="32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100" b="1">
                  <a:solidFill>
                    <a:srgbClr val="000000"/>
                  </a:solidFill>
                  <a:latin typeface="宋体" panose="02010600030101010101" pitchFamily="2" charset="-122"/>
                </a:rPr>
                <a:t>决策能力</a:t>
              </a:r>
              <a:endParaRPr kumimoji="1" lang="zh-CN" altLang="en-US" sz="4400" b="1">
                <a:latin typeface="Times New Roman" panose="02020603050405020304" pitchFamily="18" charset="0"/>
              </a:endParaRPr>
            </a:p>
          </p:txBody>
        </p:sp>
        <p:sp>
          <p:nvSpPr>
            <p:cNvPr id="30" name="Rectangle 30">
              <a:extLst>
                <a:ext uri="{FF2B5EF4-FFF2-40B4-BE49-F238E27FC236}">
                  <a16:creationId xmlns:a16="http://schemas.microsoft.com/office/drawing/2014/main" id="{B24E097D-C6DD-494D-9096-2430EFC8756D}"/>
                </a:ext>
              </a:extLst>
            </p:cNvPr>
            <p:cNvSpPr>
              <a:spLocks noChangeArrowheads="1"/>
            </p:cNvSpPr>
            <p:nvPr/>
          </p:nvSpPr>
          <p:spPr bwMode="auto">
            <a:xfrm>
              <a:off x="2640" y="720"/>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快</a:t>
              </a:r>
              <a:endParaRPr kumimoji="1" lang="zh-CN" altLang="en-US" sz="4000" b="1">
                <a:latin typeface="Times New Roman" panose="02020603050405020304" pitchFamily="18" charset="0"/>
              </a:endParaRPr>
            </a:p>
          </p:txBody>
        </p:sp>
        <p:sp>
          <p:nvSpPr>
            <p:cNvPr id="31" name="Rectangle 31">
              <a:extLst>
                <a:ext uri="{FF2B5EF4-FFF2-40B4-BE49-F238E27FC236}">
                  <a16:creationId xmlns:a16="http://schemas.microsoft.com/office/drawing/2014/main" id="{BE720A62-D0D5-4CE0-A85B-12FD3A4CB458}"/>
                </a:ext>
              </a:extLst>
            </p:cNvPr>
            <p:cNvSpPr>
              <a:spLocks noChangeArrowheads="1"/>
            </p:cNvSpPr>
            <p:nvPr/>
          </p:nvSpPr>
          <p:spPr bwMode="auto">
            <a:xfrm>
              <a:off x="2640" y="827"/>
              <a:ext cx="223"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不灵活</a:t>
              </a:r>
              <a:endParaRPr kumimoji="1" lang="zh-CN" altLang="en-US" sz="4000" b="1">
                <a:latin typeface="Times New Roman" panose="02020603050405020304" pitchFamily="18" charset="0"/>
              </a:endParaRPr>
            </a:p>
          </p:txBody>
        </p:sp>
        <p:sp>
          <p:nvSpPr>
            <p:cNvPr id="32" name="Rectangle 32">
              <a:extLst>
                <a:ext uri="{FF2B5EF4-FFF2-40B4-BE49-F238E27FC236}">
                  <a16:creationId xmlns:a16="http://schemas.microsoft.com/office/drawing/2014/main" id="{A1EE0142-5ECD-4D32-BFE0-D83B1DEFF7C6}"/>
                </a:ext>
              </a:extLst>
            </p:cNvPr>
            <p:cNvSpPr>
              <a:spLocks noChangeArrowheads="1"/>
            </p:cNvSpPr>
            <p:nvPr/>
          </p:nvSpPr>
          <p:spPr bwMode="auto">
            <a:xfrm>
              <a:off x="2640" y="945"/>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高</a:t>
              </a:r>
              <a:endParaRPr kumimoji="1" lang="zh-CN" altLang="en-US" sz="4000" b="1">
                <a:latin typeface="Times New Roman" panose="02020603050405020304" pitchFamily="18" charset="0"/>
              </a:endParaRPr>
            </a:p>
          </p:txBody>
        </p:sp>
        <p:sp>
          <p:nvSpPr>
            <p:cNvPr id="33" name="Rectangle 33">
              <a:extLst>
                <a:ext uri="{FF2B5EF4-FFF2-40B4-BE49-F238E27FC236}">
                  <a16:creationId xmlns:a16="http://schemas.microsoft.com/office/drawing/2014/main" id="{B2AF2F7D-858E-48B2-A145-83D547D8BC98}"/>
                </a:ext>
              </a:extLst>
            </p:cNvPr>
            <p:cNvSpPr>
              <a:spLocks noChangeArrowheads="1"/>
            </p:cNvSpPr>
            <p:nvPr/>
          </p:nvSpPr>
          <p:spPr bwMode="auto">
            <a:xfrm>
              <a:off x="2640" y="1064"/>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高</a:t>
              </a:r>
              <a:endParaRPr kumimoji="1" lang="zh-CN" altLang="en-US" sz="4000" b="1">
                <a:latin typeface="Times New Roman" panose="02020603050405020304" pitchFamily="18" charset="0"/>
              </a:endParaRPr>
            </a:p>
          </p:txBody>
        </p:sp>
        <p:sp>
          <p:nvSpPr>
            <p:cNvPr id="34" name="Rectangle 34">
              <a:extLst>
                <a:ext uri="{FF2B5EF4-FFF2-40B4-BE49-F238E27FC236}">
                  <a16:creationId xmlns:a16="http://schemas.microsoft.com/office/drawing/2014/main" id="{E5E73E62-5907-409E-9411-25E5695284C7}"/>
                </a:ext>
              </a:extLst>
            </p:cNvPr>
            <p:cNvSpPr>
              <a:spLocks noChangeArrowheads="1"/>
            </p:cNvSpPr>
            <p:nvPr/>
          </p:nvSpPr>
          <p:spPr bwMode="auto">
            <a:xfrm>
              <a:off x="2640" y="1182"/>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35" name="Rectangle 35">
              <a:extLst>
                <a:ext uri="{FF2B5EF4-FFF2-40B4-BE49-F238E27FC236}">
                  <a16:creationId xmlns:a16="http://schemas.microsoft.com/office/drawing/2014/main" id="{92840F45-5BAF-4467-8627-E08EB5AB0712}"/>
                </a:ext>
              </a:extLst>
            </p:cNvPr>
            <p:cNvSpPr>
              <a:spLocks noChangeArrowheads="1"/>
            </p:cNvSpPr>
            <p:nvPr/>
          </p:nvSpPr>
          <p:spPr bwMode="auto">
            <a:xfrm>
              <a:off x="2640" y="1300"/>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少</a:t>
              </a:r>
              <a:endParaRPr kumimoji="1" lang="zh-CN" altLang="en-US" sz="4000" b="1">
                <a:latin typeface="Times New Roman" panose="02020603050405020304" pitchFamily="18" charset="0"/>
              </a:endParaRPr>
            </a:p>
          </p:txBody>
        </p:sp>
        <p:sp>
          <p:nvSpPr>
            <p:cNvPr id="36" name="Rectangle 36">
              <a:extLst>
                <a:ext uri="{FF2B5EF4-FFF2-40B4-BE49-F238E27FC236}">
                  <a16:creationId xmlns:a16="http://schemas.microsoft.com/office/drawing/2014/main" id="{60300F0F-C50A-429F-9FE9-1AC17360D073}"/>
                </a:ext>
              </a:extLst>
            </p:cNvPr>
            <p:cNvSpPr>
              <a:spLocks noChangeArrowheads="1"/>
            </p:cNvSpPr>
            <p:nvPr/>
          </p:nvSpPr>
          <p:spPr bwMode="auto">
            <a:xfrm>
              <a:off x="2640" y="1418"/>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37" name="Rectangle 37">
              <a:extLst>
                <a:ext uri="{FF2B5EF4-FFF2-40B4-BE49-F238E27FC236}">
                  <a16:creationId xmlns:a16="http://schemas.microsoft.com/office/drawing/2014/main" id="{E5BCCAD5-BD68-4C8D-A2F0-98B3432CE397}"/>
                </a:ext>
              </a:extLst>
            </p:cNvPr>
            <p:cNvSpPr>
              <a:spLocks noChangeArrowheads="1"/>
            </p:cNvSpPr>
            <p:nvPr/>
          </p:nvSpPr>
          <p:spPr bwMode="auto">
            <a:xfrm>
              <a:off x="2640" y="1536"/>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难</a:t>
              </a:r>
              <a:endParaRPr kumimoji="1" lang="zh-CN" altLang="en-US" sz="4000" b="1">
                <a:latin typeface="Times New Roman" panose="02020603050405020304" pitchFamily="18" charset="0"/>
              </a:endParaRPr>
            </a:p>
          </p:txBody>
        </p:sp>
        <p:sp>
          <p:nvSpPr>
            <p:cNvPr id="38" name="Rectangle 38">
              <a:extLst>
                <a:ext uri="{FF2B5EF4-FFF2-40B4-BE49-F238E27FC236}">
                  <a16:creationId xmlns:a16="http://schemas.microsoft.com/office/drawing/2014/main" id="{B1D7B045-B2CE-40B5-B48C-9E1CBAEC6E90}"/>
                </a:ext>
              </a:extLst>
            </p:cNvPr>
            <p:cNvSpPr>
              <a:spLocks noChangeArrowheads="1"/>
            </p:cNvSpPr>
            <p:nvPr/>
          </p:nvSpPr>
          <p:spPr bwMode="auto">
            <a:xfrm>
              <a:off x="2640" y="1654"/>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39" name="Rectangle 39">
              <a:extLst>
                <a:ext uri="{FF2B5EF4-FFF2-40B4-BE49-F238E27FC236}">
                  <a16:creationId xmlns:a16="http://schemas.microsoft.com/office/drawing/2014/main" id="{63E2DD77-B842-4D99-93FB-91799B77ACC6}"/>
                </a:ext>
              </a:extLst>
            </p:cNvPr>
            <p:cNvSpPr>
              <a:spLocks noChangeArrowheads="1"/>
            </p:cNvSpPr>
            <p:nvPr/>
          </p:nvSpPr>
          <p:spPr bwMode="auto">
            <a:xfrm>
              <a:off x="3216" y="720"/>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慢</a:t>
              </a:r>
              <a:endParaRPr kumimoji="1" lang="zh-CN" altLang="en-US" sz="4000" b="1">
                <a:latin typeface="Times New Roman" panose="02020603050405020304" pitchFamily="18" charset="0"/>
              </a:endParaRPr>
            </a:p>
          </p:txBody>
        </p:sp>
        <p:sp>
          <p:nvSpPr>
            <p:cNvPr id="40" name="Rectangle 40">
              <a:extLst>
                <a:ext uri="{FF2B5EF4-FFF2-40B4-BE49-F238E27FC236}">
                  <a16:creationId xmlns:a16="http://schemas.microsoft.com/office/drawing/2014/main" id="{E2E18666-7568-40C0-8E90-3C2C774E5402}"/>
                </a:ext>
              </a:extLst>
            </p:cNvPr>
            <p:cNvSpPr>
              <a:spLocks noChangeArrowheads="1"/>
            </p:cNvSpPr>
            <p:nvPr/>
          </p:nvSpPr>
          <p:spPr bwMode="auto">
            <a:xfrm>
              <a:off x="3216" y="801"/>
              <a:ext cx="14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dirty="0">
                  <a:solidFill>
                    <a:srgbClr val="000000"/>
                  </a:solidFill>
                  <a:latin typeface="宋体" panose="02010600030101010101" pitchFamily="2" charset="-122"/>
                </a:rPr>
                <a:t>灵活</a:t>
              </a:r>
              <a:endParaRPr kumimoji="1" lang="zh-CN" altLang="en-US" sz="4000" b="1" dirty="0">
                <a:latin typeface="Times New Roman" panose="02020603050405020304" pitchFamily="18" charset="0"/>
              </a:endParaRPr>
            </a:p>
          </p:txBody>
        </p:sp>
        <p:sp>
          <p:nvSpPr>
            <p:cNvPr id="41" name="Rectangle 41">
              <a:extLst>
                <a:ext uri="{FF2B5EF4-FFF2-40B4-BE49-F238E27FC236}">
                  <a16:creationId xmlns:a16="http://schemas.microsoft.com/office/drawing/2014/main" id="{F7ED81A4-DEF4-4C04-A347-951CB5E6A95B}"/>
                </a:ext>
              </a:extLst>
            </p:cNvPr>
            <p:cNvSpPr>
              <a:spLocks noChangeArrowheads="1"/>
            </p:cNvSpPr>
            <p:nvPr/>
          </p:nvSpPr>
          <p:spPr bwMode="auto">
            <a:xfrm>
              <a:off x="3216" y="919"/>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低</a:t>
              </a:r>
              <a:endParaRPr kumimoji="1" lang="zh-CN" altLang="en-US" sz="4000" b="1">
                <a:latin typeface="Times New Roman" panose="02020603050405020304" pitchFamily="18" charset="0"/>
              </a:endParaRPr>
            </a:p>
          </p:txBody>
        </p:sp>
        <p:sp>
          <p:nvSpPr>
            <p:cNvPr id="42" name="Rectangle 42">
              <a:extLst>
                <a:ext uri="{FF2B5EF4-FFF2-40B4-BE49-F238E27FC236}">
                  <a16:creationId xmlns:a16="http://schemas.microsoft.com/office/drawing/2014/main" id="{B2A02015-C492-4ED4-AE54-DE0338155B79}"/>
                </a:ext>
              </a:extLst>
            </p:cNvPr>
            <p:cNvSpPr>
              <a:spLocks noChangeArrowheads="1"/>
            </p:cNvSpPr>
            <p:nvPr/>
          </p:nvSpPr>
          <p:spPr bwMode="auto">
            <a:xfrm>
              <a:off x="3216" y="1038"/>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低</a:t>
              </a:r>
              <a:endParaRPr kumimoji="1" lang="zh-CN" altLang="en-US" sz="4000" b="1">
                <a:latin typeface="Times New Roman" panose="02020603050405020304" pitchFamily="18" charset="0"/>
              </a:endParaRPr>
            </a:p>
          </p:txBody>
        </p:sp>
        <p:sp>
          <p:nvSpPr>
            <p:cNvPr id="43" name="Rectangle 43">
              <a:extLst>
                <a:ext uri="{FF2B5EF4-FFF2-40B4-BE49-F238E27FC236}">
                  <a16:creationId xmlns:a16="http://schemas.microsoft.com/office/drawing/2014/main" id="{BF4428B1-A628-4451-885F-94374D12D810}"/>
                </a:ext>
              </a:extLst>
            </p:cNvPr>
            <p:cNvSpPr>
              <a:spLocks noChangeArrowheads="1"/>
            </p:cNvSpPr>
            <p:nvPr/>
          </p:nvSpPr>
          <p:spPr bwMode="auto">
            <a:xfrm>
              <a:off x="3216" y="1156"/>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44" name="Rectangle 44">
              <a:extLst>
                <a:ext uri="{FF2B5EF4-FFF2-40B4-BE49-F238E27FC236}">
                  <a16:creationId xmlns:a16="http://schemas.microsoft.com/office/drawing/2014/main" id="{3F3C10F5-AFAB-4CCB-A471-2FA8BCA482E6}"/>
                </a:ext>
              </a:extLst>
            </p:cNvPr>
            <p:cNvSpPr>
              <a:spLocks noChangeArrowheads="1"/>
            </p:cNvSpPr>
            <p:nvPr/>
          </p:nvSpPr>
          <p:spPr bwMode="auto">
            <a:xfrm>
              <a:off x="3216" y="1274"/>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多</a:t>
              </a:r>
              <a:endParaRPr kumimoji="1" lang="zh-CN" altLang="en-US" sz="4000" b="1">
                <a:latin typeface="Times New Roman" panose="02020603050405020304" pitchFamily="18" charset="0"/>
              </a:endParaRPr>
            </a:p>
          </p:txBody>
        </p:sp>
        <p:sp>
          <p:nvSpPr>
            <p:cNvPr id="45" name="Rectangle 45">
              <a:extLst>
                <a:ext uri="{FF2B5EF4-FFF2-40B4-BE49-F238E27FC236}">
                  <a16:creationId xmlns:a16="http://schemas.microsoft.com/office/drawing/2014/main" id="{6D049320-F528-4D55-978C-563485B0116D}"/>
                </a:ext>
              </a:extLst>
            </p:cNvPr>
            <p:cNvSpPr>
              <a:spLocks noChangeArrowheads="1"/>
            </p:cNvSpPr>
            <p:nvPr/>
          </p:nvSpPr>
          <p:spPr bwMode="auto">
            <a:xfrm>
              <a:off x="3216" y="1392"/>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差</a:t>
              </a:r>
              <a:endParaRPr kumimoji="1" lang="zh-CN" altLang="en-US" sz="4000" b="1">
                <a:latin typeface="Times New Roman" panose="02020603050405020304" pitchFamily="18" charset="0"/>
              </a:endParaRPr>
            </a:p>
          </p:txBody>
        </p:sp>
        <p:sp>
          <p:nvSpPr>
            <p:cNvPr id="46" name="Rectangle 46">
              <a:extLst>
                <a:ext uri="{FF2B5EF4-FFF2-40B4-BE49-F238E27FC236}">
                  <a16:creationId xmlns:a16="http://schemas.microsoft.com/office/drawing/2014/main" id="{F82F2DA6-FA43-4AFA-962C-0F916E89CB41}"/>
                </a:ext>
              </a:extLst>
            </p:cNvPr>
            <p:cNvSpPr>
              <a:spLocks noChangeArrowheads="1"/>
            </p:cNvSpPr>
            <p:nvPr/>
          </p:nvSpPr>
          <p:spPr bwMode="auto">
            <a:xfrm>
              <a:off x="3216" y="1510"/>
              <a:ext cx="7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易</a:t>
              </a:r>
              <a:endParaRPr kumimoji="1" lang="zh-CN" altLang="en-US" sz="4000" b="1">
                <a:latin typeface="Times New Roman" panose="02020603050405020304" pitchFamily="18" charset="0"/>
              </a:endParaRPr>
            </a:p>
          </p:txBody>
        </p:sp>
        <p:sp>
          <p:nvSpPr>
            <p:cNvPr id="47" name="Rectangle 47">
              <a:extLst>
                <a:ext uri="{FF2B5EF4-FFF2-40B4-BE49-F238E27FC236}">
                  <a16:creationId xmlns:a16="http://schemas.microsoft.com/office/drawing/2014/main" id="{DA2553AE-E202-457F-8C62-01331B290F8F}"/>
                </a:ext>
              </a:extLst>
            </p:cNvPr>
            <p:cNvSpPr>
              <a:spLocks noChangeArrowheads="1"/>
            </p:cNvSpPr>
            <p:nvPr/>
          </p:nvSpPr>
          <p:spPr bwMode="auto">
            <a:xfrm>
              <a:off x="3216" y="1632"/>
              <a:ext cx="7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900" b="1">
                  <a:solidFill>
                    <a:srgbClr val="000000"/>
                  </a:solidFill>
                  <a:latin typeface="宋体" panose="02010600030101010101" pitchFamily="2" charset="-122"/>
                </a:rPr>
                <a:t>好</a:t>
              </a:r>
              <a:endParaRPr kumimoji="1" lang="zh-CN" altLang="en-US" sz="4000" b="1">
                <a:latin typeface="Times New Roman" panose="02020603050405020304" pitchFamily="18" charset="0"/>
              </a:endParaRPr>
            </a:p>
          </p:txBody>
        </p:sp>
        <p:sp>
          <p:nvSpPr>
            <p:cNvPr id="48" name="Rectangle 48">
              <a:extLst>
                <a:ext uri="{FF2B5EF4-FFF2-40B4-BE49-F238E27FC236}">
                  <a16:creationId xmlns:a16="http://schemas.microsoft.com/office/drawing/2014/main" id="{AE84C6AE-A9DC-4B8D-BC63-38702DF64A78}"/>
                </a:ext>
              </a:extLst>
            </p:cNvPr>
            <p:cNvSpPr>
              <a:spLocks noChangeArrowheads="1"/>
            </p:cNvSpPr>
            <p:nvPr/>
          </p:nvSpPr>
          <p:spPr bwMode="auto">
            <a:xfrm>
              <a:off x="1781" y="684"/>
              <a:ext cx="690"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Line 49">
              <a:extLst>
                <a:ext uri="{FF2B5EF4-FFF2-40B4-BE49-F238E27FC236}">
                  <a16:creationId xmlns:a16="http://schemas.microsoft.com/office/drawing/2014/main" id="{849D1EB9-6B90-464D-9119-B533A383D188}"/>
                </a:ext>
              </a:extLst>
            </p:cNvPr>
            <p:cNvSpPr>
              <a:spLocks noChangeShapeType="1"/>
            </p:cNvSpPr>
            <p:nvPr/>
          </p:nvSpPr>
          <p:spPr bwMode="auto">
            <a:xfrm>
              <a:off x="1781" y="684"/>
              <a:ext cx="69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Rectangle 50">
              <a:extLst>
                <a:ext uri="{FF2B5EF4-FFF2-40B4-BE49-F238E27FC236}">
                  <a16:creationId xmlns:a16="http://schemas.microsoft.com/office/drawing/2014/main" id="{D5DAB59B-6DDA-42E3-9068-1A2FB1E25FE4}"/>
                </a:ext>
              </a:extLst>
            </p:cNvPr>
            <p:cNvSpPr>
              <a:spLocks noChangeArrowheads="1"/>
            </p:cNvSpPr>
            <p:nvPr/>
          </p:nvSpPr>
          <p:spPr bwMode="auto">
            <a:xfrm>
              <a:off x="2471" y="684"/>
              <a:ext cx="6"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Line 51">
              <a:extLst>
                <a:ext uri="{FF2B5EF4-FFF2-40B4-BE49-F238E27FC236}">
                  <a16:creationId xmlns:a16="http://schemas.microsoft.com/office/drawing/2014/main" id="{15025CCC-A585-46F3-B177-4A60D1B582B2}"/>
                </a:ext>
              </a:extLst>
            </p:cNvPr>
            <p:cNvSpPr>
              <a:spLocks noChangeShapeType="1"/>
            </p:cNvSpPr>
            <p:nvPr/>
          </p:nvSpPr>
          <p:spPr bwMode="auto">
            <a:xfrm>
              <a:off x="2471" y="684"/>
              <a:ext cx="6"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52">
              <a:extLst>
                <a:ext uri="{FF2B5EF4-FFF2-40B4-BE49-F238E27FC236}">
                  <a16:creationId xmlns:a16="http://schemas.microsoft.com/office/drawing/2014/main" id="{F76E516C-74ED-47CE-8BD3-160E77C9149A}"/>
                </a:ext>
              </a:extLst>
            </p:cNvPr>
            <p:cNvSpPr>
              <a:spLocks noChangeShapeType="1"/>
            </p:cNvSpPr>
            <p:nvPr/>
          </p:nvSpPr>
          <p:spPr bwMode="auto">
            <a:xfrm>
              <a:off x="2471" y="684"/>
              <a:ext cx="1" cy="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53">
              <a:extLst>
                <a:ext uri="{FF2B5EF4-FFF2-40B4-BE49-F238E27FC236}">
                  <a16:creationId xmlns:a16="http://schemas.microsoft.com/office/drawing/2014/main" id="{6A89BAC5-7002-476F-86F2-E3B509F6DA15}"/>
                </a:ext>
              </a:extLst>
            </p:cNvPr>
            <p:cNvSpPr>
              <a:spLocks noChangeArrowheads="1"/>
            </p:cNvSpPr>
            <p:nvPr/>
          </p:nvSpPr>
          <p:spPr bwMode="auto">
            <a:xfrm>
              <a:off x="2477" y="684"/>
              <a:ext cx="410"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Line 54">
              <a:extLst>
                <a:ext uri="{FF2B5EF4-FFF2-40B4-BE49-F238E27FC236}">
                  <a16:creationId xmlns:a16="http://schemas.microsoft.com/office/drawing/2014/main" id="{5CFB504F-97F1-4164-A5D9-6BC30B8F8B83}"/>
                </a:ext>
              </a:extLst>
            </p:cNvPr>
            <p:cNvSpPr>
              <a:spLocks noChangeShapeType="1"/>
            </p:cNvSpPr>
            <p:nvPr/>
          </p:nvSpPr>
          <p:spPr bwMode="auto">
            <a:xfrm>
              <a:off x="2477" y="684"/>
              <a:ext cx="41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Rectangle 55">
              <a:extLst>
                <a:ext uri="{FF2B5EF4-FFF2-40B4-BE49-F238E27FC236}">
                  <a16:creationId xmlns:a16="http://schemas.microsoft.com/office/drawing/2014/main" id="{98F8E52A-0B01-41CF-B37E-CF70806D7928}"/>
                </a:ext>
              </a:extLst>
            </p:cNvPr>
            <p:cNvSpPr>
              <a:spLocks noChangeArrowheads="1"/>
            </p:cNvSpPr>
            <p:nvPr/>
          </p:nvSpPr>
          <p:spPr bwMode="auto">
            <a:xfrm>
              <a:off x="2887" y="684"/>
              <a:ext cx="7"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Line 56">
              <a:extLst>
                <a:ext uri="{FF2B5EF4-FFF2-40B4-BE49-F238E27FC236}">
                  <a16:creationId xmlns:a16="http://schemas.microsoft.com/office/drawing/2014/main" id="{BEE0FA28-F6D0-4FD3-941B-09A48C405358}"/>
                </a:ext>
              </a:extLst>
            </p:cNvPr>
            <p:cNvSpPr>
              <a:spLocks noChangeShapeType="1"/>
            </p:cNvSpPr>
            <p:nvPr/>
          </p:nvSpPr>
          <p:spPr bwMode="auto">
            <a:xfrm>
              <a:off x="2887" y="684"/>
              <a:ext cx="7"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7">
              <a:extLst>
                <a:ext uri="{FF2B5EF4-FFF2-40B4-BE49-F238E27FC236}">
                  <a16:creationId xmlns:a16="http://schemas.microsoft.com/office/drawing/2014/main" id="{FF1E521A-53C4-48B3-B822-20CE7AE8EB4F}"/>
                </a:ext>
              </a:extLst>
            </p:cNvPr>
            <p:cNvSpPr>
              <a:spLocks noChangeShapeType="1"/>
            </p:cNvSpPr>
            <p:nvPr/>
          </p:nvSpPr>
          <p:spPr bwMode="auto">
            <a:xfrm>
              <a:off x="2887" y="684"/>
              <a:ext cx="1" cy="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58">
              <a:extLst>
                <a:ext uri="{FF2B5EF4-FFF2-40B4-BE49-F238E27FC236}">
                  <a16:creationId xmlns:a16="http://schemas.microsoft.com/office/drawing/2014/main" id="{E06BC925-CEA6-4FCC-A322-D2B118EEAA3C}"/>
                </a:ext>
              </a:extLst>
            </p:cNvPr>
            <p:cNvSpPr>
              <a:spLocks noChangeArrowheads="1"/>
            </p:cNvSpPr>
            <p:nvPr/>
          </p:nvSpPr>
          <p:spPr bwMode="auto">
            <a:xfrm>
              <a:off x="2894" y="684"/>
              <a:ext cx="781" cy="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Line 59">
              <a:extLst>
                <a:ext uri="{FF2B5EF4-FFF2-40B4-BE49-F238E27FC236}">
                  <a16:creationId xmlns:a16="http://schemas.microsoft.com/office/drawing/2014/main" id="{4775EC78-0E91-4459-AA84-CF2E4AB273C2}"/>
                </a:ext>
              </a:extLst>
            </p:cNvPr>
            <p:cNvSpPr>
              <a:spLocks noChangeShapeType="1"/>
            </p:cNvSpPr>
            <p:nvPr/>
          </p:nvSpPr>
          <p:spPr bwMode="auto">
            <a:xfrm>
              <a:off x="2894" y="684"/>
              <a:ext cx="781"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Rectangle 60">
              <a:extLst>
                <a:ext uri="{FF2B5EF4-FFF2-40B4-BE49-F238E27FC236}">
                  <a16:creationId xmlns:a16="http://schemas.microsoft.com/office/drawing/2014/main" id="{F79F89B8-869C-46E7-8F03-FC6F0874023C}"/>
                </a:ext>
              </a:extLst>
            </p:cNvPr>
            <p:cNvSpPr>
              <a:spLocks noChangeArrowheads="1"/>
            </p:cNvSpPr>
            <p:nvPr/>
          </p:nvSpPr>
          <p:spPr bwMode="auto">
            <a:xfrm>
              <a:off x="1781" y="1756"/>
              <a:ext cx="690"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 name="Line 61">
              <a:extLst>
                <a:ext uri="{FF2B5EF4-FFF2-40B4-BE49-F238E27FC236}">
                  <a16:creationId xmlns:a16="http://schemas.microsoft.com/office/drawing/2014/main" id="{CCD38A2A-3E14-434E-9CC8-CFE1C1F878CE}"/>
                </a:ext>
              </a:extLst>
            </p:cNvPr>
            <p:cNvSpPr>
              <a:spLocks noChangeShapeType="1"/>
            </p:cNvSpPr>
            <p:nvPr/>
          </p:nvSpPr>
          <p:spPr bwMode="auto">
            <a:xfrm>
              <a:off x="1781" y="1756"/>
              <a:ext cx="690"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62">
              <a:extLst>
                <a:ext uri="{FF2B5EF4-FFF2-40B4-BE49-F238E27FC236}">
                  <a16:creationId xmlns:a16="http://schemas.microsoft.com/office/drawing/2014/main" id="{4E43373D-AEC4-4113-9E8C-17580782A033}"/>
                </a:ext>
              </a:extLst>
            </p:cNvPr>
            <p:cNvSpPr>
              <a:spLocks noChangeArrowheads="1"/>
            </p:cNvSpPr>
            <p:nvPr/>
          </p:nvSpPr>
          <p:spPr bwMode="auto">
            <a:xfrm>
              <a:off x="2471" y="1756"/>
              <a:ext cx="13"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Line 63">
              <a:extLst>
                <a:ext uri="{FF2B5EF4-FFF2-40B4-BE49-F238E27FC236}">
                  <a16:creationId xmlns:a16="http://schemas.microsoft.com/office/drawing/2014/main" id="{A5315CF1-534A-4FA5-BB1A-E7851ACA269A}"/>
                </a:ext>
              </a:extLst>
            </p:cNvPr>
            <p:cNvSpPr>
              <a:spLocks noChangeShapeType="1"/>
            </p:cNvSpPr>
            <p:nvPr/>
          </p:nvSpPr>
          <p:spPr bwMode="auto">
            <a:xfrm>
              <a:off x="2595" y="1763"/>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4">
              <a:extLst>
                <a:ext uri="{FF2B5EF4-FFF2-40B4-BE49-F238E27FC236}">
                  <a16:creationId xmlns:a16="http://schemas.microsoft.com/office/drawing/2014/main" id="{132B307D-1140-49B7-8277-BD131F133A5A}"/>
                </a:ext>
              </a:extLst>
            </p:cNvPr>
            <p:cNvSpPr>
              <a:spLocks noChangeShapeType="1"/>
            </p:cNvSpPr>
            <p:nvPr/>
          </p:nvSpPr>
          <p:spPr bwMode="auto">
            <a:xfrm>
              <a:off x="2471" y="1756"/>
              <a:ext cx="1" cy="1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Rectangle 65">
              <a:extLst>
                <a:ext uri="{FF2B5EF4-FFF2-40B4-BE49-F238E27FC236}">
                  <a16:creationId xmlns:a16="http://schemas.microsoft.com/office/drawing/2014/main" id="{F39CB18C-604D-41B3-BC64-FF72BB14BE41}"/>
                </a:ext>
              </a:extLst>
            </p:cNvPr>
            <p:cNvSpPr>
              <a:spLocks noChangeArrowheads="1"/>
            </p:cNvSpPr>
            <p:nvPr/>
          </p:nvSpPr>
          <p:spPr bwMode="auto">
            <a:xfrm>
              <a:off x="2484" y="1756"/>
              <a:ext cx="403"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Line 66">
              <a:extLst>
                <a:ext uri="{FF2B5EF4-FFF2-40B4-BE49-F238E27FC236}">
                  <a16:creationId xmlns:a16="http://schemas.microsoft.com/office/drawing/2014/main" id="{3B8499BD-D2C0-4863-8D8C-2EDBD6B51E8C}"/>
                </a:ext>
              </a:extLst>
            </p:cNvPr>
            <p:cNvSpPr>
              <a:spLocks noChangeShapeType="1"/>
            </p:cNvSpPr>
            <p:nvPr/>
          </p:nvSpPr>
          <p:spPr bwMode="auto">
            <a:xfrm>
              <a:off x="2484" y="1756"/>
              <a:ext cx="40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Rectangle 67">
              <a:extLst>
                <a:ext uri="{FF2B5EF4-FFF2-40B4-BE49-F238E27FC236}">
                  <a16:creationId xmlns:a16="http://schemas.microsoft.com/office/drawing/2014/main" id="{392D08A0-EF55-44E4-A3A8-2B45BD05403C}"/>
                </a:ext>
              </a:extLst>
            </p:cNvPr>
            <p:cNvSpPr>
              <a:spLocks noChangeArrowheads="1"/>
            </p:cNvSpPr>
            <p:nvPr/>
          </p:nvSpPr>
          <p:spPr bwMode="auto">
            <a:xfrm>
              <a:off x="2887" y="1756"/>
              <a:ext cx="13"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 name="Line 68">
              <a:extLst>
                <a:ext uri="{FF2B5EF4-FFF2-40B4-BE49-F238E27FC236}">
                  <a16:creationId xmlns:a16="http://schemas.microsoft.com/office/drawing/2014/main" id="{5913AAE0-9D56-4B35-B6FA-D324A993DC4E}"/>
                </a:ext>
              </a:extLst>
            </p:cNvPr>
            <p:cNvSpPr>
              <a:spLocks noChangeShapeType="1"/>
            </p:cNvSpPr>
            <p:nvPr/>
          </p:nvSpPr>
          <p:spPr bwMode="auto">
            <a:xfrm>
              <a:off x="3170" y="1737"/>
              <a:ext cx="13"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69">
              <a:extLst>
                <a:ext uri="{FF2B5EF4-FFF2-40B4-BE49-F238E27FC236}">
                  <a16:creationId xmlns:a16="http://schemas.microsoft.com/office/drawing/2014/main" id="{9967F9F3-1E39-4425-9C30-57A32D0414F1}"/>
                </a:ext>
              </a:extLst>
            </p:cNvPr>
            <p:cNvSpPr>
              <a:spLocks noChangeShapeType="1"/>
            </p:cNvSpPr>
            <p:nvPr/>
          </p:nvSpPr>
          <p:spPr bwMode="auto">
            <a:xfrm>
              <a:off x="2887" y="1756"/>
              <a:ext cx="1" cy="19"/>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Rectangle 70">
              <a:extLst>
                <a:ext uri="{FF2B5EF4-FFF2-40B4-BE49-F238E27FC236}">
                  <a16:creationId xmlns:a16="http://schemas.microsoft.com/office/drawing/2014/main" id="{4F0A656D-F908-4DE7-B3FE-88DE398B34B9}"/>
                </a:ext>
              </a:extLst>
            </p:cNvPr>
            <p:cNvSpPr>
              <a:spLocks noChangeArrowheads="1"/>
            </p:cNvSpPr>
            <p:nvPr/>
          </p:nvSpPr>
          <p:spPr bwMode="auto">
            <a:xfrm>
              <a:off x="2900" y="1756"/>
              <a:ext cx="775" cy="19"/>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Line 71">
              <a:extLst>
                <a:ext uri="{FF2B5EF4-FFF2-40B4-BE49-F238E27FC236}">
                  <a16:creationId xmlns:a16="http://schemas.microsoft.com/office/drawing/2014/main" id="{999D279B-1793-4A33-B182-AE0293D25F20}"/>
                </a:ext>
              </a:extLst>
            </p:cNvPr>
            <p:cNvSpPr>
              <a:spLocks noChangeShapeType="1"/>
            </p:cNvSpPr>
            <p:nvPr/>
          </p:nvSpPr>
          <p:spPr bwMode="auto">
            <a:xfrm>
              <a:off x="2900" y="1756"/>
              <a:ext cx="775" cy="1"/>
            </a:xfrm>
            <a:prstGeom prst="line">
              <a:avLst/>
            </a:prstGeom>
            <a:noFill/>
            <a:ln w="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63659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2.2 </a:t>
            </a:r>
            <a:r>
              <a:rPr lang="zh-CN" altLang="en-US" dirty="0"/>
              <a:t>信息与管理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信息是管理的基础，管理的基本职能离不开信息：</a:t>
            </a:r>
          </a:p>
          <a:p>
            <a:pPr lvl="1"/>
            <a:r>
              <a:rPr lang="zh-CN" altLang="en-US" sz="2400" b="1" dirty="0">
                <a:solidFill>
                  <a:schemeClr val="tx1"/>
                </a:solidFill>
                <a:latin typeface="楷体" pitchFamily="49" charset="-122"/>
                <a:ea typeface="楷体" pitchFamily="49" charset="-122"/>
              </a:rPr>
              <a:t>计划：信息是制订计划的依据</a:t>
            </a:r>
          </a:p>
          <a:p>
            <a:pPr lvl="1"/>
            <a:r>
              <a:rPr lang="zh-CN" altLang="en-US" sz="2400" b="1" dirty="0">
                <a:solidFill>
                  <a:schemeClr val="tx1"/>
                </a:solidFill>
                <a:latin typeface="楷体" pitchFamily="49" charset="-122"/>
                <a:ea typeface="楷体" pitchFamily="49" charset="-122"/>
              </a:rPr>
              <a:t>组织：信息是组织实施的保证</a:t>
            </a:r>
          </a:p>
          <a:p>
            <a:pPr lvl="1"/>
            <a:r>
              <a:rPr lang="zh-CN" altLang="en-US" sz="2400" b="1" dirty="0">
                <a:solidFill>
                  <a:schemeClr val="tx1"/>
                </a:solidFill>
                <a:latin typeface="楷体" pitchFamily="49" charset="-122"/>
                <a:ea typeface="楷体" pitchFamily="49" charset="-122"/>
              </a:rPr>
              <a:t>控制：信息是调节控制的指示器</a:t>
            </a:r>
          </a:p>
          <a:p>
            <a:pPr lvl="1"/>
            <a:r>
              <a:rPr lang="zh-CN" altLang="en-US" sz="2400" b="1" dirty="0">
                <a:solidFill>
                  <a:schemeClr val="tx1"/>
                </a:solidFill>
                <a:latin typeface="楷体" pitchFamily="49" charset="-122"/>
                <a:ea typeface="楷体" pitchFamily="49" charset="-122"/>
              </a:rPr>
              <a:t>激励：信息是激励职工的依据</a:t>
            </a:r>
          </a:p>
          <a:p>
            <a:pPr lvl="1"/>
            <a:r>
              <a:rPr lang="zh-CN" altLang="en-US" sz="2400" b="1" dirty="0">
                <a:solidFill>
                  <a:schemeClr val="tx1"/>
                </a:solidFill>
                <a:latin typeface="楷体" pitchFamily="49" charset="-122"/>
                <a:ea typeface="楷体" pitchFamily="49" charset="-122"/>
              </a:rPr>
              <a:t>领导：信息是领导指挥的基础</a:t>
            </a:r>
          </a:p>
        </p:txBody>
      </p:sp>
    </p:spTree>
    <p:extLst>
      <p:ext uri="{BB962C8B-B14F-4D97-AF65-F5344CB8AC3E}">
        <p14:creationId xmlns:p14="http://schemas.microsoft.com/office/powerpoint/2010/main" val="300403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管理就是决定</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mn-ea"/>
              </a:rPr>
              <a:t>管理的决策理论学派认为：</a:t>
            </a:r>
            <a:endParaRPr lang="en-US" altLang="zh-CN" dirty="0">
              <a:solidFill>
                <a:schemeClr val="tx1"/>
              </a:solidFill>
              <a:latin typeface="+mn-ea"/>
            </a:endParaRPr>
          </a:p>
          <a:p>
            <a:r>
              <a:rPr lang="en-US" altLang="zh-CN" dirty="0">
                <a:solidFill>
                  <a:schemeClr val="tx1"/>
                </a:solidFill>
                <a:latin typeface="+mn-ea"/>
              </a:rPr>
              <a:t>	</a:t>
            </a:r>
            <a:r>
              <a:rPr lang="zh-CN" altLang="en-US" sz="2400" b="1" dirty="0">
                <a:solidFill>
                  <a:schemeClr val="tx1"/>
                </a:solidFill>
                <a:latin typeface="楷体" pitchFamily="49" charset="-122"/>
                <a:ea typeface="楷体" pitchFamily="49" charset="-122"/>
              </a:rPr>
              <a:t>管理就是决策</a:t>
            </a:r>
            <a:endParaRPr lang="en-US" altLang="zh-CN" sz="2400" b="1" dirty="0">
              <a:solidFill>
                <a:schemeClr val="tx1"/>
              </a:solidFill>
              <a:latin typeface="楷体" pitchFamily="49" charset="-122"/>
              <a:ea typeface="楷体" pitchFamily="49" charset="-122"/>
            </a:endParaRPr>
          </a:p>
          <a:p>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决策过程就是收集、处理和使用信息的过程。</a:t>
            </a:r>
            <a:endParaRPr lang="en-US" altLang="zh-CN" sz="2400" b="1" dirty="0">
              <a:solidFill>
                <a:schemeClr val="tx1"/>
              </a:solidFill>
              <a:latin typeface="楷体" pitchFamily="49" charset="-122"/>
              <a:ea typeface="楷体" pitchFamily="49" charset="-122"/>
            </a:endParaRPr>
          </a:p>
          <a:p>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知己知彼，百战不殆。</a:t>
            </a:r>
          </a:p>
          <a:p>
            <a:pPr marL="0" indent="0">
              <a:buNone/>
            </a:pPr>
            <a:endParaRPr lang="zh-CN" altLang="en-US" dirty="0">
              <a:solidFill>
                <a:schemeClr val="tx1"/>
              </a:solidFill>
              <a:latin typeface="+mn-ea"/>
            </a:endParaRPr>
          </a:p>
        </p:txBody>
      </p:sp>
    </p:spTree>
    <p:extLst>
      <p:ext uri="{BB962C8B-B14F-4D97-AF65-F5344CB8AC3E}">
        <p14:creationId xmlns:p14="http://schemas.microsoft.com/office/powerpoint/2010/main" val="213895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管理中的信息</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mn-ea"/>
              </a:rPr>
              <a:t>管理活动中使用的信息就是管理信息</a:t>
            </a:r>
            <a:endParaRPr lang="en-US" altLang="zh-CN" dirty="0">
              <a:solidFill>
                <a:schemeClr val="tx1"/>
              </a:solidFill>
              <a:latin typeface="+mn-ea"/>
            </a:endParaRPr>
          </a:p>
          <a:p>
            <a:r>
              <a:rPr lang="zh-CN" altLang="en-US" dirty="0"/>
              <a:t>管理活动一般可分为三个层次：高层</a:t>
            </a:r>
            <a:r>
              <a:rPr lang="en-US" altLang="zh-CN" dirty="0"/>
              <a:t>/</a:t>
            </a:r>
            <a:r>
              <a:rPr lang="zh-CN" altLang="en-US" dirty="0"/>
              <a:t>战略层、中层</a:t>
            </a:r>
            <a:r>
              <a:rPr lang="en-US" altLang="zh-CN" dirty="0"/>
              <a:t>/</a:t>
            </a:r>
            <a:r>
              <a:rPr lang="zh-CN" altLang="en-US" dirty="0"/>
              <a:t>战术层、基层</a:t>
            </a:r>
            <a:r>
              <a:rPr lang="en-US" altLang="zh-CN" dirty="0"/>
              <a:t>/</a:t>
            </a:r>
            <a:r>
              <a:rPr lang="zh-CN" altLang="en-US" dirty="0"/>
              <a:t>作业层。</a:t>
            </a:r>
            <a:endParaRPr lang="en-US" altLang="zh-CN" dirty="0"/>
          </a:p>
          <a:p>
            <a:r>
              <a:rPr lang="zh-CN" altLang="en-US" dirty="0"/>
              <a:t>不同管理层次使用信息不同：</a:t>
            </a:r>
            <a:endParaRPr lang="en-US" altLang="zh-CN" dirty="0"/>
          </a:p>
          <a:p>
            <a:pPr lvl="1"/>
            <a:r>
              <a:rPr lang="zh-CN" altLang="en-US" sz="2400" b="1" dirty="0">
                <a:solidFill>
                  <a:schemeClr val="tx1"/>
                </a:solidFill>
                <a:latin typeface="楷体" pitchFamily="49" charset="-122"/>
                <a:ea typeface="楷体" pitchFamily="49" charset="-122"/>
              </a:rPr>
              <a:t>战略信息：高层管理人员战略决策</a:t>
            </a:r>
            <a:endParaRPr lang="en-US" altLang="zh-CN" sz="2400" b="1" dirty="0">
              <a:solidFill>
                <a:schemeClr val="tx1"/>
              </a:solidFill>
              <a:latin typeface="楷体" pitchFamily="49" charset="-122"/>
              <a:ea typeface="楷体" pitchFamily="49" charset="-122"/>
            </a:endParaRPr>
          </a:p>
          <a:p>
            <a:pPr lvl="1"/>
            <a:r>
              <a:rPr lang="zh-CN" altLang="en-US" sz="2400" b="1" dirty="0">
                <a:solidFill>
                  <a:schemeClr val="tx1"/>
                </a:solidFill>
                <a:latin typeface="楷体" pitchFamily="49" charset="-122"/>
                <a:ea typeface="楷体" pitchFamily="49" charset="-122"/>
              </a:rPr>
              <a:t>战术信息：中层管理人员计划编制</a:t>
            </a:r>
            <a:endParaRPr lang="en-US" altLang="zh-CN" sz="2400" b="1" dirty="0">
              <a:solidFill>
                <a:schemeClr val="tx1"/>
              </a:solidFill>
              <a:latin typeface="楷体" pitchFamily="49" charset="-122"/>
              <a:ea typeface="楷体" pitchFamily="49" charset="-122"/>
            </a:endParaRPr>
          </a:p>
          <a:p>
            <a:pPr lvl="1"/>
            <a:r>
              <a:rPr lang="zh-CN" altLang="en-US" sz="2400" b="1" dirty="0">
                <a:solidFill>
                  <a:schemeClr val="tx1"/>
                </a:solidFill>
                <a:latin typeface="楷体" pitchFamily="49" charset="-122"/>
                <a:ea typeface="楷体" pitchFamily="49" charset="-122"/>
              </a:rPr>
              <a:t>业务信息：基层管理人员执行计划</a:t>
            </a:r>
          </a:p>
          <a:p>
            <a:pPr marL="0" indent="0">
              <a:buNone/>
            </a:pPr>
            <a:endParaRPr lang="zh-CN" altLang="en-US" dirty="0">
              <a:solidFill>
                <a:schemeClr val="tx1"/>
              </a:solidFill>
              <a:latin typeface="+mn-ea"/>
            </a:endParaRPr>
          </a:p>
        </p:txBody>
      </p:sp>
    </p:spTree>
    <p:extLst>
      <p:ext uri="{BB962C8B-B14F-4D97-AF65-F5344CB8AC3E}">
        <p14:creationId xmlns:p14="http://schemas.microsoft.com/office/powerpoint/2010/main" val="328766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各管理层次的信息特征</a:t>
            </a:r>
          </a:p>
        </p:txBody>
      </p:sp>
      <p:graphicFrame>
        <p:nvGraphicFramePr>
          <p:cNvPr id="5" name="表格 4">
            <a:extLst>
              <a:ext uri="{FF2B5EF4-FFF2-40B4-BE49-F238E27FC236}">
                <a16:creationId xmlns:a16="http://schemas.microsoft.com/office/drawing/2014/main" id="{D928D848-D1F7-4814-817E-E229537C5C39}"/>
              </a:ext>
            </a:extLst>
          </p:cNvPr>
          <p:cNvGraphicFramePr>
            <a:graphicFrameLocks noGrp="1"/>
          </p:cNvGraphicFramePr>
          <p:nvPr>
            <p:extLst>
              <p:ext uri="{D42A27DB-BD31-4B8C-83A1-F6EECF244321}">
                <p14:modId xmlns:p14="http://schemas.microsoft.com/office/powerpoint/2010/main" val="2149015644"/>
              </p:ext>
            </p:extLst>
          </p:nvPr>
        </p:nvGraphicFramePr>
        <p:xfrm>
          <a:off x="699392" y="1789146"/>
          <a:ext cx="7791450" cy="4416425"/>
        </p:xfrm>
        <a:graphic>
          <a:graphicData uri="http://schemas.openxmlformats.org/drawingml/2006/table">
            <a:tbl>
              <a:tblPr>
                <a:tableStyleId>{5C22544A-7EE6-4342-B048-85BDC9FD1C3A}</a:tableStyleId>
              </a:tblPr>
              <a:tblGrid>
                <a:gridCol w="1663841">
                  <a:extLst>
                    <a:ext uri="{9D8B030D-6E8A-4147-A177-3AD203B41FA5}">
                      <a16:colId xmlns:a16="http://schemas.microsoft.com/office/drawing/2014/main" val="20000"/>
                    </a:ext>
                  </a:extLst>
                </a:gridCol>
                <a:gridCol w="6127609">
                  <a:extLst>
                    <a:ext uri="{9D8B030D-6E8A-4147-A177-3AD203B41FA5}">
                      <a16:colId xmlns:a16="http://schemas.microsoft.com/office/drawing/2014/main" val="20001"/>
                    </a:ext>
                  </a:extLst>
                </a:gridCol>
              </a:tblGrid>
              <a:tr h="633612">
                <a:tc rowSpan="2">
                  <a:txBody>
                    <a:bodyPr/>
                    <a:lstStyle/>
                    <a:p>
                      <a:r>
                        <a:rPr lang="zh-CN" sz="2400" dirty="0">
                          <a:effectLst/>
                        </a:rPr>
                        <a:t>信 息 特 性 </a:t>
                      </a:r>
                      <a:endParaRPr lang="zh-CN" sz="2000" dirty="0">
                        <a:effectLst/>
                        <a:latin typeface="Times New Roman"/>
                      </a:endParaRPr>
                    </a:p>
                  </a:txBody>
                  <a:tcPr marL="68569" marR="685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effectLst/>
                          <a:latin typeface="Times New Roman"/>
                        </a:rPr>
                        <a:t>管理层次</a:t>
                      </a:r>
                      <a:endParaRPr lang="zh-CN" sz="2400" dirty="0">
                        <a:effectLst/>
                        <a:latin typeface="Times New Roman"/>
                      </a:endParaRPr>
                    </a:p>
                  </a:txBody>
                  <a:tcPr marL="68569" marR="6856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4229">
                <a:tc vMerge="1">
                  <a:txBody>
                    <a:bodyPr/>
                    <a:lstStyle/>
                    <a:p>
                      <a:endParaRPr lang="zh-CN" altLang="en-US"/>
                    </a:p>
                  </a:txBody>
                  <a:tcPr/>
                </a:tc>
                <a:tc>
                  <a:txBody>
                    <a:bodyPr/>
                    <a:lstStyle/>
                    <a:p>
                      <a:r>
                        <a:rPr lang="en-US" altLang="zh-CN" sz="2000" dirty="0">
                          <a:effectLst/>
                        </a:rPr>
                        <a:t>  </a:t>
                      </a:r>
                      <a:r>
                        <a:rPr lang="zh-CN" sz="2000" dirty="0">
                          <a:effectLst/>
                        </a:rPr>
                        <a:t>业务</a:t>
                      </a:r>
                      <a:r>
                        <a:rPr lang="zh-CN" altLang="en-US" sz="2000" dirty="0">
                          <a:effectLst/>
                        </a:rPr>
                        <a:t>管理</a:t>
                      </a:r>
                      <a:r>
                        <a:rPr lang="zh-CN" sz="2000" dirty="0">
                          <a:effectLst/>
                        </a:rPr>
                        <a:t> </a:t>
                      </a:r>
                      <a:r>
                        <a:rPr lang="en-US" sz="2000" dirty="0">
                          <a:effectLst/>
                        </a:rPr>
                        <a:t>                </a:t>
                      </a:r>
                      <a:r>
                        <a:rPr lang="zh-CN" sz="2000" dirty="0">
                          <a:effectLst/>
                        </a:rPr>
                        <a:t>战术</a:t>
                      </a:r>
                      <a:r>
                        <a:rPr lang="zh-CN" altLang="en-US" sz="2000" dirty="0">
                          <a:effectLst/>
                        </a:rPr>
                        <a:t>管理</a:t>
                      </a:r>
                      <a:r>
                        <a:rPr lang="en-US" sz="2000" dirty="0">
                          <a:effectLst/>
                        </a:rPr>
                        <a:t>                   </a:t>
                      </a:r>
                      <a:r>
                        <a:rPr lang="zh-CN" sz="2000" dirty="0">
                          <a:effectLst/>
                        </a:rPr>
                        <a:t>战略</a:t>
                      </a:r>
                      <a:r>
                        <a:rPr lang="zh-CN" altLang="en-US" sz="2000" dirty="0">
                          <a:effectLst/>
                        </a:rPr>
                        <a:t>管理</a:t>
                      </a:r>
                      <a:endParaRPr lang="zh-CN" sz="1800" dirty="0">
                        <a:effectLst/>
                        <a:latin typeface="Times New Roman"/>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78584">
                <a:tc>
                  <a:txBody>
                    <a:bodyPr/>
                    <a:lstStyle/>
                    <a:p>
                      <a:r>
                        <a:rPr lang="zh-CN" sz="2000" dirty="0">
                          <a:effectLst/>
                        </a:rPr>
                        <a:t>主要来源</a:t>
                      </a:r>
                      <a:br>
                        <a:rPr lang="en-US" sz="2000" dirty="0">
                          <a:effectLst/>
                        </a:rPr>
                      </a:br>
                      <a:r>
                        <a:rPr lang="zh-CN" sz="2000" dirty="0">
                          <a:effectLst/>
                        </a:rPr>
                        <a:t>范围</a:t>
                      </a:r>
                      <a:br>
                        <a:rPr lang="en-US" sz="2000" dirty="0">
                          <a:effectLst/>
                        </a:rPr>
                      </a:br>
                      <a:r>
                        <a:rPr lang="zh-CN" sz="2000" dirty="0">
                          <a:effectLst/>
                        </a:rPr>
                        <a:t>频率</a:t>
                      </a:r>
                      <a:br>
                        <a:rPr lang="en-US" sz="2000" dirty="0">
                          <a:effectLst/>
                        </a:rPr>
                      </a:br>
                      <a:r>
                        <a:rPr lang="zh-CN" sz="2000" dirty="0">
                          <a:effectLst/>
                        </a:rPr>
                        <a:t>精确度</a:t>
                      </a:r>
                      <a:br>
                        <a:rPr lang="en-US" sz="2000" dirty="0">
                          <a:effectLst/>
                        </a:rPr>
                      </a:br>
                      <a:r>
                        <a:rPr lang="zh-CN" sz="2000" dirty="0">
                          <a:effectLst/>
                        </a:rPr>
                        <a:t>时间性</a:t>
                      </a:r>
                      <a:endParaRPr lang="en-US" altLang="zh-CN" sz="2000" dirty="0">
                        <a:effectLst/>
                      </a:endParaRPr>
                    </a:p>
                    <a:p>
                      <a:r>
                        <a:rPr lang="zh-CN" sz="2000" dirty="0">
                          <a:effectLst/>
                        </a:rPr>
                        <a:t>可知性</a:t>
                      </a:r>
                      <a:endParaRPr lang="en-US" altLang="zh-CN" sz="2000" dirty="0">
                        <a:effectLst/>
                      </a:endParaRPr>
                    </a:p>
                    <a:p>
                      <a:r>
                        <a:rPr lang="zh-CN" sz="2000" dirty="0">
                          <a:effectLst/>
                        </a:rPr>
                        <a:t>寿命</a:t>
                      </a:r>
                      <a:endParaRPr lang="en-US" altLang="zh-CN" sz="2000" dirty="0">
                        <a:effectLst/>
                      </a:endParaRPr>
                    </a:p>
                    <a:p>
                      <a:r>
                        <a:rPr lang="zh-CN" sz="2000" dirty="0">
                          <a:effectLst/>
                        </a:rPr>
                        <a:t>保密要求</a:t>
                      </a:r>
                      <a:endParaRPr lang="en-US" altLang="zh-CN" sz="2000" dirty="0">
                        <a:effectLst/>
                      </a:endParaRPr>
                    </a:p>
                    <a:p>
                      <a:r>
                        <a:rPr lang="zh-CN" sz="2000" dirty="0">
                          <a:effectLst/>
                        </a:rPr>
                        <a:t>加工方法</a:t>
                      </a:r>
                      <a:endParaRPr lang="en-US" altLang="zh-CN" sz="2000" dirty="0">
                        <a:effectLst/>
                      </a:endParaRPr>
                    </a:p>
                    <a:p>
                      <a:r>
                        <a:rPr lang="zh-CN" sz="2000" dirty="0">
                          <a:effectLst/>
                        </a:rPr>
                        <a:t>组织</a:t>
                      </a:r>
                      <a:endParaRPr lang="zh-CN" sz="1800" dirty="0">
                        <a:effectLst/>
                        <a:latin typeface="Times New Roman"/>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effectLst/>
                        </a:rPr>
                        <a:t>  </a:t>
                      </a:r>
                      <a:r>
                        <a:rPr lang="zh-CN" altLang="en-US" sz="2000" b="1" dirty="0">
                          <a:effectLst/>
                          <a:latin typeface="楷体" pitchFamily="49" charset="-122"/>
                          <a:ea typeface="楷体" pitchFamily="49" charset="-122"/>
                        </a:rPr>
                        <a:t>内</a:t>
                      </a:r>
                      <a:r>
                        <a:rPr lang="zh-CN" sz="2000" b="1" dirty="0">
                          <a:effectLst/>
                          <a:latin typeface="楷体" pitchFamily="49" charset="-122"/>
                          <a:ea typeface="楷体" pitchFamily="49" charset="-122"/>
                        </a:rPr>
                        <a:t>部 </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外部</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较小</a:t>
                      </a:r>
                      <a:r>
                        <a:rPr lang="en-US" sz="2000" b="1" dirty="0">
                          <a:effectLst/>
                          <a:latin typeface="楷体" pitchFamily="49" charset="-122"/>
                          <a:ea typeface="楷体" pitchFamily="49" charset="-122"/>
                        </a:rPr>
                        <a:t>                          </a:t>
                      </a:r>
                      <a:r>
                        <a:rPr lang="en-US" sz="2000" b="1" baseline="0" dirty="0">
                          <a:effectLst/>
                          <a:latin typeface="楷体" pitchFamily="49" charset="-122"/>
                          <a:ea typeface="楷体" pitchFamily="49" charset="-122"/>
                        </a:rPr>
                        <a:t>     </a:t>
                      </a:r>
                      <a:r>
                        <a:rPr lang="zh-CN" sz="2000" b="1" dirty="0">
                          <a:effectLst/>
                          <a:latin typeface="楷体" pitchFamily="49" charset="-122"/>
                          <a:ea typeface="楷体" pitchFamily="49" charset="-122"/>
                        </a:rPr>
                        <a:t>较广</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历史的</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预测的</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预知性</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突发性</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短</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长</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低</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高</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固定</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灵活</a:t>
                      </a:r>
                      <a:r>
                        <a:rPr lang="zh-CN" sz="1800" b="1" dirty="0">
                          <a:effectLst/>
                          <a:latin typeface="楷体" pitchFamily="49" charset="-122"/>
                          <a:ea typeface="楷体" pitchFamily="49" charset="-122"/>
                        </a:rPr>
                        <a:t> </a:t>
                      </a:r>
                      <a:endParaRPr lang="en-US" altLang="zh-CN" sz="1800" b="1" dirty="0">
                        <a:effectLst/>
                        <a:latin typeface="楷体" pitchFamily="49" charset="-122"/>
                        <a:ea typeface="楷体" pitchFamily="49" charset="-122"/>
                      </a:endParaRPr>
                    </a:p>
                    <a:p>
                      <a:r>
                        <a:rPr lang="en-US" altLang="zh-CN" sz="2000" b="1" dirty="0">
                          <a:effectLst/>
                          <a:latin typeface="楷体" pitchFamily="49" charset="-122"/>
                          <a:ea typeface="楷体" pitchFamily="49" charset="-122"/>
                        </a:rPr>
                        <a:t> </a:t>
                      </a:r>
                      <a:r>
                        <a:rPr lang="zh-CN" sz="2000" b="1" dirty="0">
                          <a:effectLst/>
                          <a:latin typeface="楷体" pitchFamily="49" charset="-122"/>
                          <a:ea typeface="楷体" pitchFamily="49" charset="-122"/>
                        </a:rPr>
                        <a:t>严谨 </a:t>
                      </a:r>
                      <a:r>
                        <a:rPr lang="en-US" sz="2000" b="1" dirty="0">
                          <a:effectLst/>
                          <a:latin typeface="楷体" pitchFamily="49" charset="-122"/>
                          <a:ea typeface="楷体" pitchFamily="49" charset="-122"/>
                        </a:rPr>
                        <a:t>                              </a:t>
                      </a:r>
                      <a:r>
                        <a:rPr lang="zh-CN" sz="2000" b="1" dirty="0">
                          <a:effectLst/>
                          <a:latin typeface="楷体" pitchFamily="49" charset="-122"/>
                          <a:ea typeface="楷体" pitchFamily="49" charset="-122"/>
                        </a:rPr>
                        <a:t>松散</a:t>
                      </a:r>
                      <a:endParaRPr lang="zh-CN" sz="1800" b="1" dirty="0">
                        <a:effectLst/>
                        <a:latin typeface="楷体" pitchFamily="49" charset="-122"/>
                        <a:ea typeface="楷体" pitchFamily="49" charset="-122"/>
                      </a:endParaRPr>
                    </a:p>
                  </a:txBody>
                  <a:tcPr marL="68569" marR="685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Line 14">
            <a:extLst>
              <a:ext uri="{FF2B5EF4-FFF2-40B4-BE49-F238E27FC236}">
                <a16:creationId xmlns:a16="http://schemas.microsoft.com/office/drawing/2014/main" id="{14602159-763B-47D3-8EBD-4F64331EAA38}"/>
              </a:ext>
            </a:extLst>
          </p:cNvPr>
          <p:cNvSpPr>
            <a:spLocks noChangeShapeType="1"/>
          </p:cNvSpPr>
          <p:nvPr/>
        </p:nvSpPr>
        <p:spPr bwMode="auto">
          <a:xfrm>
            <a:off x="4907854" y="5749959"/>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3">
            <a:extLst>
              <a:ext uri="{FF2B5EF4-FFF2-40B4-BE49-F238E27FC236}">
                <a16:creationId xmlns:a16="http://schemas.microsoft.com/office/drawing/2014/main" id="{A4ED24A4-88E6-4335-8DEC-A266745F6ECE}"/>
              </a:ext>
            </a:extLst>
          </p:cNvPr>
          <p:cNvSpPr>
            <a:spLocks noChangeShapeType="1"/>
          </p:cNvSpPr>
          <p:nvPr/>
        </p:nvSpPr>
        <p:spPr bwMode="auto">
          <a:xfrm>
            <a:off x="4907854" y="54610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2">
            <a:extLst>
              <a:ext uri="{FF2B5EF4-FFF2-40B4-BE49-F238E27FC236}">
                <a16:creationId xmlns:a16="http://schemas.microsoft.com/office/drawing/2014/main" id="{9E055DFF-200B-4691-946A-2348E50E4C90}"/>
              </a:ext>
            </a:extLst>
          </p:cNvPr>
          <p:cNvSpPr>
            <a:spLocks noChangeShapeType="1"/>
          </p:cNvSpPr>
          <p:nvPr/>
        </p:nvSpPr>
        <p:spPr bwMode="auto">
          <a:xfrm>
            <a:off x="4907854" y="5173696"/>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1">
            <a:extLst>
              <a:ext uri="{FF2B5EF4-FFF2-40B4-BE49-F238E27FC236}">
                <a16:creationId xmlns:a16="http://schemas.microsoft.com/office/drawing/2014/main" id="{B008B583-6218-4D29-B397-3226EF712EE6}"/>
              </a:ext>
            </a:extLst>
          </p:cNvPr>
          <p:cNvSpPr>
            <a:spLocks noChangeShapeType="1"/>
          </p:cNvSpPr>
          <p:nvPr/>
        </p:nvSpPr>
        <p:spPr bwMode="auto">
          <a:xfrm>
            <a:off x="4907854" y="48133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10">
            <a:extLst>
              <a:ext uri="{FF2B5EF4-FFF2-40B4-BE49-F238E27FC236}">
                <a16:creationId xmlns:a16="http://schemas.microsoft.com/office/drawing/2014/main" id="{EB7FDD94-3DFE-4F52-936D-BAF8056995AA}"/>
              </a:ext>
            </a:extLst>
          </p:cNvPr>
          <p:cNvSpPr>
            <a:spLocks noChangeShapeType="1"/>
          </p:cNvSpPr>
          <p:nvPr/>
        </p:nvSpPr>
        <p:spPr bwMode="auto">
          <a:xfrm>
            <a:off x="4907854" y="4525996"/>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id="{12CE2B43-F717-4FD2-8632-52083D7185DB}"/>
              </a:ext>
            </a:extLst>
          </p:cNvPr>
          <p:cNvSpPr>
            <a:spLocks noChangeShapeType="1"/>
          </p:cNvSpPr>
          <p:nvPr/>
        </p:nvSpPr>
        <p:spPr bwMode="auto">
          <a:xfrm>
            <a:off x="4907854" y="42370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8">
            <a:extLst>
              <a:ext uri="{FF2B5EF4-FFF2-40B4-BE49-F238E27FC236}">
                <a16:creationId xmlns:a16="http://schemas.microsoft.com/office/drawing/2014/main" id="{A63A996C-9E50-41C6-A34C-8C5E4E2F8DD2}"/>
              </a:ext>
            </a:extLst>
          </p:cNvPr>
          <p:cNvSpPr>
            <a:spLocks noChangeShapeType="1"/>
          </p:cNvSpPr>
          <p:nvPr/>
        </p:nvSpPr>
        <p:spPr bwMode="auto">
          <a:xfrm>
            <a:off x="4907854" y="3949734"/>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4159A546-1319-43BD-B799-FA0016303754}"/>
              </a:ext>
            </a:extLst>
          </p:cNvPr>
          <p:cNvSpPr>
            <a:spLocks noChangeShapeType="1"/>
          </p:cNvSpPr>
          <p:nvPr/>
        </p:nvSpPr>
        <p:spPr bwMode="auto">
          <a:xfrm>
            <a:off x="4907854" y="35893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6">
            <a:extLst>
              <a:ext uri="{FF2B5EF4-FFF2-40B4-BE49-F238E27FC236}">
                <a16:creationId xmlns:a16="http://schemas.microsoft.com/office/drawing/2014/main" id="{68D3092E-B500-4A80-AC33-7E0EC1F03471}"/>
              </a:ext>
            </a:extLst>
          </p:cNvPr>
          <p:cNvSpPr>
            <a:spLocks noChangeShapeType="1"/>
          </p:cNvSpPr>
          <p:nvPr/>
        </p:nvSpPr>
        <p:spPr bwMode="auto">
          <a:xfrm>
            <a:off x="4907854" y="3229009"/>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5">
            <a:extLst>
              <a:ext uri="{FF2B5EF4-FFF2-40B4-BE49-F238E27FC236}">
                <a16:creationId xmlns:a16="http://schemas.microsoft.com/office/drawing/2014/main" id="{90FD7C6E-3C76-4FE4-8364-D2D07824A728}"/>
              </a:ext>
            </a:extLst>
          </p:cNvPr>
          <p:cNvSpPr>
            <a:spLocks noChangeShapeType="1"/>
          </p:cNvSpPr>
          <p:nvPr/>
        </p:nvSpPr>
        <p:spPr bwMode="auto">
          <a:xfrm>
            <a:off x="4907854" y="2954371"/>
            <a:ext cx="400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9411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信息作为管理的基础，竞争的第一要素，已成为比物质、能量更重要的经济资源。</a:t>
            </a:r>
          </a:p>
          <a:p>
            <a:r>
              <a:rPr lang="zh-CN" altLang="en-US" dirty="0">
                <a:solidFill>
                  <a:schemeClr val="tx1"/>
                </a:solidFill>
                <a:latin typeface="+mn-ea"/>
              </a:rPr>
              <a:t>对信息的有效管理和充分利用，能降低决策中的不确定性和风险，使各项资源得到最大限度的合理运用，为企业和社会创造更大财富。</a:t>
            </a:r>
          </a:p>
        </p:txBody>
      </p:sp>
    </p:spTree>
    <p:extLst>
      <p:ext uri="{BB962C8B-B14F-4D97-AF65-F5344CB8AC3E}">
        <p14:creationId xmlns:p14="http://schemas.microsoft.com/office/powerpoint/2010/main" val="40470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信息管理的理解有狭义和广义之分。</a:t>
            </a:r>
          </a:p>
          <a:p>
            <a:pPr lvl="1"/>
            <a:r>
              <a:rPr lang="zh-CN" altLang="en-US" sz="2400" b="1" dirty="0">
                <a:solidFill>
                  <a:schemeClr val="tx1"/>
                </a:solidFill>
                <a:latin typeface="楷体" pitchFamily="49" charset="-122"/>
                <a:ea typeface="楷体" pitchFamily="49" charset="-122"/>
              </a:rPr>
              <a:t>狭义信息管理认为信息管理就是对信息本身的管理，即采用各种技术方法和手段对信息进行组织、规划、控制、存储和检索等，并达到预定目标。</a:t>
            </a:r>
          </a:p>
          <a:p>
            <a:pPr lvl="1"/>
            <a:r>
              <a:rPr lang="zh-CN" altLang="en-US" sz="2400" b="1" dirty="0">
                <a:solidFill>
                  <a:schemeClr val="tx1"/>
                </a:solidFill>
                <a:latin typeface="楷体" pitchFamily="49" charset="-122"/>
                <a:ea typeface="楷体" pitchFamily="49" charset="-122"/>
              </a:rPr>
              <a:t>广义信息管理认为是对信息资源及其相关资源（如信息设备、信息技术、信息人员、信息系统等）进行规划、组织、领导和控制的过程。</a:t>
            </a:r>
          </a:p>
        </p:txBody>
      </p:sp>
    </p:spTree>
    <p:extLst>
      <p:ext uri="{BB962C8B-B14F-4D97-AF65-F5344CB8AC3E}">
        <p14:creationId xmlns:p14="http://schemas.microsoft.com/office/powerpoint/2010/main" val="195748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信息管理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信息管理是一种特殊的管理活动，信息管理离不开信息技术的支持，所以很多场合采用计算机信息管理这一说法。 </a:t>
            </a:r>
          </a:p>
        </p:txBody>
      </p:sp>
    </p:spTree>
    <p:extLst>
      <p:ext uri="{BB962C8B-B14F-4D97-AF65-F5344CB8AC3E}">
        <p14:creationId xmlns:p14="http://schemas.microsoft.com/office/powerpoint/2010/main" val="405908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2.3 </a:t>
            </a:r>
            <a:r>
              <a:rPr lang="zh-CN" altLang="en-US" dirty="0"/>
              <a:t>信息系统</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sz="3200" dirty="0"/>
              <a:t>什么是信息系统？</a:t>
            </a:r>
          </a:p>
          <a:p>
            <a:r>
              <a:rPr lang="zh-CN" altLang="en-US" sz="3200" dirty="0"/>
              <a:t>信息系统可以干什么？</a:t>
            </a:r>
          </a:p>
          <a:p>
            <a:r>
              <a:rPr lang="zh-CN" altLang="en-US" sz="3200" dirty="0"/>
              <a:t>信息系统的结构？</a:t>
            </a:r>
          </a:p>
        </p:txBody>
      </p:sp>
    </p:spTree>
    <p:extLst>
      <p:ext uri="{BB962C8B-B14F-4D97-AF65-F5344CB8AC3E}">
        <p14:creationId xmlns:p14="http://schemas.microsoft.com/office/powerpoint/2010/main" val="177783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2.1 </a:t>
            </a:r>
            <a:r>
              <a:rPr lang="zh-CN" altLang="en-US" sz="2000" b="1" dirty="0">
                <a:solidFill>
                  <a:schemeClr val="tx1"/>
                </a:solidFill>
              </a:rPr>
              <a:t>信息的概念</a:t>
            </a:r>
          </a:p>
          <a:p>
            <a:pPr marL="0" indent="0">
              <a:lnSpc>
                <a:spcPct val="120000"/>
              </a:lnSpc>
              <a:buNone/>
            </a:pPr>
            <a:r>
              <a:rPr lang="en-US" altLang="zh-CN" sz="2000" b="1" dirty="0">
                <a:solidFill>
                  <a:schemeClr val="tx1"/>
                </a:solidFill>
              </a:rPr>
              <a:t>2.2 </a:t>
            </a:r>
            <a:r>
              <a:rPr lang="zh-CN" altLang="en-US" sz="2000" b="1" dirty="0">
                <a:solidFill>
                  <a:schemeClr val="tx1"/>
                </a:solidFill>
              </a:rPr>
              <a:t>信息与管理</a:t>
            </a:r>
          </a:p>
          <a:p>
            <a:pPr marL="0" indent="0">
              <a:lnSpc>
                <a:spcPct val="120000"/>
              </a:lnSpc>
              <a:buNone/>
            </a:pPr>
            <a:r>
              <a:rPr lang="en-US" altLang="zh-CN" sz="2000" b="1" dirty="0">
                <a:solidFill>
                  <a:schemeClr val="tx1"/>
                </a:solidFill>
              </a:rPr>
              <a:t>2.3 </a:t>
            </a:r>
            <a:r>
              <a:rPr lang="zh-CN" altLang="en-US" sz="2000" b="1" dirty="0">
                <a:solidFill>
                  <a:schemeClr val="tx1"/>
                </a:solidFill>
              </a:rPr>
              <a:t>信息系统</a:t>
            </a:r>
          </a:p>
          <a:p>
            <a:pPr marL="0" indent="0">
              <a:lnSpc>
                <a:spcPct val="120000"/>
              </a:lnSpc>
              <a:buNone/>
            </a:pPr>
            <a:r>
              <a:rPr lang="en-US" altLang="zh-CN" sz="2000" b="1" dirty="0">
                <a:solidFill>
                  <a:schemeClr val="tx1"/>
                </a:solidFill>
              </a:rPr>
              <a:t>2.4 </a:t>
            </a:r>
            <a:r>
              <a:rPr lang="zh-CN" altLang="en-US" sz="2000" b="1" dirty="0">
                <a:solidFill>
                  <a:schemeClr val="tx1"/>
                </a:solidFill>
              </a:rPr>
              <a:t>信息系统分类</a:t>
            </a:r>
          </a:p>
          <a:p>
            <a:pPr marL="0" indent="0">
              <a:lnSpc>
                <a:spcPct val="120000"/>
              </a:lnSpc>
              <a:buNone/>
            </a:pPr>
            <a:r>
              <a:rPr lang="en-US" altLang="zh-CN" sz="2000" b="1" dirty="0">
                <a:solidFill>
                  <a:schemeClr val="tx1"/>
                </a:solidFill>
              </a:rPr>
              <a:t>2.5 </a:t>
            </a:r>
            <a:r>
              <a:rPr lang="zh-CN" altLang="en-US" sz="2000" b="1" dirty="0">
                <a:solidFill>
                  <a:schemeClr val="tx1"/>
                </a:solidFill>
              </a:rPr>
              <a:t>信息系统与组织</a:t>
            </a:r>
          </a:p>
          <a:p>
            <a:pPr marL="0" indent="0">
              <a:lnSpc>
                <a:spcPct val="120000"/>
              </a:lnSpc>
              <a:buNone/>
            </a:pPr>
            <a:r>
              <a:rPr lang="en-US" altLang="zh-CN" sz="2000" b="1" dirty="0">
                <a:solidFill>
                  <a:schemeClr val="tx1"/>
                </a:solidFill>
              </a:rPr>
              <a:t>2.6 </a:t>
            </a:r>
            <a:r>
              <a:rPr lang="zh-CN" altLang="en-US" sz="2000" b="1" dirty="0">
                <a:solidFill>
                  <a:schemeClr val="tx1"/>
                </a:solidFill>
              </a:rPr>
              <a:t>信息系统的发展趋势</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1. </a:t>
            </a:r>
            <a:r>
              <a:rPr lang="zh-CN" altLang="en-US" dirty="0"/>
              <a:t>信息系统的定义</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pPr marL="0" indent="0">
              <a:buNone/>
            </a:pPr>
            <a:r>
              <a:rPr lang="zh-CN" altLang="en-US" sz="3200" dirty="0"/>
              <a:t>信息系统：</a:t>
            </a:r>
            <a:endParaRPr lang="en-US" altLang="zh-CN" sz="3200" dirty="0"/>
          </a:p>
          <a:p>
            <a:pPr marL="0" indent="0">
              <a:buNone/>
            </a:pP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信息系统就是输入数据，通过加工处理，产生信息的系统。</a:t>
            </a:r>
            <a:endParaRPr lang="en-US" altLang="zh-CN" sz="2400" b="1" dirty="0">
              <a:solidFill>
                <a:schemeClr val="tx1"/>
              </a:solidFill>
              <a:latin typeface="楷体" pitchFamily="49" charset="-122"/>
              <a:ea typeface="楷体" pitchFamily="49" charset="-122"/>
            </a:endParaRPr>
          </a:p>
          <a:p>
            <a:pPr marL="0" indent="0">
              <a:buNone/>
            </a:pPr>
            <a:endParaRPr lang="en-US" altLang="zh-CN" sz="2400" b="1" dirty="0">
              <a:solidFill>
                <a:schemeClr val="tx1"/>
              </a:solidFill>
              <a:latin typeface="楷体" pitchFamily="49" charset="-122"/>
              <a:ea typeface="楷体" pitchFamily="49" charset="-122"/>
            </a:endParaRPr>
          </a:p>
          <a:p>
            <a:pPr marL="0" indent="0">
              <a:buNone/>
            </a:pPr>
            <a:r>
              <a:rPr lang="zh-CN" altLang="en-US" sz="3200" dirty="0"/>
              <a:t>计算机信息系统：</a:t>
            </a:r>
            <a:endParaRPr lang="en-US" altLang="zh-CN" sz="3200" dirty="0"/>
          </a:p>
          <a:p>
            <a:pPr marL="0" indent="0">
              <a:buNone/>
            </a:pP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结合理论和方法，应用信息技术解决管理问题，为管理决策者提供支持的系统。</a:t>
            </a:r>
            <a:endParaRPr lang="en-US" altLang="zh-CN" sz="24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153565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1. </a:t>
            </a:r>
            <a:r>
              <a:rPr lang="zh-CN" altLang="en-US" dirty="0"/>
              <a:t>信息系统的定义</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1025139"/>
          </a:xfrm>
        </p:spPr>
        <p:txBody>
          <a:bodyPr>
            <a:noAutofit/>
          </a:bodyPr>
          <a:lstStyle/>
          <a:p>
            <a:pPr marL="0" indent="0">
              <a:buNone/>
            </a:pPr>
            <a:r>
              <a:rPr lang="zh-CN" altLang="en-US" sz="3200" dirty="0"/>
              <a:t>管理模型，信息处理模型，系统实现产生信息系统。</a:t>
            </a:r>
            <a:endParaRPr lang="en-US" altLang="zh-CN" sz="2400" b="1" dirty="0">
              <a:solidFill>
                <a:schemeClr val="tx1"/>
              </a:solidFill>
              <a:latin typeface="楷体" pitchFamily="49" charset="-122"/>
              <a:ea typeface="楷体" pitchFamily="49" charset="-122"/>
            </a:endParaRPr>
          </a:p>
        </p:txBody>
      </p:sp>
      <p:sp>
        <p:nvSpPr>
          <p:cNvPr id="4" name="Rectangle 4">
            <a:extLst>
              <a:ext uri="{FF2B5EF4-FFF2-40B4-BE49-F238E27FC236}">
                <a16:creationId xmlns:a16="http://schemas.microsoft.com/office/drawing/2014/main" id="{6D16B3E2-1B61-4B77-A60A-CB75074CD5EE}"/>
              </a:ext>
            </a:extLst>
          </p:cNvPr>
          <p:cNvSpPr>
            <a:spLocks noChangeArrowheads="1"/>
          </p:cNvSpPr>
          <p:nvPr/>
        </p:nvSpPr>
        <p:spPr bwMode="auto">
          <a:xfrm>
            <a:off x="1691382" y="3636492"/>
            <a:ext cx="6337300" cy="1861022"/>
          </a:xfrm>
          <a:prstGeom prst="rect">
            <a:avLst/>
          </a:prstGeom>
          <a:solidFill>
            <a:srgbClr val="FFCCCC"/>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a:p>
        </p:txBody>
      </p:sp>
      <p:sp>
        <p:nvSpPr>
          <p:cNvPr id="5" name="Rectangle 5">
            <a:extLst>
              <a:ext uri="{FF2B5EF4-FFF2-40B4-BE49-F238E27FC236}">
                <a16:creationId xmlns:a16="http://schemas.microsoft.com/office/drawing/2014/main" id="{688B281A-F0B6-49A8-B8E3-C3E0F821E551}"/>
              </a:ext>
            </a:extLst>
          </p:cNvPr>
          <p:cNvSpPr>
            <a:spLocks noChangeArrowheads="1"/>
          </p:cNvSpPr>
          <p:nvPr/>
        </p:nvSpPr>
        <p:spPr bwMode="auto">
          <a:xfrm>
            <a:off x="2627784" y="3048000"/>
            <a:ext cx="1800200" cy="381000"/>
          </a:xfrm>
          <a:prstGeom prst="rect">
            <a:avLst/>
          </a:prstGeom>
          <a:solidFill>
            <a:srgbClr val="99CC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管理领域及问题</a:t>
            </a:r>
            <a:endParaRPr lang="zh-CN" altLang="en-US" sz="3200"/>
          </a:p>
        </p:txBody>
      </p:sp>
      <p:sp>
        <p:nvSpPr>
          <p:cNvPr id="6" name="Rectangle 6">
            <a:extLst>
              <a:ext uri="{FF2B5EF4-FFF2-40B4-BE49-F238E27FC236}">
                <a16:creationId xmlns:a16="http://schemas.microsoft.com/office/drawing/2014/main" id="{1CE7258E-7E48-4054-8696-41EFCBCE233C}"/>
              </a:ext>
            </a:extLst>
          </p:cNvPr>
          <p:cNvSpPr>
            <a:spLocks noChangeArrowheads="1"/>
          </p:cNvSpPr>
          <p:nvPr/>
        </p:nvSpPr>
        <p:spPr bwMode="auto">
          <a:xfrm>
            <a:off x="2770659" y="3790950"/>
            <a:ext cx="1497013" cy="369888"/>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管理模型</a:t>
            </a:r>
            <a:endParaRPr lang="zh-CN" altLang="en-US" sz="3200" dirty="0"/>
          </a:p>
        </p:txBody>
      </p:sp>
      <p:sp>
        <p:nvSpPr>
          <p:cNvPr id="7" name="Rectangle 7">
            <a:extLst>
              <a:ext uri="{FF2B5EF4-FFF2-40B4-BE49-F238E27FC236}">
                <a16:creationId xmlns:a16="http://schemas.microsoft.com/office/drawing/2014/main" id="{F9F57C29-3E0C-4A42-9C2C-20E11E2BE330}"/>
              </a:ext>
            </a:extLst>
          </p:cNvPr>
          <p:cNvSpPr>
            <a:spLocks noChangeArrowheads="1"/>
          </p:cNvSpPr>
          <p:nvPr/>
        </p:nvSpPr>
        <p:spPr bwMode="auto">
          <a:xfrm>
            <a:off x="2808759" y="4403725"/>
            <a:ext cx="1492250" cy="37782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信息处理模型</a:t>
            </a:r>
            <a:endParaRPr lang="zh-CN" altLang="en-US" sz="3200" dirty="0"/>
          </a:p>
        </p:txBody>
      </p:sp>
      <p:sp>
        <p:nvSpPr>
          <p:cNvPr id="8" name="Rectangle 8">
            <a:extLst>
              <a:ext uri="{FF2B5EF4-FFF2-40B4-BE49-F238E27FC236}">
                <a16:creationId xmlns:a16="http://schemas.microsoft.com/office/drawing/2014/main" id="{7F554EB0-B6EE-48AC-B42D-CC8227521022}"/>
              </a:ext>
            </a:extLst>
          </p:cNvPr>
          <p:cNvSpPr>
            <a:spLocks noChangeArrowheads="1"/>
          </p:cNvSpPr>
          <p:nvPr/>
        </p:nvSpPr>
        <p:spPr bwMode="auto">
          <a:xfrm>
            <a:off x="2808759" y="4984750"/>
            <a:ext cx="1492250" cy="34607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系统实现条件</a:t>
            </a:r>
            <a:endParaRPr lang="zh-CN" altLang="en-US" sz="3200"/>
          </a:p>
        </p:txBody>
      </p:sp>
      <p:sp>
        <p:nvSpPr>
          <p:cNvPr id="9" name="Rectangle 9">
            <a:extLst>
              <a:ext uri="{FF2B5EF4-FFF2-40B4-BE49-F238E27FC236}">
                <a16:creationId xmlns:a16="http://schemas.microsoft.com/office/drawing/2014/main" id="{EAA2D7A1-E357-432C-96FD-0D88A425B563}"/>
              </a:ext>
            </a:extLst>
          </p:cNvPr>
          <p:cNvSpPr>
            <a:spLocks noChangeArrowheads="1"/>
          </p:cNvSpPr>
          <p:nvPr/>
        </p:nvSpPr>
        <p:spPr bwMode="auto">
          <a:xfrm>
            <a:off x="5384006" y="4365104"/>
            <a:ext cx="1492250" cy="377825"/>
          </a:xfrm>
          <a:prstGeom prst="rect">
            <a:avLst/>
          </a:prstGeom>
          <a:solidFill>
            <a:srgbClr val="FDDA77"/>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信息系统</a:t>
            </a:r>
            <a:endParaRPr lang="zh-CN" altLang="en-US" sz="3200" dirty="0"/>
          </a:p>
        </p:txBody>
      </p:sp>
      <p:sp>
        <p:nvSpPr>
          <p:cNvPr id="10" name="Rectangle 10">
            <a:extLst>
              <a:ext uri="{FF2B5EF4-FFF2-40B4-BE49-F238E27FC236}">
                <a16:creationId xmlns:a16="http://schemas.microsoft.com/office/drawing/2014/main" id="{053BACB0-BED6-4B43-97E2-FB29E4256367}"/>
              </a:ext>
            </a:extLst>
          </p:cNvPr>
          <p:cNvSpPr>
            <a:spLocks noChangeArrowheads="1"/>
          </p:cNvSpPr>
          <p:nvPr/>
        </p:nvSpPr>
        <p:spPr bwMode="auto">
          <a:xfrm>
            <a:off x="2022922" y="5882034"/>
            <a:ext cx="1119187" cy="312738"/>
          </a:xfrm>
          <a:prstGeom prst="rect">
            <a:avLst/>
          </a:prstGeom>
          <a:solidFill>
            <a:srgbClr val="99CCFF"/>
          </a:solidFill>
          <a:ln w="9525">
            <a:solidFill>
              <a:srgbClr val="000000"/>
            </a:solidFill>
            <a:miter lim="800000"/>
            <a:headEnd/>
            <a:tailEnd/>
          </a:ln>
        </p:spPr>
        <p:txBody>
          <a:bodyPr lIns="36000" tIns="0" rIns="36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技术</a:t>
            </a:r>
            <a:endParaRPr lang="zh-CN" altLang="en-US" sz="3200"/>
          </a:p>
        </p:txBody>
      </p:sp>
      <p:sp>
        <p:nvSpPr>
          <p:cNvPr id="11" name="Rectangle 11">
            <a:extLst>
              <a:ext uri="{FF2B5EF4-FFF2-40B4-BE49-F238E27FC236}">
                <a16:creationId xmlns:a16="http://schemas.microsoft.com/office/drawing/2014/main" id="{044922EF-9EE5-43B8-8706-B3B3F3312EDA}"/>
              </a:ext>
            </a:extLst>
          </p:cNvPr>
          <p:cNvSpPr>
            <a:spLocks noChangeArrowheads="1"/>
          </p:cNvSpPr>
          <p:nvPr/>
        </p:nvSpPr>
        <p:spPr bwMode="auto">
          <a:xfrm>
            <a:off x="3829497" y="5882034"/>
            <a:ext cx="1117600" cy="312738"/>
          </a:xfrm>
          <a:prstGeom prst="rect">
            <a:avLst/>
          </a:prstGeom>
          <a:solidFill>
            <a:srgbClr val="99CCFF"/>
          </a:solidFill>
          <a:ln w="9525">
            <a:solidFill>
              <a:srgbClr val="000000"/>
            </a:solidFill>
            <a:miter lim="800000"/>
            <a:headEnd/>
            <a:tailEnd/>
          </a:ln>
        </p:spPr>
        <p:txBody>
          <a:bodyPr lIns="36000" tIns="0" rIns="3600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环境</a:t>
            </a:r>
            <a:endParaRPr lang="zh-CN" altLang="en-US" sz="3200"/>
          </a:p>
        </p:txBody>
      </p:sp>
      <p:sp>
        <p:nvSpPr>
          <p:cNvPr id="12" name="Text Box 12">
            <a:extLst>
              <a:ext uri="{FF2B5EF4-FFF2-40B4-BE49-F238E27FC236}">
                <a16:creationId xmlns:a16="http://schemas.microsoft.com/office/drawing/2014/main" id="{9E3D74A9-60AB-4C94-8373-C02B16384102}"/>
              </a:ext>
            </a:extLst>
          </p:cNvPr>
          <p:cNvSpPr txBox="1">
            <a:spLocks noChangeArrowheads="1"/>
          </p:cNvSpPr>
          <p:nvPr/>
        </p:nvSpPr>
        <p:spPr bwMode="auto">
          <a:xfrm>
            <a:off x="2086447" y="3787775"/>
            <a:ext cx="558800" cy="17097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a:latin typeface="Times New Roman" panose="02020603050405020304" pitchFamily="18" charset="0"/>
              </a:rPr>
              <a:t>信息系统学科</a:t>
            </a:r>
            <a:endParaRPr lang="zh-CN" altLang="en-US" sz="3200"/>
          </a:p>
        </p:txBody>
      </p:sp>
      <p:sp>
        <p:nvSpPr>
          <p:cNvPr id="13" name="Freeform 13">
            <a:extLst>
              <a:ext uri="{FF2B5EF4-FFF2-40B4-BE49-F238E27FC236}">
                <a16:creationId xmlns:a16="http://schemas.microsoft.com/office/drawing/2014/main" id="{76DD8AAE-517E-4978-9221-54420948EBD0}"/>
              </a:ext>
            </a:extLst>
          </p:cNvPr>
          <p:cNvSpPr>
            <a:spLocks/>
          </p:cNvSpPr>
          <p:nvPr/>
        </p:nvSpPr>
        <p:spPr bwMode="auto">
          <a:xfrm>
            <a:off x="2564259" y="5661025"/>
            <a:ext cx="1863725" cy="225425"/>
          </a:xfrm>
          <a:custGeom>
            <a:avLst/>
            <a:gdLst>
              <a:gd name="T0" fmla="*/ 0 w 3420"/>
              <a:gd name="T1" fmla="*/ 2147483647 h 312"/>
              <a:gd name="T2" fmla="*/ 0 w 3420"/>
              <a:gd name="T3" fmla="*/ 0 h 312"/>
              <a:gd name="T4" fmla="*/ 2147483647 w 3420"/>
              <a:gd name="T5" fmla="*/ 0 h 312"/>
              <a:gd name="T6" fmla="*/ 2147483647 w 3420"/>
              <a:gd name="T7" fmla="*/ 2147483647 h 312"/>
              <a:gd name="T8" fmla="*/ 0 60000 65536"/>
              <a:gd name="T9" fmla="*/ 0 60000 65536"/>
              <a:gd name="T10" fmla="*/ 0 60000 65536"/>
              <a:gd name="T11" fmla="*/ 0 60000 65536"/>
              <a:gd name="T12" fmla="*/ 0 w 3420"/>
              <a:gd name="T13" fmla="*/ 0 h 312"/>
              <a:gd name="T14" fmla="*/ 3420 w 3420"/>
              <a:gd name="T15" fmla="*/ 312 h 312"/>
            </a:gdLst>
            <a:ahLst/>
            <a:cxnLst>
              <a:cxn ang="T8">
                <a:pos x="T0" y="T1"/>
              </a:cxn>
              <a:cxn ang="T9">
                <a:pos x="T2" y="T3"/>
              </a:cxn>
              <a:cxn ang="T10">
                <a:pos x="T4" y="T5"/>
              </a:cxn>
              <a:cxn ang="T11">
                <a:pos x="T6" y="T7"/>
              </a:cxn>
            </a:cxnLst>
            <a:rect l="T12" t="T13" r="T14" b="T15"/>
            <a:pathLst>
              <a:path w="3420" h="312">
                <a:moveTo>
                  <a:pt x="0" y="312"/>
                </a:moveTo>
                <a:lnTo>
                  <a:pt x="0" y="0"/>
                </a:lnTo>
                <a:lnTo>
                  <a:pt x="3420" y="0"/>
                </a:lnTo>
                <a:lnTo>
                  <a:pt x="3420" y="31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14">
            <a:extLst>
              <a:ext uri="{FF2B5EF4-FFF2-40B4-BE49-F238E27FC236}">
                <a16:creationId xmlns:a16="http://schemas.microsoft.com/office/drawing/2014/main" id="{66850476-8F3C-4796-884F-83340A50DF6A}"/>
              </a:ext>
            </a:extLst>
          </p:cNvPr>
          <p:cNvSpPr>
            <a:spLocks noChangeShapeType="1"/>
          </p:cNvSpPr>
          <p:nvPr/>
        </p:nvSpPr>
        <p:spPr bwMode="auto">
          <a:xfrm flipV="1">
            <a:off x="3563888" y="5267079"/>
            <a:ext cx="0" cy="39394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5">
            <a:extLst>
              <a:ext uri="{FF2B5EF4-FFF2-40B4-BE49-F238E27FC236}">
                <a16:creationId xmlns:a16="http://schemas.microsoft.com/office/drawing/2014/main" id="{64EBFB4C-5FC6-427A-86B6-52989F37AE7B}"/>
              </a:ext>
            </a:extLst>
          </p:cNvPr>
          <p:cNvSpPr>
            <a:spLocks noChangeShapeType="1"/>
          </p:cNvSpPr>
          <p:nvPr/>
        </p:nvSpPr>
        <p:spPr bwMode="auto">
          <a:xfrm flipV="1">
            <a:off x="4301009" y="4575265"/>
            <a:ext cx="1082997" cy="58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6" name="Freeform 16">
            <a:extLst>
              <a:ext uri="{FF2B5EF4-FFF2-40B4-BE49-F238E27FC236}">
                <a16:creationId xmlns:a16="http://schemas.microsoft.com/office/drawing/2014/main" id="{CA7DEC61-C0F8-49F5-ABBC-AE618A36D6F8}"/>
              </a:ext>
            </a:extLst>
          </p:cNvPr>
          <p:cNvSpPr>
            <a:spLocks/>
          </p:cNvSpPr>
          <p:nvPr/>
        </p:nvSpPr>
        <p:spPr bwMode="auto">
          <a:xfrm>
            <a:off x="4301232" y="4581128"/>
            <a:ext cx="558800" cy="506903"/>
          </a:xfrm>
          <a:custGeom>
            <a:avLst/>
            <a:gdLst>
              <a:gd name="T0" fmla="*/ 0 w 720"/>
              <a:gd name="T1" fmla="*/ 2147483647 h 645"/>
              <a:gd name="T2" fmla="*/ 2147483647 w 720"/>
              <a:gd name="T3" fmla="*/ 2147483647 h 645"/>
              <a:gd name="T4" fmla="*/ 2147483647 w 720"/>
              <a:gd name="T5" fmla="*/ 0 h 645"/>
              <a:gd name="T6" fmla="*/ 0 60000 65536"/>
              <a:gd name="T7" fmla="*/ 0 60000 65536"/>
              <a:gd name="T8" fmla="*/ 0 60000 65536"/>
              <a:gd name="T9" fmla="*/ 0 w 720"/>
              <a:gd name="T10" fmla="*/ 0 h 645"/>
              <a:gd name="T11" fmla="*/ 720 w 720"/>
              <a:gd name="T12" fmla="*/ 645 h 645"/>
            </a:gdLst>
            <a:ahLst/>
            <a:cxnLst>
              <a:cxn ang="T6">
                <a:pos x="T0" y="T1"/>
              </a:cxn>
              <a:cxn ang="T7">
                <a:pos x="T2" y="T3"/>
              </a:cxn>
              <a:cxn ang="T8">
                <a:pos x="T4" y="T5"/>
              </a:cxn>
            </a:cxnLst>
            <a:rect l="T9" t="T10" r="T11" b="T12"/>
            <a:pathLst>
              <a:path w="720" h="645">
                <a:moveTo>
                  <a:pt x="0" y="645"/>
                </a:moveTo>
                <a:cubicBezTo>
                  <a:pt x="240" y="645"/>
                  <a:pt x="480" y="645"/>
                  <a:pt x="720" y="645"/>
                </a:cubicBezTo>
                <a:cubicBezTo>
                  <a:pt x="720" y="430"/>
                  <a:pt x="720" y="215"/>
                  <a:pt x="7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p>
            <a:endParaRPr lang="zh-CN" altLang="en-US"/>
          </a:p>
        </p:txBody>
      </p:sp>
      <p:sp>
        <p:nvSpPr>
          <p:cNvPr id="17" name="Line 17">
            <a:extLst>
              <a:ext uri="{FF2B5EF4-FFF2-40B4-BE49-F238E27FC236}">
                <a16:creationId xmlns:a16="http://schemas.microsoft.com/office/drawing/2014/main" id="{407F3AA4-E0DF-4806-997D-FB9E54F95067}"/>
              </a:ext>
            </a:extLst>
          </p:cNvPr>
          <p:cNvSpPr>
            <a:spLocks noChangeShapeType="1"/>
          </p:cNvSpPr>
          <p:nvPr/>
        </p:nvSpPr>
        <p:spPr bwMode="auto">
          <a:xfrm>
            <a:off x="3563888" y="3413125"/>
            <a:ext cx="2694" cy="38824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
        <p:nvSpPr>
          <p:cNvPr id="18" name="Line 18">
            <a:extLst>
              <a:ext uri="{FF2B5EF4-FFF2-40B4-BE49-F238E27FC236}">
                <a16:creationId xmlns:a16="http://schemas.microsoft.com/office/drawing/2014/main" id="{9B4A33C4-7EBA-4263-B132-541A488B85B1}"/>
              </a:ext>
            </a:extLst>
          </p:cNvPr>
          <p:cNvSpPr>
            <a:spLocks noChangeShapeType="1"/>
          </p:cNvSpPr>
          <p:nvPr/>
        </p:nvSpPr>
        <p:spPr bwMode="auto">
          <a:xfrm>
            <a:off x="3563888" y="4160838"/>
            <a:ext cx="0" cy="24288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tIns="0" bIns="0"/>
          <a:lstStyle/>
          <a:p>
            <a:endParaRPr lang="zh-CN" altLang="en-US"/>
          </a:p>
        </p:txBody>
      </p:sp>
    </p:spTree>
    <p:extLst>
      <p:ext uri="{BB962C8B-B14F-4D97-AF65-F5344CB8AC3E}">
        <p14:creationId xmlns:p14="http://schemas.microsoft.com/office/powerpoint/2010/main" val="3794182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信息系统专业人员的基本能力</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sz="3200" dirty="0"/>
              <a:t>具备必要的商务知识（或者是领域专家）</a:t>
            </a:r>
          </a:p>
          <a:p>
            <a:r>
              <a:rPr lang="zh-CN" altLang="en-US" sz="3200" dirty="0"/>
              <a:t>懂得利用信息技术增强组织性能</a:t>
            </a:r>
          </a:p>
          <a:p>
            <a:r>
              <a:rPr lang="zh-CN" altLang="en-US" sz="3200" dirty="0"/>
              <a:t>较强的分析和批判思维能力</a:t>
            </a:r>
          </a:p>
          <a:p>
            <a:r>
              <a:rPr lang="zh-CN" altLang="en-US" sz="3200" dirty="0"/>
              <a:t>具备良好的沟通能力、团队精神</a:t>
            </a:r>
          </a:p>
        </p:txBody>
      </p:sp>
    </p:spTree>
    <p:extLst>
      <p:ext uri="{BB962C8B-B14F-4D97-AF65-F5344CB8AC3E}">
        <p14:creationId xmlns:p14="http://schemas.microsoft.com/office/powerpoint/2010/main" val="109137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 </a:t>
            </a:r>
            <a:r>
              <a:rPr lang="zh-CN" altLang="en-US" dirty="0"/>
              <a:t>信息系统的基本功能</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1601203"/>
          </a:xfrm>
        </p:spPr>
        <p:txBody>
          <a:bodyPr>
            <a:noAutofit/>
          </a:bodyPr>
          <a:lstStyle/>
          <a:p>
            <a:r>
              <a:rPr lang="zh-CN" altLang="en-US" dirty="0"/>
              <a:t>信息的采集和输入：主要是识别、采集、校验</a:t>
            </a:r>
          </a:p>
          <a:p>
            <a:r>
              <a:rPr lang="zh-CN" altLang="en-US" dirty="0"/>
              <a:t>信息的传输：数据通信的手段</a:t>
            </a:r>
          </a:p>
        </p:txBody>
      </p:sp>
      <p:sp>
        <p:nvSpPr>
          <p:cNvPr id="4" name="文本框 3">
            <a:extLst>
              <a:ext uri="{FF2B5EF4-FFF2-40B4-BE49-F238E27FC236}">
                <a16:creationId xmlns:a16="http://schemas.microsoft.com/office/drawing/2014/main" id="{E0C1ECA7-1E7E-48C0-B887-CA3D7DEE65ED}"/>
              </a:ext>
            </a:extLst>
          </p:cNvPr>
          <p:cNvSpPr txBox="1"/>
          <p:nvPr/>
        </p:nvSpPr>
        <p:spPr>
          <a:xfrm>
            <a:off x="1195750" y="4293096"/>
            <a:ext cx="724066" cy="369332"/>
          </a:xfrm>
          <a:prstGeom prst="rect">
            <a:avLst/>
          </a:prstGeom>
          <a:noFill/>
          <a:ln>
            <a:solidFill>
              <a:schemeClr val="accent1"/>
            </a:solidFill>
          </a:ln>
        </p:spPr>
        <p:txBody>
          <a:bodyPr wrap="square" rtlCol="0">
            <a:spAutoFit/>
          </a:bodyPr>
          <a:lstStyle/>
          <a:p>
            <a:r>
              <a:rPr lang="zh-CN" altLang="en-US" b="1" dirty="0"/>
              <a:t>信源</a:t>
            </a:r>
          </a:p>
        </p:txBody>
      </p:sp>
      <p:sp>
        <p:nvSpPr>
          <p:cNvPr id="5" name="文本框 4">
            <a:extLst>
              <a:ext uri="{FF2B5EF4-FFF2-40B4-BE49-F238E27FC236}">
                <a16:creationId xmlns:a16="http://schemas.microsoft.com/office/drawing/2014/main" id="{FC6F9343-6295-4AD9-B2DC-4DF156ABFF7B}"/>
              </a:ext>
            </a:extLst>
          </p:cNvPr>
          <p:cNvSpPr txBox="1"/>
          <p:nvPr/>
        </p:nvSpPr>
        <p:spPr>
          <a:xfrm>
            <a:off x="2339752" y="4293096"/>
            <a:ext cx="648072" cy="369332"/>
          </a:xfrm>
          <a:prstGeom prst="rect">
            <a:avLst/>
          </a:prstGeom>
          <a:noFill/>
          <a:ln>
            <a:solidFill>
              <a:schemeClr val="accent1"/>
            </a:solidFill>
          </a:ln>
        </p:spPr>
        <p:txBody>
          <a:bodyPr wrap="square" rtlCol="0">
            <a:spAutoFit/>
          </a:bodyPr>
          <a:lstStyle/>
          <a:p>
            <a:r>
              <a:rPr lang="zh-CN" altLang="en-US" b="1" dirty="0"/>
              <a:t>编码</a:t>
            </a:r>
            <a:endParaRPr lang="en-US" altLang="zh-CN" b="1" dirty="0"/>
          </a:p>
        </p:txBody>
      </p:sp>
      <p:cxnSp>
        <p:nvCxnSpPr>
          <p:cNvPr id="6" name="直接箭头连接符 5">
            <a:extLst>
              <a:ext uri="{FF2B5EF4-FFF2-40B4-BE49-F238E27FC236}">
                <a16:creationId xmlns:a16="http://schemas.microsoft.com/office/drawing/2014/main" id="{FE498610-89B3-47D4-9D25-D78919385233}"/>
              </a:ext>
            </a:extLst>
          </p:cNvPr>
          <p:cNvCxnSpPr>
            <a:cxnSpLocks/>
            <a:stCxn id="4" idx="3"/>
            <a:endCxn id="5" idx="1"/>
          </p:cNvCxnSpPr>
          <p:nvPr/>
        </p:nvCxnSpPr>
        <p:spPr>
          <a:xfrm>
            <a:off x="1919816" y="4477762"/>
            <a:ext cx="41993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5AD1CF8-0845-4FEE-BB32-7038F2B3C182}"/>
              </a:ext>
            </a:extLst>
          </p:cNvPr>
          <p:cNvSpPr txBox="1"/>
          <p:nvPr/>
        </p:nvSpPr>
        <p:spPr>
          <a:xfrm>
            <a:off x="1805748" y="3801800"/>
            <a:ext cx="648072" cy="369332"/>
          </a:xfrm>
          <a:prstGeom prst="rect">
            <a:avLst/>
          </a:prstGeom>
          <a:noFill/>
          <a:ln>
            <a:noFill/>
          </a:ln>
        </p:spPr>
        <p:txBody>
          <a:bodyPr wrap="square" rtlCol="0">
            <a:spAutoFit/>
          </a:bodyPr>
          <a:lstStyle/>
          <a:p>
            <a:r>
              <a:rPr lang="zh-CN" altLang="en-US" b="1" dirty="0"/>
              <a:t>信息</a:t>
            </a:r>
          </a:p>
        </p:txBody>
      </p:sp>
      <p:sp>
        <p:nvSpPr>
          <p:cNvPr id="13" name="文本框 12">
            <a:extLst>
              <a:ext uri="{FF2B5EF4-FFF2-40B4-BE49-F238E27FC236}">
                <a16:creationId xmlns:a16="http://schemas.microsoft.com/office/drawing/2014/main" id="{977DB5CA-3D23-4871-A5FC-7423BFACCE23}"/>
              </a:ext>
            </a:extLst>
          </p:cNvPr>
          <p:cNvSpPr txBox="1"/>
          <p:nvPr/>
        </p:nvSpPr>
        <p:spPr>
          <a:xfrm>
            <a:off x="3640739" y="4293096"/>
            <a:ext cx="648072" cy="369332"/>
          </a:xfrm>
          <a:prstGeom prst="rect">
            <a:avLst/>
          </a:prstGeom>
          <a:noFill/>
          <a:ln>
            <a:solidFill>
              <a:schemeClr val="accent1"/>
            </a:solidFill>
          </a:ln>
        </p:spPr>
        <p:txBody>
          <a:bodyPr wrap="square" rtlCol="0">
            <a:spAutoFit/>
          </a:bodyPr>
          <a:lstStyle/>
          <a:p>
            <a:r>
              <a:rPr lang="zh-CN" altLang="en-US" b="1" dirty="0"/>
              <a:t>信道</a:t>
            </a:r>
            <a:endParaRPr lang="en-US" altLang="zh-CN" b="1" dirty="0"/>
          </a:p>
        </p:txBody>
      </p:sp>
      <p:cxnSp>
        <p:nvCxnSpPr>
          <p:cNvPr id="14" name="直接箭头连接符 13">
            <a:extLst>
              <a:ext uri="{FF2B5EF4-FFF2-40B4-BE49-F238E27FC236}">
                <a16:creationId xmlns:a16="http://schemas.microsoft.com/office/drawing/2014/main" id="{A6FB4DC9-2D99-4A7F-B817-16158F0E0435}"/>
              </a:ext>
            </a:extLst>
          </p:cNvPr>
          <p:cNvCxnSpPr>
            <a:cxnSpLocks/>
            <a:stCxn id="5" idx="3"/>
            <a:endCxn id="13" idx="1"/>
          </p:cNvCxnSpPr>
          <p:nvPr/>
        </p:nvCxnSpPr>
        <p:spPr>
          <a:xfrm>
            <a:off x="2987824" y="4477762"/>
            <a:ext cx="6529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22A0214-7C4B-44E0-9911-89E48F85B005}"/>
              </a:ext>
            </a:extLst>
          </p:cNvPr>
          <p:cNvSpPr txBox="1"/>
          <p:nvPr/>
        </p:nvSpPr>
        <p:spPr>
          <a:xfrm>
            <a:off x="5499150" y="4293096"/>
            <a:ext cx="648072" cy="369332"/>
          </a:xfrm>
          <a:prstGeom prst="rect">
            <a:avLst/>
          </a:prstGeom>
          <a:noFill/>
          <a:ln>
            <a:solidFill>
              <a:schemeClr val="accent1"/>
            </a:solidFill>
          </a:ln>
        </p:spPr>
        <p:txBody>
          <a:bodyPr wrap="square" rtlCol="0">
            <a:spAutoFit/>
          </a:bodyPr>
          <a:lstStyle/>
          <a:p>
            <a:r>
              <a:rPr lang="zh-CN" altLang="en-US" b="1" dirty="0"/>
              <a:t>译码</a:t>
            </a:r>
            <a:endParaRPr lang="en-US" altLang="zh-CN" b="1" dirty="0"/>
          </a:p>
        </p:txBody>
      </p:sp>
      <p:sp>
        <p:nvSpPr>
          <p:cNvPr id="16" name="文本框 15">
            <a:extLst>
              <a:ext uri="{FF2B5EF4-FFF2-40B4-BE49-F238E27FC236}">
                <a16:creationId xmlns:a16="http://schemas.microsoft.com/office/drawing/2014/main" id="{CACD8326-E8D8-4790-9F9A-8E8C5E63243F}"/>
              </a:ext>
            </a:extLst>
          </p:cNvPr>
          <p:cNvSpPr txBox="1"/>
          <p:nvPr/>
        </p:nvSpPr>
        <p:spPr>
          <a:xfrm>
            <a:off x="6930616" y="4293096"/>
            <a:ext cx="648072" cy="369332"/>
          </a:xfrm>
          <a:prstGeom prst="rect">
            <a:avLst/>
          </a:prstGeom>
          <a:noFill/>
          <a:ln>
            <a:solidFill>
              <a:schemeClr val="accent1"/>
            </a:solidFill>
          </a:ln>
        </p:spPr>
        <p:txBody>
          <a:bodyPr wrap="square" rtlCol="0">
            <a:spAutoFit/>
          </a:bodyPr>
          <a:lstStyle/>
          <a:p>
            <a:r>
              <a:rPr lang="zh-CN" altLang="en-US" b="1" dirty="0"/>
              <a:t>信宿</a:t>
            </a:r>
            <a:endParaRPr lang="en-US" altLang="zh-CN" b="1" dirty="0"/>
          </a:p>
        </p:txBody>
      </p:sp>
      <p:sp>
        <p:nvSpPr>
          <p:cNvPr id="17" name="文本框 16">
            <a:extLst>
              <a:ext uri="{FF2B5EF4-FFF2-40B4-BE49-F238E27FC236}">
                <a16:creationId xmlns:a16="http://schemas.microsoft.com/office/drawing/2014/main" id="{1A7ADC86-C745-4A53-9F43-279FC27F3B2A}"/>
              </a:ext>
            </a:extLst>
          </p:cNvPr>
          <p:cNvSpPr txBox="1"/>
          <p:nvPr/>
        </p:nvSpPr>
        <p:spPr>
          <a:xfrm>
            <a:off x="2987824" y="3785303"/>
            <a:ext cx="648072" cy="369332"/>
          </a:xfrm>
          <a:prstGeom prst="rect">
            <a:avLst/>
          </a:prstGeom>
          <a:noFill/>
          <a:ln>
            <a:noFill/>
          </a:ln>
        </p:spPr>
        <p:txBody>
          <a:bodyPr wrap="square" rtlCol="0">
            <a:spAutoFit/>
          </a:bodyPr>
          <a:lstStyle/>
          <a:p>
            <a:r>
              <a:rPr lang="zh-CN" altLang="en-US" b="1" dirty="0"/>
              <a:t>信号</a:t>
            </a:r>
          </a:p>
        </p:txBody>
      </p:sp>
      <p:sp>
        <p:nvSpPr>
          <p:cNvPr id="18" name="文本框 17">
            <a:extLst>
              <a:ext uri="{FF2B5EF4-FFF2-40B4-BE49-F238E27FC236}">
                <a16:creationId xmlns:a16="http://schemas.microsoft.com/office/drawing/2014/main" id="{051A6546-C65B-4C9D-BCEB-DE15673E4C6F}"/>
              </a:ext>
            </a:extLst>
          </p:cNvPr>
          <p:cNvSpPr txBox="1"/>
          <p:nvPr/>
        </p:nvSpPr>
        <p:spPr>
          <a:xfrm>
            <a:off x="4253040" y="3801800"/>
            <a:ext cx="1338960" cy="369332"/>
          </a:xfrm>
          <a:prstGeom prst="rect">
            <a:avLst/>
          </a:prstGeom>
          <a:noFill/>
          <a:ln>
            <a:noFill/>
          </a:ln>
        </p:spPr>
        <p:txBody>
          <a:bodyPr wrap="square" rtlCol="0">
            <a:spAutoFit/>
          </a:bodyPr>
          <a:lstStyle/>
          <a:p>
            <a:r>
              <a:rPr lang="zh-CN" altLang="en-US" b="1" dirty="0"/>
              <a:t>信号</a:t>
            </a:r>
            <a:r>
              <a:rPr lang="en-US" altLang="zh-CN" b="1" dirty="0"/>
              <a:t>+</a:t>
            </a:r>
            <a:r>
              <a:rPr lang="zh-CN" altLang="en-US" b="1" dirty="0"/>
              <a:t>噪声</a:t>
            </a:r>
          </a:p>
        </p:txBody>
      </p:sp>
      <p:sp>
        <p:nvSpPr>
          <p:cNvPr id="19" name="文本框 18">
            <a:extLst>
              <a:ext uri="{FF2B5EF4-FFF2-40B4-BE49-F238E27FC236}">
                <a16:creationId xmlns:a16="http://schemas.microsoft.com/office/drawing/2014/main" id="{E48336E1-4478-41D4-966B-244FE57D6715}"/>
              </a:ext>
            </a:extLst>
          </p:cNvPr>
          <p:cNvSpPr txBox="1"/>
          <p:nvPr/>
        </p:nvSpPr>
        <p:spPr>
          <a:xfrm>
            <a:off x="6214883" y="3811961"/>
            <a:ext cx="648072" cy="369332"/>
          </a:xfrm>
          <a:prstGeom prst="rect">
            <a:avLst/>
          </a:prstGeom>
          <a:noFill/>
          <a:ln>
            <a:noFill/>
          </a:ln>
        </p:spPr>
        <p:txBody>
          <a:bodyPr wrap="square" rtlCol="0">
            <a:spAutoFit/>
          </a:bodyPr>
          <a:lstStyle/>
          <a:p>
            <a:r>
              <a:rPr lang="zh-CN" altLang="en-US" b="1" dirty="0"/>
              <a:t>信息</a:t>
            </a:r>
          </a:p>
        </p:txBody>
      </p:sp>
      <p:cxnSp>
        <p:nvCxnSpPr>
          <p:cNvPr id="23" name="直接箭头连接符 22">
            <a:extLst>
              <a:ext uri="{FF2B5EF4-FFF2-40B4-BE49-F238E27FC236}">
                <a16:creationId xmlns:a16="http://schemas.microsoft.com/office/drawing/2014/main" id="{8FBC9C69-8D1A-444A-B857-BB52101C5C1E}"/>
              </a:ext>
            </a:extLst>
          </p:cNvPr>
          <p:cNvCxnSpPr>
            <a:cxnSpLocks/>
            <a:stCxn id="13" idx="3"/>
            <a:endCxn id="15" idx="1"/>
          </p:cNvCxnSpPr>
          <p:nvPr/>
        </p:nvCxnSpPr>
        <p:spPr>
          <a:xfrm>
            <a:off x="4288811" y="4477762"/>
            <a:ext cx="12103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DDB8C70-32C0-4867-9071-ACB873EBDB6C}"/>
              </a:ext>
            </a:extLst>
          </p:cNvPr>
          <p:cNvCxnSpPr>
            <a:cxnSpLocks/>
            <a:stCxn id="15" idx="3"/>
            <a:endCxn id="16" idx="1"/>
          </p:cNvCxnSpPr>
          <p:nvPr/>
        </p:nvCxnSpPr>
        <p:spPr>
          <a:xfrm>
            <a:off x="6147222" y="4477762"/>
            <a:ext cx="783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A6EE250-46C7-4C73-9317-11785EC0A88B}"/>
              </a:ext>
            </a:extLst>
          </p:cNvPr>
          <p:cNvSpPr txBox="1"/>
          <p:nvPr/>
        </p:nvSpPr>
        <p:spPr>
          <a:xfrm>
            <a:off x="3640739" y="5235501"/>
            <a:ext cx="648072" cy="369332"/>
          </a:xfrm>
          <a:prstGeom prst="rect">
            <a:avLst/>
          </a:prstGeom>
          <a:noFill/>
          <a:ln>
            <a:solidFill>
              <a:schemeClr val="accent1"/>
            </a:solidFill>
          </a:ln>
        </p:spPr>
        <p:txBody>
          <a:bodyPr wrap="square" rtlCol="0">
            <a:spAutoFit/>
          </a:bodyPr>
          <a:lstStyle/>
          <a:p>
            <a:r>
              <a:rPr lang="zh-CN" altLang="en-US" b="1" dirty="0"/>
              <a:t>信道</a:t>
            </a:r>
            <a:endParaRPr lang="en-US" altLang="zh-CN" b="1" dirty="0"/>
          </a:p>
        </p:txBody>
      </p:sp>
      <p:cxnSp>
        <p:nvCxnSpPr>
          <p:cNvPr id="33" name="直接箭头连接符 32">
            <a:extLst>
              <a:ext uri="{FF2B5EF4-FFF2-40B4-BE49-F238E27FC236}">
                <a16:creationId xmlns:a16="http://schemas.microsoft.com/office/drawing/2014/main" id="{B6C6ED03-9AF9-4F04-B5B8-2FA8ACECB580}"/>
              </a:ext>
            </a:extLst>
          </p:cNvPr>
          <p:cNvCxnSpPr>
            <a:cxnSpLocks/>
            <a:stCxn id="32" idx="0"/>
            <a:endCxn id="13" idx="2"/>
          </p:cNvCxnSpPr>
          <p:nvPr/>
        </p:nvCxnSpPr>
        <p:spPr>
          <a:xfrm flipV="1">
            <a:off x="3964775" y="4662428"/>
            <a:ext cx="0" cy="5730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5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2 </a:t>
            </a:r>
            <a:r>
              <a:rPr lang="zh-CN" altLang="en-US" dirty="0"/>
              <a:t>信息系统的基本功能</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dirty="0"/>
              <a:t>信息的存储：介质？在哪？时效？</a:t>
            </a:r>
          </a:p>
          <a:p>
            <a:r>
              <a:rPr lang="zh-CN" altLang="en-US" dirty="0"/>
              <a:t>信息的加工：查询、排序、归并、数学模型、人工智能</a:t>
            </a:r>
          </a:p>
          <a:p>
            <a:r>
              <a:rPr lang="zh-CN" altLang="en-US" dirty="0"/>
              <a:t>信息的维护：准确、及时、安全、保密</a:t>
            </a:r>
          </a:p>
          <a:p>
            <a:r>
              <a:rPr lang="zh-CN" altLang="en-US" dirty="0"/>
              <a:t>信息的使用：信息价值的实现</a:t>
            </a:r>
          </a:p>
        </p:txBody>
      </p:sp>
    </p:spTree>
    <p:extLst>
      <p:ext uri="{BB962C8B-B14F-4D97-AF65-F5344CB8AC3E}">
        <p14:creationId xmlns:p14="http://schemas.microsoft.com/office/powerpoint/2010/main" val="32967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en-US" altLang="zh-CN" dirty="0"/>
              <a:t>3 </a:t>
            </a:r>
            <a:r>
              <a:rPr lang="zh-CN" altLang="en-US" dirty="0"/>
              <a:t>信息系统的结构</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4359256"/>
          </a:xfrm>
        </p:spPr>
        <p:txBody>
          <a:bodyPr>
            <a:noAutofit/>
          </a:bodyPr>
          <a:lstStyle/>
          <a:p>
            <a:r>
              <a:rPr lang="zh-CN" altLang="en-US" dirty="0"/>
              <a:t>概念结构</a:t>
            </a:r>
          </a:p>
          <a:p>
            <a:r>
              <a:rPr lang="zh-CN" altLang="en-US" dirty="0"/>
              <a:t>基于管理职能的逻辑结构</a:t>
            </a:r>
          </a:p>
          <a:p>
            <a:r>
              <a:rPr lang="zh-CN" altLang="en-US" dirty="0"/>
              <a:t>基于计算机实现的物理结构</a:t>
            </a:r>
          </a:p>
        </p:txBody>
      </p:sp>
    </p:spTree>
    <p:extLst>
      <p:ext uri="{BB962C8B-B14F-4D97-AF65-F5344CB8AC3E}">
        <p14:creationId xmlns:p14="http://schemas.microsoft.com/office/powerpoint/2010/main" val="3891348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概念结构</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040527" y="1827797"/>
            <a:ext cx="6976650" cy="953131"/>
          </a:xfrm>
        </p:spPr>
        <p:txBody>
          <a:bodyPr>
            <a:noAutofit/>
          </a:bodyPr>
          <a:lstStyle/>
          <a:p>
            <a:r>
              <a:rPr lang="zh-CN" altLang="en-US" dirty="0"/>
              <a:t>概念结构</a:t>
            </a:r>
          </a:p>
          <a:p>
            <a:r>
              <a:rPr lang="zh-CN" altLang="en-US" dirty="0"/>
              <a:t>基于管理职能的逻辑结构</a:t>
            </a:r>
          </a:p>
          <a:p>
            <a:r>
              <a:rPr lang="zh-CN" altLang="en-US" dirty="0"/>
              <a:t>基于计算机实现的物理结构</a:t>
            </a:r>
          </a:p>
        </p:txBody>
      </p:sp>
      <p:grpSp>
        <p:nvGrpSpPr>
          <p:cNvPr id="4" name="Group 13">
            <a:extLst>
              <a:ext uri="{FF2B5EF4-FFF2-40B4-BE49-F238E27FC236}">
                <a16:creationId xmlns:a16="http://schemas.microsoft.com/office/drawing/2014/main" id="{A33EBCFB-3591-4B00-9B98-20670BFCDDF3}"/>
              </a:ext>
            </a:extLst>
          </p:cNvPr>
          <p:cNvGrpSpPr>
            <a:grpSpLocks/>
          </p:cNvGrpSpPr>
          <p:nvPr/>
        </p:nvGrpSpPr>
        <p:grpSpPr bwMode="auto">
          <a:xfrm>
            <a:off x="1331640" y="3573016"/>
            <a:ext cx="5976937" cy="2557462"/>
            <a:chOff x="1669" y="1547"/>
            <a:chExt cx="1608" cy="600"/>
          </a:xfrm>
        </p:grpSpPr>
        <p:sp>
          <p:nvSpPr>
            <p:cNvPr id="5" name="Text Box 4">
              <a:extLst>
                <a:ext uri="{FF2B5EF4-FFF2-40B4-BE49-F238E27FC236}">
                  <a16:creationId xmlns:a16="http://schemas.microsoft.com/office/drawing/2014/main" id="{20EC0718-0256-437F-86D5-FC404A56BE03}"/>
                </a:ext>
              </a:extLst>
            </p:cNvPr>
            <p:cNvSpPr txBox="1">
              <a:spLocks noChangeArrowheads="1"/>
            </p:cNvSpPr>
            <p:nvPr/>
          </p:nvSpPr>
          <p:spPr bwMode="auto">
            <a:xfrm>
              <a:off x="2221" y="1547"/>
              <a:ext cx="456"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信息管理者</a:t>
              </a:r>
              <a:endParaRPr lang="zh-CN" altLang="en-US" sz="4400" b="1">
                <a:latin typeface="Garamond" panose="02020404030301010803" pitchFamily="18" charset="0"/>
              </a:endParaRPr>
            </a:p>
          </p:txBody>
        </p:sp>
        <p:sp>
          <p:nvSpPr>
            <p:cNvPr id="6" name="Text Box 5">
              <a:extLst>
                <a:ext uri="{FF2B5EF4-FFF2-40B4-BE49-F238E27FC236}">
                  <a16:creationId xmlns:a16="http://schemas.microsoft.com/office/drawing/2014/main" id="{64156815-8690-48EE-8995-5F2D70145B9A}"/>
                </a:ext>
              </a:extLst>
            </p:cNvPr>
            <p:cNvSpPr txBox="1">
              <a:spLocks noChangeArrowheads="1"/>
            </p:cNvSpPr>
            <p:nvPr/>
          </p:nvSpPr>
          <p:spPr bwMode="auto">
            <a:xfrm>
              <a:off x="1669" y="1979"/>
              <a:ext cx="408"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信息源</a:t>
              </a:r>
              <a:endParaRPr lang="zh-CN" altLang="en-US" sz="4400" b="1" dirty="0">
                <a:latin typeface="Garamond" panose="02020404030301010803" pitchFamily="18" charset="0"/>
              </a:endParaRPr>
            </a:p>
          </p:txBody>
        </p:sp>
        <p:sp>
          <p:nvSpPr>
            <p:cNvPr id="7" name="Text Box 6">
              <a:extLst>
                <a:ext uri="{FF2B5EF4-FFF2-40B4-BE49-F238E27FC236}">
                  <a16:creationId xmlns:a16="http://schemas.microsoft.com/office/drawing/2014/main" id="{D935FE1C-D13E-4D78-BA66-99BD7206C51C}"/>
                </a:ext>
              </a:extLst>
            </p:cNvPr>
            <p:cNvSpPr txBox="1">
              <a:spLocks noChangeArrowheads="1"/>
            </p:cNvSpPr>
            <p:nvPr/>
          </p:nvSpPr>
          <p:spPr bwMode="auto">
            <a:xfrm>
              <a:off x="2245" y="1979"/>
              <a:ext cx="456"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信息处理器</a:t>
              </a:r>
              <a:endParaRPr lang="zh-CN" altLang="en-US" sz="4400" b="1">
                <a:latin typeface="Garamond" panose="02020404030301010803" pitchFamily="18" charset="0"/>
              </a:endParaRPr>
            </a:p>
          </p:txBody>
        </p:sp>
        <p:sp>
          <p:nvSpPr>
            <p:cNvPr id="8" name="Text Box 7">
              <a:extLst>
                <a:ext uri="{FF2B5EF4-FFF2-40B4-BE49-F238E27FC236}">
                  <a16:creationId xmlns:a16="http://schemas.microsoft.com/office/drawing/2014/main" id="{82A2ED1C-A636-4D40-9DBF-9B1AEDBCA482}"/>
                </a:ext>
              </a:extLst>
            </p:cNvPr>
            <p:cNvSpPr txBox="1">
              <a:spLocks noChangeArrowheads="1"/>
            </p:cNvSpPr>
            <p:nvPr/>
          </p:nvSpPr>
          <p:spPr bwMode="auto">
            <a:xfrm>
              <a:off x="2869" y="1979"/>
              <a:ext cx="408" cy="168"/>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宋体" panose="02010600030101010101" pitchFamily="2" charset="-122"/>
                </a:rPr>
                <a:t>信息用户</a:t>
              </a:r>
              <a:endParaRPr lang="zh-CN" altLang="en-US" sz="4400" b="1">
                <a:latin typeface="Garamond" panose="02020404030301010803" pitchFamily="18" charset="0"/>
              </a:endParaRPr>
            </a:p>
          </p:txBody>
        </p:sp>
        <p:sp>
          <p:nvSpPr>
            <p:cNvPr id="9" name="Line 8">
              <a:extLst>
                <a:ext uri="{FF2B5EF4-FFF2-40B4-BE49-F238E27FC236}">
                  <a16:creationId xmlns:a16="http://schemas.microsoft.com/office/drawing/2014/main" id="{FCABA22B-EC4E-4B44-A7F7-3CB2C20C9C9F}"/>
                </a:ext>
              </a:extLst>
            </p:cNvPr>
            <p:cNvSpPr>
              <a:spLocks noChangeShapeType="1"/>
            </p:cNvSpPr>
            <p:nvPr/>
          </p:nvSpPr>
          <p:spPr bwMode="auto">
            <a:xfrm flipH="1">
              <a:off x="1885" y="1715"/>
              <a:ext cx="456"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b="1"/>
            </a:p>
          </p:txBody>
        </p:sp>
        <p:sp>
          <p:nvSpPr>
            <p:cNvPr id="10" name="Line 9">
              <a:extLst>
                <a:ext uri="{FF2B5EF4-FFF2-40B4-BE49-F238E27FC236}">
                  <a16:creationId xmlns:a16="http://schemas.microsoft.com/office/drawing/2014/main" id="{4422F6DC-82C7-4186-A83E-177707628678}"/>
                </a:ext>
              </a:extLst>
            </p:cNvPr>
            <p:cNvSpPr>
              <a:spLocks noChangeShapeType="1"/>
            </p:cNvSpPr>
            <p:nvPr/>
          </p:nvSpPr>
          <p:spPr bwMode="auto">
            <a:xfrm flipH="1">
              <a:off x="2461" y="1715"/>
              <a:ext cx="0"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b="1"/>
            </a:p>
          </p:txBody>
        </p:sp>
        <p:sp>
          <p:nvSpPr>
            <p:cNvPr id="11" name="Line 10">
              <a:extLst>
                <a:ext uri="{FF2B5EF4-FFF2-40B4-BE49-F238E27FC236}">
                  <a16:creationId xmlns:a16="http://schemas.microsoft.com/office/drawing/2014/main" id="{E102433C-81BD-4EB0-8100-93383C8E1C08}"/>
                </a:ext>
              </a:extLst>
            </p:cNvPr>
            <p:cNvSpPr>
              <a:spLocks noChangeShapeType="1"/>
            </p:cNvSpPr>
            <p:nvPr/>
          </p:nvSpPr>
          <p:spPr bwMode="auto">
            <a:xfrm>
              <a:off x="2581" y="1715"/>
              <a:ext cx="480" cy="264"/>
            </a:xfrm>
            <a:prstGeom prst="line">
              <a:avLst/>
            </a:prstGeom>
            <a:noFill/>
            <a:ln w="19050">
              <a:solidFill>
                <a:srgbClr val="00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b="1"/>
            </a:p>
          </p:txBody>
        </p:sp>
        <p:sp>
          <p:nvSpPr>
            <p:cNvPr id="12" name="Line 11">
              <a:extLst>
                <a:ext uri="{FF2B5EF4-FFF2-40B4-BE49-F238E27FC236}">
                  <a16:creationId xmlns:a16="http://schemas.microsoft.com/office/drawing/2014/main" id="{A6144F9F-7401-4439-82B0-54010A5BC47E}"/>
                </a:ext>
              </a:extLst>
            </p:cNvPr>
            <p:cNvSpPr>
              <a:spLocks noChangeShapeType="1"/>
            </p:cNvSpPr>
            <p:nvPr/>
          </p:nvSpPr>
          <p:spPr bwMode="auto">
            <a:xfrm>
              <a:off x="2077" y="2074"/>
              <a:ext cx="168" cy="0"/>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3" name="Line 12">
              <a:extLst>
                <a:ext uri="{FF2B5EF4-FFF2-40B4-BE49-F238E27FC236}">
                  <a16:creationId xmlns:a16="http://schemas.microsoft.com/office/drawing/2014/main" id="{BACA9BCA-A4D3-422C-8C2F-6AE87C954420}"/>
                </a:ext>
              </a:extLst>
            </p:cNvPr>
            <p:cNvSpPr>
              <a:spLocks noChangeShapeType="1"/>
            </p:cNvSpPr>
            <p:nvPr/>
          </p:nvSpPr>
          <p:spPr bwMode="auto">
            <a:xfrm>
              <a:off x="2701" y="2075"/>
              <a:ext cx="168" cy="0"/>
            </a:xfrm>
            <a:prstGeom prst="line">
              <a:avLst/>
            </a:prstGeom>
            <a:noFill/>
            <a:ln w="19050">
              <a:solidFill>
                <a:srgbClr val="000000"/>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spTree>
    <p:extLst>
      <p:ext uri="{BB962C8B-B14F-4D97-AF65-F5344CB8AC3E}">
        <p14:creationId xmlns:p14="http://schemas.microsoft.com/office/powerpoint/2010/main" val="163067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基于管理职能的逻辑结构</a:t>
            </a:r>
          </a:p>
        </p:txBody>
      </p:sp>
      <p:grpSp>
        <p:nvGrpSpPr>
          <p:cNvPr id="4" name="Group 57">
            <a:extLst>
              <a:ext uri="{FF2B5EF4-FFF2-40B4-BE49-F238E27FC236}">
                <a16:creationId xmlns:a16="http://schemas.microsoft.com/office/drawing/2014/main" id="{DF19B8AC-C1BE-4FC8-BA02-10067805ED50}"/>
              </a:ext>
            </a:extLst>
          </p:cNvPr>
          <p:cNvGrpSpPr>
            <a:grpSpLocks/>
          </p:cNvGrpSpPr>
          <p:nvPr/>
        </p:nvGrpSpPr>
        <p:grpSpPr bwMode="auto">
          <a:xfrm>
            <a:off x="742156" y="1556792"/>
            <a:ext cx="7659688" cy="4805363"/>
            <a:chOff x="550" y="3005"/>
            <a:chExt cx="2256" cy="1320"/>
          </a:xfrm>
        </p:grpSpPr>
        <p:sp>
          <p:nvSpPr>
            <p:cNvPr id="5" name="Text Box 4">
              <a:extLst>
                <a:ext uri="{FF2B5EF4-FFF2-40B4-BE49-F238E27FC236}">
                  <a16:creationId xmlns:a16="http://schemas.microsoft.com/office/drawing/2014/main" id="{477A80BA-5685-4E0C-A02C-2EA81B6DB552}"/>
                </a:ext>
              </a:extLst>
            </p:cNvPr>
            <p:cNvSpPr txBox="1">
              <a:spLocks noChangeArrowheads="1"/>
            </p:cNvSpPr>
            <p:nvPr/>
          </p:nvSpPr>
          <p:spPr bwMode="auto">
            <a:xfrm>
              <a:off x="684" y="3015"/>
              <a:ext cx="216" cy="21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职</a:t>
              </a:r>
            </a:p>
            <a:p>
              <a:pPr algn="ctr" eaLnBrk="1" hangingPunct="1"/>
              <a:r>
                <a:rPr lang="zh-CN" altLang="en-US" sz="2000" dirty="0">
                  <a:latin typeface="宋体" panose="02010600030101010101" pitchFamily="2" charset="-122"/>
                </a:rPr>
                <a:t>能</a:t>
              </a:r>
              <a:endParaRPr lang="zh-CN" altLang="en-US" sz="4800" dirty="0">
                <a:latin typeface="Garamond" panose="02020404030301010803" pitchFamily="18" charset="0"/>
              </a:endParaRPr>
            </a:p>
          </p:txBody>
        </p:sp>
        <p:sp>
          <p:nvSpPr>
            <p:cNvPr id="6" name="Rectangle 5">
              <a:extLst>
                <a:ext uri="{FF2B5EF4-FFF2-40B4-BE49-F238E27FC236}">
                  <a16:creationId xmlns:a16="http://schemas.microsoft.com/office/drawing/2014/main" id="{B8B7BEA7-C2DF-4DF7-BFD2-5BB2C23F3D94}"/>
                </a:ext>
              </a:extLst>
            </p:cNvPr>
            <p:cNvSpPr>
              <a:spLocks noChangeArrowheads="1"/>
            </p:cNvSpPr>
            <p:nvPr/>
          </p:nvSpPr>
          <p:spPr bwMode="auto">
            <a:xfrm>
              <a:off x="958" y="3581"/>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6">
              <a:extLst>
                <a:ext uri="{FF2B5EF4-FFF2-40B4-BE49-F238E27FC236}">
                  <a16:creationId xmlns:a16="http://schemas.microsoft.com/office/drawing/2014/main" id="{20E015BB-A9BB-4238-A59D-E6B68C1E3C5B}"/>
                </a:ext>
              </a:extLst>
            </p:cNvPr>
            <p:cNvSpPr>
              <a:spLocks noChangeArrowheads="1"/>
            </p:cNvSpPr>
            <p:nvPr/>
          </p:nvSpPr>
          <p:spPr bwMode="auto">
            <a:xfrm>
              <a:off x="112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7">
              <a:extLst>
                <a:ext uri="{FF2B5EF4-FFF2-40B4-BE49-F238E27FC236}">
                  <a16:creationId xmlns:a16="http://schemas.microsoft.com/office/drawing/2014/main" id="{1F26D6A8-C33E-4AFC-8815-6BE14C8E8D18}"/>
                </a:ext>
              </a:extLst>
            </p:cNvPr>
            <p:cNvSpPr>
              <a:spLocks noChangeArrowheads="1"/>
            </p:cNvSpPr>
            <p:nvPr/>
          </p:nvSpPr>
          <p:spPr bwMode="auto">
            <a:xfrm>
              <a:off x="112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Text Box 8">
              <a:extLst>
                <a:ext uri="{FF2B5EF4-FFF2-40B4-BE49-F238E27FC236}">
                  <a16:creationId xmlns:a16="http://schemas.microsoft.com/office/drawing/2014/main" id="{4C35A4A0-8B3D-417A-87C9-EE7578C2FF5B}"/>
                </a:ext>
              </a:extLst>
            </p:cNvPr>
            <p:cNvSpPr txBox="1">
              <a:spLocks noChangeArrowheads="1"/>
            </p:cNvSpPr>
            <p:nvPr/>
          </p:nvSpPr>
          <p:spPr bwMode="auto">
            <a:xfrm>
              <a:off x="598" y="3245"/>
              <a:ext cx="264" cy="264"/>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活</a:t>
              </a:r>
            </a:p>
            <a:p>
              <a:pPr algn="just" eaLnBrk="1" hangingPunct="1"/>
              <a:endParaRPr lang="zh-CN" altLang="en-US" sz="2000" dirty="0">
                <a:latin typeface="宋体" panose="02010600030101010101" pitchFamily="2" charset="-122"/>
              </a:endParaRPr>
            </a:p>
            <a:p>
              <a:pPr algn="just" eaLnBrk="1" hangingPunct="1"/>
              <a:r>
                <a:rPr lang="zh-CN" altLang="en-US" sz="2000" dirty="0">
                  <a:latin typeface="宋体" panose="02010600030101010101" pitchFamily="2" charset="-122"/>
                </a:rPr>
                <a:t>     动</a:t>
              </a:r>
              <a:endParaRPr lang="zh-CN" altLang="en-US" sz="4800" dirty="0">
                <a:latin typeface="Garamond" panose="02020404030301010803" pitchFamily="18" charset="0"/>
              </a:endParaRPr>
            </a:p>
          </p:txBody>
        </p:sp>
        <p:sp>
          <p:nvSpPr>
            <p:cNvPr id="10" name="Text Box 9">
              <a:extLst>
                <a:ext uri="{FF2B5EF4-FFF2-40B4-BE49-F238E27FC236}">
                  <a16:creationId xmlns:a16="http://schemas.microsoft.com/office/drawing/2014/main" id="{BF7E5FAB-0765-4458-9167-873F87D26667}"/>
                </a:ext>
              </a:extLst>
            </p:cNvPr>
            <p:cNvSpPr txBox="1">
              <a:spLocks noChangeArrowheads="1"/>
            </p:cNvSpPr>
            <p:nvPr/>
          </p:nvSpPr>
          <p:spPr bwMode="auto">
            <a:xfrm>
              <a:off x="550" y="3557"/>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战略计划</a:t>
              </a:r>
              <a:endParaRPr lang="zh-CN" altLang="en-US" sz="4800">
                <a:latin typeface="Garamond" panose="02020404030301010803" pitchFamily="18" charset="0"/>
              </a:endParaRPr>
            </a:p>
          </p:txBody>
        </p:sp>
        <p:sp>
          <p:nvSpPr>
            <p:cNvPr id="11" name="Text Box 10">
              <a:extLst>
                <a:ext uri="{FF2B5EF4-FFF2-40B4-BE49-F238E27FC236}">
                  <a16:creationId xmlns:a16="http://schemas.microsoft.com/office/drawing/2014/main" id="{D5F9C857-C1DC-42A4-8368-3083436DB3FC}"/>
                </a:ext>
              </a:extLst>
            </p:cNvPr>
            <p:cNvSpPr txBox="1">
              <a:spLocks noChangeArrowheads="1"/>
            </p:cNvSpPr>
            <p:nvPr/>
          </p:nvSpPr>
          <p:spPr bwMode="auto">
            <a:xfrm>
              <a:off x="550" y="3773"/>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管理控制</a:t>
              </a:r>
              <a:endParaRPr lang="zh-CN" altLang="en-US" sz="4800">
                <a:latin typeface="Garamond" panose="02020404030301010803" pitchFamily="18" charset="0"/>
              </a:endParaRPr>
            </a:p>
          </p:txBody>
        </p:sp>
        <p:sp>
          <p:nvSpPr>
            <p:cNvPr id="12" name="Text Box 11">
              <a:extLst>
                <a:ext uri="{FF2B5EF4-FFF2-40B4-BE49-F238E27FC236}">
                  <a16:creationId xmlns:a16="http://schemas.microsoft.com/office/drawing/2014/main" id="{B48B36E9-8406-4A5F-A0F6-295F775DF691}"/>
                </a:ext>
              </a:extLst>
            </p:cNvPr>
            <p:cNvSpPr txBox="1">
              <a:spLocks noChangeArrowheads="1"/>
            </p:cNvSpPr>
            <p:nvPr/>
          </p:nvSpPr>
          <p:spPr bwMode="auto">
            <a:xfrm>
              <a:off x="550" y="3965"/>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作业管理</a:t>
              </a:r>
              <a:endParaRPr lang="zh-CN" altLang="en-US" sz="4800">
                <a:latin typeface="Garamond" panose="02020404030301010803" pitchFamily="18" charset="0"/>
              </a:endParaRPr>
            </a:p>
          </p:txBody>
        </p:sp>
        <p:sp>
          <p:nvSpPr>
            <p:cNvPr id="13" name="Text Box 12">
              <a:extLst>
                <a:ext uri="{FF2B5EF4-FFF2-40B4-BE49-F238E27FC236}">
                  <a16:creationId xmlns:a16="http://schemas.microsoft.com/office/drawing/2014/main" id="{0C0F4F2F-06C7-4DCE-B82F-B5CC9DD113D6}"/>
                </a:ext>
              </a:extLst>
            </p:cNvPr>
            <p:cNvSpPr txBox="1">
              <a:spLocks noChangeArrowheads="1"/>
            </p:cNvSpPr>
            <p:nvPr/>
          </p:nvSpPr>
          <p:spPr bwMode="auto">
            <a:xfrm>
              <a:off x="550" y="4157"/>
              <a:ext cx="360" cy="12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事务处理</a:t>
              </a:r>
              <a:endParaRPr lang="zh-CN" altLang="en-US" sz="4800">
                <a:latin typeface="Garamond" panose="02020404030301010803" pitchFamily="18" charset="0"/>
              </a:endParaRPr>
            </a:p>
          </p:txBody>
        </p:sp>
        <p:sp>
          <p:nvSpPr>
            <p:cNvPr id="14" name="Line 13">
              <a:extLst>
                <a:ext uri="{FF2B5EF4-FFF2-40B4-BE49-F238E27FC236}">
                  <a16:creationId xmlns:a16="http://schemas.microsoft.com/office/drawing/2014/main" id="{84BFD18D-13AB-46BF-9F98-36B8243EACEF}"/>
                </a:ext>
              </a:extLst>
            </p:cNvPr>
            <p:cNvSpPr>
              <a:spLocks noChangeShapeType="1"/>
            </p:cNvSpPr>
            <p:nvPr/>
          </p:nvSpPr>
          <p:spPr bwMode="auto">
            <a:xfrm>
              <a:off x="598" y="3077"/>
              <a:ext cx="408" cy="4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a:extLst>
                <a:ext uri="{FF2B5EF4-FFF2-40B4-BE49-F238E27FC236}">
                  <a16:creationId xmlns:a16="http://schemas.microsoft.com/office/drawing/2014/main" id="{21CA4AD4-6183-4F42-B033-4576D8208F47}"/>
                </a:ext>
              </a:extLst>
            </p:cNvPr>
            <p:cNvSpPr txBox="1">
              <a:spLocks noChangeArrowheads="1"/>
            </p:cNvSpPr>
            <p:nvPr/>
          </p:nvSpPr>
          <p:spPr bwMode="auto">
            <a:xfrm>
              <a:off x="107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市</a:t>
              </a:r>
            </a:p>
            <a:p>
              <a:pPr algn="ctr" eaLnBrk="1" hangingPunct="1"/>
              <a:r>
                <a:rPr lang="zh-CN" altLang="en-US" sz="2000">
                  <a:latin typeface="宋体" panose="02010600030101010101" pitchFamily="2" charset="-122"/>
                </a:rPr>
                <a:t>场</a:t>
              </a:r>
            </a:p>
            <a:p>
              <a:pPr algn="ctr" eaLnBrk="1" hangingPunct="1"/>
              <a:r>
                <a:rPr lang="zh-CN" altLang="en-US" sz="2000">
                  <a:latin typeface="宋体" panose="02010600030101010101" pitchFamily="2" charset="-122"/>
                </a:rPr>
                <a:t>销</a:t>
              </a:r>
            </a:p>
            <a:p>
              <a:pPr algn="ctr" eaLnBrk="1" hangingPunct="1"/>
              <a:r>
                <a:rPr lang="zh-CN" altLang="en-US" sz="2000">
                  <a:latin typeface="宋体" panose="02010600030101010101" pitchFamily="2" charset="-122"/>
                </a:rPr>
                <a:t>售</a:t>
              </a:r>
              <a:endParaRPr lang="zh-CN" altLang="en-US" sz="4800">
                <a:latin typeface="Garamond" panose="02020404030301010803" pitchFamily="18" charset="0"/>
              </a:endParaRPr>
            </a:p>
          </p:txBody>
        </p:sp>
        <p:sp>
          <p:nvSpPr>
            <p:cNvPr id="16" name="Text Box 15">
              <a:extLst>
                <a:ext uri="{FF2B5EF4-FFF2-40B4-BE49-F238E27FC236}">
                  <a16:creationId xmlns:a16="http://schemas.microsoft.com/office/drawing/2014/main" id="{CFED9D4F-2119-4378-9FFC-846C7BAB26F1}"/>
                </a:ext>
              </a:extLst>
            </p:cNvPr>
            <p:cNvSpPr txBox="1">
              <a:spLocks noChangeArrowheads="1"/>
            </p:cNvSpPr>
            <p:nvPr/>
          </p:nvSpPr>
          <p:spPr bwMode="auto">
            <a:xfrm>
              <a:off x="131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生</a:t>
              </a:r>
            </a:p>
            <a:p>
              <a:pPr algn="ctr" eaLnBrk="1" hangingPunct="1"/>
              <a:r>
                <a:rPr lang="zh-CN" altLang="en-US" sz="2000">
                  <a:latin typeface="宋体" panose="02010600030101010101" pitchFamily="2" charset="-122"/>
                </a:rPr>
                <a:t>产</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17" name="Text Box 16">
              <a:extLst>
                <a:ext uri="{FF2B5EF4-FFF2-40B4-BE49-F238E27FC236}">
                  <a16:creationId xmlns:a16="http://schemas.microsoft.com/office/drawing/2014/main" id="{7E900353-FCBC-4257-A2BE-9A0A61740BC7}"/>
                </a:ext>
              </a:extLst>
            </p:cNvPr>
            <p:cNvSpPr txBox="1">
              <a:spLocks noChangeArrowheads="1"/>
            </p:cNvSpPr>
            <p:nvPr/>
          </p:nvSpPr>
          <p:spPr bwMode="auto">
            <a:xfrm>
              <a:off x="155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物</a:t>
              </a:r>
            </a:p>
            <a:p>
              <a:pPr algn="ctr" eaLnBrk="1" hangingPunct="1"/>
              <a:r>
                <a:rPr lang="zh-CN" altLang="en-US" sz="2000">
                  <a:latin typeface="宋体" panose="02010600030101010101" pitchFamily="2" charset="-122"/>
                </a:rPr>
                <a:t>资</a:t>
              </a:r>
            </a:p>
            <a:p>
              <a:pPr algn="ctr" eaLnBrk="1" hangingPunct="1"/>
              <a:r>
                <a:rPr lang="zh-CN" altLang="en-US" sz="2000">
                  <a:latin typeface="宋体" panose="02010600030101010101" pitchFamily="2" charset="-122"/>
                </a:rPr>
                <a:t>供</a:t>
              </a:r>
            </a:p>
            <a:p>
              <a:pPr algn="ctr" eaLnBrk="1" hangingPunct="1"/>
              <a:r>
                <a:rPr lang="zh-CN" altLang="en-US" sz="2000">
                  <a:latin typeface="宋体" panose="02010600030101010101" pitchFamily="2" charset="-122"/>
                </a:rPr>
                <a:t>应</a:t>
              </a:r>
              <a:endParaRPr lang="zh-CN" altLang="en-US" sz="4800">
                <a:latin typeface="Garamond" panose="02020404030301010803" pitchFamily="18" charset="0"/>
              </a:endParaRPr>
            </a:p>
          </p:txBody>
        </p:sp>
        <p:sp>
          <p:nvSpPr>
            <p:cNvPr id="18" name="Text Box 17">
              <a:extLst>
                <a:ext uri="{FF2B5EF4-FFF2-40B4-BE49-F238E27FC236}">
                  <a16:creationId xmlns:a16="http://schemas.microsoft.com/office/drawing/2014/main" id="{AF3382B5-DF02-47E6-BAD1-3E7EEC2DFF08}"/>
                </a:ext>
              </a:extLst>
            </p:cNvPr>
            <p:cNvSpPr txBox="1">
              <a:spLocks noChangeArrowheads="1"/>
            </p:cNvSpPr>
            <p:nvPr/>
          </p:nvSpPr>
          <p:spPr bwMode="auto">
            <a:xfrm>
              <a:off x="179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人</a:t>
              </a:r>
            </a:p>
            <a:p>
              <a:pPr algn="ctr" eaLnBrk="1" hangingPunct="1"/>
              <a:r>
                <a:rPr lang="zh-CN" altLang="en-US" sz="2000">
                  <a:latin typeface="宋体" panose="02010600030101010101" pitchFamily="2" charset="-122"/>
                </a:rPr>
                <a:t>事</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19" name="Text Box 18">
              <a:extLst>
                <a:ext uri="{FF2B5EF4-FFF2-40B4-BE49-F238E27FC236}">
                  <a16:creationId xmlns:a16="http://schemas.microsoft.com/office/drawing/2014/main" id="{9C30C956-4FE8-4512-945A-4F5D8297B4D3}"/>
                </a:ext>
              </a:extLst>
            </p:cNvPr>
            <p:cNvSpPr txBox="1">
              <a:spLocks noChangeArrowheads="1"/>
            </p:cNvSpPr>
            <p:nvPr/>
          </p:nvSpPr>
          <p:spPr bwMode="auto">
            <a:xfrm>
              <a:off x="203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财</a:t>
              </a:r>
            </a:p>
            <a:p>
              <a:pPr algn="ctr" eaLnBrk="1" hangingPunct="1"/>
              <a:r>
                <a:rPr lang="zh-CN" altLang="en-US" sz="2000">
                  <a:latin typeface="宋体" panose="02010600030101010101" pitchFamily="2" charset="-122"/>
                </a:rPr>
                <a:t>务</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0" name="Text Box 19">
              <a:extLst>
                <a:ext uri="{FF2B5EF4-FFF2-40B4-BE49-F238E27FC236}">
                  <a16:creationId xmlns:a16="http://schemas.microsoft.com/office/drawing/2014/main" id="{228DD48D-55FB-4716-AF70-15BD1A8B5E75}"/>
                </a:ext>
              </a:extLst>
            </p:cNvPr>
            <p:cNvSpPr txBox="1">
              <a:spLocks noChangeArrowheads="1"/>
            </p:cNvSpPr>
            <p:nvPr/>
          </p:nvSpPr>
          <p:spPr bwMode="auto">
            <a:xfrm>
              <a:off x="227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信</a:t>
              </a:r>
            </a:p>
            <a:p>
              <a:pPr algn="ctr" eaLnBrk="1" hangingPunct="1"/>
              <a:r>
                <a:rPr lang="zh-CN" altLang="en-US" sz="2000">
                  <a:latin typeface="宋体" panose="02010600030101010101" pitchFamily="2" charset="-122"/>
                </a:rPr>
                <a:t>息</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1" name="Text Box 20">
              <a:extLst>
                <a:ext uri="{FF2B5EF4-FFF2-40B4-BE49-F238E27FC236}">
                  <a16:creationId xmlns:a16="http://schemas.microsoft.com/office/drawing/2014/main" id="{1555B777-3144-45BE-B9B1-F9EF4EB8A709}"/>
                </a:ext>
              </a:extLst>
            </p:cNvPr>
            <p:cNvSpPr txBox="1">
              <a:spLocks noChangeArrowheads="1"/>
            </p:cNvSpPr>
            <p:nvPr/>
          </p:nvSpPr>
          <p:spPr bwMode="auto">
            <a:xfrm>
              <a:off x="2518" y="3005"/>
              <a:ext cx="144" cy="360"/>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宋体" panose="02010600030101010101" pitchFamily="2" charset="-122"/>
                </a:rPr>
                <a:t>高</a:t>
              </a:r>
            </a:p>
            <a:p>
              <a:pPr algn="ctr" eaLnBrk="1" hangingPunct="1"/>
              <a:r>
                <a:rPr lang="zh-CN" altLang="en-US" sz="2000">
                  <a:latin typeface="宋体" panose="02010600030101010101" pitchFamily="2" charset="-122"/>
                </a:rPr>
                <a:t>层</a:t>
              </a:r>
            </a:p>
            <a:p>
              <a:pPr algn="ctr" eaLnBrk="1" hangingPunct="1"/>
              <a:r>
                <a:rPr lang="zh-CN" altLang="en-US" sz="2000">
                  <a:latin typeface="宋体" panose="02010600030101010101" pitchFamily="2" charset="-122"/>
                </a:rPr>
                <a:t>管</a:t>
              </a:r>
            </a:p>
            <a:p>
              <a:pPr algn="ctr" eaLnBrk="1" hangingPunct="1"/>
              <a:r>
                <a:rPr lang="zh-CN" altLang="en-US" sz="2000">
                  <a:latin typeface="宋体" panose="02010600030101010101" pitchFamily="2" charset="-122"/>
                </a:rPr>
                <a:t>理</a:t>
              </a:r>
              <a:endParaRPr lang="zh-CN" altLang="en-US" sz="4800">
                <a:latin typeface="Garamond" panose="02020404030301010803" pitchFamily="18" charset="0"/>
              </a:endParaRPr>
            </a:p>
          </p:txBody>
        </p:sp>
        <p:sp>
          <p:nvSpPr>
            <p:cNvPr id="22" name="Rectangle 21">
              <a:extLst>
                <a:ext uri="{FF2B5EF4-FFF2-40B4-BE49-F238E27FC236}">
                  <a16:creationId xmlns:a16="http://schemas.microsoft.com/office/drawing/2014/main" id="{52F6DF8D-34E7-4E2D-8E25-D6E922F87999}"/>
                </a:ext>
              </a:extLst>
            </p:cNvPr>
            <p:cNvSpPr>
              <a:spLocks noChangeArrowheads="1"/>
            </p:cNvSpPr>
            <p:nvPr/>
          </p:nvSpPr>
          <p:spPr bwMode="auto">
            <a:xfrm>
              <a:off x="136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2">
              <a:extLst>
                <a:ext uri="{FF2B5EF4-FFF2-40B4-BE49-F238E27FC236}">
                  <a16:creationId xmlns:a16="http://schemas.microsoft.com/office/drawing/2014/main" id="{57C8A92F-0B94-4DE6-9478-6CC4CB0BA6F5}"/>
                </a:ext>
              </a:extLst>
            </p:cNvPr>
            <p:cNvSpPr>
              <a:spLocks noChangeArrowheads="1"/>
            </p:cNvSpPr>
            <p:nvPr/>
          </p:nvSpPr>
          <p:spPr bwMode="auto">
            <a:xfrm>
              <a:off x="136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23">
              <a:extLst>
                <a:ext uri="{FF2B5EF4-FFF2-40B4-BE49-F238E27FC236}">
                  <a16:creationId xmlns:a16="http://schemas.microsoft.com/office/drawing/2014/main" id="{F9BEE747-41EB-4F71-A093-031C78A351CF}"/>
                </a:ext>
              </a:extLst>
            </p:cNvPr>
            <p:cNvSpPr>
              <a:spLocks noChangeArrowheads="1"/>
            </p:cNvSpPr>
            <p:nvPr/>
          </p:nvSpPr>
          <p:spPr bwMode="auto">
            <a:xfrm>
              <a:off x="160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24">
              <a:extLst>
                <a:ext uri="{FF2B5EF4-FFF2-40B4-BE49-F238E27FC236}">
                  <a16:creationId xmlns:a16="http://schemas.microsoft.com/office/drawing/2014/main" id="{ADC4C20F-7F6F-40E1-8848-6A15BF7EA0E6}"/>
                </a:ext>
              </a:extLst>
            </p:cNvPr>
            <p:cNvSpPr>
              <a:spLocks noChangeArrowheads="1"/>
            </p:cNvSpPr>
            <p:nvPr/>
          </p:nvSpPr>
          <p:spPr bwMode="auto">
            <a:xfrm>
              <a:off x="160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5">
              <a:extLst>
                <a:ext uri="{FF2B5EF4-FFF2-40B4-BE49-F238E27FC236}">
                  <a16:creationId xmlns:a16="http://schemas.microsoft.com/office/drawing/2014/main" id="{08F65EC8-5794-447D-BC8A-E21EEFE20A94}"/>
                </a:ext>
              </a:extLst>
            </p:cNvPr>
            <p:cNvSpPr>
              <a:spLocks noChangeArrowheads="1"/>
            </p:cNvSpPr>
            <p:nvPr/>
          </p:nvSpPr>
          <p:spPr bwMode="auto">
            <a:xfrm>
              <a:off x="184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Rectangle 26">
              <a:extLst>
                <a:ext uri="{FF2B5EF4-FFF2-40B4-BE49-F238E27FC236}">
                  <a16:creationId xmlns:a16="http://schemas.microsoft.com/office/drawing/2014/main" id="{7A6F64C6-ED40-4022-A98D-0CD58CE78EBF}"/>
                </a:ext>
              </a:extLst>
            </p:cNvPr>
            <p:cNvSpPr>
              <a:spLocks noChangeArrowheads="1"/>
            </p:cNvSpPr>
            <p:nvPr/>
          </p:nvSpPr>
          <p:spPr bwMode="auto">
            <a:xfrm>
              <a:off x="184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Rectangle 27">
              <a:extLst>
                <a:ext uri="{FF2B5EF4-FFF2-40B4-BE49-F238E27FC236}">
                  <a16:creationId xmlns:a16="http://schemas.microsoft.com/office/drawing/2014/main" id="{9C698034-2DE3-410B-A0BB-C4F4EC7153D3}"/>
                </a:ext>
              </a:extLst>
            </p:cNvPr>
            <p:cNvSpPr>
              <a:spLocks noChangeArrowheads="1"/>
            </p:cNvSpPr>
            <p:nvPr/>
          </p:nvSpPr>
          <p:spPr bwMode="auto">
            <a:xfrm>
              <a:off x="208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Rectangle 28">
              <a:extLst>
                <a:ext uri="{FF2B5EF4-FFF2-40B4-BE49-F238E27FC236}">
                  <a16:creationId xmlns:a16="http://schemas.microsoft.com/office/drawing/2014/main" id="{A4BC6475-453A-45FD-AC9B-C28A1DEE7450}"/>
                </a:ext>
              </a:extLst>
            </p:cNvPr>
            <p:cNvSpPr>
              <a:spLocks noChangeArrowheads="1"/>
            </p:cNvSpPr>
            <p:nvPr/>
          </p:nvSpPr>
          <p:spPr bwMode="auto">
            <a:xfrm>
              <a:off x="208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Rectangle 29">
              <a:extLst>
                <a:ext uri="{FF2B5EF4-FFF2-40B4-BE49-F238E27FC236}">
                  <a16:creationId xmlns:a16="http://schemas.microsoft.com/office/drawing/2014/main" id="{6C23BE43-4C9B-433C-92A7-764D47EE8331}"/>
                </a:ext>
              </a:extLst>
            </p:cNvPr>
            <p:cNvSpPr>
              <a:spLocks noChangeArrowheads="1"/>
            </p:cNvSpPr>
            <p:nvPr/>
          </p:nvSpPr>
          <p:spPr bwMode="auto">
            <a:xfrm>
              <a:off x="232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Rectangle 30">
              <a:extLst>
                <a:ext uri="{FF2B5EF4-FFF2-40B4-BE49-F238E27FC236}">
                  <a16:creationId xmlns:a16="http://schemas.microsoft.com/office/drawing/2014/main" id="{CC402E44-5243-4E85-89C2-0DD9E997CC49}"/>
                </a:ext>
              </a:extLst>
            </p:cNvPr>
            <p:cNvSpPr>
              <a:spLocks noChangeArrowheads="1"/>
            </p:cNvSpPr>
            <p:nvPr/>
          </p:nvSpPr>
          <p:spPr bwMode="auto">
            <a:xfrm>
              <a:off x="232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Rectangle 31">
              <a:extLst>
                <a:ext uri="{FF2B5EF4-FFF2-40B4-BE49-F238E27FC236}">
                  <a16:creationId xmlns:a16="http://schemas.microsoft.com/office/drawing/2014/main" id="{1A6AF1B5-108B-4AD1-978C-FBAA347E0645}"/>
                </a:ext>
              </a:extLst>
            </p:cNvPr>
            <p:cNvSpPr>
              <a:spLocks noChangeArrowheads="1"/>
            </p:cNvSpPr>
            <p:nvPr/>
          </p:nvSpPr>
          <p:spPr bwMode="auto">
            <a:xfrm>
              <a:off x="2566" y="3437"/>
              <a:ext cx="72" cy="888"/>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Rectangle 32">
              <a:extLst>
                <a:ext uri="{FF2B5EF4-FFF2-40B4-BE49-F238E27FC236}">
                  <a16:creationId xmlns:a16="http://schemas.microsoft.com/office/drawing/2014/main" id="{BC995FB8-4CC2-4535-8EA5-8E8ED603FFE9}"/>
                </a:ext>
              </a:extLst>
            </p:cNvPr>
            <p:cNvSpPr>
              <a:spLocks noChangeArrowheads="1"/>
            </p:cNvSpPr>
            <p:nvPr/>
          </p:nvSpPr>
          <p:spPr bwMode="auto">
            <a:xfrm>
              <a:off x="2566" y="3581"/>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3">
              <a:extLst>
                <a:ext uri="{FF2B5EF4-FFF2-40B4-BE49-F238E27FC236}">
                  <a16:creationId xmlns:a16="http://schemas.microsoft.com/office/drawing/2014/main" id="{C48DF0EC-5D34-4815-88B3-2B485F4415B6}"/>
                </a:ext>
              </a:extLst>
            </p:cNvPr>
            <p:cNvSpPr>
              <a:spLocks noChangeArrowheads="1"/>
            </p:cNvSpPr>
            <p:nvPr/>
          </p:nvSpPr>
          <p:spPr bwMode="auto">
            <a:xfrm>
              <a:off x="958" y="3773"/>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Rectangle 34">
              <a:extLst>
                <a:ext uri="{FF2B5EF4-FFF2-40B4-BE49-F238E27FC236}">
                  <a16:creationId xmlns:a16="http://schemas.microsoft.com/office/drawing/2014/main" id="{54060FDD-52DA-4263-B8F1-7F8A38E652AB}"/>
                </a:ext>
              </a:extLst>
            </p:cNvPr>
            <p:cNvSpPr>
              <a:spLocks noChangeArrowheads="1"/>
            </p:cNvSpPr>
            <p:nvPr/>
          </p:nvSpPr>
          <p:spPr bwMode="auto">
            <a:xfrm>
              <a:off x="112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Rectangle 35">
              <a:extLst>
                <a:ext uri="{FF2B5EF4-FFF2-40B4-BE49-F238E27FC236}">
                  <a16:creationId xmlns:a16="http://schemas.microsoft.com/office/drawing/2014/main" id="{792CF559-D776-48D7-8CF7-87CB4339C457}"/>
                </a:ext>
              </a:extLst>
            </p:cNvPr>
            <p:cNvSpPr>
              <a:spLocks noChangeArrowheads="1"/>
            </p:cNvSpPr>
            <p:nvPr/>
          </p:nvSpPr>
          <p:spPr bwMode="auto">
            <a:xfrm>
              <a:off x="136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36">
              <a:extLst>
                <a:ext uri="{FF2B5EF4-FFF2-40B4-BE49-F238E27FC236}">
                  <a16:creationId xmlns:a16="http://schemas.microsoft.com/office/drawing/2014/main" id="{6E8A5A1B-B786-4218-84F1-8D4C8CB8BCE6}"/>
                </a:ext>
              </a:extLst>
            </p:cNvPr>
            <p:cNvSpPr>
              <a:spLocks noChangeArrowheads="1"/>
            </p:cNvSpPr>
            <p:nvPr/>
          </p:nvSpPr>
          <p:spPr bwMode="auto">
            <a:xfrm>
              <a:off x="160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Rectangle 37">
              <a:extLst>
                <a:ext uri="{FF2B5EF4-FFF2-40B4-BE49-F238E27FC236}">
                  <a16:creationId xmlns:a16="http://schemas.microsoft.com/office/drawing/2014/main" id="{94DE1659-7533-4460-BB1A-A9995460EA42}"/>
                </a:ext>
              </a:extLst>
            </p:cNvPr>
            <p:cNvSpPr>
              <a:spLocks noChangeArrowheads="1"/>
            </p:cNvSpPr>
            <p:nvPr/>
          </p:nvSpPr>
          <p:spPr bwMode="auto">
            <a:xfrm>
              <a:off x="184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Rectangle 38">
              <a:extLst>
                <a:ext uri="{FF2B5EF4-FFF2-40B4-BE49-F238E27FC236}">
                  <a16:creationId xmlns:a16="http://schemas.microsoft.com/office/drawing/2014/main" id="{30CE2FA2-F6BF-4CD1-BCCC-81D5B423D4AF}"/>
                </a:ext>
              </a:extLst>
            </p:cNvPr>
            <p:cNvSpPr>
              <a:spLocks noChangeArrowheads="1"/>
            </p:cNvSpPr>
            <p:nvPr/>
          </p:nvSpPr>
          <p:spPr bwMode="auto">
            <a:xfrm>
              <a:off x="208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39">
              <a:extLst>
                <a:ext uri="{FF2B5EF4-FFF2-40B4-BE49-F238E27FC236}">
                  <a16:creationId xmlns:a16="http://schemas.microsoft.com/office/drawing/2014/main" id="{9AD4FD9C-6040-4E39-B451-62AFB1E6A37E}"/>
                </a:ext>
              </a:extLst>
            </p:cNvPr>
            <p:cNvSpPr>
              <a:spLocks noChangeArrowheads="1"/>
            </p:cNvSpPr>
            <p:nvPr/>
          </p:nvSpPr>
          <p:spPr bwMode="auto">
            <a:xfrm>
              <a:off x="232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Rectangle 40">
              <a:extLst>
                <a:ext uri="{FF2B5EF4-FFF2-40B4-BE49-F238E27FC236}">
                  <a16:creationId xmlns:a16="http://schemas.microsoft.com/office/drawing/2014/main" id="{233C23E5-2AEC-413D-85DF-B3D26B8D623D}"/>
                </a:ext>
              </a:extLst>
            </p:cNvPr>
            <p:cNvSpPr>
              <a:spLocks noChangeArrowheads="1"/>
            </p:cNvSpPr>
            <p:nvPr/>
          </p:nvSpPr>
          <p:spPr bwMode="auto">
            <a:xfrm>
              <a:off x="2566" y="3773"/>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41">
              <a:extLst>
                <a:ext uri="{FF2B5EF4-FFF2-40B4-BE49-F238E27FC236}">
                  <a16:creationId xmlns:a16="http://schemas.microsoft.com/office/drawing/2014/main" id="{0BA387CE-1295-4CF5-AC2E-5C5963B819C7}"/>
                </a:ext>
              </a:extLst>
            </p:cNvPr>
            <p:cNvSpPr>
              <a:spLocks noChangeArrowheads="1"/>
            </p:cNvSpPr>
            <p:nvPr/>
          </p:nvSpPr>
          <p:spPr bwMode="auto">
            <a:xfrm>
              <a:off x="958" y="3965"/>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Rectangle 42">
              <a:extLst>
                <a:ext uri="{FF2B5EF4-FFF2-40B4-BE49-F238E27FC236}">
                  <a16:creationId xmlns:a16="http://schemas.microsoft.com/office/drawing/2014/main" id="{DCB899AE-1CED-498B-BEBC-EEF4CED39759}"/>
                </a:ext>
              </a:extLst>
            </p:cNvPr>
            <p:cNvSpPr>
              <a:spLocks noChangeArrowheads="1"/>
            </p:cNvSpPr>
            <p:nvPr/>
          </p:nvSpPr>
          <p:spPr bwMode="auto">
            <a:xfrm>
              <a:off x="112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Rectangle 43">
              <a:extLst>
                <a:ext uri="{FF2B5EF4-FFF2-40B4-BE49-F238E27FC236}">
                  <a16:creationId xmlns:a16="http://schemas.microsoft.com/office/drawing/2014/main" id="{C93FA15E-51DB-462E-B91B-A8DA9CA315A5}"/>
                </a:ext>
              </a:extLst>
            </p:cNvPr>
            <p:cNvSpPr>
              <a:spLocks noChangeArrowheads="1"/>
            </p:cNvSpPr>
            <p:nvPr/>
          </p:nvSpPr>
          <p:spPr bwMode="auto">
            <a:xfrm>
              <a:off x="136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44">
              <a:extLst>
                <a:ext uri="{FF2B5EF4-FFF2-40B4-BE49-F238E27FC236}">
                  <a16:creationId xmlns:a16="http://schemas.microsoft.com/office/drawing/2014/main" id="{6156675C-3945-4A2F-B390-2E8190E0BEA4}"/>
                </a:ext>
              </a:extLst>
            </p:cNvPr>
            <p:cNvSpPr>
              <a:spLocks noChangeArrowheads="1"/>
            </p:cNvSpPr>
            <p:nvPr/>
          </p:nvSpPr>
          <p:spPr bwMode="auto">
            <a:xfrm>
              <a:off x="160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Rectangle 45">
              <a:extLst>
                <a:ext uri="{FF2B5EF4-FFF2-40B4-BE49-F238E27FC236}">
                  <a16:creationId xmlns:a16="http://schemas.microsoft.com/office/drawing/2014/main" id="{8F826053-AA2C-4225-9267-7E373A2340D0}"/>
                </a:ext>
              </a:extLst>
            </p:cNvPr>
            <p:cNvSpPr>
              <a:spLocks noChangeArrowheads="1"/>
            </p:cNvSpPr>
            <p:nvPr/>
          </p:nvSpPr>
          <p:spPr bwMode="auto">
            <a:xfrm>
              <a:off x="184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Rectangle 46">
              <a:extLst>
                <a:ext uri="{FF2B5EF4-FFF2-40B4-BE49-F238E27FC236}">
                  <a16:creationId xmlns:a16="http://schemas.microsoft.com/office/drawing/2014/main" id="{7E3ACFC3-F2AA-433D-9171-32C3D98EACF1}"/>
                </a:ext>
              </a:extLst>
            </p:cNvPr>
            <p:cNvSpPr>
              <a:spLocks noChangeArrowheads="1"/>
            </p:cNvSpPr>
            <p:nvPr/>
          </p:nvSpPr>
          <p:spPr bwMode="auto">
            <a:xfrm>
              <a:off x="208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47">
              <a:extLst>
                <a:ext uri="{FF2B5EF4-FFF2-40B4-BE49-F238E27FC236}">
                  <a16:creationId xmlns:a16="http://schemas.microsoft.com/office/drawing/2014/main" id="{E16B30B3-E413-4C62-BE4B-E1B0EAB4DDC3}"/>
                </a:ext>
              </a:extLst>
            </p:cNvPr>
            <p:cNvSpPr>
              <a:spLocks noChangeArrowheads="1"/>
            </p:cNvSpPr>
            <p:nvPr/>
          </p:nvSpPr>
          <p:spPr bwMode="auto">
            <a:xfrm>
              <a:off x="232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Rectangle 48">
              <a:extLst>
                <a:ext uri="{FF2B5EF4-FFF2-40B4-BE49-F238E27FC236}">
                  <a16:creationId xmlns:a16="http://schemas.microsoft.com/office/drawing/2014/main" id="{8E2E94E3-4CA7-41B8-A224-5043081C7DC3}"/>
                </a:ext>
              </a:extLst>
            </p:cNvPr>
            <p:cNvSpPr>
              <a:spLocks noChangeArrowheads="1"/>
            </p:cNvSpPr>
            <p:nvPr/>
          </p:nvSpPr>
          <p:spPr bwMode="auto">
            <a:xfrm>
              <a:off x="2566" y="3965"/>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Rectangle 49">
              <a:extLst>
                <a:ext uri="{FF2B5EF4-FFF2-40B4-BE49-F238E27FC236}">
                  <a16:creationId xmlns:a16="http://schemas.microsoft.com/office/drawing/2014/main" id="{FBB40507-C88D-453E-B395-0598FC4D589E}"/>
                </a:ext>
              </a:extLst>
            </p:cNvPr>
            <p:cNvSpPr>
              <a:spLocks noChangeArrowheads="1"/>
            </p:cNvSpPr>
            <p:nvPr/>
          </p:nvSpPr>
          <p:spPr bwMode="auto">
            <a:xfrm>
              <a:off x="958" y="4157"/>
              <a:ext cx="1848"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Rectangle 50">
              <a:extLst>
                <a:ext uri="{FF2B5EF4-FFF2-40B4-BE49-F238E27FC236}">
                  <a16:creationId xmlns:a16="http://schemas.microsoft.com/office/drawing/2014/main" id="{170C6F4D-6313-4567-A9D9-7995C06C8133}"/>
                </a:ext>
              </a:extLst>
            </p:cNvPr>
            <p:cNvSpPr>
              <a:spLocks noChangeArrowheads="1"/>
            </p:cNvSpPr>
            <p:nvPr/>
          </p:nvSpPr>
          <p:spPr bwMode="auto">
            <a:xfrm>
              <a:off x="112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Rectangle 51">
              <a:extLst>
                <a:ext uri="{FF2B5EF4-FFF2-40B4-BE49-F238E27FC236}">
                  <a16:creationId xmlns:a16="http://schemas.microsoft.com/office/drawing/2014/main" id="{F6DBA955-EE60-46D2-B06E-5F988CB7C524}"/>
                </a:ext>
              </a:extLst>
            </p:cNvPr>
            <p:cNvSpPr>
              <a:spLocks noChangeArrowheads="1"/>
            </p:cNvSpPr>
            <p:nvPr/>
          </p:nvSpPr>
          <p:spPr bwMode="auto">
            <a:xfrm>
              <a:off x="136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Rectangle 52">
              <a:extLst>
                <a:ext uri="{FF2B5EF4-FFF2-40B4-BE49-F238E27FC236}">
                  <a16:creationId xmlns:a16="http://schemas.microsoft.com/office/drawing/2014/main" id="{FCD9932D-AED3-4E53-BF43-9ECE2B81A5EB}"/>
                </a:ext>
              </a:extLst>
            </p:cNvPr>
            <p:cNvSpPr>
              <a:spLocks noChangeArrowheads="1"/>
            </p:cNvSpPr>
            <p:nvPr/>
          </p:nvSpPr>
          <p:spPr bwMode="auto">
            <a:xfrm>
              <a:off x="160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Rectangle 53">
              <a:extLst>
                <a:ext uri="{FF2B5EF4-FFF2-40B4-BE49-F238E27FC236}">
                  <a16:creationId xmlns:a16="http://schemas.microsoft.com/office/drawing/2014/main" id="{D466D0D1-674E-4161-8C8D-334A41CC422E}"/>
                </a:ext>
              </a:extLst>
            </p:cNvPr>
            <p:cNvSpPr>
              <a:spLocks noChangeArrowheads="1"/>
            </p:cNvSpPr>
            <p:nvPr/>
          </p:nvSpPr>
          <p:spPr bwMode="auto">
            <a:xfrm>
              <a:off x="184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Rectangle 54">
              <a:extLst>
                <a:ext uri="{FF2B5EF4-FFF2-40B4-BE49-F238E27FC236}">
                  <a16:creationId xmlns:a16="http://schemas.microsoft.com/office/drawing/2014/main" id="{36333972-60D2-430D-B8E4-5D664C3BCA97}"/>
                </a:ext>
              </a:extLst>
            </p:cNvPr>
            <p:cNvSpPr>
              <a:spLocks noChangeArrowheads="1"/>
            </p:cNvSpPr>
            <p:nvPr/>
          </p:nvSpPr>
          <p:spPr bwMode="auto">
            <a:xfrm>
              <a:off x="208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Rectangle 55">
              <a:extLst>
                <a:ext uri="{FF2B5EF4-FFF2-40B4-BE49-F238E27FC236}">
                  <a16:creationId xmlns:a16="http://schemas.microsoft.com/office/drawing/2014/main" id="{87D04FED-1307-4C7F-89C0-FC46F0A01E6B}"/>
                </a:ext>
              </a:extLst>
            </p:cNvPr>
            <p:cNvSpPr>
              <a:spLocks noChangeArrowheads="1"/>
            </p:cNvSpPr>
            <p:nvPr/>
          </p:nvSpPr>
          <p:spPr bwMode="auto">
            <a:xfrm>
              <a:off x="232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Rectangle 56">
              <a:extLst>
                <a:ext uri="{FF2B5EF4-FFF2-40B4-BE49-F238E27FC236}">
                  <a16:creationId xmlns:a16="http://schemas.microsoft.com/office/drawing/2014/main" id="{7029228E-1D5E-4F61-8E35-37ED93BE19CB}"/>
                </a:ext>
              </a:extLst>
            </p:cNvPr>
            <p:cNvSpPr>
              <a:spLocks noChangeArrowheads="1"/>
            </p:cNvSpPr>
            <p:nvPr/>
          </p:nvSpPr>
          <p:spPr bwMode="auto">
            <a:xfrm>
              <a:off x="2566" y="4157"/>
              <a:ext cx="72" cy="72"/>
            </a:xfrm>
            <a:prstGeom prst="rect">
              <a:avLst/>
            </a:prstGeom>
            <a:solidFill>
              <a:srgbClr val="FFFFFF">
                <a:alpha val="50195"/>
              </a:srgbClr>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 name="Text Box 4">
              <a:extLst>
                <a:ext uri="{FF2B5EF4-FFF2-40B4-BE49-F238E27FC236}">
                  <a16:creationId xmlns:a16="http://schemas.microsoft.com/office/drawing/2014/main" id="{8D2C8CBB-3BC7-4FAA-9355-B43D265F92C5}"/>
                </a:ext>
              </a:extLst>
            </p:cNvPr>
            <p:cNvSpPr txBox="1">
              <a:spLocks noChangeArrowheads="1"/>
            </p:cNvSpPr>
            <p:nvPr/>
          </p:nvSpPr>
          <p:spPr bwMode="auto">
            <a:xfrm>
              <a:off x="814" y="3165"/>
              <a:ext cx="216" cy="21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dirty="0">
                  <a:latin typeface="宋体" panose="02010600030101010101" pitchFamily="2" charset="-122"/>
                </a:rPr>
                <a:t>子</a:t>
              </a:r>
            </a:p>
            <a:p>
              <a:pPr algn="ctr" eaLnBrk="1" hangingPunct="1"/>
              <a:r>
                <a:rPr lang="zh-CN" altLang="en-US" sz="2000" dirty="0">
                  <a:latin typeface="宋体" panose="02010600030101010101" pitchFamily="2" charset="-122"/>
                </a:rPr>
                <a:t>系</a:t>
              </a:r>
              <a:endParaRPr lang="en-US" altLang="zh-CN" sz="2000" dirty="0">
                <a:latin typeface="宋体" panose="02010600030101010101" pitchFamily="2" charset="-122"/>
              </a:endParaRPr>
            </a:p>
            <a:p>
              <a:pPr algn="ctr" eaLnBrk="1" hangingPunct="1"/>
              <a:r>
                <a:rPr lang="en-US" altLang="zh-CN" sz="2000" dirty="0">
                  <a:latin typeface="宋体" panose="02010600030101010101" pitchFamily="2" charset="-122"/>
                </a:rPr>
                <a:t>   </a:t>
              </a:r>
              <a:r>
                <a:rPr lang="zh-CN" altLang="en-US" sz="2000" dirty="0">
                  <a:latin typeface="宋体" panose="02010600030101010101" pitchFamily="2" charset="-122"/>
                </a:rPr>
                <a:t>统</a:t>
              </a:r>
              <a:endParaRPr lang="zh-CN" altLang="en-US" sz="4800" dirty="0">
                <a:latin typeface="Garamond" panose="02020404030301010803" pitchFamily="18" charset="0"/>
              </a:endParaRPr>
            </a:p>
          </p:txBody>
        </p:sp>
      </p:grpSp>
      <p:sp>
        <p:nvSpPr>
          <p:cNvPr id="62" name="椭圆 61">
            <a:extLst>
              <a:ext uri="{FF2B5EF4-FFF2-40B4-BE49-F238E27FC236}">
                <a16:creationId xmlns:a16="http://schemas.microsoft.com/office/drawing/2014/main" id="{675DBCD9-028B-48CC-B667-D38A805348E4}"/>
              </a:ext>
            </a:extLst>
          </p:cNvPr>
          <p:cNvSpPr/>
          <p:nvPr/>
        </p:nvSpPr>
        <p:spPr>
          <a:xfrm>
            <a:off x="2591717" y="3627757"/>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C2FC2FDA-81FF-4423-85AD-4494C3F8F9C7}"/>
              </a:ext>
            </a:extLst>
          </p:cNvPr>
          <p:cNvSpPr/>
          <p:nvPr/>
        </p:nvSpPr>
        <p:spPr>
          <a:xfrm>
            <a:off x="3431195" y="36399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843A84B9-A3E4-4608-A509-C7F5BDBEC608}"/>
              </a:ext>
            </a:extLst>
          </p:cNvPr>
          <p:cNvSpPr/>
          <p:nvPr/>
        </p:nvSpPr>
        <p:spPr>
          <a:xfrm>
            <a:off x="4233747" y="36399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864A8C7B-7B5A-42ED-85C1-510D0EDF04F0}"/>
              </a:ext>
            </a:extLst>
          </p:cNvPr>
          <p:cNvSpPr/>
          <p:nvPr/>
        </p:nvSpPr>
        <p:spPr>
          <a:xfrm>
            <a:off x="5060551" y="365367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CF644A26-AA51-48F6-AFAC-0F8F73994C22}"/>
              </a:ext>
            </a:extLst>
          </p:cNvPr>
          <p:cNvSpPr/>
          <p:nvPr/>
        </p:nvSpPr>
        <p:spPr>
          <a:xfrm>
            <a:off x="5875267" y="3632981"/>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E9FFACB-7182-4187-9DB4-13E2B69457CE}"/>
              </a:ext>
            </a:extLst>
          </p:cNvPr>
          <p:cNvSpPr/>
          <p:nvPr/>
        </p:nvSpPr>
        <p:spPr>
          <a:xfrm>
            <a:off x="6651892" y="364399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341D4B46-E508-4AF6-83D4-A4313C6612D3}"/>
              </a:ext>
            </a:extLst>
          </p:cNvPr>
          <p:cNvSpPr/>
          <p:nvPr/>
        </p:nvSpPr>
        <p:spPr>
          <a:xfrm>
            <a:off x="7480879" y="3645218"/>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FF5A6C0-088F-4C3B-974F-5BEF2E0D731D}"/>
              </a:ext>
            </a:extLst>
          </p:cNvPr>
          <p:cNvSpPr/>
          <p:nvPr/>
        </p:nvSpPr>
        <p:spPr>
          <a:xfrm>
            <a:off x="2591717" y="433533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060A2599-D912-4DD8-ABFB-9E36B9BD73F4}"/>
              </a:ext>
            </a:extLst>
          </p:cNvPr>
          <p:cNvSpPr/>
          <p:nvPr/>
        </p:nvSpPr>
        <p:spPr>
          <a:xfrm>
            <a:off x="3431195" y="4347570"/>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79ABDE72-6877-4EE9-B70C-63FB20AC23C8}"/>
              </a:ext>
            </a:extLst>
          </p:cNvPr>
          <p:cNvSpPr/>
          <p:nvPr/>
        </p:nvSpPr>
        <p:spPr>
          <a:xfrm>
            <a:off x="4233747" y="4347570"/>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56EBBC3D-EF31-4510-A564-BC599CC87A14}"/>
              </a:ext>
            </a:extLst>
          </p:cNvPr>
          <p:cNvSpPr/>
          <p:nvPr/>
        </p:nvSpPr>
        <p:spPr>
          <a:xfrm>
            <a:off x="5060551" y="436125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73AB3995-AE9E-4326-8C9A-72856615AE63}"/>
              </a:ext>
            </a:extLst>
          </p:cNvPr>
          <p:cNvSpPr/>
          <p:nvPr/>
        </p:nvSpPr>
        <p:spPr>
          <a:xfrm>
            <a:off x="5875267" y="4340557"/>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496D564C-2FD7-4863-8211-B86989311915}"/>
              </a:ext>
            </a:extLst>
          </p:cNvPr>
          <p:cNvSpPr/>
          <p:nvPr/>
        </p:nvSpPr>
        <p:spPr>
          <a:xfrm>
            <a:off x="6651892" y="435157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42A0B908-474E-47BE-835F-2D30867CFB4A}"/>
              </a:ext>
            </a:extLst>
          </p:cNvPr>
          <p:cNvSpPr/>
          <p:nvPr/>
        </p:nvSpPr>
        <p:spPr>
          <a:xfrm>
            <a:off x="7480879" y="4352794"/>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DF4F71CD-276A-4DA4-84CB-9BD090E993CD}"/>
              </a:ext>
            </a:extLst>
          </p:cNvPr>
          <p:cNvSpPr/>
          <p:nvPr/>
        </p:nvSpPr>
        <p:spPr>
          <a:xfrm>
            <a:off x="2615207" y="5042755"/>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8748DBFA-5F31-49EE-9DE8-540867CD83E7}"/>
              </a:ext>
            </a:extLst>
          </p:cNvPr>
          <p:cNvSpPr/>
          <p:nvPr/>
        </p:nvSpPr>
        <p:spPr>
          <a:xfrm>
            <a:off x="3454685" y="505499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9AE66DAB-5F11-4917-A337-A095FA96DA23}"/>
              </a:ext>
            </a:extLst>
          </p:cNvPr>
          <p:cNvSpPr/>
          <p:nvPr/>
        </p:nvSpPr>
        <p:spPr>
          <a:xfrm>
            <a:off x="4257237" y="505499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E379E1BA-A006-483B-A03C-9B46B07BBEBF}"/>
              </a:ext>
            </a:extLst>
          </p:cNvPr>
          <p:cNvSpPr/>
          <p:nvPr/>
        </p:nvSpPr>
        <p:spPr>
          <a:xfrm>
            <a:off x="5084041" y="506867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462A1AEF-F5A9-46AA-9894-00C4C9F47ED0}"/>
              </a:ext>
            </a:extLst>
          </p:cNvPr>
          <p:cNvSpPr/>
          <p:nvPr/>
        </p:nvSpPr>
        <p:spPr>
          <a:xfrm>
            <a:off x="5898757" y="50479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F99A6643-61D3-495C-913C-D6BEFD290ECB}"/>
              </a:ext>
            </a:extLst>
          </p:cNvPr>
          <p:cNvSpPr/>
          <p:nvPr/>
        </p:nvSpPr>
        <p:spPr>
          <a:xfrm>
            <a:off x="6675382" y="505899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2CAF4A52-8268-4996-9ADD-F1408DAB2C5A}"/>
              </a:ext>
            </a:extLst>
          </p:cNvPr>
          <p:cNvSpPr/>
          <p:nvPr/>
        </p:nvSpPr>
        <p:spPr>
          <a:xfrm>
            <a:off x="7504369" y="506021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67B2ED09-FC73-4088-8832-1BA27E974CEB}"/>
              </a:ext>
            </a:extLst>
          </p:cNvPr>
          <p:cNvSpPr/>
          <p:nvPr/>
        </p:nvSpPr>
        <p:spPr>
          <a:xfrm>
            <a:off x="2591717" y="5724642"/>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7FFC1794-B7B1-43F1-8C04-C72A23729B88}"/>
              </a:ext>
            </a:extLst>
          </p:cNvPr>
          <p:cNvSpPr/>
          <p:nvPr/>
        </p:nvSpPr>
        <p:spPr>
          <a:xfrm>
            <a:off x="3431195" y="57368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D7520616-7CD3-4AC2-9740-D1021EC7F32E}"/>
              </a:ext>
            </a:extLst>
          </p:cNvPr>
          <p:cNvSpPr/>
          <p:nvPr/>
        </p:nvSpPr>
        <p:spPr>
          <a:xfrm>
            <a:off x="4233747" y="5736879"/>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FCB4BF07-E228-4FFE-A113-C7BC516FC047}"/>
              </a:ext>
            </a:extLst>
          </p:cNvPr>
          <p:cNvSpPr/>
          <p:nvPr/>
        </p:nvSpPr>
        <p:spPr>
          <a:xfrm>
            <a:off x="5060551" y="575056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BA1CA08B-D0C3-4A58-B4ED-09766CC5D4F4}"/>
              </a:ext>
            </a:extLst>
          </p:cNvPr>
          <p:cNvSpPr/>
          <p:nvPr/>
        </p:nvSpPr>
        <p:spPr>
          <a:xfrm>
            <a:off x="5875267" y="5729866"/>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16740273-1A82-4A68-B5BE-40F1AEEC8A07}"/>
              </a:ext>
            </a:extLst>
          </p:cNvPr>
          <p:cNvSpPr/>
          <p:nvPr/>
        </p:nvSpPr>
        <p:spPr>
          <a:xfrm>
            <a:off x="6651892" y="574088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424D1AFC-53FB-4A1C-8B99-B3F1B96BEB4A}"/>
              </a:ext>
            </a:extLst>
          </p:cNvPr>
          <p:cNvSpPr/>
          <p:nvPr/>
        </p:nvSpPr>
        <p:spPr>
          <a:xfrm>
            <a:off x="7480879" y="5742103"/>
            <a:ext cx="432048" cy="2880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625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信息系统的工作量塔形结构</a:t>
            </a:r>
          </a:p>
        </p:txBody>
      </p:sp>
      <p:grpSp>
        <p:nvGrpSpPr>
          <p:cNvPr id="59" name="Group 119">
            <a:extLst>
              <a:ext uri="{FF2B5EF4-FFF2-40B4-BE49-F238E27FC236}">
                <a16:creationId xmlns:a16="http://schemas.microsoft.com/office/drawing/2014/main" id="{2F27726D-7025-4318-A01C-5E12D7D83192}"/>
              </a:ext>
            </a:extLst>
          </p:cNvPr>
          <p:cNvGrpSpPr>
            <a:grpSpLocks/>
          </p:cNvGrpSpPr>
          <p:nvPr/>
        </p:nvGrpSpPr>
        <p:grpSpPr bwMode="auto">
          <a:xfrm>
            <a:off x="1691878" y="1946300"/>
            <a:ext cx="5880100" cy="3745171"/>
            <a:chOff x="864" y="624"/>
            <a:chExt cx="4320" cy="2784"/>
          </a:xfrm>
        </p:grpSpPr>
        <p:sp>
          <p:nvSpPr>
            <p:cNvPr id="60" name="Line 120">
              <a:extLst>
                <a:ext uri="{FF2B5EF4-FFF2-40B4-BE49-F238E27FC236}">
                  <a16:creationId xmlns:a16="http://schemas.microsoft.com/office/drawing/2014/main" id="{8F888CA8-F6FD-4824-8FCF-1A243B621CB6}"/>
                </a:ext>
              </a:extLst>
            </p:cNvPr>
            <p:cNvSpPr>
              <a:spLocks noChangeShapeType="1"/>
            </p:cNvSpPr>
            <p:nvPr/>
          </p:nvSpPr>
          <p:spPr bwMode="auto">
            <a:xfrm flipH="1">
              <a:off x="2736" y="624"/>
              <a:ext cx="912"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121">
              <a:extLst>
                <a:ext uri="{FF2B5EF4-FFF2-40B4-BE49-F238E27FC236}">
                  <a16:creationId xmlns:a16="http://schemas.microsoft.com/office/drawing/2014/main" id="{47532C7C-0128-4762-BB7B-A68EED5748D4}"/>
                </a:ext>
              </a:extLst>
            </p:cNvPr>
            <p:cNvSpPr>
              <a:spLocks noChangeShapeType="1"/>
            </p:cNvSpPr>
            <p:nvPr/>
          </p:nvSpPr>
          <p:spPr bwMode="auto">
            <a:xfrm flipH="1">
              <a:off x="3504" y="624"/>
              <a:ext cx="144"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122">
              <a:extLst>
                <a:ext uri="{FF2B5EF4-FFF2-40B4-BE49-F238E27FC236}">
                  <a16:creationId xmlns:a16="http://schemas.microsoft.com/office/drawing/2014/main" id="{258FB3DF-C520-4AE1-838E-16CC795BE900}"/>
                </a:ext>
              </a:extLst>
            </p:cNvPr>
            <p:cNvSpPr>
              <a:spLocks noChangeShapeType="1"/>
            </p:cNvSpPr>
            <p:nvPr/>
          </p:nvSpPr>
          <p:spPr bwMode="auto">
            <a:xfrm>
              <a:off x="3648" y="624"/>
              <a:ext cx="720"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123">
              <a:extLst>
                <a:ext uri="{FF2B5EF4-FFF2-40B4-BE49-F238E27FC236}">
                  <a16:creationId xmlns:a16="http://schemas.microsoft.com/office/drawing/2014/main" id="{8DD2E6B0-8F15-4087-8CA0-68FED620AF94}"/>
                </a:ext>
              </a:extLst>
            </p:cNvPr>
            <p:cNvSpPr>
              <a:spLocks noChangeShapeType="1"/>
            </p:cNvSpPr>
            <p:nvPr/>
          </p:nvSpPr>
          <p:spPr bwMode="auto">
            <a:xfrm flipH="1">
              <a:off x="1056" y="624"/>
              <a:ext cx="25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124">
              <a:extLst>
                <a:ext uri="{FF2B5EF4-FFF2-40B4-BE49-F238E27FC236}">
                  <a16:creationId xmlns:a16="http://schemas.microsoft.com/office/drawing/2014/main" id="{AD3D34FA-A35F-4D2F-9AC8-0B60A855D753}"/>
                </a:ext>
              </a:extLst>
            </p:cNvPr>
            <p:cNvSpPr>
              <a:spLocks noChangeShapeType="1"/>
            </p:cNvSpPr>
            <p:nvPr/>
          </p:nvSpPr>
          <p:spPr bwMode="auto">
            <a:xfrm flipH="1">
              <a:off x="864" y="3408"/>
              <a:ext cx="11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125">
              <a:extLst>
                <a:ext uri="{FF2B5EF4-FFF2-40B4-BE49-F238E27FC236}">
                  <a16:creationId xmlns:a16="http://schemas.microsoft.com/office/drawing/2014/main" id="{29B79D1D-4F63-4CB1-9FF3-09659485C2E2}"/>
                </a:ext>
              </a:extLst>
            </p:cNvPr>
            <p:cNvSpPr>
              <a:spLocks noChangeShapeType="1"/>
            </p:cNvSpPr>
            <p:nvPr/>
          </p:nvSpPr>
          <p:spPr bwMode="auto">
            <a:xfrm>
              <a:off x="1056" y="1248"/>
              <a:ext cx="292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126">
              <a:extLst>
                <a:ext uri="{FF2B5EF4-FFF2-40B4-BE49-F238E27FC236}">
                  <a16:creationId xmlns:a16="http://schemas.microsoft.com/office/drawing/2014/main" id="{433707CB-718B-4812-88C7-BEA34C768F5D}"/>
                </a:ext>
              </a:extLst>
            </p:cNvPr>
            <p:cNvSpPr>
              <a:spLocks noChangeShapeType="1"/>
            </p:cNvSpPr>
            <p:nvPr/>
          </p:nvSpPr>
          <p:spPr bwMode="auto">
            <a:xfrm>
              <a:off x="960" y="1968"/>
              <a:ext cx="340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127">
              <a:extLst>
                <a:ext uri="{FF2B5EF4-FFF2-40B4-BE49-F238E27FC236}">
                  <a16:creationId xmlns:a16="http://schemas.microsoft.com/office/drawing/2014/main" id="{F6422C2A-EF4C-4F5B-B32C-83D144BA474B}"/>
                </a:ext>
              </a:extLst>
            </p:cNvPr>
            <p:cNvSpPr>
              <a:spLocks noChangeShapeType="1"/>
            </p:cNvSpPr>
            <p:nvPr/>
          </p:nvSpPr>
          <p:spPr bwMode="auto">
            <a:xfrm>
              <a:off x="912" y="2640"/>
              <a:ext cx="384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Text Box 128">
              <a:extLst>
                <a:ext uri="{FF2B5EF4-FFF2-40B4-BE49-F238E27FC236}">
                  <a16:creationId xmlns:a16="http://schemas.microsoft.com/office/drawing/2014/main" id="{0FFB3D47-6769-4648-81E3-71133EE2B29E}"/>
                </a:ext>
              </a:extLst>
            </p:cNvPr>
            <p:cNvSpPr txBox="1">
              <a:spLocks noChangeArrowheads="1"/>
            </p:cNvSpPr>
            <p:nvPr/>
          </p:nvSpPr>
          <p:spPr bwMode="auto">
            <a:xfrm>
              <a:off x="2045" y="869"/>
              <a:ext cx="81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战略规划</a:t>
              </a:r>
            </a:p>
          </p:txBody>
        </p:sp>
        <p:sp>
          <p:nvSpPr>
            <p:cNvPr id="69" name="Text Box 129">
              <a:extLst>
                <a:ext uri="{FF2B5EF4-FFF2-40B4-BE49-F238E27FC236}">
                  <a16:creationId xmlns:a16="http://schemas.microsoft.com/office/drawing/2014/main" id="{F4DB64E7-6B40-435B-92B2-9ECFA6C4081B}"/>
                </a:ext>
              </a:extLst>
            </p:cNvPr>
            <p:cNvSpPr txBox="1">
              <a:spLocks noChangeArrowheads="1"/>
            </p:cNvSpPr>
            <p:nvPr/>
          </p:nvSpPr>
          <p:spPr bwMode="auto">
            <a:xfrm>
              <a:off x="1718" y="1555"/>
              <a:ext cx="81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管理管制</a:t>
              </a:r>
            </a:p>
          </p:txBody>
        </p:sp>
        <p:sp>
          <p:nvSpPr>
            <p:cNvPr id="70" name="Text Box 130">
              <a:extLst>
                <a:ext uri="{FF2B5EF4-FFF2-40B4-BE49-F238E27FC236}">
                  <a16:creationId xmlns:a16="http://schemas.microsoft.com/office/drawing/2014/main" id="{4945B873-06B5-41FE-90F8-E921172F97B3}"/>
                </a:ext>
              </a:extLst>
            </p:cNvPr>
            <p:cNvSpPr txBox="1">
              <a:spLocks noChangeArrowheads="1"/>
            </p:cNvSpPr>
            <p:nvPr/>
          </p:nvSpPr>
          <p:spPr bwMode="auto">
            <a:xfrm>
              <a:off x="1285" y="2227"/>
              <a:ext cx="81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作业控制</a:t>
              </a:r>
            </a:p>
          </p:txBody>
        </p:sp>
        <p:sp>
          <p:nvSpPr>
            <p:cNvPr id="71" name="Text Box 131">
              <a:extLst>
                <a:ext uri="{FF2B5EF4-FFF2-40B4-BE49-F238E27FC236}">
                  <a16:creationId xmlns:a16="http://schemas.microsoft.com/office/drawing/2014/main" id="{78040A33-F1A3-4F69-9765-36F22D38E239}"/>
                </a:ext>
              </a:extLst>
            </p:cNvPr>
            <p:cNvSpPr txBox="1">
              <a:spLocks noChangeArrowheads="1"/>
            </p:cNvSpPr>
            <p:nvPr/>
          </p:nvSpPr>
          <p:spPr bwMode="auto">
            <a:xfrm>
              <a:off x="950" y="2948"/>
              <a:ext cx="81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事务处理</a:t>
              </a:r>
            </a:p>
          </p:txBody>
        </p:sp>
        <p:sp>
          <p:nvSpPr>
            <p:cNvPr id="72" name="Line 132">
              <a:extLst>
                <a:ext uri="{FF2B5EF4-FFF2-40B4-BE49-F238E27FC236}">
                  <a16:creationId xmlns:a16="http://schemas.microsoft.com/office/drawing/2014/main" id="{A84CEAE5-B27D-4E63-BF39-A0DBD1531238}"/>
                </a:ext>
              </a:extLst>
            </p:cNvPr>
            <p:cNvSpPr>
              <a:spLocks noChangeShapeType="1"/>
            </p:cNvSpPr>
            <p:nvPr/>
          </p:nvSpPr>
          <p:spPr bwMode="auto">
            <a:xfrm flipH="1">
              <a:off x="1968" y="624"/>
              <a:ext cx="1680"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33">
              <a:extLst>
                <a:ext uri="{FF2B5EF4-FFF2-40B4-BE49-F238E27FC236}">
                  <a16:creationId xmlns:a16="http://schemas.microsoft.com/office/drawing/2014/main" id="{2D124B9B-D49D-49B9-A899-804F1DF9A844}"/>
                </a:ext>
              </a:extLst>
            </p:cNvPr>
            <p:cNvSpPr>
              <a:spLocks noChangeShapeType="1"/>
            </p:cNvSpPr>
            <p:nvPr/>
          </p:nvSpPr>
          <p:spPr bwMode="auto">
            <a:xfrm>
              <a:off x="3648" y="624"/>
              <a:ext cx="1536" cy="278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34">
              <a:extLst>
                <a:ext uri="{FF2B5EF4-FFF2-40B4-BE49-F238E27FC236}">
                  <a16:creationId xmlns:a16="http://schemas.microsoft.com/office/drawing/2014/main" id="{EEB04FDE-93C4-4116-AE1F-5B1918872BC4}"/>
                </a:ext>
              </a:extLst>
            </p:cNvPr>
            <p:cNvSpPr>
              <a:spLocks noChangeShapeType="1"/>
            </p:cNvSpPr>
            <p:nvPr/>
          </p:nvSpPr>
          <p:spPr bwMode="auto">
            <a:xfrm>
              <a:off x="1968" y="3408"/>
              <a:ext cx="321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 name="Text Box 135">
              <a:extLst>
                <a:ext uri="{FF2B5EF4-FFF2-40B4-BE49-F238E27FC236}">
                  <a16:creationId xmlns:a16="http://schemas.microsoft.com/office/drawing/2014/main" id="{F40F939A-339A-4D0A-82B8-91DF9C95B468}"/>
                </a:ext>
              </a:extLst>
            </p:cNvPr>
            <p:cNvSpPr txBox="1">
              <a:spLocks noChangeArrowheads="1"/>
            </p:cNvSpPr>
            <p:nvPr/>
          </p:nvSpPr>
          <p:spPr bwMode="auto">
            <a:xfrm>
              <a:off x="3014" y="1508"/>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销</a:t>
              </a:r>
            </a:p>
          </p:txBody>
        </p:sp>
        <p:sp>
          <p:nvSpPr>
            <p:cNvPr id="76" name="Text Box 136">
              <a:extLst>
                <a:ext uri="{FF2B5EF4-FFF2-40B4-BE49-F238E27FC236}">
                  <a16:creationId xmlns:a16="http://schemas.microsoft.com/office/drawing/2014/main" id="{FB1BAE92-A08B-4FEC-84CB-8B0A8670F9B0}"/>
                </a:ext>
              </a:extLst>
            </p:cNvPr>
            <p:cNvSpPr txBox="1">
              <a:spLocks noChangeArrowheads="1"/>
            </p:cNvSpPr>
            <p:nvPr/>
          </p:nvSpPr>
          <p:spPr bwMode="auto">
            <a:xfrm>
              <a:off x="2680" y="2179"/>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售</a:t>
              </a:r>
            </a:p>
          </p:txBody>
        </p:sp>
        <p:sp>
          <p:nvSpPr>
            <p:cNvPr id="77" name="Text Box 137">
              <a:extLst>
                <a:ext uri="{FF2B5EF4-FFF2-40B4-BE49-F238E27FC236}">
                  <a16:creationId xmlns:a16="http://schemas.microsoft.com/office/drawing/2014/main" id="{1AC79839-6052-4552-B1D0-19A118F67900}"/>
                </a:ext>
              </a:extLst>
            </p:cNvPr>
            <p:cNvSpPr txBox="1">
              <a:spLocks noChangeArrowheads="1"/>
            </p:cNvSpPr>
            <p:nvPr/>
          </p:nvSpPr>
          <p:spPr bwMode="auto">
            <a:xfrm>
              <a:off x="3303" y="1506"/>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生</a:t>
              </a:r>
            </a:p>
          </p:txBody>
        </p:sp>
        <p:sp>
          <p:nvSpPr>
            <p:cNvPr id="78" name="Text Box 138">
              <a:extLst>
                <a:ext uri="{FF2B5EF4-FFF2-40B4-BE49-F238E27FC236}">
                  <a16:creationId xmlns:a16="http://schemas.microsoft.com/office/drawing/2014/main" id="{F335E7B7-4B09-4684-B353-AAB2D95ABB17}"/>
                </a:ext>
              </a:extLst>
            </p:cNvPr>
            <p:cNvSpPr txBox="1">
              <a:spLocks noChangeArrowheads="1"/>
            </p:cNvSpPr>
            <p:nvPr/>
          </p:nvSpPr>
          <p:spPr bwMode="auto">
            <a:xfrm>
              <a:off x="3209" y="2213"/>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产</a:t>
              </a:r>
            </a:p>
          </p:txBody>
        </p:sp>
        <p:sp>
          <p:nvSpPr>
            <p:cNvPr id="79" name="Text Box 139">
              <a:extLst>
                <a:ext uri="{FF2B5EF4-FFF2-40B4-BE49-F238E27FC236}">
                  <a16:creationId xmlns:a16="http://schemas.microsoft.com/office/drawing/2014/main" id="{5550F57A-0074-44BE-BAFB-6B0CD11F96EE}"/>
                </a:ext>
              </a:extLst>
            </p:cNvPr>
            <p:cNvSpPr txBox="1">
              <a:spLocks noChangeArrowheads="1"/>
            </p:cNvSpPr>
            <p:nvPr/>
          </p:nvSpPr>
          <p:spPr bwMode="auto">
            <a:xfrm>
              <a:off x="3599" y="1302"/>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财</a:t>
              </a:r>
            </a:p>
          </p:txBody>
        </p:sp>
        <p:sp>
          <p:nvSpPr>
            <p:cNvPr id="80" name="Text Box 140">
              <a:extLst>
                <a:ext uri="{FF2B5EF4-FFF2-40B4-BE49-F238E27FC236}">
                  <a16:creationId xmlns:a16="http://schemas.microsoft.com/office/drawing/2014/main" id="{1F3F641F-668E-4DE7-AB63-633D0E0D3707}"/>
                </a:ext>
              </a:extLst>
            </p:cNvPr>
            <p:cNvSpPr txBox="1">
              <a:spLocks noChangeArrowheads="1"/>
            </p:cNvSpPr>
            <p:nvPr/>
          </p:nvSpPr>
          <p:spPr bwMode="auto">
            <a:xfrm>
              <a:off x="3628" y="1603"/>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务</a:t>
              </a:r>
            </a:p>
          </p:txBody>
        </p:sp>
        <p:sp>
          <p:nvSpPr>
            <p:cNvPr id="81" name="Text Box 141">
              <a:extLst>
                <a:ext uri="{FF2B5EF4-FFF2-40B4-BE49-F238E27FC236}">
                  <a16:creationId xmlns:a16="http://schemas.microsoft.com/office/drawing/2014/main" id="{405CEF96-1EDC-4E67-A611-DA986FB985AF}"/>
                </a:ext>
              </a:extLst>
            </p:cNvPr>
            <p:cNvSpPr txBox="1">
              <a:spLocks noChangeArrowheads="1"/>
            </p:cNvSpPr>
            <p:nvPr/>
          </p:nvSpPr>
          <p:spPr bwMode="auto">
            <a:xfrm>
              <a:off x="3628" y="1878"/>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与</a:t>
              </a:r>
            </a:p>
          </p:txBody>
        </p:sp>
        <p:sp>
          <p:nvSpPr>
            <p:cNvPr id="82" name="Text Box 142">
              <a:extLst>
                <a:ext uri="{FF2B5EF4-FFF2-40B4-BE49-F238E27FC236}">
                  <a16:creationId xmlns:a16="http://schemas.microsoft.com/office/drawing/2014/main" id="{31F2E6B0-6379-4F74-B9C1-34156C136A1B}"/>
                </a:ext>
              </a:extLst>
            </p:cNvPr>
            <p:cNvSpPr txBox="1">
              <a:spLocks noChangeArrowheads="1"/>
            </p:cNvSpPr>
            <p:nvPr/>
          </p:nvSpPr>
          <p:spPr bwMode="auto">
            <a:xfrm>
              <a:off x="3649" y="2119"/>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会</a:t>
              </a:r>
            </a:p>
          </p:txBody>
        </p:sp>
        <p:sp>
          <p:nvSpPr>
            <p:cNvPr id="83" name="Text Box 143">
              <a:extLst>
                <a:ext uri="{FF2B5EF4-FFF2-40B4-BE49-F238E27FC236}">
                  <a16:creationId xmlns:a16="http://schemas.microsoft.com/office/drawing/2014/main" id="{AA7CECD5-3B7B-4B23-A79F-F8431CD0BC3F}"/>
                </a:ext>
              </a:extLst>
            </p:cNvPr>
            <p:cNvSpPr txBox="1">
              <a:spLocks noChangeArrowheads="1"/>
            </p:cNvSpPr>
            <p:nvPr/>
          </p:nvSpPr>
          <p:spPr bwMode="auto">
            <a:xfrm>
              <a:off x="3697" y="2407"/>
              <a:ext cx="30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计</a:t>
              </a:r>
            </a:p>
          </p:txBody>
        </p:sp>
        <p:sp>
          <p:nvSpPr>
            <p:cNvPr id="84" name="Text Box 144">
              <a:extLst>
                <a:ext uri="{FF2B5EF4-FFF2-40B4-BE49-F238E27FC236}">
                  <a16:creationId xmlns:a16="http://schemas.microsoft.com/office/drawing/2014/main" id="{308B6C18-8514-4596-95F4-9E59B6DECFCA}"/>
                </a:ext>
              </a:extLst>
            </p:cNvPr>
            <p:cNvSpPr txBox="1">
              <a:spLocks noChangeArrowheads="1"/>
            </p:cNvSpPr>
            <p:nvPr/>
          </p:nvSpPr>
          <p:spPr bwMode="auto">
            <a:xfrm>
              <a:off x="3830" y="1349"/>
              <a:ext cx="3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chemeClr val="tx2"/>
                  </a:solidFill>
                  <a:latin typeface="Times New Roman" panose="02020603050405020304" pitchFamily="18" charset="0"/>
                  <a:ea typeface="楷体_GB2312" pitchFamily="49" charset="-122"/>
                </a:rPr>
                <a:t>其</a:t>
              </a:r>
            </a:p>
          </p:txBody>
        </p:sp>
        <p:sp>
          <p:nvSpPr>
            <p:cNvPr id="85" name="Text Box 145">
              <a:extLst>
                <a:ext uri="{FF2B5EF4-FFF2-40B4-BE49-F238E27FC236}">
                  <a16:creationId xmlns:a16="http://schemas.microsoft.com/office/drawing/2014/main" id="{568A7516-CD0E-447E-A851-CBBD8EEE5D5A}"/>
                </a:ext>
              </a:extLst>
            </p:cNvPr>
            <p:cNvSpPr txBox="1">
              <a:spLocks noChangeArrowheads="1"/>
            </p:cNvSpPr>
            <p:nvPr/>
          </p:nvSpPr>
          <p:spPr bwMode="auto">
            <a:xfrm>
              <a:off x="4179" y="2213"/>
              <a:ext cx="30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solidFill>
                    <a:schemeClr val="tx2"/>
                  </a:solidFill>
                  <a:latin typeface="Times New Roman" panose="02020603050405020304" pitchFamily="18" charset="0"/>
                  <a:ea typeface="楷体_GB2312" pitchFamily="49" charset="-122"/>
                </a:rPr>
                <a:t>他</a:t>
              </a:r>
            </a:p>
          </p:txBody>
        </p:sp>
      </p:grpSp>
    </p:spTree>
    <p:extLst>
      <p:ext uri="{BB962C8B-B14F-4D97-AF65-F5344CB8AC3E}">
        <p14:creationId xmlns:p14="http://schemas.microsoft.com/office/powerpoint/2010/main" val="7607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信息系统的物理结构</a:t>
            </a:r>
          </a:p>
        </p:txBody>
      </p:sp>
      <p:sp>
        <p:nvSpPr>
          <p:cNvPr id="15" name="内容占位符 14">
            <a:extLst>
              <a:ext uri="{FF2B5EF4-FFF2-40B4-BE49-F238E27FC236}">
                <a16:creationId xmlns:a16="http://schemas.microsoft.com/office/drawing/2014/main" id="{D6B1D992-195E-4DDB-A140-AE8FD383E5F9}"/>
              </a:ext>
            </a:extLst>
          </p:cNvPr>
          <p:cNvSpPr>
            <a:spLocks noGrp="1"/>
          </p:cNvSpPr>
          <p:nvPr>
            <p:ph idx="1"/>
          </p:nvPr>
        </p:nvSpPr>
        <p:spPr>
          <a:xfrm>
            <a:off x="1169952" y="1844824"/>
            <a:ext cx="6798736" cy="4090307"/>
          </a:xfrm>
        </p:spPr>
        <p:txBody>
          <a:bodyPr>
            <a:normAutofit fontScale="70000" lnSpcReduction="20000"/>
          </a:bodyPr>
          <a:lstStyle/>
          <a:p>
            <a:r>
              <a:rPr lang="zh-CN" altLang="en-US" sz="3600" dirty="0"/>
              <a:t>信息系统的物理结构体现在两个方面：</a:t>
            </a:r>
          </a:p>
          <a:p>
            <a:pPr lvl="1"/>
            <a:r>
              <a:rPr lang="zh-CN" altLang="en-US" sz="3100" b="1" dirty="0">
                <a:solidFill>
                  <a:schemeClr val="tx1"/>
                </a:solidFill>
                <a:latin typeface="楷体" pitchFamily="49" charset="-122"/>
                <a:ea typeface="楷体" pitchFamily="49" charset="-122"/>
              </a:rPr>
              <a:t>硬件结构（物理设备、网络连接等方面）</a:t>
            </a:r>
          </a:p>
          <a:p>
            <a:pPr lvl="1"/>
            <a:r>
              <a:rPr lang="zh-CN" altLang="en-US" sz="3100" b="1" dirty="0">
                <a:solidFill>
                  <a:schemeClr val="tx1"/>
                </a:solidFill>
                <a:latin typeface="楷体" pitchFamily="49" charset="-122"/>
                <a:ea typeface="楷体" pitchFamily="49" charset="-122"/>
              </a:rPr>
              <a:t>软件结构（程序代码、组件、数据文件等方面）</a:t>
            </a:r>
          </a:p>
          <a:p>
            <a:r>
              <a:rPr lang="zh-CN" altLang="en-US" sz="3600" dirty="0"/>
              <a:t>物理结构的类型：</a:t>
            </a:r>
          </a:p>
          <a:p>
            <a:pPr lvl="1"/>
            <a:r>
              <a:rPr lang="zh-CN" altLang="en-US" sz="3400" b="1" dirty="0">
                <a:solidFill>
                  <a:schemeClr val="tx1"/>
                </a:solidFill>
                <a:latin typeface="楷体" pitchFamily="49" charset="-122"/>
                <a:ea typeface="楷体" pitchFamily="49" charset="-122"/>
              </a:rPr>
              <a:t>集中式结构</a:t>
            </a:r>
          </a:p>
          <a:p>
            <a:pPr lvl="1"/>
            <a:r>
              <a:rPr lang="zh-CN" altLang="en-US" sz="3400" b="1" dirty="0">
                <a:solidFill>
                  <a:schemeClr val="tx1"/>
                </a:solidFill>
                <a:latin typeface="楷体" pitchFamily="49" charset="-122"/>
                <a:ea typeface="楷体" pitchFamily="49" charset="-122"/>
              </a:rPr>
              <a:t>分布式结构</a:t>
            </a:r>
          </a:p>
          <a:p>
            <a:pPr lvl="2"/>
            <a:r>
              <a:rPr lang="zh-CN" altLang="en-US" sz="3400" b="1" dirty="0">
                <a:solidFill>
                  <a:schemeClr val="tx1"/>
                </a:solidFill>
                <a:latin typeface="楷体" pitchFamily="49" charset="-122"/>
                <a:ea typeface="楷体" pitchFamily="49" charset="-122"/>
              </a:rPr>
              <a:t>文件服务器</a:t>
            </a:r>
          </a:p>
          <a:p>
            <a:pPr lvl="2"/>
            <a:r>
              <a:rPr lang="en-US" altLang="zh-CN" sz="3400" b="1" dirty="0">
                <a:solidFill>
                  <a:schemeClr val="tx1"/>
                </a:solidFill>
                <a:latin typeface="楷体" pitchFamily="49" charset="-122"/>
                <a:ea typeface="楷体" pitchFamily="49" charset="-122"/>
              </a:rPr>
              <a:t>C/S</a:t>
            </a:r>
            <a:r>
              <a:rPr lang="zh-CN" altLang="en-US" sz="3400" b="1" dirty="0">
                <a:solidFill>
                  <a:schemeClr val="tx1"/>
                </a:solidFill>
                <a:latin typeface="楷体" pitchFamily="49" charset="-122"/>
                <a:ea typeface="楷体" pitchFamily="49" charset="-122"/>
              </a:rPr>
              <a:t>结构</a:t>
            </a:r>
          </a:p>
          <a:p>
            <a:pPr lvl="2"/>
            <a:r>
              <a:rPr lang="en-US" altLang="zh-CN" sz="3400" b="1" dirty="0">
                <a:solidFill>
                  <a:schemeClr val="tx1"/>
                </a:solidFill>
                <a:latin typeface="楷体" pitchFamily="49" charset="-122"/>
                <a:ea typeface="楷体" pitchFamily="49" charset="-122"/>
              </a:rPr>
              <a:t>B/S</a:t>
            </a:r>
            <a:r>
              <a:rPr lang="zh-CN" altLang="en-US" sz="3400" b="1" dirty="0">
                <a:solidFill>
                  <a:schemeClr val="tx1"/>
                </a:solidFill>
                <a:latin typeface="楷体" pitchFamily="49" charset="-122"/>
                <a:ea typeface="楷体" pitchFamily="49" charset="-122"/>
              </a:rPr>
              <a:t>结构</a:t>
            </a:r>
          </a:p>
        </p:txBody>
      </p:sp>
    </p:spTree>
    <p:extLst>
      <p:ext uri="{BB962C8B-B14F-4D97-AF65-F5344CB8AC3E}">
        <p14:creationId xmlns:p14="http://schemas.microsoft.com/office/powerpoint/2010/main" val="243560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a:t>需要理解的相关概念</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eaLnBrk="1" hangingPunct="1">
              <a:lnSpc>
                <a:spcPct val="120000"/>
              </a:lnSpc>
            </a:pPr>
            <a:r>
              <a:rPr lang="zh-CN" altLang="en-US" sz="2000" b="1" dirty="0">
                <a:solidFill>
                  <a:schemeClr val="tx1"/>
                </a:solidFill>
              </a:rPr>
              <a:t>系统：</a:t>
            </a:r>
            <a:r>
              <a:rPr kumimoji="1" lang="zh-CN" altLang="en-US" sz="2000" dirty="0">
                <a:solidFill>
                  <a:schemeClr val="tx1"/>
                </a:solidFill>
                <a:latin typeface="Times New Roman" panose="02020603050405020304" pitchFamily="18" charset="0"/>
                <a:ea typeface="楷体_GB2312" pitchFamily="49" charset="-122"/>
              </a:rPr>
              <a:t>系统是由相互联系和相互制约的若干组成部分结合成的、具有特定功能的有机整体</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管理：</a:t>
            </a:r>
            <a:r>
              <a:rPr kumimoji="1" lang="zh-CN" altLang="en-US" sz="2000" dirty="0">
                <a:solidFill>
                  <a:schemeClr val="tx1"/>
                </a:solidFill>
                <a:latin typeface="Times New Roman" panose="02020603050405020304" pitchFamily="18" charset="0"/>
                <a:ea typeface="楷体_GB2312" pitchFamily="49" charset="-122"/>
              </a:rPr>
              <a:t>通过计划、组织、控制、激励和领导等环节来协调资源，以期更好地达到组织目标的过程</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信息：</a:t>
            </a:r>
            <a:r>
              <a:rPr lang="zh-CN" altLang="en-US" sz="2000" dirty="0">
                <a:solidFill>
                  <a:schemeClr val="tx1"/>
                </a:solidFill>
                <a:latin typeface="楷体_GB2312" pitchFamily="49" charset="-122"/>
                <a:ea typeface="楷体_GB2312" pitchFamily="49" charset="-122"/>
              </a:rPr>
              <a:t>信息是经过加工后的数据。它对接收者有用，对决策或行为有现实或潜在的价值。 </a:t>
            </a:r>
          </a:p>
        </p:txBody>
      </p:sp>
    </p:spTree>
    <p:extLst>
      <p:ext uri="{BB962C8B-B14F-4D97-AF65-F5344CB8AC3E}">
        <p14:creationId xmlns:p14="http://schemas.microsoft.com/office/powerpoint/2010/main" val="65796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主机</a:t>
            </a:r>
            <a:r>
              <a:rPr lang="en-US" altLang="zh-CN" dirty="0"/>
              <a:t>-</a:t>
            </a:r>
            <a:r>
              <a:rPr lang="zh-CN" altLang="en-US" dirty="0"/>
              <a:t>终端多用户系统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1043608" y="1628801"/>
            <a:ext cx="6798736" cy="936104"/>
          </a:xfrm>
        </p:spPr>
        <p:txBody>
          <a:bodyPr>
            <a:normAutofit/>
          </a:bodyPr>
          <a:lstStyle/>
          <a:p>
            <a:r>
              <a:rPr lang="zh-CN" altLang="en-US" sz="2000" dirty="0"/>
              <a:t>处理能力集中于主机，集中存储、集中计算</a:t>
            </a:r>
          </a:p>
          <a:p>
            <a:r>
              <a:rPr lang="zh-CN" altLang="en-US" sz="2000" dirty="0"/>
              <a:t>终端用于输入和输出，无</a:t>
            </a:r>
            <a:r>
              <a:rPr lang="en-US" altLang="zh-CN" sz="2000" dirty="0"/>
              <a:t>CPU</a:t>
            </a:r>
          </a:p>
        </p:txBody>
      </p:sp>
      <p:sp>
        <p:nvSpPr>
          <p:cNvPr id="32" name="AutoShape 14">
            <a:extLst>
              <a:ext uri="{FF2B5EF4-FFF2-40B4-BE49-F238E27FC236}">
                <a16:creationId xmlns:a16="http://schemas.microsoft.com/office/drawing/2014/main" id="{DC830364-1E65-4CCF-AB1A-2D82A3981610}"/>
              </a:ext>
            </a:extLst>
          </p:cNvPr>
          <p:cNvSpPr>
            <a:spLocks noChangeArrowheads="1"/>
          </p:cNvSpPr>
          <p:nvPr/>
        </p:nvSpPr>
        <p:spPr bwMode="auto">
          <a:xfrm>
            <a:off x="2411413" y="2493963"/>
            <a:ext cx="1223962" cy="719137"/>
          </a:xfrm>
          <a:prstGeom prst="wedgeRoundRectCallout">
            <a:avLst>
              <a:gd name="adj1" fmla="val 77755"/>
              <a:gd name="adj2" fmla="val 63245"/>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主机</a:t>
            </a:r>
          </a:p>
          <a:p>
            <a:pPr algn="ctr" eaLnBrk="1" hangingPunct="1"/>
            <a:r>
              <a:rPr lang="en-US" altLang="zh-CN"/>
              <a:t>Host</a:t>
            </a:r>
          </a:p>
        </p:txBody>
      </p:sp>
      <p:sp>
        <p:nvSpPr>
          <p:cNvPr id="33" name="AutoShape 15">
            <a:extLst>
              <a:ext uri="{FF2B5EF4-FFF2-40B4-BE49-F238E27FC236}">
                <a16:creationId xmlns:a16="http://schemas.microsoft.com/office/drawing/2014/main" id="{B8F8429F-C7BE-4F28-8FAE-FA4F15B29B62}"/>
              </a:ext>
            </a:extLst>
          </p:cNvPr>
          <p:cNvSpPr>
            <a:spLocks noChangeArrowheads="1"/>
          </p:cNvSpPr>
          <p:nvPr/>
        </p:nvSpPr>
        <p:spPr bwMode="auto">
          <a:xfrm>
            <a:off x="7667625" y="4437063"/>
            <a:ext cx="1223963" cy="719137"/>
          </a:xfrm>
          <a:prstGeom prst="wedgeRoundRectCallout">
            <a:avLst>
              <a:gd name="adj1" fmla="val -106292"/>
              <a:gd name="adj2" fmla="val 114458"/>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终端</a:t>
            </a:r>
          </a:p>
          <a:p>
            <a:pPr algn="ctr" eaLnBrk="1" hangingPunct="1"/>
            <a:r>
              <a:rPr lang="en-US" altLang="zh-CN"/>
              <a:t>Teminal</a:t>
            </a:r>
          </a:p>
        </p:txBody>
      </p:sp>
      <p:sp>
        <p:nvSpPr>
          <p:cNvPr id="34" name="AutoShape 16">
            <a:extLst>
              <a:ext uri="{FF2B5EF4-FFF2-40B4-BE49-F238E27FC236}">
                <a16:creationId xmlns:a16="http://schemas.microsoft.com/office/drawing/2014/main" id="{5FAD19A8-723C-4A3A-9FCB-2F995BA103EE}"/>
              </a:ext>
            </a:extLst>
          </p:cNvPr>
          <p:cNvSpPr>
            <a:spLocks noChangeArrowheads="1"/>
          </p:cNvSpPr>
          <p:nvPr/>
        </p:nvSpPr>
        <p:spPr bwMode="auto">
          <a:xfrm>
            <a:off x="323850" y="5229225"/>
            <a:ext cx="1223963" cy="719138"/>
          </a:xfrm>
          <a:prstGeom prst="wedgeRoundRectCallout">
            <a:avLst>
              <a:gd name="adj1" fmla="val 63880"/>
              <a:gd name="adj2" fmla="val -125056"/>
              <a:gd name="adj3" fmla="val 16667"/>
            </a:avLst>
          </a:prstGeom>
          <a:solidFill>
            <a:srgbClr val="FDDA77"/>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控制台</a:t>
            </a:r>
          </a:p>
          <a:p>
            <a:pPr algn="ctr" eaLnBrk="1" hangingPunct="1"/>
            <a:r>
              <a:rPr lang="en-US" altLang="zh-CN"/>
              <a:t>Console</a:t>
            </a:r>
          </a:p>
        </p:txBody>
      </p:sp>
      <p:graphicFrame>
        <p:nvGraphicFramePr>
          <p:cNvPr id="35" name="Object 17">
            <a:extLst>
              <a:ext uri="{FF2B5EF4-FFF2-40B4-BE49-F238E27FC236}">
                <a16:creationId xmlns:a16="http://schemas.microsoft.com/office/drawing/2014/main" id="{7301A809-977B-4D0C-84F1-5BD3B39B8539}"/>
              </a:ext>
            </a:extLst>
          </p:cNvPr>
          <p:cNvGraphicFramePr>
            <a:graphicFrameLocks noChangeAspect="1"/>
          </p:cNvGraphicFramePr>
          <p:nvPr/>
        </p:nvGraphicFramePr>
        <p:xfrm>
          <a:off x="1331913" y="2663825"/>
          <a:ext cx="5688012" cy="3933825"/>
        </p:xfrm>
        <a:graphic>
          <a:graphicData uri="http://schemas.openxmlformats.org/presentationml/2006/ole">
            <mc:AlternateContent xmlns:mc="http://schemas.openxmlformats.org/markup-compatibility/2006">
              <mc:Choice xmlns:v="urn:schemas-microsoft-com:vml" Requires="v">
                <p:oleObj spid="_x0000_s1059" name="Visio" r:id="rId4" imgW="4444507" imgH="3085969" progId="">
                  <p:embed/>
                </p:oleObj>
              </mc:Choice>
              <mc:Fallback>
                <p:oleObj name="Visio" r:id="rId4" imgW="4444507" imgH="3085969"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663825"/>
                        <a:ext cx="5688012" cy="393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623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文件服务器系统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99592" y="1606042"/>
            <a:ext cx="4968552" cy="1246894"/>
          </a:xfrm>
        </p:spPr>
        <p:txBody>
          <a:bodyPr>
            <a:normAutofit/>
          </a:bodyPr>
          <a:lstStyle/>
          <a:p>
            <a:r>
              <a:rPr lang="zh-CN" altLang="en-US" sz="2000" dirty="0"/>
              <a:t>程序和数据集中于文件服务器中</a:t>
            </a:r>
          </a:p>
          <a:p>
            <a:r>
              <a:rPr lang="zh-CN" altLang="en-US" sz="2000" dirty="0"/>
              <a:t>客户机可以根据权限存取服务器中的文件，客户机具有处理能力</a:t>
            </a:r>
          </a:p>
        </p:txBody>
      </p:sp>
      <p:graphicFrame>
        <p:nvGraphicFramePr>
          <p:cNvPr id="8" name="Object 14">
            <a:extLst>
              <a:ext uri="{FF2B5EF4-FFF2-40B4-BE49-F238E27FC236}">
                <a16:creationId xmlns:a16="http://schemas.microsoft.com/office/drawing/2014/main" id="{AE32B621-A03F-4948-88CB-FE49B23501F2}"/>
              </a:ext>
            </a:extLst>
          </p:cNvPr>
          <p:cNvGraphicFramePr>
            <a:graphicFrameLocks noChangeAspect="1"/>
          </p:cNvGraphicFramePr>
          <p:nvPr>
            <p:extLst>
              <p:ext uri="{D42A27DB-BD31-4B8C-83A1-F6EECF244321}">
                <p14:modId xmlns:p14="http://schemas.microsoft.com/office/powerpoint/2010/main" val="670752203"/>
              </p:ext>
            </p:extLst>
          </p:nvPr>
        </p:nvGraphicFramePr>
        <p:xfrm>
          <a:off x="3131840" y="1988840"/>
          <a:ext cx="4679950" cy="4427538"/>
        </p:xfrm>
        <a:graphic>
          <a:graphicData uri="http://schemas.openxmlformats.org/presentationml/2006/ole">
            <mc:AlternateContent xmlns:mc="http://schemas.openxmlformats.org/markup-compatibility/2006">
              <mc:Choice xmlns:v="urn:schemas-microsoft-com:vml" Requires="v">
                <p:oleObj spid="_x0000_s2083" name="Visio" r:id="rId4" imgW="4070386" imgH="3850930" progId="">
                  <p:embed/>
                </p:oleObj>
              </mc:Choice>
              <mc:Fallback>
                <p:oleObj name="Visio" r:id="rId4" imgW="4070386" imgH="3850930"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988840"/>
                        <a:ext cx="4679950" cy="442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811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传统客户机</a:t>
            </a:r>
            <a:r>
              <a:rPr lang="en-US" altLang="zh-CN" dirty="0"/>
              <a:t>-</a:t>
            </a:r>
            <a:r>
              <a:rPr lang="zh-CN" altLang="en-US" dirty="0"/>
              <a:t>服务器系统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99592" y="1606042"/>
            <a:ext cx="7416824" cy="1246894"/>
          </a:xfrm>
        </p:spPr>
        <p:txBody>
          <a:bodyPr>
            <a:normAutofit/>
          </a:bodyPr>
          <a:lstStyle/>
          <a:p>
            <a:r>
              <a:rPr lang="zh-CN" altLang="en-US" sz="2000" dirty="0"/>
              <a:t>处理分布于客户机和服务器，也称</a:t>
            </a:r>
            <a:r>
              <a:rPr lang="en-US" altLang="zh-CN" sz="2000" dirty="0"/>
              <a:t>C/S</a:t>
            </a:r>
            <a:r>
              <a:rPr lang="zh-CN" altLang="en-US" sz="2000" dirty="0"/>
              <a:t>结构</a:t>
            </a:r>
          </a:p>
          <a:p>
            <a:r>
              <a:rPr lang="zh-CN" altLang="en-US" sz="2000" dirty="0"/>
              <a:t>客户机完成本地运算，可向服务器请求某种服务（如查询数据），服务器相应请求，完成运算后，将结果返回给客户机。</a:t>
            </a:r>
          </a:p>
        </p:txBody>
      </p:sp>
      <p:graphicFrame>
        <p:nvGraphicFramePr>
          <p:cNvPr id="7" name="Object 16">
            <a:extLst>
              <a:ext uri="{FF2B5EF4-FFF2-40B4-BE49-F238E27FC236}">
                <a16:creationId xmlns:a16="http://schemas.microsoft.com/office/drawing/2014/main" id="{E3701BEF-47AF-4F87-8740-24A45367877A}"/>
              </a:ext>
            </a:extLst>
          </p:cNvPr>
          <p:cNvGraphicFramePr>
            <a:graphicFrameLocks noChangeAspect="1"/>
          </p:cNvGraphicFramePr>
          <p:nvPr>
            <p:extLst>
              <p:ext uri="{D42A27DB-BD31-4B8C-83A1-F6EECF244321}">
                <p14:modId xmlns:p14="http://schemas.microsoft.com/office/powerpoint/2010/main" val="2808518277"/>
              </p:ext>
            </p:extLst>
          </p:nvPr>
        </p:nvGraphicFramePr>
        <p:xfrm>
          <a:off x="1403648" y="2821046"/>
          <a:ext cx="5976937" cy="3640137"/>
        </p:xfrm>
        <a:graphic>
          <a:graphicData uri="http://schemas.openxmlformats.org/presentationml/2006/ole">
            <mc:AlternateContent xmlns:mc="http://schemas.openxmlformats.org/markup-compatibility/2006">
              <mc:Choice xmlns:v="urn:schemas-microsoft-com:vml" Requires="v">
                <p:oleObj spid="_x0000_s3106" name="Visio" r:id="rId4" imgW="6217572" imgH="3781958" progId="">
                  <p:embed/>
                </p:oleObj>
              </mc:Choice>
              <mc:Fallback>
                <p:oleObj name="Visio" r:id="rId4" imgW="6217572" imgH="3781958"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821046"/>
                        <a:ext cx="5976937" cy="364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4244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客户机</a:t>
            </a:r>
            <a:r>
              <a:rPr lang="en-US" altLang="zh-CN" dirty="0"/>
              <a:t>-</a:t>
            </a:r>
            <a:r>
              <a:rPr lang="zh-CN" altLang="en-US" dirty="0"/>
              <a:t>服务器的软件结构</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99592" y="1606042"/>
            <a:ext cx="7416824" cy="2831070"/>
          </a:xfrm>
        </p:spPr>
        <p:txBody>
          <a:bodyPr>
            <a:normAutofit/>
          </a:bodyPr>
          <a:lstStyle/>
          <a:p>
            <a:r>
              <a:rPr lang="en-US" altLang="zh-CN" sz="2000" dirty="0"/>
              <a:t>Client/Server</a:t>
            </a:r>
            <a:r>
              <a:rPr lang="zh-CN" altLang="en-US" sz="2000" dirty="0"/>
              <a:t>（</a:t>
            </a:r>
            <a:r>
              <a:rPr lang="en-US" altLang="zh-CN" sz="2000" dirty="0"/>
              <a:t>C/S</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ea typeface="华文中宋" panose="02010600040101010101" pitchFamily="2" charset="-122"/>
              </a:rPr>
              <a:t>Browser/Server</a:t>
            </a:r>
            <a:r>
              <a:rPr lang="zh-CN" altLang="en-US" sz="2000" dirty="0">
                <a:ea typeface="华文中宋" panose="02010600040101010101" pitchFamily="2" charset="-122"/>
              </a:rPr>
              <a:t>（</a:t>
            </a:r>
            <a:r>
              <a:rPr lang="en-US" altLang="zh-CN" sz="2000" dirty="0">
                <a:ea typeface="华文中宋" panose="02010600040101010101" pitchFamily="2" charset="-122"/>
              </a:rPr>
              <a:t>B/S</a:t>
            </a:r>
            <a:r>
              <a:rPr lang="zh-CN" altLang="en-US" sz="2000" dirty="0">
                <a:ea typeface="华文中宋" panose="02010600040101010101" pitchFamily="2" charset="-122"/>
              </a:rPr>
              <a:t>）</a:t>
            </a:r>
          </a:p>
          <a:p>
            <a:endParaRPr lang="en-US" altLang="zh-CN" sz="2000" dirty="0"/>
          </a:p>
          <a:p>
            <a:endParaRPr lang="en-US" altLang="zh-CN" sz="2000" dirty="0"/>
          </a:p>
          <a:p>
            <a:endParaRPr lang="en-US" altLang="zh-CN" sz="2000" dirty="0"/>
          </a:p>
          <a:p>
            <a:pPr marL="0" indent="0">
              <a:buNone/>
            </a:pPr>
            <a:endParaRPr lang="zh-CN" altLang="en-US" sz="2000" dirty="0"/>
          </a:p>
        </p:txBody>
      </p:sp>
      <p:sp>
        <p:nvSpPr>
          <p:cNvPr id="6" name="Oval 5">
            <a:extLst>
              <a:ext uri="{FF2B5EF4-FFF2-40B4-BE49-F238E27FC236}">
                <a16:creationId xmlns:a16="http://schemas.microsoft.com/office/drawing/2014/main" id="{117A47F6-DCED-45EA-93E0-097C89547249}"/>
              </a:ext>
            </a:extLst>
          </p:cNvPr>
          <p:cNvSpPr>
            <a:spLocks noChangeArrowheads="1"/>
          </p:cNvSpPr>
          <p:nvPr/>
        </p:nvSpPr>
        <p:spPr bwMode="auto">
          <a:xfrm>
            <a:off x="6613153" y="2132286"/>
            <a:ext cx="1447800" cy="1360487"/>
          </a:xfrm>
          <a:prstGeom prst="ellipse">
            <a:avLst/>
          </a:pr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Windows</a:t>
            </a:r>
            <a:r>
              <a:rPr kumimoji="1" lang="zh-CN" altLang="en-US" b="1">
                <a:latin typeface="Times New Roman" panose="02020603050405020304" pitchFamily="18" charset="0"/>
              </a:rPr>
              <a:t>窗口</a:t>
            </a:r>
          </a:p>
          <a:p>
            <a:pPr algn="ctr" eaLnBrk="1" hangingPunct="1"/>
            <a:r>
              <a:rPr kumimoji="1" lang="zh-CN" altLang="en-US" b="1">
                <a:latin typeface="Times New Roman" panose="02020603050405020304" pitchFamily="18" charset="0"/>
              </a:rPr>
              <a:t>应用程序</a:t>
            </a:r>
          </a:p>
        </p:txBody>
      </p:sp>
      <p:sp>
        <p:nvSpPr>
          <p:cNvPr id="7" name="AutoShape 6">
            <a:extLst>
              <a:ext uri="{FF2B5EF4-FFF2-40B4-BE49-F238E27FC236}">
                <a16:creationId xmlns:a16="http://schemas.microsoft.com/office/drawing/2014/main" id="{B0D43624-EB22-4FBD-B1B3-58584E6B929C}"/>
              </a:ext>
            </a:extLst>
          </p:cNvPr>
          <p:cNvSpPr>
            <a:spLocks noChangeArrowheads="1"/>
          </p:cNvSpPr>
          <p:nvPr/>
        </p:nvSpPr>
        <p:spPr bwMode="auto">
          <a:xfrm>
            <a:off x="1480766" y="2129111"/>
            <a:ext cx="1219200" cy="1371600"/>
          </a:xfrm>
          <a:prstGeom prst="can">
            <a:avLst>
              <a:gd name="adj" fmla="val 28125"/>
            </a:avLst>
          </a:prstGeom>
          <a:solidFill>
            <a:srgbClr val="99CCFF"/>
          </a:solidFill>
          <a:ln w="9525">
            <a:solidFill>
              <a:srgbClr val="FF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Times New Roman" panose="02020603050405020304" pitchFamily="18" charset="0"/>
              </a:rPr>
              <a:t>数据库</a:t>
            </a:r>
            <a:endParaRPr kumimoji="1" lang="en-US" altLang="zh-CN" b="1" dirty="0">
              <a:latin typeface="Times New Roman" panose="02020603050405020304" pitchFamily="18" charset="0"/>
            </a:endParaRPr>
          </a:p>
          <a:p>
            <a:pPr algn="ctr" eaLnBrk="1" hangingPunct="1"/>
            <a:r>
              <a:rPr kumimoji="1" lang="zh-CN" altLang="en-US" b="1" dirty="0">
                <a:latin typeface="Times New Roman" panose="02020603050405020304" pitchFamily="18" charset="0"/>
              </a:rPr>
              <a:t>文件</a:t>
            </a:r>
          </a:p>
        </p:txBody>
      </p:sp>
      <p:sp>
        <p:nvSpPr>
          <p:cNvPr id="8" name="Line 7">
            <a:extLst>
              <a:ext uri="{FF2B5EF4-FFF2-40B4-BE49-F238E27FC236}">
                <a16:creationId xmlns:a16="http://schemas.microsoft.com/office/drawing/2014/main" id="{3544498A-5A31-414D-B22B-BBB477A09064}"/>
              </a:ext>
            </a:extLst>
          </p:cNvPr>
          <p:cNvSpPr>
            <a:spLocks noChangeShapeType="1"/>
          </p:cNvSpPr>
          <p:nvPr/>
        </p:nvSpPr>
        <p:spPr bwMode="auto">
          <a:xfrm>
            <a:off x="2652341" y="2924448"/>
            <a:ext cx="1296987"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8">
            <a:extLst>
              <a:ext uri="{FF2B5EF4-FFF2-40B4-BE49-F238E27FC236}">
                <a16:creationId xmlns:a16="http://schemas.microsoft.com/office/drawing/2014/main" id="{2C60A7DF-72FA-4CC7-8A61-AAE00B2EA7DA}"/>
              </a:ext>
            </a:extLst>
          </p:cNvPr>
          <p:cNvSpPr>
            <a:spLocks noChangeShapeType="1"/>
          </p:cNvSpPr>
          <p:nvPr/>
        </p:nvSpPr>
        <p:spPr bwMode="auto">
          <a:xfrm>
            <a:off x="5605091" y="2853011"/>
            <a:ext cx="1008062"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AutoShape 16">
            <a:extLst>
              <a:ext uri="{FF2B5EF4-FFF2-40B4-BE49-F238E27FC236}">
                <a16:creationId xmlns:a16="http://schemas.microsoft.com/office/drawing/2014/main" id="{2433C970-4D3C-4C6E-B02C-AAFBAB5B23DC}"/>
              </a:ext>
            </a:extLst>
          </p:cNvPr>
          <p:cNvSpPr>
            <a:spLocks noChangeArrowheads="1"/>
          </p:cNvSpPr>
          <p:nvPr/>
        </p:nvSpPr>
        <p:spPr bwMode="auto">
          <a:xfrm>
            <a:off x="3923928" y="2060848"/>
            <a:ext cx="1681163" cy="1447800"/>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数据库</a:t>
            </a:r>
          </a:p>
          <a:p>
            <a:pPr algn="ctr" eaLnBrk="1" hangingPunct="1"/>
            <a:r>
              <a:rPr kumimoji="1" lang="zh-CN" altLang="en-US" b="1">
                <a:latin typeface="Times New Roman" panose="02020603050405020304" pitchFamily="18" charset="0"/>
              </a:rPr>
              <a:t>服务器</a:t>
            </a:r>
          </a:p>
        </p:txBody>
      </p:sp>
      <p:sp>
        <p:nvSpPr>
          <p:cNvPr id="11" name="AutoShape 20">
            <a:extLst>
              <a:ext uri="{FF2B5EF4-FFF2-40B4-BE49-F238E27FC236}">
                <a16:creationId xmlns:a16="http://schemas.microsoft.com/office/drawing/2014/main" id="{80B60755-47C8-43A8-981D-7E8E912E8BAF}"/>
              </a:ext>
            </a:extLst>
          </p:cNvPr>
          <p:cNvSpPr>
            <a:spLocks noChangeArrowheads="1"/>
          </p:cNvSpPr>
          <p:nvPr/>
        </p:nvSpPr>
        <p:spPr bwMode="auto">
          <a:xfrm>
            <a:off x="2323728" y="4576812"/>
            <a:ext cx="1600200" cy="1447800"/>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数据库</a:t>
            </a:r>
          </a:p>
          <a:p>
            <a:pPr algn="ctr" eaLnBrk="1" hangingPunct="1"/>
            <a:r>
              <a:rPr kumimoji="1" lang="zh-CN" altLang="en-US" b="1">
                <a:latin typeface="Times New Roman" panose="02020603050405020304" pitchFamily="18" charset="0"/>
              </a:rPr>
              <a:t>服务器</a:t>
            </a:r>
          </a:p>
        </p:txBody>
      </p:sp>
      <p:sp>
        <p:nvSpPr>
          <p:cNvPr id="12" name="Line 21">
            <a:extLst>
              <a:ext uri="{FF2B5EF4-FFF2-40B4-BE49-F238E27FC236}">
                <a16:creationId xmlns:a16="http://schemas.microsoft.com/office/drawing/2014/main" id="{D3701AB1-7F73-490C-A77F-9D76D1D8B3F4}"/>
              </a:ext>
            </a:extLst>
          </p:cNvPr>
          <p:cNvSpPr>
            <a:spLocks noChangeShapeType="1"/>
          </p:cNvSpPr>
          <p:nvPr/>
        </p:nvSpPr>
        <p:spPr bwMode="auto">
          <a:xfrm>
            <a:off x="1714128" y="5491212"/>
            <a:ext cx="609600"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3" name="Group 22">
            <a:extLst>
              <a:ext uri="{FF2B5EF4-FFF2-40B4-BE49-F238E27FC236}">
                <a16:creationId xmlns:a16="http://schemas.microsoft.com/office/drawing/2014/main" id="{D17FEF47-46B0-43ED-B8AB-3C31F1A9E1C2}"/>
              </a:ext>
            </a:extLst>
          </p:cNvPr>
          <p:cNvGrpSpPr>
            <a:grpSpLocks/>
          </p:cNvGrpSpPr>
          <p:nvPr/>
        </p:nvGrpSpPr>
        <p:grpSpPr bwMode="auto">
          <a:xfrm>
            <a:off x="3923928" y="4576812"/>
            <a:ext cx="2743200" cy="1447800"/>
            <a:chOff x="2976" y="2832"/>
            <a:chExt cx="1440" cy="912"/>
          </a:xfrm>
        </p:grpSpPr>
        <p:sp>
          <p:nvSpPr>
            <p:cNvPr id="14" name="AutoShape 23">
              <a:extLst>
                <a:ext uri="{FF2B5EF4-FFF2-40B4-BE49-F238E27FC236}">
                  <a16:creationId xmlns:a16="http://schemas.microsoft.com/office/drawing/2014/main" id="{947AFA0C-B3EA-47E0-A6F4-D2A484B93E23}"/>
                </a:ext>
              </a:extLst>
            </p:cNvPr>
            <p:cNvSpPr>
              <a:spLocks noChangeArrowheads="1"/>
            </p:cNvSpPr>
            <p:nvPr/>
          </p:nvSpPr>
          <p:spPr bwMode="auto">
            <a:xfrm>
              <a:off x="3504" y="2832"/>
              <a:ext cx="912" cy="912"/>
            </a:xfrm>
            <a:prstGeom prst="cube">
              <a:avLst>
                <a:gd name="adj" fmla="val 25000"/>
              </a:avLst>
            </a:prstGeom>
            <a:solidFill>
              <a:srgbClr val="99CCFF"/>
            </a:solidFill>
            <a:ln w="381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a:latin typeface="Times New Roman" panose="02020603050405020304" pitchFamily="18" charset="0"/>
                </a:rPr>
                <a:t>Web</a:t>
              </a:r>
              <a:r>
                <a:rPr kumimoji="1" lang="zh-CN" altLang="en-US" b="1">
                  <a:latin typeface="Times New Roman" panose="02020603050405020304" pitchFamily="18" charset="0"/>
                </a:rPr>
                <a:t>应用</a:t>
              </a:r>
            </a:p>
            <a:p>
              <a:pPr algn="ctr" eaLnBrk="1" hangingPunct="1"/>
              <a:r>
                <a:rPr kumimoji="1" lang="zh-CN" altLang="en-US" b="1">
                  <a:latin typeface="Times New Roman" panose="02020603050405020304" pitchFamily="18" charset="0"/>
                </a:rPr>
                <a:t>服务器</a:t>
              </a:r>
              <a:r>
                <a:rPr kumimoji="1" lang="en-US" altLang="zh-CN" b="1">
                  <a:latin typeface="Times New Roman" panose="02020603050405020304" pitchFamily="18" charset="0"/>
                </a:rPr>
                <a:t>+</a:t>
              </a:r>
            </a:p>
            <a:p>
              <a:pPr algn="ctr" eaLnBrk="1" hangingPunct="1"/>
              <a:r>
                <a:rPr kumimoji="1" lang="en-US" altLang="zh-CN" b="1">
                  <a:latin typeface="Times New Roman" panose="02020603050405020304" pitchFamily="18" charset="0"/>
                </a:rPr>
                <a:t>Web</a:t>
              </a:r>
              <a:r>
                <a:rPr kumimoji="1" lang="zh-CN" altLang="en-US" b="1">
                  <a:latin typeface="Times New Roman" panose="02020603050405020304" pitchFamily="18" charset="0"/>
                </a:rPr>
                <a:t>应用程序</a:t>
              </a:r>
            </a:p>
          </p:txBody>
        </p:sp>
        <p:sp>
          <p:nvSpPr>
            <p:cNvPr id="15" name="Line 24">
              <a:extLst>
                <a:ext uri="{FF2B5EF4-FFF2-40B4-BE49-F238E27FC236}">
                  <a16:creationId xmlns:a16="http://schemas.microsoft.com/office/drawing/2014/main" id="{849FD536-26B7-4822-B482-CC719B75EB2A}"/>
                </a:ext>
              </a:extLst>
            </p:cNvPr>
            <p:cNvSpPr>
              <a:spLocks noChangeShapeType="1"/>
            </p:cNvSpPr>
            <p:nvPr/>
          </p:nvSpPr>
          <p:spPr bwMode="auto">
            <a:xfrm>
              <a:off x="2976" y="3312"/>
              <a:ext cx="528"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6" name="AutoShape 25">
            <a:extLst>
              <a:ext uri="{FF2B5EF4-FFF2-40B4-BE49-F238E27FC236}">
                <a16:creationId xmlns:a16="http://schemas.microsoft.com/office/drawing/2014/main" id="{86FAE180-5BD7-4829-854B-500376802F54}"/>
              </a:ext>
            </a:extLst>
          </p:cNvPr>
          <p:cNvSpPr>
            <a:spLocks noChangeArrowheads="1"/>
          </p:cNvSpPr>
          <p:nvPr/>
        </p:nvSpPr>
        <p:spPr bwMode="auto">
          <a:xfrm>
            <a:off x="494928" y="4729212"/>
            <a:ext cx="1219200" cy="1371600"/>
          </a:xfrm>
          <a:prstGeom prst="can">
            <a:avLst>
              <a:gd name="adj" fmla="val 28125"/>
            </a:avLst>
          </a:prstGeom>
          <a:solidFill>
            <a:srgbClr val="99CCFF"/>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Times New Roman" panose="02020603050405020304" pitchFamily="18" charset="0"/>
              </a:rPr>
              <a:t>数据库</a:t>
            </a:r>
            <a:endParaRPr kumimoji="1" lang="en-US" altLang="zh-CN" b="1" dirty="0">
              <a:latin typeface="Times New Roman" panose="02020603050405020304" pitchFamily="18" charset="0"/>
            </a:endParaRPr>
          </a:p>
          <a:p>
            <a:pPr algn="ctr" eaLnBrk="1" hangingPunct="1"/>
            <a:r>
              <a:rPr kumimoji="1" lang="zh-CN" altLang="en-US" b="1" dirty="0">
                <a:latin typeface="Times New Roman" panose="02020603050405020304" pitchFamily="18" charset="0"/>
              </a:rPr>
              <a:t>文件</a:t>
            </a:r>
          </a:p>
        </p:txBody>
      </p:sp>
      <p:sp>
        <p:nvSpPr>
          <p:cNvPr id="17" name="Oval 26">
            <a:extLst>
              <a:ext uri="{FF2B5EF4-FFF2-40B4-BE49-F238E27FC236}">
                <a16:creationId xmlns:a16="http://schemas.microsoft.com/office/drawing/2014/main" id="{82CB7B69-787A-4877-8555-652DF38EACEE}"/>
              </a:ext>
            </a:extLst>
          </p:cNvPr>
          <p:cNvSpPr>
            <a:spLocks noChangeArrowheads="1"/>
          </p:cNvSpPr>
          <p:nvPr/>
        </p:nvSpPr>
        <p:spPr bwMode="auto">
          <a:xfrm>
            <a:off x="7400474" y="4729212"/>
            <a:ext cx="1295400" cy="1219200"/>
          </a:xfrm>
          <a:prstGeom prst="ellipse">
            <a:avLst/>
          </a:prstGeom>
          <a:solidFill>
            <a:srgbClr val="99CCFF"/>
          </a:solidFill>
          <a:ln w="9525">
            <a:round/>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浏览器</a:t>
            </a:r>
          </a:p>
          <a:p>
            <a:pPr algn="ctr" eaLnBrk="1" hangingPunct="1"/>
            <a:r>
              <a:rPr kumimoji="1" lang="zh-CN" altLang="en-US" b="1">
                <a:latin typeface="Times New Roman" panose="02020603050405020304" pitchFamily="18" charset="0"/>
              </a:rPr>
              <a:t>程序</a:t>
            </a:r>
          </a:p>
          <a:p>
            <a:pPr algn="ctr" eaLnBrk="1" hangingPunct="1"/>
            <a:r>
              <a:rPr kumimoji="1" lang="en-US" altLang="zh-CN" b="1">
                <a:latin typeface="Times New Roman" panose="02020603050405020304" pitchFamily="18" charset="0"/>
              </a:rPr>
              <a:t>(</a:t>
            </a:r>
            <a:r>
              <a:rPr kumimoji="1" lang="zh-CN" altLang="en-US" b="1">
                <a:latin typeface="Times New Roman" panose="02020603050405020304" pitchFamily="18" charset="0"/>
              </a:rPr>
              <a:t>如 </a:t>
            </a:r>
            <a:r>
              <a:rPr kumimoji="1" lang="en-US" altLang="zh-CN" b="1">
                <a:latin typeface="Times New Roman" panose="02020603050405020304" pitchFamily="18" charset="0"/>
              </a:rPr>
              <a:t>IE )</a:t>
            </a:r>
          </a:p>
        </p:txBody>
      </p:sp>
      <p:sp>
        <p:nvSpPr>
          <p:cNvPr id="18" name="Line 27">
            <a:extLst>
              <a:ext uri="{FF2B5EF4-FFF2-40B4-BE49-F238E27FC236}">
                <a16:creationId xmlns:a16="http://schemas.microsoft.com/office/drawing/2014/main" id="{32740840-9FDA-4E70-93B2-DAE83B2416F9}"/>
              </a:ext>
            </a:extLst>
          </p:cNvPr>
          <p:cNvSpPr>
            <a:spLocks noChangeShapeType="1"/>
          </p:cNvSpPr>
          <p:nvPr/>
        </p:nvSpPr>
        <p:spPr bwMode="auto">
          <a:xfrm>
            <a:off x="6687765" y="5224512"/>
            <a:ext cx="719138" cy="0"/>
          </a:xfrm>
          <a:prstGeom prst="line">
            <a:avLst/>
          </a:prstGeom>
          <a:noFill/>
          <a:ln w="381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2056672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发展趋势</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fontScale="85000" lnSpcReduction="20000"/>
          </a:bodyPr>
          <a:lstStyle/>
          <a:p>
            <a:r>
              <a:rPr lang="zh-CN" altLang="en-US" dirty="0"/>
              <a:t>客户端：</a:t>
            </a:r>
          </a:p>
          <a:p>
            <a:pPr lvl="1"/>
            <a:r>
              <a:rPr lang="zh-CN" altLang="en-US" sz="2200" b="1" dirty="0">
                <a:solidFill>
                  <a:schemeClr val="tx1"/>
                </a:solidFill>
                <a:latin typeface="楷体" pitchFamily="49" charset="-122"/>
                <a:ea typeface="楷体" pitchFamily="49" charset="-122"/>
              </a:rPr>
              <a:t>客户端采用富客户端技术（</a:t>
            </a:r>
            <a:r>
              <a:rPr lang="en-US" altLang="zh-CN" sz="2200" b="1" dirty="0">
                <a:solidFill>
                  <a:schemeClr val="tx1"/>
                </a:solidFill>
                <a:latin typeface="楷体" pitchFamily="49" charset="-122"/>
                <a:ea typeface="楷体" pitchFamily="49" charset="-122"/>
              </a:rPr>
              <a:t>Rich Client</a:t>
            </a:r>
            <a:r>
              <a:rPr lang="zh-CN" altLang="en-US" sz="2200" b="1" dirty="0">
                <a:solidFill>
                  <a:schemeClr val="tx1"/>
                </a:solidFill>
                <a:latin typeface="楷体" pitchFamily="49" charset="-122"/>
                <a:ea typeface="楷体" pitchFamily="49" charset="-122"/>
              </a:rPr>
              <a:t>）开发出的应用系统（</a:t>
            </a:r>
            <a:r>
              <a:rPr lang="en-US" altLang="zh-CN" sz="2200" b="1" dirty="0">
                <a:solidFill>
                  <a:schemeClr val="tx1"/>
                </a:solidFill>
                <a:latin typeface="楷体" pitchFamily="49" charset="-122"/>
                <a:ea typeface="楷体" pitchFamily="49" charset="-122"/>
              </a:rPr>
              <a:t>Rich Internet Applications</a:t>
            </a:r>
            <a:r>
              <a:rPr lang="zh-CN" altLang="en-US" sz="2200" b="1" dirty="0">
                <a:solidFill>
                  <a:schemeClr val="tx1"/>
                </a:solidFill>
                <a:latin typeface="楷体" pitchFamily="49" charset="-122"/>
                <a:ea typeface="楷体" pitchFamily="49" charset="-122"/>
              </a:rPr>
              <a:t>，</a:t>
            </a:r>
            <a:r>
              <a:rPr lang="en-US" altLang="zh-CN" sz="2200" b="1" dirty="0">
                <a:solidFill>
                  <a:schemeClr val="tx1"/>
                </a:solidFill>
                <a:latin typeface="楷体" pitchFamily="49" charset="-122"/>
                <a:ea typeface="楷体" pitchFamily="49" charset="-122"/>
              </a:rPr>
              <a:t>RIA</a:t>
            </a:r>
            <a:r>
              <a:rPr lang="zh-CN" altLang="en-US" sz="2200" b="1" dirty="0">
                <a:solidFill>
                  <a:schemeClr val="tx1"/>
                </a:solidFill>
                <a:latin typeface="楷体" pitchFamily="49" charset="-122"/>
                <a:ea typeface="楷体" pitchFamily="49" charset="-122"/>
              </a:rPr>
              <a:t>）具有良好的用户界面操作体验。</a:t>
            </a:r>
            <a:r>
              <a:rPr lang="en-US" altLang="zh-CN" sz="2200" b="1" dirty="0">
                <a:solidFill>
                  <a:schemeClr val="tx1"/>
                </a:solidFill>
                <a:latin typeface="楷体" pitchFamily="49" charset="-122"/>
                <a:ea typeface="楷体" pitchFamily="49" charset="-122"/>
              </a:rPr>
              <a:t> RIA</a:t>
            </a:r>
            <a:r>
              <a:rPr lang="zh-CN" altLang="en-US" sz="2200" b="1" dirty="0">
                <a:solidFill>
                  <a:schemeClr val="tx1"/>
                </a:solidFill>
                <a:latin typeface="楷体" pitchFamily="49" charset="-122"/>
                <a:ea typeface="楷体" pitchFamily="49" charset="-122"/>
              </a:rPr>
              <a:t>例如：</a:t>
            </a:r>
            <a:r>
              <a:rPr lang="en-US" sz="2400" b="1" dirty="0"/>
              <a:t> Bootstrap</a:t>
            </a:r>
            <a:r>
              <a:rPr lang="zh-CN" altLang="en-US" sz="2400" b="1" dirty="0"/>
              <a:t>，</a:t>
            </a:r>
            <a:r>
              <a:rPr lang="en-US" sz="2400" b="1" dirty="0"/>
              <a:t> ExtJS</a:t>
            </a:r>
            <a:r>
              <a:rPr lang="zh-CN" altLang="en-US" sz="2200" b="1" dirty="0">
                <a:solidFill>
                  <a:schemeClr val="tx1"/>
                </a:solidFill>
                <a:latin typeface="楷体" pitchFamily="49" charset="-122"/>
                <a:ea typeface="楷体" pitchFamily="49" charset="-122"/>
              </a:rPr>
              <a:t>，</a:t>
            </a:r>
            <a:r>
              <a:rPr lang="en-US" sz="2400" b="1" dirty="0"/>
              <a:t> EasyUI</a:t>
            </a:r>
            <a:r>
              <a:rPr lang="zh-CN" altLang="en-US" sz="2400" b="1" dirty="0"/>
              <a:t>，</a:t>
            </a:r>
            <a:r>
              <a:rPr lang="en-US" altLang="zh-CN" sz="2400" b="1" dirty="0"/>
              <a:t>jQuery.</a:t>
            </a:r>
            <a:endParaRPr lang="zh-CN" altLang="en-US" sz="2200" b="1" dirty="0">
              <a:solidFill>
                <a:schemeClr val="tx1"/>
              </a:solidFill>
              <a:latin typeface="楷体" pitchFamily="49" charset="-122"/>
              <a:ea typeface="楷体" pitchFamily="49" charset="-122"/>
            </a:endParaRPr>
          </a:p>
          <a:p>
            <a:pPr lvl="1"/>
            <a:r>
              <a:rPr lang="zh-CN" altLang="en-US" sz="2200" b="1" dirty="0">
                <a:solidFill>
                  <a:schemeClr val="tx1"/>
                </a:solidFill>
                <a:latin typeface="楷体" pitchFamily="49" charset="-122"/>
                <a:ea typeface="楷体" pitchFamily="49" charset="-122"/>
              </a:rPr>
              <a:t>移动客户端</a:t>
            </a:r>
          </a:p>
          <a:p>
            <a:r>
              <a:rPr lang="zh-CN" altLang="en-US" dirty="0"/>
              <a:t>服务器端：</a:t>
            </a:r>
          </a:p>
          <a:p>
            <a:pPr lvl="1"/>
            <a:r>
              <a:rPr lang="zh-CN" altLang="en-US" sz="2400" b="1" dirty="0">
                <a:solidFill>
                  <a:schemeClr val="tx1"/>
                </a:solidFill>
                <a:latin typeface="楷体" pitchFamily="49" charset="-122"/>
                <a:ea typeface="楷体" pitchFamily="49" charset="-122"/>
              </a:rPr>
              <a:t>采用集群技术可以将一组服务器连接起来共同工作，从而实现高性能计算</a:t>
            </a:r>
          </a:p>
          <a:p>
            <a:r>
              <a:rPr lang="zh-CN" altLang="en-US" dirty="0"/>
              <a:t>其他：</a:t>
            </a:r>
          </a:p>
          <a:p>
            <a:pPr lvl="1"/>
            <a:r>
              <a:rPr lang="zh-CN" altLang="en-US" sz="2400" b="1" dirty="0">
                <a:solidFill>
                  <a:schemeClr val="tx1"/>
                </a:solidFill>
                <a:latin typeface="楷体" pitchFamily="49" charset="-122"/>
                <a:ea typeface="楷体" pitchFamily="49" charset="-122"/>
              </a:rPr>
              <a:t>云计算</a:t>
            </a:r>
          </a:p>
          <a:p>
            <a:pPr lvl="1"/>
            <a:r>
              <a:rPr lang="zh-CN" altLang="en-US" sz="2400" b="1" dirty="0">
                <a:solidFill>
                  <a:schemeClr val="tx1"/>
                </a:solidFill>
                <a:latin typeface="楷体" pitchFamily="49" charset="-122"/>
                <a:ea typeface="楷体" pitchFamily="49" charset="-122"/>
              </a:rPr>
              <a:t>大数据技术</a:t>
            </a:r>
          </a:p>
        </p:txBody>
      </p:sp>
    </p:spTree>
    <p:extLst>
      <p:ext uri="{BB962C8B-B14F-4D97-AF65-F5344CB8AC3E}">
        <p14:creationId xmlns:p14="http://schemas.microsoft.com/office/powerpoint/2010/main" val="3211532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 </a:t>
            </a:r>
            <a:r>
              <a:rPr lang="zh-CN" altLang="en-US" dirty="0"/>
              <a:t>信息系统分类</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a:bodyPr>
          <a:lstStyle/>
          <a:p>
            <a:r>
              <a:rPr lang="zh-CN" altLang="en-US" sz="3200" dirty="0"/>
              <a:t>信息系统的分类可以按以下方式划分：</a:t>
            </a:r>
          </a:p>
          <a:p>
            <a:pPr lvl="1"/>
            <a:r>
              <a:rPr lang="zh-CN" altLang="en-US" dirty="0"/>
              <a:t>按技术发展分类</a:t>
            </a:r>
          </a:p>
          <a:p>
            <a:pPr lvl="1"/>
            <a:r>
              <a:rPr lang="zh-CN" altLang="en-US" dirty="0"/>
              <a:t>按应用行业分类</a:t>
            </a:r>
          </a:p>
          <a:p>
            <a:pPr lvl="1"/>
            <a:r>
              <a:rPr lang="zh-CN" altLang="en-US" dirty="0"/>
              <a:t>按管理应用分类</a:t>
            </a:r>
          </a:p>
        </p:txBody>
      </p:sp>
    </p:spTree>
    <p:extLst>
      <p:ext uri="{BB962C8B-B14F-4D97-AF65-F5344CB8AC3E}">
        <p14:creationId xmlns:p14="http://schemas.microsoft.com/office/powerpoint/2010/main" val="2949445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62500" lnSpcReduction="20000"/>
          </a:bodyPr>
          <a:lstStyle/>
          <a:p>
            <a:r>
              <a:rPr lang="zh-CN" altLang="en-US" sz="3800" dirty="0"/>
              <a:t>信息系统的历史发展阶段：</a:t>
            </a:r>
          </a:p>
          <a:p>
            <a:pPr lvl="1"/>
            <a:r>
              <a:rPr lang="en-US" altLang="zh-CN" sz="3200" b="1" dirty="0">
                <a:solidFill>
                  <a:schemeClr val="tx1"/>
                </a:solidFill>
                <a:latin typeface="楷体" pitchFamily="49" charset="-122"/>
                <a:ea typeface="楷体" pitchFamily="49" charset="-122"/>
              </a:rPr>
              <a:t>1950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1960</a:t>
            </a:r>
            <a:r>
              <a:rPr lang="zh-CN" altLang="en-US" sz="3200" b="1" dirty="0">
                <a:solidFill>
                  <a:schemeClr val="tx1"/>
                </a:solidFill>
                <a:latin typeface="楷体" pitchFamily="49" charset="-122"/>
                <a:ea typeface="楷体" pitchFamily="49" charset="-122"/>
              </a:rPr>
              <a:t>年	数据处理系统（</a:t>
            </a:r>
            <a:r>
              <a:rPr lang="en-US" altLang="zh-CN" sz="3200" b="1" dirty="0">
                <a:solidFill>
                  <a:schemeClr val="tx1"/>
                </a:solidFill>
                <a:latin typeface="楷体" pitchFamily="49" charset="-122"/>
                <a:ea typeface="楷体" pitchFamily="49" charset="-122"/>
              </a:rPr>
              <a:t>EDPS</a:t>
            </a:r>
            <a:r>
              <a:rPr lang="zh-CN" altLang="en-US" sz="3200" b="1" dirty="0">
                <a:solidFill>
                  <a:schemeClr val="tx1"/>
                </a:solidFill>
                <a:latin typeface="楷体" pitchFamily="49" charset="-122"/>
                <a:ea typeface="楷体" pitchFamily="49" charset="-122"/>
              </a:rPr>
              <a:t>）</a:t>
            </a:r>
          </a:p>
          <a:p>
            <a:pPr marL="457200" lvl="1" indent="0">
              <a:buNone/>
            </a:pPr>
            <a:r>
              <a:rPr lang="en-US" altLang="zh-CN" sz="20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电子数据处理、业务处理、记录保存、传统的簿记应用</a:t>
            </a:r>
          </a:p>
          <a:p>
            <a:pPr lvl="1"/>
            <a:r>
              <a:rPr lang="en-US" altLang="zh-CN" sz="3200" b="1" dirty="0">
                <a:solidFill>
                  <a:schemeClr val="tx1"/>
                </a:solidFill>
                <a:latin typeface="楷体" pitchFamily="49" charset="-122"/>
                <a:ea typeface="楷体" pitchFamily="49" charset="-122"/>
              </a:rPr>
              <a:t>1960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1970</a:t>
            </a:r>
            <a:r>
              <a:rPr lang="zh-CN" altLang="en-US" sz="3200" b="1" dirty="0">
                <a:solidFill>
                  <a:schemeClr val="tx1"/>
                </a:solidFill>
                <a:latin typeface="楷体" pitchFamily="49" charset="-122"/>
                <a:ea typeface="楷体" pitchFamily="49" charset="-122"/>
              </a:rPr>
              <a:t>年	管理信息系统（</a:t>
            </a:r>
            <a:r>
              <a:rPr lang="en-US" altLang="zh-CN" sz="3200" b="1" dirty="0">
                <a:solidFill>
                  <a:schemeClr val="tx1"/>
                </a:solidFill>
                <a:latin typeface="楷体" pitchFamily="49" charset="-122"/>
                <a:ea typeface="楷体" pitchFamily="49" charset="-122"/>
              </a:rPr>
              <a:t>MIS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管理信息系统、管理报告系统、信息管理系统</a:t>
            </a:r>
          </a:p>
          <a:p>
            <a:pPr lvl="1"/>
            <a:r>
              <a:rPr lang="en-US" altLang="zh-CN" sz="3200" b="1" dirty="0">
                <a:solidFill>
                  <a:schemeClr val="tx1"/>
                </a:solidFill>
                <a:latin typeface="楷体" pitchFamily="49" charset="-122"/>
                <a:ea typeface="楷体" pitchFamily="49" charset="-122"/>
              </a:rPr>
              <a:t>1970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1980</a:t>
            </a:r>
            <a:r>
              <a:rPr lang="zh-CN" altLang="en-US" sz="3200" b="1" dirty="0">
                <a:solidFill>
                  <a:schemeClr val="tx1"/>
                </a:solidFill>
                <a:latin typeface="楷体" pitchFamily="49" charset="-122"/>
                <a:ea typeface="楷体" pitchFamily="49" charset="-122"/>
              </a:rPr>
              <a:t>年	决策支持系统（</a:t>
            </a:r>
            <a:r>
              <a:rPr lang="en-US" altLang="zh-CN" sz="3200" b="1" dirty="0">
                <a:solidFill>
                  <a:schemeClr val="tx1"/>
                </a:solidFill>
                <a:latin typeface="楷体" pitchFamily="49" charset="-122"/>
                <a:ea typeface="楷体" pitchFamily="49" charset="-122"/>
              </a:rPr>
              <a:t>DSS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决策支持系统</a:t>
            </a:r>
          </a:p>
          <a:p>
            <a:pPr lvl="1"/>
            <a:r>
              <a:rPr lang="en-US" altLang="zh-CN" sz="3200" b="1" dirty="0">
                <a:solidFill>
                  <a:schemeClr val="tx1"/>
                </a:solidFill>
                <a:latin typeface="楷体" pitchFamily="49" charset="-122"/>
                <a:ea typeface="楷体" pitchFamily="49" charset="-122"/>
              </a:rPr>
              <a:t>1980</a:t>
            </a:r>
            <a:r>
              <a:rPr lang="zh-CN" altLang="en-US" sz="3200" b="1" dirty="0">
                <a:solidFill>
                  <a:schemeClr val="tx1"/>
                </a:solidFill>
                <a:latin typeface="楷体" pitchFamily="49" charset="-122"/>
                <a:ea typeface="楷体" pitchFamily="49" charset="-122"/>
              </a:rPr>
              <a:t>－</a:t>
            </a:r>
            <a:r>
              <a:rPr lang="en-US" altLang="zh-CN" sz="3200" b="1" dirty="0">
                <a:solidFill>
                  <a:schemeClr val="tx1"/>
                </a:solidFill>
                <a:latin typeface="楷体" pitchFamily="49" charset="-122"/>
                <a:ea typeface="楷体" pitchFamily="49" charset="-122"/>
              </a:rPr>
              <a:t>1990</a:t>
            </a:r>
            <a:r>
              <a:rPr lang="zh-CN" altLang="en-US" sz="3200" b="1" dirty="0">
                <a:solidFill>
                  <a:schemeClr val="tx1"/>
                </a:solidFill>
                <a:latin typeface="楷体" pitchFamily="49" charset="-122"/>
                <a:ea typeface="楷体" pitchFamily="49" charset="-122"/>
              </a:rPr>
              <a:t>年	战略和终端用户支持系统</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主管</a:t>
            </a:r>
            <a:r>
              <a:rPr lang="en-US" altLang="zh-CN" sz="3200" b="1" dirty="0">
                <a:solidFill>
                  <a:schemeClr val="tx1"/>
                </a:solidFill>
                <a:latin typeface="楷体" pitchFamily="49" charset="-122"/>
                <a:ea typeface="楷体" pitchFamily="49" charset="-122"/>
              </a:rPr>
              <a:t>/</a:t>
            </a:r>
            <a:r>
              <a:rPr lang="zh-CN" altLang="en-US" sz="3200" b="1" dirty="0">
                <a:solidFill>
                  <a:schemeClr val="tx1"/>
                </a:solidFill>
                <a:latin typeface="楷体" pitchFamily="49" charset="-122"/>
                <a:ea typeface="楷体" pitchFamily="49" charset="-122"/>
              </a:rPr>
              <a:t>经理信息系统</a:t>
            </a:r>
            <a:r>
              <a:rPr lang="en-US" altLang="zh-CN" sz="3200" b="1" dirty="0">
                <a:solidFill>
                  <a:schemeClr val="tx1"/>
                </a:solidFill>
                <a:latin typeface="楷体" pitchFamily="49" charset="-122"/>
                <a:ea typeface="楷体" pitchFamily="49" charset="-122"/>
              </a:rPr>
              <a:t>(EIS)</a:t>
            </a:r>
            <a:r>
              <a:rPr lang="zh-CN" altLang="en-US" sz="3200" b="1" dirty="0">
                <a:solidFill>
                  <a:schemeClr val="tx1"/>
                </a:solidFill>
                <a:latin typeface="楷体" pitchFamily="49" charset="-122"/>
                <a:ea typeface="楷体" pitchFamily="49" charset="-122"/>
              </a:rPr>
              <a:t>、主管支持系统（</a:t>
            </a:r>
            <a:r>
              <a:rPr lang="en-US" altLang="zh-CN" sz="3200" b="1" dirty="0">
                <a:solidFill>
                  <a:schemeClr val="tx1"/>
                </a:solidFill>
                <a:latin typeface="楷体" pitchFamily="49" charset="-122"/>
                <a:ea typeface="楷体" pitchFamily="49" charset="-122"/>
              </a:rPr>
              <a:t>ESS</a:t>
            </a:r>
            <a:r>
              <a:rPr lang="zh-CN" altLang="en-US" sz="3200" b="1" dirty="0">
                <a:solidFill>
                  <a:schemeClr val="tx1"/>
                </a:solidFill>
                <a:latin typeface="楷体" pitchFamily="49" charset="-122"/>
                <a:ea typeface="楷体" pitchFamily="49" charset="-122"/>
              </a:rPr>
              <a:t>）</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专家系统</a:t>
            </a:r>
            <a:r>
              <a:rPr lang="en-US" altLang="zh-CN" sz="3200" b="1" dirty="0">
                <a:solidFill>
                  <a:schemeClr val="tx1"/>
                </a:solidFill>
                <a:latin typeface="楷体" pitchFamily="49" charset="-122"/>
                <a:ea typeface="楷体" pitchFamily="49" charset="-122"/>
              </a:rPr>
              <a:t>(ES)</a:t>
            </a:r>
          </a:p>
          <a:p>
            <a:pPr marL="457200" lvl="1" indent="0">
              <a:buNone/>
            </a:pPr>
            <a:r>
              <a:rPr lang="en-US" altLang="zh-CN" sz="3200" b="1" dirty="0">
                <a:solidFill>
                  <a:schemeClr val="tx1"/>
                </a:solidFill>
                <a:latin typeface="楷体" pitchFamily="49" charset="-122"/>
                <a:ea typeface="楷体" pitchFamily="49" charset="-122"/>
              </a:rPr>
              <a:t>	</a:t>
            </a:r>
            <a:r>
              <a:rPr lang="zh-CN" altLang="en-US" sz="3200" b="1" dirty="0">
                <a:solidFill>
                  <a:schemeClr val="tx1"/>
                </a:solidFill>
                <a:latin typeface="楷体" pitchFamily="49" charset="-122"/>
                <a:ea typeface="楷体" pitchFamily="49" charset="-122"/>
              </a:rPr>
              <a:t>战略信息系统</a:t>
            </a:r>
            <a:r>
              <a:rPr lang="en-US" altLang="zh-CN" sz="3200" b="1" dirty="0">
                <a:solidFill>
                  <a:schemeClr val="tx1"/>
                </a:solidFill>
                <a:latin typeface="楷体" pitchFamily="49" charset="-122"/>
                <a:ea typeface="楷体" pitchFamily="49" charset="-122"/>
              </a:rPr>
              <a:t>(SIS)</a:t>
            </a:r>
            <a:r>
              <a:rPr lang="zh-CN" altLang="en-US" sz="3200" b="1" dirty="0">
                <a:solidFill>
                  <a:schemeClr val="tx1"/>
                </a:solidFill>
                <a:latin typeface="楷体" pitchFamily="49" charset="-122"/>
                <a:ea typeface="楷体" pitchFamily="49" charset="-122"/>
              </a:rPr>
              <a:t>、竞争情报系统（</a:t>
            </a:r>
            <a:r>
              <a:rPr lang="en-US" altLang="zh-CN" sz="3200" b="1" dirty="0">
                <a:solidFill>
                  <a:schemeClr val="tx1"/>
                </a:solidFill>
                <a:latin typeface="楷体" pitchFamily="49" charset="-122"/>
                <a:ea typeface="楷体" pitchFamily="49" charset="-122"/>
              </a:rPr>
              <a:t>CIS</a:t>
            </a:r>
            <a:r>
              <a:rPr lang="zh-CN" altLang="en-US" sz="32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151575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92500" lnSpcReduction="10000"/>
          </a:bodyPr>
          <a:lstStyle/>
          <a:p>
            <a:r>
              <a:rPr lang="zh-CN" altLang="en-US" sz="3800" dirty="0"/>
              <a:t>电子数据处理系统（</a:t>
            </a:r>
            <a:r>
              <a:rPr lang="en-US" altLang="zh-CN" sz="3800" dirty="0"/>
              <a:t>EDPS</a:t>
            </a:r>
            <a:r>
              <a:rPr lang="zh-CN" altLang="en-US" sz="3800" dirty="0"/>
              <a:t>）</a:t>
            </a:r>
            <a:r>
              <a:rPr lang="en-US" altLang="zh-CN" sz="3800" dirty="0"/>
              <a:t>/</a:t>
            </a:r>
            <a:r>
              <a:rPr lang="zh-CN" altLang="en-US" sz="3800" dirty="0"/>
              <a:t>事务处理系统（</a:t>
            </a:r>
            <a:r>
              <a:rPr lang="en-US" altLang="zh-CN" sz="3800" dirty="0"/>
              <a:t>TPS</a:t>
            </a:r>
            <a:r>
              <a:rPr lang="zh-CN" altLang="en-US" sz="3800" dirty="0"/>
              <a:t>）阶段</a:t>
            </a:r>
          </a:p>
          <a:p>
            <a:pPr lvl="1"/>
            <a:r>
              <a:rPr lang="zh-CN" altLang="en-US" sz="2600" b="1" dirty="0">
                <a:solidFill>
                  <a:schemeClr val="tx1"/>
                </a:solidFill>
                <a:latin typeface="楷体" pitchFamily="49" charset="-122"/>
                <a:ea typeface="楷体" pitchFamily="49" charset="-122"/>
              </a:rPr>
              <a:t>以计算机代替人工操作的计算机系统</a:t>
            </a:r>
          </a:p>
          <a:p>
            <a:pPr lvl="1"/>
            <a:r>
              <a:rPr lang="zh-CN" altLang="en-US" sz="2600" b="1" dirty="0">
                <a:solidFill>
                  <a:schemeClr val="tx1"/>
                </a:solidFill>
                <a:latin typeface="楷体" pitchFamily="49" charset="-122"/>
                <a:ea typeface="楷体" pitchFamily="49" charset="-122"/>
              </a:rPr>
              <a:t>面向操作层的数据存储、处理</a:t>
            </a:r>
          </a:p>
          <a:p>
            <a:pPr lvl="1"/>
            <a:r>
              <a:rPr lang="zh-CN" altLang="en-US" sz="2600" b="1" dirty="0">
                <a:solidFill>
                  <a:schemeClr val="tx1"/>
                </a:solidFill>
                <a:latin typeface="楷体" pitchFamily="49" charset="-122"/>
                <a:ea typeface="楷体" pitchFamily="49" charset="-122"/>
              </a:rPr>
              <a:t>强调系统的效率</a:t>
            </a:r>
          </a:p>
          <a:p>
            <a:pPr lvl="1"/>
            <a:r>
              <a:rPr lang="zh-CN" altLang="en-US" sz="2600" b="1" dirty="0">
                <a:solidFill>
                  <a:schemeClr val="tx1"/>
                </a:solidFill>
                <a:latin typeface="楷体" pitchFamily="49" charset="-122"/>
                <a:ea typeface="楷体" pitchFamily="49" charset="-122"/>
              </a:rPr>
              <a:t>处理高度结构化的日常业务</a:t>
            </a:r>
          </a:p>
          <a:p>
            <a:pPr lvl="1"/>
            <a:r>
              <a:rPr lang="zh-CN" altLang="en-US" sz="2600" b="1" dirty="0">
                <a:solidFill>
                  <a:schemeClr val="tx1"/>
                </a:solidFill>
                <a:latin typeface="楷体" pitchFamily="49" charset="-122"/>
                <a:ea typeface="楷体" pitchFamily="49" charset="-122"/>
              </a:rPr>
              <a:t>以单项应用为主，往往隶属于一个单一的职能部门，数据资源不能共享</a:t>
            </a:r>
          </a:p>
          <a:p>
            <a:pPr lvl="1"/>
            <a:r>
              <a:rPr lang="zh-CN" altLang="en-US" sz="2600" b="1" dirty="0">
                <a:solidFill>
                  <a:schemeClr val="tx1"/>
                </a:solidFill>
                <a:latin typeface="楷体" pitchFamily="49" charset="-122"/>
                <a:ea typeface="楷体" pitchFamily="49" charset="-122"/>
              </a:rPr>
              <a:t>批处理方式为主</a:t>
            </a:r>
          </a:p>
        </p:txBody>
      </p:sp>
    </p:spTree>
    <p:extLst>
      <p:ext uri="{BB962C8B-B14F-4D97-AF65-F5344CB8AC3E}">
        <p14:creationId xmlns:p14="http://schemas.microsoft.com/office/powerpoint/2010/main" val="1856387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a:bodyPr>
          <a:lstStyle/>
          <a:p>
            <a:r>
              <a:rPr lang="zh-CN" altLang="en-US" sz="3800" dirty="0"/>
              <a:t>管理信息系统阶段（</a:t>
            </a:r>
            <a:r>
              <a:rPr lang="en-US" altLang="zh-CN" sz="3800" dirty="0"/>
              <a:t>MIS</a:t>
            </a:r>
            <a:r>
              <a:rPr lang="zh-CN" altLang="en-US" sz="3800" dirty="0"/>
              <a:t>）</a:t>
            </a:r>
          </a:p>
          <a:p>
            <a:pPr lvl="1"/>
            <a:r>
              <a:rPr lang="zh-CN" altLang="en-US" sz="2600" b="1" dirty="0">
                <a:solidFill>
                  <a:schemeClr val="tx1"/>
                </a:solidFill>
                <a:latin typeface="楷体" pitchFamily="49" charset="-122"/>
                <a:ea typeface="楷体" pitchFamily="49" charset="-122"/>
              </a:rPr>
              <a:t>集成的人</a:t>
            </a:r>
            <a:r>
              <a:rPr lang="en-US" altLang="zh-CN" sz="2600" b="1" dirty="0">
                <a:solidFill>
                  <a:schemeClr val="tx1"/>
                </a:solidFill>
                <a:latin typeface="楷体" pitchFamily="49" charset="-122"/>
                <a:ea typeface="楷体" pitchFamily="49" charset="-122"/>
              </a:rPr>
              <a:t>-</a:t>
            </a:r>
            <a:r>
              <a:rPr lang="zh-CN" altLang="en-US" sz="2600" b="1" dirty="0">
                <a:solidFill>
                  <a:schemeClr val="tx1"/>
                </a:solidFill>
                <a:latin typeface="楷体" pitchFamily="49" charset="-122"/>
                <a:ea typeface="楷体" pitchFamily="49" charset="-122"/>
              </a:rPr>
              <a:t>机系统</a:t>
            </a:r>
          </a:p>
          <a:p>
            <a:pPr lvl="1"/>
            <a:r>
              <a:rPr lang="zh-CN" altLang="en-US" sz="2600" b="1" dirty="0">
                <a:solidFill>
                  <a:schemeClr val="tx1"/>
                </a:solidFill>
                <a:latin typeface="楷体" pitchFamily="49" charset="-122"/>
                <a:ea typeface="楷体" pitchFamily="49" charset="-122"/>
              </a:rPr>
              <a:t>面向中层管理人员</a:t>
            </a:r>
          </a:p>
          <a:p>
            <a:pPr lvl="1"/>
            <a:r>
              <a:rPr lang="zh-CN" altLang="en-US" sz="2600" b="1" dirty="0">
                <a:solidFill>
                  <a:schemeClr val="tx1"/>
                </a:solidFill>
                <a:latin typeface="楷体" pitchFamily="49" charset="-122"/>
                <a:ea typeface="楷体" pitchFamily="49" charset="-122"/>
              </a:rPr>
              <a:t>解决结构化决策问题</a:t>
            </a:r>
          </a:p>
          <a:p>
            <a:pPr lvl="1"/>
            <a:r>
              <a:rPr lang="zh-CN" altLang="en-US" sz="2600" b="1" dirty="0">
                <a:solidFill>
                  <a:schemeClr val="tx1"/>
                </a:solidFill>
                <a:latin typeface="楷体" pitchFamily="49" charset="-122"/>
                <a:ea typeface="楷体" pitchFamily="49" charset="-122"/>
              </a:rPr>
              <a:t>产生各种管理报告</a:t>
            </a:r>
          </a:p>
          <a:p>
            <a:pPr lvl="1"/>
            <a:r>
              <a:rPr lang="zh-CN" altLang="en-US" sz="2600" b="1" dirty="0">
                <a:solidFill>
                  <a:schemeClr val="tx1"/>
                </a:solidFill>
                <a:latin typeface="楷体" pitchFamily="49" charset="-122"/>
                <a:ea typeface="楷体" pitchFamily="49" charset="-122"/>
              </a:rPr>
              <a:t>采用数据库和网络技术</a:t>
            </a:r>
          </a:p>
        </p:txBody>
      </p:sp>
    </p:spTree>
    <p:extLst>
      <p:ext uri="{BB962C8B-B14F-4D97-AF65-F5344CB8AC3E}">
        <p14:creationId xmlns:p14="http://schemas.microsoft.com/office/powerpoint/2010/main" val="3112449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管理信息系统阶段（</a:t>
            </a:r>
            <a:r>
              <a:rPr lang="en-US" altLang="zh-CN" dirty="0"/>
              <a:t>MIS</a:t>
            </a:r>
            <a:r>
              <a:rPr lang="zh-CN" altLang="en-US" dirty="0"/>
              <a:t>）</a:t>
            </a:r>
          </a:p>
        </p:txBody>
      </p:sp>
      <p:sp>
        <p:nvSpPr>
          <p:cNvPr id="6" name="Text Box 5">
            <a:extLst>
              <a:ext uri="{FF2B5EF4-FFF2-40B4-BE49-F238E27FC236}">
                <a16:creationId xmlns:a16="http://schemas.microsoft.com/office/drawing/2014/main" id="{2DBC9B91-19B5-40F5-9A2C-766546794488}"/>
              </a:ext>
            </a:extLst>
          </p:cNvPr>
          <p:cNvSpPr txBox="1">
            <a:spLocks noChangeArrowheads="1"/>
          </p:cNvSpPr>
          <p:nvPr/>
        </p:nvSpPr>
        <p:spPr bwMode="auto">
          <a:xfrm>
            <a:off x="1858001" y="5175725"/>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市场</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7" name="Text Box 5">
            <a:extLst>
              <a:ext uri="{FF2B5EF4-FFF2-40B4-BE49-F238E27FC236}">
                <a16:creationId xmlns:a16="http://schemas.microsoft.com/office/drawing/2014/main" id="{BA3CA8E3-8BD7-4F13-BEA8-E46091AC9CCE}"/>
              </a:ext>
            </a:extLst>
          </p:cNvPr>
          <p:cNvSpPr txBox="1">
            <a:spLocks noChangeArrowheads="1"/>
          </p:cNvSpPr>
          <p:nvPr/>
        </p:nvSpPr>
        <p:spPr bwMode="auto">
          <a:xfrm>
            <a:off x="3303972" y="5156298"/>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生产</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8" name="Text Box 5">
            <a:extLst>
              <a:ext uri="{FF2B5EF4-FFF2-40B4-BE49-F238E27FC236}">
                <a16:creationId xmlns:a16="http://schemas.microsoft.com/office/drawing/2014/main" id="{1C9CB124-99A5-4475-BC42-18D3B7692D59}"/>
              </a:ext>
            </a:extLst>
          </p:cNvPr>
          <p:cNvSpPr txBox="1">
            <a:spLocks noChangeArrowheads="1"/>
          </p:cNvSpPr>
          <p:nvPr/>
        </p:nvSpPr>
        <p:spPr bwMode="auto">
          <a:xfrm>
            <a:off x="4962233" y="5157191"/>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财务</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9" name="Text Box 5">
            <a:extLst>
              <a:ext uri="{FF2B5EF4-FFF2-40B4-BE49-F238E27FC236}">
                <a16:creationId xmlns:a16="http://schemas.microsoft.com/office/drawing/2014/main" id="{E1E3D6B5-DB9E-493C-BE4D-E94305AE570F}"/>
              </a:ext>
            </a:extLst>
          </p:cNvPr>
          <p:cNvSpPr txBox="1">
            <a:spLocks noChangeArrowheads="1"/>
          </p:cNvSpPr>
          <p:nvPr/>
        </p:nvSpPr>
        <p:spPr bwMode="auto">
          <a:xfrm>
            <a:off x="6876256" y="5157192"/>
            <a:ext cx="936104" cy="71608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宋体" panose="02010600030101010101" pitchFamily="2" charset="-122"/>
              </a:rPr>
              <a:t>其他</a:t>
            </a:r>
            <a:endParaRPr lang="en-US" altLang="zh-CN" b="1" dirty="0">
              <a:latin typeface="宋体" panose="02010600030101010101" pitchFamily="2" charset="-122"/>
            </a:endParaRPr>
          </a:p>
          <a:p>
            <a:pPr algn="ctr" eaLnBrk="1" hangingPunct="1"/>
            <a:r>
              <a:rPr lang="zh-CN" altLang="en-US" b="1" dirty="0">
                <a:latin typeface="宋体" panose="02010600030101010101" pitchFamily="2" charset="-122"/>
              </a:rPr>
              <a:t>子系统</a:t>
            </a:r>
            <a:endParaRPr lang="zh-CN" altLang="en-US" sz="4400" b="1" dirty="0">
              <a:latin typeface="Garamond" panose="02020404030301010803" pitchFamily="18" charset="0"/>
            </a:endParaRPr>
          </a:p>
        </p:txBody>
      </p:sp>
      <p:sp>
        <p:nvSpPr>
          <p:cNvPr id="4" name="矩形: 圆角 3">
            <a:extLst>
              <a:ext uri="{FF2B5EF4-FFF2-40B4-BE49-F238E27FC236}">
                <a16:creationId xmlns:a16="http://schemas.microsoft.com/office/drawing/2014/main" id="{3E2FEBD2-20C6-46C7-8D2A-E74F46271156}"/>
              </a:ext>
            </a:extLst>
          </p:cNvPr>
          <p:cNvSpPr/>
          <p:nvPr/>
        </p:nvSpPr>
        <p:spPr>
          <a:xfrm>
            <a:off x="3966259" y="4216612"/>
            <a:ext cx="1728192" cy="476896"/>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中央数据库</a:t>
            </a:r>
          </a:p>
        </p:txBody>
      </p:sp>
      <p:sp>
        <p:nvSpPr>
          <p:cNvPr id="11" name="矩形: 圆角 10">
            <a:extLst>
              <a:ext uri="{FF2B5EF4-FFF2-40B4-BE49-F238E27FC236}">
                <a16:creationId xmlns:a16="http://schemas.microsoft.com/office/drawing/2014/main" id="{D5794392-ECB2-43EF-AC7C-40409A33776B}"/>
              </a:ext>
            </a:extLst>
          </p:cNvPr>
          <p:cNvSpPr/>
          <p:nvPr/>
        </p:nvSpPr>
        <p:spPr>
          <a:xfrm>
            <a:off x="3293316" y="3429000"/>
            <a:ext cx="1088008"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计算机</a:t>
            </a:r>
          </a:p>
        </p:txBody>
      </p:sp>
      <p:sp>
        <p:nvSpPr>
          <p:cNvPr id="12" name="矩形: 圆角 11">
            <a:extLst>
              <a:ext uri="{FF2B5EF4-FFF2-40B4-BE49-F238E27FC236}">
                <a16:creationId xmlns:a16="http://schemas.microsoft.com/office/drawing/2014/main" id="{98ABB17E-68D5-4D46-B86C-60B08A51ED19}"/>
              </a:ext>
            </a:extLst>
          </p:cNvPr>
          <p:cNvSpPr/>
          <p:nvPr/>
        </p:nvSpPr>
        <p:spPr>
          <a:xfrm>
            <a:off x="5220072" y="3391846"/>
            <a:ext cx="1088008"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职能人员</a:t>
            </a:r>
          </a:p>
        </p:txBody>
      </p:sp>
      <p:sp>
        <p:nvSpPr>
          <p:cNvPr id="13" name="矩形: 圆角 12">
            <a:extLst>
              <a:ext uri="{FF2B5EF4-FFF2-40B4-BE49-F238E27FC236}">
                <a16:creationId xmlns:a16="http://schemas.microsoft.com/office/drawing/2014/main" id="{13D55E6E-45E4-44BB-A8D1-70312F7A6CB3}"/>
              </a:ext>
            </a:extLst>
          </p:cNvPr>
          <p:cNvSpPr/>
          <p:nvPr/>
        </p:nvSpPr>
        <p:spPr>
          <a:xfrm>
            <a:off x="3923928" y="2521840"/>
            <a:ext cx="1728192"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中级管理人员</a:t>
            </a:r>
          </a:p>
        </p:txBody>
      </p:sp>
      <p:sp>
        <p:nvSpPr>
          <p:cNvPr id="15" name="矩形: 圆角 14">
            <a:extLst>
              <a:ext uri="{FF2B5EF4-FFF2-40B4-BE49-F238E27FC236}">
                <a16:creationId xmlns:a16="http://schemas.microsoft.com/office/drawing/2014/main" id="{B9232775-C017-4A36-A49E-C76106494C32}"/>
              </a:ext>
            </a:extLst>
          </p:cNvPr>
          <p:cNvSpPr/>
          <p:nvPr/>
        </p:nvSpPr>
        <p:spPr>
          <a:xfrm>
            <a:off x="3923928" y="1730266"/>
            <a:ext cx="1728192" cy="447439"/>
          </a:xfrm>
          <a:prstGeom prst="roundRect">
            <a:avLst/>
          </a:prstGeom>
          <a:solidFill>
            <a:srgbClr val="FFFFFF"/>
          </a:solidFill>
          <a:ln w="19050">
            <a:solidFill>
              <a:srgbClr val="000000"/>
            </a:solid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高级管理人员</a:t>
            </a:r>
          </a:p>
        </p:txBody>
      </p:sp>
      <p:cxnSp>
        <p:nvCxnSpPr>
          <p:cNvPr id="10" name="直接连接符 9">
            <a:extLst>
              <a:ext uri="{FF2B5EF4-FFF2-40B4-BE49-F238E27FC236}">
                <a16:creationId xmlns:a16="http://schemas.microsoft.com/office/drawing/2014/main" id="{68BFA219-DD48-4CC8-896E-157307159556}"/>
              </a:ext>
            </a:extLst>
          </p:cNvPr>
          <p:cNvCxnSpPr>
            <a:cxnSpLocks/>
          </p:cNvCxnSpPr>
          <p:nvPr/>
        </p:nvCxnSpPr>
        <p:spPr>
          <a:xfrm>
            <a:off x="755576" y="6204080"/>
            <a:ext cx="7848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2D128EFB-22F4-4EB2-BCE7-FBD8DC8DFD83}"/>
              </a:ext>
            </a:extLst>
          </p:cNvPr>
          <p:cNvCxnSpPr>
            <a:cxnSpLocks/>
          </p:cNvCxnSpPr>
          <p:nvPr/>
        </p:nvCxnSpPr>
        <p:spPr>
          <a:xfrm>
            <a:off x="2456370" y="5891814"/>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11C7C52-2234-42E2-852D-6AAB9173CA03}"/>
              </a:ext>
            </a:extLst>
          </p:cNvPr>
          <p:cNvCxnSpPr/>
          <p:nvPr/>
        </p:nvCxnSpPr>
        <p:spPr>
          <a:xfrm>
            <a:off x="3516262" y="5853127"/>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A13FBE1-D42E-4620-B68D-9EDB25EBFEAB}"/>
              </a:ext>
            </a:extLst>
          </p:cNvPr>
          <p:cNvCxnSpPr/>
          <p:nvPr/>
        </p:nvCxnSpPr>
        <p:spPr>
          <a:xfrm>
            <a:off x="5252491" y="5891814"/>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59D4C07-E627-4E95-B9AD-1D0A2DA96B44}"/>
              </a:ext>
            </a:extLst>
          </p:cNvPr>
          <p:cNvCxnSpPr/>
          <p:nvPr/>
        </p:nvCxnSpPr>
        <p:spPr>
          <a:xfrm>
            <a:off x="7236296" y="5872387"/>
            <a:ext cx="13699" cy="345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08F4041-86B7-4C48-B630-C1A119648AA3}"/>
              </a:ext>
            </a:extLst>
          </p:cNvPr>
          <p:cNvCxnSpPr>
            <a:cxnSpLocks/>
          </p:cNvCxnSpPr>
          <p:nvPr/>
        </p:nvCxnSpPr>
        <p:spPr>
          <a:xfrm flipV="1">
            <a:off x="899592" y="1730266"/>
            <a:ext cx="0" cy="4468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EAF71E36-EC3D-4B77-A2D0-826B0C02B5D3}"/>
              </a:ext>
            </a:extLst>
          </p:cNvPr>
          <p:cNvCxnSpPr>
            <a:cxnSpLocks/>
          </p:cNvCxnSpPr>
          <p:nvPr/>
        </p:nvCxnSpPr>
        <p:spPr>
          <a:xfrm flipV="1">
            <a:off x="1619672" y="4574608"/>
            <a:ext cx="0" cy="1662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799F0C16-30C0-477E-A4E9-B45BEBD1BDFB}"/>
              </a:ext>
            </a:extLst>
          </p:cNvPr>
          <p:cNvSpPr/>
          <p:nvPr/>
        </p:nvSpPr>
        <p:spPr>
          <a:xfrm>
            <a:off x="586214" y="2306321"/>
            <a:ext cx="313378" cy="1780328"/>
          </a:xfrm>
          <a:prstGeom prst="roundRect">
            <a:avLst/>
          </a:prstGeom>
          <a:noFill/>
          <a:ln w="19050">
            <a:noFill/>
            <a:miter lim="800000"/>
            <a:headEnd/>
            <a:tailEnd/>
          </a:ln>
        </p:spPr>
        <p:txBody>
          <a:bodyPr lIns="0" tIns="72000" rIns="0" bIns="0"/>
          <a:lstStyle/>
          <a:p>
            <a:pPr algn="ctr"/>
            <a:r>
              <a:rPr lang="zh-CN" altLang="en-US" b="1" dirty="0">
                <a:solidFill>
                  <a:schemeClr val="tx1"/>
                </a:solidFill>
                <a:latin typeface="宋体" panose="02010600030101010101" pitchFamily="2" charset="-122"/>
                <a:ea typeface="宋体" panose="02010600030101010101" pitchFamily="2" charset="-122"/>
              </a:rPr>
              <a:t>管</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理</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信</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息</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系</a:t>
            </a:r>
            <a:endParaRPr lang="en-US" altLang="zh-CN" b="1" dirty="0">
              <a:solidFill>
                <a:schemeClr val="tx1"/>
              </a:solidFill>
              <a:latin typeface="宋体" panose="02010600030101010101" pitchFamily="2" charset="-122"/>
              <a:ea typeface="宋体" panose="02010600030101010101" pitchFamily="2" charset="-122"/>
            </a:endParaRPr>
          </a:p>
          <a:p>
            <a:pPr algn="ctr"/>
            <a:r>
              <a:rPr lang="zh-CN" altLang="en-US" b="1" dirty="0">
                <a:solidFill>
                  <a:schemeClr val="tx1"/>
                </a:solidFill>
                <a:latin typeface="宋体" panose="02010600030101010101" pitchFamily="2" charset="-122"/>
                <a:ea typeface="宋体" panose="02010600030101010101" pitchFamily="2" charset="-122"/>
              </a:rPr>
              <a:t>统</a:t>
            </a:r>
          </a:p>
        </p:txBody>
      </p:sp>
      <p:sp>
        <p:nvSpPr>
          <p:cNvPr id="30" name="矩形: 圆角 29">
            <a:extLst>
              <a:ext uri="{FF2B5EF4-FFF2-40B4-BE49-F238E27FC236}">
                <a16:creationId xmlns:a16="http://schemas.microsoft.com/office/drawing/2014/main" id="{97C0BBFD-5B81-4661-BCF3-50C0B863F142}"/>
              </a:ext>
            </a:extLst>
          </p:cNvPr>
          <p:cNvSpPr/>
          <p:nvPr/>
        </p:nvSpPr>
        <p:spPr>
          <a:xfrm>
            <a:off x="6724982" y="3134360"/>
            <a:ext cx="1549868" cy="968971"/>
          </a:xfrm>
          <a:prstGeom prst="roundRect">
            <a:avLst/>
          </a:prstGeom>
          <a:noFill/>
          <a:ln w="19050">
            <a:noFill/>
            <a:miter lim="800000"/>
            <a:headEnd/>
            <a:tailEnd/>
          </a:ln>
        </p:spPr>
        <p:txBody>
          <a:bodyPr lIns="0" tIns="72000" rIns="0" bIns="0"/>
          <a:lstStyle/>
          <a:p>
            <a:r>
              <a:rPr lang="zh-CN" altLang="en-US" b="1" dirty="0">
                <a:solidFill>
                  <a:schemeClr val="tx1"/>
                </a:solidFill>
                <a:latin typeface="宋体" panose="02010600030101010101" pitchFamily="2" charset="-122"/>
                <a:ea typeface="宋体" panose="02010600030101010101" pitchFamily="2" charset="-122"/>
              </a:rPr>
              <a:t>控制报告</a:t>
            </a:r>
            <a:endParaRPr lang="en-US" altLang="zh-CN" b="1" dirty="0">
              <a:solidFill>
                <a:schemeClr val="tx1"/>
              </a:solidFill>
              <a:latin typeface="宋体" panose="02010600030101010101" pitchFamily="2" charset="-122"/>
              <a:ea typeface="宋体" panose="02010600030101010101" pitchFamily="2" charset="-122"/>
            </a:endParaRPr>
          </a:p>
          <a:p>
            <a:r>
              <a:rPr lang="zh-CN" altLang="en-US" b="1" dirty="0">
                <a:solidFill>
                  <a:schemeClr val="tx1"/>
                </a:solidFill>
                <a:latin typeface="宋体" panose="02010600030101010101" pitchFamily="2" charset="-122"/>
                <a:ea typeface="宋体" panose="02010600030101010101" pitchFamily="2" charset="-122"/>
              </a:rPr>
              <a:t>例外情况报告</a:t>
            </a:r>
          </a:p>
        </p:txBody>
      </p:sp>
      <p:cxnSp>
        <p:nvCxnSpPr>
          <p:cNvPr id="32" name="直接箭头连接符 31">
            <a:extLst>
              <a:ext uri="{FF2B5EF4-FFF2-40B4-BE49-F238E27FC236}">
                <a16:creationId xmlns:a16="http://schemas.microsoft.com/office/drawing/2014/main" id="{1919176B-125B-4FFC-8EC5-DF40771DE4CA}"/>
              </a:ext>
            </a:extLst>
          </p:cNvPr>
          <p:cNvCxnSpPr>
            <a:cxnSpLocks/>
          </p:cNvCxnSpPr>
          <p:nvPr/>
        </p:nvCxnSpPr>
        <p:spPr>
          <a:xfrm>
            <a:off x="2123728" y="5853127"/>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22B41C3-622C-478B-9AB6-AF9746CF96F8}"/>
              </a:ext>
            </a:extLst>
          </p:cNvPr>
          <p:cNvCxnSpPr>
            <a:cxnSpLocks/>
          </p:cNvCxnSpPr>
          <p:nvPr/>
        </p:nvCxnSpPr>
        <p:spPr>
          <a:xfrm>
            <a:off x="4005221" y="5823501"/>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41732EF-4758-4256-B3FB-2679301CE459}"/>
              </a:ext>
            </a:extLst>
          </p:cNvPr>
          <p:cNvCxnSpPr>
            <a:cxnSpLocks/>
          </p:cNvCxnSpPr>
          <p:nvPr/>
        </p:nvCxnSpPr>
        <p:spPr>
          <a:xfrm>
            <a:off x="5687445" y="5843640"/>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0FC866C-98DC-4148-B51A-5CDFBF118BE2}"/>
              </a:ext>
            </a:extLst>
          </p:cNvPr>
          <p:cNvCxnSpPr>
            <a:cxnSpLocks/>
          </p:cNvCxnSpPr>
          <p:nvPr/>
        </p:nvCxnSpPr>
        <p:spPr>
          <a:xfrm>
            <a:off x="7566862" y="5823320"/>
            <a:ext cx="13699" cy="34549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8989E90-9722-4CA9-845A-848F32F81B06}"/>
              </a:ext>
            </a:extLst>
          </p:cNvPr>
          <p:cNvCxnSpPr>
            <a:cxnSpLocks/>
            <a:stCxn id="6" idx="0"/>
            <a:endCxn id="4" idx="2"/>
          </p:cNvCxnSpPr>
          <p:nvPr/>
        </p:nvCxnSpPr>
        <p:spPr>
          <a:xfrm flipV="1">
            <a:off x="2326053" y="4693508"/>
            <a:ext cx="2504302" cy="4822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F0C3A896-96FB-4DAF-9DFD-6FC2564B883C}"/>
              </a:ext>
            </a:extLst>
          </p:cNvPr>
          <p:cNvCxnSpPr>
            <a:cxnSpLocks/>
            <a:stCxn id="7" idx="0"/>
            <a:endCxn id="4" idx="2"/>
          </p:cNvCxnSpPr>
          <p:nvPr/>
        </p:nvCxnSpPr>
        <p:spPr>
          <a:xfrm flipV="1">
            <a:off x="3772024" y="4693508"/>
            <a:ext cx="1058331" cy="4627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D28EA5D8-8864-4072-971A-F102821AE7DD}"/>
              </a:ext>
            </a:extLst>
          </p:cNvPr>
          <p:cNvCxnSpPr>
            <a:cxnSpLocks/>
            <a:stCxn id="8" idx="0"/>
            <a:endCxn id="4" idx="2"/>
          </p:cNvCxnSpPr>
          <p:nvPr/>
        </p:nvCxnSpPr>
        <p:spPr>
          <a:xfrm flipH="1" flipV="1">
            <a:off x="4830355" y="4693508"/>
            <a:ext cx="599930" cy="4636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0A23E0C-AEE9-4BA4-927A-8662B0940429}"/>
              </a:ext>
            </a:extLst>
          </p:cNvPr>
          <p:cNvCxnSpPr>
            <a:cxnSpLocks/>
            <a:stCxn id="9" idx="0"/>
            <a:endCxn id="4" idx="2"/>
          </p:cNvCxnSpPr>
          <p:nvPr/>
        </p:nvCxnSpPr>
        <p:spPr>
          <a:xfrm flipH="1" flipV="1">
            <a:off x="4830355" y="4693508"/>
            <a:ext cx="2513953" cy="4636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094B09AB-5A22-4609-B6FF-C265FF45422A}"/>
              </a:ext>
            </a:extLst>
          </p:cNvPr>
          <p:cNvCxnSpPr>
            <a:cxnSpLocks/>
            <a:stCxn id="7179" idx="2"/>
          </p:cNvCxnSpPr>
          <p:nvPr/>
        </p:nvCxnSpPr>
        <p:spPr>
          <a:xfrm>
            <a:off x="4824027" y="3977420"/>
            <a:ext cx="26336" cy="21143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79" name="矩形 7178">
            <a:extLst>
              <a:ext uri="{FF2B5EF4-FFF2-40B4-BE49-F238E27FC236}">
                <a16:creationId xmlns:a16="http://schemas.microsoft.com/office/drawing/2014/main" id="{32733387-7327-411D-9EC2-A0E9F54E22E9}"/>
              </a:ext>
            </a:extLst>
          </p:cNvPr>
          <p:cNvSpPr/>
          <p:nvPr/>
        </p:nvSpPr>
        <p:spPr>
          <a:xfrm>
            <a:off x="2987824" y="3300078"/>
            <a:ext cx="3672405" cy="6773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7182" name="直接箭头连接符 7181">
            <a:extLst>
              <a:ext uri="{FF2B5EF4-FFF2-40B4-BE49-F238E27FC236}">
                <a16:creationId xmlns:a16="http://schemas.microsoft.com/office/drawing/2014/main" id="{9D8B516A-DE1C-4C28-99D7-AE4DA6ECD122}"/>
              </a:ext>
            </a:extLst>
          </p:cNvPr>
          <p:cNvCxnSpPr>
            <a:cxnSpLocks/>
            <a:stCxn id="11" idx="3"/>
            <a:endCxn id="12" idx="1"/>
          </p:cNvCxnSpPr>
          <p:nvPr/>
        </p:nvCxnSpPr>
        <p:spPr>
          <a:xfrm flipV="1">
            <a:off x="4381324" y="3615566"/>
            <a:ext cx="838748" cy="371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F17F2E1F-80F5-4984-8BB7-DAD4E3110F2E}"/>
              </a:ext>
            </a:extLst>
          </p:cNvPr>
          <p:cNvCxnSpPr>
            <a:cxnSpLocks/>
            <a:endCxn id="7179" idx="0"/>
          </p:cNvCxnSpPr>
          <p:nvPr/>
        </p:nvCxnSpPr>
        <p:spPr>
          <a:xfrm flipH="1">
            <a:off x="4824027" y="2962323"/>
            <a:ext cx="30908" cy="33775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185" name="任意多边形: 形状 7184">
            <a:extLst>
              <a:ext uri="{FF2B5EF4-FFF2-40B4-BE49-F238E27FC236}">
                <a16:creationId xmlns:a16="http://schemas.microsoft.com/office/drawing/2014/main" id="{C4A6A633-243F-40F1-B2A1-4EFD301AE8DB}"/>
              </a:ext>
            </a:extLst>
          </p:cNvPr>
          <p:cNvSpPr/>
          <p:nvPr/>
        </p:nvSpPr>
        <p:spPr>
          <a:xfrm>
            <a:off x="3230880" y="2001520"/>
            <a:ext cx="1615440" cy="1137920"/>
          </a:xfrm>
          <a:custGeom>
            <a:avLst/>
            <a:gdLst>
              <a:gd name="connsiteX0" fmla="*/ 1615440 w 1615440"/>
              <a:gd name="connsiteY0" fmla="*/ 1137920 h 1137920"/>
              <a:gd name="connsiteX1" fmla="*/ 0 w 1615440"/>
              <a:gd name="connsiteY1" fmla="*/ 1137920 h 1137920"/>
              <a:gd name="connsiteX2" fmla="*/ 0 w 1615440"/>
              <a:gd name="connsiteY2" fmla="*/ 0 h 1137920"/>
              <a:gd name="connsiteX3" fmla="*/ 650240 w 1615440"/>
              <a:gd name="connsiteY3" fmla="*/ 0 h 1137920"/>
            </a:gdLst>
            <a:ahLst/>
            <a:cxnLst>
              <a:cxn ang="0">
                <a:pos x="connsiteX0" y="connsiteY0"/>
              </a:cxn>
              <a:cxn ang="0">
                <a:pos x="connsiteX1" y="connsiteY1"/>
              </a:cxn>
              <a:cxn ang="0">
                <a:pos x="connsiteX2" y="connsiteY2"/>
              </a:cxn>
              <a:cxn ang="0">
                <a:pos x="connsiteX3" y="connsiteY3"/>
              </a:cxn>
            </a:cxnLst>
            <a:rect l="l" t="t" r="r" b="b"/>
            <a:pathLst>
              <a:path w="1615440" h="1137920">
                <a:moveTo>
                  <a:pt x="1615440" y="1137920"/>
                </a:moveTo>
                <a:lnTo>
                  <a:pt x="0" y="1137920"/>
                </a:lnTo>
                <a:lnTo>
                  <a:pt x="0" y="0"/>
                </a:lnTo>
                <a:lnTo>
                  <a:pt x="65024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91" name="直接连接符 7190">
            <a:extLst>
              <a:ext uri="{FF2B5EF4-FFF2-40B4-BE49-F238E27FC236}">
                <a16:creationId xmlns:a16="http://schemas.microsoft.com/office/drawing/2014/main" id="{237CB195-08AB-48CA-8114-5FD85E6671C2}"/>
              </a:ext>
            </a:extLst>
          </p:cNvPr>
          <p:cNvCxnSpPr/>
          <p:nvPr/>
        </p:nvCxnSpPr>
        <p:spPr>
          <a:xfrm>
            <a:off x="890977" y="1700808"/>
            <a:ext cx="288104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45F92513-78D5-42BB-B892-239DCAA062D8}"/>
              </a:ext>
            </a:extLst>
          </p:cNvPr>
          <p:cNvSpPr/>
          <p:nvPr/>
        </p:nvSpPr>
        <p:spPr>
          <a:xfrm>
            <a:off x="1246959" y="4574608"/>
            <a:ext cx="313378" cy="1721516"/>
          </a:xfrm>
          <a:prstGeom prst="roundRect">
            <a:avLst/>
          </a:prstGeom>
          <a:noFill/>
          <a:ln w="19050">
            <a:noFill/>
            <a:miter lim="800000"/>
            <a:headEnd/>
            <a:tailEnd/>
          </a:ln>
        </p:spPr>
        <p:txBody>
          <a:bodyPr lIns="0" tIns="72000" rIns="0" bIns="0"/>
          <a:lstStyle/>
          <a:p>
            <a:pPr algn="ctr"/>
            <a:r>
              <a:rPr lang="zh-CN" altLang="en-US" sz="1600" b="1" dirty="0">
                <a:solidFill>
                  <a:schemeClr val="tx1"/>
                </a:solidFill>
                <a:latin typeface="宋体" panose="02010600030101010101" pitchFamily="2" charset="-122"/>
                <a:ea typeface="宋体" panose="02010600030101010101" pitchFamily="2" charset="-122"/>
              </a:rPr>
              <a:t>业务</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信</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息</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系</a:t>
            </a:r>
            <a:endParaRPr lang="en-US" altLang="zh-CN" sz="1600" b="1" dirty="0">
              <a:solidFill>
                <a:schemeClr val="tx1"/>
              </a:solidFill>
              <a:latin typeface="宋体" panose="02010600030101010101" pitchFamily="2" charset="-122"/>
              <a:ea typeface="宋体" panose="02010600030101010101" pitchFamily="2" charset="-122"/>
            </a:endParaRPr>
          </a:p>
          <a:p>
            <a:pPr algn="ctr"/>
            <a:r>
              <a:rPr lang="zh-CN" altLang="en-US" sz="1600" b="1" dirty="0">
                <a:solidFill>
                  <a:schemeClr val="tx1"/>
                </a:solidFill>
                <a:latin typeface="宋体" panose="02010600030101010101" pitchFamily="2" charset="-122"/>
                <a:ea typeface="宋体" panose="02010600030101010101" pitchFamily="2" charset="-122"/>
              </a:rPr>
              <a:t>统</a:t>
            </a:r>
          </a:p>
        </p:txBody>
      </p:sp>
    </p:spTree>
    <p:extLst>
      <p:ext uri="{BB962C8B-B14F-4D97-AF65-F5344CB8AC3E}">
        <p14:creationId xmlns:p14="http://schemas.microsoft.com/office/powerpoint/2010/main" val="84261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en-US" altLang="zh-CN" dirty="0"/>
              <a:t>2.1 </a:t>
            </a:r>
            <a:r>
              <a:rPr lang="zh-CN" altLang="en-US" dirty="0"/>
              <a:t>信息的概念</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normAutofit fontScale="92500" lnSpcReduction="10000"/>
          </a:bodyPr>
          <a:lstStyle/>
          <a:p>
            <a:r>
              <a:rPr lang="zh-CN" altLang="en-US" dirty="0"/>
              <a:t>信息：</a:t>
            </a:r>
            <a:endParaRPr lang="en-US" altLang="zh-CN" dirty="0"/>
          </a:p>
          <a:p>
            <a:pPr marL="0" indent="0">
              <a:buNone/>
            </a:pPr>
            <a:r>
              <a:rPr lang="en-US" altLang="zh-CN" dirty="0"/>
              <a:t>	</a:t>
            </a:r>
            <a:r>
              <a:rPr lang="zh-CN" altLang="en-US" sz="2400" b="1" dirty="0">
                <a:solidFill>
                  <a:schemeClr val="tx1"/>
                </a:solidFill>
                <a:latin typeface="楷体" pitchFamily="49" charset="-122"/>
                <a:ea typeface="楷体" pitchFamily="49" charset="-122"/>
              </a:rPr>
              <a:t>信息是经过加工后的数据。它对接收者有用，对决策或行为有现实或潜在的价值。 </a:t>
            </a:r>
            <a:endParaRPr lang="en-US" altLang="zh-CN" sz="2400" b="1" dirty="0">
              <a:solidFill>
                <a:schemeClr val="tx1"/>
              </a:solidFill>
              <a:latin typeface="楷体" pitchFamily="49" charset="-122"/>
              <a:ea typeface="楷体" pitchFamily="49" charset="-122"/>
            </a:endParaRPr>
          </a:p>
          <a:p>
            <a:r>
              <a:rPr lang="zh-CN" altLang="en-US" dirty="0"/>
              <a:t>数据和信息可看作原材料和成品的关系</a:t>
            </a:r>
          </a:p>
          <a:p>
            <a:pPr marL="457200" lvl="1" indent="0">
              <a:buNone/>
            </a:pPr>
            <a:r>
              <a:rPr lang="zh-CN" altLang="en-US" sz="2400" b="1" dirty="0">
                <a:solidFill>
                  <a:schemeClr val="tx1"/>
                </a:solidFill>
                <a:latin typeface="楷体" pitchFamily="49" charset="-122"/>
                <a:ea typeface="楷体" pitchFamily="49" charset="-122"/>
              </a:rPr>
              <a:t>  数据 信息</a:t>
            </a:r>
            <a:endParaRPr lang="en-US" altLang="zh-CN" sz="2400" b="1" dirty="0">
              <a:solidFill>
                <a:schemeClr val="tx1"/>
              </a:solidFill>
              <a:latin typeface="楷体" pitchFamily="49" charset="-122"/>
              <a:ea typeface="楷体" pitchFamily="49" charset="-122"/>
            </a:endParaRPr>
          </a:p>
          <a:p>
            <a:pPr marL="457200" lvl="1" indent="0">
              <a:buNone/>
            </a:pPr>
            <a:r>
              <a:rPr lang="en-US" altLang="zh-CN" sz="2400" b="1" dirty="0">
                <a:solidFill>
                  <a:schemeClr val="tx1"/>
                </a:solidFill>
                <a:latin typeface="楷体" pitchFamily="49" charset="-122"/>
                <a:ea typeface="楷体" pitchFamily="49" charset="-122"/>
              </a:rPr>
              <a:t>---------------</a:t>
            </a:r>
          </a:p>
          <a:p>
            <a:pPr lvl="1"/>
            <a:r>
              <a:rPr lang="zh-CN" altLang="en-US" sz="2400" b="1" dirty="0">
                <a:solidFill>
                  <a:schemeClr val="tx1"/>
                </a:solidFill>
                <a:latin typeface="楷体" pitchFamily="49" charset="-122"/>
                <a:ea typeface="楷体" pitchFamily="49" charset="-122"/>
              </a:rPr>
              <a:t>绝对</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相对</a:t>
            </a:r>
          </a:p>
          <a:p>
            <a:pPr lvl="1"/>
            <a:r>
              <a:rPr lang="zh-CN" altLang="en-US" sz="2400" b="1" dirty="0">
                <a:solidFill>
                  <a:schemeClr val="tx1"/>
                </a:solidFill>
                <a:latin typeface="楷体" pitchFamily="49" charset="-122"/>
                <a:ea typeface="楷体" pitchFamily="49" charset="-122"/>
              </a:rPr>
              <a:t>客观</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主观</a:t>
            </a:r>
          </a:p>
          <a:p>
            <a:pPr lvl="1"/>
            <a:r>
              <a:rPr lang="zh-CN" altLang="en-US" sz="2400" b="1" dirty="0">
                <a:solidFill>
                  <a:schemeClr val="tx1"/>
                </a:solidFill>
                <a:latin typeface="楷体" pitchFamily="49" charset="-122"/>
                <a:ea typeface="楷体" pitchFamily="49" charset="-122"/>
              </a:rPr>
              <a:t>具体</a:t>
            </a:r>
            <a:r>
              <a:rPr lang="en-US" altLang="zh-CN" sz="2400" b="1" dirty="0">
                <a:solidFill>
                  <a:schemeClr val="tx1"/>
                </a:solidFill>
                <a:latin typeface="楷体" pitchFamily="49" charset="-122"/>
                <a:ea typeface="楷体" pitchFamily="49" charset="-122"/>
              </a:rPr>
              <a:t>/</a:t>
            </a:r>
            <a:r>
              <a:rPr lang="zh-CN" altLang="en-US" sz="2400" b="1" dirty="0">
                <a:solidFill>
                  <a:schemeClr val="tx1"/>
                </a:solidFill>
                <a:latin typeface="楷体" pitchFamily="49" charset="-122"/>
                <a:ea typeface="楷体" pitchFamily="49" charset="-122"/>
              </a:rPr>
              <a:t>抽象</a:t>
            </a:r>
          </a:p>
          <a:p>
            <a:pPr lvl="1"/>
            <a:endParaRPr lang="zh-CN" altLang="en-US" dirty="0"/>
          </a:p>
          <a:p>
            <a:pPr marL="0" indent="0">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决策支持系统（</a:t>
            </a:r>
            <a:r>
              <a:rPr lang="en-US" altLang="zh-CN" dirty="0"/>
              <a:t>DSS</a:t>
            </a:r>
            <a:r>
              <a:rPr lang="zh-CN" altLang="en-US" dirty="0"/>
              <a:t>）</a:t>
            </a:r>
          </a:p>
        </p:txBody>
      </p:sp>
      <p:pic>
        <p:nvPicPr>
          <p:cNvPr id="2" name="图片 1">
            <a:extLst>
              <a:ext uri="{FF2B5EF4-FFF2-40B4-BE49-F238E27FC236}">
                <a16:creationId xmlns:a16="http://schemas.microsoft.com/office/drawing/2014/main" id="{5802D466-D456-4F1B-ACF3-227493712065}"/>
              </a:ext>
            </a:extLst>
          </p:cNvPr>
          <p:cNvPicPr>
            <a:picLocks noChangeAspect="1"/>
          </p:cNvPicPr>
          <p:nvPr/>
        </p:nvPicPr>
        <p:blipFill>
          <a:blip r:embed="rId3"/>
          <a:stretch>
            <a:fillRect/>
          </a:stretch>
        </p:blipFill>
        <p:spPr>
          <a:xfrm>
            <a:off x="710095" y="3717032"/>
            <a:ext cx="7723809" cy="1571429"/>
          </a:xfrm>
          <a:prstGeom prst="rect">
            <a:avLst/>
          </a:prstGeom>
        </p:spPr>
      </p:pic>
      <p:sp>
        <p:nvSpPr>
          <p:cNvPr id="3" name="矩形 2">
            <a:extLst>
              <a:ext uri="{FF2B5EF4-FFF2-40B4-BE49-F238E27FC236}">
                <a16:creationId xmlns:a16="http://schemas.microsoft.com/office/drawing/2014/main" id="{A18B55DE-B09D-4156-90D8-576A3C2FEAF1}"/>
              </a:ext>
            </a:extLst>
          </p:cNvPr>
          <p:cNvSpPr/>
          <p:nvPr/>
        </p:nvSpPr>
        <p:spPr>
          <a:xfrm>
            <a:off x="1475656" y="1931879"/>
            <a:ext cx="6518828" cy="1200329"/>
          </a:xfrm>
          <a:prstGeom prst="rect">
            <a:avLst/>
          </a:prstGeom>
        </p:spPr>
        <p:txBody>
          <a:bodyPr wrap="square">
            <a:spAutoFit/>
          </a:bodyPr>
          <a:lstStyle/>
          <a:p>
            <a:r>
              <a:rPr lang="zh-CN" altLang="en-US" dirty="0"/>
              <a:t>决策支持系统</a:t>
            </a:r>
            <a:r>
              <a:rPr lang="en-US" altLang="zh-CN" dirty="0"/>
              <a:t>(Decision Support System)</a:t>
            </a:r>
            <a:r>
              <a:rPr lang="zh-CN" altLang="en-US" dirty="0"/>
              <a:t>的特点在于以交互方式支持决策者解决半结构化的决策问题。</a:t>
            </a:r>
            <a:endParaRPr lang="en-US" altLang="zh-CN" dirty="0"/>
          </a:p>
          <a:p>
            <a:r>
              <a:rPr lang="zh-CN" altLang="en-US" dirty="0"/>
              <a:t>面向决策者。输出，输出都面向决策者。人是决策的主体。</a:t>
            </a:r>
            <a:r>
              <a:rPr lang="en-US" altLang="zh-CN" dirty="0"/>
              <a:t>DSS</a:t>
            </a:r>
            <a:r>
              <a:rPr lang="zh-CN" altLang="en-US" dirty="0"/>
              <a:t>通过引入模型库和知识库为决策者提供决策依据和能力。</a:t>
            </a:r>
          </a:p>
        </p:txBody>
      </p:sp>
    </p:spTree>
    <p:extLst>
      <p:ext uri="{BB962C8B-B14F-4D97-AF65-F5344CB8AC3E}">
        <p14:creationId xmlns:p14="http://schemas.microsoft.com/office/powerpoint/2010/main" val="2045610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a:bodyPr>
          <a:lstStyle/>
          <a:p>
            <a:r>
              <a:rPr lang="zh-CN" altLang="en-US" sz="3800" dirty="0"/>
              <a:t>决策支持系统（</a:t>
            </a:r>
            <a:r>
              <a:rPr lang="en-US" altLang="zh-CN" sz="3800" dirty="0"/>
              <a:t>DSS</a:t>
            </a:r>
            <a:r>
              <a:rPr lang="zh-CN" altLang="en-US" sz="3800" dirty="0"/>
              <a:t>）</a:t>
            </a:r>
          </a:p>
          <a:p>
            <a:pPr lvl="1"/>
            <a:r>
              <a:rPr lang="zh-CN" altLang="en-US" sz="2600" b="1" dirty="0">
                <a:solidFill>
                  <a:schemeClr val="tx1"/>
                </a:solidFill>
                <a:latin typeface="楷体" pitchFamily="49" charset="-122"/>
                <a:ea typeface="楷体" pitchFamily="49" charset="-122"/>
              </a:rPr>
              <a:t>利用数据和模型，帮助决策人员解决非结构化或半结构化问题的人机交互计算机系统</a:t>
            </a:r>
          </a:p>
          <a:p>
            <a:pPr lvl="1"/>
            <a:r>
              <a:rPr lang="zh-CN" altLang="en-US" sz="2600" b="1" dirty="0">
                <a:solidFill>
                  <a:schemeClr val="tx1"/>
                </a:solidFill>
                <a:latin typeface="楷体" pitchFamily="49" charset="-122"/>
                <a:ea typeface="楷体" pitchFamily="49" charset="-122"/>
              </a:rPr>
              <a:t>面向决策、中高层管理人员</a:t>
            </a:r>
          </a:p>
          <a:p>
            <a:pPr lvl="1"/>
            <a:r>
              <a:rPr lang="zh-CN" altLang="en-US" sz="2600" b="1" dirty="0">
                <a:solidFill>
                  <a:schemeClr val="tx1"/>
                </a:solidFill>
                <a:latin typeface="楷体" pitchFamily="49" charset="-122"/>
                <a:ea typeface="楷体" pitchFamily="49" charset="-122"/>
              </a:rPr>
              <a:t>强调系统的灵活性、易用性、快速响应能力</a:t>
            </a:r>
          </a:p>
          <a:p>
            <a:pPr lvl="1"/>
            <a:r>
              <a:rPr lang="zh-CN" altLang="en-US" sz="2600" b="1" dirty="0">
                <a:solidFill>
                  <a:schemeClr val="tx1"/>
                </a:solidFill>
                <a:latin typeface="楷体" pitchFamily="49" charset="-122"/>
                <a:ea typeface="楷体" pitchFamily="49" charset="-122"/>
              </a:rPr>
              <a:t>用户驱动和模型驱动</a:t>
            </a:r>
          </a:p>
          <a:p>
            <a:pPr lvl="1"/>
            <a:r>
              <a:rPr lang="zh-CN" altLang="en-US" sz="2600" b="1" dirty="0">
                <a:solidFill>
                  <a:schemeClr val="tx1"/>
                </a:solidFill>
                <a:latin typeface="楷体" pitchFamily="49" charset="-122"/>
                <a:ea typeface="楷体" pitchFamily="49" charset="-122"/>
              </a:rPr>
              <a:t>解决的是半结构化或非结构化问题</a:t>
            </a:r>
          </a:p>
        </p:txBody>
      </p:sp>
      <p:sp>
        <p:nvSpPr>
          <p:cNvPr id="4" name="TextBox 3"/>
          <p:cNvSpPr txBox="1"/>
          <p:nvPr/>
        </p:nvSpPr>
        <p:spPr>
          <a:xfrm>
            <a:off x="1285852" y="1500174"/>
            <a:ext cx="6643734" cy="39703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2800" dirty="0"/>
              <a:t>结构化</a:t>
            </a:r>
            <a:r>
              <a:rPr lang="en-US" altLang="zh-CN" sz="2800" dirty="0"/>
              <a:t>:</a:t>
            </a:r>
            <a:r>
              <a:rPr lang="zh-CN" altLang="en-US" sz="2800" dirty="0"/>
              <a:t>数据结构字段含义确定</a:t>
            </a:r>
            <a:r>
              <a:rPr lang="en-US" altLang="zh-CN" sz="2800" dirty="0"/>
              <a:t>,</a:t>
            </a:r>
            <a:r>
              <a:rPr lang="zh-CN" altLang="en-US" sz="2800" dirty="0"/>
              <a:t>清晰</a:t>
            </a:r>
            <a:r>
              <a:rPr lang="en-US" altLang="zh-CN" sz="2800" dirty="0"/>
              <a:t>,</a:t>
            </a:r>
            <a:r>
              <a:rPr lang="zh-CN" altLang="en-US" sz="2800" dirty="0"/>
              <a:t>典型的如数据库中的表结构</a:t>
            </a:r>
            <a:r>
              <a:rPr lang="en-US" altLang="zh-CN" sz="2800" dirty="0"/>
              <a:t>.</a:t>
            </a:r>
            <a:br>
              <a:rPr lang="zh-CN" altLang="en-US" sz="2800" dirty="0"/>
            </a:br>
            <a:br>
              <a:rPr lang="zh-CN" altLang="en-US" sz="2800" dirty="0"/>
            </a:br>
            <a:r>
              <a:rPr lang="zh-CN" altLang="en-US" sz="2800" dirty="0"/>
              <a:t>半结构化</a:t>
            </a:r>
            <a:r>
              <a:rPr lang="en-US" altLang="zh-CN" sz="2800" dirty="0"/>
              <a:t>:</a:t>
            </a:r>
            <a:r>
              <a:rPr lang="zh-CN" altLang="en-US" sz="2800" dirty="0"/>
              <a:t>具有一定结构</a:t>
            </a:r>
            <a:r>
              <a:rPr lang="en-US" altLang="zh-CN" sz="2800" dirty="0"/>
              <a:t>,</a:t>
            </a:r>
            <a:r>
              <a:rPr lang="zh-CN" altLang="en-US" sz="2800" dirty="0"/>
              <a:t>但语义不够确定</a:t>
            </a:r>
            <a:r>
              <a:rPr lang="en-US" altLang="zh-CN" sz="2800" dirty="0"/>
              <a:t>,</a:t>
            </a:r>
            <a:r>
              <a:rPr lang="zh-CN" altLang="en-US" sz="2800" dirty="0"/>
              <a:t>典型的如</a:t>
            </a:r>
            <a:r>
              <a:rPr lang="en-US" sz="2800" dirty="0"/>
              <a:t>HTML</a:t>
            </a:r>
            <a:r>
              <a:rPr lang="zh-CN" altLang="en-US" sz="2800" dirty="0"/>
              <a:t>网页</a:t>
            </a:r>
            <a:r>
              <a:rPr lang="en-US" altLang="zh-CN" sz="2800" dirty="0"/>
              <a:t>,</a:t>
            </a:r>
            <a:r>
              <a:rPr lang="zh-CN" altLang="en-US" sz="2800" dirty="0"/>
              <a:t>有些字段是确定的</a:t>
            </a:r>
            <a:r>
              <a:rPr lang="en-US" altLang="zh-CN" sz="2800" dirty="0"/>
              <a:t>(</a:t>
            </a:r>
            <a:r>
              <a:rPr lang="en-US" sz="2800" dirty="0"/>
              <a:t>title),</a:t>
            </a:r>
            <a:r>
              <a:rPr lang="zh-CN" altLang="en-US" sz="2800" dirty="0"/>
              <a:t>有些不确定</a:t>
            </a:r>
            <a:r>
              <a:rPr lang="en-US" altLang="zh-CN" sz="2800" dirty="0"/>
              <a:t>(</a:t>
            </a:r>
            <a:r>
              <a:rPr lang="en-US" sz="2800" dirty="0"/>
              <a:t>table)</a:t>
            </a:r>
            <a:br>
              <a:rPr lang="en-US" sz="2800" dirty="0"/>
            </a:br>
            <a:br>
              <a:rPr lang="en-US" sz="2800" dirty="0"/>
            </a:br>
            <a:r>
              <a:rPr lang="zh-CN" altLang="en-US" sz="2800" dirty="0"/>
              <a:t>非结构化</a:t>
            </a:r>
            <a:r>
              <a:rPr lang="en-US" altLang="zh-CN" sz="2800" dirty="0"/>
              <a:t>:</a:t>
            </a:r>
            <a:r>
              <a:rPr lang="zh-CN" altLang="en-US" sz="2800" dirty="0"/>
              <a:t>杂乱无章的数据</a:t>
            </a:r>
            <a:r>
              <a:rPr lang="en-US" altLang="zh-CN" sz="2800" dirty="0"/>
              <a:t>,</a:t>
            </a:r>
            <a:r>
              <a:rPr lang="zh-CN" altLang="en-US" sz="2800" dirty="0"/>
              <a:t>很难按照一个概念去进行抽取</a:t>
            </a:r>
            <a:r>
              <a:rPr lang="en-US" altLang="zh-CN" sz="2800" dirty="0"/>
              <a:t>,</a:t>
            </a:r>
            <a:r>
              <a:rPr lang="zh-CN" altLang="en-US" sz="2800" dirty="0"/>
              <a:t>无规律性</a:t>
            </a:r>
          </a:p>
        </p:txBody>
      </p:sp>
    </p:spTree>
    <p:extLst>
      <p:ext uri="{BB962C8B-B14F-4D97-AF65-F5344CB8AC3E}">
        <p14:creationId xmlns:p14="http://schemas.microsoft.com/office/powerpoint/2010/main" val="380280418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1440160"/>
          </a:xfrm>
        </p:spPr>
        <p:txBody>
          <a:bodyPr>
            <a:normAutofit fontScale="92500" lnSpcReduction="10000"/>
          </a:bodyPr>
          <a:lstStyle/>
          <a:p>
            <a:r>
              <a:rPr lang="zh-CN" altLang="en-US" sz="3800" dirty="0"/>
              <a:t>决策支持系统（</a:t>
            </a:r>
            <a:r>
              <a:rPr lang="en-US" altLang="zh-CN" sz="3800" dirty="0"/>
              <a:t>DSS</a:t>
            </a:r>
            <a:r>
              <a:rPr lang="zh-CN" altLang="en-US" sz="3800" dirty="0"/>
              <a:t>）</a:t>
            </a:r>
          </a:p>
          <a:p>
            <a:pPr marL="457200" lvl="1" indent="0">
              <a:buNone/>
            </a:pPr>
            <a:r>
              <a:rPr lang="en-US" altLang="zh-CN" sz="2600" b="1" dirty="0">
                <a:solidFill>
                  <a:schemeClr val="tx1"/>
                </a:solidFill>
                <a:latin typeface="楷体" pitchFamily="49" charset="-122"/>
                <a:ea typeface="楷体" pitchFamily="49" charset="-122"/>
              </a:rPr>
              <a:t>DSS</a:t>
            </a:r>
            <a:r>
              <a:rPr lang="zh-CN" altLang="en-US" sz="2600" b="1" dirty="0">
                <a:solidFill>
                  <a:schemeClr val="tx1"/>
                </a:solidFill>
                <a:latin typeface="楷体" pitchFamily="49" charset="-122"/>
                <a:ea typeface="楷体" pitchFamily="49" charset="-122"/>
              </a:rPr>
              <a:t>由三部分组成：语言系统、知识系统和问题处理系统。</a:t>
            </a:r>
          </a:p>
        </p:txBody>
      </p:sp>
      <p:sp>
        <p:nvSpPr>
          <p:cNvPr id="4" name="Text Box 5">
            <a:extLst>
              <a:ext uri="{FF2B5EF4-FFF2-40B4-BE49-F238E27FC236}">
                <a16:creationId xmlns:a16="http://schemas.microsoft.com/office/drawing/2014/main" id="{C7B41F52-0AA6-48A4-A738-DDCE05E3468A}"/>
              </a:ext>
            </a:extLst>
          </p:cNvPr>
          <p:cNvSpPr txBox="1">
            <a:spLocks noChangeArrowheads="1"/>
          </p:cNvSpPr>
          <p:nvPr/>
        </p:nvSpPr>
        <p:spPr bwMode="auto">
          <a:xfrm>
            <a:off x="1628535" y="3568970"/>
            <a:ext cx="1061114" cy="504056"/>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用户</a:t>
            </a:r>
            <a:endParaRPr lang="zh-CN" altLang="en-US" sz="4400" dirty="0">
              <a:latin typeface="Garamond" panose="02020404030301010803" pitchFamily="18" charset="0"/>
            </a:endParaRPr>
          </a:p>
        </p:txBody>
      </p:sp>
      <p:sp>
        <p:nvSpPr>
          <p:cNvPr id="5" name="Text Box 6">
            <a:extLst>
              <a:ext uri="{FF2B5EF4-FFF2-40B4-BE49-F238E27FC236}">
                <a16:creationId xmlns:a16="http://schemas.microsoft.com/office/drawing/2014/main" id="{8B5ED857-DAFA-4EC8-A7F8-62D329EE8492}"/>
              </a:ext>
            </a:extLst>
          </p:cNvPr>
          <p:cNvSpPr txBox="1">
            <a:spLocks noChangeArrowheads="1"/>
          </p:cNvSpPr>
          <p:nvPr/>
        </p:nvSpPr>
        <p:spPr bwMode="auto">
          <a:xfrm>
            <a:off x="3703536" y="3460958"/>
            <a:ext cx="1516536"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语言系统</a:t>
            </a:r>
            <a:endParaRPr lang="en-US" altLang="zh-CN" dirty="0">
              <a:latin typeface="宋体" panose="02010600030101010101" pitchFamily="2" charset="-122"/>
            </a:endParaRPr>
          </a:p>
          <a:p>
            <a:pPr algn="ctr" eaLnBrk="1" hangingPunct="1"/>
            <a:endParaRPr lang="en-US" altLang="zh-CN" dirty="0">
              <a:latin typeface="宋体" panose="02010600030101010101" pitchFamily="2" charset="-122"/>
            </a:endParaRPr>
          </a:p>
          <a:p>
            <a:pPr algn="ctr" eaLnBrk="1" hangingPunct="1"/>
            <a:r>
              <a:rPr lang="en-US" altLang="zh-CN" dirty="0">
                <a:latin typeface="宋体" panose="02010600030101010101" pitchFamily="2" charset="-122"/>
              </a:rPr>
              <a:t>LS</a:t>
            </a:r>
            <a:endParaRPr lang="zh-CN" altLang="en-US" dirty="0">
              <a:latin typeface="Garamond" panose="02020404030301010803" pitchFamily="18" charset="0"/>
            </a:endParaRPr>
          </a:p>
        </p:txBody>
      </p:sp>
      <p:sp>
        <p:nvSpPr>
          <p:cNvPr id="6" name="Text Box 7">
            <a:extLst>
              <a:ext uri="{FF2B5EF4-FFF2-40B4-BE49-F238E27FC236}">
                <a16:creationId xmlns:a16="http://schemas.microsoft.com/office/drawing/2014/main" id="{10C41C4B-B10A-43CC-A5D8-7A3891AEE31D}"/>
              </a:ext>
            </a:extLst>
          </p:cNvPr>
          <p:cNvSpPr txBox="1">
            <a:spLocks noChangeArrowheads="1"/>
          </p:cNvSpPr>
          <p:nvPr/>
        </p:nvSpPr>
        <p:spPr bwMode="auto">
          <a:xfrm>
            <a:off x="5220072" y="3460958"/>
            <a:ext cx="1065209"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问题处理系统</a:t>
            </a:r>
            <a:endParaRPr lang="en-US" altLang="zh-CN" dirty="0">
              <a:latin typeface="宋体" panose="02010600030101010101" pitchFamily="2" charset="-122"/>
            </a:endParaRPr>
          </a:p>
          <a:p>
            <a:pPr algn="ctr" eaLnBrk="1" hangingPunct="1"/>
            <a:r>
              <a:rPr lang="en-US" altLang="zh-CN" dirty="0">
                <a:latin typeface="宋体" panose="02010600030101010101" pitchFamily="2" charset="-122"/>
              </a:rPr>
              <a:t>PPS</a:t>
            </a:r>
            <a:endParaRPr lang="zh-CN" altLang="en-US" dirty="0">
              <a:latin typeface="Garamond" panose="02020404030301010803" pitchFamily="18" charset="0"/>
            </a:endParaRPr>
          </a:p>
        </p:txBody>
      </p:sp>
      <p:sp>
        <p:nvSpPr>
          <p:cNvPr id="7" name="Line 11">
            <a:extLst>
              <a:ext uri="{FF2B5EF4-FFF2-40B4-BE49-F238E27FC236}">
                <a16:creationId xmlns:a16="http://schemas.microsoft.com/office/drawing/2014/main" id="{63761BAB-719D-439E-B932-7F384C0B1C82}"/>
              </a:ext>
            </a:extLst>
          </p:cNvPr>
          <p:cNvSpPr>
            <a:spLocks noChangeShapeType="1"/>
          </p:cNvSpPr>
          <p:nvPr/>
        </p:nvSpPr>
        <p:spPr bwMode="auto">
          <a:xfrm>
            <a:off x="2689649" y="3820998"/>
            <a:ext cx="1013887"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7">
            <a:extLst>
              <a:ext uri="{FF2B5EF4-FFF2-40B4-BE49-F238E27FC236}">
                <a16:creationId xmlns:a16="http://schemas.microsoft.com/office/drawing/2014/main" id="{A6926AAA-1EE3-4941-A0BB-8E6503C84E99}"/>
              </a:ext>
            </a:extLst>
          </p:cNvPr>
          <p:cNvSpPr txBox="1">
            <a:spLocks noChangeArrowheads="1"/>
          </p:cNvSpPr>
          <p:nvPr/>
        </p:nvSpPr>
        <p:spPr bwMode="auto">
          <a:xfrm>
            <a:off x="6271407" y="3460958"/>
            <a:ext cx="1065209" cy="936099"/>
          </a:xfrm>
          <a:prstGeom prst="rect">
            <a:avLst/>
          </a:prstGeom>
          <a:solidFill>
            <a:srgbClr val="FFFFFF"/>
          </a:solidFill>
          <a:ln w="19050">
            <a:solidFill>
              <a:srgbClr val="000000"/>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宋体" panose="02010600030101010101" pitchFamily="2" charset="-122"/>
              </a:rPr>
              <a:t>知识系统</a:t>
            </a:r>
            <a:endParaRPr lang="en-US" altLang="zh-CN" dirty="0">
              <a:latin typeface="Garamond" panose="02020404030301010803" pitchFamily="18" charset="0"/>
            </a:endParaRPr>
          </a:p>
          <a:p>
            <a:pPr algn="ctr" eaLnBrk="1" hangingPunct="1"/>
            <a:endParaRPr lang="en-US" altLang="zh-CN" dirty="0">
              <a:latin typeface="Garamond" panose="02020404030301010803" pitchFamily="18" charset="0"/>
            </a:endParaRPr>
          </a:p>
          <a:p>
            <a:pPr algn="ctr" eaLnBrk="1" hangingPunct="1"/>
            <a:r>
              <a:rPr lang="en-US" altLang="zh-CN" dirty="0">
                <a:latin typeface="Garamond" panose="02020404030301010803" pitchFamily="18" charset="0"/>
              </a:rPr>
              <a:t>KS</a:t>
            </a:r>
            <a:endParaRPr lang="en-US" altLang="zh-CN" dirty="0">
              <a:latin typeface="宋体" panose="02010600030101010101" pitchFamily="2" charset="-122"/>
            </a:endParaRPr>
          </a:p>
        </p:txBody>
      </p:sp>
      <p:sp>
        <p:nvSpPr>
          <p:cNvPr id="10" name="Line 11">
            <a:extLst>
              <a:ext uri="{FF2B5EF4-FFF2-40B4-BE49-F238E27FC236}">
                <a16:creationId xmlns:a16="http://schemas.microsoft.com/office/drawing/2014/main" id="{E6034E9C-5BAE-4A3E-AB41-F59A2AFC2DE2}"/>
              </a:ext>
            </a:extLst>
          </p:cNvPr>
          <p:cNvSpPr>
            <a:spLocks noChangeShapeType="1"/>
          </p:cNvSpPr>
          <p:nvPr/>
        </p:nvSpPr>
        <p:spPr bwMode="auto">
          <a:xfrm>
            <a:off x="4899371" y="3918491"/>
            <a:ext cx="576320"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1">
            <a:extLst>
              <a:ext uri="{FF2B5EF4-FFF2-40B4-BE49-F238E27FC236}">
                <a16:creationId xmlns:a16="http://schemas.microsoft.com/office/drawing/2014/main" id="{92F47BEA-E395-4589-9026-0842ABA3F5FA}"/>
              </a:ext>
            </a:extLst>
          </p:cNvPr>
          <p:cNvSpPr>
            <a:spLocks noChangeShapeType="1"/>
          </p:cNvSpPr>
          <p:nvPr/>
        </p:nvSpPr>
        <p:spPr bwMode="auto">
          <a:xfrm>
            <a:off x="6020876" y="3893006"/>
            <a:ext cx="576320" cy="0"/>
          </a:xfrm>
          <a:prstGeom prst="line">
            <a:avLst/>
          </a:prstGeom>
          <a:noFill/>
          <a:ln w="19050">
            <a:solidFill>
              <a:srgbClr val="000000"/>
            </a:solidFill>
            <a:prstDash val="solid"/>
            <a:round/>
            <a:headEnd type="triangle"/>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 name="任意多边形: 形状 1">
            <a:extLst>
              <a:ext uri="{FF2B5EF4-FFF2-40B4-BE49-F238E27FC236}">
                <a16:creationId xmlns:a16="http://schemas.microsoft.com/office/drawing/2014/main" id="{CF319FFC-AB96-47FF-B4A8-40782ABE701D}"/>
              </a:ext>
            </a:extLst>
          </p:cNvPr>
          <p:cNvSpPr/>
          <p:nvPr/>
        </p:nvSpPr>
        <p:spPr>
          <a:xfrm>
            <a:off x="2134137" y="4084902"/>
            <a:ext cx="3591499" cy="649995"/>
          </a:xfrm>
          <a:custGeom>
            <a:avLst/>
            <a:gdLst>
              <a:gd name="connsiteX0" fmla="*/ 3591499 w 3591499"/>
              <a:gd name="connsiteY0" fmla="*/ 319489 h 649995"/>
              <a:gd name="connsiteX1" fmla="*/ 3591499 w 3591499"/>
              <a:gd name="connsiteY1" fmla="*/ 649995 h 649995"/>
              <a:gd name="connsiteX2" fmla="*/ 0 w 3591499"/>
              <a:gd name="connsiteY2" fmla="*/ 649995 h 649995"/>
              <a:gd name="connsiteX3" fmla="*/ 0 w 3591499"/>
              <a:gd name="connsiteY3" fmla="*/ 0 h 649995"/>
            </a:gdLst>
            <a:ahLst/>
            <a:cxnLst>
              <a:cxn ang="0">
                <a:pos x="connsiteX0" y="connsiteY0"/>
              </a:cxn>
              <a:cxn ang="0">
                <a:pos x="connsiteX1" y="connsiteY1"/>
              </a:cxn>
              <a:cxn ang="0">
                <a:pos x="connsiteX2" y="connsiteY2"/>
              </a:cxn>
              <a:cxn ang="0">
                <a:pos x="connsiteX3" y="connsiteY3"/>
              </a:cxn>
            </a:cxnLst>
            <a:rect l="l" t="t" r="r" b="b"/>
            <a:pathLst>
              <a:path w="3591499" h="649995">
                <a:moveTo>
                  <a:pt x="3591499" y="319489"/>
                </a:moveTo>
                <a:lnTo>
                  <a:pt x="3591499" y="649995"/>
                </a:lnTo>
                <a:lnTo>
                  <a:pt x="0" y="649995"/>
                </a:lnTo>
                <a:lnTo>
                  <a:pt x="0" y="0"/>
                </a:ln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2493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85000" lnSpcReduction="20000"/>
          </a:bodyPr>
          <a:lstStyle/>
          <a:p>
            <a:r>
              <a:rPr lang="zh-CN" altLang="en-US" sz="3800" dirty="0"/>
              <a:t>主管支持系统（</a:t>
            </a:r>
            <a:r>
              <a:rPr lang="en-US" altLang="zh-CN" sz="3800" dirty="0"/>
              <a:t>ESS</a:t>
            </a:r>
            <a:r>
              <a:rPr lang="zh-CN" altLang="en-US" sz="3800" dirty="0"/>
              <a:t>）</a:t>
            </a:r>
          </a:p>
          <a:p>
            <a:pPr lvl="1"/>
            <a:r>
              <a:rPr lang="zh-CN" altLang="en-US" sz="3400" b="1" dirty="0">
                <a:solidFill>
                  <a:schemeClr val="tx1"/>
                </a:solidFill>
                <a:latin typeface="楷体" pitchFamily="49" charset="-122"/>
                <a:ea typeface="楷体" pitchFamily="49" charset="-122"/>
              </a:rPr>
              <a:t>服务于组织的高层经理</a:t>
            </a:r>
          </a:p>
          <a:p>
            <a:pPr lvl="1"/>
            <a:r>
              <a:rPr lang="zh-CN" altLang="en-US" sz="3400" b="1" dirty="0">
                <a:solidFill>
                  <a:schemeClr val="tx1"/>
                </a:solidFill>
                <a:latin typeface="楷体" pitchFamily="49" charset="-122"/>
                <a:ea typeface="楷体" pitchFamily="49" charset="-122"/>
              </a:rPr>
              <a:t>为经理的通讯、分析、决策、组织等提供全方位的支持 </a:t>
            </a:r>
          </a:p>
          <a:p>
            <a:pPr lvl="1"/>
            <a:r>
              <a:rPr lang="zh-CN" altLang="en-US" sz="3400" b="1" dirty="0">
                <a:solidFill>
                  <a:schemeClr val="tx1"/>
                </a:solidFill>
                <a:latin typeface="楷体" pitchFamily="49" charset="-122"/>
                <a:ea typeface="楷体" pitchFamily="49" charset="-122"/>
              </a:rPr>
              <a:t>迅速、方便地以图文表格等多种形式展示信息</a:t>
            </a:r>
          </a:p>
          <a:p>
            <a:pPr lvl="1"/>
            <a:r>
              <a:rPr lang="zh-CN" altLang="en-US" sz="3400" b="1" dirty="0">
                <a:solidFill>
                  <a:schemeClr val="tx1"/>
                </a:solidFill>
                <a:latin typeface="楷体" pitchFamily="49" charset="-122"/>
                <a:ea typeface="楷体" pitchFamily="49" charset="-122"/>
              </a:rPr>
              <a:t>需要企业外部数据和信息</a:t>
            </a:r>
          </a:p>
          <a:p>
            <a:pPr lvl="1"/>
            <a:r>
              <a:rPr lang="zh-CN" altLang="en-US" sz="3400" b="1" dirty="0">
                <a:solidFill>
                  <a:schemeClr val="tx1"/>
                </a:solidFill>
                <a:latin typeface="楷体" pitchFamily="49" charset="-122"/>
                <a:ea typeface="楷体" pitchFamily="49" charset="-122"/>
              </a:rPr>
              <a:t>应用数据挖掘、数据仓库、商务智能等技术</a:t>
            </a:r>
          </a:p>
        </p:txBody>
      </p:sp>
    </p:spTree>
    <p:extLst>
      <p:ext uri="{BB962C8B-B14F-4D97-AF65-F5344CB8AC3E}">
        <p14:creationId xmlns:p14="http://schemas.microsoft.com/office/powerpoint/2010/main" val="519758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graphicFrame>
        <p:nvGraphicFramePr>
          <p:cNvPr id="6" name="Group 38">
            <a:extLst>
              <a:ext uri="{FF2B5EF4-FFF2-40B4-BE49-F238E27FC236}">
                <a16:creationId xmlns:a16="http://schemas.microsoft.com/office/drawing/2014/main" id="{36C524B9-FFC4-4A71-8F0A-857C59E3B009}"/>
              </a:ext>
            </a:extLst>
          </p:cNvPr>
          <p:cNvGraphicFramePr>
            <a:graphicFrameLocks noGrp="1"/>
          </p:cNvGraphicFramePr>
          <p:nvPr>
            <p:extLst>
              <p:ext uri="{D42A27DB-BD31-4B8C-83A1-F6EECF244321}">
                <p14:modId xmlns:p14="http://schemas.microsoft.com/office/powerpoint/2010/main" val="47270982"/>
              </p:ext>
            </p:extLst>
          </p:nvPr>
        </p:nvGraphicFramePr>
        <p:xfrm>
          <a:off x="413792" y="1772816"/>
          <a:ext cx="8190656" cy="4431264"/>
        </p:xfrm>
        <a:graphic>
          <a:graphicData uri="http://schemas.openxmlformats.org/drawingml/2006/table">
            <a:tbl>
              <a:tblPr/>
              <a:tblGrid>
                <a:gridCol w="1116726">
                  <a:extLst>
                    <a:ext uri="{9D8B030D-6E8A-4147-A177-3AD203B41FA5}">
                      <a16:colId xmlns:a16="http://schemas.microsoft.com/office/drawing/2014/main" val="20000"/>
                    </a:ext>
                  </a:extLst>
                </a:gridCol>
                <a:gridCol w="1702058">
                  <a:extLst>
                    <a:ext uri="{9D8B030D-6E8A-4147-A177-3AD203B41FA5}">
                      <a16:colId xmlns:a16="http://schemas.microsoft.com/office/drawing/2014/main" val="20001"/>
                    </a:ext>
                  </a:extLst>
                </a:gridCol>
                <a:gridCol w="1702058">
                  <a:extLst>
                    <a:ext uri="{9D8B030D-6E8A-4147-A177-3AD203B41FA5}">
                      <a16:colId xmlns:a16="http://schemas.microsoft.com/office/drawing/2014/main" val="20002"/>
                    </a:ext>
                  </a:extLst>
                </a:gridCol>
                <a:gridCol w="1772978">
                  <a:extLst>
                    <a:ext uri="{9D8B030D-6E8A-4147-A177-3AD203B41FA5}">
                      <a16:colId xmlns:a16="http://schemas.microsoft.com/office/drawing/2014/main" val="20003"/>
                    </a:ext>
                  </a:extLst>
                </a:gridCol>
                <a:gridCol w="1896836">
                  <a:extLst>
                    <a:ext uri="{9D8B030D-6E8A-4147-A177-3AD203B41FA5}">
                      <a16:colId xmlns:a16="http://schemas.microsoft.com/office/drawing/2014/main" val="20004"/>
                    </a:ext>
                  </a:extLst>
                </a:gridCol>
              </a:tblGrid>
              <a:tr h="754314">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600" b="1" i="0" u="none" strike="noStrike" cap="none" normalizeH="0" baseline="0" dirty="0">
                          <a:ln>
                            <a:noFill/>
                          </a:ln>
                          <a:solidFill>
                            <a:schemeClr val="accent1"/>
                          </a:solidFill>
                          <a:effectLst/>
                          <a:latin typeface="Arial" charset="0"/>
                          <a:ea typeface="华文中宋" pitchFamily="2" charset="-122"/>
                        </a:rPr>
                        <a:t>        </a:t>
                      </a:r>
                      <a:r>
                        <a:rPr kumimoji="0" lang="zh-CN" altLang="en-US" sz="1600" b="1" i="0" u="none" strike="noStrike" cap="none" normalizeH="0" baseline="0" dirty="0">
                          <a:ln>
                            <a:noFill/>
                          </a:ln>
                          <a:solidFill>
                            <a:schemeClr val="folHlink"/>
                          </a:solidFill>
                          <a:effectLst/>
                          <a:latin typeface="Arial" charset="0"/>
                          <a:ea typeface="华文中宋" pitchFamily="2" charset="-122"/>
                        </a:rPr>
                        <a:t>特点</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dirty="0">
                          <a:ln>
                            <a:noFill/>
                          </a:ln>
                          <a:solidFill>
                            <a:schemeClr val="folHlink"/>
                          </a:solidFill>
                          <a:effectLst/>
                          <a:latin typeface="Arial" charset="0"/>
                          <a:ea typeface="华文中宋" pitchFamily="2" charset="-122"/>
                        </a:rPr>
                        <a:t>阶段</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面向</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功能</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dirty="0">
                          <a:ln>
                            <a:noFill/>
                          </a:ln>
                          <a:solidFill>
                            <a:srgbClr val="0033CC"/>
                          </a:solidFill>
                          <a:effectLst/>
                          <a:latin typeface="Arial" charset="0"/>
                          <a:ea typeface="黑体" pitchFamily="2" charset="-122"/>
                        </a:rPr>
                        <a:t>方法和工具</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2000" b="1" i="0" u="none" strike="noStrike" cap="none" normalizeH="0" baseline="0">
                          <a:ln>
                            <a:noFill/>
                          </a:ln>
                          <a:solidFill>
                            <a:srgbClr val="0033CC"/>
                          </a:solidFill>
                          <a:effectLst/>
                          <a:latin typeface="Arial" charset="0"/>
                          <a:ea typeface="黑体" pitchFamily="2" charset="-122"/>
                        </a:rPr>
                        <a:t>目标</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7925">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EDPS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/TPS/OA</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基层（操作层），解决结构化问题</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日常事务处理、办公业务。</a:t>
                      </a:r>
                      <a:r>
                        <a:rPr kumimoji="0" lang="zh-CN" altLang="en-US" sz="1400" b="1" i="0" u="none" strike="noStrike" cap="none" normalizeH="0" baseline="0">
                          <a:ln>
                            <a:noFill/>
                          </a:ln>
                          <a:solidFill>
                            <a:schemeClr val="tx1"/>
                          </a:solidFill>
                          <a:effectLst/>
                          <a:latin typeface="Arial" charset="0"/>
                          <a:ea typeface="华文中宋" pitchFamily="2" charset="-122"/>
                        </a:rPr>
                        <a:t>查询、统计、计算、报表</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机械和电子设备、计算机软硬件</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节省人力、物力，提高处理效率</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7137">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a:ln>
                            <a:noFill/>
                          </a:ln>
                          <a:solidFill>
                            <a:schemeClr val="hlink"/>
                          </a:solidFill>
                          <a:effectLst/>
                          <a:latin typeface="Arial" charset="0"/>
                          <a:ea typeface="华文中宋" pitchFamily="2" charset="-122"/>
                        </a:rPr>
                        <a:t>  MIS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800" b="1" i="0" u="none" strike="noStrike" cap="none" normalizeH="0" baseline="0">
                          <a:ln>
                            <a:noFill/>
                          </a:ln>
                          <a:solidFill>
                            <a:schemeClr val="hlink"/>
                          </a:solidFill>
                          <a:effectLst/>
                          <a:latin typeface="Arial" charset="0"/>
                          <a:ea typeface="华文中宋" pitchFamily="2" charset="-122"/>
                        </a:rPr>
                        <a:t>（狭义）</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中层（管理层），解决结构化与半结构化问题</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endParaRPr kumimoji="0" lang="en-US" altLang="zh-CN" sz="1600" b="1" i="0" u="none" strike="noStrike" cap="none" normalizeH="0" baseline="0">
                        <a:ln>
                          <a:noFill/>
                        </a:ln>
                        <a:solidFill>
                          <a:schemeClr val="tx1"/>
                        </a:solidFill>
                        <a:effectLst/>
                        <a:latin typeface="Arial" charset="0"/>
                        <a:ea typeface="华文中宋"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组织管理</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底层业务汇总、计划、控制、反馈</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计算机软硬件</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数据库</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endParaRPr kumimoji="0" lang="en-US" altLang="zh-CN" sz="1600" b="1" i="0" u="none" strike="noStrike" cap="none" normalizeH="0" baseline="0">
                        <a:ln>
                          <a:noFill/>
                        </a:ln>
                        <a:solidFill>
                          <a:schemeClr val="tx1"/>
                        </a:solidFill>
                        <a:effectLst/>
                        <a:latin typeface="Arial" charset="0"/>
                        <a:ea typeface="华文中宋" pitchFamily="2" charset="-122"/>
                      </a:endParaRP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保证信息资源准确、及时、安全、共享与合理利用，提高管理效益</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11888">
                <a:tc>
                  <a:txBody>
                    <a:bodyPr/>
                    <a:lstStyle/>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DSS/</a:t>
                      </a:r>
                    </a:p>
                    <a:p>
                      <a:pPr marL="0" marR="0" lvl="0" indent="0" algn="ctr" defTabSz="914400" rtl="0" eaLnBrk="1" fontAlgn="base" latinLnBrk="0" hangingPunct="1">
                        <a:lnSpc>
                          <a:spcPct val="100000"/>
                        </a:lnSpc>
                        <a:spcBef>
                          <a:spcPct val="20000"/>
                        </a:spcBef>
                        <a:spcAft>
                          <a:spcPct val="0"/>
                        </a:spcAft>
                        <a:buClr>
                          <a:srgbClr val="CC0000"/>
                        </a:buClr>
                        <a:buSzPct val="120000"/>
                        <a:buFontTx/>
                        <a:buNone/>
                        <a:tabLst/>
                      </a:pPr>
                      <a:r>
                        <a:rPr kumimoji="0" lang="en-US" altLang="zh-CN" sz="1800" b="1" i="0" u="none" strike="noStrike" cap="none" normalizeH="0" baseline="0" dirty="0">
                          <a:ln>
                            <a:noFill/>
                          </a:ln>
                          <a:solidFill>
                            <a:schemeClr val="hlink"/>
                          </a:solidFill>
                          <a:effectLst/>
                          <a:latin typeface="Arial" charset="0"/>
                          <a:ea typeface="华文中宋" pitchFamily="2" charset="-122"/>
                        </a:rPr>
                        <a:t>ESS</a:t>
                      </a:r>
                    </a:p>
                  </a:txBody>
                  <a:tcPr marL="92075" marR="92075" marT="46044" marB="460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a:ln>
                            <a:noFill/>
                          </a:ln>
                          <a:solidFill>
                            <a:schemeClr val="tx1"/>
                          </a:solidFill>
                          <a:effectLst/>
                          <a:latin typeface="Arial" charset="0"/>
                          <a:ea typeface="华文中宋" pitchFamily="2" charset="-122"/>
                        </a:rPr>
                        <a:t>高层（决策层），解决半结构化与非结构化问题</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根据下层管理和市场信息，制订长期发展战略规划</a:t>
                      </a:r>
                    </a:p>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智能化</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400" b="1" i="0" u="none" strike="noStrike" cap="none" normalizeH="0" baseline="0">
                          <a:ln>
                            <a:noFill/>
                          </a:ln>
                          <a:solidFill>
                            <a:schemeClr val="tx1"/>
                          </a:solidFill>
                          <a:effectLst/>
                          <a:latin typeface="Arial" charset="0"/>
                          <a:ea typeface="华文中宋" pitchFamily="2" charset="-122"/>
                        </a:rPr>
                        <a:t>计算机软硬件、数学模型、数据库、方法库、知识库、模型库，模式识别，决策者</a:t>
                      </a:r>
                    </a:p>
                  </a:txBody>
                  <a:tcPr marL="92075" marR="92075" marT="46044" marB="460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Pct val="120000"/>
                        <a:buFontTx/>
                        <a:buNone/>
                        <a:tabLst/>
                      </a:pPr>
                      <a:r>
                        <a:rPr kumimoji="0" lang="zh-CN" altLang="en-US" sz="1600" b="1" i="0" u="none" strike="noStrike" cap="none" normalizeH="0" baseline="0" dirty="0">
                          <a:ln>
                            <a:noFill/>
                          </a:ln>
                          <a:solidFill>
                            <a:schemeClr val="tx1"/>
                          </a:solidFill>
                          <a:effectLst/>
                          <a:latin typeface="Arial" charset="0"/>
                          <a:ea typeface="华文中宋" pitchFamily="2" charset="-122"/>
                        </a:rPr>
                        <a:t>辅助决策，提高管理效能，预测未来、抵御风险</a:t>
                      </a:r>
                    </a:p>
                  </a:txBody>
                  <a:tcPr marL="92075" marR="92075" marT="46044" marB="460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6706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416824" cy="4431264"/>
          </a:xfrm>
        </p:spPr>
        <p:txBody>
          <a:bodyPr>
            <a:normAutofit fontScale="55000" lnSpcReduction="20000"/>
          </a:bodyPr>
          <a:lstStyle/>
          <a:p>
            <a:pPr>
              <a:lnSpc>
                <a:spcPct val="120000"/>
              </a:lnSpc>
            </a:pPr>
            <a:r>
              <a:rPr lang="en-US" altLang="zh-CN" sz="3800" dirty="0"/>
              <a:t>TPS/EDPS</a:t>
            </a:r>
            <a:r>
              <a:rPr lang="zh-CN" altLang="en-US" sz="3800" dirty="0"/>
              <a:t>、</a:t>
            </a:r>
            <a:r>
              <a:rPr lang="en-US" altLang="zh-CN" sz="3800" dirty="0"/>
              <a:t>MIS</a:t>
            </a:r>
            <a:r>
              <a:rPr lang="zh-CN" altLang="en-US" sz="3800" dirty="0"/>
              <a:t>、</a:t>
            </a:r>
            <a:r>
              <a:rPr lang="en-US" altLang="zh-CN" sz="3800" dirty="0"/>
              <a:t>DSS</a:t>
            </a:r>
            <a:r>
              <a:rPr lang="zh-CN" altLang="en-US" sz="3800" dirty="0"/>
              <a:t>和</a:t>
            </a:r>
            <a:r>
              <a:rPr lang="en-US" altLang="zh-CN" sz="3800" dirty="0"/>
              <a:t>ESS</a:t>
            </a:r>
            <a:r>
              <a:rPr lang="zh-CN" altLang="en-US" sz="3800" dirty="0"/>
              <a:t>之间不是相互取代的关系。它们分别服务于不同的企业管理层次，而且相互间有着密切的联系。</a:t>
            </a:r>
          </a:p>
          <a:p>
            <a:pPr>
              <a:lnSpc>
                <a:spcPct val="120000"/>
              </a:lnSpc>
            </a:pPr>
            <a:r>
              <a:rPr lang="en-US" altLang="zh-CN" sz="3800" dirty="0"/>
              <a:t>TPS</a:t>
            </a:r>
            <a:r>
              <a:rPr lang="zh-CN" altLang="en-US" sz="3800" dirty="0"/>
              <a:t>是企业业务运行的自动化系统，其核心任务是数据处理。</a:t>
            </a:r>
            <a:r>
              <a:rPr lang="en-US" altLang="zh-CN" sz="3800" dirty="0"/>
              <a:t>TPS</a:t>
            </a:r>
            <a:r>
              <a:rPr lang="zh-CN" altLang="en-US" sz="3800" dirty="0"/>
              <a:t>位于企业组织管理的最低层</a:t>
            </a:r>
            <a:r>
              <a:rPr lang="en-US" altLang="zh-CN" sz="3800" dirty="0"/>
              <a:t>-</a:t>
            </a:r>
            <a:r>
              <a:rPr lang="zh-CN" altLang="en-US" sz="3800" dirty="0"/>
              <a:t>业务运行层，是</a:t>
            </a:r>
            <a:r>
              <a:rPr lang="en-US" altLang="zh-CN" sz="3800" dirty="0"/>
              <a:t>MIS</a:t>
            </a:r>
            <a:r>
              <a:rPr lang="zh-CN" altLang="en-US" sz="3800" dirty="0"/>
              <a:t>、</a:t>
            </a:r>
            <a:r>
              <a:rPr lang="en-US" altLang="zh-CN" sz="3800" dirty="0"/>
              <a:t>DSS</a:t>
            </a:r>
            <a:r>
              <a:rPr lang="zh-CN" altLang="en-US" sz="3800" dirty="0"/>
              <a:t>、</a:t>
            </a:r>
            <a:r>
              <a:rPr lang="en-US" altLang="zh-CN" sz="3800" dirty="0"/>
              <a:t>ESS</a:t>
            </a:r>
            <a:r>
              <a:rPr lang="zh-CN" altLang="en-US" sz="3800" dirty="0"/>
              <a:t>的数据基础。</a:t>
            </a:r>
          </a:p>
          <a:p>
            <a:pPr>
              <a:lnSpc>
                <a:spcPct val="120000"/>
              </a:lnSpc>
            </a:pPr>
            <a:r>
              <a:rPr lang="en-US" altLang="zh-CN" sz="3800" dirty="0"/>
              <a:t>MIS</a:t>
            </a:r>
            <a:r>
              <a:rPr lang="zh-CN" altLang="en-US" sz="3800" dirty="0"/>
              <a:t>集中了信息系统的活动，增加了信息处理的功能。</a:t>
            </a:r>
            <a:r>
              <a:rPr lang="en-US" altLang="zh-CN" sz="3800" dirty="0"/>
              <a:t>MIS</a:t>
            </a:r>
            <a:r>
              <a:rPr lang="zh-CN" altLang="en-US" sz="3800" dirty="0"/>
              <a:t>位于运行控制层，按功能分割，服务于不同的功能部门</a:t>
            </a:r>
            <a:r>
              <a:rPr lang="en-US" altLang="zh-CN" sz="3800" dirty="0"/>
              <a:t>,</a:t>
            </a:r>
            <a:r>
              <a:rPr lang="zh-CN" altLang="en-US" sz="3800" dirty="0"/>
              <a:t>是</a:t>
            </a:r>
            <a:r>
              <a:rPr lang="en-US" altLang="zh-CN" sz="3800" dirty="0"/>
              <a:t>DSS</a:t>
            </a:r>
            <a:r>
              <a:rPr lang="zh-CN" altLang="en-US" sz="3800" dirty="0"/>
              <a:t>和</a:t>
            </a:r>
            <a:r>
              <a:rPr lang="en-US" altLang="zh-CN" sz="3800" dirty="0"/>
              <a:t>ESS</a:t>
            </a:r>
            <a:r>
              <a:rPr lang="zh-CN" altLang="en-US" sz="3800" dirty="0"/>
              <a:t>的信息基础。</a:t>
            </a:r>
          </a:p>
          <a:p>
            <a:pPr>
              <a:lnSpc>
                <a:spcPct val="120000"/>
              </a:lnSpc>
            </a:pPr>
            <a:r>
              <a:rPr lang="en-US" altLang="zh-CN" sz="3800" dirty="0"/>
              <a:t>DSS</a:t>
            </a:r>
            <a:r>
              <a:rPr lang="zh-CN" altLang="en-US" sz="3800" dirty="0"/>
              <a:t>位于战术规划层，它使用</a:t>
            </a:r>
            <a:r>
              <a:rPr lang="en-US" altLang="zh-CN" sz="3800" dirty="0"/>
              <a:t>TPS</a:t>
            </a:r>
            <a:r>
              <a:rPr lang="zh-CN" altLang="en-US" sz="3800" dirty="0"/>
              <a:t>、</a:t>
            </a:r>
            <a:r>
              <a:rPr lang="en-US" altLang="zh-CN" sz="3800" dirty="0"/>
              <a:t>MIS</a:t>
            </a:r>
            <a:r>
              <a:rPr lang="zh-CN" altLang="en-US" sz="3800" dirty="0"/>
              <a:t>提供的数据或信息进行模型分析，以支持企业决策者进行半结构化的决策。</a:t>
            </a:r>
          </a:p>
        </p:txBody>
      </p:sp>
    </p:spTree>
    <p:extLst>
      <p:ext uri="{BB962C8B-B14F-4D97-AF65-F5344CB8AC3E}">
        <p14:creationId xmlns:p14="http://schemas.microsoft.com/office/powerpoint/2010/main" val="3176515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2.4.1 </a:t>
            </a:r>
            <a:r>
              <a:rPr lang="zh-CN" altLang="en-US" dirty="0"/>
              <a:t>按技术发展分类（续）</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611213" y="1616220"/>
            <a:ext cx="7416824" cy="1020692"/>
          </a:xfrm>
        </p:spPr>
        <p:txBody>
          <a:bodyPr>
            <a:normAutofit/>
          </a:bodyPr>
          <a:lstStyle/>
          <a:p>
            <a:pPr>
              <a:lnSpc>
                <a:spcPct val="120000"/>
              </a:lnSpc>
            </a:pPr>
            <a:r>
              <a:rPr lang="zh-CN" altLang="en-US" sz="2400" dirty="0"/>
              <a:t>信息系统的技术发展是从解决结构化问题逐步发展为解决半结构化问题。</a:t>
            </a:r>
          </a:p>
        </p:txBody>
      </p:sp>
      <p:graphicFrame>
        <p:nvGraphicFramePr>
          <p:cNvPr id="4" name="Group 81">
            <a:extLst>
              <a:ext uri="{FF2B5EF4-FFF2-40B4-BE49-F238E27FC236}">
                <a16:creationId xmlns:a16="http://schemas.microsoft.com/office/drawing/2014/main" id="{A3EA348E-66B7-45D3-B150-E7BAD3F31F5E}"/>
              </a:ext>
            </a:extLst>
          </p:cNvPr>
          <p:cNvGraphicFramePr>
            <a:graphicFrameLocks/>
          </p:cNvGraphicFramePr>
          <p:nvPr>
            <p:extLst>
              <p:ext uri="{D42A27DB-BD31-4B8C-83A1-F6EECF244321}">
                <p14:modId xmlns:p14="http://schemas.microsoft.com/office/powerpoint/2010/main" val="2641188083"/>
              </p:ext>
            </p:extLst>
          </p:nvPr>
        </p:nvGraphicFramePr>
        <p:xfrm>
          <a:off x="614730" y="2636912"/>
          <a:ext cx="7921574" cy="3672137"/>
        </p:xfrm>
        <a:graphic>
          <a:graphicData uri="http://schemas.openxmlformats.org/drawingml/2006/table">
            <a:tbl>
              <a:tblPr/>
              <a:tblGrid>
                <a:gridCol w="1728539">
                  <a:extLst>
                    <a:ext uri="{9D8B030D-6E8A-4147-A177-3AD203B41FA5}">
                      <a16:colId xmlns:a16="http://schemas.microsoft.com/office/drawing/2014/main" val="20000"/>
                    </a:ext>
                  </a:extLst>
                </a:gridCol>
                <a:gridCol w="2732787">
                  <a:extLst>
                    <a:ext uri="{9D8B030D-6E8A-4147-A177-3AD203B41FA5}">
                      <a16:colId xmlns:a16="http://schemas.microsoft.com/office/drawing/2014/main" val="20001"/>
                    </a:ext>
                  </a:extLst>
                </a:gridCol>
                <a:gridCol w="3460248">
                  <a:extLst>
                    <a:ext uri="{9D8B030D-6E8A-4147-A177-3AD203B41FA5}">
                      <a16:colId xmlns:a16="http://schemas.microsoft.com/office/drawing/2014/main" val="20002"/>
                    </a:ext>
                  </a:extLst>
                </a:gridCol>
              </a:tblGrid>
              <a:tr h="573561">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中宋" pitchFamily="2" charset="-122"/>
                          <a:ea typeface="华文中宋" pitchFamily="2" charset="-122"/>
                          <a:cs typeface="Courier New" pitchFamily="49" charset="0"/>
                        </a:rPr>
                        <a:t>问 题 类 型</a:t>
                      </a:r>
                      <a:endParaRPr kumimoji="0" lang="zh-CN" altLang="en-US" sz="2000" b="1"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中宋" pitchFamily="2" charset="-122"/>
                          <a:ea typeface="华文中宋" pitchFamily="2" charset="-122"/>
                          <a:cs typeface="Courier New" pitchFamily="49" charset="0"/>
                        </a:rPr>
                        <a:t>解决方法</a:t>
                      </a:r>
                      <a:endParaRPr kumimoji="0" lang="zh-CN" altLang="en-US" sz="2000" b="1" i="0" u="none" strike="noStrike" cap="none" normalizeH="0" baseline="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73561">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中宋" pitchFamily="2" charset="-122"/>
                          <a:ea typeface="华文中宋" pitchFamily="2" charset="-122"/>
                          <a:cs typeface="Courier New" pitchFamily="49" charset="0"/>
                        </a:rPr>
                        <a:t>传统方法</a:t>
                      </a:r>
                      <a:endParaRPr kumimoji="0" lang="zh-CN" altLang="en-US" sz="2000" b="1" i="0" u="none" strike="noStrike" cap="none" normalizeH="0" baseline="0" dirty="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中宋" pitchFamily="2" charset="-122"/>
                          <a:ea typeface="华文中宋" pitchFamily="2" charset="-122"/>
                          <a:cs typeface="Courier New" pitchFamily="49" charset="0"/>
                        </a:rPr>
                        <a:t>现代方法</a:t>
                      </a:r>
                      <a:endParaRPr kumimoji="0" lang="zh-CN" altLang="en-US" sz="2000" b="1" i="0" u="none" strike="noStrike" cap="none" normalizeH="0" baseline="0">
                        <a:ln>
                          <a:noFill/>
                        </a:ln>
                        <a:solidFill>
                          <a:schemeClr val="tx1"/>
                        </a:solidFill>
                        <a:effectLst/>
                        <a:latin typeface="华文中宋" pitchFamily="2" charset="-122"/>
                        <a:ea typeface="华文中宋"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183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结构化问题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习惯</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标准作业规程</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适当的组织机构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数据处理系统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(EDPS/TPS)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管理信息系统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(MIS,</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包括各种管理科学方法</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631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半结构化问题非结构化问题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判断力、直觉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经验规则</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选拔训练管理人员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(1)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决策支持系统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(DSS)</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(2)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专家系统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(3)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主管支持系统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(ESS)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(4) </a:t>
                      </a:r>
                      <a:r>
                        <a:rPr kumimoji="0" lang="zh-CN" altLang="en-US"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战略信息系统</a:t>
                      </a: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cs typeface="Courier New" pitchFamily="49" charset="0"/>
                        </a:rPr>
                        <a:t>(SIS)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00382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2.4.2 </a:t>
            </a:r>
            <a:r>
              <a:rPr lang="zh-CN" altLang="en-US" dirty="0"/>
              <a:t>按管理应用分类</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524836" cy="4431264"/>
          </a:xfrm>
        </p:spPr>
        <p:txBody>
          <a:bodyPr>
            <a:normAutofit fontScale="62500" lnSpcReduction="20000"/>
          </a:bodyPr>
          <a:lstStyle/>
          <a:p>
            <a:pPr>
              <a:lnSpc>
                <a:spcPct val="120000"/>
              </a:lnSpc>
              <a:spcBef>
                <a:spcPts val="0"/>
              </a:spcBef>
              <a:spcAft>
                <a:spcPts val="0"/>
              </a:spcAft>
            </a:pPr>
            <a:r>
              <a:rPr lang="zh-CN" altLang="en-US" sz="3800" dirty="0"/>
              <a:t>一些典型的应用系统经过多年实践总结和演化，不仅形成了成熟的软件产品，而且在相关领域发展出一套先进的管理理念和方法，得到大规模推广应用，比如：</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企业资源计划（</a:t>
            </a:r>
            <a:r>
              <a:rPr lang="en-US" altLang="zh-CN" sz="4600" b="1" dirty="0">
                <a:solidFill>
                  <a:schemeClr val="tx1"/>
                </a:solidFill>
                <a:latin typeface="楷体" pitchFamily="49" charset="-122"/>
                <a:ea typeface="楷体" pitchFamily="49" charset="-122"/>
              </a:rPr>
              <a:t>enterprise resource planning</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ERP</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供应链管理（</a:t>
            </a:r>
            <a:r>
              <a:rPr lang="en-US" altLang="zh-CN" sz="4600" b="1" dirty="0">
                <a:solidFill>
                  <a:schemeClr val="tx1"/>
                </a:solidFill>
                <a:latin typeface="楷体" pitchFamily="49" charset="-122"/>
                <a:ea typeface="楷体" pitchFamily="49" charset="-122"/>
              </a:rPr>
              <a:t>supply chain management</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SCM</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客户关系管理（</a:t>
            </a:r>
            <a:r>
              <a:rPr lang="en-US" altLang="zh-CN" sz="4600" b="1" dirty="0" err="1">
                <a:solidFill>
                  <a:schemeClr val="tx1"/>
                </a:solidFill>
                <a:latin typeface="楷体" pitchFamily="49" charset="-122"/>
                <a:ea typeface="楷体" pitchFamily="49" charset="-122"/>
              </a:rPr>
              <a:t>customre</a:t>
            </a:r>
            <a:r>
              <a:rPr lang="en-US" altLang="zh-CN" sz="4600" b="1" dirty="0">
                <a:solidFill>
                  <a:schemeClr val="tx1"/>
                </a:solidFill>
                <a:latin typeface="楷体" pitchFamily="49" charset="-122"/>
                <a:ea typeface="楷体" pitchFamily="49" charset="-122"/>
              </a:rPr>
              <a:t> relationship management</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CRM</a:t>
            </a:r>
            <a:r>
              <a:rPr lang="zh-CN" altLang="en-US" sz="4600" b="1" dirty="0">
                <a:solidFill>
                  <a:schemeClr val="tx1"/>
                </a:solidFill>
                <a:latin typeface="楷体" pitchFamily="49" charset="-122"/>
                <a:ea typeface="楷体" pitchFamily="49" charset="-122"/>
              </a:rPr>
              <a:t>）</a:t>
            </a:r>
          </a:p>
          <a:p>
            <a:pPr lvl="1">
              <a:lnSpc>
                <a:spcPct val="120000"/>
              </a:lnSpc>
              <a:spcBef>
                <a:spcPts val="0"/>
              </a:spcBef>
              <a:spcAft>
                <a:spcPts val="0"/>
              </a:spcAft>
            </a:pPr>
            <a:r>
              <a:rPr lang="zh-CN" altLang="en-US" sz="4600" b="1" dirty="0">
                <a:solidFill>
                  <a:schemeClr val="tx1"/>
                </a:solidFill>
                <a:latin typeface="楷体" pitchFamily="49" charset="-122"/>
                <a:ea typeface="楷体" pitchFamily="49" charset="-122"/>
              </a:rPr>
              <a:t>电子商务（</a:t>
            </a:r>
            <a:r>
              <a:rPr lang="en-US" altLang="zh-CN" sz="4600" b="1" dirty="0">
                <a:solidFill>
                  <a:schemeClr val="tx1"/>
                </a:solidFill>
                <a:latin typeface="楷体" pitchFamily="49" charset="-122"/>
                <a:ea typeface="楷体" pitchFamily="49" charset="-122"/>
              </a:rPr>
              <a:t>electronic business</a:t>
            </a:r>
            <a:r>
              <a:rPr lang="zh-CN" altLang="en-US" sz="4600" b="1" dirty="0">
                <a:solidFill>
                  <a:schemeClr val="tx1"/>
                </a:solidFill>
                <a:latin typeface="楷体" pitchFamily="49" charset="-122"/>
                <a:ea typeface="楷体" pitchFamily="49" charset="-122"/>
              </a:rPr>
              <a:t>，</a:t>
            </a:r>
            <a:r>
              <a:rPr lang="en-US" altLang="zh-CN" sz="4600" b="1" dirty="0">
                <a:solidFill>
                  <a:schemeClr val="tx1"/>
                </a:solidFill>
                <a:latin typeface="楷体" pitchFamily="49" charset="-122"/>
                <a:ea typeface="楷体" pitchFamily="49" charset="-122"/>
              </a:rPr>
              <a:t>EB</a:t>
            </a:r>
            <a:r>
              <a:rPr lang="zh-CN" altLang="en-US" sz="46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89997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企业资源计划（</a:t>
            </a:r>
            <a:r>
              <a:rPr lang="en-US" altLang="zh-CN" dirty="0"/>
              <a:t>ERP</a:t>
            </a:r>
            <a:r>
              <a:rPr lang="zh-CN" altLang="en-US" dirty="0"/>
              <a:t>）</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524836" cy="4431264"/>
          </a:xfrm>
        </p:spPr>
        <p:txBody>
          <a:bodyPr>
            <a:normAutofit/>
          </a:bodyPr>
          <a:lstStyle/>
          <a:p>
            <a:pPr>
              <a:spcBef>
                <a:spcPts val="0"/>
              </a:spcBef>
              <a:spcAft>
                <a:spcPts val="0"/>
              </a:spcAft>
            </a:pPr>
            <a:r>
              <a:rPr lang="zh-CN" altLang="en-US" sz="3200" dirty="0"/>
              <a:t>企业资源计划是建立在信息技术基础之上，利用现代管理思想，全面集成组织所有资源信息，为组织提供决策、计划、控制和经营业绩评估的全方位和系统化的管理平台。 </a:t>
            </a:r>
          </a:p>
        </p:txBody>
      </p:sp>
      <p:grpSp>
        <p:nvGrpSpPr>
          <p:cNvPr id="4" name="Group 721">
            <a:extLst>
              <a:ext uri="{FF2B5EF4-FFF2-40B4-BE49-F238E27FC236}">
                <a16:creationId xmlns:a16="http://schemas.microsoft.com/office/drawing/2014/main" id="{78837723-16B6-4B06-BC82-BD9C601EAAD3}"/>
              </a:ext>
            </a:extLst>
          </p:cNvPr>
          <p:cNvGrpSpPr>
            <a:grpSpLocks/>
          </p:cNvGrpSpPr>
          <p:nvPr/>
        </p:nvGrpSpPr>
        <p:grpSpPr bwMode="auto">
          <a:xfrm>
            <a:off x="305780" y="1784804"/>
            <a:ext cx="8532440" cy="4752702"/>
            <a:chOff x="135" y="929"/>
            <a:chExt cx="5625" cy="3363"/>
          </a:xfrm>
        </p:grpSpPr>
        <p:sp>
          <p:nvSpPr>
            <p:cNvPr id="5" name="Rectangle 5">
              <a:extLst>
                <a:ext uri="{FF2B5EF4-FFF2-40B4-BE49-F238E27FC236}">
                  <a16:creationId xmlns:a16="http://schemas.microsoft.com/office/drawing/2014/main" id="{B064BD32-A8B2-492B-8507-33E60024E75D}"/>
                </a:ext>
              </a:extLst>
            </p:cNvPr>
            <p:cNvSpPr>
              <a:spLocks noChangeArrowheads="1"/>
            </p:cNvSpPr>
            <p:nvPr/>
          </p:nvSpPr>
          <p:spPr bwMode="auto">
            <a:xfrm>
              <a:off x="3387" y="3485"/>
              <a:ext cx="2016" cy="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buClr>
                  <a:schemeClr val="accent1"/>
                </a:buClr>
                <a:buFont typeface="Wingdings" panose="05000000000000000000" pitchFamily="2" charset="2"/>
                <a:buNone/>
              </a:pPr>
              <a:endParaRPr lang="zh-CN" altLang="zh-CN" sz="3200"/>
            </a:p>
          </p:txBody>
        </p:sp>
        <p:sp>
          <p:nvSpPr>
            <p:cNvPr id="6" name="Rectangle 6">
              <a:extLst>
                <a:ext uri="{FF2B5EF4-FFF2-40B4-BE49-F238E27FC236}">
                  <a16:creationId xmlns:a16="http://schemas.microsoft.com/office/drawing/2014/main" id="{2D0079AC-BBAD-4064-99B7-C0B16802E515}"/>
                </a:ext>
              </a:extLst>
            </p:cNvPr>
            <p:cNvSpPr>
              <a:spLocks noChangeArrowheads="1"/>
            </p:cNvSpPr>
            <p:nvPr/>
          </p:nvSpPr>
          <p:spPr bwMode="auto">
            <a:xfrm>
              <a:off x="5049" y="1700"/>
              <a:ext cx="643" cy="2550"/>
            </a:xfrm>
            <a:prstGeom prst="rect">
              <a:avLst/>
            </a:pr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Rectangle 7">
              <a:extLst>
                <a:ext uri="{FF2B5EF4-FFF2-40B4-BE49-F238E27FC236}">
                  <a16:creationId xmlns:a16="http://schemas.microsoft.com/office/drawing/2014/main" id="{B14D5FFB-93FA-413E-82B2-76FDB56F8A39}"/>
                </a:ext>
              </a:extLst>
            </p:cNvPr>
            <p:cNvSpPr>
              <a:spLocks noChangeArrowheads="1"/>
            </p:cNvSpPr>
            <p:nvPr/>
          </p:nvSpPr>
          <p:spPr bwMode="auto">
            <a:xfrm>
              <a:off x="2563" y="1700"/>
              <a:ext cx="607" cy="2550"/>
            </a:xfrm>
            <a:prstGeom prst="rect">
              <a:avLst/>
            </a:prstGeom>
            <a:gradFill rotWithShape="1">
              <a:gsLst>
                <a:gs pos="0">
                  <a:srgbClr val="D3B7D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 name="Rectangle 8">
              <a:extLst>
                <a:ext uri="{FF2B5EF4-FFF2-40B4-BE49-F238E27FC236}">
                  <a16:creationId xmlns:a16="http://schemas.microsoft.com/office/drawing/2014/main" id="{CAD3019C-38BD-47F9-BD0E-52BF6F4516AF}"/>
                </a:ext>
              </a:extLst>
            </p:cNvPr>
            <p:cNvSpPr>
              <a:spLocks noChangeArrowheads="1"/>
            </p:cNvSpPr>
            <p:nvPr/>
          </p:nvSpPr>
          <p:spPr bwMode="auto">
            <a:xfrm>
              <a:off x="1927" y="1700"/>
              <a:ext cx="653" cy="2585"/>
            </a:xfrm>
            <a:prstGeom prst="rect">
              <a:avLst/>
            </a:prstGeom>
            <a:gradFill rotWithShape="1">
              <a:gsLst>
                <a:gs pos="0">
                  <a:srgbClr val="D1D1E7"/>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 name="Rectangle 9">
              <a:extLst>
                <a:ext uri="{FF2B5EF4-FFF2-40B4-BE49-F238E27FC236}">
                  <a16:creationId xmlns:a16="http://schemas.microsoft.com/office/drawing/2014/main" id="{DDA004F2-2928-4CFE-85D1-895FDB5A2BEF}"/>
                </a:ext>
              </a:extLst>
            </p:cNvPr>
            <p:cNvSpPr>
              <a:spLocks noChangeArrowheads="1"/>
            </p:cNvSpPr>
            <p:nvPr/>
          </p:nvSpPr>
          <p:spPr bwMode="auto">
            <a:xfrm>
              <a:off x="1336" y="1700"/>
              <a:ext cx="574" cy="2550"/>
            </a:xfrm>
            <a:prstGeom prst="rect">
              <a:avLst/>
            </a:prstGeom>
            <a:gradFill rotWithShape="1">
              <a:gsLst>
                <a:gs pos="0">
                  <a:srgbClr val="B7D3D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sp>
          <p:nvSpPr>
            <p:cNvPr id="10" name="Rectangle 10">
              <a:extLst>
                <a:ext uri="{FF2B5EF4-FFF2-40B4-BE49-F238E27FC236}">
                  <a16:creationId xmlns:a16="http://schemas.microsoft.com/office/drawing/2014/main" id="{6E7A72EC-1886-4CD2-A53C-A635A9202021}"/>
                </a:ext>
              </a:extLst>
            </p:cNvPr>
            <p:cNvSpPr>
              <a:spLocks noChangeArrowheads="1"/>
            </p:cNvSpPr>
            <p:nvPr/>
          </p:nvSpPr>
          <p:spPr bwMode="auto">
            <a:xfrm>
              <a:off x="3170" y="1700"/>
              <a:ext cx="642" cy="2550"/>
            </a:xfrm>
            <a:prstGeom prst="rect">
              <a:avLst/>
            </a:prstGeom>
            <a:gradFill rotWithShape="1">
              <a:gsLst>
                <a:gs pos="0">
                  <a:srgbClr val="C7C7DD"/>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Rectangle 11">
              <a:extLst>
                <a:ext uri="{FF2B5EF4-FFF2-40B4-BE49-F238E27FC236}">
                  <a16:creationId xmlns:a16="http://schemas.microsoft.com/office/drawing/2014/main" id="{0C3D83ED-DB87-4B81-AD2C-DFAC8699BD2D}"/>
                </a:ext>
              </a:extLst>
            </p:cNvPr>
            <p:cNvSpPr>
              <a:spLocks noChangeArrowheads="1"/>
            </p:cNvSpPr>
            <p:nvPr/>
          </p:nvSpPr>
          <p:spPr bwMode="auto">
            <a:xfrm>
              <a:off x="144" y="1262"/>
              <a:ext cx="5548" cy="222"/>
            </a:xfrm>
            <a:prstGeom prst="rect">
              <a:avLst/>
            </a:prstGeom>
            <a:gradFill rotWithShape="1">
              <a:gsLst>
                <a:gs pos="0">
                  <a:srgbClr val="AEAEBA"/>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12" name="Group 12">
              <a:extLst>
                <a:ext uri="{FF2B5EF4-FFF2-40B4-BE49-F238E27FC236}">
                  <a16:creationId xmlns:a16="http://schemas.microsoft.com/office/drawing/2014/main" id="{21DF92FA-9422-4F60-AF22-C69A6CDEF5AE}"/>
                </a:ext>
              </a:extLst>
            </p:cNvPr>
            <p:cNvGrpSpPr>
              <a:grpSpLocks/>
            </p:cNvGrpSpPr>
            <p:nvPr/>
          </p:nvGrpSpPr>
          <p:grpSpPr bwMode="auto">
            <a:xfrm>
              <a:off x="214" y="929"/>
              <a:ext cx="5546" cy="362"/>
              <a:chOff x="1402" y="3294"/>
              <a:chExt cx="3678" cy="227"/>
            </a:xfrm>
          </p:grpSpPr>
          <p:sp>
            <p:nvSpPr>
              <p:cNvPr id="716" name="Freeform 13">
                <a:extLst>
                  <a:ext uri="{FF2B5EF4-FFF2-40B4-BE49-F238E27FC236}">
                    <a16:creationId xmlns:a16="http://schemas.microsoft.com/office/drawing/2014/main" id="{5231A76A-9710-41E8-9A0F-DF47CA785506}"/>
                  </a:ext>
                </a:extLst>
              </p:cNvPr>
              <p:cNvSpPr>
                <a:spLocks/>
              </p:cNvSpPr>
              <p:nvPr/>
            </p:nvSpPr>
            <p:spPr bwMode="auto">
              <a:xfrm>
                <a:off x="1406" y="3294"/>
                <a:ext cx="249" cy="186"/>
              </a:xfrm>
              <a:custGeom>
                <a:avLst/>
                <a:gdLst>
                  <a:gd name="T0" fmla="*/ 0 w 249"/>
                  <a:gd name="T1" fmla="*/ 186 h 186"/>
                  <a:gd name="T2" fmla="*/ 4 w 249"/>
                  <a:gd name="T3" fmla="*/ 116 h 186"/>
                  <a:gd name="T4" fmla="*/ 249 w 249"/>
                  <a:gd name="T5" fmla="*/ 0 h 186"/>
                  <a:gd name="T6" fmla="*/ 249 w 249"/>
                  <a:gd name="T7" fmla="*/ 66 h 186"/>
                  <a:gd name="T8" fmla="*/ 0 w 249"/>
                  <a:gd name="T9" fmla="*/ 186 h 186"/>
                  <a:gd name="T10" fmla="*/ 0 60000 65536"/>
                  <a:gd name="T11" fmla="*/ 0 60000 65536"/>
                  <a:gd name="T12" fmla="*/ 0 60000 65536"/>
                  <a:gd name="T13" fmla="*/ 0 60000 65536"/>
                  <a:gd name="T14" fmla="*/ 0 60000 65536"/>
                  <a:gd name="T15" fmla="*/ 0 w 249"/>
                  <a:gd name="T16" fmla="*/ 0 h 186"/>
                  <a:gd name="T17" fmla="*/ 249 w 249"/>
                  <a:gd name="T18" fmla="*/ 186 h 186"/>
                </a:gdLst>
                <a:ahLst/>
                <a:cxnLst>
                  <a:cxn ang="T10">
                    <a:pos x="T0" y="T1"/>
                  </a:cxn>
                  <a:cxn ang="T11">
                    <a:pos x="T2" y="T3"/>
                  </a:cxn>
                  <a:cxn ang="T12">
                    <a:pos x="T4" y="T5"/>
                  </a:cxn>
                  <a:cxn ang="T13">
                    <a:pos x="T6" y="T7"/>
                  </a:cxn>
                  <a:cxn ang="T14">
                    <a:pos x="T8" y="T9"/>
                  </a:cxn>
                </a:cxnLst>
                <a:rect l="T15" t="T16" r="T17" b="T18"/>
                <a:pathLst>
                  <a:path w="249" h="186">
                    <a:moveTo>
                      <a:pt x="0" y="186"/>
                    </a:moveTo>
                    <a:lnTo>
                      <a:pt x="4" y="116"/>
                    </a:lnTo>
                    <a:lnTo>
                      <a:pt x="249" y="0"/>
                    </a:lnTo>
                    <a:lnTo>
                      <a:pt x="249" y="66"/>
                    </a:lnTo>
                    <a:lnTo>
                      <a:pt x="0" y="186"/>
                    </a:lnTo>
                    <a:close/>
                  </a:path>
                </a:pathLst>
              </a:custGeom>
              <a:solidFill>
                <a:schemeClr val="bg2">
                  <a:alpha val="7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7" name="Rectangle 14">
                <a:extLst>
                  <a:ext uri="{FF2B5EF4-FFF2-40B4-BE49-F238E27FC236}">
                    <a16:creationId xmlns:a16="http://schemas.microsoft.com/office/drawing/2014/main" id="{5EF4877A-9A2F-4F83-9EB4-E0D654BF276C}"/>
                  </a:ext>
                </a:extLst>
              </p:cNvPr>
              <p:cNvSpPr>
                <a:spLocks noChangeArrowheads="1"/>
              </p:cNvSpPr>
              <p:nvPr/>
            </p:nvSpPr>
            <p:spPr bwMode="auto">
              <a:xfrm>
                <a:off x="1655" y="3294"/>
                <a:ext cx="3425" cy="68"/>
              </a:xfrm>
              <a:prstGeom prst="rect">
                <a:avLst/>
              </a:prstGeom>
              <a:solidFill>
                <a:srgbClr val="969696">
                  <a:alpha val="7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18" name="Freeform 15">
                <a:extLst>
                  <a:ext uri="{FF2B5EF4-FFF2-40B4-BE49-F238E27FC236}">
                    <a16:creationId xmlns:a16="http://schemas.microsoft.com/office/drawing/2014/main" id="{599EAA8E-AB4E-47BD-B588-C25DAD1B48CE}"/>
                  </a:ext>
                </a:extLst>
              </p:cNvPr>
              <p:cNvSpPr>
                <a:spLocks/>
              </p:cNvSpPr>
              <p:nvPr/>
            </p:nvSpPr>
            <p:spPr bwMode="auto">
              <a:xfrm>
                <a:off x="1404" y="3362"/>
                <a:ext cx="3676" cy="159"/>
              </a:xfrm>
              <a:custGeom>
                <a:avLst/>
                <a:gdLst>
                  <a:gd name="T0" fmla="*/ 0 w 3676"/>
                  <a:gd name="T1" fmla="*/ 118 h 159"/>
                  <a:gd name="T2" fmla="*/ 274 w 3676"/>
                  <a:gd name="T3" fmla="*/ 0 h 159"/>
                  <a:gd name="T4" fmla="*/ 3676 w 3676"/>
                  <a:gd name="T5" fmla="*/ 0 h 159"/>
                  <a:gd name="T6" fmla="*/ 3403 w 3676"/>
                  <a:gd name="T7" fmla="*/ 159 h 159"/>
                  <a:gd name="T8" fmla="*/ 70 w 3676"/>
                  <a:gd name="T9" fmla="*/ 159 h 159"/>
                  <a:gd name="T10" fmla="*/ 0 w 3676"/>
                  <a:gd name="T11" fmla="*/ 118 h 159"/>
                  <a:gd name="T12" fmla="*/ 0 60000 65536"/>
                  <a:gd name="T13" fmla="*/ 0 60000 65536"/>
                  <a:gd name="T14" fmla="*/ 0 60000 65536"/>
                  <a:gd name="T15" fmla="*/ 0 60000 65536"/>
                  <a:gd name="T16" fmla="*/ 0 60000 65536"/>
                  <a:gd name="T17" fmla="*/ 0 60000 65536"/>
                  <a:gd name="T18" fmla="*/ 0 w 3676"/>
                  <a:gd name="T19" fmla="*/ 0 h 159"/>
                  <a:gd name="T20" fmla="*/ 3676 w 3676"/>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3676" h="159">
                    <a:moveTo>
                      <a:pt x="0" y="118"/>
                    </a:moveTo>
                    <a:lnTo>
                      <a:pt x="274" y="0"/>
                    </a:lnTo>
                    <a:lnTo>
                      <a:pt x="3676" y="0"/>
                    </a:lnTo>
                    <a:lnTo>
                      <a:pt x="3403" y="159"/>
                    </a:lnTo>
                    <a:lnTo>
                      <a:pt x="70" y="159"/>
                    </a:lnTo>
                    <a:lnTo>
                      <a:pt x="0" y="11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9" name="Freeform 16">
                <a:extLst>
                  <a:ext uri="{FF2B5EF4-FFF2-40B4-BE49-F238E27FC236}">
                    <a16:creationId xmlns:a16="http://schemas.microsoft.com/office/drawing/2014/main" id="{645E0D18-8776-4B44-9993-F15A73CA33B9}"/>
                  </a:ext>
                </a:extLst>
              </p:cNvPr>
              <p:cNvSpPr>
                <a:spLocks/>
              </p:cNvSpPr>
              <p:nvPr/>
            </p:nvSpPr>
            <p:spPr bwMode="auto">
              <a:xfrm>
                <a:off x="1404" y="3294"/>
                <a:ext cx="3676" cy="159"/>
              </a:xfrm>
              <a:custGeom>
                <a:avLst/>
                <a:gdLst>
                  <a:gd name="T0" fmla="*/ 0 w 3676"/>
                  <a:gd name="T1" fmla="*/ 118 h 159"/>
                  <a:gd name="T2" fmla="*/ 274 w 3676"/>
                  <a:gd name="T3" fmla="*/ 0 h 159"/>
                  <a:gd name="T4" fmla="*/ 3676 w 3676"/>
                  <a:gd name="T5" fmla="*/ 0 h 159"/>
                  <a:gd name="T6" fmla="*/ 3403 w 3676"/>
                  <a:gd name="T7" fmla="*/ 159 h 159"/>
                  <a:gd name="T8" fmla="*/ 70 w 3676"/>
                  <a:gd name="T9" fmla="*/ 159 h 159"/>
                  <a:gd name="T10" fmla="*/ 0 w 3676"/>
                  <a:gd name="T11" fmla="*/ 118 h 159"/>
                  <a:gd name="T12" fmla="*/ 0 60000 65536"/>
                  <a:gd name="T13" fmla="*/ 0 60000 65536"/>
                  <a:gd name="T14" fmla="*/ 0 60000 65536"/>
                  <a:gd name="T15" fmla="*/ 0 60000 65536"/>
                  <a:gd name="T16" fmla="*/ 0 60000 65536"/>
                  <a:gd name="T17" fmla="*/ 0 60000 65536"/>
                  <a:gd name="T18" fmla="*/ 0 w 3676"/>
                  <a:gd name="T19" fmla="*/ 0 h 159"/>
                  <a:gd name="T20" fmla="*/ 3676 w 3676"/>
                  <a:gd name="T21" fmla="*/ 159 h 159"/>
                </a:gdLst>
                <a:ahLst/>
                <a:cxnLst>
                  <a:cxn ang="T12">
                    <a:pos x="T0" y="T1"/>
                  </a:cxn>
                  <a:cxn ang="T13">
                    <a:pos x="T2" y="T3"/>
                  </a:cxn>
                  <a:cxn ang="T14">
                    <a:pos x="T4" y="T5"/>
                  </a:cxn>
                  <a:cxn ang="T15">
                    <a:pos x="T6" y="T7"/>
                  </a:cxn>
                  <a:cxn ang="T16">
                    <a:pos x="T8" y="T9"/>
                  </a:cxn>
                  <a:cxn ang="T17">
                    <a:pos x="T10" y="T11"/>
                  </a:cxn>
                </a:cxnLst>
                <a:rect l="T18" t="T19" r="T20" b="T21"/>
                <a:pathLst>
                  <a:path w="3676" h="159">
                    <a:moveTo>
                      <a:pt x="0" y="118"/>
                    </a:moveTo>
                    <a:lnTo>
                      <a:pt x="274" y="0"/>
                    </a:lnTo>
                    <a:lnTo>
                      <a:pt x="3676" y="0"/>
                    </a:lnTo>
                    <a:lnTo>
                      <a:pt x="3403" y="159"/>
                    </a:lnTo>
                    <a:lnTo>
                      <a:pt x="70" y="159"/>
                    </a:lnTo>
                    <a:lnTo>
                      <a:pt x="0" y="118"/>
                    </a:lnTo>
                    <a:close/>
                  </a:path>
                </a:pathLst>
              </a:custGeom>
              <a:solidFill>
                <a:srgbClr val="8181A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20" name="Freeform 17">
                <a:extLst>
                  <a:ext uri="{FF2B5EF4-FFF2-40B4-BE49-F238E27FC236}">
                    <a16:creationId xmlns:a16="http://schemas.microsoft.com/office/drawing/2014/main" id="{B974156E-F501-4F22-A851-982340780FD6}"/>
                  </a:ext>
                </a:extLst>
              </p:cNvPr>
              <p:cNvSpPr>
                <a:spLocks/>
              </p:cNvSpPr>
              <p:nvPr/>
            </p:nvSpPr>
            <p:spPr bwMode="auto">
              <a:xfrm>
                <a:off x="1402" y="3414"/>
                <a:ext cx="72" cy="107"/>
              </a:xfrm>
              <a:custGeom>
                <a:avLst/>
                <a:gdLst>
                  <a:gd name="T0" fmla="*/ 72 w 72"/>
                  <a:gd name="T1" fmla="*/ 39 h 107"/>
                  <a:gd name="T2" fmla="*/ 72 w 72"/>
                  <a:gd name="T3" fmla="*/ 107 h 107"/>
                  <a:gd name="T4" fmla="*/ 0 w 72"/>
                  <a:gd name="T5" fmla="*/ 66 h 107"/>
                  <a:gd name="T6" fmla="*/ 2 w 72"/>
                  <a:gd name="T7" fmla="*/ 0 h 107"/>
                  <a:gd name="T8" fmla="*/ 72 w 72"/>
                  <a:gd name="T9" fmla="*/ 39 h 107"/>
                  <a:gd name="T10" fmla="*/ 0 60000 65536"/>
                  <a:gd name="T11" fmla="*/ 0 60000 65536"/>
                  <a:gd name="T12" fmla="*/ 0 60000 65536"/>
                  <a:gd name="T13" fmla="*/ 0 60000 65536"/>
                  <a:gd name="T14" fmla="*/ 0 60000 65536"/>
                  <a:gd name="T15" fmla="*/ 0 w 72"/>
                  <a:gd name="T16" fmla="*/ 0 h 107"/>
                  <a:gd name="T17" fmla="*/ 72 w 72"/>
                  <a:gd name="T18" fmla="*/ 107 h 107"/>
                </a:gdLst>
                <a:ahLst/>
                <a:cxnLst>
                  <a:cxn ang="T10">
                    <a:pos x="T0" y="T1"/>
                  </a:cxn>
                  <a:cxn ang="T11">
                    <a:pos x="T2" y="T3"/>
                  </a:cxn>
                  <a:cxn ang="T12">
                    <a:pos x="T4" y="T5"/>
                  </a:cxn>
                  <a:cxn ang="T13">
                    <a:pos x="T6" y="T7"/>
                  </a:cxn>
                  <a:cxn ang="T14">
                    <a:pos x="T8" y="T9"/>
                  </a:cxn>
                </a:cxnLst>
                <a:rect l="T15" t="T16" r="T17" b="T18"/>
                <a:pathLst>
                  <a:path w="72" h="107">
                    <a:moveTo>
                      <a:pt x="72" y="39"/>
                    </a:moveTo>
                    <a:lnTo>
                      <a:pt x="72" y="107"/>
                    </a:lnTo>
                    <a:lnTo>
                      <a:pt x="0" y="66"/>
                    </a:lnTo>
                    <a:lnTo>
                      <a:pt x="2" y="0"/>
                    </a:lnTo>
                    <a:lnTo>
                      <a:pt x="72" y="39"/>
                    </a:lnTo>
                    <a:close/>
                  </a:path>
                </a:pathLst>
              </a:custGeom>
              <a:solidFill>
                <a:srgbClr val="404060">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21" name="Rectangle 18">
                <a:extLst>
                  <a:ext uri="{FF2B5EF4-FFF2-40B4-BE49-F238E27FC236}">
                    <a16:creationId xmlns:a16="http://schemas.microsoft.com/office/drawing/2014/main" id="{4B683F47-CE25-4958-B428-9641A5A85650}"/>
                  </a:ext>
                </a:extLst>
              </p:cNvPr>
              <p:cNvSpPr>
                <a:spLocks noChangeArrowheads="1"/>
              </p:cNvSpPr>
              <p:nvPr/>
            </p:nvSpPr>
            <p:spPr bwMode="auto">
              <a:xfrm>
                <a:off x="1474" y="3453"/>
                <a:ext cx="3334" cy="68"/>
              </a:xfrm>
              <a:prstGeom prst="rect">
                <a:avLst/>
              </a:prstGeom>
              <a:solidFill>
                <a:srgbClr val="5050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22" name="Freeform 19">
                <a:extLst>
                  <a:ext uri="{FF2B5EF4-FFF2-40B4-BE49-F238E27FC236}">
                    <a16:creationId xmlns:a16="http://schemas.microsoft.com/office/drawing/2014/main" id="{538AD43D-B61B-4734-9E81-0B38356606F8}"/>
                  </a:ext>
                </a:extLst>
              </p:cNvPr>
              <p:cNvSpPr>
                <a:spLocks/>
              </p:cNvSpPr>
              <p:nvPr/>
            </p:nvSpPr>
            <p:spPr bwMode="auto">
              <a:xfrm>
                <a:off x="4808" y="3296"/>
                <a:ext cx="272" cy="225"/>
              </a:xfrm>
              <a:custGeom>
                <a:avLst/>
                <a:gdLst>
                  <a:gd name="T0" fmla="*/ 0 w 272"/>
                  <a:gd name="T1" fmla="*/ 225 h 225"/>
                  <a:gd name="T2" fmla="*/ 0 w 272"/>
                  <a:gd name="T3" fmla="*/ 157 h 225"/>
                  <a:gd name="T4" fmla="*/ 272 w 272"/>
                  <a:gd name="T5" fmla="*/ 0 h 225"/>
                  <a:gd name="T6" fmla="*/ 272 w 272"/>
                  <a:gd name="T7" fmla="*/ 66 h 225"/>
                  <a:gd name="T8" fmla="*/ 0 w 272"/>
                  <a:gd name="T9" fmla="*/ 225 h 225"/>
                  <a:gd name="T10" fmla="*/ 0 60000 65536"/>
                  <a:gd name="T11" fmla="*/ 0 60000 65536"/>
                  <a:gd name="T12" fmla="*/ 0 60000 65536"/>
                  <a:gd name="T13" fmla="*/ 0 60000 65536"/>
                  <a:gd name="T14" fmla="*/ 0 60000 65536"/>
                  <a:gd name="T15" fmla="*/ 0 w 272"/>
                  <a:gd name="T16" fmla="*/ 0 h 225"/>
                  <a:gd name="T17" fmla="*/ 272 w 272"/>
                  <a:gd name="T18" fmla="*/ 225 h 225"/>
                </a:gdLst>
                <a:ahLst/>
                <a:cxnLst>
                  <a:cxn ang="T10">
                    <a:pos x="T0" y="T1"/>
                  </a:cxn>
                  <a:cxn ang="T11">
                    <a:pos x="T2" y="T3"/>
                  </a:cxn>
                  <a:cxn ang="T12">
                    <a:pos x="T4" y="T5"/>
                  </a:cxn>
                  <a:cxn ang="T13">
                    <a:pos x="T6" y="T7"/>
                  </a:cxn>
                  <a:cxn ang="T14">
                    <a:pos x="T8" y="T9"/>
                  </a:cxn>
                </a:cxnLst>
                <a:rect l="T15" t="T16" r="T17" b="T18"/>
                <a:pathLst>
                  <a:path w="272" h="225">
                    <a:moveTo>
                      <a:pt x="0" y="225"/>
                    </a:moveTo>
                    <a:lnTo>
                      <a:pt x="0" y="157"/>
                    </a:lnTo>
                    <a:lnTo>
                      <a:pt x="272" y="0"/>
                    </a:lnTo>
                    <a:lnTo>
                      <a:pt x="272" y="66"/>
                    </a:lnTo>
                    <a:lnTo>
                      <a:pt x="0" y="225"/>
                    </a:lnTo>
                    <a:close/>
                  </a:path>
                </a:pathLst>
              </a:custGeom>
              <a:solidFill>
                <a:srgbClr val="58588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3" name="Text Box 20">
              <a:extLst>
                <a:ext uri="{FF2B5EF4-FFF2-40B4-BE49-F238E27FC236}">
                  <a16:creationId xmlns:a16="http://schemas.microsoft.com/office/drawing/2014/main" id="{7EC294DA-70AC-451F-9FF4-B01F042DE2DE}"/>
                </a:ext>
              </a:extLst>
            </p:cNvPr>
            <p:cNvSpPr txBox="1">
              <a:spLocks noChangeArrowheads="1"/>
            </p:cNvSpPr>
            <p:nvPr/>
          </p:nvSpPr>
          <p:spPr bwMode="auto">
            <a:xfrm>
              <a:off x="612" y="935"/>
              <a:ext cx="11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黑体" panose="02010609060101010101" pitchFamily="49" charset="-122"/>
                  <a:ea typeface="黑体" panose="02010609060101010101" pitchFamily="49" charset="-122"/>
                </a:rPr>
                <a:t>用友</a:t>
              </a:r>
              <a:r>
                <a:rPr lang="en-US" altLang="zh-CN" sz="2400" dirty="0">
                  <a:solidFill>
                    <a:schemeClr val="bg1"/>
                  </a:solidFill>
                  <a:latin typeface="黑体" panose="02010609060101010101" pitchFamily="49" charset="-122"/>
                  <a:ea typeface="黑体" panose="02010609060101010101" pitchFamily="49" charset="-122"/>
                </a:rPr>
                <a:t>ERP</a:t>
              </a:r>
              <a:r>
                <a:rPr lang="zh-CN" altLang="en-US" sz="2400" dirty="0">
                  <a:solidFill>
                    <a:schemeClr val="bg1"/>
                  </a:solidFill>
                  <a:latin typeface="黑体" panose="02010609060101010101" pitchFamily="49" charset="-122"/>
                  <a:ea typeface="黑体" panose="02010609060101010101" pitchFamily="49" charset="-122"/>
                </a:rPr>
                <a:t>系统</a:t>
              </a:r>
              <a:endParaRPr lang="zh-CN" altLang="en-US" dirty="0">
                <a:solidFill>
                  <a:schemeClr val="bg1"/>
                </a:solidFill>
                <a:latin typeface="Tahoma" panose="020B0604030504040204" pitchFamily="34" charset="0"/>
              </a:endParaRPr>
            </a:p>
          </p:txBody>
        </p:sp>
        <p:grpSp>
          <p:nvGrpSpPr>
            <p:cNvPr id="14" name="Group 21">
              <a:extLst>
                <a:ext uri="{FF2B5EF4-FFF2-40B4-BE49-F238E27FC236}">
                  <a16:creationId xmlns:a16="http://schemas.microsoft.com/office/drawing/2014/main" id="{0C1BC3DF-0F09-493F-8F5A-49C193A98D68}"/>
                </a:ext>
              </a:extLst>
            </p:cNvPr>
            <p:cNvGrpSpPr>
              <a:grpSpLocks/>
            </p:cNvGrpSpPr>
            <p:nvPr/>
          </p:nvGrpSpPr>
          <p:grpSpPr bwMode="auto">
            <a:xfrm>
              <a:off x="2601" y="3944"/>
              <a:ext cx="511" cy="291"/>
              <a:chOff x="3384" y="2591"/>
              <a:chExt cx="668" cy="223"/>
            </a:xfrm>
          </p:grpSpPr>
          <p:grpSp>
            <p:nvGrpSpPr>
              <p:cNvPr id="708" name="Group 22">
                <a:extLst>
                  <a:ext uri="{FF2B5EF4-FFF2-40B4-BE49-F238E27FC236}">
                    <a16:creationId xmlns:a16="http://schemas.microsoft.com/office/drawing/2014/main" id="{7DCF7289-DD98-468B-BF2A-BD0F26EB34A1}"/>
                  </a:ext>
                </a:extLst>
              </p:cNvPr>
              <p:cNvGrpSpPr>
                <a:grpSpLocks/>
              </p:cNvGrpSpPr>
              <p:nvPr/>
            </p:nvGrpSpPr>
            <p:grpSpPr bwMode="auto">
              <a:xfrm>
                <a:off x="3384" y="2591"/>
                <a:ext cx="668" cy="223"/>
                <a:chOff x="589" y="686"/>
                <a:chExt cx="1202" cy="1111"/>
              </a:xfrm>
            </p:grpSpPr>
            <p:sp>
              <p:nvSpPr>
                <p:cNvPr id="710" name="Freeform 23">
                  <a:extLst>
                    <a:ext uri="{FF2B5EF4-FFF2-40B4-BE49-F238E27FC236}">
                      <a16:creationId xmlns:a16="http://schemas.microsoft.com/office/drawing/2014/main" id="{7BDA2A16-D388-43A0-BA37-617133D99F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1" name="Freeform 24">
                  <a:extLst>
                    <a:ext uri="{FF2B5EF4-FFF2-40B4-BE49-F238E27FC236}">
                      <a16:creationId xmlns:a16="http://schemas.microsoft.com/office/drawing/2014/main" id="{D7761A71-7C17-4485-A8F9-E11E03ECA77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2" name="Freeform 25">
                  <a:extLst>
                    <a:ext uri="{FF2B5EF4-FFF2-40B4-BE49-F238E27FC236}">
                      <a16:creationId xmlns:a16="http://schemas.microsoft.com/office/drawing/2014/main" id="{3DCF6ABA-1EE2-4FA0-A9D4-52E9A83FBBE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3" name="Freeform 26">
                  <a:extLst>
                    <a:ext uri="{FF2B5EF4-FFF2-40B4-BE49-F238E27FC236}">
                      <a16:creationId xmlns:a16="http://schemas.microsoft.com/office/drawing/2014/main" id="{16EEA5EC-B325-4C09-BC4E-0FF88E5DF5B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4" name="Freeform 27">
                  <a:extLst>
                    <a:ext uri="{FF2B5EF4-FFF2-40B4-BE49-F238E27FC236}">
                      <a16:creationId xmlns:a16="http://schemas.microsoft.com/office/drawing/2014/main" id="{9C68C0F5-C568-48A9-B24B-F6E73876040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15" name="Freeform 28">
                  <a:extLst>
                    <a:ext uri="{FF2B5EF4-FFF2-40B4-BE49-F238E27FC236}">
                      <a16:creationId xmlns:a16="http://schemas.microsoft.com/office/drawing/2014/main" id="{7DFEBC77-0177-4AE0-851E-D208CBC62F0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709" name="Text Box 29">
                <a:extLst>
                  <a:ext uri="{FF2B5EF4-FFF2-40B4-BE49-F238E27FC236}">
                    <a16:creationId xmlns:a16="http://schemas.microsoft.com/office/drawing/2014/main" id="{3E081D31-3E8F-4E86-9B77-031BD5644833}"/>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5" name="Group 30">
              <a:extLst>
                <a:ext uri="{FF2B5EF4-FFF2-40B4-BE49-F238E27FC236}">
                  <a16:creationId xmlns:a16="http://schemas.microsoft.com/office/drawing/2014/main" id="{2E2D6B20-C113-44BB-BF8C-DE38D92E2B6C}"/>
                </a:ext>
              </a:extLst>
            </p:cNvPr>
            <p:cNvGrpSpPr>
              <a:grpSpLocks/>
            </p:cNvGrpSpPr>
            <p:nvPr/>
          </p:nvGrpSpPr>
          <p:grpSpPr bwMode="auto">
            <a:xfrm>
              <a:off x="1978" y="3944"/>
              <a:ext cx="511" cy="291"/>
              <a:chOff x="2617" y="2591"/>
              <a:chExt cx="664" cy="223"/>
            </a:xfrm>
          </p:grpSpPr>
          <p:grpSp>
            <p:nvGrpSpPr>
              <p:cNvPr id="700" name="Group 31">
                <a:extLst>
                  <a:ext uri="{FF2B5EF4-FFF2-40B4-BE49-F238E27FC236}">
                    <a16:creationId xmlns:a16="http://schemas.microsoft.com/office/drawing/2014/main" id="{FC5A6C68-979A-4B37-B94B-AD8FB29A665E}"/>
                  </a:ext>
                </a:extLst>
              </p:cNvPr>
              <p:cNvGrpSpPr>
                <a:grpSpLocks/>
              </p:cNvGrpSpPr>
              <p:nvPr/>
            </p:nvGrpSpPr>
            <p:grpSpPr bwMode="auto">
              <a:xfrm>
                <a:off x="2617" y="2591"/>
                <a:ext cx="664" cy="223"/>
                <a:chOff x="589" y="686"/>
                <a:chExt cx="1202" cy="1111"/>
              </a:xfrm>
            </p:grpSpPr>
            <p:sp>
              <p:nvSpPr>
                <p:cNvPr id="702" name="Freeform 32">
                  <a:extLst>
                    <a:ext uri="{FF2B5EF4-FFF2-40B4-BE49-F238E27FC236}">
                      <a16:creationId xmlns:a16="http://schemas.microsoft.com/office/drawing/2014/main" id="{9932ED94-3E9C-4F02-9941-CC784510E55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3" name="Freeform 33">
                  <a:extLst>
                    <a:ext uri="{FF2B5EF4-FFF2-40B4-BE49-F238E27FC236}">
                      <a16:creationId xmlns:a16="http://schemas.microsoft.com/office/drawing/2014/main" id="{1B5E4CDF-DF35-455C-9E99-5C2E62DBC53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4" name="Freeform 34">
                  <a:extLst>
                    <a:ext uri="{FF2B5EF4-FFF2-40B4-BE49-F238E27FC236}">
                      <a16:creationId xmlns:a16="http://schemas.microsoft.com/office/drawing/2014/main" id="{18F3E8B3-C36C-493C-84AB-8C6E9E5D9B1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5" name="Freeform 35">
                  <a:extLst>
                    <a:ext uri="{FF2B5EF4-FFF2-40B4-BE49-F238E27FC236}">
                      <a16:creationId xmlns:a16="http://schemas.microsoft.com/office/drawing/2014/main" id="{EB8C157B-DEF7-4C77-9F63-820BC3FEF79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6" name="Freeform 36">
                  <a:extLst>
                    <a:ext uri="{FF2B5EF4-FFF2-40B4-BE49-F238E27FC236}">
                      <a16:creationId xmlns:a16="http://schemas.microsoft.com/office/drawing/2014/main" id="{94876315-403A-4EB2-98D7-867EF9D198E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07" name="Freeform 37">
                  <a:extLst>
                    <a:ext uri="{FF2B5EF4-FFF2-40B4-BE49-F238E27FC236}">
                      <a16:creationId xmlns:a16="http://schemas.microsoft.com/office/drawing/2014/main" id="{842879F7-08E7-4939-913D-5DAD378A850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701" name="Text Box 38">
                <a:extLst>
                  <a:ext uri="{FF2B5EF4-FFF2-40B4-BE49-F238E27FC236}">
                    <a16:creationId xmlns:a16="http://schemas.microsoft.com/office/drawing/2014/main" id="{0D17B399-19C5-4D58-BBCE-3D20202EB063}"/>
                  </a:ext>
                </a:extLst>
              </p:cNvPr>
              <p:cNvSpPr txBox="1">
                <a:spLocks noChangeArrowheads="1"/>
              </p:cNvSpPr>
              <p:nvPr/>
            </p:nvSpPr>
            <p:spPr bwMode="auto">
              <a:xfrm>
                <a:off x="2653" y="2658"/>
                <a:ext cx="45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6" name="Group 39">
              <a:extLst>
                <a:ext uri="{FF2B5EF4-FFF2-40B4-BE49-F238E27FC236}">
                  <a16:creationId xmlns:a16="http://schemas.microsoft.com/office/drawing/2014/main" id="{1EBBCB42-D258-4AD8-8B59-C0C63B4DD384}"/>
                </a:ext>
              </a:extLst>
            </p:cNvPr>
            <p:cNvGrpSpPr>
              <a:grpSpLocks/>
            </p:cNvGrpSpPr>
            <p:nvPr/>
          </p:nvGrpSpPr>
          <p:grpSpPr bwMode="auto">
            <a:xfrm>
              <a:off x="3238" y="3944"/>
              <a:ext cx="513" cy="291"/>
              <a:chOff x="3384" y="2591"/>
              <a:chExt cx="668" cy="223"/>
            </a:xfrm>
          </p:grpSpPr>
          <p:grpSp>
            <p:nvGrpSpPr>
              <p:cNvPr id="692" name="Group 40">
                <a:extLst>
                  <a:ext uri="{FF2B5EF4-FFF2-40B4-BE49-F238E27FC236}">
                    <a16:creationId xmlns:a16="http://schemas.microsoft.com/office/drawing/2014/main" id="{477422C0-E881-4B2F-AF0B-7B5AA9BBE5CD}"/>
                  </a:ext>
                </a:extLst>
              </p:cNvPr>
              <p:cNvGrpSpPr>
                <a:grpSpLocks/>
              </p:cNvGrpSpPr>
              <p:nvPr/>
            </p:nvGrpSpPr>
            <p:grpSpPr bwMode="auto">
              <a:xfrm>
                <a:off x="3384" y="2591"/>
                <a:ext cx="668" cy="223"/>
                <a:chOff x="589" y="686"/>
                <a:chExt cx="1202" cy="1111"/>
              </a:xfrm>
            </p:grpSpPr>
            <p:sp>
              <p:nvSpPr>
                <p:cNvPr id="694" name="Freeform 41">
                  <a:extLst>
                    <a:ext uri="{FF2B5EF4-FFF2-40B4-BE49-F238E27FC236}">
                      <a16:creationId xmlns:a16="http://schemas.microsoft.com/office/drawing/2014/main" id="{BB53D195-7855-4D98-9CE2-158E093B490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5" name="Freeform 42">
                  <a:extLst>
                    <a:ext uri="{FF2B5EF4-FFF2-40B4-BE49-F238E27FC236}">
                      <a16:creationId xmlns:a16="http://schemas.microsoft.com/office/drawing/2014/main" id="{940FF9B7-6E9D-4CF8-B545-DA21D848EC3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6" name="Freeform 43">
                  <a:extLst>
                    <a:ext uri="{FF2B5EF4-FFF2-40B4-BE49-F238E27FC236}">
                      <a16:creationId xmlns:a16="http://schemas.microsoft.com/office/drawing/2014/main" id="{BEABB0ED-F843-477B-9B37-836BC3B86CF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7" name="Freeform 44">
                  <a:extLst>
                    <a:ext uri="{FF2B5EF4-FFF2-40B4-BE49-F238E27FC236}">
                      <a16:creationId xmlns:a16="http://schemas.microsoft.com/office/drawing/2014/main" id="{A611E365-A209-498A-9FCC-551BCBDB908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8" name="Freeform 45">
                  <a:extLst>
                    <a:ext uri="{FF2B5EF4-FFF2-40B4-BE49-F238E27FC236}">
                      <a16:creationId xmlns:a16="http://schemas.microsoft.com/office/drawing/2014/main" id="{4253588E-EBC1-4037-AC64-78DBA858935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9" name="Freeform 46">
                  <a:extLst>
                    <a:ext uri="{FF2B5EF4-FFF2-40B4-BE49-F238E27FC236}">
                      <a16:creationId xmlns:a16="http://schemas.microsoft.com/office/drawing/2014/main" id="{755B75A6-AA32-47CC-8FB6-376A15D016F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93" name="Text Box 47">
                <a:extLst>
                  <a:ext uri="{FF2B5EF4-FFF2-40B4-BE49-F238E27FC236}">
                    <a16:creationId xmlns:a16="http://schemas.microsoft.com/office/drawing/2014/main" id="{D8483A3A-2768-49BE-A009-7FD3DF17D38F}"/>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7" name="AutoShape 48">
              <a:extLst>
                <a:ext uri="{FF2B5EF4-FFF2-40B4-BE49-F238E27FC236}">
                  <a16:creationId xmlns:a16="http://schemas.microsoft.com/office/drawing/2014/main" id="{27E97577-F3CE-4EEE-969B-188163EE89B4}"/>
                </a:ext>
              </a:extLst>
            </p:cNvPr>
            <p:cNvSpPr>
              <a:spLocks noChangeArrowheads="1"/>
            </p:cNvSpPr>
            <p:nvPr/>
          </p:nvSpPr>
          <p:spPr bwMode="auto">
            <a:xfrm>
              <a:off x="741" y="1318"/>
              <a:ext cx="595" cy="340"/>
            </a:xfrm>
            <a:prstGeom prst="roundRect">
              <a:avLst>
                <a:gd name="adj" fmla="val 16667"/>
              </a:avLst>
            </a:prstGeom>
            <a:solidFill>
              <a:srgbClr val="BBD9B7"/>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49">
              <a:extLst>
                <a:ext uri="{FF2B5EF4-FFF2-40B4-BE49-F238E27FC236}">
                  <a16:creationId xmlns:a16="http://schemas.microsoft.com/office/drawing/2014/main" id="{54B59363-8B11-421C-B358-A140ECC28018}"/>
                </a:ext>
              </a:extLst>
            </p:cNvPr>
            <p:cNvSpPr>
              <a:spLocks noChangeArrowheads="1"/>
            </p:cNvSpPr>
            <p:nvPr/>
          </p:nvSpPr>
          <p:spPr bwMode="auto">
            <a:xfrm>
              <a:off x="752" y="1342"/>
              <a:ext cx="54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latin typeface="黑体" panose="02010609060101010101" pitchFamily="49" charset="-122"/>
                  <a:ea typeface="黑体" panose="02010609060101010101" pitchFamily="49" charset="-122"/>
                </a:rPr>
                <a:t>供应链管理</a:t>
              </a:r>
            </a:p>
            <a:p>
              <a:pPr algn="ctr" eaLnBrk="1" hangingPunct="1"/>
              <a:r>
                <a:rPr lang="en-US" altLang="zh-CN" sz="1400" dirty="0">
                  <a:latin typeface="黑体" panose="02010609060101010101" pitchFamily="49" charset="-122"/>
                  <a:ea typeface="黑体" panose="02010609060101010101" pitchFamily="49" charset="-122"/>
                </a:rPr>
                <a:t>SCM</a:t>
              </a:r>
              <a:endParaRPr lang="en-US" altLang="zh-CN" dirty="0">
                <a:latin typeface="Tahoma" panose="020B0604030504040204" pitchFamily="34" charset="0"/>
              </a:endParaRPr>
            </a:p>
          </p:txBody>
        </p:sp>
        <p:sp>
          <p:nvSpPr>
            <p:cNvPr id="19" name="AutoShape 50">
              <a:extLst>
                <a:ext uri="{FF2B5EF4-FFF2-40B4-BE49-F238E27FC236}">
                  <a16:creationId xmlns:a16="http://schemas.microsoft.com/office/drawing/2014/main" id="{540B26CE-3E50-4CAA-8C6D-16A7C50F3149}"/>
                </a:ext>
              </a:extLst>
            </p:cNvPr>
            <p:cNvSpPr>
              <a:spLocks noChangeArrowheads="1"/>
            </p:cNvSpPr>
            <p:nvPr/>
          </p:nvSpPr>
          <p:spPr bwMode="auto">
            <a:xfrm>
              <a:off x="145" y="1318"/>
              <a:ext cx="573" cy="340"/>
            </a:xfrm>
            <a:prstGeom prst="roundRect">
              <a:avLst>
                <a:gd name="adj" fmla="val 16667"/>
              </a:avLst>
            </a:prstGeom>
            <a:solidFill>
              <a:srgbClr val="E5E4C0"/>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Rectangle 51">
              <a:extLst>
                <a:ext uri="{FF2B5EF4-FFF2-40B4-BE49-F238E27FC236}">
                  <a16:creationId xmlns:a16="http://schemas.microsoft.com/office/drawing/2014/main" id="{D5318823-B311-4726-8E6C-BF480E6BEE72}"/>
                </a:ext>
              </a:extLst>
            </p:cNvPr>
            <p:cNvSpPr>
              <a:spLocks noChangeArrowheads="1"/>
            </p:cNvSpPr>
            <p:nvPr/>
          </p:nvSpPr>
          <p:spPr bwMode="auto">
            <a:xfrm>
              <a:off x="199"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财务管理</a:t>
              </a:r>
            </a:p>
            <a:p>
              <a:pPr algn="ctr" eaLnBrk="1" hangingPunct="1"/>
              <a:r>
                <a:rPr lang="en-US" altLang="zh-CN" sz="1400">
                  <a:latin typeface="黑体" panose="02010609060101010101" pitchFamily="49" charset="-122"/>
                  <a:ea typeface="黑体" panose="02010609060101010101" pitchFamily="49" charset="-122"/>
                </a:rPr>
                <a:t>FM</a:t>
              </a:r>
              <a:endParaRPr lang="en-US" altLang="zh-CN">
                <a:latin typeface="Tahoma" panose="020B0604030504040204" pitchFamily="34" charset="0"/>
              </a:endParaRPr>
            </a:p>
          </p:txBody>
        </p:sp>
        <p:sp>
          <p:nvSpPr>
            <p:cNvPr id="21" name="AutoShape 52">
              <a:extLst>
                <a:ext uri="{FF2B5EF4-FFF2-40B4-BE49-F238E27FC236}">
                  <a16:creationId xmlns:a16="http://schemas.microsoft.com/office/drawing/2014/main" id="{D34B03C0-A556-475A-AFC7-CE36151AEC93}"/>
                </a:ext>
              </a:extLst>
            </p:cNvPr>
            <p:cNvSpPr>
              <a:spLocks noChangeArrowheads="1"/>
            </p:cNvSpPr>
            <p:nvPr/>
          </p:nvSpPr>
          <p:spPr bwMode="auto">
            <a:xfrm>
              <a:off x="2552" y="1318"/>
              <a:ext cx="618" cy="340"/>
            </a:xfrm>
            <a:prstGeom prst="roundRect">
              <a:avLst>
                <a:gd name="adj" fmla="val 16667"/>
              </a:avLst>
            </a:prstGeom>
            <a:solidFill>
              <a:srgbClr val="D3B7D9"/>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3">
              <a:extLst>
                <a:ext uri="{FF2B5EF4-FFF2-40B4-BE49-F238E27FC236}">
                  <a16:creationId xmlns:a16="http://schemas.microsoft.com/office/drawing/2014/main" id="{43EC70B7-501D-4516-9040-C214C690766C}"/>
                </a:ext>
              </a:extLst>
            </p:cNvPr>
            <p:cNvSpPr>
              <a:spLocks noChangeArrowheads="1"/>
            </p:cNvSpPr>
            <p:nvPr/>
          </p:nvSpPr>
          <p:spPr bwMode="auto">
            <a:xfrm>
              <a:off x="2633"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人力资源</a:t>
              </a:r>
            </a:p>
            <a:p>
              <a:pPr algn="ctr" eaLnBrk="1" hangingPunct="1"/>
              <a:r>
                <a:rPr lang="en-US" altLang="zh-CN" sz="1400">
                  <a:latin typeface="黑体" panose="02010609060101010101" pitchFamily="49" charset="-122"/>
                  <a:ea typeface="黑体" panose="02010609060101010101" pitchFamily="49" charset="-122"/>
                </a:rPr>
                <a:t>HR</a:t>
              </a:r>
              <a:endParaRPr lang="en-US" altLang="zh-CN">
                <a:latin typeface="Tahoma" panose="020B0604030504040204" pitchFamily="34" charset="0"/>
              </a:endParaRPr>
            </a:p>
          </p:txBody>
        </p:sp>
        <p:sp>
          <p:nvSpPr>
            <p:cNvPr id="23" name="AutoShape 54">
              <a:extLst>
                <a:ext uri="{FF2B5EF4-FFF2-40B4-BE49-F238E27FC236}">
                  <a16:creationId xmlns:a16="http://schemas.microsoft.com/office/drawing/2014/main" id="{E89E7D98-3B4F-494C-B4B6-4CFCCA52B31A}"/>
                </a:ext>
              </a:extLst>
            </p:cNvPr>
            <p:cNvSpPr>
              <a:spLocks noChangeArrowheads="1"/>
            </p:cNvSpPr>
            <p:nvPr/>
          </p:nvSpPr>
          <p:spPr bwMode="auto">
            <a:xfrm>
              <a:off x="1946" y="1318"/>
              <a:ext cx="582" cy="340"/>
            </a:xfrm>
            <a:prstGeom prst="roundRect">
              <a:avLst>
                <a:gd name="adj" fmla="val 16667"/>
              </a:avLst>
            </a:prstGeom>
            <a:solidFill>
              <a:srgbClr val="B7BBD9"/>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5">
              <a:extLst>
                <a:ext uri="{FF2B5EF4-FFF2-40B4-BE49-F238E27FC236}">
                  <a16:creationId xmlns:a16="http://schemas.microsoft.com/office/drawing/2014/main" id="{7742436A-C06C-4F3C-B96D-1989724AFE92}"/>
                </a:ext>
              </a:extLst>
            </p:cNvPr>
            <p:cNvSpPr>
              <a:spLocks noChangeArrowheads="1"/>
            </p:cNvSpPr>
            <p:nvPr/>
          </p:nvSpPr>
          <p:spPr bwMode="auto">
            <a:xfrm>
              <a:off x="2009"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客户关系</a:t>
              </a:r>
            </a:p>
            <a:p>
              <a:pPr algn="ctr" eaLnBrk="1" hangingPunct="1"/>
              <a:r>
                <a:rPr lang="zh-CN" altLang="en-US" sz="1400">
                  <a:latin typeface="黑体" panose="02010609060101010101" pitchFamily="49" charset="-122"/>
                  <a:ea typeface="黑体" panose="02010609060101010101" pitchFamily="49" charset="-122"/>
                </a:rPr>
                <a:t>管理</a:t>
              </a:r>
              <a:r>
                <a:rPr lang="en-US" altLang="zh-CN" sz="1400">
                  <a:latin typeface="黑体" panose="02010609060101010101" pitchFamily="49" charset="-122"/>
                  <a:ea typeface="黑体" panose="02010609060101010101" pitchFamily="49" charset="-122"/>
                </a:rPr>
                <a:t>CRM</a:t>
              </a:r>
              <a:endParaRPr lang="en-US" altLang="zh-CN">
                <a:latin typeface="Tahoma" panose="020B0604030504040204" pitchFamily="34" charset="0"/>
              </a:endParaRPr>
            </a:p>
          </p:txBody>
        </p:sp>
        <p:sp>
          <p:nvSpPr>
            <p:cNvPr id="25" name="AutoShape 56">
              <a:extLst>
                <a:ext uri="{FF2B5EF4-FFF2-40B4-BE49-F238E27FC236}">
                  <a16:creationId xmlns:a16="http://schemas.microsoft.com/office/drawing/2014/main" id="{7508743F-9A33-4226-AEAA-74A81F9171A7}"/>
                </a:ext>
              </a:extLst>
            </p:cNvPr>
            <p:cNvSpPr>
              <a:spLocks noChangeArrowheads="1"/>
            </p:cNvSpPr>
            <p:nvPr/>
          </p:nvSpPr>
          <p:spPr bwMode="auto">
            <a:xfrm>
              <a:off x="1343" y="1318"/>
              <a:ext cx="589" cy="340"/>
            </a:xfrm>
            <a:prstGeom prst="roundRect">
              <a:avLst>
                <a:gd name="adj" fmla="val 16667"/>
              </a:avLst>
            </a:prstGeom>
            <a:solidFill>
              <a:srgbClr val="B7D3D9"/>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57">
              <a:extLst>
                <a:ext uri="{FF2B5EF4-FFF2-40B4-BE49-F238E27FC236}">
                  <a16:creationId xmlns:a16="http://schemas.microsoft.com/office/drawing/2014/main" id="{21E85E62-5E7F-4164-B547-F8BF7043C079}"/>
                </a:ext>
              </a:extLst>
            </p:cNvPr>
            <p:cNvSpPr>
              <a:spLocks noChangeArrowheads="1"/>
            </p:cNvSpPr>
            <p:nvPr/>
          </p:nvSpPr>
          <p:spPr bwMode="auto">
            <a:xfrm>
              <a:off x="1418"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生产制造</a:t>
              </a:r>
            </a:p>
            <a:p>
              <a:pPr algn="ctr" eaLnBrk="1" hangingPunct="1"/>
              <a:r>
                <a:rPr lang="en-US" altLang="zh-CN" sz="1400">
                  <a:latin typeface="黑体" panose="02010609060101010101" pitchFamily="49" charset="-122"/>
                  <a:ea typeface="黑体" panose="02010609060101010101" pitchFamily="49" charset="-122"/>
                </a:rPr>
                <a:t>PM</a:t>
              </a:r>
              <a:endParaRPr lang="en-US" altLang="zh-CN">
                <a:latin typeface="Tahoma" panose="020B0604030504040204" pitchFamily="34" charset="0"/>
              </a:endParaRPr>
            </a:p>
          </p:txBody>
        </p:sp>
        <p:sp>
          <p:nvSpPr>
            <p:cNvPr id="27" name="AutoShape 58">
              <a:extLst>
                <a:ext uri="{FF2B5EF4-FFF2-40B4-BE49-F238E27FC236}">
                  <a16:creationId xmlns:a16="http://schemas.microsoft.com/office/drawing/2014/main" id="{365B6E9A-E44C-4DFA-A0E1-63E26546F6FE}"/>
                </a:ext>
              </a:extLst>
            </p:cNvPr>
            <p:cNvSpPr>
              <a:spLocks noChangeArrowheads="1"/>
            </p:cNvSpPr>
            <p:nvPr/>
          </p:nvSpPr>
          <p:spPr bwMode="auto">
            <a:xfrm>
              <a:off x="3193" y="1318"/>
              <a:ext cx="599" cy="340"/>
            </a:xfrm>
            <a:prstGeom prst="roundRect">
              <a:avLst>
                <a:gd name="adj" fmla="val 16667"/>
              </a:avLst>
            </a:prstGeom>
            <a:solidFill>
              <a:srgbClr val="C3B4DC"/>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Rectangle 59">
              <a:extLst>
                <a:ext uri="{FF2B5EF4-FFF2-40B4-BE49-F238E27FC236}">
                  <a16:creationId xmlns:a16="http://schemas.microsoft.com/office/drawing/2014/main" id="{2B97FC25-E5FD-4204-BD5C-92A39DBE8F2A}"/>
                </a:ext>
              </a:extLst>
            </p:cNvPr>
            <p:cNvSpPr>
              <a:spLocks noChangeArrowheads="1"/>
            </p:cNvSpPr>
            <p:nvPr/>
          </p:nvSpPr>
          <p:spPr bwMode="auto">
            <a:xfrm>
              <a:off x="3274" y="1342"/>
              <a:ext cx="43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决策支持</a:t>
              </a:r>
            </a:p>
            <a:p>
              <a:pPr algn="ctr" eaLnBrk="1" hangingPunct="1"/>
              <a:r>
                <a:rPr lang="en-US" altLang="zh-CN" sz="1400">
                  <a:latin typeface="黑体" panose="02010609060101010101" pitchFamily="49" charset="-122"/>
                  <a:ea typeface="黑体" panose="02010609060101010101" pitchFamily="49" charset="-122"/>
                </a:rPr>
                <a:t>DSS</a:t>
              </a:r>
              <a:endParaRPr lang="en-US" altLang="zh-CN">
                <a:latin typeface="Tahoma" panose="020B0604030504040204" pitchFamily="34" charset="0"/>
              </a:endParaRPr>
            </a:p>
          </p:txBody>
        </p:sp>
        <p:sp>
          <p:nvSpPr>
            <p:cNvPr id="29" name="Rectangle 60">
              <a:extLst>
                <a:ext uri="{FF2B5EF4-FFF2-40B4-BE49-F238E27FC236}">
                  <a16:creationId xmlns:a16="http://schemas.microsoft.com/office/drawing/2014/main" id="{9CC42F62-851E-4B24-8076-53B37D4EDD0A}"/>
                </a:ext>
              </a:extLst>
            </p:cNvPr>
            <p:cNvSpPr>
              <a:spLocks noChangeArrowheads="1"/>
            </p:cNvSpPr>
            <p:nvPr/>
          </p:nvSpPr>
          <p:spPr bwMode="auto">
            <a:xfrm>
              <a:off x="764" y="1700"/>
              <a:ext cx="571" cy="2587"/>
            </a:xfrm>
            <a:prstGeom prst="rect">
              <a:avLst/>
            </a:prstGeom>
            <a:gradFill rotWithShape="1">
              <a:gsLst>
                <a:gs pos="0">
                  <a:srgbClr val="BBD9B7"/>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 name="Rectangle 61">
              <a:extLst>
                <a:ext uri="{FF2B5EF4-FFF2-40B4-BE49-F238E27FC236}">
                  <a16:creationId xmlns:a16="http://schemas.microsoft.com/office/drawing/2014/main" id="{1DEE295B-E17A-4E38-B57C-45BD15F302FC}"/>
                </a:ext>
              </a:extLst>
            </p:cNvPr>
            <p:cNvSpPr>
              <a:spLocks noChangeArrowheads="1"/>
            </p:cNvSpPr>
            <p:nvPr/>
          </p:nvSpPr>
          <p:spPr bwMode="auto">
            <a:xfrm>
              <a:off x="135" y="1700"/>
              <a:ext cx="611" cy="2585"/>
            </a:xfrm>
            <a:prstGeom prst="rect">
              <a:avLst/>
            </a:prstGeom>
            <a:gradFill rotWithShape="1">
              <a:gsLst>
                <a:gs pos="0">
                  <a:srgbClr val="E5E4C0"/>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32" name="Group 62">
              <a:extLst>
                <a:ext uri="{FF2B5EF4-FFF2-40B4-BE49-F238E27FC236}">
                  <a16:creationId xmlns:a16="http://schemas.microsoft.com/office/drawing/2014/main" id="{C0AF2FD2-C45D-4B95-991A-CEF594CD3854}"/>
                </a:ext>
              </a:extLst>
            </p:cNvPr>
            <p:cNvGrpSpPr>
              <a:grpSpLocks/>
            </p:cNvGrpSpPr>
            <p:nvPr/>
          </p:nvGrpSpPr>
          <p:grpSpPr bwMode="auto">
            <a:xfrm>
              <a:off x="168" y="3966"/>
              <a:ext cx="511" cy="298"/>
              <a:chOff x="1043" y="2591"/>
              <a:chExt cx="667" cy="224"/>
            </a:xfrm>
          </p:grpSpPr>
          <p:grpSp>
            <p:nvGrpSpPr>
              <p:cNvPr id="684" name="Group 63">
                <a:extLst>
                  <a:ext uri="{FF2B5EF4-FFF2-40B4-BE49-F238E27FC236}">
                    <a16:creationId xmlns:a16="http://schemas.microsoft.com/office/drawing/2014/main" id="{FE85662D-E5EB-4533-A2B0-E8601FDA9656}"/>
                  </a:ext>
                </a:extLst>
              </p:cNvPr>
              <p:cNvGrpSpPr>
                <a:grpSpLocks/>
              </p:cNvGrpSpPr>
              <p:nvPr/>
            </p:nvGrpSpPr>
            <p:grpSpPr bwMode="auto">
              <a:xfrm>
                <a:off x="1043" y="2591"/>
                <a:ext cx="667" cy="224"/>
                <a:chOff x="589" y="686"/>
                <a:chExt cx="1202" cy="1111"/>
              </a:xfrm>
            </p:grpSpPr>
            <p:sp>
              <p:nvSpPr>
                <p:cNvPr id="686" name="Freeform 64">
                  <a:extLst>
                    <a:ext uri="{FF2B5EF4-FFF2-40B4-BE49-F238E27FC236}">
                      <a16:creationId xmlns:a16="http://schemas.microsoft.com/office/drawing/2014/main" id="{56FD4386-3E05-4B4E-8A97-73291C86D31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7" name="Freeform 65">
                  <a:extLst>
                    <a:ext uri="{FF2B5EF4-FFF2-40B4-BE49-F238E27FC236}">
                      <a16:creationId xmlns:a16="http://schemas.microsoft.com/office/drawing/2014/main" id="{679A50B7-7887-45C7-B80C-66D8DCF7182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8" name="Freeform 66">
                  <a:extLst>
                    <a:ext uri="{FF2B5EF4-FFF2-40B4-BE49-F238E27FC236}">
                      <a16:creationId xmlns:a16="http://schemas.microsoft.com/office/drawing/2014/main" id="{8D6FAFDB-816B-4FFA-BDAD-73B8C4DA6A1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9" name="Freeform 67">
                  <a:extLst>
                    <a:ext uri="{FF2B5EF4-FFF2-40B4-BE49-F238E27FC236}">
                      <a16:creationId xmlns:a16="http://schemas.microsoft.com/office/drawing/2014/main" id="{80353F71-4052-4C40-B2A5-7D42B25E5DC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0" name="Freeform 68">
                  <a:extLst>
                    <a:ext uri="{FF2B5EF4-FFF2-40B4-BE49-F238E27FC236}">
                      <a16:creationId xmlns:a16="http://schemas.microsoft.com/office/drawing/2014/main" id="{EB0D20F2-EB88-4C45-BA46-7F829A8F5FB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91" name="Freeform 69">
                  <a:extLst>
                    <a:ext uri="{FF2B5EF4-FFF2-40B4-BE49-F238E27FC236}">
                      <a16:creationId xmlns:a16="http://schemas.microsoft.com/office/drawing/2014/main" id="{14832D8D-0CCD-4705-AE45-2A62F213970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85" name="Text Box 70">
                <a:extLst>
                  <a:ext uri="{FF2B5EF4-FFF2-40B4-BE49-F238E27FC236}">
                    <a16:creationId xmlns:a16="http://schemas.microsoft.com/office/drawing/2014/main" id="{6AEBE02A-22F2-494D-880D-B0700C40D2BA}"/>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3" name="Group 71">
              <a:extLst>
                <a:ext uri="{FF2B5EF4-FFF2-40B4-BE49-F238E27FC236}">
                  <a16:creationId xmlns:a16="http://schemas.microsoft.com/office/drawing/2014/main" id="{0CCBB6B1-5DAC-4FFC-B8E0-B19B71E796B4}"/>
                </a:ext>
              </a:extLst>
            </p:cNvPr>
            <p:cNvGrpSpPr>
              <a:grpSpLocks/>
            </p:cNvGrpSpPr>
            <p:nvPr/>
          </p:nvGrpSpPr>
          <p:grpSpPr bwMode="auto">
            <a:xfrm>
              <a:off x="168" y="3748"/>
              <a:ext cx="511" cy="299"/>
              <a:chOff x="1043" y="2591"/>
              <a:chExt cx="667" cy="224"/>
            </a:xfrm>
          </p:grpSpPr>
          <p:grpSp>
            <p:nvGrpSpPr>
              <p:cNvPr id="676" name="Group 72">
                <a:extLst>
                  <a:ext uri="{FF2B5EF4-FFF2-40B4-BE49-F238E27FC236}">
                    <a16:creationId xmlns:a16="http://schemas.microsoft.com/office/drawing/2014/main" id="{743D0D60-DAA0-41F6-AB95-2C6BE8BBB418}"/>
                  </a:ext>
                </a:extLst>
              </p:cNvPr>
              <p:cNvGrpSpPr>
                <a:grpSpLocks/>
              </p:cNvGrpSpPr>
              <p:nvPr/>
            </p:nvGrpSpPr>
            <p:grpSpPr bwMode="auto">
              <a:xfrm>
                <a:off x="1043" y="2591"/>
                <a:ext cx="667" cy="224"/>
                <a:chOff x="589" y="686"/>
                <a:chExt cx="1202" cy="1111"/>
              </a:xfrm>
            </p:grpSpPr>
            <p:sp>
              <p:nvSpPr>
                <p:cNvPr id="678" name="Freeform 73">
                  <a:extLst>
                    <a:ext uri="{FF2B5EF4-FFF2-40B4-BE49-F238E27FC236}">
                      <a16:creationId xmlns:a16="http://schemas.microsoft.com/office/drawing/2014/main" id="{62E5BFAE-6C6B-4E59-94D8-C7F9E005336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9" name="Freeform 74">
                  <a:extLst>
                    <a:ext uri="{FF2B5EF4-FFF2-40B4-BE49-F238E27FC236}">
                      <a16:creationId xmlns:a16="http://schemas.microsoft.com/office/drawing/2014/main" id="{02AFDB5F-F348-45E4-B757-8083A8384AB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0" name="Freeform 75">
                  <a:extLst>
                    <a:ext uri="{FF2B5EF4-FFF2-40B4-BE49-F238E27FC236}">
                      <a16:creationId xmlns:a16="http://schemas.microsoft.com/office/drawing/2014/main" id="{A97718E7-E004-4606-8A41-5FCF2CD19B1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1" name="Freeform 76">
                  <a:extLst>
                    <a:ext uri="{FF2B5EF4-FFF2-40B4-BE49-F238E27FC236}">
                      <a16:creationId xmlns:a16="http://schemas.microsoft.com/office/drawing/2014/main" id="{0F81D757-7F63-4976-A4ED-257513FB360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2" name="Freeform 77">
                  <a:extLst>
                    <a:ext uri="{FF2B5EF4-FFF2-40B4-BE49-F238E27FC236}">
                      <a16:creationId xmlns:a16="http://schemas.microsoft.com/office/drawing/2014/main" id="{E1B534EC-B9FE-4B1D-97F7-CF63C55592F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83" name="Freeform 78">
                  <a:extLst>
                    <a:ext uri="{FF2B5EF4-FFF2-40B4-BE49-F238E27FC236}">
                      <a16:creationId xmlns:a16="http://schemas.microsoft.com/office/drawing/2014/main" id="{0DC0ECF5-6DB8-4A8C-95C8-2E81BB3D83D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77" name="Text Box 79">
                <a:extLst>
                  <a:ext uri="{FF2B5EF4-FFF2-40B4-BE49-F238E27FC236}">
                    <a16:creationId xmlns:a16="http://schemas.microsoft.com/office/drawing/2014/main" id="{CA2EC963-1A23-4196-9D15-3B672638C542}"/>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4" name="Group 80">
              <a:extLst>
                <a:ext uri="{FF2B5EF4-FFF2-40B4-BE49-F238E27FC236}">
                  <a16:creationId xmlns:a16="http://schemas.microsoft.com/office/drawing/2014/main" id="{1C1C30FD-762C-4C1B-8AC1-37FE961D2036}"/>
                </a:ext>
              </a:extLst>
            </p:cNvPr>
            <p:cNvGrpSpPr>
              <a:grpSpLocks/>
            </p:cNvGrpSpPr>
            <p:nvPr/>
          </p:nvGrpSpPr>
          <p:grpSpPr bwMode="auto">
            <a:xfrm>
              <a:off x="168" y="3531"/>
              <a:ext cx="511" cy="298"/>
              <a:chOff x="1043" y="2591"/>
              <a:chExt cx="667" cy="224"/>
            </a:xfrm>
          </p:grpSpPr>
          <p:grpSp>
            <p:nvGrpSpPr>
              <p:cNvPr id="668" name="Group 81">
                <a:extLst>
                  <a:ext uri="{FF2B5EF4-FFF2-40B4-BE49-F238E27FC236}">
                    <a16:creationId xmlns:a16="http://schemas.microsoft.com/office/drawing/2014/main" id="{F5870FF5-060A-435E-B0A5-5F067AAE39C5}"/>
                  </a:ext>
                </a:extLst>
              </p:cNvPr>
              <p:cNvGrpSpPr>
                <a:grpSpLocks/>
              </p:cNvGrpSpPr>
              <p:nvPr/>
            </p:nvGrpSpPr>
            <p:grpSpPr bwMode="auto">
              <a:xfrm>
                <a:off x="1043" y="2591"/>
                <a:ext cx="667" cy="224"/>
                <a:chOff x="589" y="686"/>
                <a:chExt cx="1202" cy="1111"/>
              </a:xfrm>
            </p:grpSpPr>
            <p:sp>
              <p:nvSpPr>
                <p:cNvPr id="670" name="Freeform 82">
                  <a:extLst>
                    <a:ext uri="{FF2B5EF4-FFF2-40B4-BE49-F238E27FC236}">
                      <a16:creationId xmlns:a16="http://schemas.microsoft.com/office/drawing/2014/main" id="{90CDD778-2460-4FB2-AAC9-66F687F91E4A}"/>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1" name="Freeform 83">
                  <a:extLst>
                    <a:ext uri="{FF2B5EF4-FFF2-40B4-BE49-F238E27FC236}">
                      <a16:creationId xmlns:a16="http://schemas.microsoft.com/office/drawing/2014/main" id="{EEB9769A-7426-4211-8E2F-11FC9387DF0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2" name="Freeform 84">
                  <a:extLst>
                    <a:ext uri="{FF2B5EF4-FFF2-40B4-BE49-F238E27FC236}">
                      <a16:creationId xmlns:a16="http://schemas.microsoft.com/office/drawing/2014/main" id="{41A8FCCA-BF9C-4373-ABD2-422F7DC334E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3" name="Freeform 85">
                  <a:extLst>
                    <a:ext uri="{FF2B5EF4-FFF2-40B4-BE49-F238E27FC236}">
                      <a16:creationId xmlns:a16="http://schemas.microsoft.com/office/drawing/2014/main" id="{1C205C68-8248-4DA4-BB98-B2B8CCA6BC3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4" name="Freeform 86">
                  <a:extLst>
                    <a:ext uri="{FF2B5EF4-FFF2-40B4-BE49-F238E27FC236}">
                      <a16:creationId xmlns:a16="http://schemas.microsoft.com/office/drawing/2014/main" id="{35098DF8-CFF5-49DF-A6CC-79A3EFCE138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5" name="Freeform 87">
                  <a:extLst>
                    <a:ext uri="{FF2B5EF4-FFF2-40B4-BE49-F238E27FC236}">
                      <a16:creationId xmlns:a16="http://schemas.microsoft.com/office/drawing/2014/main" id="{A0DA15B1-44B3-4E51-9E8C-67E2ED8A1E4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69" name="Text Box 88">
                <a:extLst>
                  <a:ext uri="{FF2B5EF4-FFF2-40B4-BE49-F238E27FC236}">
                    <a16:creationId xmlns:a16="http://schemas.microsoft.com/office/drawing/2014/main" id="{8396EAD0-F10E-45D3-BDBC-5629C2E6BA79}"/>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5" name="Group 89">
              <a:extLst>
                <a:ext uri="{FF2B5EF4-FFF2-40B4-BE49-F238E27FC236}">
                  <a16:creationId xmlns:a16="http://schemas.microsoft.com/office/drawing/2014/main" id="{431ED8D5-C482-4EBE-9C42-E1AFC514EC98}"/>
                </a:ext>
              </a:extLst>
            </p:cNvPr>
            <p:cNvGrpSpPr>
              <a:grpSpLocks/>
            </p:cNvGrpSpPr>
            <p:nvPr/>
          </p:nvGrpSpPr>
          <p:grpSpPr bwMode="auto">
            <a:xfrm>
              <a:off x="168" y="3312"/>
              <a:ext cx="511" cy="298"/>
              <a:chOff x="1043" y="2591"/>
              <a:chExt cx="667" cy="224"/>
            </a:xfrm>
          </p:grpSpPr>
          <p:grpSp>
            <p:nvGrpSpPr>
              <p:cNvPr id="660" name="Group 90">
                <a:extLst>
                  <a:ext uri="{FF2B5EF4-FFF2-40B4-BE49-F238E27FC236}">
                    <a16:creationId xmlns:a16="http://schemas.microsoft.com/office/drawing/2014/main" id="{7806DCFA-550E-4663-B4D5-1D8E55A66B5B}"/>
                  </a:ext>
                </a:extLst>
              </p:cNvPr>
              <p:cNvGrpSpPr>
                <a:grpSpLocks/>
              </p:cNvGrpSpPr>
              <p:nvPr/>
            </p:nvGrpSpPr>
            <p:grpSpPr bwMode="auto">
              <a:xfrm>
                <a:off x="1043" y="2591"/>
                <a:ext cx="667" cy="224"/>
                <a:chOff x="589" y="686"/>
                <a:chExt cx="1202" cy="1111"/>
              </a:xfrm>
            </p:grpSpPr>
            <p:sp>
              <p:nvSpPr>
                <p:cNvPr id="662" name="Freeform 91">
                  <a:extLst>
                    <a:ext uri="{FF2B5EF4-FFF2-40B4-BE49-F238E27FC236}">
                      <a16:creationId xmlns:a16="http://schemas.microsoft.com/office/drawing/2014/main" id="{9E059427-02C4-4373-8201-65C5E7FEA26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3" name="Freeform 92">
                  <a:extLst>
                    <a:ext uri="{FF2B5EF4-FFF2-40B4-BE49-F238E27FC236}">
                      <a16:creationId xmlns:a16="http://schemas.microsoft.com/office/drawing/2014/main" id="{2D03D695-76EE-48FF-8CF7-62FF39976D7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4" name="Freeform 93">
                  <a:extLst>
                    <a:ext uri="{FF2B5EF4-FFF2-40B4-BE49-F238E27FC236}">
                      <a16:creationId xmlns:a16="http://schemas.microsoft.com/office/drawing/2014/main" id="{4C7D5FD1-18AE-49EF-8954-153E0A090734}"/>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5" name="Freeform 94">
                  <a:extLst>
                    <a:ext uri="{FF2B5EF4-FFF2-40B4-BE49-F238E27FC236}">
                      <a16:creationId xmlns:a16="http://schemas.microsoft.com/office/drawing/2014/main" id="{DDDD28BA-11C8-4DB2-AA10-A2CA090A2F1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6" name="Freeform 95">
                  <a:extLst>
                    <a:ext uri="{FF2B5EF4-FFF2-40B4-BE49-F238E27FC236}">
                      <a16:creationId xmlns:a16="http://schemas.microsoft.com/office/drawing/2014/main" id="{20A33FD2-08DA-4610-8ADA-155351E72E36}"/>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67" name="Freeform 96">
                  <a:extLst>
                    <a:ext uri="{FF2B5EF4-FFF2-40B4-BE49-F238E27FC236}">
                      <a16:creationId xmlns:a16="http://schemas.microsoft.com/office/drawing/2014/main" id="{F1E2246B-43FD-47F0-949D-7E00D7415A89}"/>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61" name="Text Box 97">
                <a:extLst>
                  <a:ext uri="{FF2B5EF4-FFF2-40B4-BE49-F238E27FC236}">
                    <a16:creationId xmlns:a16="http://schemas.microsoft.com/office/drawing/2014/main" id="{A56F0863-ED5F-48E6-88BA-E48535589E58}"/>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6" name="Group 98">
              <a:extLst>
                <a:ext uri="{FF2B5EF4-FFF2-40B4-BE49-F238E27FC236}">
                  <a16:creationId xmlns:a16="http://schemas.microsoft.com/office/drawing/2014/main" id="{0D595871-0680-42F7-AF46-46A9C4A8AB2D}"/>
                </a:ext>
              </a:extLst>
            </p:cNvPr>
            <p:cNvGrpSpPr>
              <a:grpSpLocks/>
            </p:cNvGrpSpPr>
            <p:nvPr/>
          </p:nvGrpSpPr>
          <p:grpSpPr bwMode="auto">
            <a:xfrm>
              <a:off x="168" y="3088"/>
              <a:ext cx="511" cy="299"/>
              <a:chOff x="1043" y="2591"/>
              <a:chExt cx="667" cy="224"/>
            </a:xfrm>
          </p:grpSpPr>
          <p:grpSp>
            <p:nvGrpSpPr>
              <p:cNvPr id="652" name="Group 99">
                <a:extLst>
                  <a:ext uri="{FF2B5EF4-FFF2-40B4-BE49-F238E27FC236}">
                    <a16:creationId xmlns:a16="http://schemas.microsoft.com/office/drawing/2014/main" id="{C3EE4F98-2333-47EB-9207-EEF55AB57054}"/>
                  </a:ext>
                </a:extLst>
              </p:cNvPr>
              <p:cNvGrpSpPr>
                <a:grpSpLocks/>
              </p:cNvGrpSpPr>
              <p:nvPr/>
            </p:nvGrpSpPr>
            <p:grpSpPr bwMode="auto">
              <a:xfrm>
                <a:off x="1043" y="2591"/>
                <a:ext cx="667" cy="224"/>
                <a:chOff x="589" y="686"/>
                <a:chExt cx="1202" cy="1111"/>
              </a:xfrm>
            </p:grpSpPr>
            <p:sp>
              <p:nvSpPr>
                <p:cNvPr id="654" name="Freeform 100">
                  <a:extLst>
                    <a:ext uri="{FF2B5EF4-FFF2-40B4-BE49-F238E27FC236}">
                      <a16:creationId xmlns:a16="http://schemas.microsoft.com/office/drawing/2014/main" id="{1046205F-21DC-4149-91A4-9E3F3CF5CA4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5" name="Freeform 101">
                  <a:extLst>
                    <a:ext uri="{FF2B5EF4-FFF2-40B4-BE49-F238E27FC236}">
                      <a16:creationId xmlns:a16="http://schemas.microsoft.com/office/drawing/2014/main" id="{F9D030FE-5C8A-4272-AF10-13F410CA644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6" name="Freeform 102">
                  <a:extLst>
                    <a:ext uri="{FF2B5EF4-FFF2-40B4-BE49-F238E27FC236}">
                      <a16:creationId xmlns:a16="http://schemas.microsoft.com/office/drawing/2014/main" id="{FA64343D-3EBC-4D5D-9450-48193AEC2E5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7" name="Freeform 103">
                  <a:extLst>
                    <a:ext uri="{FF2B5EF4-FFF2-40B4-BE49-F238E27FC236}">
                      <a16:creationId xmlns:a16="http://schemas.microsoft.com/office/drawing/2014/main" id="{B93216AE-6B7D-404D-9FF8-22D178D972C5}"/>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8" name="Freeform 104">
                  <a:extLst>
                    <a:ext uri="{FF2B5EF4-FFF2-40B4-BE49-F238E27FC236}">
                      <a16:creationId xmlns:a16="http://schemas.microsoft.com/office/drawing/2014/main" id="{5ABD22C6-ED5A-4B71-85D8-01E5967B191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9" name="Freeform 105">
                  <a:extLst>
                    <a:ext uri="{FF2B5EF4-FFF2-40B4-BE49-F238E27FC236}">
                      <a16:creationId xmlns:a16="http://schemas.microsoft.com/office/drawing/2014/main" id="{F5875814-DE76-4A98-AA2F-B0439F5C471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53" name="Text Box 106">
                <a:extLst>
                  <a:ext uri="{FF2B5EF4-FFF2-40B4-BE49-F238E27FC236}">
                    <a16:creationId xmlns:a16="http://schemas.microsoft.com/office/drawing/2014/main" id="{7C538272-F154-4937-8ECF-D4206FAE89D7}"/>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37" name="Group 107">
              <a:extLst>
                <a:ext uri="{FF2B5EF4-FFF2-40B4-BE49-F238E27FC236}">
                  <a16:creationId xmlns:a16="http://schemas.microsoft.com/office/drawing/2014/main" id="{A6C4986E-B8C9-4E9D-80CF-54750B53C43D}"/>
                </a:ext>
              </a:extLst>
            </p:cNvPr>
            <p:cNvGrpSpPr>
              <a:grpSpLocks/>
            </p:cNvGrpSpPr>
            <p:nvPr/>
          </p:nvGrpSpPr>
          <p:grpSpPr bwMode="auto">
            <a:xfrm>
              <a:off x="168" y="2872"/>
              <a:ext cx="511" cy="298"/>
              <a:chOff x="1043" y="2591"/>
              <a:chExt cx="667" cy="224"/>
            </a:xfrm>
          </p:grpSpPr>
          <p:grpSp>
            <p:nvGrpSpPr>
              <p:cNvPr id="644" name="Group 108">
                <a:extLst>
                  <a:ext uri="{FF2B5EF4-FFF2-40B4-BE49-F238E27FC236}">
                    <a16:creationId xmlns:a16="http://schemas.microsoft.com/office/drawing/2014/main" id="{148EB694-C897-4504-A48A-0EE10AD9A9F6}"/>
                  </a:ext>
                </a:extLst>
              </p:cNvPr>
              <p:cNvGrpSpPr>
                <a:grpSpLocks/>
              </p:cNvGrpSpPr>
              <p:nvPr/>
            </p:nvGrpSpPr>
            <p:grpSpPr bwMode="auto">
              <a:xfrm>
                <a:off x="1043" y="2591"/>
                <a:ext cx="667" cy="224"/>
                <a:chOff x="589" y="686"/>
                <a:chExt cx="1202" cy="1111"/>
              </a:xfrm>
            </p:grpSpPr>
            <p:sp>
              <p:nvSpPr>
                <p:cNvPr id="646" name="Freeform 109">
                  <a:extLst>
                    <a:ext uri="{FF2B5EF4-FFF2-40B4-BE49-F238E27FC236}">
                      <a16:creationId xmlns:a16="http://schemas.microsoft.com/office/drawing/2014/main" id="{6EABE94C-B7FE-4BB2-A4BB-C787E93B428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7" name="Freeform 110">
                  <a:extLst>
                    <a:ext uri="{FF2B5EF4-FFF2-40B4-BE49-F238E27FC236}">
                      <a16:creationId xmlns:a16="http://schemas.microsoft.com/office/drawing/2014/main" id="{3013B7FE-99C4-43DA-AF04-1B41CA5BD4F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8" name="Freeform 111">
                  <a:extLst>
                    <a:ext uri="{FF2B5EF4-FFF2-40B4-BE49-F238E27FC236}">
                      <a16:creationId xmlns:a16="http://schemas.microsoft.com/office/drawing/2014/main" id="{1D8CF997-5C60-4A62-B04E-7CACFDA9D66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9" name="Freeform 112">
                  <a:extLst>
                    <a:ext uri="{FF2B5EF4-FFF2-40B4-BE49-F238E27FC236}">
                      <a16:creationId xmlns:a16="http://schemas.microsoft.com/office/drawing/2014/main" id="{662E7BF3-9F79-4F2F-923A-A9995FF80CF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0" name="Freeform 113">
                  <a:extLst>
                    <a:ext uri="{FF2B5EF4-FFF2-40B4-BE49-F238E27FC236}">
                      <a16:creationId xmlns:a16="http://schemas.microsoft.com/office/drawing/2014/main" id="{FA7384BE-3876-42B8-A811-224958F0D0B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1" name="Freeform 114">
                  <a:extLst>
                    <a:ext uri="{FF2B5EF4-FFF2-40B4-BE49-F238E27FC236}">
                      <a16:creationId xmlns:a16="http://schemas.microsoft.com/office/drawing/2014/main" id="{2559E826-D63E-4ACD-A732-1227F5AF2AE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45" name="Text Box 115">
                <a:extLst>
                  <a:ext uri="{FF2B5EF4-FFF2-40B4-BE49-F238E27FC236}">
                    <a16:creationId xmlns:a16="http://schemas.microsoft.com/office/drawing/2014/main" id="{6ABF3D56-7C47-47E8-979B-4AE50DAB0CC0}"/>
                  </a:ext>
                </a:extLst>
              </p:cNvPr>
              <p:cNvSpPr txBox="1">
                <a:spLocks noChangeArrowheads="1"/>
              </p:cNvSpPr>
              <p:nvPr/>
            </p:nvSpPr>
            <p:spPr bwMode="auto">
              <a:xfrm>
                <a:off x="1068" y="2657"/>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38" name="Freeform 116">
              <a:extLst>
                <a:ext uri="{FF2B5EF4-FFF2-40B4-BE49-F238E27FC236}">
                  <a16:creationId xmlns:a16="http://schemas.microsoft.com/office/drawing/2014/main" id="{D76D409D-79C5-4021-A3C7-5151C2C81A1A}"/>
                </a:ext>
              </a:extLst>
            </p:cNvPr>
            <p:cNvSpPr>
              <a:spLocks/>
            </p:cNvSpPr>
            <p:nvPr/>
          </p:nvSpPr>
          <p:spPr bwMode="auto">
            <a:xfrm>
              <a:off x="313" y="2634"/>
              <a:ext cx="366" cy="207"/>
            </a:xfrm>
            <a:custGeom>
              <a:avLst/>
              <a:gdLst>
                <a:gd name="T0" fmla="*/ 175649 w 862"/>
                <a:gd name="T1" fmla="*/ 0 h 771"/>
                <a:gd name="T2" fmla="*/ 0 w 862"/>
                <a:gd name="T3" fmla="*/ 0 h 771"/>
                <a:gd name="T4" fmla="*/ 0 w 862"/>
                <a:gd name="T5" fmla="*/ 1015 h 771"/>
                <a:gd name="T6" fmla="*/ 175649 w 862"/>
                <a:gd name="T7" fmla="*/ 1014 h 771"/>
                <a:gd name="T8" fmla="*/ 175649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 name="Freeform 117">
              <a:extLst>
                <a:ext uri="{FF2B5EF4-FFF2-40B4-BE49-F238E27FC236}">
                  <a16:creationId xmlns:a16="http://schemas.microsoft.com/office/drawing/2014/main" id="{18AA0288-126A-4DD0-84A9-C6F39938B62C}"/>
                </a:ext>
              </a:extLst>
            </p:cNvPr>
            <p:cNvSpPr>
              <a:spLocks/>
            </p:cNvSpPr>
            <p:nvPr/>
          </p:nvSpPr>
          <p:spPr bwMode="auto">
            <a:xfrm>
              <a:off x="168" y="2829"/>
              <a:ext cx="511" cy="91"/>
            </a:xfrm>
            <a:custGeom>
              <a:avLst/>
              <a:gdLst>
                <a:gd name="T0" fmla="*/ 0 w 1202"/>
                <a:gd name="T1" fmla="*/ 433 h 340"/>
                <a:gd name="T2" fmla="*/ 70240 w 1202"/>
                <a:gd name="T3" fmla="*/ 0 h 340"/>
                <a:gd name="T4" fmla="*/ 248321 w 1202"/>
                <a:gd name="T5" fmla="*/ 0 h 340"/>
                <a:gd name="T6" fmla="*/ 178080 w 1202"/>
                <a:gd name="T7" fmla="*/ 433 h 340"/>
                <a:gd name="T8" fmla="*/ 0 w 1202"/>
                <a:gd name="T9" fmla="*/ 433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 name="Freeform 118">
              <a:extLst>
                <a:ext uri="{FF2B5EF4-FFF2-40B4-BE49-F238E27FC236}">
                  <a16:creationId xmlns:a16="http://schemas.microsoft.com/office/drawing/2014/main" id="{F63D7DD3-9D40-42F3-9997-017BF8BDA595}"/>
                </a:ext>
              </a:extLst>
            </p:cNvPr>
            <p:cNvSpPr>
              <a:spLocks/>
            </p:cNvSpPr>
            <p:nvPr/>
          </p:nvSpPr>
          <p:spPr bwMode="auto">
            <a:xfrm>
              <a:off x="535" y="2652"/>
              <a:ext cx="144" cy="298"/>
            </a:xfrm>
            <a:custGeom>
              <a:avLst/>
              <a:gdLst>
                <a:gd name="T0" fmla="*/ 0 w 340"/>
                <a:gd name="T1" fmla="*/ 443 h 1111"/>
                <a:gd name="T2" fmla="*/ 67395 w 340"/>
                <a:gd name="T3" fmla="*/ 0 h 1111"/>
                <a:gd name="T4" fmla="*/ 67196 w 340"/>
                <a:gd name="T5" fmla="*/ 1009 h 1111"/>
                <a:gd name="T6" fmla="*/ 0 w 340"/>
                <a:gd name="T7" fmla="*/ 1448 h 1111"/>
                <a:gd name="T8" fmla="*/ 0 w 340"/>
                <a:gd name="T9" fmla="*/ 443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 name="Freeform 119">
              <a:extLst>
                <a:ext uri="{FF2B5EF4-FFF2-40B4-BE49-F238E27FC236}">
                  <a16:creationId xmlns:a16="http://schemas.microsoft.com/office/drawing/2014/main" id="{D126D984-6707-40E7-B92C-22707E07B99F}"/>
                </a:ext>
              </a:extLst>
            </p:cNvPr>
            <p:cNvSpPr>
              <a:spLocks/>
            </p:cNvSpPr>
            <p:nvPr/>
          </p:nvSpPr>
          <p:spPr bwMode="auto">
            <a:xfrm>
              <a:off x="168" y="2625"/>
              <a:ext cx="145" cy="298"/>
            </a:xfrm>
            <a:custGeom>
              <a:avLst/>
              <a:gdLst>
                <a:gd name="T0" fmla="*/ 0 w 340"/>
                <a:gd name="T1" fmla="*/ 443 h 1111"/>
                <a:gd name="T2" fmla="*/ 72726 w 340"/>
                <a:gd name="T3" fmla="*/ 0 h 1111"/>
                <a:gd name="T4" fmla="*/ 72512 w 340"/>
                <a:gd name="T5" fmla="*/ 1009 h 1111"/>
                <a:gd name="T6" fmla="*/ 0 w 340"/>
                <a:gd name="T7" fmla="*/ 1448 h 1111"/>
                <a:gd name="T8" fmla="*/ 0 w 340"/>
                <a:gd name="T9" fmla="*/ 443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 name="Freeform 120">
              <a:extLst>
                <a:ext uri="{FF2B5EF4-FFF2-40B4-BE49-F238E27FC236}">
                  <a16:creationId xmlns:a16="http://schemas.microsoft.com/office/drawing/2014/main" id="{E3D8F157-E1EE-4B49-979C-AA6866D4F692}"/>
                </a:ext>
              </a:extLst>
            </p:cNvPr>
            <p:cNvSpPr>
              <a:spLocks/>
            </p:cNvSpPr>
            <p:nvPr/>
          </p:nvSpPr>
          <p:spPr bwMode="auto">
            <a:xfrm>
              <a:off x="168" y="2741"/>
              <a:ext cx="367" cy="206"/>
            </a:xfrm>
            <a:custGeom>
              <a:avLst/>
              <a:gdLst>
                <a:gd name="T0" fmla="*/ 181002 w 862"/>
                <a:gd name="T1" fmla="*/ 0 h 771"/>
                <a:gd name="T2" fmla="*/ 0 w 862"/>
                <a:gd name="T3" fmla="*/ 0 h 771"/>
                <a:gd name="T4" fmla="*/ 0 w 862"/>
                <a:gd name="T5" fmla="*/ 962 h 771"/>
                <a:gd name="T6" fmla="*/ 181002 w 862"/>
                <a:gd name="T7" fmla="*/ 961 h 771"/>
                <a:gd name="T8" fmla="*/ 18100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 name="Freeform 121">
              <a:extLst>
                <a:ext uri="{FF2B5EF4-FFF2-40B4-BE49-F238E27FC236}">
                  <a16:creationId xmlns:a16="http://schemas.microsoft.com/office/drawing/2014/main" id="{97323ACA-87A3-466F-B827-22F6580DC4EE}"/>
                </a:ext>
              </a:extLst>
            </p:cNvPr>
            <p:cNvSpPr>
              <a:spLocks/>
            </p:cNvSpPr>
            <p:nvPr/>
          </p:nvSpPr>
          <p:spPr bwMode="auto">
            <a:xfrm>
              <a:off x="168" y="2616"/>
              <a:ext cx="511" cy="92"/>
            </a:xfrm>
            <a:custGeom>
              <a:avLst/>
              <a:gdLst>
                <a:gd name="T0" fmla="*/ 0 w 1202"/>
                <a:gd name="T1" fmla="*/ 488 h 340"/>
                <a:gd name="T2" fmla="*/ 70240 w 1202"/>
                <a:gd name="T3" fmla="*/ 0 h 340"/>
                <a:gd name="T4" fmla="*/ 248321 w 1202"/>
                <a:gd name="T5" fmla="*/ 0 h 340"/>
                <a:gd name="T6" fmla="*/ 178080 w 1202"/>
                <a:gd name="T7" fmla="*/ 488 h 340"/>
                <a:gd name="T8" fmla="*/ 0 w 1202"/>
                <a:gd name="T9" fmla="*/ 488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nvGrpSpPr>
            <p:cNvPr id="44" name="Group 122">
              <a:extLst>
                <a:ext uri="{FF2B5EF4-FFF2-40B4-BE49-F238E27FC236}">
                  <a16:creationId xmlns:a16="http://schemas.microsoft.com/office/drawing/2014/main" id="{F647207B-6EBC-4A1F-A4E9-7CF074E19B6B}"/>
                </a:ext>
              </a:extLst>
            </p:cNvPr>
            <p:cNvGrpSpPr>
              <a:grpSpLocks/>
            </p:cNvGrpSpPr>
            <p:nvPr/>
          </p:nvGrpSpPr>
          <p:grpSpPr bwMode="auto">
            <a:xfrm>
              <a:off x="168" y="2431"/>
              <a:ext cx="510" cy="299"/>
              <a:chOff x="1043" y="2591"/>
              <a:chExt cx="667" cy="224"/>
            </a:xfrm>
          </p:grpSpPr>
          <p:grpSp>
            <p:nvGrpSpPr>
              <p:cNvPr id="636" name="Group 123">
                <a:extLst>
                  <a:ext uri="{FF2B5EF4-FFF2-40B4-BE49-F238E27FC236}">
                    <a16:creationId xmlns:a16="http://schemas.microsoft.com/office/drawing/2014/main" id="{5D2B7FC1-8BCA-4A9E-A885-13F4D7DF661C}"/>
                  </a:ext>
                </a:extLst>
              </p:cNvPr>
              <p:cNvGrpSpPr>
                <a:grpSpLocks/>
              </p:cNvGrpSpPr>
              <p:nvPr/>
            </p:nvGrpSpPr>
            <p:grpSpPr bwMode="auto">
              <a:xfrm>
                <a:off x="1043" y="2591"/>
                <a:ext cx="667" cy="224"/>
                <a:chOff x="589" y="686"/>
                <a:chExt cx="1202" cy="1111"/>
              </a:xfrm>
            </p:grpSpPr>
            <p:sp>
              <p:nvSpPr>
                <p:cNvPr id="638" name="Freeform 124">
                  <a:extLst>
                    <a:ext uri="{FF2B5EF4-FFF2-40B4-BE49-F238E27FC236}">
                      <a16:creationId xmlns:a16="http://schemas.microsoft.com/office/drawing/2014/main" id="{AB005AC9-F68A-4891-A4A0-D0842842F890}"/>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9" name="Freeform 125">
                  <a:extLst>
                    <a:ext uri="{FF2B5EF4-FFF2-40B4-BE49-F238E27FC236}">
                      <a16:creationId xmlns:a16="http://schemas.microsoft.com/office/drawing/2014/main" id="{DEFB70D8-AC6F-44BC-8345-D3EC96409436}"/>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0" name="Freeform 126">
                  <a:extLst>
                    <a:ext uri="{FF2B5EF4-FFF2-40B4-BE49-F238E27FC236}">
                      <a16:creationId xmlns:a16="http://schemas.microsoft.com/office/drawing/2014/main" id="{8E672840-A5A6-4990-BA85-E6EDE126610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1" name="Freeform 127">
                  <a:extLst>
                    <a:ext uri="{FF2B5EF4-FFF2-40B4-BE49-F238E27FC236}">
                      <a16:creationId xmlns:a16="http://schemas.microsoft.com/office/drawing/2014/main" id="{4C918A85-BC9F-48A7-BDCC-DCE77CF4276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2" name="Freeform 128">
                  <a:extLst>
                    <a:ext uri="{FF2B5EF4-FFF2-40B4-BE49-F238E27FC236}">
                      <a16:creationId xmlns:a16="http://schemas.microsoft.com/office/drawing/2014/main" id="{D954232A-D3B6-4BFF-AFED-23783939899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43" name="Freeform 129">
                  <a:extLst>
                    <a:ext uri="{FF2B5EF4-FFF2-40B4-BE49-F238E27FC236}">
                      <a16:creationId xmlns:a16="http://schemas.microsoft.com/office/drawing/2014/main" id="{97DDE24F-2D09-4E75-BEF0-1CEF518957D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37" name="Text Box 130">
                <a:extLst>
                  <a:ext uri="{FF2B5EF4-FFF2-40B4-BE49-F238E27FC236}">
                    <a16:creationId xmlns:a16="http://schemas.microsoft.com/office/drawing/2014/main" id="{F86830D8-0B23-475C-99EE-EB7A1599DD3F}"/>
                  </a:ext>
                </a:extLst>
              </p:cNvPr>
              <p:cNvSpPr txBox="1">
                <a:spLocks noChangeArrowheads="1"/>
              </p:cNvSpPr>
              <p:nvPr/>
            </p:nvSpPr>
            <p:spPr bwMode="auto">
              <a:xfrm>
                <a:off x="1068" y="2659"/>
                <a:ext cx="4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45" name="Rectangle 131">
              <a:extLst>
                <a:ext uri="{FF2B5EF4-FFF2-40B4-BE49-F238E27FC236}">
                  <a16:creationId xmlns:a16="http://schemas.microsoft.com/office/drawing/2014/main" id="{FACAB8BA-ED59-41EB-8CD3-94D66435B0D2}"/>
                </a:ext>
              </a:extLst>
            </p:cNvPr>
            <p:cNvSpPr>
              <a:spLocks noChangeArrowheads="1"/>
            </p:cNvSpPr>
            <p:nvPr/>
          </p:nvSpPr>
          <p:spPr bwMode="auto">
            <a:xfrm>
              <a:off x="3812" y="1700"/>
              <a:ext cx="665" cy="2550"/>
            </a:xfrm>
            <a:prstGeom prst="rect">
              <a:avLst/>
            </a:prstGeom>
            <a:gradFill rotWithShape="1">
              <a:gsLst>
                <a:gs pos="0">
                  <a:srgbClr val="BECFE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46" name="Group 132">
              <a:extLst>
                <a:ext uri="{FF2B5EF4-FFF2-40B4-BE49-F238E27FC236}">
                  <a16:creationId xmlns:a16="http://schemas.microsoft.com/office/drawing/2014/main" id="{E424DD07-AB17-4F0B-BFD6-F31FAED59ACC}"/>
                </a:ext>
              </a:extLst>
            </p:cNvPr>
            <p:cNvGrpSpPr>
              <a:grpSpLocks/>
            </p:cNvGrpSpPr>
            <p:nvPr/>
          </p:nvGrpSpPr>
          <p:grpSpPr bwMode="auto">
            <a:xfrm>
              <a:off x="3880" y="3944"/>
              <a:ext cx="513" cy="291"/>
              <a:chOff x="3384" y="2591"/>
              <a:chExt cx="668" cy="223"/>
            </a:xfrm>
          </p:grpSpPr>
          <p:grpSp>
            <p:nvGrpSpPr>
              <p:cNvPr id="628" name="Group 133">
                <a:extLst>
                  <a:ext uri="{FF2B5EF4-FFF2-40B4-BE49-F238E27FC236}">
                    <a16:creationId xmlns:a16="http://schemas.microsoft.com/office/drawing/2014/main" id="{170261F8-7BFD-48CA-B9EB-55B7415BFAC5}"/>
                  </a:ext>
                </a:extLst>
              </p:cNvPr>
              <p:cNvGrpSpPr>
                <a:grpSpLocks/>
              </p:cNvGrpSpPr>
              <p:nvPr/>
            </p:nvGrpSpPr>
            <p:grpSpPr bwMode="auto">
              <a:xfrm>
                <a:off x="3384" y="2591"/>
                <a:ext cx="668" cy="223"/>
                <a:chOff x="589" y="686"/>
                <a:chExt cx="1202" cy="1111"/>
              </a:xfrm>
            </p:grpSpPr>
            <p:sp>
              <p:nvSpPr>
                <p:cNvPr id="630" name="Freeform 134">
                  <a:extLst>
                    <a:ext uri="{FF2B5EF4-FFF2-40B4-BE49-F238E27FC236}">
                      <a16:creationId xmlns:a16="http://schemas.microsoft.com/office/drawing/2014/main" id="{2A0BF020-A030-4721-8D5A-5D0CE18F5970}"/>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1" name="Freeform 135">
                  <a:extLst>
                    <a:ext uri="{FF2B5EF4-FFF2-40B4-BE49-F238E27FC236}">
                      <a16:creationId xmlns:a16="http://schemas.microsoft.com/office/drawing/2014/main" id="{85694F11-E749-45CC-A509-C6EA59F588D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2" name="Freeform 136">
                  <a:extLst>
                    <a:ext uri="{FF2B5EF4-FFF2-40B4-BE49-F238E27FC236}">
                      <a16:creationId xmlns:a16="http://schemas.microsoft.com/office/drawing/2014/main" id="{8516D016-AFDC-4AC3-9523-A0D83D82008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3" name="Freeform 137">
                  <a:extLst>
                    <a:ext uri="{FF2B5EF4-FFF2-40B4-BE49-F238E27FC236}">
                      <a16:creationId xmlns:a16="http://schemas.microsoft.com/office/drawing/2014/main" id="{731C3E99-4372-41EF-9FE5-5418CF031CA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4" name="Freeform 138">
                  <a:extLst>
                    <a:ext uri="{FF2B5EF4-FFF2-40B4-BE49-F238E27FC236}">
                      <a16:creationId xmlns:a16="http://schemas.microsoft.com/office/drawing/2014/main" id="{2E6B69A1-5B4D-4005-B89D-FB30BF2DA72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35" name="Freeform 139">
                  <a:extLst>
                    <a:ext uri="{FF2B5EF4-FFF2-40B4-BE49-F238E27FC236}">
                      <a16:creationId xmlns:a16="http://schemas.microsoft.com/office/drawing/2014/main" id="{6F2F3577-FB7D-4ED4-B75C-5630DE0D473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29" name="Text Box 140">
                <a:extLst>
                  <a:ext uri="{FF2B5EF4-FFF2-40B4-BE49-F238E27FC236}">
                    <a16:creationId xmlns:a16="http://schemas.microsoft.com/office/drawing/2014/main" id="{F3ADFDF2-7B05-4246-AAC0-E813799D6524}"/>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47" name="AutoShape 141">
              <a:extLst>
                <a:ext uri="{FF2B5EF4-FFF2-40B4-BE49-F238E27FC236}">
                  <a16:creationId xmlns:a16="http://schemas.microsoft.com/office/drawing/2014/main" id="{6591ECA7-070E-42BA-A469-FFF20FD4B046}"/>
                </a:ext>
              </a:extLst>
            </p:cNvPr>
            <p:cNvSpPr>
              <a:spLocks noChangeArrowheads="1"/>
            </p:cNvSpPr>
            <p:nvPr/>
          </p:nvSpPr>
          <p:spPr bwMode="auto">
            <a:xfrm>
              <a:off x="3812" y="1318"/>
              <a:ext cx="619" cy="340"/>
            </a:xfrm>
            <a:prstGeom prst="roundRect">
              <a:avLst>
                <a:gd name="adj" fmla="val 16667"/>
              </a:avLst>
            </a:prstGeom>
            <a:solidFill>
              <a:srgbClr val="AFC4E1"/>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142">
              <a:extLst>
                <a:ext uri="{FF2B5EF4-FFF2-40B4-BE49-F238E27FC236}">
                  <a16:creationId xmlns:a16="http://schemas.microsoft.com/office/drawing/2014/main" id="{F57459CC-ED83-4BCD-B56C-526F19FC0375}"/>
                </a:ext>
              </a:extLst>
            </p:cNvPr>
            <p:cNvSpPr>
              <a:spLocks noChangeArrowheads="1"/>
            </p:cNvSpPr>
            <p:nvPr/>
          </p:nvSpPr>
          <p:spPr bwMode="auto">
            <a:xfrm>
              <a:off x="3912" y="1342"/>
              <a:ext cx="43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集团应用</a:t>
              </a:r>
            </a:p>
            <a:p>
              <a:pPr algn="ctr" eaLnBrk="1" hangingPunct="1"/>
              <a:r>
                <a:rPr lang="en-US" altLang="zh-CN" sz="1400">
                  <a:latin typeface="黑体" panose="02010609060101010101" pitchFamily="49" charset="-122"/>
                  <a:ea typeface="黑体" panose="02010609060101010101" pitchFamily="49" charset="-122"/>
                </a:rPr>
                <a:t>FM</a:t>
              </a:r>
              <a:endParaRPr lang="en-US" altLang="zh-CN">
                <a:latin typeface="Tahoma" panose="020B0604030504040204" pitchFamily="34" charset="0"/>
              </a:endParaRPr>
            </a:p>
          </p:txBody>
        </p:sp>
        <p:sp>
          <p:nvSpPr>
            <p:cNvPr id="49" name="Rectangle 143">
              <a:extLst>
                <a:ext uri="{FF2B5EF4-FFF2-40B4-BE49-F238E27FC236}">
                  <a16:creationId xmlns:a16="http://schemas.microsoft.com/office/drawing/2014/main" id="{967581DD-E43A-4921-9A7A-82276E3B6A9C}"/>
                </a:ext>
              </a:extLst>
            </p:cNvPr>
            <p:cNvSpPr>
              <a:spLocks noChangeArrowheads="1"/>
            </p:cNvSpPr>
            <p:nvPr/>
          </p:nvSpPr>
          <p:spPr bwMode="auto">
            <a:xfrm>
              <a:off x="4454" y="1700"/>
              <a:ext cx="618" cy="2550"/>
            </a:xfrm>
            <a:prstGeom prst="rect">
              <a:avLst/>
            </a:prstGeom>
            <a:gradFill rotWithShape="1">
              <a:gsLst>
                <a:gs pos="0">
                  <a:srgbClr val="BEDCE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nvGrpSpPr>
            <p:cNvPr id="50" name="Group 144">
              <a:extLst>
                <a:ext uri="{FF2B5EF4-FFF2-40B4-BE49-F238E27FC236}">
                  <a16:creationId xmlns:a16="http://schemas.microsoft.com/office/drawing/2014/main" id="{6470937A-3288-4C45-A61D-5498059BD07B}"/>
                </a:ext>
              </a:extLst>
            </p:cNvPr>
            <p:cNvGrpSpPr>
              <a:grpSpLocks/>
            </p:cNvGrpSpPr>
            <p:nvPr/>
          </p:nvGrpSpPr>
          <p:grpSpPr bwMode="auto">
            <a:xfrm>
              <a:off x="4503" y="3944"/>
              <a:ext cx="512" cy="291"/>
              <a:chOff x="3384" y="2591"/>
              <a:chExt cx="668" cy="223"/>
            </a:xfrm>
          </p:grpSpPr>
          <p:grpSp>
            <p:nvGrpSpPr>
              <p:cNvPr id="620" name="Group 145">
                <a:extLst>
                  <a:ext uri="{FF2B5EF4-FFF2-40B4-BE49-F238E27FC236}">
                    <a16:creationId xmlns:a16="http://schemas.microsoft.com/office/drawing/2014/main" id="{8CFBDBF1-9219-464C-ABD5-0840DBBC1224}"/>
                  </a:ext>
                </a:extLst>
              </p:cNvPr>
              <p:cNvGrpSpPr>
                <a:grpSpLocks/>
              </p:cNvGrpSpPr>
              <p:nvPr/>
            </p:nvGrpSpPr>
            <p:grpSpPr bwMode="auto">
              <a:xfrm>
                <a:off x="3384" y="2591"/>
                <a:ext cx="668" cy="223"/>
                <a:chOff x="589" y="686"/>
                <a:chExt cx="1202" cy="1111"/>
              </a:xfrm>
            </p:grpSpPr>
            <p:sp>
              <p:nvSpPr>
                <p:cNvPr id="622" name="Freeform 146">
                  <a:extLst>
                    <a:ext uri="{FF2B5EF4-FFF2-40B4-BE49-F238E27FC236}">
                      <a16:creationId xmlns:a16="http://schemas.microsoft.com/office/drawing/2014/main" id="{8A4BCF4A-C017-4F04-A110-CA012A30A2B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3" name="Freeform 147">
                  <a:extLst>
                    <a:ext uri="{FF2B5EF4-FFF2-40B4-BE49-F238E27FC236}">
                      <a16:creationId xmlns:a16="http://schemas.microsoft.com/office/drawing/2014/main" id="{E133BF4E-944D-4E78-9318-486ABFA2D12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4" name="Freeform 148">
                  <a:extLst>
                    <a:ext uri="{FF2B5EF4-FFF2-40B4-BE49-F238E27FC236}">
                      <a16:creationId xmlns:a16="http://schemas.microsoft.com/office/drawing/2014/main" id="{8B619C57-E8D9-40C9-9B5A-CC226F1C448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5" name="Freeform 149">
                  <a:extLst>
                    <a:ext uri="{FF2B5EF4-FFF2-40B4-BE49-F238E27FC236}">
                      <a16:creationId xmlns:a16="http://schemas.microsoft.com/office/drawing/2014/main" id="{014113A8-E515-46B6-A43C-14869FDF9C0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6" name="Freeform 150">
                  <a:extLst>
                    <a:ext uri="{FF2B5EF4-FFF2-40B4-BE49-F238E27FC236}">
                      <a16:creationId xmlns:a16="http://schemas.microsoft.com/office/drawing/2014/main" id="{A605DCED-C45F-4BED-92D6-E4EED98DD4D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27" name="Freeform 151">
                  <a:extLst>
                    <a:ext uri="{FF2B5EF4-FFF2-40B4-BE49-F238E27FC236}">
                      <a16:creationId xmlns:a16="http://schemas.microsoft.com/office/drawing/2014/main" id="{DEC2A7FD-22D4-4E91-AC1E-FEC4F5AA512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21" name="Text Box 152">
                <a:extLst>
                  <a:ext uri="{FF2B5EF4-FFF2-40B4-BE49-F238E27FC236}">
                    <a16:creationId xmlns:a16="http://schemas.microsoft.com/office/drawing/2014/main" id="{E0A3C0F4-1B11-4439-827D-EC3C6D2F007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51" name="AutoShape 153">
              <a:extLst>
                <a:ext uri="{FF2B5EF4-FFF2-40B4-BE49-F238E27FC236}">
                  <a16:creationId xmlns:a16="http://schemas.microsoft.com/office/drawing/2014/main" id="{14A5FDC0-9B07-4636-8851-E2D23927DAC1}"/>
                </a:ext>
              </a:extLst>
            </p:cNvPr>
            <p:cNvSpPr>
              <a:spLocks noChangeArrowheads="1"/>
            </p:cNvSpPr>
            <p:nvPr/>
          </p:nvSpPr>
          <p:spPr bwMode="auto">
            <a:xfrm>
              <a:off x="4454" y="1318"/>
              <a:ext cx="595" cy="340"/>
            </a:xfrm>
            <a:prstGeom prst="roundRect">
              <a:avLst>
                <a:gd name="adj" fmla="val 16667"/>
              </a:avLst>
            </a:prstGeom>
            <a:solidFill>
              <a:srgbClr val="AFD4E1"/>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Rectangle 154">
              <a:extLst>
                <a:ext uri="{FF2B5EF4-FFF2-40B4-BE49-F238E27FC236}">
                  <a16:creationId xmlns:a16="http://schemas.microsoft.com/office/drawing/2014/main" id="{448C6E0A-E09A-4E1C-B065-1B8910387C07}"/>
                </a:ext>
              </a:extLst>
            </p:cNvPr>
            <p:cNvSpPr>
              <a:spLocks noChangeArrowheads="1"/>
            </p:cNvSpPr>
            <p:nvPr/>
          </p:nvSpPr>
          <p:spPr bwMode="auto">
            <a:xfrm>
              <a:off x="4561" y="1342"/>
              <a:ext cx="3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ahoma" panose="020B0604030504040204" pitchFamily="34" charset="0"/>
                  <a:ea typeface="黑体" panose="02010609060101010101" pitchFamily="49" charset="-122"/>
                </a:rPr>
                <a:t>系统管理</a:t>
              </a:r>
            </a:p>
            <a:p>
              <a:pPr algn="ctr" eaLnBrk="1" hangingPunct="1"/>
              <a:r>
                <a:rPr lang="zh-CN" altLang="en-US" sz="1200">
                  <a:latin typeface="Tahoma" panose="020B0604030504040204" pitchFamily="34" charset="0"/>
                  <a:ea typeface="黑体" panose="02010609060101010101" pitchFamily="49" charset="-122"/>
                </a:rPr>
                <a:t>集成应用</a:t>
              </a:r>
            </a:p>
          </p:txBody>
        </p:sp>
        <p:grpSp>
          <p:nvGrpSpPr>
            <p:cNvPr id="53" name="Group 155">
              <a:extLst>
                <a:ext uri="{FF2B5EF4-FFF2-40B4-BE49-F238E27FC236}">
                  <a16:creationId xmlns:a16="http://schemas.microsoft.com/office/drawing/2014/main" id="{B5125C2B-7270-4909-9B1D-4D8ECBB6CF5B}"/>
                </a:ext>
              </a:extLst>
            </p:cNvPr>
            <p:cNvGrpSpPr>
              <a:grpSpLocks/>
            </p:cNvGrpSpPr>
            <p:nvPr/>
          </p:nvGrpSpPr>
          <p:grpSpPr bwMode="auto">
            <a:xfrm>
              <a:off x="5099" y="3917"/>
              <a:ext cx="513" cy="291"/>
              <a:chOff x="3384" y="2591"/>
              <a:chExt cx="668" cy="223"/>
            </a:xfrm>
          </p:grpSpPr>
          <p:grpSp>
            <p:nvGrpSpPr>
              <p:cNvPr id="612" name="Group 156">
                <a:extLst>
                  <a:ext uri="{FF2B5EF4-FFF2-40B4-BE49-F238E27FC236}">
                    <a16:creationId xmlns:a16="http://schemas.microsoft.com/office/drawing/2014/main" id="{D089E17B-BA8A-40C7-A8C9-5EF806DC8278}"/>
                  </a:ext>
                </a:extLst>
              </p:cNvPr>
              <p:cNvGrpSpPr>
                <a:grpSpLocks/>
              </p:cNvGrpSpPr>
              <p:nvPr/>
            </p:nvGrpSpPr>
            <p:grpSpPr bwMode="auto">
              <a:xfrm>
                <a:off x="3384" y="2591"/>
                <a:ext cx="668" cy="223"/>
                <a:chOff x="589" y="686"/>
                <a:chExt cx="1202" cy="1111"/>
              </a:xfrm>
            </p:grpSpPr>
            <p:sp>
              <p:nvSpPr>
                <p:cNvPr id="614" name="Freeform 157">
                  <a:extLst>
                    <a:ext uri="{FF2B5EF4-FFF2-40B4-BE49-F238E27FC236}">
                      <a16:creationId xmlns:a16="http://schemas.microsoft.com/office/drawing/2014/main" id="{2E432C7C-31D2-4522-B6C8-CFAD5B925B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5" name="Freeform 158">
                  <a:extLst>
                    <a:ext uri="{FF2B5EF4-FFF2-40B4-BE49-F238E27FC236}">
                      <a16:creationId xmlns:a16="http://schemas.microsoft.com/office/drawing/2014/main" id="{E0CF6010-6C0E-407C-A8C0-1E12A24A3DD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6" name="Freeform 159">
                  <a:extLst>
                    <a:ext uri="{FF2B5EF4-FFF2-40B4-BE49-F238E27FC236}">
                      <a16:creationId xmlns:a16="http://schemas.microsoft.com/office/drawing/2014/main" id="{A4543122-45E7-484A-B919-384EB98963E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7" name="Freeform 160">
                  <a:extLst>
                    <a:ext uri="{FF2B5EF4-FFF2-40B4-BE49-F238E27FC236}">
                      <a16:creationId xmlns:a16="http://schemas.microsoft.com/office/drawing/2014/main" id="{A8641CD4-5B61-440D-BA64-514C777FAEA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8" name="Freeform 161">
                  <a:extLst>
                    <a:ext uri="{FF2B5EF4-FFF2-40B4-BE49-F238E27FC236}">
                      <a16:creationId xmlns:a16="http://schemas.microsoft.com/office/drawing/2014/main" id="{E8C4CC90-1350-4A3C-A2E8-EF16466BD3B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9" name="Freeform 162">
                  <a:extLst>
                    <a:ext uri="{FF2B5EF4-FFF2-40B4-BE49-F238E27FC236}">
                      <a16:creationId xmlns:a16="http://schemas.microsoft.com/office/drawing/2014/main" id="{F3CF58F5-E658-4D8B-8F25-ECBCC451AAC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13" name="Text Box 163">
                <a:extLst>
                  <a:ext uri="{FF2B5EF4-FFF2-40B4-BE49-F238E27FC236}">
                    <a16:creationId xmlns:a16="http://schemas.microsoft.com/office/drawing/2014/main" id="{3614980A-1CAE-4D43-83D1-CA43F18AA523}"/>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54" name="AutoShape 164">
              <a:extLst>
                <a:ext uri="{FF2B5EF4-FFF2-40B4-BE49-F238E27FC236}">
                  <a16:creationId xmlns:a16="http://schemas.microsoft.com/office/drawing/2014/main" id="{DA1C24B4-C989-4026-BACD-68C6A49F50B3}"/>
                </a:ext>
              </a:extLst>
            </p:cNvPr>
            <p:cNvSpPr>
              <a:spLocks noChangeArrowheads="1"/>
            </p:cNvSpPr>
            <p:nvPr/>
          </p:nvSpPr>
          <p:spPr bwMode="auto">
            <a:xfrm>
              <a:off x="5049" y="1318"/>
              <a:ext cx="619" cy="340"/>
            </a:xfrm>
            <a:prstGeom prst="roundRect">
              <a:avLst>
                <a:gd name="adj" fmla="val 16667"/>
              </a:avLst>
            </a:prstGeom>
            <a:solidFill>
              <a:srgbClr val="DDDDDD"/>
            </a:solidFill>
            <a:ln>
              <a:noFill/>
            </a:ln>
            <a:effectLst>
              <a:outerShdw dist="35921" dir="2700000" algn="ctr" rotWithShape="0">
                <a:srgbClr val="969696"/>
              </a:outerShdw>
            </a:effectLst>
            <a:extLst>
              <a:ext uri="{91240B29-F687-4F45-9708-019B960494DF}">
                <a14:hiddenLine xmlns:a14="http://schemas.microsoft.com/office/drawing/2010/main" w="9525" cap="rnd" algn="ctr">
                  <a:solidFill>
                    <a:srgbClr val="000000"/>
                  </a:solidFill>
                  <a:prstDash val="sysDot"/>
                  <a:round/>
                  <a:headEnd/>
                  <a:tailEnd/>
                </a14:hiddenLine>
              </a:ext>
            </a:extLst>
          </p:spPr>
          <p:txBody>
            <a:bodyPr wrap="none"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Rectangle 165">
              <a:extLst>
                <a:ext uri="{FF2B5EF4-FFF2-40B4-BE49-F238E27FC236}">
                  <a16:creationId xmlns:a16="http://schemas.microsoft.com/office/drawing/2014/main" id="{0FFD01B2-14DF-4B7C-9B00-E7117DA87EBB}"/>
                </a:ext>
              </a:extLst>
            </p:cNvPr>
            <p:cNvSpPr>
              <a:spLocks noChangeArrowheads="1"/>
            </p:cNvSpPr>
            <p:nvPr/>
          </p:nvSpPr>
          <p:spPr bwMode="auto">
            <a:xfrm>
              <a:off x="5094" y="1342"/>
              <a:ext cx="54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黑体" panose="02010609060101010101" pitchFamily="49" charset="-122"/>
                  <a:ea typeface="黑体" panose="02010609060101010101" pitchFamily="49" charset="-122"/>
                </a:rPr>
                <a:t>办公自动化</a:t>
              </a:r>
            </a:p>
            <a:p>
              <a:pPr algn="ctr" eaLnBrk="1" hangingPunct="1"/>
              <a:r>
                <a:rPr lang="en-US" altLang="zh-CN" sz="1400">
                  <a:latin typeface="黑体" panose="02010609060101010101" pitchFamily="49" charset="-122"/>
                  <a:ea typeface="黑体" panose="02010609060101010101" pitchFamily="49" charset="-122"/>
                </a:rPr>
                <a:t>OA</a:t>
              </a:r>
              <a:endParaRPr lang="en-US" altLang="zh-CN">
                <a:latin typeface="Tahoma" panose="020B0604030504040204" pitchFamily="34" charset="0"/>
              </a:endParaRPr>
            </a:p>
          </p:txBody>
        </p:sp>
        <p:sp>
          <p:nvSpPr>
            <p:cNvPr id="56" name="Line 166">
              <a:extLst>
                <a:ext uri="{FF2B5EF4-FFF2-40B4-BE49-F238E27FC236}">
                  <a16:creationId xmlns:a16="http://schemas.microsoft.com/office/drawing/2014/main" id="{472C3D6A-35FE-4B82-84F6-B90DDFC4364D}"/>
                </a:ext>
              </a:extLst>
            </p:cNvPr>
            <p:cNvSpPr>
              <a:spLocks noChangeShapeType="1"/>
            </p:cNvSpPr>
            <p:nvPr/>
          </p:nvSpPr>
          <p:spPr bwMode="auto">
            <a:xfrm>
              <a:off x="133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7" name="Line 167">
              <a:extLst>
                <a:ext uri="{FF2B5EF4-FFF2-40B4-BE49-F238E27FC236}">
                  <a16:creationId xmlns:a16="http://schemas.microsoft.com/office/drawing/2014/main" id="{C41EC6AB-53FC-4CEF-A5D3-E7236468791A}"/>
                </a:ext>
              </a:extLst>
            </p:cNvPr>
            <p:cNvSpPr>
              <a:spLocks noChangeShapeType="1"/>
            </p:cNvSpPr>
            <p:nvPr/>
          </p:nvSpPr>
          <p:spPr bwMode="auto">
            <a:xfrm flipH="1">
              <a:off x="1927"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8" name="Line 168">
              <a:extLst>
                <a:ext uri="{FF2B5EF4-FFF2-40B4-BE49-F238E27FC236}">
                  <a16:creationId xmlns:a16="http://schemas.microsoft.com/office/drawing/2014/main" id="{4373943D-1B15-4200-8A44-0875D3B099E3}"/>
                </a:ext>
              </a:extLst>
            </p:cNvPr>
            <p:cNvSpPr>
              <a:spLocks noChangeShapeType="1"/>
            </p:cNvSpPr>
            <p:nvPr/>
          </p:nvSpPr>
          <p:spPr bwMode="auto">
            <a:xfrm>
              <a:off x="2562" y="1700"/>
              <a:ext cx="0" cy="2569"/>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9" name="Line 169">
              <a:extLst>
                <a:ext uri="{FF2B5EF4-FFF2-40B4-BE49-F238E27FC236}">
                  <a16:creationId xmlns:a16="http://schemas.microsoft.com/office/drawing/2014/main" id="{BD7E6118-8964-4061-87BB-5D85EDBF6FA4}"/>
                </a:ext>
              </a:extLst>
            </p:cNvPr>
            <p:cNvSpPr>
              <a:spLocks noChangeShapeType="1"/>
            </p:cNvSpPr>
            <p:nvPr/>
          </p:nvSpPr>
          <p:spPr bwMode="auto">
            <a:xfrm flipH="1">
              <a:off x="3152" y="1654"/>
              <a:ext cx="0" cy="2621"/>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 name="Line 170">
              <a:extLst>
                <a:ext uri="{FF2B5EF4-FFF2-40B4-BE49-F238E27FC236}">
                  <a16:creationId xmlns:a16="http://schemas.microsoft.com/office/drawing/2014/main" id="{58D07019-7711-4A45-9A97-2FA5C9242E69}"/>
                </a:ext>
              </a:extLst>
            </p:cNvPr>
            <p:cNvSpPr>
              <a:spLocks noChangeShapeType="1"/>
            </p:cNvSpPr>
            <p:nvPr/>
          </p:nvSpPr>
          <p:spPr bwMode="auto">
            <a:xfrm>
              <a:off x="74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 name="Line 171">
              <a:extLst>
                <a:ext uri="{FF2B5EF4-FFF2-40B4-BE49-F238E27FC236}">
                  <a16:creationId xmlns:a16="http://schemas.microsoft.com/office/drawing/2014/main" id="{09D8C590-09E6-4840-A9DD-254BDB71DCF2}"/>
                </a:ext>
              </a:extLst>
            </p:cNvPr>
            <p:cNvSpPr>
              <a:spLocks noChangeShapeType="1"/>
            </p:cNvSpPr>
            <p:nvPr/>
          </p:nvSpPr>
          <p:spPr bwMode="auto">
            <a:xfrm>
              <a:off x="3787" y="1700"/>
              <a:ext cx="46"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2" name="Line 172">
              <a:extLst>
                <a:ext uri="{FF2B5EF4-FFF2-40B4-BE49-F238E27FC236}">
                  <a16:creationId xmlns:a16="http://schemas.microsoft.com/office/drawing/2014/main" id="{22D55062-0674-4D53-9740-C7D193C1C7F3}"/>
                </a:ext>
              </a:extLst>
            </p:cNvPr>
            <p:cNvSpPr>
              <a:spLocks noChangeShapeType="1"/>
            </p:cNvSpPr>
            <p:nvPr/>
          </p:nvSpPr>
          <p:spPr bwMode="auto">
            <a:xfrm>
              <a:off x="4468"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3" name="Line 173">
              <a:extLst>
                <a:ext uri="{FF2B5EF4-FFF2-40B4-BE49-F238E27FC236}">
                  <a16:creationId xmlns:a16="http://schemas.microsoft.com/office/drawing/2014/main" id="{666C121F-7B7E-4525-8B10-0C35DF27442B}"/>
                </a:ext>
              </a:extLst>
            </p:cNvPr>
            <p:cNvSpPr>
              <a:spLocks noChangeShapeType="1"/>
            </p:cNvSpPr>
            <p:nvPr/>
          </p:nvSpPr>
          <p:spPr bwMode="auto">
            <a:xfrm>
              <a:off x="5057" y="1700"/>
              <a:ext cx="0" cy="2592"/>
            </a:xfrm>
            <a:prstGeom prst="line">
              <a:avLst/>
            </a:prstGeom>
            <a:noFill/>
            <a:ln w="28575">
              <a:solidFill>
                <a:schemeClr val="bg2"/>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64" name="Group 174">
              <a:extLst>
                <a:ext uri="{FF2B5EF4-FFF2-40B4-BE49-F238E27FC236}">
                  <a16:creationId xmlns:a16="http://schemas.microsoft.com/office/drawing/2014/main" id="{4F09625A-D69C-479D-933B-4BD38026AEE6}"/>
                </a:ext>
              </a:extLst>
            </p:cNvPr>
            <p:cNvGrpSpPr>
              <a:grpSpLocks/>
            </p:cNvGrpSpPr>
            <p:nvPr/>
          </p:nvGrpSpPr>
          <p:grpSpPr bwMode="auto">
            <a:xfrm>
              <a:off x="784" y="3955"/>
              <a:ext cx="510" cy="292"/>
              <a:chOff x="1043" y="2591"/>
              <a:chExt cx="667" cy="224"/>
            </a:xfrm>
          </p:grpSpPr>
          <p:grpSp>
            <p:nvGrpSpPr>
              <p:cNvPr id="604" name="Group 175">
                <a:extLst>
                  <a:ext uri="{FF2B5EF4-FFF2-40B4-BE49-F238E27FC236}">
                    <a16:creationId xmlns:a16="http://schemas.microsoft.com/office/drawing/2014/main" id="{87D4A122-44E6-4271-AD76-9C194D878B8D}"/>
                  </a:ext>
                </a:extLst>
              </p:cNvPr>
              <p:cNvGrpSpPr>
                <a:grpSpLocks/>
              </p:cNvGrpSpPr>
              <p:nvPr/>
            </p:nvGrpSpPr>
            <p:grpSpPr bwMode="auto">
              <a:xfrm>
                <a:off x="1043" y="2591"/>
                <a:ext cx="667" cy="224"/>
                <a:chOff x="589" y="686"/>
                <a:chExt cx="1202" cy="1111"/>
              </a:xfrm>
            </p:grpSpPr>
            <p:sp>
              <p:nvSpPr>
                <p:cNvPr id="606" name="Freeform 176">
                  <a:extLst>
                    <a:ext uri="{FF2B5EF4-FFF2-40B4-BE49-F238E27FC236}">
                      <a16:creationId xmlns:a16="http://schemas.microsoft.com/office/drawing/2014/main" id="{ACCEB51B-1465-4C9F-9EA6-A748E9A2250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7" name="Freeform 177">
                  <a:extLst>
                    <a:ext uri="{FF2B5EF4-FFF2-40B4-BE49-F238E27FC236}">
                      <a16:creationId xmlns:a16="http://schemas.microsoft.com/office/drawing/2014/main" id="{64C30D6B-CE8F-4F5E-8B2C-BE5F5BEFBAB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8" name="Freeform 178">
                  <a:extLst>
                    <a:ext uri="{FF2B5EF4-FFF2-40B4-BE49-F238E27FC236}">
                      <a16:creationId xmlns:a16="http://schemas.microsoft.com/office/drawing/2014/main" id="{B45C0B10-1FFB-44F5-967B-F5F16F575FA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9" name="Freeform 179">
                  <a:extLst>
                    <a:ext uri="{FF2B5EF4-FFF2-40B4-BE49-F238E27FC236}">
                      <a16:creationId xmlns:a16="http://schemas.microsoft.com/office/drawing/2014/main" id="{93AF656F-A32B-475F-8BC0-88AAEDD59D7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0" name="Freeform 180">
                  <a:extLst>
                    <a:ext uri="{FF2B5EF4-FFF2-40B4-BE49-F238E27FC236}">
                      <a16:creationId xmlns:a16="http://schemas.microsoft.com/office/drawing/2014/main" id="{02E17FC4-F6B4-4F85-AD34-7852D9FC640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11" name="Freeform 181">
                  <a:extLst>
                    <a:ext uri="{FF2B5EF4-FFF2-40B4-BE49-F238E27FC236}">
                      <a16:creationId xmlns:a16="http://schemas.microsoft.com/office/drawing/2014/main" id="{31FAA516-4754-4469-A6BB-3AD746B998FB}"/>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05" name="Text Box 182">
                <a:extLst>
                  <a:ext uri="{FF2B5EF4-FFF2-40B4-BE49-F238E27FC236}">
                    <a16:creationId xmlns:a16="http://schemas.microsoft.com/office/drawing/2014/main" id="{736A8240-1ACA-48A4-AF85-FC30C5908FDD}"/>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5" name="Group 183">
              <a:extLst>
                <a:ext uri="{FF2B5EF4-FFF2-40B4-BE49-F238E27FC236}">
                  <a16:creationId xmlns:a16="http://schemas.microsoft.com/office/drawing/2014/main" id="{B503816F-55AD-4306-B72A-4FE4416B6673}"/>
                </a:ext>
              </a:extLst>
            </p:cNvPr>
            <p:cNvGrpSpPr>
              <a:grpSpLocks/>
            </p:cNvGrpSpPr>
            <p:nvPr/>
          </p:nvGrpSpPr>
          <p:grpSpPr bwMode="auto">
            <a:xfrm>
              <a:off x="786" y="3734"/>
              <a:ext cx="510" cy="292"/>
              <a:chOff x="1043" y="2591"/>
              <a:chExt cx="667" cy="224"/>
            </a:xfrm>
          </p:grpSpPr>
          <p:grpSp>
            <p:nvGrpSpPr>
              <p:cNvPr id="596" name="Group 184">
                <a:extLst>
                  <a:ext uri="{FF2B5EF4-FFF2-40B4-BE49-F238E27FC236}">
                    <a16:creationId xmlns:a16="http://schemas.microsoft.com/office/drawing/2014/main" id="{1B3FE356-BF20-4926-942F-40D2E8569033}"/>
                  </a:ext>
                </a:extLst>
              </p:cNvPr>
              <p:cNvGrpSpPr>
                <a:grpSpLocks/>
              </p:cNvGrpSpPr>
              <p:nvPr/>
            </p:nvGrpSpPr>
            <p:grpSpPr bwMode="auto">
              <a:xfrm>
                <a:off x="1043" y="2591"/>
                <a:ext cx="667" cy="224"/>
                <a:chOff x="589" y="686"/>
                <a:chExt cx="1202" cy="1111"/>
              </a:xfrm>
            </p:grpSpPr>
            <p:sp>
              <p:nvSpPr>
                <p:cNvPr id="598" name="Freeform 185">
                  <a:extLst>
                    <a:ext uri="{FF2B5EF4-FFF2-40B4-BE49-F238E27FC236}">
                      <a16:creationId xmlns:a16="http://schemas.microsoft.com/office/drawing/2014/main" id="{2E65A150-23FB-442A-891D-81AB07E1368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9" name="Freeform 186">
                  <a:extLst>
                    <a:ext uri="{FF2B5EF4-FFF2-40B4-BE49-F238E27FC236}">
                      <a16:creationId xmlns:a16="http://schemas.microsoft.com/office/drawing/2014/main" id="{696CE8E6-8840-4611-9358-06926B55252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0" name="Freeform 187">
                  <a:extLst>
                    <a:ext uri="{FF2B5EF4-FFF2-40B4-BE49-F238E27FC236}">
                      <a16:creationId xmlns:a16="http://schemas.microsoft.com/office/drawing/2014/main" id="{4DC9B546-4038-48D0-9019-BA4FE8BACC8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1" name="Freeform 188">
                  <a:extLst>
                    <a:ext uri="{FF2B5EF4-FFF2-40B4-BE49-F238E27FC236}">
                      <a16:creationId xmlns:a16="http://schemas.microsoft.com/office/drawing/2014/main" id="{185702E2-C3B9-4738-A514-AD08F982AB0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2" name="Freeform 189">
                  <a:extLst>
                    <a:ext uri="{FF2B5EF4-FFF2-40B4-BE49-F238E27FC236}">
                      <a16:creationId xmlns:a16="http://schemas.microsoft.com/office/drawing/2014/main" id="{DD80F7FE-4E44-4BA4-8CE5-0A6AEA99F29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03" name="Freeform 190">
                  <a:extLst>
                    <a:ext uri="{FF2B5EF4-FFF2-40B4-BE49-F238E27FC236}">
                      <a16:creationId xmlns:a16="http://schemas.microsoft.com/office/drawing/2014/main" id="{8B2D53FC-FFBF-437F-937E-3232428B6FD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97" name="Text Box 191">
                <a:extLst>
                  <a:ext uri="{FF2B5EF4-FFF2-40B4-BE49-F238E27FC236}">
                    <a16:creationId xmlns:a16="http://schemas.microsoft.com/office/drawing/2014/main" id="{B3305793-42F3-4712-B790-24F3177C9192}"/>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6" name="Group 192">
              <a:extLst>
                <a:ext uri="{FF2B5EF4-FFF2-40B4-BE49-F238E27FC236}">
                  <a16:creationId xmlns:a16="http://schemas.microsoft.com/office/drawing/2014/main" id="{EF1E8292-F8B6-4F98-98D7-101C19793AA7}"/>
                </a:ext>
              </a:extLst>
            </p:cNvPr>
            <p:cNvGrpSpPr>
              <a:grpSpLocks/>
            </p:cNvGrpSpPr>
            <p:nvPr/>
          </p:nvGrpSpPr>
          <p:grpSpPr bwMode="auto">
            <a:xfrm>
              <a:off x="1974" y="3725"/>
              <a:ext cx="511" cy="291"/>
              <a:chOff x="589" y="686"/>
              <a:chExt cx="1202" cy="1111"/>
            </a:xfrm>
          </p:grpSpPr>
          <p:sp>
            <p:nvSpPr>
              <p:cNvPr id="590" name="Freeform 193">
                <a:extLst>
                  <a:ext uri="{FF2B5EF4-FFF2-40B4-BE49-F238E27FC236}">
                    <a16:creationId xmlns:a16="http://schemas.microsoft.com/office/drawing/2014/main" id="{43F5DA41-B1D6-4A0C-A713-C64493CC358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1" name="Freeform 194">
                <a:extLst>
                  <a:ext uri="{FF2B5EF4-FFF2-40B4-BE49-F238E27FC236}">
                    <a16:creationId xmlns:a16="http://schemas.microsoft.com/office/drawing/2014/main" id="{6332A1EA-45D4-4C8A-83E5-E0A45357DB8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2" name="Freeform 195">
                <a:extLst>
                  <a:ext uri="{FF2B5EF4-FFF2-40B4-BE49-F238E27FC236}">
                    <a16:creationId xmlns:a16="http://schemas.microsoft.com/office/drawing/2014/main" id="{C1B7169E-2448-419E-83CA-B870069D855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3" name="Freeform 196">
                <a:extLst>
                  <a:ext uri="{FF2B5EF4-FFF2-40B4-BE49-F238E27FC236}">
                    <a16:creationId xmlns:a16="http://schemas.microsoft.com/office/drawing/2014/main" id="{F569B7C6-7634-459A-93AB-71553B83568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4" name="Freeform 197">
                <a:extLst>
                  <a:ext uri="{FF2B5EF4-FFF2-40B4-BE49-F238E27FC236}">
                    <a16:creationId xmlns:a16="http://schemas.microsoft.com/office/drawing/2014/main" id="{C07F723D-ACD8-4D87-851C-9D1F17EA3B4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95" name="Freeform 198">
                <a:extLst>
                  <a:ext uri="{FF2B5EF4-FFF2-40B4-BE49-F238E27FC236}">
                    <a16:creationId xmlns:a16="http://schemas.microsoft.com/office/drawing/2014/main" id="{D10936A2-0E6E-42B7-AFA8-02560C83B77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67" name="Text Box 199">
              <a:extLst>
                <a:ext uri="{FF2B5EF4-FFF2-40B4-BE49-F238E27FC236}">
                  <a16:creationId xmlns:a16="http://schemas.microsoft.com/office/drawing/2014/main" id="{4B29CCEA-4A77-4250-8EDC-061055F2ADC2}"/>
                </a:ext>
              </a:extLst>
            </p:cNvPr>
            <p:cNvSpPr txBox="1">
              <a:spLocks noChangeArrowheads="1"/>
            </p:cNvSpPr>
            <p:nvPr/>
          </p:nvSpPr>
          <p:spPr bwMode="auto">
            <a:xfrm>
              <a:off x="1998" y="3830"/>
              <a:ext cx="4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商机管理</a:t>
              </a:r>
            </a:p>
          </p:txBody>
        </p:sp>
        <p:grpSp>
          <p:nvGrpSpPr>
            <p:cNvPr id="68" name="Group 200">
              <a:extLst>
                <a:ext uri="{FF2B5EF4-FFF2-40B4-BE49-F238E27FC236}">
                  <a16:creationId xmlns:a16="http://schemas.microsoft.com/office/drawing/2014/main" id="{64A862A8-6BEF-48A0-B8F2-99DCAEAB983F}"/>
                </a:ext>
              </a:extLst>
            </p:cNvPr>
            <p:cNvGrpSpPr>
              <a:grpSpLocks/>
            </p:cNvGrpSpPr>
            <p:nvPr/>
          </p:nvGrpSpPr>
          <p:grpSpPr bwMode="auto">
            <a:xfrm>
              <a:off x="1978" y="3506"/>
              <a:ext cx="511" cy="291"/>
              <a:chOff x="2617" y="2591"/>
              <a:chExt cx="664" cy="223"/>
            </a:xfrm>
          </p:grpSpPr>
          <p:grpSp>
            <p:nvGrpSpPr>
              <p:cNvPr id="582" name="Group 201">
                <a:extLst>
                  <a:ext uri="{FF2B5EF4-FFF2-40B4-BE49-F238E27FC236}">
                    <a16:creationId xmlns:a16="http://schemas.microsoft.com/office/drawing/2014/main" id="{812A2F08-6C5A-4F63-AA32-C666D68F2E3D}"/>
                  </a:ext>
                </a:extLst>
              </p:cNvPr>
              <p:cNvGrpSpPr>
                <a:grpSpLocks/>
              </p:cNvGrpSpPr>
              <p:nvPr/>
            </p:nvGrpSpPr>
            <p:grpSpPr bwMode="auto">
              <a:xfrm>
                <a:off x="2617" y="2591"/>
                <a:ext cx="664" cy="223"/>
                <a:chOff x="589" y="686"/>
                <a:chExt cx="1202" cy="1111"/>
              </a:xfrm>
            </p:grpSpPr>
            <p:sp>
              <p:nvSpPr>
                <p:cNvPr id="584" name="Freeform 202">
                  <a:extLst>
                    <a:ext uri="{FF2B5EF4-FFF2-40B4-BE49-F238E27FC236}">
                      <a16:creationId xmlns:a16="http://schemas.microsoft.com/office/drawing/2014/main" id="{141102F6-54D6-49C3-81EF-9165D98BE3F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5" name="Freeform 203">
                  <a:extLst>
                    <a:ext uri="{FF2B5EF4-FFF2-40B4-BE49-F238E27FC236}">
                      <a16:creationId xmlns:a16="http://schemas.microsoft.com/office/drawing/2014/main" id="{E8C4C594-45A7-4044-8D3C-424299871B6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6" name="Freeform 204">
                  <a:extLst>
                    <a:ext uri="{FF2B5EF4-FFF2-40B4-BE49-F238E27FC236}">
                      <a16:creationId xmlns:a16="http://schemas.microsoft.com/office/drawing/2014/main" id="{C46ED93C-3952-4E2D-A909-D6447B09267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7" name="Freeform 205">
                  <a:extLst>
                    <a:ext uri="{FF2B5EF4-FFF2-40B4-BE49-F238E27FC236}">
                      <a16:creationId xmlns:a16="http://schemas.microsoft.com/office/drawing/2014/main" id="{B89B9BD0-7E2A-4F00-AA24-74C0F9F3C6C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8" name="Freeform 206">
                  <a:extLst>
                    <a:ext uri="{FF2B5EF4-FFF2-40B4-BE49-F238E27FC236}">
                      <a16:creationId xmlns:a16="http://schemas.microsoft.com/office/drawing/2014/main" id="{EA9BA421-E191-4D84-ACA0-A8D55526F9F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9" name="Freeform 207">
                  <a:extLst>
                    <a:ext uri="{FF2B5EF4-FFF2-40B4-BE49-F238E27FC236}">
                      <a16:creationId xmlns:a16="http://schemas.microsoft.com/office/drawing/2014/main" id="{A5650C9A-862E-414C-BFA2-6A2367DBA6B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83" name="Text Box 208">
                <a:extLst>
                  <a:ext uri="{FF2B5EF4-FFF2-40B4-BE49-F238E27FC236}">
                    <a16:creationId xmlns:a16="http://schemas.microsoft.com/office/drawing/2014/main" id="{957386AD-7E98-4C4F-87D2-D68818AC1F1F}"/>
                  </a:ext>
                </a:extLst>
              </p:cNvPr>
              <p:cNvSpPr txBox="1">
                <a:spLocks noChangeArrowheads="1"/>
              </p:cNvSpPr>
              <p:nvPr/>
            </p:nvSpPr>
            <p:spPr bwMode="auto">
              <a:xfrm>
                <a:off x="2653" y="2659"/>
                <a:ext cx="45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69" name="Group 209">
              <a:extLst>
                <a:ext uri="{FF2B5EF4-FFF2-40B4-BE49-F238E27FC236}">
                  <a16:creationId xmlns:a16="http://schemas.microsoft.com/office/drawing/2014/main" id="{D8FFFBB6-8610-49C5-AAC0-23A06DE2FE3A}"/>
                </a:ext>
              </a:extLst>
            </p:cNvPr>
            <p:cNvGrpSpPr>
              <a:grpSpLocks/>
            </p:cNvGrpSpPr>
            <p:nvPr/>
          </p:nvGrpSpPr>
          <p:grpSpPr bwMode="auto">
            <a:xfrm>
              <a:off x="1978" y="3286"/>
              <a:ext cx="511" cy="291"/>
              <a:chOff x="2617" y="2591"/>
              <a:chExt cx="664" cy="223"/>
            </a:xfrm>
          </p:grpSpPr>
          <p:grpSp>
            <p:nvGrpSpPr>
              <p:cNvPr id="574" name="Group 210">
                <a:extLst>
                  <a:ext uri="{FF2B5EF4-FFF2-40B4-BE49-F238E27FC236}">
                    <a16:creationId xmlns:a16="http://schemas.microsoft.com/office/drawing/2014/main" id="{3CE89834-6228-4667-86FD-9A60D22722F7}"/>
                  </a:ext>
                </a:extLst>
              </p:cNvPr>
              <p:cNvGrpSpPr>
                <a:grpSpLocks/>
              </p:cNvGrpSpPr>
              <p:nvPr/>
            </p:nvGrpSpPr>
            <p:grpSpPr bwMode="auto">
              <a:xfrm>
                <a:off x="2617" y="2591"/>
                <a:ext cx="664" cy="223"/>
                <a:chOff x="589" y="686"/>
                <a:chExt cx="1202" cy="1111"/>
              </a:xfrm>
            </p:grpSpPr>
            <p:sp>
              <p:nvSpPr>
                <p:cNvPr id="576" name="Freeform 211">
                  <a:extLst>
                    <a:ext uri="{FF2B5EF4-FFF2-40B4-BE49-F238E27FC236}">
                      <a16:creationId xmlns:a16="http://schemas.microsoft.com/office/drawing/2014/main" id="{B9BAB6A7-27DD-4A15-9099-9B2E050D801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7" name="Freeform 212">
                  <a:extLst>
                    <a:ext uri="{FF2B5EF4-FFF2-40B4-BE49-F238E27FC236}">
                      <a16:creationId xmlns:a16="http://schemas.microsoft.com/office/drawing/2014/main" id="{E0E7B4D4-B510-44ED-878F-8A1932844DE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8" name="Freeform 213">
                  <a:extLst>
                    <a:ext uri="{FF2B5EF4-FFF2-40B4-BE49-F238E27FC236}">
                      <a16:creationId xmlns:a16="http://schemas.microsoft.com/office/drawing/2014/main" id="{75EB4CDD-7546-429A-B109-E767385E920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9" name="Freeform 214">
                  <a:extLst>
                    <a:ext uri="{FF2B5EF4-FFF2-40B4-BE49-F238E27FC236}">
                      <a16:creationId xmlns:a16="http://schemas.microsoft.com/office/drawing/2014/main" id="{9C5A6E93-90E3-4137-962D-E12036F19CD7}"/>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0" name="Freeform 215">
                  <a:extLst>
                    <a:ext uri="{FF2B5EF4-FFF2-40B4-BE49-F238E27FC236}">
                      <a16:creationId xmlns:a16="http://schemas.microsoft.com/office/drawing/2014/main" id="{F9CFE99F-D5F6-45D7-82BD-9B31636B90B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81" name="Freeform 216">
                  <a:extLst>
                    <a:ext uri="{FF2B5EF4-FFF2-40B4-BE49-F238E27FC236}">
                      <a16:creationId xmlns:a16="http://schemas.microsoft.com/office/drawing/2014/main" id="{4CD5E015-E966-4D94-A70A-473EF809C78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75" name="Text Box 217">
                <a:extLst>
                  <a:ext uri="{FF2B5EF4-FFF2-40B4-BE49-F238E27FC236}">
                    <a16:creationId xmlns:a16="http://schemas.microsoft.com/office/drawing/2014/main" id="{9B73343B-36D3-4AF9-A76A-72BEF58E0EB7}"/>
                  </a:ext>
                </a:extLst>
              </p:cNvPr>
              <p:cNvSpPr txBox="1">
                <a:spLocks noChangeArrowheads="1"/>
              </p:cNvSpPr>
              <p:nvPr/>
            </p:nvSpPr>
            <p:spPr bwMode="auto">
              <a:xfrm>
                <a:off x="2653" y="2658"/>
                <a:ext cx="45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0" name="Group 218">
              <a:extLst>
                <a:ext uri="{FF2B5EF4-FFF2-40B4-BE49-F238E27FC236}">
                  <a16:creationId xmlns:a16="http://schemas.microsoft.com/office/drawing/2014/main" id="{BD1BA40F-1410-4ADC-AF39-3B06CE6086B4}"/>
                </a:ext>
              </a:extLst>
            </p:cNvPr>
            <p:cNvGrpSpPr>
              <a:grpSpLocks/>
            </p:cNvGrpSpPr>
            <p:nvPr/>
          </p:nvGrpSpPr>
          <p:grpSpPr bwMode="auto">
            <a:xfrm>
              <a:off x="1978" y="3066"/>
              <a:ext cx="511" cy="292"/>
              <a:chOff x="2617" y="2591"/>
              <a:chExt cx="664" cy="223"/>
            </a:xfrm>
          </p:grpSpPr>
          <p:grpSp>
            <p:nvGrpSpPr>
              <p:cNvPr id="566" name="Group 219">
                <a:extLst>
                  <a:ext uri="{FF2B5EF4-FFF2-40B4-BE49-F238E27FC236}">
                    <a16:creationId xmlns:a16="http://schemas.microsoft.com/office/drawing/2014/main" id="{939249C8-D812-49E8-8C7E-9C6546149322}"/>
                  </a:ext>
                </a:extLst>
              </p:cNvPr>
              <p:cNvGrpSpPr>
                <a:grpSpLocks/>
              </p:cNvGrpSpPr>
              <p:nvPr/>
            </p:nvGrpSpPr>
            <p:grpSpPr bwMode="auto">
              <a:xfrm>
                <a:off x="2617" y="2591"/>
                <a:ext cx="664" cy="223"/>
                <a:chOff x="589" y="686"/>
                <a:chExt cx="1202" cy="1111"/>
              </a:xfrm>
            </p:grpSpPr>
            <p:sp>
              <p:nvSpPr>
                <p:cNvPr id="568" name="Freeform 220">
                  <a:extLst>
                    <a:ext uri="{FF2B5EF4-FFF2-40B4-BE49-F238E27FC236}">
                      <a16:creationId xmlns:a16="http://schemas.microsoft.com/office/drawing/2014/main" id="{3A11F0D3-4874-4410-AB49-FD741769013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9" name="Freeform 221">
                  <a:extLst>
                    <a:ext uri="{FF2B5EF4-FFF2-40B4-BE49-F238E27FC236}">
                      <a16:creationId xmlns:a16="http://schemas.microsoft.com/office/drawing/2014/main" id="{2884302B-6F30-41C1-A26B-D5E19282B9B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0" name="Freeform 222">
                  <a:extLst>
                    <a:ext uri="{FF2B5EF4-FFF2-40B4-BE49-F238E27FC236}">
                      <a16:creationId xmlns:a16="http://schemas.microsoft.com/office/drawing/2014/main" id="{D196BC89-680E-405E-9D1C-FB0DF529303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1" name="Freeform 223">
                  <a:extLst>
                    <a:ext uri="{FF2B5EF4-FFF2-40B4-BE49-F238E27FC236}">
                      <a16:creationId xmlns:a16="http://schemas.microsoft.com/office/drawing/2014/main" id="{E8720901-65B6-4CD4-9789-7FEB65A478C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2" name="Freeform 224">
                  <a:extLst>
                    <a:ext uri="{FF2B5EF4-FFF2-40B4-BE49-F238E27FC236}">
                      <a16:creationId xmlns:a16="http://schemas.microsoft.com/office/drawing/2014/main" id="{40C14F63-40E1-4FA5-8951-AC571DC619A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73" name="Freeform 225">
                  <a:extLst>
                    <a:ext uri="{FF2B5EF4-FFF2-40B4-BE49-F238E27FC236}">
                      <a16:creationId xmlns:a16="http://schemas.microsoft.com/office/drawing/2014/main" id="{B62AFA0A-CADA-4724-9543-CFA27C6A3CEC}"/>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67" name="Text Box 226">
                <a:extLst>
                  <a:ext uri="{FF2B5EF4-FFF2-40B4-BE49-F238E27FC236}">
                    <a16:creationId xmlns:a16="http://schemas.microsoft.com/office/drawing/2014/main" id="{1CCB1FBD-1E5F-4103-A39F-89ED775E1724}"/>
                  </a:ext>
                </a:extLst>
              </p:cNvPr>
              <p:cNvSpPr txBox="1">
                <a:spLocks noChangeArrowheads="1"/>
              </p:cNvSpPr>
              <p:nvPr/>
            </p:nvSpPr>
            <p:spPr bwMode="auto">
              <a:xfrm>
                <a:off x="2653" y="2659"/>
                <a:ext cx="45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1" name="Group 227">
              <a:extLst>
                <a:ext uri="{FF2B5EF4-FFF2-40B4-BE49-F238E27FC236}">
                  <a16:creationId xmlns:a16="http://schemas.microsoft.com/office/drawing/2014/main" id="{77547215-1FA4-4AF1-832E-26B6FFAB1D02}"/>
                </a:ext>
              </a:extLst>
            </p:cNvPr>
            <p:cNvGrpSpPr>
              <a:grpSpLocks/>
            </p:cNvGrpSpPr>
            <p:nvPr/>
          </p:nvGrpSpPr>
          <p:grpSpPr bwMode="auto">
            <a:xfrm>
              <a:off x="1978" y="2847"/>
              <a:ext cx="511" cy="291"/>
              <a:chOff x="2617" y="2591"/>
              <a:chExt cx="664" cy="223"/>
            </a:xfrm>
          </p:grpSpPr>
          <p:grpSp>
            <p:nvGrpSpPr>
              <p:cNvPr id="558" name="Group 228">
                <a:extLst>
                  <a:ext uri="{FF2B5EF4-FFF2-40B4-BE49-F238E27FC236}">
                    <a16:creationId xmlns:a16="http://schemas.microsoft.com/office/drawing/2014/main" id="{AB8FE120-8622-4A82-B6E3-80B81C545E0F}"/>
                  </a:ext>
                </a:extLst>
              </p:cNvPr>
              <p:cNvGrpSpPr>
                <a:grpSpLocks/>
              </p:cNvGrpSpPr>
              <p:nvPr/>
            </p:nvGrpSpPr>
            <p:grpSpPr bwMode="auto">
              <a:xfrm>
                <a:off x="2617" y="2591"/>
                <a:ext cx="664" cy="223"/>
                <a:chOff x="589" y="686"/>
                <a:chExt cx="1202" cy="1111"/>
              </a:xfrm>
            </p:grpSpPr>
            <p:sp>
              <p:nvSpPr>
                <p:cNvPr id="560" name="Freeform 229">
                  <a:extLst>
                    <a:ext uri="{FF2B5EF4-FFF2-40B4-BE49-F238E27FC236}">
                      <a16:creationId xmlns:a16="http://schemas.microsoft.com/office/drawing/2014/main" id="{B4F47F9B-530F-4831-8F3B-260257700C6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1" name="Freeform 230">
                  <a:extLst>
                    <a:ext uri="{FF2B5EF4-FFF2-40B4-BE49-F238E27FC236}">
                      <a16:creationId xmlns:a16="http://schemas.microsoft.com/office/drawing/2014/main" id="{424BCF8B-5305-464B-AABC-80E7D55F2A8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2" name="Freeform 231">
                  <a:extLst>
                    <a:ext uri="{FF2B5EF4-FFF2-40B4-BE49-F238E27FC236}">
                      <a16:creationId xmlns:a16="http://schemas.microsoft.com/office/drawing/2014/main" id="{01DBB83E-DB71-467D-B028-B938F48CB3B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7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3" name="Freeform 232">
                  <a:extLst>
                    <a:ext uri="{FF2B5EF4-FFF2-40B4-BE49-F238E27FC236}">
                      <a16:creationId xmlns:a16="http://schemas.microsoft.com/office/drawing/2014/main" id="{5FF1721A-1820-49F0-B247-849BAE41432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4" name="Freeform 233">
                  <a:extLst>
                    <a:ext uri="{FF2B5EF4-FFF2-40B4-BE49-F238E27FC236}">
                      <a16:creationId xmlns:a16="http://schemas.microsoft.com/office/drawing/2014/main" id="{B4211933-6C4F-4C61-84F0-1DFE4D33F650}"/>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89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65" name="Freeform 234">
                  <a:extLst>
                    <a:ext uri="{FF2B5EF4-FFF2-40B4-BE49-F238E27FC236}">
                      <a16:creationId xmlns:a16="http://schemas.microsoft.com/office/drawing/2014/main" id="{7F567FB2-5325-486C-BDB6-20C596853B6B}"/>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A2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59" name="Text Box 235">
                <a:extLst>
                  <a:ext uri="{FF2B5EF4-FFF2-40B4-BE49-F238E27FC236}">
                    <a16:creationId xmlns:a16="http://schemas.microsoft.com/office/drawing/2014/main" id="{2CF2F28E-882A-417D-AFE6-A7466E1FB1E4}"/>
                  </a:ext>
                </a:extLst>
              </p:cNvPr>
              <p:cNvSpPr txBox="1">
                <a:spLocks noChangeArrowheads="1"/>
              </p:cNvSpPr>
              <p:nvPr/>
            </p:nvSpPr>
            <p:spPr bwMode="auto">
              <a:xfrm>
                <a:off x="2653" y="2659"/>
                <a:ext cx="456"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2" name="Group 236">
              <a:extLst>
                <a:ext uri="{FF2B5EF4-FFF2-40B4-BE49-F238E27FC236}">
                  <a16:creationId xmlns:a16="http://schemas.microsoft.com/office/drawing/2014/main" id="{CC2E8A66-57C2-4404-BD99-90D5E947516B}"/>
                </a:ext>
              </a:extLst>
            </p:cNvPr>
            <p:cNvGrpSpPr>
              <a:grpSpLocks/>
            </p:cNvGrpSpPr>
            <p:nvPr/>
          </p:nvGrpSpPr>
          <p:grpSpPr bwMode="auto">
            <a:xfrm>
              <a:off x="2601" y="3725"/>
              <a:ext cx="511" cy="291"/>
              <a:chOff x="3384" y="2591"/>
              <a:chExt cx="668" cy="223"/>
            </a:xfrm>
          </p:grpSpPr>
          <p:grpSp>
            <p:nvGrpSpPr>
              <p:cNvPr id="550" name="Group 237">
                <a:extLst>
                  <a:ext uri="{FF2B5EF4-FFF2-40B4-BE49-F238E27FC236}">
                    <a16:creationId xmlns:a16="http://schemas.microsoft.com/office/drawing/2014/main" id="{9BC2D3FC-8FC4-4E6C-86B5-1C919BA4E6E7}"/>
                  </a:ext>
                </a:extLst>
              </p:cNvPr>
              <p:cNvGrpSpPr>
                <a:grpSpLocks/>
              </p:cNvGrpSpPr>
              <p:nvPr/>
            </p:nvGrpSpPr>
            <p:grpSpPr bwMode="auto">
              <a:xfrm>
                <a:off x="3384" y="2591"/>
                <a:ext cx="668" cy="223"/>
                <a:chOff x="589" y="686"/>
                <a:chExt cx="1202" cy="1111"/>
              </a:xfrm>
            </p:grpSpPr>
            <p:sp>
              <p:nvSpPr>
                <p:cNvPr id="552" name="Freeform 238">
                  <a:extLst>
                    <a:ext uri="{FF2B5EF4-FFF2-40B4-BE49-F238E27FC236}">
                      <a16:creationId xmlns:a16="http://schemas.microsoft.com/office/drawing/2014/main" id="{3E73B1F6-179E-4D62-B35B-661AA733B54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3" name="Freeform 239">
                  <a:extLst>
                    <a:ext uri="{FF2B5EF4-FFF2-40B4-BE49-F238E27FC236}">
                      <a16:creationId xmlns:a16="http://schemas.microsoft.com/office/drawing/2014/main" id="{003D12A3-27A0-4AE2-9C40-506719E6722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4" name="Freeform 240">
                  <a:extLst>
                    <a:ext uri="{FF2B5EF4-FFF2-40B4-BE49-F238E27FC236}">
                      <a16:creationId xmlns:a16="http://schemas.microsoft.com/office/drawing/2014/main" id="{365585E3-480C-4B56-8A27-9BB4EFF1D8C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5" name="Freeform 241">
                  <a:extLst>
                    <a:ext uri="{FF2B5EF4-FFF2-40B4-BE49-F238E27FC236}">
                      <a16:creationId xmlns:a16="http://schemas.microsoft.com/office/drawing/2014/main" id="{84A026C9-C937-48D4-B443-E61EA068A48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6" name="Freeform 242">
                  <a:extLst>
                    <a:ext uri="{FF2B5EF4-FFF2-40B4-BE49-F238E27FC236}">
                      <a16:creationId xmlns:a16="http://schemas.microsoft.com/office/drawing/2014/main" id="{E2107B92-27AD-4AEB-83BD-B8F6C0BC75D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57" name="Freeform 243">
                  <a:extLst>
                    <a:ext uri="{FF2B5EF4-FFF2-40B4-BE49-F238E27FC236}">
                      <a16:creationId xmlns:a16="http://schemas.microsoft.com/office/drawing/2014/main" id="{0326089A-F2CC-4806-8FCF-3E34EE0DF13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51" name="Text Box 244">
                <a:extLst>
                  <a:ext uri="{FF2B5EF4-FFF2-40B4-BE49-F238E27FC236}">
                    <a16:creationId xmlns:a16="http://schemas.microsoft.com/office/drawing/2014/main" id="{6BD71751-2AD5-4D34-B3F2-E72B2569569C}"/>
                  </a:ext>
                </a:extLst>
              </p:cNvPr>
              <p:cNvSpPr txBox="1">
                <a:spLocks noChangeArrowheads="1"/>
              </p:cNvSpPr>
              <p:nvPr/>
            </p:nvSpPr>
            <p:spPr bwMode="auto">
              <a:xfrm>
                <a:off x="3404" y="2659"/>
                <a:ext cx="45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3" name="Group 245">
              <a:extLst>
                <a:ext uri="{FF2B5EF4-FFF2-40B4-BE49-F238E27FC236}">
                  <a16:creationId xmlns:a16="http://schemas.microsoft.com/office/drawing/2014/main" id="{FFD44A56-F712-4EC5-A505-AF1DBA5620E6}"/>
                </a:ext>
              </a:extLst>
            </p:cNvPr>
            <p:cNvGrpSpPr>
              <a:grpSpLocks/>
            </p:cNvGrpSpPr>
            <p:nvPr/>
          </p:nvGrpSpPr>
          <p:grpSpPr bwMode="auto">
            <a:xfrm>
              <a:off x="2601" y="3507"/>
              <a:ext cx="511" cy="291"/>
              <a:chOff x="3384" y="2591"/>
              <a:chExt cx="668" cy="223"/>
            </a:xfrm>
          </p:grpSpPr>
          <p:grpSp>
            <p:nvGrpSpPr>
              <p:cNvPr id="542" name="Group 246">
                <a:extLst>
                  <a:ext uri="{FF2B5EF4-FFF2-40B4-BE49-F238E27FC236}">
                    <a16:creationId xmlns:a16="http://schemas.microsoft.com/office/drawing/2014/main" id="{DAE157F1-A9B9-40EA-8261-F43937786F84}"/>
                  </a:ext>
                </a:extLst>
              </p:cNvPr>
              <p:cNvGrpSpPr>
                <a:grpSpLocks/>
              </p:cNvGrpSpPr>
              <p:nvPr/>
            </p:nvGrpSpPr>
            <p:grpSpPr bwMode="auto">
              <a:xfrm>
                <a:off x="3384" y="2591"/>
                <a:ext cx="668" cy="223"/>
                <a:chOff x="589" y="686"/>
                <a:chExt cx="1202" cy="1111"/>
              </a:xfrm>
            </p:grpSpPr>
            <p:sp>
              <p:nvSpPr>
                <p:cNvPr id="544" name="Freeform 247">
                  <a:extLst>
                    <a:ext uri="{FF2B5EF4-FFF2-40B4-BE49-F238E27FC236}">
                      <a16:creationId xmlns:a16="http://schemas.microsoft.com/office/drawing/2014/main" id="{E43FD871-394D-495A-9C08-F671B2AA696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5" name="Freeform 248">
                  <a:extLst>
                    <a:ext uri="{FF2B5EF4-FFF2-40B4-BE49-F238E27FC236}">
                      <a16:creationId xmlns:a16="http://schemas.microsoft.com/office/drawing/2014/main" id="{E11D61E5-75A5-4254-B876-79F51A57A02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6" name="Freeform 249">
                  <a:extLst>
                    <a:ext uri="{FF2B5EF4-FFF2-40B4-BE49-F238E27FC236}">
                      <a16:creationId xmlns:a16="http://schemas.microsoft.com/office/drawing/2014/main" id="{2AB82B38-EF3A-427A-A2DB-B88C708C222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7" name="Freeform 250">
                  <a:extLst>
                    <a:ext uri="{FF2B5EF4-FFF2-40B4-BE49-F238E27FC236}">
                      <a16:creationId xmlns:a16="http://schemas.microsoft.com/office/drawing/2014/main" id="{FC46CA23-C9C0-4096-A4D9-5AE9A56FBF2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8" name="Freeform 251">
                  <a:extLst>
                    <a:ext uri="{FF2B5EF4-FFF2-40B4-BE49-F238E27FC236}">
                      <a16:creationId xmlns:a16="http://schemas.microsoft.com/office/drawing/2014/main" id="{383E69F5-15E1-46B1-A1B2-6779FF4F127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9" name="Freeform 252">
                  <a:extLst>
                    <a:ext uri="{FF2B5EF4-FFF2-40B4-BE49-F238E27FC236}">
                      <a16:creationId xmlns:a16="http://schemas.microsoft.com/office/drawing/2014/main" id="{D6086734-778D-4745-825A-E8003CE720B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43" name="Text Box 253">
                <a:extLst>
                  <a:ext uri="{FF2B5EF4-FFF2-40B4-BE49-F238E27FC236}">
                    <a16:creationId xmlns:a16="http://schemas.microsoft.com/office/drawing/2014/main" id="{15EDA06D-1D7B-48E9-B56F-1AB722CEA5D8}"/>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4" name="Group 254">
              <a:extLst>
                <a:ext uri="{FF2B5EF4-FFF2-40B4-BE49-F238E27FC236}">
                  <a16:creationId xmlns:a16="http://schemas.microsoft.com/office/drawing/2014/main" id="{4E1B396A-FEF1-4E2F-94A4-E087BF02ED34}"/>
                </a:ext>
              </a:extLst>
            </p:cNvPr>
            <p:cNvGrpSpPr>
              <a:grpSpLocks/>
            </p:cNvGrpSpPr>
            <p:nvPr/>
          </p:nvGrpSpPr>
          <p:grpSpPr bwMode="auto">
            <a:xfrm>
              <a:off x="2601" y="3297"/>
              <a:ext cx="511" cy="292"/>
              <a:chOff x="3384" y="2591"/>
              <a:chExt cx="668" cy="223"/>
            </a:xfrm>
          </p:grpSpPr>
          <p:grpSp>
            <p:nvGrpSpPr>
              <p:cNvPr id="534" name="Group 255">
                <a:extLst>
                  <a:ext uri="{FF2B5EF4-FFF2-40B4-BE49-F238E27FC236}">
                    <a16:creationId xmlns:a16="http://schemas.microsoft.com/office/drawing/2014/main" id="{67598753-F56E-4DDB-9DE2-D3908BB872D1}"/>
                  </a:ext>
                </a:extLst>
              </p:cNvPr>
              <p:cNvGrpSpPr>
                <a:grpSpLocks/>
              </p:cNvGrpSpPr>
              <p:nvPr/>
            </p:nvGrpSpPr>
            <p:grpSpPr bwMode="auto">
              <a:xfrm>
                <a:off x="3384" y="2591"/>
                <a:ext cx="668" cy="223"/>
                <a:chOff x="589" y="686"/>
                <a:chExt cx="1202" cy="1111"/>
              </a:xfrm>
            </p:grpSpPr>
            <p:sp>
              <p:nvSpPr>
                <p:cNvPr id="536" name="Freeform 256">
                  <a:extLst>
                    <a:ext uri="{FF2B5EF4-FFF2-40B4-BE49-F238E27FC236}">
                      <a16:creationId xmlns:a16="http://schemas.microsoft.com/office/drawing/2014/main" id="{994D6B31-460A-4727-AA6C-AA705C318E6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7" name="Freeform 257">
                  <a:extLst>
                    <a:ext uri="{FF2B5EF4-FFF2-40B4-BE49-F238E27FC236}">
                      <a16:creationId xmlns:a16="http://schemas.microsoft.com/office/drawing/2014/main" id="{AA138455-4A67-4966-ACD1-8F1F6422347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8" name="Freeform 258">
                  <a:extLst>
                    <a:ext uri="{FF2B5EF4-FFF2-40B4-BE49-F238E27FC236}">
                      <a16:creationId xmlns:a16="http://schemas.microsoft.com/office/drawing/2014/main" id="{F4A0E432-76E3-4E32-BF74-36D2119E8DF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9" name="Freeform 259">
                  <a:extLst>
                    <a:ext uri="{FF2B5EF4-FFF2-40B4-BE49-F238E27FC236}">
                      <a16:creationId xmlns:a16="http://schemas.microsoft.com/office/drawing/2014/main" id="{0C4F219E-8983-4E28-9E0D-4E5AD7B49F7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0" name="Freeform 260">
                  <a:extLst>
                    <a:ext uri="{FF2B5EF4-FFF2-40B4-BE49-F238E27FC236}">
                      <a16:creationId xmlns:a16="http://schemas.microsoft.com/office/drawing/2014/main" id="{B255AE81-D09E-4190-B674-6CC60A93D7E6}"/>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41" name="Freeform 261">
                  <a:extLst>
                    <a:ext uri="{FF2B5EF4-FFF2-40B4-BE49-F238E27FC236}">
                      <a16:creationId xmlns:a16="http://schemas.microsoft.com/office/drawing/2014/main" id="{C6C2C4AD-E163-4A90-A940-871391778BF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35" name="Text Box 262">
                <a:extLst>
                  <a:ext uri="{FF2B5EF4-FFF2-40B4-BE49-F238E27FC236}">
                    <a16:creationId xmlns:a16="http://schemas.microsoft.com/office/drawing/2014/main" id="{62F03C94-BBBF-47E5-946E-EAF55145EBA9}"/>
                  </a:ext>
                </a:extLst>
              </p:cNvPr>
              <p:cNvSpPr txBox="1">
                <a:spLocks noChangeArrowheads="1"/>
              </p:cNvSpPr>
              <p:nvPr/>
            </p:nvSpPr>
            <p:spPr bwMode="auto">
              <a:xfrm>
                <a:off x="3404" y="2659"/>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5" name="Group 263">
              <a:extLst>
                <a:ext uri="{FF2B5EF4-FFF2-40B4-BE49-F238E27FC236}">
                  <a16:creationId xmlns:a16="http://schemas.microsoft.com/office/drawing/2014/main" id="{9AC4CC08-00DC-4142-9452-49515DAD2A29}"/>
                </a:ext>
              </a:extLst>
            </p:cNvPr>
            <p:cNvGrpSpPr>
              <a:grpSpLocks/>
            </p:cNvGrpSpPr>
            <p:nvPr/>
          </p:nvGrpSpPr>
          <p:grpSpPr bwMode="auto">
            <a:xfrm>
              <a:off x="2601" y="3087"/>
              <a:ext cx="511" cy="291"/>
              <a:chOff x="3384" y="2591"/>
              <a:chExt cx="668" cy="223"/>
            </a:xfrm>
          </p:grpSpPr>
          <p:grpSp>
            <p:nvGrpSpPr>
              <p:cNvPr id="526" name="Group 264">
                <a:extLst>
                  <a:ext uri="{FF2B5EF4-FFF2-40B4-BE49-F238E27FC236}">
                    <a16:creationId xmlns:a16="http://schemas.microsoft.com/office/drawing/2014/main" id="{BC649354-287D-4D75-B325-C9D808D8A52F}"/>
                  </a:ext>
                </a:extLst>
              </p:cNvPr>
              <p:cNvGrpSpPr>
                <a:grpSpLocks/>
              </p:cNvGrpSpPr>
              <p:nvPr/>
            </p:nvGrpSpPr>
            <p:grpSpPr bwMode="auto">
              <a:xfrm>
                <a:off x="3384" y="2591"/>
                <a:ext cx="668" cy="223"/>
                <a:chOff x="589" y="686"/>
                <a:chExt cx="1202" cy="1111"/>
              </a:xfrm>
            </p:grpSpPr>
            <p:sp>
              <p:nvSpPr>
                <p:cNvPr id="528" name="Freeform 265">
                  <a:extLst>
                    <a:ext uri="{FF2B5EF4-FFF2-40B4-BE49-F238E27FC236}">
                      <a16:creationId xmlns:a16="http://schemas.microsoft.com/office/drawing/2014/main" id="{FFA09D9A-D482-4306-BA25-2BA473D1D77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9" name="Freeform 266">
                  <a:extLst>
                    <a:ext uri="{FF2B5EF4-FFF2-40B4-BE49-F238E27FC236}">
                      <a16:creationId xmlns:a16="http://schemas.microsoft.com/office/drawing/2014/main" id="{F2ACBCB2-D0C7-478E-941E-A1313AD3230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0" name="Freeform 267">
                  <a:extLst>
                    <a:ext uri="{FF2B5EF4-FFF2-40B4-BE49-F238E27FC236}">
                      <a16:creationId xmlns:a16="http://schemas.microsoft.com/office/drawing/2014/main" id="{200B919C-6AF6-47B0-BD0A-2FF1BE16B8A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1" name="Freeform 268">
                  <a:extLst>
                    <a:ext uri="{FF2B5EF4-FFF2-40B4-BE49-F238E27FC236}">
                      <a16:creationId xmlns:a16="http://schemas.microsoft.com/office/drawing/2014/main" id="{302C3554-BE04-4E02-96CE-15E783B580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2" name="Freeform 269">
                  <a:extLst>
                    <a:ext uri="{FF2B5EF4-FFF2-40B4-BE49-F238E27FC236}">
                      <a16:creationId xmlns:a16="http://schemas.microsoft.com/office/drawing/2014/main" id="{C0A77767-FF6B-40E2-BE5C-D0A566DDE78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3" name="Freeform 270">
                  <a:extLst>
                    <a:ext uri="{FF2B5EF4-FFF2-40B4-BE49-F238E27FC236}">
                      <a16:creationId xmlns:a16="http://schemas.microsoft.com/office/drawing/2014/main" id="{3AE485C1-3680-476E-AC63-CF614BB654EC}"/>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27" name="Text Box 271">
                <a:extLst>
                  <a:ext uri="{FF2B5EF4-FFF2-40B4-BE49-F238E27FC236}">
                    <a16:creationId xmlns:a16="http://schemas.microsoft.com/office/drawing/2014/main" id="{8CD662D4-6068-49A0-96C0-8DEB72D21289}"/>
                  </a:ext>
                </a:extLst>
              </p:cNvPr>
              <p:cNvSpPr txBox="1">
                <a:spLocks noChangeArrowheads="1"/>
              </p:cNvSpPr>
              <p:nvPr/>
            </p:nvSpPr>
            <p:spPr bwMode="auto">
              <a:xfrm>
                <a:off x="3404" y="2658"/>
                <a:ext cx="45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6" name="Group 272">
              <a:extLst>
                <a:ext uri="{FF2B5EF4-FFF2-40B4-BE49-F238E27FC236}">
                  <a16:creationId xmlns:a16="http://schemas.microsoft.com/office/drawing/2014/main" id="{FA931231-CB5D-4234-BE49-15F9DC5DF820}"/>
                </a:ext>
              </a:extLst>
            </p:cNvPr>
            <p:cNvGrpSpPr>
              <a:grpSpLocks/>
            </p:cNvGrpSpPr>
            <p:nvPr/>
          </p:nvGrpSpPr>
          <p:grpSpPr bwMode="auto">
            <a:xfrm>
              <a:off x="2601" y="2876"/>
              <a:ext cx="511" cy="291"/>
              <a:chOff x="3384" y="2591"/>
              <a:chExt cx="668" cy="223"/>
            </a:xfrm>
          </p:grpSpPr>
          <p:grpSp>
            <p:nvGrpSpPr>
              <p:cNvPr id="518" name="Group 273">
                <a:extLst>
                  <a:ext uri="{FF2B5EF4-FFF2-40B4-BE49-F238E27FC236}">
                    <a16:creationId xmlns:a16="http://schemas.microsoft.com/office/drawing/2014/main" id="{073F7346-064B-4298-8818-19106A86459A}"/>
                  </a:ext>
                </a:extLst>
              </p:cNvPr>
              <p:cNvGrpSpPr>
                <a:grpSpLocks/>
              </p:cNvGrpSpPr>
              <p:nvPr/>
            </p:nvGrpSpPr>
            <p:grpSpPr bwMode="auto">
              <a:xfrm>
                <a:off x="3384" y="2591"/>
                <a:ext cx="668" cy="223"/>
                <a:chOff x="589" y="686"/>
                <a:chExt cx="1202" cy="1111"/>
              </a:xfrm>
            </p:grpSpPr>
            <p:sp>
              <p:nvSpPr>
                <p:cNvPr id="520" name="Freeform 274">
                  <a:extLst>
                    <a:ext uri="{FF2B5EF4-FFF2-40B4-BE49-F238E27FC236}">
                      <a16:creationId xmlns:a16="http://schemas.microsoft.com/office/drawing/2014/main" id="{13D02581-9D6B-43B8-B09B-583595A3678F}"/>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1" name="Freeform 275">
                  <a:extLst>
                    <a:ext uri="{FF2B5EF4-FFF2-40B4-BE49-F238E27FC236}">
                      <a16:creationId xmlns:a16="http://schemas.microsoft.com/office/drawing/2014/main" id="{D4016002-8281-4DC1-BFF8-376EE425F276}"/>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2" name="Freeform 276">
                  <a:extLst>
                    <a:ext uri="{FF2B5EF4-FFF2-40B4-BE49-F238E27FC236}">
                      <a16:creationId xmlns:a16="http://schemas.microsoft.com/office/drawing/2014/main" id="{748407F8-7437-4B57-B45E-A063B0FA7DF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A268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3" name="Freeform 277">
                  <a:extLst>
                    <a:ext uri="{FF2B5EF4-FFF2-40B4-BE49-F238E27FC236}">
                      <a16:creationId xmlns:a16="http://schemas.microsoft.com/office/drawing/2014/main" id="{05916C0F-6CC4-4E05-9492-2ED7CB7C61A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4" name="Freeform 278">
                  <a:extLst>
                    <a:ext uri="{FF2B5EF4-FFF2-40B4-BE49-F238E27FC236}">
                      <a16:creationId xmlns:a16="http://schemas.microsoft.com/office/drawing/2014/main" id="{2579AE03-3F95-4021-B8C9-DB1FC20F342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382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5" name="Freeform 279">
                  <a:extLst>
                    <a:ext uri="{FF2B5EF4-FFF2-40B4-BE49-F238E27FC236}">
                      <a16:creationId xmlns:a16="http://schemas.microsoft.com/office/drawing/2014/main" id="{770746A4-51E2-4CAA-A064-AC6415D104C5}"/>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39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19" name="Text Box 280">
                <a:extLst>
                  <a:ext uri="{FF2B5EF4-FFF2-40B4-BE49-F238E27FC236}">
                    <a16:creationId xmlns:a16="http://schemas.microsoft.com/office/drawing/2014/main" id="{CB1B83FA-9717-44F9-A880-60D488262171}"/>
                  </a:ext>
                </a:extLst>
              </p:cNvPr>
              <p:cNvSpPr txBox="1">
                <a:spLocks noChangeArrowheads="1"/>
              </p:cNvSpPr>
              <p:nvPr/>
            </p:nvSpPr>
            <p:spPr bwMode="auto">
              <a:xfrm>
                <a:off x="3404" y="2659"/>
                <a:ext cx="455"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7" name="Group 281">
              <a:extLst>
                <a:ext uri="{FF2B5EF4-FFF2-40B4-BE49-F238E27FC236}">
                  <a16:creationId xmlns:a16="http://schemas.microsoft.com/office/drawing/2014/main" id="{7AA63A6B-43CA-424F-9CA9-E4774FEC2777}"/>
                </a:ext>
              </a:extLst>
            </p:cNvPr>
            <p:cNvGrpSpPr>
              <a:grpSpLocks/>
            </p:cNvGrpSpPr>
            <p:nvPr/>
          </p:nvGrpSpPr>
          <p:grpSpPr bwMode="auto">
            <a:xfrm>
              <a:off x="3238" y="3731"/>
              <a:ext cx="513" cy="291"/>
              <a:chOff x="3384" y="2591"/>
              <a:chExt cx="668" cy="223"/>
            </a:xfrm>
          </p:grpSpPr>
          <p:grpSp>
            <p:nvGrpSpPr>
              <p:cNvPr id="510" name="Group 282">
                <a:extLst>
                  <a:ext uri="{FF2B5EF4-FFF2-40B4-BE49-F238E27FC236}">
                    <a16:creationId xmlns:a16="http://schemas.microsoft.com/office/drawing/2014/main" id="{4C351A09-4C72-4C5A-BFFD-0305BCA3A714}"/>
                  </a:ext>
                </a:extLst>
              </p:cNvPr>
              <p:cNvGrpSpPr>
                <a:grpSpLocks/>
              </p:cNvGrpSpPr>
              <p:nvPr/>
            </p:nvGrpSpPr>
            <p:grpSpPr bwMode="auto">
              <a:xfrm>
                <a:off x="3384" y="2591"/>
                <a:ext cx="668" cy="223"/>
                <a:chOff x="589" y="686"/>
                <a:chExt cx="1202" cy="1111"/>
              </a:xfrm>
            </p:grpSpPr>
            <p:sp>
              <p:nvSpPr>
                <p:cNvPr id="512" name="Freeform 283">
                  <a:extLst>
                    <a:ext uri="{FF2B5EF4-FFF2-40B4-BE49-F238E27FC236}">
                      <a16:creationId xmlns:a16="http://schemas.microsoft.com/office/drawing/2014/main" id="{A2F163E7-3EF7-4093-B977-EDFBDB0833C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3" name="Freeform 284">
                  <a:extLst>
                    <a:ext uri="{FF2B5EF4-FFF2-40B4-BE49-F238E27FC236}">
                      <a16:creationId xmlns:a16="http://schemas.microsoft.com/office/drawing/2014/main" id="{10DA55B5-818A-4730-8FFA-089921AD84F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4" name="Freeform 285">
                  <a:extLst>
                    <a:ext uri="{FF2B5EF4-FFF2-40B4-BE49-F238E27FC236}">
                      <a16:creationId xmlns:a16="http://schemas.microsoft.com/office/drawing/2014/main" id="{A2A41E18-4D80-4754-921A-2DE95C5B5D5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5" name="Freeform 286">
                  <a:extLst>
                    <a:ext uri="{FF2B5EF4-FFF2-40B4-BE49-F238E27FC236}">
                      <a16:creationId xmlns:a16="http://schemas.microsoft.com/office/drawing/2014/main" id="{CD3504AC-18F1-40B7-9417-2861E979D2D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6" name="Freeform 287">
                  <a:extLst>
                    <a:ext uri="{FF2B5EF4-FFF2-40B4-BE49-F238E27FC236}">
                      <a16:creationId xmlns:a16="http://schemas.microsoft.com/office/drawing/2014/main" id="{084579CA-C2CA-4474-B81E-469FF869A83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7" name="Freeform 288">
                  <a:extLst>
                    <a:ext uri="{FF2B5EF4-FFF2-40B4-BE49-F238E27FC236}">
                      <a16:creationId xmlns:a16="http://schemas.microsoft.com/office/drawing/2014/main" id="{5B206924-70A5-4291-9EA3-6B7C020854D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11" name="Text Box 289">
                <a:extLst>
                  <a:ext uri="{FF2B5EF4-FFF2-40B4-BE49-F238E27FC236}">
                    <a16:creationId xmlns:a16="http://schemas.microsoft.com/office/drawing/2014/main" id="{46C2BAD8-FFBC-4B1D-850C-A487F7100858}"/>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8" name="Group 290">
              <a:extLst>
                <a:ext uri="{FF2B5EF4-FFF2-40B4-BE49-F238E27FC236}">
                  <a16:creationId xmlns:a16="http://schemas.microsoft.com/office/drawing/2014/main" id="{AE1BCC1E-4140-465B-8818-4CF5CEF091F4}"/>
                </a:ext>
              </a:extLst>
            </p:cNvPr>
            <p:cNvGrpSpPr>
              <a:grpSpLocks/>
            </p:cNvGrpSpPr>
            <p:nvPr/>
          </p:nvGrpSpPr>
          <p:grpSpPr bwMode="auto">
            <a:xfrm>
              <a:off x="3238" y="3519"/>
              <a:ext cx="513" cy="291"/>
              <a:chOff x="3384" y="2591"/>
              <a:chExt cx="668" cy="223"/>
            </a:xfrm>
          </p:grpSpPr>
          <p:grpSp>
            <p:nvGrpSpPr>
              <p:cNvPr id="502" name="Group 291">
                <a:extLst>
                  <a:ext uri="{FF2B5EF4-FFF2-40B4-BE49-F238E27FC236}">
                    <a16:creationId xmlns:a16="http://schemas.microsoft.com/office/drawing/2014/main" id="{8287F3BE-8FC9-4DB2-8F18-697F8E488E8B}"/>
                  </a:ext>
                </a:extLst>
              </p:cNvPr>
              <p:cNvGrpSpPr>
                <a:grpSpLocks/>
              </p:cNvGrpSpPr>
              <p:nvPr/>
            </p:nvGrpSpPr>
            <p:grpSpPr bwMode="auto">
              <a:xfrm>
                <a:off x="3384" y="2591"/>
                <a:ext cx="668" cy="223"/>
                <a:chOff x="589" y="686"/>
                <a:chExt cx="1202" cy="1111"/>
              </a:xfrm>
            </p:grpSpPr>
            <p:sp>
              <p:nvSpPr>
                <p:cNvPr id="504" name="Freeform 292">
                  <a:extLst>
                    <a:ext uri="{FF2B5EF4-FFF2-40B4-BE49-F238E27FC236}">
                      <a16:creationId xmlns:a16="http://schemas.microsoft.com/office/drawing/2014/main" id="{53EFF9EE-D831-461A-84C1-3CE5049A831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5" name="Freeform 293">
                  <a:extLst>
                    <a:ext uri="{FF2B5EF4-FFF2-40B4-BE49-F238E27FC236}">
                      <a16:creationId xmlns:a16="http://schemas.microsoft.com/office/drawing/2014/main" id="{1AC7E705-6870-4D75-ADBB-DE749675D91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6" name="Freeform 294">
                  <a:extLst>
                    <a:ext uri="{FF2B5EF4-FFF2-40B4-BE49-F238E27FC236}">
                      <a16:creationId xmlns:a16="http://schemas.microsoft.com/office/drawing/2014/main" id="{EEFDDE4A-30EB-4160-A8D6-5F90F4F9E7D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7" name="Freeform 295">
                  <a:extLst>
                    <a:ext uri="{FF2B5EF4-FFF2-40B4-BE49-F238E27FC236}">
                      <a16:creationId xmlns:a16="http://schemas.microsoft.com/office/drawing/2014/main" id="{DE9102F6-46A8-425E-B0A1-DBFE3D88437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8" name="Freeform 296">
                  <a:extLst>
                    <a:ext uri="{FF2B5EF4-FFF2-40B4-BE49-F238E27FC236}">
                      <a16:creationId xmlns:a16="http://schemas.microsoft.com/office/drawing/2014/main" id="{0CCEA385-3D38-4BB4-8F46-5FA5C960B47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9" name="Freeform 297">
                  <a:extLst>
                    <a:ext uri="{FF2B5EF4-FFF2-40B4-BE49-F238E27FC236}">
                      <a16:creationId xmlns:a16="http://schemas.microsoft.com/office/drawing/2014/main" id="{58C486E6-4CF7-43CC-990E-F351692BBEA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503" name="Text Box 298">
                <a:extLst>
                  <a:ext uri="{FF2B5EF4-FFF2-40B4-BE49-F238E27FC236}">
                    <a16:creationId xmlns:a16="http://schemas.microsoft.com/office/drawing/2014/main" id="{EF5FCF53-9A4B-4DE4-A572-FFCBFE922737}"/>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79" name="Group 299">
              <a:extLst>
                <a:ext uri="{FF2B5EF4-FFF2-40B4-BE49-F238E27FC236}">
                  <a16:creationId xmlns:a16="http://schemas.microsoft.com/office/drawing/2014/main" id="{8737AAD1-73CA-4D5B-AF41-DE2AE48B2A85}"/>
                </a:ext>
              </a:extLst>
            </p:cNvPr>
            <p:cNvGrpSpPr>
              <a:grpSpLocks/>
            </p:cNvGrpSpPr>
            <p:nvPr/>
          </p:nvGrpSpPr>
          <p:grpSpPr bwMode="auto">
            <a:xfrm>
              <a:off x="3238" y="3304"/>
              <a:ext cx="513" cy="293"/>
              <a:chOff x="3384" y="2591"/>
              <a:chExt cx="668" cy="223"/>
            </a:xfrm>
          </p:grpSpPr>
          <p:grpSp>
            <p:nvGrpSpPr>
              <p:cNvPr id="494" name="Group 300">
                <a:extLst>
                  <a:ext uri="{FF2B5EF4-FFF2-40B4-BE49-F238E27FC236}">
                    <a16:creationId xmlns:a16="http://schemas.microsoft.com/office/drawing/2014/main" id="{B2523CD7-F490-4916-8B2A-10B95E52ACA0}"/>
                  </a:ext>
                </a:extLst>
              </p:cNvPr>
              <p:cNvGrpSpPr>
                <a:grpSpLocks/>
              </p:cNvGrpSpPr>
              <p:nvPr/>
            </p:nvGrpSpPr>
            <p:grpSpPr bwMode="auto">
              <a:xfrm>
                <a:off x="3384" y="2591"/>
                <a:ext cx="668" cy="223"/>
                <a:chOff x="589" y="686"/>
                <a:chExt cx="1202" cy="1111"/>
              </a:xfrm>
            </p:grpSpPr>
            <p:sp>
              <p:nvSpPr>
                <p:cNvPr id="496" name="Freeform 301">
                  <a:extLst>
                    <a:ext uri="{FF2B5EF4-FFF2-40B4-BE49-F238E27FC236}">
                      <a16:creationId xmlns:a16="http://schemas.microsoft.com/office/drawing/2014/main" id="{C18FDD59-ABFF-4CD9-AF17-999870865DC3}"/>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7" name="Freeform 302">
                  <a:extLst>
                    <a:ext uri="{FF2B5EF4-FFF2-40B4-BE49-F238E27FC236}">
                      <a16:creationId xmlns:a16="http://schemas.microsoft.com/office/drawing/2014/main" id="{26933FBC-C6C9-4411-9460-679D214E907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8" name="Freeform 303">
                  <a:extLst>
                    <a:ext uri="{FF2B5EF4-FFF2-40B4-BE49-F238E27FC236}">
                      <a16:creationId xmlns:a16="http://schemas.microsoft.com/office/drawing/2014/main" id="{735EB53C-5F1F-49D9-8A7D-0D8D32A5A7DA}"/>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9" name="Freeform 304">
                  <a:extLst>
                    <a:ext uri="{FF2B5EF4-FFF2-40B4-BE49-F238E27FC236}">
                      <a16:creationId xmlns:a16="http://schemas.microsoft.com/office/drawing/2014/main" id="{105AB971-45C3-45EF-8DD6-304AC9554C1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0" name="Freeform 305">
                  <a:extLst>
                    <a:ext uri="{FF2B5EF4-FFF2-40B4-BE49-F238E27FC236}">
                      <a16:creationId xmlns:a16="http://schemas.microsoft.com/office/drawing/2014/main" id="{774126A9-0845-4499-A461-BCED55D6AB9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01" name="Freeform 306">
                  <a:extLst>
                    <a:ext uri="{FF2B5EF4-FFF2-40B4-BE49-F238E27FC236}">
                      <a16:creationId xmlns:a16="http://schemas.microsoft.com/office/drawing/2014/main" id="{52F4CD0F-4652-47BA-93E5-05484409626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95" name="Text Box 307">
                <a:extLst>
                  <a:ext uri="{FF2B5EF4-FFF2-40B4-BE49-F238E27FC236}">
                    <a16:creationId xmlns:a16="http://schemas.microsoft.com/office/drawing/2014/main" id="{CEDC7F39-E685-44A1-82EF-DD408F8664C2}"/>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0" name="Group 308">
              <a:extLst>
                <a:ext uri="{FF2B5EF4-FFF2-40B4-BE49-F238E27FC236}">
                  <a16:creationId xmlns:a16="http://schemas.microsoft.com/office/drawing/2014/main" id="{F0F83748-E90A-47F7-A2AB-8F1A89EE9604}"/>
                </a:ext>
              </a:extLst>
            </p:cNvPr>
            <p:cNvGrpSpPr>
              <a:grpSpLocks/>
            </p:cNvGrpSpPr>
            <p:nvPr/>
          </p:nvGrpSpPr>
          <p:grpSpPr bwMode="auto">
            <a:xfrm>
              <a:off x="3234" y="3103"/>
              <a:ext cx="513" cy="291"/>
              <a:chOff x="3384" y="2591"/>
              <a:chExt cx="668" cy="223"/>
            </a:xfrm>
          </p:grpSpPr>
          <p:grpSp>
            <p:nvGrpSpPr>
              <p:cNvPr id="486" name="Group 309">
                <a:extLst>
                  <a:ext uri="{FF2B5EF4-FFF2-40B4-BE49-F238E27FC236}">
                    <a16:creationId xmlns:a16="http://schemas.microsoft.com/office/drawing/2014/main" id="{BDE171D2-55AC-448C-8F6C-086AC5818F65}"/>
                  </a:ext>
                </a:extLst>
              </p:cNvPr>
              <p:cNvGrpSpPr>
                <a:grpSpLocks/>
              </p:cNvGrpSpPr>
              <p:nvPr/>
            </p:nvGrpSpPr>
            <p:grpSpPr bwMode="auto">
              <a:xfrm>
                <a:off x="3384" y="2591"/>
                <a:ext cx="668" cy="223"/>
                <a:chOff x="589" y="686"/>
                <a:chExt cx="1202" cy="1111"/>
              </a:xfrm>
            </p:grpSpPr>
            <p:sp>
              <p:nvSpPr>
                <p:cNvPr id="488" name="Freeform 310">
                  <a:extLst>
                    <a:ext uri="{FF2B5EF4-FFF2-40B4-BE49-F238E27FC236}">
                      <a16:creationId xmlns:a16="http://schemas.microsoft.com/office/drawing/2014/main" id="{47877518-C0E1-4109-A2D0-25CBEAC3675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9" name="Freeform 311">
                  <a:extLst>
                    <a:ext uri="{FF2B5EF4-FFF2-40B4-BE49-F238E27FC236}">
                      <a16:creationId xmlns:a16="http://schemas.microsoft.com/office/drawing/2014/main" id="{CFDC9EBF-2A80-4B8C-BCC5-8210E8832A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0" name="Freeform 312">
                  <a:extLst>
                    <a:ext uri="{FF2B5EF4-FFF2-40B4-BE49-F238E27FC236}">
                      <a16:creationId xmlns:a16="http://schemas.microsoft.com/office/drawing/2014/main" id="{BC8D9646-9326-4836-B070-28CBAFD6389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1" name="Freeform 313">
                  <a:extLst>
                    <a:ext uri="{FF2B5EF4-FFF2-40B4-BE49-F238E27FC236}">
                      <a16:creationId xmlns:a16="http://schemas.microsoft.com/office/drawing/2014/main" id="{EB533FE3-09AF-465A-BE31-BF827C4E3ED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2" name="Freeform 314">
                  <a:extLst>
                    <a:ext uri="{FF2B5EF4-FFF2-40B4-BE49-F238E27FC236}">
                      <a16:creationId xmlns:a16="http://schemas.microsoft.com/office/drawing/2014/main" id="{CDBCED24-4E18-4EC1-9BF2-D9ADC985D23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93" name="Freeform 315">
                  <a:extLst>
                    <a:ext uri="{FF2B5EF4-FFF2-40B4-BE49-F238E27FC236}">
                      <a16:creationId xmlns:a16="http://schemas.microsoft.com/office/drawing/2014/main" id="{74510997-F046-4C61-998D-DBF2693B765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87" name="Text Box 316">
                <a:extLst>
                  <a:ext uri="{FF2B5EF4-FFF2-40B4-BE49-F238E27FC236}">
                    <a16:creationId xmlns:a16="http://schemas.microsoft.com/office/drawing/2014/main" id="{78F34E2D-4728-45C7-985D-B2B56615AAA3}"/>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1" name="Group 317">
              <a:extLst>
                <a:ext uri="{FF2B5EF4-FFF2-40B4-BE49-F238E27FC236}">
                  <a16:creationId xmlns:a16="http://schemas.microsoft.com/office/drawing/2014/main" id="{67B04ADC-6297-48A4-BC22-9F3919CA775E}"/>
                </a:ext>
              </a:extLst>
            </p:cNvPr>
            <p:cNvGrpSpPr>
              <a:grpSpLocks/>
            </p:cNvGrpSpPr>
            <p:nvPr/>
          </p:nvGrpSpPr>
          <p:grpSpPr bwMode="auto">
            <a:xfrm>
              <a:off x="3880" y="3725"/>
              <a:ext cx="513" cy="291"/>
              <a:chOff x="3384" y="2591"/>
              <a:chExt cx="668" cy="223"/>
            </a:xfrm>
          </p:grpSpPr>
          <p:grpSp>
            <p:nvGrpSpPr>
              <p:cNvPr id="478" name="Group 318">
                <a:extLst>
                  <a:ext uri="{FF2B5EF4-FFF2-40B4-BE49-F238E27FC236}">
                    <a16:creationId xmlns:a16="http://schemas.microsoft.com/office/drawing/2014/main" id="{5F526C9D-A4BC-45BF-9413-268CD0369BE8}"/>
                  </a:ext>
                </a:extLst>
              </p:cNvPr>
              <p:cNvGrpSpPr>
                <a:grpSpLocks/>
              </p:cNvGrpSpPr>
              <p:nvPr/>
            </p:nvGrpSpPr>
            <p:grpSpPr bwMode="auto">
              <a:xfrm>
                <a:off x="3384" y="2591"/>
                <a:ext cx="668" cy="223"/>
                <a:chOff x="589" y="686"/>
                <a:chExt cx="1202" cy="1111"/>
              </a:xfrm>
            </p:grpSpPr>
            <p:sp>
              <p:nvSpPr>
                <p:cNvPr id="480" name="Freeform 319">
                  <a:extLst>
                    <a:ext uri="{FF2B5EF4-FFF2-40B4-BE49-F238E27FC236}">
                      <a16:creationId xmlns:a16="http://schemas.microsoft.com/office/drawing/2014/main" id="{656A2ACC-B54D-4D9A-BBD9-2FCE02DC6DF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1" name="Freeform 320">
                  <a:extLst>
                    <a:ext uri="{FF2B5EF4-FFF2-40B4-BE49-F238E27FC236}">
                      <a16:creationId xmlns:a16="http://schemas.microsoft.com/office/drawing/2014/main" id="{B2A8BBA3-6D8B-41B2-80B4-58962234B24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2" name="Freeform 321">
                  <a:extLst>
                    <a:ext uri="{FF2B5EF4-FFF2-40B4-BE49-F238E27FC236}">
                      <a16:creationId xmlns:a16="http://schemas.microsoft.com/office/drawing/2014/main" id="{04496AA2-96A1-44BD-A262-E55731F6A6F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3" name="Freeform 322">
                  <a:extLst>
                    <a:ext uri="{FF2B5EF4-FFF2-40B4-BE49-F238E27FC236}">
                      <a16:creationId xmlns:a16="http://schemas.microsoft.com/office/drawing/2014/main" id="{822A69AF-B70A-4D08-92D9-3593B23F077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4" name="Freeform 323">
                  <a:extLst>
                    <a:ext uri="{FF2B5EF4-FFF2-40B4-BE49-F238E27FC236}">
                      <a16:creationId xmlns:a16="http://schemas.microsoft.com/office/drawing/2014/main" id="{0004E6FE-B25C-4EBF-8AAA-37951260EDD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5" name="Freeform 324">
                  <a:extLst>
                    <a:ext uri="{FF2B5EF4-FFF2-40B4-BE49-F238E27FC236}">
                      <a16:creationId xmlns:a16="http://schemas.microsoft.com/office/drawing/2014/main" id="{FEFFA072-9E44-4412-8491-DEAA6E3B88F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79" name="Text Box 325">
                <a:extLst>
                  <a:ext uri="{FF2B5EF4-FFF2-40B4-BE49-F238E27FC236}">
                    <a16:creationId xmlns:a16="http://schemas.microsoft.com/office/drawing/2014/main" id="{C8344669-206E-4E4A-8142-52D3F57844B2}"/>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2" name="Group 326">
              <a:extLst>
                <a:ext uri="{FF2B5EF4-FFF2-40B4-BE49-F238E27FC236}">
                  <a16:creationId xmlns:a16="http://schemas.microsoft.com/office/drawing/2014/main" id="{4B7BF814-D32F-405D-A291-CCA4826C3F52}"/>
                </a:ext>
              </a:extLst>
            </p:cNvPr>
            <p:cNvGrpSpPr>
              <a:grpSpLocks/>
            </p:cNvGrpSpPr>
            <p:nvPr/>
          </p:nvGrpSpPr>
          <p:grpSpPr bwMode="auto">
            <a:xfrm>
              <a:off x="3880" y="3507"/>
              <a:ext cx="513" cy="291"/>
              <a:chOff x="3384" y="2591"/>
              <a:chExt cx="668" cy="223"/>
            </a:xfrm>
          </p:grpSpPr>
          <p:grpSp>
            <p:nvGrpSpPr>
              <p:cNvPr id="470" name="Group 327">
                <a:extLst>
                  <a:ext uri="{FF2B5EF4-FFF2-40B4-BE49-F238E27FC236}">
                    <a16:creationId xmlns:a16="http://schemas.microsoft.com/office/drawing/2014/main" id="{7CD72960-07D0-47FF-AD2F-58485E81E5AD}"/>
                  </a:ext>
                </a:extLst>
              </p:cNvPr>
              <p:cNvGrpSpPr>
                <a:grpSpLocks/>
              </p:cNvGrpSpPr>
              <p:nvPr/>
            </p:nvGrpSpPr>
            <p:grpSpPr bwMode="auto">
              <a:xfrm>
                <a:off x="3384" y="2591"/>
                <a:ext cx="668" cy="223"/>
                <a:chOff x="589" y="686"/>
                <a:chExt cx="1202" cy="1111"/>
              </a:xfrm>
            </p:grpSpPr>
            <p:sp>
              <p:nvSpPr>
                <p:cNvPr id="472" name="Freeform 328">
                  <a:extLst>
                    <a:ext uri="{FF2B5EF4-FFF2-40B4-BE49-F238E27FC236}">
                      <a16:creationId xmlns:a16="http://schemas.microsoft.com/office/drawing/2014/main" id="{C404F99D-5B8F-43CE-B43B-1890AA50C89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3" name="Freeform 329">
                  <a:extLst>
                    <a:ext uri="{FF2B5EF4-FFF2-40B4-BE49-F238E27FC236}">
                      <a16:creationId xmlns:a16="http://schemas.microsoft.com/office/drawing/2014/main" id="{870D5199-5F1A-4143-8324-C4744B7479F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4" name="Freeform 330">
                  <a:extLst>
                    <a:ext uri="{FF2B5EF4-FFF2-40B4-BE49-F238E27FC236}">
                      <a16:creationId xmlns:a16="http://schemas.microsoft.com/office/drawing/2014/main" id="{FA415125-4009-4C55-BC35-F237B1D14B4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5" name="Freeform 331">
                  <a:extLst>
                    <a:ext uri="{FF2B5EF4-FFF2-40B4-BE49-F238E27FC236}">
                      <a16:creationId xmlns:a16="http://schemas.microsoft.com/office/drawing/2014/main" id="{8B4F861A-02BB-4DFE-83DE-ECA984BC37D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6" name="Freeform 332">
                  <a:extLst>
                    <a:ext uri="{FF2B5EF4-FFF2-40B4-BE49-F238E27FC236}">
                      <a16:creationId xmlns:a16="http://schemas.microsoft.com/office/drawing/2014/main" id="{C13F9B28-9F31-47D2-A298-475E6EE92CA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77" name="Freeform 333">
                  <a:extLst>
                    <a:ext uri="{FF2B5EF4-FFF2-40B4-BE49-F238E27FC236}">
                      <a16:creationId xmlns:a16="http://schemas.microsoft.com/office/drawing/2014/main" id="{94B235DB-8C89-416B-8FC3-CB9461E6AA45}"/>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71" name="Text Box 334">
                <a:extLst>
                  <a:ext uri="{FF2B5EF4-FFF2-40B4-BE49-F238E27FC236}">
                    <a16:creationId xmlns:a16="http://schemas.microsoft.com/office/drawing/2014/main" id="{F48E2FB1-8E1F-4D3D-8864-DEB4701A035E}"/>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3" name="Group 335">
              <a:extLst>
                <a:ext uri="{FF2B5EF4-FFF2-40B4-BE49-F238E27FC236}">
                  <a16:creationId xmlns:a16="http://schemas.microsoft.com/office/drawing/2014/main" id="{3F227D7E-1A57-4DD1-9CCA-2FE16F01816F}"/>
                </a:ext>
              </a:extLst>
            </p:cNvPr>
            <p:cNvGrpSpPr>
              <a:grpSpLocks/>
            </p:cNvGrpSpPr>
            <p:nvPr/>
          </p:nvGrpSpPr>
          <p:grpSpPr bwMode="auto">
            <a:xfrm>
              <a:off x="3880" y="3289"/>
              <a:ext cx="513" cy="291"/>
              <a:chOff x="3384" y="2591"/>
              <a:chExt cx="668" cy="223"/>
            </a:xfrm>
          </p:grpSpPr>
          <p:grpSp>
            <p:nvGrpSpPr>
              <p:cNvPr id="462" name="Group 336">
                <a:extLst>
                  <a:ext uri="{FF2B5EF4-FFF2-40B4-BE49-F238E27FC236}">
                    <a16:creationId xmlns:a16="http://schemas.microsoft.com/office/drawing/2014/main" id="{6B2D2ADE-5011-420D-9EC8-7486A2FE2CB6}"/>
                  </a:ext>
                </a:extLst>
              </p:cNvPr>
              <p:cNvGrpSpPr>
                <a:grpSpLocks/>
              </p:cNvGrpSpPr>
              <p:nvPr/>
            </p:nvGrpSpPr>
            <p:grpSpPr bwMode="auto">
              <a:xfrm>
                <a:off x="3384" y="2591"/>
                <a:ext cx="668" cy="223"/>
                <a:chOff x="589" y="686"/>
                <a:chExt cx="1202" cy="1111"/>
              </a:xfrm>
            </p:grpSpPr>
            <p:sp>
              <p:nvSpPr>
                <p:cNvPr id="464" name="Freeform 337">
                  <a:extLst>
                    <a:ext uri="{FF2B5EF4-FFF2-40B4-BE49-F238E27FC236}">
                      <a16:creationId xmlns:a16="http://schemas.microsoft.com/office/drawing/2014/main" id="{235DEB6F-31D1-4A88-BF37-BBBA55EBE22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5" name="Freeform 338">
                  <a:extLst>
                    <a:ext uri="{FF2B5EF4-FFF2-40B4-BE49-F238E27FC236}">
                      <a16:creationId xmlns:a16="http://schemas.microsoft.com/office/drawing/2014/main" id="{F47B1EE4-DB6C-4C8F-8BC5-A5F414599C7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6" name="Freeform 339">
                  <a:extLst>
                    <a:ext uri="{FF2B5EF4-FFF2-40B4-BE49-F238E27FC236}">
                      <a16:creationId xmlns:a16="http://schemas.microsoft.com/office/drawing/2014/main" id="{0A118ACB-1311-4FAB-A7A2-3E7006448013}"/>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7" name="Freeform 340">
                  <a:extLst>
                    <a:ext uri="{FF2B5EF4-FFF2-40B4-BE49-F238E27FC236}">
                      <a16:creationId xmlns:a16="http://schemas.microsoft.com/office/drawing/2014/main" id="{5CABD593-8082-4FCD-9A4C-BAFFC1637DC6}"/>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8" name="Freeform 341">
                  <a:extLst>
                    <a:ext uri="{FF2B5EF4-FFF2-40B4-BE49-F238E27FC236}">
                      <a16:creationId xmlns:a16="http://schemas.microsoft.com/office/drawing/2014/main" id="{4107BBE3-5F94-4BC6-985F-0768A6638E8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9" name="Freeform 342">
                  <a:extLst>
                    <a:ext uri="{FF2B5EF4-FFF2-40B4-BE49-F238E27FC236}">
                      <a16:creationId xmlns:a16="http://schemas.microsoft.com/office/drawing/2014/main" id="{14F93519-C2D5-44B3-A3B2-3EEEB148D5C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63" name="Text Box 343">
                <a:extLst>
                  <a:ext uri="{FF2B5EF4-FFF2-40B4-BE49-F238E27FC236}">
                    <a16:creationId xmlns:a16="http://schemas.microsoft.com/office/drawing/2014/main" id="{E217D9F9-3EC4-4D33-9053-ECE78C899662}"/>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4" name="Group 344">
              <a:extLst>
                <a:ext uri="{FF2B5EF4-FFF2-40B4-BE49-F238E27FC236}">
                  <a16:creationId xmlns:a16="http://schemas.microsoft.com/office/drawing/2014/main" id="{94D48245-8170-4B92-B3F7-6064D9D29C83}"/>
                </a:ext>
              </a:extLst>
            </p:cNvPr>
            <p:cNvGrpSpPr>
              <a:grpSpLocks/>
            </p:cNvGrpSpPr>
            <p:nvPr/>
          </p:nvGrpSpPr>
          <p:grpSpPr bwMode="auto">
            <a:xfrm>
              <a:off x="3880" y="3070"/>
              <a:ext cx="513" cy="292"/>
              <a:chOff x="3384" y="2591"/>
              <a:chExt cx="668" cy="223"/>
            </a:xfrm>
          </p:grpSpPr>
          <p:grpSp>
            <p:nvGrpSpPr>
              <p:cNvPr id="454" name="Group 345">
                <a:extLst>
                  <a:ext uri="{FF2B5EF4-FFF2-40B4-BE49-F238E27FC236}">
                    <a16:creationId xmlns:a16="http://schemas.microsoft.com/office/drawing/2014/main" id="{2C6D029D-B437-495A-A09C-EDC081AA84E2}"/>
                  </a:ext>
                </a:extLst>
              </p:cNvPr>
              <p:cNvGrpSpPr>
                <a:grpSpLocks/>
              </p:cNvGrpSpPr>
              <p:nvPr/>
            </p:nvGrpSpPr>
            <p:grpSpPr bwMode="auto">
              <a:xfrm>
                <a:off x="3384" y="2591"/>
                <a:ext cx="668" cy="223"/>
                <a:chOff x="589" y="686"/>
                <a:chExt cx="1202" cy="1111"/>
              </a:xfrm>
            </p:grpSpPr>
            <p:sp>
              <p:nvSpPr>
                <p:cNvPr id="456" name="Freeform 346">
                  <a:extLst>
                    <a:ext uri="{FF2B5EF4-FFF2-40B4-BE49-F238E27FC236}">
                      <a16:creationId xmlns:a16="http://schemas.microsoft.com/office/drawing/2014/main" id="{4125B722-2C75-4E6B-BAC2-20AE2E7993B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7" name="Freeform 347">
                  <a:extLst>
                    <a:ext uri="{FF2B5EF4-FFF2-40B4-BE49-F238E27FC236}">
                      <a16:creationId xmlns:a16="http://schemas.microsoft.com/office/drawing/2014/main" id="{0A25DAA5-8642-4F9A-903B-CE45CF02B8DE}"/>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8" name="Freeform 348">
                  <a:extLst>
                    <a:ext uri="{FF2B5EF4-FFF2-40B4-BE49-F238E27FC236}">
                      <a16:creationId xmlns:a16="http://schemas.microsoft.com/office/drawing/2014/main" id="{B97E8AB3-77B1-464B-894E-1A8C639C475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9" name="Freeform 349">
                  <a:extLst>
                    <a:ext uri="{FF2B5EF4-FFF2-40B4-BE49-F238E27FC236}">
                      <a16:creationId xmlns:a16="http://schemas.microsoft.com/office/drawing/2014/main" id="{18ADAEC9-4E93-4DEF-920F-2216216679D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0" name="Freeform 350">
                  <a:extLst>
                    <a:ext uri="{FF2B5EF4-FFF2-40B4-BE49-F238E27FC236}">
                      <a16:creationId xmlns:a16="http://schemas.microsoft.com/office/drawing/2014/main" id="{D0937A24-CD35-4869-B737-7B4A77013B4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61" name="Freeform 351">
                  <a:extLst>
                    <a:ext uri="{FF2B5EF4-FFF2-40B4-BE49-F238E27FC236}">
                      <a16:creationId xmlns:a16="http://schemas.microsoft.com/office/drawing/2014/main" id="{DF6343A6-11D9-4E9B-A65C-B20EB0D56E7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55" name="Text Box 352">
                <a:extLst>
                  <a:ext uri="{FF2B5EF4-FFF2-40B4-BE49-F238E27FC236}">
                    <a16:creationId xmlns:a16="http://schemas.microsoft.com/office/drawing/2014/main" id="{89675240-C8C3-45CC-A972-582D31B59196}"/>
                  </a:ext>
                </a:extLst>
              </p:cNvPr>
              <p:cNvSpPr txBox="1">
                <a:spLocks noChangeArrowheads="1"/>
              </p:cNvSpPr>
              <p:nvPr/>
            </p:nvSpPr>
            <p:spPr bwMode="auto">
              <a:xfrm>
                <a:off x="3402"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5" name="Group 353">
              <a:extLst>
                <a:ext uri="{FF2B5EF4-FFF2-40B4-BE49-F238E27FC236}">
                  <a16:creationId xmlns:a16="http://schemas.microsoft.com/office/drawing/2014/main" id="{642B1315-954F-479D-97AE-2B0E7F3F608D}"/>
                </a:ext>
              </a:extLst>
            </p:cNvPr>
            <p:cNvGrpSpPr>
              <a:grpSpLocks/>
            </p:cNvGrpSpPr>
            <p:nvPr/>
          </p:nvGrpSpPr>
          <p:grpSpPr bwMode="auto">
            <a:xfrm>
              <a:off x="3880" y="2852"/>
              <a:ext cx="513" cy="291"/>
              <a:chOff x="3384" y="2591"/>
              <a:chExt cx="668" cy="223"/>
            </a:xfrm>
          </p:grpSpPr>
          <p:grpSp>
            <p:nvGrpSpPr>
              <p:cNvPr id="446" name="Group 354">
                <a:extLst>
                  <a:ext uri="{FF2B5EF4-FFF2-40B4-BE49-F238E27FC236}">
                    <a16:creationId xmlns:a16="http://schemas.microsoft.com/office/drawing/2014/main" id="{A6CDFB5A-A9F0-475D-89B6-53CBC66119EC}"/>
                  </a:ext>
                </a:extLst>
              </p:cNvPr>
              <p:cNvGrpSpPr>
                <a:grpSpLocks/>
              </p:cNvGrpSpPr>
              <p:nvPr/>
            </p:nvGrpSpPr>
            <p:grpSpPr bwMode="auto">
              <a:xfrm>
                <a:off x="3384" y="2591"/>
                <a:ext cx="668" cy="223"/>
                <a:chOff x="589" y="686"/>
                <a:chExt cx="1202" cy="1111"/>
              </a:xfrm>
            </p:grpSpPr>
            <p:sp>
              <p:nvSpPr>
                <p:cNvPr id="448" name="Freeform 355">
                  <a:extLst>
                    <a:ext uri="{FF2B5EF4-FFF2-40B4-BE49-F238E27FC236}">
                      <a16:creationId xmlns:a16="http://schemas.microsoft.com/office/drawing/2014/main" id="{09E16A64-F47A-4D9B-BEF6-3E69ED044A3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9" name="Freeform 356">
                  <a:extLst>
                    <a:ext uri="{FF2B5EF4-FFF2-40B4-BE49-F238E27FC236}">
                      <a16:creationId xmlns:a16="http://schemas.microsoft.com/office/drawing/2014/main" id="{4C6AAA57-F7C3-4BF0-9332-AE10D1E7484C}"/>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0" name="Freeform 357">
                  <a:extLst>
                    <a:ext uri="{FF2B5EF4-FFF2-40B4-BE49-F238E27FC236}">
                      <a16:creationId xmlns:a16="http://schemas.microsoft.com/office/drawing/2014/main" id="{7197A3F8-EB7E-4B4D-856E-70B484C7521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58EC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1" name="Freeform 358">
                  <a:extLst>
                    <a:ext uri="{FF2B5EF4-FFF2-40B4-BE49-F238E27FC236}">
                      <a16:creationId xmlns:a16="http://schemas.microsoft.com/office/drawing/2014/main" id="{3B3A644A-904A-4FBD-9847-3FFE8EB7EA56}"/>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2" name="Freeform 359">
                  <a:extLst>
                    <a:ext uri="{FF2B5EF4-FFF2-40B4-BE49-F238E27FC236}">
                      <a16:creationId xmlns:a16="http://schemas.microsoft.com/office/drawing/2014/main" id="{1720B92D-D930-489F-B10D-FED65F4B810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1A2C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53" name="Freeform 360">
                  <a:extLst>
                    <a:ext uri="{FF2B5EF4-FFF2-40B4-BE49-F238E27FC236}">
                      <a16:creationId xmlns:a16="http://schemas.microsoft.com/office/drawing/2014/main" id="{63317FD1-73E0-45E1-8A7D-CD195BE88B7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1C6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47" name="Text Box 361">
                <a:extLst>
                  <a:ext uri="{FF2B5EF4-FFF2-40B4-BE49-F238E27FC236}">
                    <a16:creationId xmlns:a16="http://schemas.microsoft.com/office/drawing/2014/main" id="{C402A34F-C214-48F0-A709-762C63459A38}"/>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6" name="Group 362">
              <a:extLst>
                <a:ext uri="{FF2B5EF4-FFF2-40B4-BE49-F238E27FC236}">
                  <a16:creationId xmlns:a16="http://schemas.microsoft.com/office/drawing/2014/main" id="{F3858726-0421-47E9-A229-B7BD7058FB27}"/>
                </a:ext>
              </a:extLst>
            </p:cNvPr>
            <p:cNvGrpSpPr>
              <a:grpSpLocks/>
            </p:cNvGrpSpPr>
            <p:nvPr/>
          </p:nvGrpSpPr>
          <p:grpSpPr bwMode="auto">
            <a:xfrm>
              <a:off x="4503" y="3731"/>
              <a:ext cx="512" cy="291"/>
              <a:chOff x="3384" y="2591"/>
              <a:chExt cx="668" cy="223"/>
            </a:xfrm>
          </p:grpSpPr>
          <p:grpSp>
            <p:nvGrpSpPr>
              <p:cNvPr id="438" name="Group 363">
                <a:extLst>
                  <a:ext uri="{FF2B5EF4-FFF2-40B4-BE49-F238E27FC236}">
                    <a16:creationId xmlns:a16="http://schemas.microsoft.com/office/drawing/2014/main" id="{993AC915-6F99-4C17-8A19-779C1A3E2451}"/>
                  </a:ext>
                </a:extLst>
              </p:cNvPr>
              <p:cNvGrpSpPr>
                <a:grpSpLocks/>
              </p:cNvGrpSpPr>
              <p:nvPr/>
            </p:nvGrpSpPr>
            <p:grpSpPr bwMode="auto">
              <a:xfrm>
                <a:off x="3384" y="2591"/>
                <a:ext cx="668" cy="223"/>
                <a:chOff x="589" y="686"/>
                <a:chExt cx="1202" cy="1111"/>
              </a:xfrm>
            </p:grpSpPr>
            <p:sp>
              <p:nvSpPr>
                <p:cNvPr id="440" name="Freeform 364">
                  <a:extLst>
                    <a:ext uri="{FF2B5EF4-FFF2-40B4-BE49-F238E27FC236}">
                      <a16:creationId xmlns:a16="http://schemas.microsoft.com/office/drawing/2014/main" id="{E533E335-87B2-41AD-A734-2C2E79890E3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1" name="Freeform 365">
                  <a:extLst>
                    <a:ext uri="{FF2B5EF4-FFF2-40B4-BE49-F238E27FC236}">
                      <a16:creationId xmlns:a16="http://schemas.microsoft.com/office/drawing/2014/main" id="{B46278A7-004B-475D-90BC-4A9CA22DEA6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2" name="Freeform 366">
                  <a:extLst>
                    <a:ext uri="{FF2B5EF4-FFF2-40B4-BE49-F238E27FC236}">
                      <a16:creationId xmlns:a16="http://schemas.microsoft.com/office/drawing/2014/main" id="{C1D2EEE0-E1BA-43BA-9B24-655F3E12B43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3" name="Freeform 367">
                  <a:extLst>
                    <a:ext uri="{FF2B5EF4-FFF2-40B4-BE49-F238E27FC236}">
                      <a16:creationId xmlns:a16="http://schemas.microsoft.com/office/drawing/2014/main" id="{AEE2A42D-3DC2-4E75-B9B8-15700077F3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4" name="Freeform 368">
                  <a:extLst>
                    <a:ext uri="{FF2B5EF4-FFF2-40B4-BE49-F238E27FC236}">
                      <a16:creationId xmlns:a16="http://schemas.microsoft.com/office/drawing/2014/main" id="{AAF5F2DE-30D8-4EAE-B01B-36436725BAC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45" name="Freeform 369">
                  <a:extLst>
                    <a:ext uri="{FF2B5EF4-FFF2-40B4-BE49-F238E27FC236}">
                      <a16:creationId xmlns:a16="http://schemas.microsoft.com/office/drawing/2014/main" id="{D1670F2F-FC0F-4946-AD03-DCA8DEE77C44}"/>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39" name="Text Box 370">
                <a:extLst>
                  <a:ext uri="{FF2B5EF4-FFF2-40B4-BE49-F238E27FC236}">
                    <a16:creationId xmlns:a16="http://schemas.microsoft.com/office/drawing/2014/main" id="{C724E512-C377-4C5A-B403-E1A6117ADEB5}"/>
                  </a:ext>
                </a:extLst>
              </p:cNvPr>
              <p:cNvSpPr txBox="1">
                <a:spLocks noChangeArrowheads="1"/>
              </p:cNvSpPr>
              <p:nvPr/>
            </p:nvSpPr>
            <p:spPr bwMode="auto">
              <a:xfrm>
                <a:off x="3404" y="2659"/>
                <a:ext cx="45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7" name="Group 371">
              <a:extLst>
                <a:ext uri="{FF2B5EF4-FFF2-40B4-BE49-F238E27FC236}">
                  <a16:creationId xmlns:a16="http://schemas.microsoft.com/office/drawing/2014/main" id="{B901A4C6-6925-49D4-B326-71741F225D4D}"/>
                </a:ext>
              </a:extLst>
            </p:cNvPr>
            <p:cNvGrpSpPr>
              <a:grpSpLocks/>
            </p:cNvGrpSpPr>
            <p:nvPr/>
          </p:nvGrpSpPr>
          <p:grpSpPr bwMode="auto">
            <a:xfrm>
              <a:off x="4503" y="3518"/>
              <a:ext cx="512" cy="291"/>
              <a:chOff x="3384" y="2591"/>
              <a:chExt cx="668" cy="223"/>
            </a:xfrm>
          </p:grpSpPr>
          <p:grpSp>
            <p:nvGrpSpPr>
              <p:cNvPr id="430" name="Group 372">
                <a:extLst>
                  <a:ext uri="{FF2B5EF4-FFF2-40B4-BE49-F238E27FC236}">
                    <a16:creationId xmlns:a16="http://schemas.microsoft.com/office/drawing/2014/main" id="{3AF00866-F84C-4A89-910B-938ECEDEECBB}"/>
                  </a:ext>
                </a:extLst>
              </p:cNvPr>
              <p:cNvGrpSpPr>
                <a:grpSpLocks/>
              </p:cNvGrpSpPr>
              <p:nvPr/>
            </p:nvGrpSpPr>
            <p:grpSpPr bwMode="auto">
              <a:xfrm>
                <a:off x="3384" y="2591"/>
                <a:ext cx="668" cy="223"/>
                <a:chOff x="589" y="686"/>
                <a:chExt cx="1202" cy="1111"/>
              </a:xfrm>
            </p:grpSpPr>
            <p:sp>
              <p:nvSpPr>
                <p:cNvPr id="432" name="Freeform 373">
                  <a:extLst>
                    <a:ext uri="{FF2B5EF4-FFF2-40B4-BE49-F238E27FC236}">
                      <a16:creationId xmlns:a16="http://schemas.microsoft.com/office/drawing/2014/main" id="{AD2544BB-BDE1-4D06-BB25-7B38684BBF72}"/>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3" name="Freeform 374">
                  <a:extLst>
                    <a:ext uri="{FF2B5EF4-FFF2-40B4-BE49-F238E27FC236}">
                      <a16:creationId xmlns:a16="http://schemas.microsoft.com/office/drawing/2014/main" id="{3586E71A-E76B-44A9-A462-840780BFC8F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4" name="Freeform 375">
                  <a:extLst>
                    <a:ext uri="{FF2B5EF4-FFF2-40B4-BE49-F238E27FC236}">
                      <a16:creationId xmlns:a16="http://schemas.microsoft.com/office/drawing/2014/main" id="{24268781-060F-4009-B6D6-318145DDDC7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5" name="Freeform 376">
                  <a:extLst>
                    <a:ext uri="{FF2B5EF4-FFF2-40B4-BE49-F238E27FC236}">
                      <a16:creationId xmlns:a16="http://schemas.microsoft.com/office/drawing/2014/main" id="{FBC786F9-E8AD-46DC-B72A-A5928CFEBEF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6" name="Freeform 377">
                  <a:extLst>
                    <a:ext uri="{FF2B5EF4-FFF2-40B4-BE49-F238E27FC236}">
                      <a16:creationId xmlns:a16="http://schemas.microsoft.com/office/drawing/2014/main" id="{5E64AD6F-F608-4944-8DB6-CAAFBDBBAFC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37" name="Freeform 378">
                  <a:extLst>
                    <a:ext uri="{FF2B5EF4-FFF2-40B4-BE49-F238E27FC236}">
                      <a16:creationId xmlns:a16="http://schemas.microsoft.com/office/drawing/2014/main" id="{83A29626-8EA6-4E07-A846-E38DAC009ED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31" name="Text Box 379">
                <a:extLst>
                  <a:ext uri="{FF2B5EF4-FFF2-40B4-BE49-F238E27FC236}">
                    <a16:creationId xmlns:a16="http://schemas.microsoft.com/office/drawing/2014/main" id="{A0EBD3BD-9381-48BE-94BC-8886B8A5DCE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8" name="Group 380">
              <a:extLst>
                <a:ext uri="{FF2B5EF4-FFF2-40B4-BE49-F238E27FC236}">
                  <a16:creationId xmlns:a16="http://schemas.microsoft.com/office/drawing/2014/main" id="{45151F5F-E07B-4366-9138-0B5525541AEF}"/>
                </a:ext>
              </a:extLst>
            </p:cNvPr>
            <p:cNvGrpSpPr>
              <a:grpSpLocks/>
            </p:cNvGrpSpPr>
            <p:nvPr/>
          </p:nvGrpSpPr>
          <p:grpSpPr bwMode="auto">
            <a:xfrm>
              <a:off x="4503" y="3304"/>
              <a:ext cx="512" cy="293"/>
              <a:chOff x="3384" y="2591"/>
              <a:chExt cx="668" cy="223"/>
            </a:xfrm>
          </p:grpSpPr>
          <p:grpSp>
            <p:nvGrpSpPr>
              <p:cNvPr id="422" name="Group 381">
                <a:extLst>
                  <a:ext uri="{FF2B5EF4-FFF2-40B4-BE49-F238E27FC236}">
                    <a16:creationId xmlns:a16="http://schemas.microsoft.com/office/drawing/2014/main" id="{39CD0C97-8686-46B9-A3B0-4B581128D4D0}"/>
                  </a:ext>
                </a:extLst>
              </p:cNvPr>
              <p:cNvGrpSpPr>
                <a:grpSpLocks/>
              </p:cNvGrpSpPr>
              <p:nvPr/>
            </p:nvGrpSpPr>
            <p:grpSpPr bwMode="auto">
              <a:xfrm>
                <a:off x="3384" y="2591"/>
                <a:ext cx="668" cy="223"/>
                <a:chOff x="589" y="686"/>
                <a:chExt cx="1202" cy="1111"/>
              </a:xfrm>
            </p:grpSpPr>
            <p:sp>
              <p:nvSpPr>
                <p:cNvPr id="424" name="Freeform 382">
                  <a:extLst>
                    <a:ext uri="{FF2B5EF4-FFF2-40B4-BE49-F238E27FC236}">
                      <a16:creationId xmlns:a16="http://schemas.microsoft.com/office/drawing/2014/main" id="{0BE73C2A-5250-49C4-BA40-7DDD83928DE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5" name="Freeform 383">
                  <a:extLst>
                    <a:ext uri="{FF2B5EF4-FFF2-40B4-BE49-F238E27FC236}">
                      <a16:creationId xmlns:a16="http://schemas.microsoft.com/office/drawing/2014/main" id="{0766DD01-15D7-4C1C-B728-19A4E3B4A8C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6" name="Freeform 384">
                  <a:extLst>
                    <a:ext uri="{FF2B5EF4-FFF2-40B4-BE49-F238E27FC236}">
                      <a16:creationId xmlns:a16="http://schemas.microsoft.com/office/drawing/2014/main" id="{456936B9-D232-4201-A3E9-AAD69AC9866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7" name="Freeform 385">
                  <a:extLst>
                    <a:ext uri="{FF2B5EF4-FFF2-40B4-BE49-F238E27FC236}">
                      <a16:creationId xmlns:a16="http://schemas.microsoft.com/office/drawing/2014/main" id="{E810F6DE-5304-4BE6-89ED-DE2A6B7C3AC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8" name="Freeform 386">
                  <a:extLst>
                    <a:ext uri="{FF2B5EF4-FFF2-40B4-BE49-F238E27FC236}">
                      <a16:creationId xmlns:a16="http://schemas.microsoft.com/office/drawing/2014/main" id="{88746CA3-CD4F-41B4-B4E5-FFE8C1B73E8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9" name="Freeform 387">
                  <a:extLst>
                    <a:ext uri="{FF2B5EF4-FFF2-40B4-BE49-F238E27FC236}">
                      <a16:creationId xmlns:a16="http://schemas.microsoft.com/office/drawing/2014/main" id="{EA0F888E-5AE6-4CBD-85AD-B9EC0293C54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23" name="Text Box 388">
                <a:extLst>
                  <a:ext uri="{FF2B5EF4-FFF2-40B4-BE49-F238E27FC236}">
                    <a16:creationId xmlns:a16="http://schemas.microsoft.com/office/drawing/2014/main" id="{AE30FDE6-4AEC-4731-AD1B-05D465643DCF}"/>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89" name="Group 389">
              <a:extLst>
                <a:ext uri="{FF2B5EF4-FFF2-40B4-BE49-F238E27FC236}">
                  <a16:creationId xmlns:a16="http://schemas.microsoft.com/office/drawing/2014/main" id="{132C69E8-7253-4E21-81E3-0433D09E70DD}"/>
                </a:ext>
              </a:extLst>
            </p:cNvPr>
            <p:cNvGrpSpPr>
              <a:grpSpLocks/>
            </p:cNvGrpSpPr>
            <p:nvPr/>
          </p:nvGrpSpPr>
          <p:grpSpPr bwMode="auto">
            <a:xfrm>
              <a:off x="4503" y="3093"/>
              <a:ext cx="512" cy="291"/>
              <a:chOff x="3384" y="2591"/>
              <a:chExt cx="668" cy="223"/>
            </a:xfrm>
          </p:grpSpPr>
          <p:grpSp>
            <p:nvGrpSpPr>
              <p:cNvPr id="414" name="Group 390">
                <a:extLst>
                  <a:ext uri="{FF2B5EF4-FFF2-40B4-BE49-F238E27FC236}">
                    <a16:creationId xmlns:a16="http://schemas.microsoft.com/office/drawing/2014/main" id="{44B7D880-B0EC-4C78-823F-97CBB39584B7}"/>
                  </a:ext>
                </a:extLst>
              </p:cNvPr>
              <p:cNvGrpSpPr>
                <a:grpSpLocks/>
              </p:cNvGrpSpPr>
              <p:nvPr/>
            </p:nvGrpSpPr>
            <p:grpSpPr bwMode="auto">
              <a:xfrm>
                <a:off x="3384" y="2591"/>
                <a:ext cx="668" cy="223"/>
                <a:chOff x="589" y="686"/>
                <a:chExt cx="1202" cy="1111"/>
              </a:xfrm>
            </p:grpSpPr>
            <p:sp>
              <p:nvSpPr>
                <p:cNvPr id="416" name="Freeform 391">
                  <a:extLst>
                    <a:ext uri="{FF2B5EF4-FFF2-40B4-BE49-F238E27FC236}">
                      <a16:creationId xmlns:a16="http://schemas.microsoft.com/office/drawing/2014/main" id="{BBEA2E05-F979-44A3-B88B-DC04FD7E17B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7" name="Freeform 392">
                  <a:extLst>
                    <a:ext uri="{FF2B5EF4-FFF2-40B4-BE49-F238E27FC236}">
                      <a16:creationId xmlns:a16="http://schemas.microsoft.com/office/drawing/2014/main" id="{475CF76B-6669-4419-8966-2FF89B75695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8" name="Freeform 393">
                  <a:extLst>
                    <a:ext uri="{FF2B5EF4-FFF2-40B4-BE49-F238E27FC236}">
                      <a16:creationId xmlns:a16="http://schemas.microsoft.com/office/drawing/2014/main" id="{81A0868E-A4CA-49FD-81F1-B0F57311B9A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9" name="Freeform 394">
                  <a:extLst>
                    <a:ext uri="{FF2B5EF4-FFF2-40B4-BE49-F238E27FC236}">
                      <a16:creationId xmlns:a16="http://schemas.microsoft.com/office/drawing/2014/main" id="{547038DE-BBBA-4946-B2E4-57EFD4A9547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0" name="Freeform 395">
                  <a:extLst>
                    <a:ext uri="{FF2B5EF4-FFF2-40B4-BE49-F238E27FC236}">
                      <a16:creationId xmlns:a16="http://schemas.microsoft.com/office/drawing/2014/main" id="{FDBA9405-3062-4E17-B098-CA49C6E959D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21" name="Freeform 396">
                  <a:extLst>
                    <a:ext uri="{FF2B5EF4-FFF2-40B4-BE49-F238E27FC236}">
                      <a16:creationId xmlns:a16="http://schemas.microsoft.com/office/drawing/2014/main" id="{98A61936-47E1-4D98-8AD3-29E0ED934FF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15" name="Text Box 397">
                <a:extLst>
                  <a:ext uri="{FF2B5EF4-FFF2-40B4-BE49-F238E27FC236}">
                    <a16:creationId xmlns:a16="http://schemas.microsoft.com/office/drawing/2014/main" id="{AC86065E-8BC4-4459-93FD-F0FE987CD015}"/>
                  </a:ext>
                </a:extLst>
              </p:cNvPr>
              <p:cNvSpPr txBox="1">
                <a:spLocks noChangeArrowheads="1"/>
              </p:cNvSpPr>
              <p:nvPr/>
            </p:nvSpPr>
            <p:spPr bwMode="auto">
              <a:xfrm>
                <a:off x="3404" y="2659"/>
                <a:ext cx="458"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0" name="Group 398">
              <a:extLst>
                <a:ext uri="{FF2B5EF4-FFF2-40B4-BE49-F238E27FC236}">
                  <a16:creationId xmlns:a16="http://schemas.microsoft.com/office/drawing/2014/main" id="{FEE29FF7-F81D-43B4-AEE5-E9AEA7B66C2D}"/>
                </a:ext>
              </a:extLst>
            </p:cNvPr>
            <p:cNvGrpSpPr>
              <a:grpSpLocks/>
            </p:cNvGrpSpPr>
            <p:nvPr/>
          </p:nvGrpSpPr>
          <p:grpSpPr bwMode="auto">
            <a:xfrm>
              <a:off x="4503" y="2879"/>
              <a:ext cx="512" cy="291"/>
              <a:chOff x="3384" y="2591"/>
              <a:chExt cx="668" cy="223"/>
            </a:xfrm>
          </p:grpSpPr>
          <p:grpSp>
            <p:nvGrpSpPr>
              <p:cNvPr id="406" name="Group 399">
                <a:extLst>
                  <a:ext uri="{FF2B5EF4-FFF2-40B4-BE49-F238E27FC236}">
                    <a16:creationId xmlns:a16="http://schemas.microsoft.com/office/drawing/2014/main" id="{4775DB74-E765-412F-AE5B-832991E51524}"/>
                  </a:ext>
                </a:extLst>
              </p:cNvPr>
              <p:cNvGrpSpPr>
                <a:grpSpLocks/>
              </p:cNvGrpSpPr>
              <p:nvPr/>
            </p:nvGrpSpPr>
            <p:grpSpPr bwMode="auto">
              <a:xfrm>
                <a:off x="3384" y="2591"/>
                <a:ext cx="668" cy="223"/>
                <a:chOff x="589" y="686"/>
                <a:chExt cx="1202" cy="1111"/>
              </a:xfrm>
            </p:grpSpPr>
            <p:sp>
              <p:nvSpPr>
                <p:cNvPr id="408" name="Freeform 400">
                  <a:extLst>
                    <a:ext uri="{FF2B5EF4-FFF2-40B4-BE49-F238E27FC236}">
                      <a16:creationId xmlns:a16="http://schemas.microsoft.com/office/drawing/2014/main" id="{D1F9CE11-1058-4B6F-ADB2-B76B18F1BD5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9" name="Freeform 401">
                  <a:extLst>
                    <a:ext uri="{FF2B5EF4-FFF2-40B4-BE49-F238E27FC236}">
                      <a16:creationId xmlns:a16="http://schemas.microsoft.com/office/drawing/2014/main" id="{35A52BC0-564B-41D5-9B74-D7C3A558EA9B}"/>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0" name="Freeform 402">
                  <a:extLst>
                    <a:ext uri="{FF2B5EF4-FFF2-40B4-BE49-F238E27FC236}">
                      <a16:creationId xmlns:a16="http://schemas.microsoft.com/office/drawing/2014/main" id="{7CB64D48-CD31-417D-ADAB-69DBAFE7A440}"/>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489CB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1" name="Freeform 403">
                  <a:extLst>
                    <a:ext uri="{FF2B5EF4-FFF2-40B4-BE49-F238E27FC236}">
                      <a16:creationId xmlns:a16="http://schemas.microsoft.com/office/drawing/2014/main" id="{E30D8D3A-0E6C-400A-B481-C6C88E39BE0F}"/>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2" name="Freeform 404">
                  <a:extLst>
                    <a:ext uri="{FF2B5EF4-FFF2-40B4-BE49-F238E27FC236}">
                      <a16:creationId xmlns:a16="http://schemas.microsoft.com/office/drawing/2014/main" id="{2EE533D1-31D0-41F8-906B-53EC6A9AADC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5FA9C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13" name="Freeform 405">
                  <a:extLst>
                    <a:ext uri="{FF2B5EF4-FFF2-40B4-BE49-F238E27FC236}">
                      <a16:creationId xmlns:a16="http://schemas.microsoft.com/office/drawing/2014/main" id="{9FB22C0F-196F-4404-BD7B-5C3A0F9F405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FCB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407" name="Text Box 406">
                <a:extLst>
                  <a:ext uri="{FF2B5EF4-FFF2-40B4-BE49-F238E27FC236}">
                    <a16:creationId xmlns:a16="http://schemas.microsoft.com/office/drawing/2014/main" id="{A471F6CF-1315-4388-9D67-1C14F7CC64BE}"/>
                  </a:ext>
                </a:extLst>
              </p:cNvPr>
              <p:cNvSpPr txBox="1">
                <a:spLocks noChangeArrowheads="1"/>
              </p:cNvSpPr>
              <p:nvPr/>
            </p:nvSpPr>
            <p:spPr bwMode="auto">
              <a:xfrm>
                <a:off x="3404" y="2658"/>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1" name="Group 407">
              <a:extLst>
                <a:ext uri="{FF2B5EF4-FFF2-40B4-BE49-F238E27FC236}">
                  <a16:creationId xmlns:a16="http://schemas.microsoft.com/office/drawing/2014/main" id="{7C973E0B-A0D0-4286-A03A-12FD120DB261}"/>
                </a:ext>
              </a:extLst>
            </p:cNvPr>
            <p:cNvGrpSpPr>
              <a:grpSpLocks/>
            </p:cNvGrpSpPr>
            <p:nvPr/>
          </p:nvGrpSpPr>
          <p:grpSpPr bwMode="auto">
            <a:xfrm>
              <a:off x="5099" y="3710"/>
              <a:ext cx="513" cy="291"/>
              <a:chOff x="3384" y="2591"/>
              <a:chExt cx="668" cy="223"/>
            </a:xfrm>
          </p:grpSpPr>
          <p:grpSp>
            <p:nvGrpSpPr>
              <p:cNvPr id="398" name="Group 408">
                <a:extLst>
                  <a:ext uri="{FF2B5EF4-FFF2-40B4-BE49-F238E27FC236}">
                    <a16:creationId xmlns:a16="http://schemas.microsoft.com/office/drawing/2014/main" id="{352C3F2D-48CC-4B86-953E-282ED27964E6}"/>
                  </a:ext>
                </a:extLst>
              </p:cNvPr>
              <p:cNvGrpSpPr>
                <a:grpSpLocks/>
              </p:cNvGrpSpPr>
              <p:nvPr/>
            </p:nvGrpSpPr>
            <p:grpSpPr bwMode="auto">
              <a:xfrm>
                <a:off x="3384" y="2591"/>
                <a:ext cx="668" cy="223"/>
                <a:chOff x="589" y="686"/>
                <a:chExt cx="1202" cy="1111"/>
              </a:xfrm>
            </p:grpSpPr>
            <p:sp>
              <p:nvSpPr>
                <p:cNvPr id="400" name="Freeform 409">
                  <a:extLst>
                    <a:ext uri="{FF2B5EF4-FFF2-40B4-BE49-F238E27FC236}">
                      <a16:creationId xmlns:a16="http://schemas.microsoft.com/office/drawing/2014/main" id="{ECCCC3FA-E8E4-4D0C-ABDC-5DF52C1B51D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1" name="Freeform 410">
                  <a:extLst>
                    <a:ext uri="{FF2B5EF4-FFF2-40B4-BE49-F238E27FC236}">
                      <a16:creationId xmlns:a16="http://schemas.microsoft.com/office/drawing/2014/main" id="{491662D1-679E-4491-BB72-F409C6655105}"/>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2" name="Freeform 411">
                  <a:extLst>
                    <a:ext uri="{FF2B5EF4-FFF2-40B4-BE49-F238E27FC236}">
                      <a16:creationId xmlns:a16="http://schemas.microsoft.com/office/drawing/2014/main" id="{21044874-D300-4E24-BF8F-D856DB633C2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3" name="Freeform 412">
                  <a:extLst>
                    <a:ext uri="{FF2B5EF4-FFF2-40B4-BE49-F238E27FC236}">
                      <a16:creationId xmlns:a16="http://schemas.microsoft.com/office/drawing/2014/main" id="{D028B0AC-FD00-4610-8878-7262C744143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4" name="Freeform 413">
                  <a:extLst>
                    <a:ext uri="{FF2B5EF4-FFF2-40B4-BE49-F238E27FC236}">
                      <a16:creationId xmlns:a16="http://schemas.microsoft.com/office/drawing/2014/main" id="{08136A74-827F-4764-AFE5-9F506FAD370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05" name="Freeform 414">
                  <a:extLst>
                    <a:ext uri="{FF2B5EF4-FFF2-40B4-BE49-F238E27FC236}">
                      <a16:creationId xmlns:a16="http://schemas.microsoft.com/office/drawing/2014/main" id="{31A40870-8EA4-4857-A083-1C3077EDD49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99" name="Text Box 415">
                <a:extLst>
                  <a:ext uri="{FF2B5EF4-FFF2-40B4-BE49-F238E27FC236}">
                    <a16:creationId xmlns:a16="http://schemas.microsoft.com/office/drawing/2014/main" id="{89AE5FDC-BED6-4E15-A3CB-A1E7B22F8F22}"/>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2" name="Group 416">
              <a:extLst>
                <a:ext uri="{FF2B5EF4-FFF2-40B4-BE49-F238E27FC236}">
                  <a16:creationId xmlns:a16="http://schemas.microsoft.com/office/drawing/2014/main" id="{80C1C0F7-0FA2-4247-86C8-9F082F6570AF}"/>
                </a:ext>
              </a:extLst>
            </p:cNvPr>
            <p:cNvGrpSpPr>
              <a:grpSpLocks/>
            </p:cNvGrpSpPr>
            <p:nvPr/>
          </p:nvGrpSpPr>
          <p:grpSpPr bwMode="auto">
            <a:xfrm>
              <a:off x="5099" y="3503"/>
              <a:ext cx="513" cy="291"/>
              <a:chOff x="3384" y="2591"/>
              <a:chExt cx="668" cy="223"/>
            </a:xfrm>
          </p:grpSpPr>
          <p:grpSp>
            <p:nvGrpSpPr>
              <p:cNvPr id="390" name="Group 417">
                <a:extLst>
                  <a:ext uri="{FF2B5EF4-FFF2-40B4-BE49-F238E27FC236}">
                    <a16:creationId xmlns:a16="http://schemas.microsoft.com/office/drawing/2014/main" id="{CB4F7D67-F0B8-4947-B2EB-B9D58815F90E}"/>
                  </a:ext>
                </a:extLst>
              </p:cNvPr>
              <p:cNvGrpSpPr>
                <a:grpSpLocks/>
              </p:cNvGrpSpPr>
              <p:nvPr/>
            </p:nvGrpSpPr>
            <p:grpSpPr bwMode="auto">
              <a:xfrm>
                <a:off x="3384" y="2591"/>
                <a:ext cx="668" cy="223"/>
                <a:chOff x="589" y="686"/>
                <a:chExt cx="1202" cy="1111"/>
              </a:xfrm>
            </p:grpSpPr>
            <p:sp>
              <p:nvSpPr>
                <p:cNvPr id="392" name="Freeform 418">
                  <a:extLst>
                    <a:ext uri="{FF2B5EF4-FFF2-40B4-BE49-F238E27FC236}">
                      <a16:creationId xmlns:a16="http://schemas.microsoft.com/office/drawing/2014/main" id="{BC42BEF6-10DB-4029-AF08-0A06F40B7929}"/>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3" name="Freeform 419">
                  <a:extLst>
                    <a:ext uri="{FF2B5EF4-FFF2-40B4-BE49-F238E27FC236}">
                      <a16:creationId xmlns:a16="http://schemas.microsoft.com/office/drawing/2014/main" id="{D52F5B37-0E73-4644-ABF2-E5A070CD97C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4" name="Freeform 420">
                  <a:extLst>
                    <a:ext uri="{FF2B5EF4-FFF2-40B4-BE49-F238E27FC236}">
                      <a16:creationId xmlns:a16="http://schemas.microsoft.com/office/drawing/2014/main" id="{7BDAEE9D-695A-479C-8A8F-7A8165816DC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5" name="Freeform 421">
                  <a:extLst>
                    <a:ext uri="{FF2B5EF4-FFF2-40B4-BE49-F238E27FC236}">
                      <a16:creationId xmlns:a16="http://schemas.microsoft.com/office/drawing/2014/main" id="{BEA1A788-0955-4AC6-BB07-D9885ED46A7A}"/>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6" name="Freeform 422">
                  <a:extLst>
                    <a:ext uri="{FF2B5EF4-FFF2-40B4-BE49-F238E27FC236}">
                      <a16:creationId xmlns:a16="http://schemas.microsoft.com/office/drawing/2014/main" id="{06E40647-54FF-4D93-9B78-8A1909F581A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97" name="Freeform 423">
                  <a:extLst>
                    <a:ext uri="{FF2B5EF4-FFF2-40B4-BE49-F238E27FC236}">
                      <a16:creationId xmlns:a16="http://schemas.microsoft.com/office/drawing/2014/main" id="{EF352160-CCFB-46E7-90C0-C50A1BD8F9F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91" name="Text Box 424">
                <a:extLst>
                  <a:ext uri="{FF2B5EF4-FFF2-40B4-BE49-F238E27FC236}">
                    <a16:creationId xmlns:a16="http://schemas.microsoft.com/office/drawing/2014/main" id="{841EBFDE-6E55-4AA1-B096-FEBA2E70BC0C}"/>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3" name="Group 425">
              <a:extLst>
                <a:ext uri="{FF2B5EF4-FFF2-40B4-BE49-F238E27FC236}">
                  <a16:creationId xmlns:a16="http://schemas.microsoft.com/office/drawing/2014/main" id="{F8542153-E244-475E-A5E8-5A2DD50FFC10}"/>
                </a:ext>
              </a:extLst>
            </p:cNvPr>
            <p:cNvGrpSpPr>
              <a:grpSpLocks/>
            </p:cNvGrpSpPr>
            <p:nvPr/>
          </p:nvGrpSpPr>
          <p:grpSpPr bwMode="auto">
            <a:xfrm>
              <a:off x="5099" y="3295"/>
              <a:ext cx="513" cy="291"/>
              <a:chOff x="3384" y="2591"/>
              <a:chExt cx="668" cy="223"/>
            </a:xfrm>
          </p:grpSpPr>
          <p:grpSp>
            <p:nvGrpSpPr>
              <p:cNvPr id="382" name="Group 426">
                <a:extLst>
                  <a:ext uri="{FF2B5EF4-FFF2-40B4-BE49-F238E27FC236}">
                    <a16:creationId xmlns:a16="http://schemas.microsoft.com/office/drawing/2014/main" id="{5ADFCF8E-1DEB-4CF0-937F-D0302A5574C8}"/>
                  </a:ext>
                </a:extLst>
              </p:cNvPr>
              <p:cNvGrpSpPr>
                <a:grpSpLocks/>
              </p:cNvGrpSpPr>
              <p:nvPr/>
            </p:nvGrpSpPr>
            <p:grpSpPr bwMode="auto">
              <a:xfrm>
                <a:off x="3384" y="2591"/>
                <a:ext cx="668" cy="223"/>
                <a:chOff x="589" y="686"/>
                <a:chExt cx="1202" cy="1111"/>
              </a:xfrm>
            </p:grpSpPr>
            <p:sp>
              <p:nvSpPr>
                <p:cNvPr id="384" name="Freeform 427">
                  <a:extLst>
                    <a:ext uri="{FF2B5EF4-FFF2-40B4-BE49-F238E27FC236}">
                      <a16:creationId xmlns:a16="http://schemas.microsoft.com/office/drawing/2014/main" id="{40E7803E-1BE4-4BBB-9E24-669DA4CF4F75}"/>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5" name="Freeform 428">
                  <a:extLst>
                    <a:ext uri="{FF2B5EF4-FFF2-40B4-BE49-F238E27FC236}">
                      <a16:creationId xmlns:a16="http://schemas.microsoft.com/office/drawing/2014/main" id="{64EE549E-6CFC-4B39-8A9C-FF9D8CBCB32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6" name="Freeform 429">
                  <a:extLst>
                    <a:ext uri="{FF2B5EF4-FFF2-40B4-BE49-F238E27FC236}">
                      <a16:creationId xmlns:a16="http://schemas.microsoft.com/office/drawing/2014/main" id="{9C161C60-5AF5-4C5C-87B5-7A91460A0AF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7" name="Freeform 430">
                  <a:extLst>
                    <a:ext uri="{FF2B5EF4-FFF2-40B4-BE49-F238E27FC236}">
                      <a16:creationId xmlns:a16="http://schemas.microsoft.com/office/drawing/2014/main" id="{8ED4289C-4637-4C7E-822F-BE0CF48DD6B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8" name="Freeform 431">
                  <a:extLst>
                    <a:ext uri="{FF2B5EF4-FFF2-40B4-BE49-F238E27FC236}">
                      <a16:creationId xmlns:a16="http://schemas.microsoft.com/office/drawing/2014/main" id="{2B41E6AE-B201-449D-A423-64B20D21E09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9" name="Freeform 432">
                  <a:extLst>
                    <a:ext uri="{FF2B5EF4-FFF2-40B4-BE49-F238E27FC236}">
                      <a16:creationId xmlns:a16="http://schemas.microsoft.com/office/drawing/2014/main" id="{DB2B8EE6-A80B-4C73-BC76-BA7AEFECCEA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83" name="Text Box 433">
                <a:extLst>
                  <a:ext uri="{FF2B5EF4-FFF2-40B4-BE49-F238E27FC236}">
                    <a16:creationId xmlns:a16="http://schemas.microsoft.com/office/drawing/2014/main" id="{AF1F1AC1-CA2C-4F04-8043-053B0F76892E}"/>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4" name="Group 434">
              <a:extLst>
                <a:ext uri="{FF2B5EF4-FFF2-40B4-BE49-F238E27FC236}">
                  <a16:creationId xmlns:a16="http://schemas.microsoft.com/office/drawing/2014/main" id="{D03FE4E3-6795-4F42-9EF9-9587B894236A}"/>
                </a:ext>
              </a:extLst>
            </p:cNvPr>
            <p:cNvGrpSpPr>
              <a:grpSpLocks/>
            </p:cNvGrpSpPr>
            <p:nvPr/>
          </p:nvGrpSpPr>
          <p:grpSpPr bwMode="auto">
            <a:xfrm>
              <a:off x="5099" y="3087"/>
              <a:ext cx="513" cy="291"/>
              <a:chOff x="3384" y="2591"/>
              <a:chExt cx="668" cy="223"/>
            </a:xfrm>
          </p:grpSpPr>
          <p:grpSp>
            <p:nvGrpSpPr>
              <p:cNvPr id="374" name="Group 435">
                <a:extLst>
                  <a:ext uri="{FF2B5EF4-FFF2-40B4-BE49-F238E27FC236}">
                    <a16:creationId xmlns:a16="http://schemas.microsoft.com/office/drawing/2014/main" id="{6E93F556-7416-4B0B-B42F-83742543B1FE}"/>
                  </a:ext>
                </a:extLst>
              </p:cNvPr>
              <p:cNvGrpSpPr>
                <a:grpSpLocks/>
              </p:cNvGrpSpPr>
              <p:nvPr/>
            </p:nvGrpSpPr>
            <p:grpSpPr bwMode="auto">
              <a:xfrm>
                <a:off x="3384" y="2591"/>
                <a:ext cx="668" cy="223"/>
                <a:chOff x="589" y="686"/>
                <a:chExt cx="1202" cy="1111"/>
              </a:xfrm>
            </p:grpSpPr>
            <p:sp>
              <p:nvSpPr>
                <p:cNvPr id="376" name="Freeform 436">
                  <a:extLst>
                    <a:ext uri="{FF2B5EF4-FFF2-40B4-BE49-F238E27FC236}">
                      <a16:creationId xmlns:a16="http://schemas.microsoft.com/office/drawing/2014/main" id="{CB67A3E3-55CE-4B47-A502-389DD6C0616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7" name="Freeform 437">
                  <a:extLst>
                    <a:ext uri="{FF2B5EF4-FFF2-40B4-BE49-F238E27FC236}">
                      <a16:creationId xmlns:a16="http://schemas.microsoft.com/office/drawing/2014/main" id="{768DDDCC-45E6-41CC-820E-2192EABDD3E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8" name="Freeform 438">
                  <a:extLst>
                    <a:ext uri="{FF2B5EF4-FFF2-40B4-BE49-F238E27FC236}">
                      <a16:creationId xmlns:a16="http://schemas.microsoft.com/office/drawing/2014/main" id="{A709C747-1D23-4FB4-B5DA-BF4AF1412696}"/>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9" name="Freeform 439">
                  <a:extLst>
                    <a:ext uri="{FF2B5EF4-FFF2-40B4-BE49-F238E27FC236}">
                      <a16:creationId xmlns:a16="http://schemas.microsoft.com/office/drawing/2014/main" id="{6262CF55-BFE2-4680-9D1E-E82F098B6E9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0" name="Freeform 440">
                  <a:extLst>
                    <a:ext uri="{FF2B5EF4-FFF2-40B4-BE49-F238E27FC236}">
                      <a16:creationId xmlns:a16="http://schemas.microsoft.com/office/drawing/2014/main" id="{C97FD8D3-2266-48F8-8D35-335312B1395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81" name="Freeform 441">
                  <a:extLst>
                    <a:ext uri="{FF2B5EF4-FFF2-40B4-BE49-F238E27FC236}">
                      <a16:creationId xmlns:a16="http://schemas.microsoft.com/office/drawing/2014/main" id="{0357C4B9-B993-4D64-98D1-700CB2D5E609}"/>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75" name="Text Box 442">
                <a:extLst>
                  <a:ext uri="{FF2B5EF4-FFF2-40B4-BE49-F238E27FC236}">
                    <a16:creationId xmlns:a16="http://schemas.microsoft.com/office/drawing/2014/main" id="{B6EBBE92-4A67-41C3-8AC8-E04B1AFF36D9}"/>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95" name="Group 443">
              <a:extLst>
                <a:ext uri="{FF2B5EF4-FFF2-40B4-BE49-F238E27FC236}">
                  <a16:creationId xmlns:a16="http://schemas.microsoft.com/office/drawing/2014/main" id="{D11023B1-CC82-4154-B16D-034B69CA1E31}"/>
                </a:ext>
              </a:extLst>
            </p:cNvPr>
            <p:cNvGrpSpPr>
              <a:grpSpLocks/>
            </p:cNvGrpSpPr>
            <p:nvPr/>
          </p:nvGrpSpPr>
          <p:grpSpPr bwMode="auto">
            <a:xfrm>
              <a:off x="5099" y="2879"/>
              <a:ext cx="513" cy="291"/>
              <a:chOff x="3384" y="2591"/>
              <a:chExt cx="668" cy="223"/>
            </a:xfrm>
          </p:grpSpPr>
          <p:grpSp>
            <p:nvGrpSpPr>
              <p:cNvPr id="366" name="Group 444">
                <a:extLst>
                  <a:ext uri="{FF2B5EF4-FFF2-40B4-BE49-F238E27FC236}">
                    <a16:creationId xmlns:a16="http://schemas.microsoft.com/office/drawing/2014/main" id="{10928466-0B8D-4433-9AE5-13D0A4C352F1}"/>
                  </a:ext>
                </a:extLst>
              </p:cNvPr>
              <p:cNvGrpSpPr>
                <a:grpSpLocks/>
              </p:cNvGrpSpPr>
              <p:nvPr/>
            </p:nvGrpSpPr>
            <p:grpSpPr bwMode="auto">
              <a:xfrm>
                <a:off x="3384" y="2591"/>
                <a:ext cx="668" cy="223"/>
                <a:chOff x="589" y="686"/>
                <a:chExt cx="1202" cy="1111"/>
              </a:xfrm>
            </p:grpSpPr>
            <p:sp>
              <p:nvSpPr>
                <p:cNvPr id="368" name="Freeform 445">
                  <a:extLst>
                    <a:ext uri="{FF2B5EF4-FFF2-40B4-BE49-F238E27FC236}">
                      <a16:creationId xmlns:a16="http://schemas.microsoft.com/office/drawing/2014/main" id="{DB59081A-C8FA-496E-891E-B067AB207E9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69" name="Freeform 446">
                  <a:extLst>
                    <a:ext uri="{FF2B5EF4-FFF2-40B4-BE49-F238E27FC236}">
                      <a16:creationId xmlns:a16="http://schemas.microsoft.com/office/drawing/2014/main" id="{768E0D1A-971F-42C9-A1FA-947C62DF9703}"/>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0" name="Freeform 447">
                  <a:extLst>
                    <a:ext uri="{FF2B5EF4-FFF2-40B4-BE49-F238E27FC236}">
                      <a16:creationId xmlns:a16="http://schemas.microsoft.com/office/drawing/2014/main" id="{FEB94A02-3CC7-4086-AA45-89990EB526BF}"/>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1" name="Freeform 448">
                  <a:extLst>
                    <a:ext uri="{FF2B5EF4-FFF2-40B4-BE49-F238E27FC236}">
                      <a16:creationId xmlns:a16="http://schemas.microsoft.com/office/drawing/2014/main" id="{9C3E2994-A92A-41EF-B9A3-5C9B5A6502D9}"/>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2" name="Freeform 449">
                  <a:extLst>
                    <a:ext uri="{FF2B5EF4-FFF2-40B4-BE49-F238E27FC236}">
                      <a16:creationId xmlns:a16="http://schemas.microsoft.com/office/drawing/2014/main" id="{F04DB53F-119F-4D24-B3FB-D0493BE523F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73" name="Freeform 450">
                  <a:extLst>
                    <a:ext uri="{FF2B5EF4-FFF2-40B4-BE49-F238E27FC236}">
                      <a16:creationId xmlns:a16="http://schemas.microsoft.com/office/drawing/2014/main" id="{6D4A780C-CFD6-4C59-90C9-685351E517A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67" name="Text Box 451">
                <a:extLst>
                  <a:ext uri="{FF2B5EF4-FFF2-40B4-BE49-F238E27FC236}">
                    <a16:creationId xmlns:a16="http://schemas.microsoft.com/office/drawing/2014/main" id="{225FC1DC-C208-417D-9FED-E2B8B3378FCB}"/>
                  </a:ext>
                </a:extLst>
              </p:cNvPr>
              <p:cNvSpPr txBox="1">
                <a:spLocks noChangeArrowheads="1"/>
              </p:cNvSpPr>
              <p:nvPr/>
            </p:nvSpPr>
            <p:spPr bwMode="auto">
              <a:xfrm>
                <a:off x="3402"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96" name="Text Box 452">
              <a:extLst>
                <a:ext uri="{FF2B5EF4-FFF2-40B4-BE49-F238E27FC236}">
                  <a16:creationId xmlns:a16="http://schemas.microsoft.com/office/drawing/2014/main" id="{9F2EAE4F-0505-4580-85A4-166F7C0ADBCD}"/>
                </a:ext>
              </a:extLst>
            </p:cNvPr>
            <p:cNvSpPr txBox="1">
              <a:spLocks noChangeArrowheads="1"/>
            </p:cNvSpPr>
            <p:nvPr/>
          </p:nvSpPr>
          <p:spPr bwMode="auto">
            <a:xfrm>
              <a:off x="170" y="255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预算管理</a:t>
              </a:r>
              <a:endParaRPr lang="zh-CN" altLang="en-US">
                <a:latin typeface="Tahoma" panose="020B0604030504040204" pitchFamily="34" charset="0"/>
              </a:endParaRPr>
            </a:p>
          </p:txBody>
        </p:sp>
        <p:sp>
          <p:nvSpPr>
            <p:cNvPr id="97" name="Text Box 453">
              <a:extLst>
                <a:ext uri="{FF2B5EF4-FFF2-40B4-BE49-F238E27FC236}">
                  <a16:creationId xmlns:a16="http://schemas.microsoft.com/office/drawing/2014/main" id="{8E6182BD-A4E7-4AFD-BD14-A0BE37EF8FB1}"/>
                </a:ext>
              </a:extLst>
            </p:cNvPr>
            <p:cNvSpPr txBox="1">
              <a:spLocks noChangeArrowheads="1"/>
            </p:cNvSpPr>
            <p:nvPr/>
          </p:nvSpPr>
          <p:spPr bwMode="auto">
            <a:xfrm>
              <a:off x="170" y="2820"/>
              <a:ext cx="3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UFO</a:t>
              </a:r>
              <a:r>
                <a:rPr lang="zh-CN" altLang="en-US" sz="1200">
                  <a:latin typeface="黑体" panose="02010609060101010101" pitchFamily="49" charset="-122"/>
                  <a:ea typeface="黑体" panose="02010609060101010101" pitchFamily="49" charset="-122"/>
                </a:rPr>
                <a:t>报表</a:t>
              </a:r>
              <a:endParaRPr lang="zh-CN" altLang="en-US">
                <a:latin typeface="Tahoma" panose="020B0604030504040204" pitchFamily="34" charset="0"/>
              </a:endParaRPr>
            </a:p>
          </p:txBody>
        </p:sp>
        <p:sp>
          <p:nvSpPr>
            <p:cNvPr id="98" name="Rectangle 454">
              <a:extLst>
                <a:ext uri="{FF2B5EF4-FFF2-40B4-BE49-F238E27FC236}">
                  <a16:creationId xmlns:a16="http://schemas.microsoft.com/office/drawing/2014/main" id="{22F049B1-3589-4283-B470-0CCC7C84C159}"/>
                </a:ext>
              </a:extLst>
            </p:cNvPr>
            <p:cNvSpPr>
              <a:spLocks noChangeArrowheads="1"/>
            </p:cNvSpPr>
            <p:nvPr/>
          </p:nvSpPr>
          <p:spPr bwMode="auto">
            <a:xfrm>
              <a:off x="165" y="296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网上报销</a:t>
              </a:r>
            </a:p>
          </p:txBody>
        </p:sp>
        <p:sp>
          <p:nvSpPr>
            <p:cNvPr id="99" name="Text Box 455">
              <a:extLst>
                <a:ext uri="{FF2B5EF4-FFF2-40B4-BE49-F238E27FC236}">
                  <a16:creationId xmlns:a16="http://schemas.microsoft.com/office/drawing/2014/main" id="{F81A4774-FCB7-4A16-808D-6607154C8D59}"/>
                </a:ext>
              </a:extLst>
            </p:cNvPr>
            <p:cNvSpPr txBox="1">
              <a:spLocks noChangeArrowheads="1"/>
            </p:cNvSpPr>
            <p:nvPr/>
          </p:nvSpPr>
          <p:spPr bwMode="auto">
            <a:xfrm>
              <a:off x="170" y="319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固定资产</a:t>
              </a:r>
              <a:endParaRPr lang="zh-CN" altLang="en-US">
                <a:latin typeface="Tahoma" panose="020B0604030504040204" pitchFamily="34" charset="0"/>
              </a:endParaRPr>
            </a:p>
          </p:txBody>
        </p:sp>
        <p:sp>
          <p:nvSpPr>
            <p:cNvPr id="100" name="Text Box 456">
              <a:extLst>
                <a:ext uri="{FF2B5EF4-FFF2-40B4-BE49-F238E27FC236}">
                  <a16:creationId xmlns:a16="http://schemas.microsoft.com/office/drawing/2014/main" id="{15F7DE69-898F-440B-923B-CB38B4575E9A}"/>
                </a:ext>
              </a:extLst>
            </p:cNvPr>
            <p:cNvSpPr txBox="1">
              <a:spLocks noChangeArrowheads="1"/>
            </p:cNvSpPr>
            <p:nvPr/>
          </p:nvSpPr>
          <p:spPr bwMode="auto">
            <a:xfrm>
              <a:off x="167" y="3441"/>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存货核算</a:t>
              </a:r>
              <a:endParaRPr lang="zh-CN" altLang="en-US">
                <a:latin typeface="Tahoma" panose="020B0604030504040204" pitchFamily="34" charset="0"/>
              </a:endParaRPr>
            </a:p>
          </p:txBody>
        </p:sp>
        <p:sp>
          <p:nvSpPr>
            <p:cNvPr id="101" name="Text Box 457">
              <a:extLst>
                <a:ext uri="{FF2B5EF4-FFF2-40B4-BE49-F238E27FC236}">
                  <a16:creationId xmlns:a16="http://schemas.microsoft.com/office/drawing/2014/main" id="{492A5557-5D15-487E-8C6B-2CCE04675612}"/>
                </a:ext>
              </a:extLst>
            </p:cNvPr>
            <p:cNvSpPr txBox="1">
              <a:spLocks noChangeArrowheads="1"/>
            </p:cNvSpPr>
            <p:nvPr/>
          </p:nvSpPr>
          <p:spPr bwMode="auto">
            <a:xfrm>
              <a:off x="170" y="365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应付管理</a:t>
              </a:r>
              <a:endParaRPr lang="zh-CN" altLang="en-US">
                <a:latin typeface="Tahoma" panose="020B0604030504040204" pitchFamily="34" charset="0"/>
              </a:endParaRPr>
            </a:p>
          </p:txBody>
        </p:sp>
        <p:sp>
          <p:nvSpPr>
            <p:cNvPr id="102" name="Text Box 458">
              <a:extLst>
                <a:ext uri="{FF2B5EF4-FFF2-40B4-BE49-F238E27FC236}">
                  <a16:creationId xmlns:a16="http://schemas.microsoft.com/office/drawing/2014/main" id="{FB5C59D1-AC5F-4282-A176-3134E36F9E2D}"/>
                </a:ext>
              </a:extLst>
            </p:cNvPr>
            <p:cNvSpPr txBox="1">
              <a:spLocks noChangeArrowheads="1"/>
            </p:cNvSpPr>
            <p:nvPr/>
          </p:nvSpPr>
          <p:spPr bwMode="auto">
            <a:xfrm>
              <a:off x="170" y="3856"/>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应收管理</a:t>
              </a:r>
              <a:endParaRPr lang="zh-CN" altLang="en-US">
                <a:latin typeface="Tahoma" panose="020B0604030504040204" pitchFamily="34" charset="0"/>
              </a:endParaRPr>
            </a:p>
          </p:txBody>
        </p:sp>
        <p:sp>
          <p:nvSpPr>
            <p:cNvPr id="103" name="Text Box 459">
              <a:extLst>
                <a:ext uri="{FF2B5EF4-FFF2-40B4-BE49-F238E27FC236}">
                  <a16:creationId xmlns:a16="http://schemas.microsoft.com/office/drawing/2014/main" id="{1B66A317-D951-4763-BD70-2C1230A91180}"/>
                </a:ext>
              </a:extLst>
            </p:cNvPr>
            <p:cNvSpPr txBox="1">
              <a:spLocks noChangeArrowheads="1"/>
            </p:cNvSpPr>
            <p:nvPr/>
          </p:nvSpPr>
          <p:spPr bwMode="auto">
            <a:xfrm>
              <a:off x="170" y="407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总账管理</a:t>
              </a:r>
              <a:endParaRPr lang="zh-CN" altLang="en-US">
                <a:latin typeface="Tahoma" panose="020B0604030504040204" pitchFamily="34" charset="0"/>
              </a:endParaRPr>
            </a:p>
          </p:txBody>
        </p:sp>
        <p:sp>
          <p:nvSpPr>
            <p:cNvPr id="104" name="Rectangle 460">
              <a:extLst>
                <a:ext uri="{FF2B5EF4-FFF2-40B4-BE49-F238E27FC236}">
                  <a16:creationId xmlns:a16="http://schemas.microsoft.com/office/drawing/2014/main" id="{046D1F86-4DC1-4374-A059-414986C7E51B}"/>
                </a:ext>
              </a:extLst>
            </p:cNvPr>
            <p:cNvSpPr>
              <a:spLocks noChangeArrowheads="1"/>
            </p:cNvSpPr>
            <p:nvPr/>
          </p:nvSpPr>
          <p:spPr bwMode="auto">
            <a:xfrm>
              <a:off x="789" y="3865"/>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合同管理</a:t>
              </a:r>
              <a:endParaRPr lang="zh-CN" altLang="en-US">
                <a:latin typeface="Tahoma" panose="020B0604030504040204" pitchFamily="34" charset="0"/>
              </a:endParaRPr>
            </a:p>
          </p:txBody>
        </p:sp>
        <p:sp>
          <p:nvSpPr>
            <p:cNvPr id="105" name="Rectangle 461">
              <a:extLst>
                <a:ext uri="{FF2B5EF4-FFF2-40B4-BE49-F238E27FC236}">
                  <a16:creationId xmlns:a16="http://schemas.microsoft.com/office/drawing/2014/main" id="{2352CF98-B4A7-48A1-8108-035F0B627580}"/>
                </a:ext>
              </a:extLst>
            </p:cNvPr>
            <p:cNvSpPr>
              <a:spLocks noChangeArrowheads="1"/>
            </p:cNvSpPr>
            <p:nvPr/>
          </p:nvSpPr>
          <p:spPr bwMode="auto">
            <a:xfrm>
              <a:off x="802" y="404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售前分析</a:t>
              </a:r>
              <a:endParaRPr lang="zh-CN" altLang="en-US">
                <a:latin typeface="Tahoma" panose="020B0604030504040204" pitchFamily="34" charset="0"/>
              </a:endParaRPr>
            </a:p>
          </p:txBody>
        </p:sp>
        <p:sp>
          <p:nvSpPr>
            <p:cNvPr id="106" name="Rectangle 462">
              <a:extLst>
                <a:ext uri="{FF2B5EF4-FFF2-40B4-BE49-F238E27FC236}">
                  <a16:creationId xmlns:a16="http://schemas.microsoft.com/office/drawing/2014/main" id="{FCC43F1B-BD3E-4063-8540-4AE89044AAA1}"/>
                </a:ext>
              </a:extLst>
            </p:cNvPr>
            <p:cNvSpPr>
              <a:spLocks noChangeArrowheads="1"/>
            </p:cNvSpPr>
            <p:nvPr/>
          </p:nvSpPr>
          <p:spPr bwMode="auto">
            <a:xfrm>
              <a:off x="1971" y="297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统计分析</a:t>
              </a:r>
              <a:endParaRPr lang="zh-CN" altLang="en-US">
                <a:latin typeface="Tahoma" panose="020B0604030504040204" pitchFamily="34" charset="0"/>
              </a:endParaRPr>
            </a:p>
          </p:txBody>
        </p:sp>
        <p:sp>
          <p:nvSpPr>
            <p:cNvPr id="107" name="Rectangle 463">
              <a:extLst>
                <a:ext uri="{FF2B5EF4-FFF2-40B4-BE49-F238E27FC236}">
                  <a16:creationId xmlns:a16="http://schemas.microsoft.com/office/drawing/2014/main" id="{D37758B2-9822-4590-BA8F-190D47A18870}"/>
                </a:ext>
              </a:extLst>
            </p:cNvPr>
            <p:cNvSpPr>
              <a:spLocks noChangeArrowheads="1"/>
            </p:cNvSpPr>
            <p:nvPr/>
          </p:nvSpPr>
          <p:spPr bwMode="auto">
            <a:xfrm>
              <a:off x="1971" y="3181"/>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市场管理</a:t>
              </a:r>
              <a:endParaRPr lang="zh-CN" altLang="en-US">
                <a:latin typeface="Tahoma" panose="020B0604030504040204" pitchFamily="34" charset="0"/>
              </a:endParaRPr>
            </a:p>
          </p:txBody>
        </p:sp>
        <p:sp>
          <p:nvSpPr>
            <p:cNvPr id="108" name="Rectangle 464">
              <a:extLst>
                <a:ext uri="{FF2B5EF4-FFF2-40B4-BE49-F238E27FC236}">
                  <a16:creationId xmlns:a16="http://schemas.microsoft.com/office/drawing/2014/main" id="{26D48797-6333-422F-881C-79DF3BAC9626}"/>
                </a:ext>
              </a:extLst>
            </p:cNvPr>
            <p:cNvSpPr>
              <a:spLocks noChangeArrowheads="1"/>
            </p:cNvSpPr>
            <p:nvPr/>
          </p:nvSpPr>
          <p:spPr bwMode="auto">
            <a:xfrm>
              <a:off x="1971" y="340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费用管理</a:t>
              </a:r>
              <a:endParaRPr lang="zh-CN" altLang="en-US">
                <a:latin typeface="Tahoma" panose="020B0604030504040204" pitchFamily="34" charset="0"/>
              </a:endParaRPr>
            </a:p>
          </p:txBody>
        </p:sp>
        <p:sp>
          <p:nvSpPr>
            <p:cNvPr id="109" name="Rectangle 465">
              <a:extLst>
                <a:ext uri="{FF2B5EF4-FFF2-40B4-BE49-F238E27FC236}">
                  <a16:creationId xmlns:a16="http://schemas.microsoft.com/office/drawing/2014/main" id="{19295DC9-82F8-4147-994D-535760AB8F2E}"/>
                </a:ext>
              </a:extLst>
            </p:cNvPr>
            <p:cNvSpPr>
              <a:spLocks noChangeArrowheads="1"/>
            </p:cNvSpPr>
            <p:nvPr/>
          </p:nvSpPr>
          <p:spPr bwMode="auto">
            <a:xfrm>
              <a:off x="1971" y="362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活动管理</a:t>
              </a:r>
              <a:endParaRPr lang="zh-CN" altLang="en-US">
                <a:latin typeface="Tahoma" panose="020B0604030504040204" pitchFamily="34" charset="0"/>
              </a:endParaRPr>
            </a:p>
          </p:txBody>
        </p:sp>
        <p:sp>
          <p:nvSpPr>
            <p:cNvPr id="110" name="Rectangle 466">
              <a:extLst>
                <a:ext uri="{FF2B5EF4-FFF2-40B4-BE49-F238E27FC236}">
                  <a16:creationId xmlns:a16="http://schemas.microsoft.com/office/drawing/2014/main" id="{92FC0395-C5F2-4C4A-94F9-8DD6536A66A7}"/>
                </a:ext>
              </a:extLst>
            </p:cNvPr>
            <p:cNvSpPr>
              <a:spLocks noChangeArrowheads="1"/>
            </p:cNvSpPr>
            <p:nvPr/>
          </p:nvSpPr>
          <p:spPr bwMode="auto">
            <a:xfrm>
              <a:off x="1971" y="407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客户管理</a:t>
              </a:r>
            </a:p>
          </p:txBody>
        </p:sp>
        <p:sp>
          <p:nvSpPr>
            <p:cNvPr id="111" name="Rectangle 467">
              <a:extLst>
                <a:ext uri="{FF2B5EF4-FFF2-40B4-BE49-F238E27FC236}">
                  <a16:creationId xmlns:a16="http://schemas.microsoft.com/office/drawing/2014/main" id="{6B6A5398-180D-4A11-A148-3FD028EA5D49}"/>
                </a:ext>
              </a:extLst>
            </p:cNvPr>
            <p:cNvSpPr>
              <a:spLocks noChangeArrowheads="1"/>
            </p:cNvSpPr>
            <p:nvPr/>
          </p:nvSpPr>
          <p:spPr bwMode="auto">
            <a:xfrm>
              <a:off x="2624" y="2986"/>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经理查询</a:t>
              </a:r>
              <a:endParaRPr lang="zh-CN" altLang="en-US">
                <a:latin typeface="Tahoma" panose="020B0604030504040204" pitchFamily="34" charset="0"/>
              </a:endParaRPr>
            </a:p>
          </p:txBody>
        </p:sp>
        <p:sp>
          <p:nvSpPr>
            <p:cNvPr id="112" name="Rectangle 468">
              <a:extLst>
                <a:ext uri="{FF2B5EF4-FFF2-40B4-BE49-F238E27FC236}">
                  <a16:creationId xmlns:a16="http://schemas.microsoft.com/office/drawing/2014/main" id="{86AFE972-57CD-40C4-9ED1-56C12CC7EB2B}"/>
                </a:ext>
              </a:extLst>
            </p:cNvPr>
            <p:cNvSpPr>
              <a:spLocks noChangeArrowheads="1"/>
            </p:cNvSpPr>
            <p:nvPr/>
          </p:nvSpPr>
          <p:spPr bwMode="auto">
            <a:xfrm>
              <a:off x="2611" y="3217"/>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考勤管理</a:t>
              </a:r>
              <a:endParaRPr lang="zh-CN" altLang="en-US">
                <a:latin typeface="Tahoma" panose="020B0604030504040204" pitchFamily="34" charset="0"/>
              </a:endParaRPr>
            </a:p>
          </p:txBody>
        </p:sp>
        <p:sp>
          <p:nvSpPr>
            <p:cNvPr id="113" name="Rectangle 469">
              <a:extLst>
                <a:ext uri="{FF2B5EF4-FFF2-40B4-BE49-F238E27FC236}">
                  <a16:creationId xmlns:a16="http://schemas.microsoft.com/office/drawing/2014/main" id="{7E7E7083-5F8E-4E35-B52D-A7BAC4B3D153}"/>
                </a:ext>
              </a:extLst>
            </p:cNvPr>
            <p:cNvSpPr>
              <a:spLocks noChangeArrowheads="1"/>
            </p:cNvSpPr>
            <p:nvPr/>
          </p:nvSpPr>
          <p:spPr bwMode="auto">
            <a:xfrm>
              <a:off x="2611" y="342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福利管理</a:t>
              </a:r>
              <a:endParaRPr lang="zh-CN" altLang="en-US">
                <a:latin typeface="Tahoma" panose="020B0604030504040204" pitchFamily="34" charset="0"/>
              </a:endParaRPr>
            </a:p>
          </p:txBody>
        </p:sp>
        <p:sp>
          <p:nvSpPr>
            <p:cNvPr id="114" name="Rectangle 470">
              <a:extLst>
                <a:ext uri="{FF2B5EF4-FFF2-40B4-BE49-F238E27FC236}">
                  <a16:creationId xmlns:a16="http://schemas.microsoft.com/office/drawing/2014/main" id="{01488E5F-3051-45E5-A4D5-93F10568577F}"/>
                </a:ext>
              </a:extLst>
            </p:cNvPr>
            <p:cNvSpPr>
              <a:spLocks noChangeArrowheads="1"/>
            </p:cNvSpPr>
            <p:nvPr/>
          </p:nvSpPr>
          <p:spPr bwMode="auto">
            <a:xfrm>
              <a:off x="2611" y="3626"/>
              <a:ext cx="4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薪资管理</a:t>
              </a:r>
            </a:p>
          </p:txBody>
        </p:sp>
        <p:sp>
          <p:nvSpPr>
            <p:cNvPr id="115" name="Rectangle 471">
              <a:extLst>
                <a:ext uri="{FF2B5EF4-FFF2-40B4-BE49-F238E27FC236}">
                  <a16:creationId xmlns:a16="http://schemas.microsoft.com/office/drawing/2014/main" id="{0CCEF53A-0EAF-45DE-98FA-E6FCFE6BC682}"/>
                </a:ext>
              </a:extLst>
            </p:cNvPr>
            <p:cNvSpPr>
              <a:spLocks noChangeArrowheads="1"/>
            </p:cNvSpPr>
            <p:nvPr/>
          </p:nvSpPr>
          <p:spPr bwMode="auto">
            <a:xfrm>
              <a:off x="2611" y="3852"/>
              <a:ext cx="47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招聘管理</a:t>
              </a:r>
              <a:endParaRPr lang="zh-CN" altLang="en-US">
                <a:latin typeface="Tahoma" panose="020B0604030504040204" pitchFamily="34" charset="0"/>
              </a:endParaRPr>
            </a:p>
          </p:txBody>
        </p:sp>
        <p:sp>
          <p:nvSpPr>
            <p:cNvPr id="116" name="Rectangle 472">
              <a:extLst>
                <a:ext uri="{FF2B5EF4-FFF2-40B4-BE49-F238E27FC236}">
                  <a16:creationId xmlns:a16="http://schemas.microsoft.com/office/drawing/2014/main" id="{34A867E0-5F9E-4491-B249-582A7D9390F7}"/>
                </a:ext>
              </a:extLst>
            </p:cNvPr>
            <p:cNvSpPr>
              <a:spLocks noChangeArrowheads="1"/>
            </p:cNvSpPr>
            <p:nvPr/>
          </p:nvSpPr>
          <p:spPr bwMode="auto">
            <a:xfrm>
              <a:off x="2611" y="404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人事信息</a:t>
              </a:r>
              <a:endParaRPr lang="zh-CN" altLang="en-US">
                <a:latin typeface="Tahoma" panose="020B0604030504040204" pitchFamily="34" charset="0"/>
              </a:endParaRPr>
            </a:p>
          </p:txBody>
        </p:sp>
        <p:sp>
          <p:nvSpPr>
            <p:cNvPr id="117" name="Rectangle 473">
              <a:extLst>
                <a:ext uri="{FF2B5EF4-FFF2-40B4-BE49-F238E27FC236}">
                  <a16:creationId xmlns:a16="http://schemas.microsoft.com/office/drawing/2014/main" id="{C2E0810F-5730-4BAF-92BD-80ED36640EA1}"/>
                </a:ext>
              </a:extLst>
            </p:cNvPr>
            <p:cNvSpPr>
              <a:spLocks noChangeArrowheads="1"/>
            </p:cNvSpPr>
            <p:nvPr/>
          </p:nvSpPr>
          <p:spPr bwMode="auto">
            <a:xfrm>
              <a:off x="3250" y="3234"/>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企业分析</a:t>
              </a:r>
              <a:endParaRPr lang="zh-CN" altLang="en-US">
                <a:latin typeface="Tahoma" panose="020B0604030504040204" pitchFamily="34" charset="0"/>
              </a:endParaRPr>
            </a:p>
          </p:txBody>
        </p:sp>
        <p:sp>
          <p:nvSpPr>
            <p:cNvPr id="118" name="Rectangle 474">
              <a:extLst>
                <a:ext uri="{FF2B5EF4-FFF2-40B4-BE49-F238E27FC236}">
                  <a16:creationId xmlns:a16="http://schemas.microsoft.com/office/drawing/2014/main" id="{96469C1B-D7F0-40A1-80EE-BE25DF3EDE12}"/>
                </a:ext>
              </a:extLst>
            </p:cNvPr>
            <p:cNvSpPr>
              <a:spLocks noChangeArrowheads="1"/>
            </p:cNvSpPr>
            <p:nvPr/>
          </p:nvSpPr>
          <p:spPr bwMode="auto">
            <a:xfrm>
              <a:off x="3245" y="384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移动商务</a:t>
              </a:r>
              <a:endParaRPr lang="zh-CN" altLang="en-US">
                <a:latin typeface="Tahoma" panose="020B0604030504040204" pitchFamily="34" charset="0"/>
              </a:endParaRPr>
            </a:p>
          </p:txBody>
        </p:sp>
        <p:sp>
          <p:nvSpPr>
            <p:cNvPr id="119" name="Rectangle 475">
              <a:extLst>
                <a:ext uri="{FF2B5EF4-FFF2-40B4-BE49-F238E27FC236}">
                  <a16:creationId xmlns:a16="http://schemas.microsoft.com/office/drawing/2014/main" id="{5124407A-E3B2-442C-9918-5ADB1C158474}"/>
                </a:ext>
              </a:extLst>
            </p:cNvPr>
            <p:cNvSpPr>
              <a:spLocks noChangeArrowheads="1"/>
            </p:cNvSpPr>
            <p:nvPr/>
          </p:nvSpPr>
          <p:spPr bwMode="auto">
            <a:xfrm>
              <a:off x="3228" y="4056"/>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预警平台</a:t>
              </a:r>
              <a:endParaRPr lang="zh-CN" altLang="en-US">
                <a:latin typeface="Tahoma" panose="020B0604030504040204" pitchFamily="34" charset="0"/>
              </a:endParaRPr>
            </a:p>
          </p:txBody>
        </p:sp>
        <p:grpSp>
          <p:nvGrpSpPr>
            <p:cNvPr id="120" name="Group 476">
              <a:extLst>
                <a:ext uri="{FF2B5EF4-FFF2-40B4-BE49-F238E27FC236}">
                  <a16:creationId xmlns:a16="http://schemas.microsoft.com/office/drawing/2014/main" id="{1E3A4D21-C671-4BE5-AB2E-1E0A6F6FF44D}"/>
                </a:ext>
              </a:extLst>
            </p:cNvPr>
            <p:cNvGrpSpPr>
              <a:grpSpLocks/>
            </p:cNvGrpSpPr>
            <p:nvPr/>
          </p:nvGrpSpPr>
          <p:grpSpPr bwMode="auto">
            <a:xfrm>
              <a:off x="3875" y="2976"/>
              <a:ext cx="399" cy="1179"/>
              <a:chOff x="3817" y="2604"/>
              <a:chExt cx="382" cy="965"/>
            </a:xfrm>
          </p:grpSpPr>
          <p:sp>
            <p:nvSpPr>
              <p:cNvPr id="360" name="Rectangle 477">
                <a:extLst>
                  <a:ext uri="{FF2B5EF4-FFF2-40B4-BE49-F238E27FC236}">
                    <a16:creationId xmlns:a16="http://schemas.microsoft.com/office/drawing/2014/main" id="{882A0264-F1A8-4F53-8B48-C85D58EEFD7A}"/>
                  </a:ext>
                </a:extLst>
              </p:cNvPr>
              <p:cNvSpPr>
                <a:spLocks noChangeArrowheads="1"/>
              </p:cNvSpPr>
              <p:nvPr/>
            </p:nvSpPr>
            <p:spPr bwMode="auto">
              <a:xfrm>
                <a:off x="3834" y="2604"/>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专家分析</a:t>
                </a:r>
                <a:endParaRPr lang="zh-CN" altLang="en-US">
                  <a:latin typeface="Tahoma" panose="020B0604030504040204" pitchFamily="34" charset="0"/>
                </a:endParaRPr>
              </a:p>
            </p:txBody>
          </p:sp>
          <p:sp>
            <p:nvSpPr>
              <p:cNvPr id="361" name="Rectangle 478">
                <a:extLst>
                  <a:ext uri="{FF2B5EF4-FFF2-40B4-BE49-F238E27FC236}">
                    <a16:creationId xmlns:a16="http://schemas.microsoft.com/office/drawing/2014/main" id="{B566DE3F-7F48-4187-BA65-2F70220EB7F3}"/>
                  </a:ext>
                </a:extLst>
              </p:cNvPr>
              <p:cNvSpPr>
                <a:spLocks noChangeArrowheads="1"/>
              </p:cNvSpPr>
              <p:nvPr/>
            </p:nvSpPr>
            <p:spPr bwMode="auto">
              <a:xfrm>
                <a:off x="3834" y="2756"/>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行业报表</a:t>
                </a:r>
                <a:endParaRPr lang="zh-CN" altLang="en-US">
                  <a:latin typeface="Tahoma" panose="020B0604030504040204" pitchFamily="34" charset="0"/>
                </a:endParaRPr>
              </a:p>
            </p:txBody>
          </p:sp>
          <p:sp>
            <p:nvSpPr>
              <p:cNvPr id="362" name="Rectangle 479">
                <a:extLst>
                  <a:ext uri="{FF2B5EF4-FFF2-40B4-BE49-F238E27FC236}">
                    <a16:creationId xmlns:a16="http://schemas.microsoft.com/office/drawing/2014/main" id="{BE1439A1-C6E9-49DF-94F8-98797D36A37F}"/>
                  </a:ext>
                </a:extLst>
              </p:cNvPr>
              <p:cNvSpPr>
                <a:spLocks noChangeArrowheads="1"/>
              </p:cNvSpPr>
              <p:nvPr/>
            </p:nvSpPr>
            <p:spPr bwMode="auto">
              <a:xfrm>
                <a:off x="3817" y="2929"/>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合并报表</a:t>
                </a:r>
                <a:endParaRPr lang="zh-CN" altLang="en-US">
                  <a:latin typeface="Tahoma" panose="020B0604030504040204" pitchFamily="34" charset="0"/>
                </a:endParaRPr>
              </a:p>
            </p:txBody>
          </p:sp>
          <p:sp>
            <p:nvSpPr>
              <p:cNvPr id="363" name="Rectangle 480">
                <a:extLst>
                  <a:ext uri="{FF2B5EF4-FFF2-40B4-BE49-F238E27FC236}">
                    <a16:creationId xmlns:a16="http://schemas.microsoft.com/office/drawing/2014/main" id="{4538E079-1B67-46C2-9DE3-C98D7575BBDE}"/>
                  </a:ext>
                </a:extLst>
              </p:cNvPr>
              <p:cNvSpPr>
                <a:spLocks noChangeArrowheads="1"/>
              </p:cNvSpPr>
              <p:nvPr/>
            </p:nvSpPr>
            <p:spPr bwMode="auto">
              <a:xfrm>
                <a:off x="3839" y="3126"/>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结算中心</a:t>
                </a:r>
                <a:endParaRPr lang="zh-CN" altLang="en-US">
                  <a:latin typeface="Tahoma" panose="020B0604030504040204" pitchFamily="34" charset="0"/>
                </a:endParaRPr>
              </a:p>
            </p:txBody>
          </p:sp>
          <p:sp>
            <p:nvSpPr>
              <p:cNvPr id="364" name="Rectangle 481">
                <a:extLst>
                  <a:ext uri="{FF2B5EF4-FFF2-40B4-BE49-F238E27FC236}">
                    <a16:creationId xmlns:a16="http://schemas.microsoft.com/office/drawing/2014/main" id="{150E810C-6DE1-40B2-9668-6CB407876333}"/>
                  </a:ext>
                </a:extLst>
              </p:cNvPr>
              <p:cNvSpPr>
                <a:spLocks noChangeArrowheads="1"/>
              </p:cNvSpPr>
              <p:nvPr/>
            </p:nvSpPr>
            <p:spPr bwMode="auto">
              <a:xfrm>
                <a:off x="3839" y="3304"/>
                <a:ext cx="36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集团账务</a:t>
                </a:r>
                <a:endParaRPr lang="zh-CN" altLang="en-US">
                  <a:latin typeface="Tahoma" panose="020B0604030504040204" pitchFamily="34" charset="0"/>
                </a:endParaRPr>
              </a:p>
            </p:txBody>
          </p:sp>
          <p:sp>
            <p:nvSpPr>
              <p:cNvPr id="365" name="Rectangle 482">
                <a:extLst>
                  <a:ext uri="{FF2B5EF4-FFF2-40B4-BE49-F238E27FC236}">
                    <a16:creationId xmlns:a16="http://schemas.microsoft.com/office/drawing/2014/main" id="{72C1A521-16AF-435C-B198-A956B21A53EE}"/>
                  </a:ext>
                </a:extLst>
              </p:cNvPr>
              <p:cNvSpPr>
                <a:spLocks noChangeArrowheads="1"/>
              </p:cNvSpPr>
              <p:nvPr/>
            </p:nvSpPr>
            <p:spPr bwMode="auto">
              <a:xfrm>
                <a:off x="3834" y="3475"/>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集团预算</a:t>
                </a:r>
                <a:endParaRPr lang="zh-CN" altLang="en-US">
                  <a:latin typeface="Tahoma" panose="020B0604030504040204" pitchFamily="34" charset="0"/>
                </a:endParaRPr>
              </a:p>
            </p:txBody>
          </p:sp>
        </p:grpSp>
        <p:grpSp>
          <p:nvGrpSpPr>
            <p:cNvPr id="121" name="Group 483">
              <a:extLst>
                <a:ext uri="{FF2B5EF4-FFF2-40B4-BE49-F238E27FC236}">
                  <a16:creationId xmlns:a16="http://schemas.microsoft.com/office/drawing/2014/main" id="{04C4022A-3D0F-4A0D-BB14-D7CF4AF3113F}"/>
                </a:ext>
              </a:extLst>
            </p:cNvPr>
            <p:cNvGrpSpPr>
              <a:grpSpLocks/>
            </p:cNvGrpSpPr>
            <p:nvPr/>
          </p:nvGrpSpPr>
          <p:grpSpPr bwMode="auto">
            <a:xfrm>
              <a:off x="4507" y="2976"/>
              <a:ext cx="381" cy="1179"/>
              <a:chOff x="4422" y="2604"/>
              <a:chExt cx="364" cy="965"/>
            </a:xfrm>
          </p:grpSpPr>
          <p:sp>
            <p:nvSpPr>
              <p:cNvPr id="354" name="Rectangle 484">
                <a:extLst>
                  <a:ext uri="{FF2B5EF4-FFF2-40B4-BE49-F238E27FC236}">
                    <a16:creationId xmlns:a16="http://schemas.microsoft.com/office/drawing/2014/main" id="{CD92C5C4-D460-4832-9A12-CA8BADCBA1A2}"/>
                  </a:ext>
                </a:extLst>
              </p:cNvPr>
              <p:cNvSpPr>
                <a:spLocks noChangeArrowheads="1"/>
              </p:cNvSpPr>
              <p:nvPr/>
            </p:nvSpPr>
            <p:spPr bwMode="auto">
              <a:xfrm>
                <a:off x="4449" y="2604"/>
                <a:ext cx="31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PDM</a:t>
                </a:r>
                <a:r>
                  <a:rPr lang="zh-CN" altLang="en-US" sz="1200">
                    <a:latin typeface="黑体" panose="02010609060101010101" pitchFamily="49" charset="-122"/>
                    <a:ea typeface="黑体" panose="02010609060101010101" pitchFamily="49" charset="-122"/>
                  </a:rPr>
                  <a:t>接口</a:t>
                </a:r>
                <a:endParaRPr lang="zh-CN" altLang="en-US">
                  <a:latin typeface="Tahoma" panose="020B0604030504040204" pitchFamily="34" charset="0"/>
                </a:endParaRPr>
              </a:p>
            </p:txBody>
          </p:sp>
          <p:sp>
            <p:nvSpPr>
              <p:cNvPr id="355" name="Rectangle 485">
                <a:extLst>
                  <a:ext uri="{FF2B5EF4-FFF2-40B4-BE49-F238E27FC236}">
                    <a16:creationId xmlns:a16="http://schemas.microsoft.com/office/drawing/2014/main" id="{9D10EBB4-745E-4F4B-992C-6446A5A5CBC4}"/>
                  </a:ext>
                </a:extLst>
              </p:cNvPr>
              <p:cNvSpPr>
                <a:spLocks noChangeArrowheads="1"/>
              </p:cNvSpPr>
              <p:nvPr/>
            </p:nvSpPr>
            <p:spPr bwMode="auto">
              <a:xfrm>
                <a:off x="4427" y="2779"/>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网上银行</a:t>
                </a:r>
                <a:endParaRPr lang="zh-CN" altLang="en-US">
                  <a:latin typeface="Tahoma" panose="020B0604030504040204" pitchFamily="34" charset="0"/>
                </a:endParaRPr>
              </a:p>
            </p:txBody>
          </p:sp>
          <p:sp>
            <p:nvSpPr>
              <p:cNvPr id="356" name="Rectangle 486">
                <a:extLst>
                  <a:ext uri="{FF2B5EF4-FFF2-40B4-BE49-F238E27FC236}">
                    <a16:creationId xmlns:a16="http://schemas.microsoft.com/office/drawing/2014/main" id="{ACCE8E05-242E-4720-A2E7-E0BEC59A02A5}"/>
                  </a:ext>
                </a:extLst>
              </p:cNvPr>
              <p:cNvSpPr>
                <a:spLocks noChangeArrowheads="1"/>
              </p:cNvSpPr>
              <p:nvPr/>
            </p:nvSpPr>
            <p:spPr bwMode="auto">
              <a:xfrm>
                <a:off x="4427" y="2952"/>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金税接口</a:t>
                </a:r>
                <a:endParaRPr lang="zh-CN" altLang="en-US">
                  <a:latin typeface="Tahoma" panose="020B0604030504040204" pitchFamily="34" charset="0"/>
                </a:endParaRPr>
              </a:p>
            </p:txBody>
          </p:sp>
          <p:sp>
            <p:nvSpPr>
              <p:cNvPr id="357" name="Rectangle 487">
                <a:extLst>
                  <a:ext uri="{FF2B5EF4-FFF2-40B4-BE49-F238E27FC236}">
                    <a16:creationId xmlns:a16="http://schemas.microsoft.com/office/drawing/2014/main" id="{45B33A66-ABA1-416D-8664-442B55D3A981}"/>
                  </a:ext>
                </a:extLst>
              </p:cNvPr>
              <p:cNvSpPr>
                <a:spLocks noChangeArrowheads="1"/>
              </p:cNvSpPr>
              <p:nvPr/>
            </p:nvSpPr>
            <p:spPr bwMode="auto">
              <a:xfrm>
                <a:off x="4427" y="3126"/>
                <a:ext cx="31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WEB</a:t>
                </a:r>
                <a:r>
                  <a:rPr lang="zh-CN" altLang="en-US" sz="1200">
                    <a:latin typeface="黑体" panose="02010609060101010101" pitchFamily="49" charset="-122"/>
                    <a:ea typeface="黑体" panose="02010609060101010101" pitchFamily="49" charset="-122"/>
                  </a:rPr>
                  <a:t>应用</a:t>
                </a:r>
                <a:endParaRPr lang="zh-CN" altLang="en-US">
                  <a:latin typeface="Tahoma" panose="020B0604030504040204" pitchFamily="34" charset="0"/>
                </a:endParaRPr>
              </a:p>
            </p:txBody>
          </p:sp>
          <p:sp>
            <p:nvSpPr>
              <p:cNvPr id="358" name="Rectangle 488">
                <a:extLst>
                  <a:ext uri="{FF2B5EF4-FFF2-40B4-BE49-F238E27FC236}">
                    <a16:creationId xmlns:a16="http://schemas.microsoft.com/office/drawing/2014/main" id="{49E3FC2D-40DD-4D14-B8C2-018299351F3A}"/>
                  </a:ext>
                </a:extLst>
              </p:cNvPr>
              <p:cNvSpPr>
                <a:spLocks noChangeArrowheads="1"/>
              </p:cNvSpPr>
              <p:nvPr/>
            </p:nvSpPr>
            <p:spPr bwMode="auto">
              <a:xfrm>
                <a:off x="4439" y="3301"/>
                <a:ext cx="314"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EAI</a:t>
                </a:r>
                <a:r>
                  <a:rPr lang="zh-CN" altLang="en-US" sz="1200">
                    <a:latin typeface="黑体" panose="02010609060101010101" pitchFamily="49" charset="-122"/>
                    <a:ea typeface="黑体" panose="02010609060101010101" pitchFamily="49" charset="-122"/>
                  </a:rPr>
                  <a:t>平台</a:t>
                </a:r>
                <a:endParaRPr lang="zh-CN" altLang="en-US">
                  <a:latin typeface="Tahoma" panose="020B0604030504040204" pitchFamily="34" charset="0"/>
                </a:endParaRPr>
              </a:p>
            </p:txBody>
          </p:sp>
          <p:sp>
            <p:nvSpPr>
              <p:cNvPr id="359" name="Rectangle 489">
                <a:extLst>
                  <a:ext uri="{FF2B5EF4-FFF2-40B4-BE49-F238E27FC236}">
                    <a16:creationId xmlns:a16="http://schemas.microsoft.com/office/drawing/2014/main" id="{909436E2-49D9-490D-8CD1-3F29AA3C0A8C}"/>
                  </a:ext>
                </a:extLst>
              </p:cNvPr>
              <p:cNvSpPr>
                <a:spLocks noChangeArrowheads="1"/>
              </p:cNvSpPr>
              <p:nvPr/>
            </p:nvSpPr>
            <p:spPr bwMode="auto">
              <a:xfrm>
                <a:off x="4422" y="3475"/>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系统管理</a:t>
                </a:r>
                <a:endParaRPr lang="zh-CN" altLang="en-US">
                  <a:latin typeface="Tahoma" panose="020B0604030504040204" pitchFamily="34" charset="0"/>
                </a:endParaRPr>
              </a:p>
            </p:txBody>
          </p:sp>
        </p:grpSp>
        <p:grpSp>
          <p:nvGrpSpPr>
            <p:cNvPr id="122" name="Group 490">
              <a:extLst>
                <a:ext uri="{FF2B5EF4-FFF2-40B4-BE49-F238E27FC236}">
                  <a16:creationId xmlns:a16="http://schemas.microsoft.com/office/drawing/2014/main" id="{E775E943-39E9-43B4-A1F8-7064FFBB6A02}"/>
                </a:ext>
              </a:extLst>
            </p:cNvPr>
            <p:cNvGrpSpPr>
              <a:grpSpLocks/>
            </p:cNvGrpSpPr>
            <p:nvPr/>
          </p:nvGrpSpPr>
          <p:grpSpPr bwMode="auto">
            <a:xfrm>
              <a:off x="5094" y="2976"/>
              <a:ext cx="381" cy="1153"/>
              <a:chOff x="4984" y="2604"/>
              <a:chExt cx="364" cy="943"/>
            </a:xfrm>
          </p:grpSpPr>
          <p:sp>
            <p:nvSpPr>
              <p:cNvPr id="348" name="Rectangle 491">
                <a:extLst>
                  <a:ext uri="{FF2B5EF4-FFF2-40B4-BE49-F238E27FC236}">
                    <a16:creationId xmlns:a16="http://schemas.microsoft.com/office/drawing/2014/main" id="{5A9F846A-FC07-45B0-9C13-E850A5DDFC93}"/>
                  </a:ext>
                </a:extLst>
              </p:cNvPr>
              <p:cNvSpPr>
                <a:spLocks noChangeArrowheads="1"/>
              </p:cNvSpPr>
              <p:nvPr/>
            </p:nvSpPr>
            <p:spPr bwMode="auto">
              <a:xfrm>
                <a:off x="4989" y="2604"/>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公文管理</a:t>
                </a:r>
                <a:endParaRPr lang="zh-CN" altLang="en-US">
                  <a:latin typeface="Tahoma" panose="020B0604030504040204" pitchFamily="34" charset="0"/>
                </a:endParaRPr>
              </a:p>
            </p:txBody>
          </p:sp>
          <p:sp>
            <p:nvSpPr>
              <p:cNvPr id="349" name="Rectangle 492">
                <a:extLst>
                  <a:ext uri="{FF2B5EF4-FFF2-40B4-BE49-F238E27FC236}">
                    <a16:creationId xmlns:a16="http://schemas.microsoft.com/office/drawing/2014/main" id="{FC606C33-E375-4BD2-BE12-82F8EBCBA9CF}"/>
                  </a:ext>
                </a:extLst>
              </p:cNvPr>
              <p:cNvSpPr>
                <a:spLocks noChangeArrowheads="1"/>
              </p:cNvSpPr>
              <p:nvPr/>
            </p:nvSpPr>
            <p:spPr bwMode="auto">
              <a:xfrm>
                <a:off x="4984" y="2779"/>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档案管理</a:t>
                </a:r>
                <a:endParaRPr lang="zh-CN" altLang="en-US">
                  <a:latin typeface="Tahoma" panose="020B0604030504040204" pitchFamily="34" charset="0"/>
                </a:endParaRPr>
              </a:p>
            </p:txBody>
          </p:sp>
          <p:sp>
            <p:nvSpPr>
              <p:cNvPr id="350" name="Rectangle 493">
                <a:extLst>
                  <a:ext uri="{FF2B5EF4-FFF2-40B4-BE49-F238E27FC236}">
                    <a16:creationId xmlns:a16="http://schemas.microsoft.com/office/drawing/2014/main" id="{F1CFE7FC-6497-4176-A546-3CF53CF8863B}"/>
                  </a:ext>
                </a:extLst>
              </p:cNvPr>
              <p:cNvSpPr>
                <a:spLocks noChangeArrowheads="1"/>
              </p:cNvSpPr>
              <p:nvPr/>
            </p:nvSpPr>
            <p:spPr bwMode="auto">
              <a:xfrm>
                <a:off x="4984" y="2958"/>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政务管理</a:t>
                </a:r>
                <a:endParaRPr lang="zh-CN" altLang="en-US">
                  <a:latin typeface="Tahoma" panose="020B0604030504040204" pitchFamily="34" charset="0"/>
                </a:endParaRPr>
              </a:p>
            </p:txBody>
          </p:sp>
          <p:sp>
            <p:nvSpPr>
              <p:cNvPr id="351" name="Rectangle 494">
                <a:extLst>
                  <a:ext uri="{FF2B5EF4-FFF2-40B4-BE49-F238E27FC236}">
                    <a16:creationId xmlns:a16="http://schemas.microsoft.com/office/drawing/2014/main" id="{614C1614-CD22-494D-A23A-3B0CE79CC40C}"/>
                  </a:ext>
                </a:extLst>
              </p:cNvPr>
              <p:cNvSpPr>
                <a:spLocks noChangeArrowheads="1"/>
              </p:cNvSpPr>
              <p:nvPr/>
            </p:nvSpPr>
            <p:spPr bwMode="auto">
              <a:xfrm>
                <a:off x="4989" y="3107"/>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公共管理</a:t>
                </a:r>
                <a:endParaRPr lang="zh-CN" altLang="en-US">
                  <a:latin typeface="Tahoma" panose="020B0604030504040204" pitchFamily="34" charset="0"/>
                </a:endParaRPr>
              </a:p>
            </p:txBody>
          </p:sp>
          <p:sp>
            <p:nvSpPr>
              <p:cNvPr id="352" name="Rectangle 495">
                <a:extLst>
                  <a:ext uri="{FF2B5EF4-FFF2-40B4-BE49-F238E27FC236}">
                    <a16:creationId xmlns:a16="http://schemas.microsoft.com/office/drawing/2014/main" id="{BEDC1A73-D11E-4DE0-AE09-ECA4CD06AE56}"/>
                  </a:ext>
                </a:extLst>
              </p:cNvPr>
              <p:cNvSpPr>
                <a:spLocks noChangeArrowheads="1"/>
              </p:cNvSpPr>
              <p:nvPr/>
            </p:nvSpPr>
            <p:spPr bwMode="auto">
              <a:xfrm>
                <a:off x="4989" y="3300"/>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后勤管理</a:t>
                </a:r>
                <a:endParaRPr lang="zh-CN" altLang="en-US">
                  <a:latin typeface="Tahoma" panose="020B0604030504040204" pitchFamily="34" charset="0"/>
                </a:endParaRPr>
              </a:p>
            </p:txBody>
          </p:sp>
          <p:sp>
            <p:nvSpPr>
              <p:cNvPr id="353" name="Rectangle 496">
                <a:extLst>
                  <a:ext uri="{FF2B5EF4-FFF2-40B4-BE49-F238E27FC236}">
                    <a16:creationId xmlns:a16="http://schemas.microsoft.com/office/drawing/2014/main" id="{BB132775-A219-408D-A12F-844CE065004F}"/>
                  </a:ext>
                </a:extLst>
              </p:cNvPr>
              <p:cNvSpPr>
                <a:spLocks noChangeArrowheads="1"/>
              </p:cNvSpPr>
              <p:nvPr/>
            </p:nvSpPr>
            <p:spPr bwMode="auto">
              <a:xfrm>
                <a:off x="4989" y="3453"/>
                <a:ext cx="35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Tahoma" panose="020B0604030504040204" pitchFamily="34" charset="0"/>
                  </a:rPr>
                  <a:t>日常办公</a:t>
                </a:r>
              </a:p>
            </p:txBody>
          </p:sp>
        </p:grpSp>
        <p:grpSp>
          <p:nvGrpSpPr>
            <p:cNvPr id="123" name="Group 498">
              <a:extLst>
                <a:ext uri="{FF2B5EF4-FFF2-40B4-BE49-F238E27FC236}">
                  <a16:creationId xmlns:a16="http://schemas.microsoft.com/office/drawing/2014/main" id="{319645B9-84AE-4DA6-A362-081B3A684EBB}"/>
                </a:ext>
              </a:extLst>
            </p:cNvPr>
            <p:cNvGrpSpPr>
              <a:grpSpLocks/>
            </p:cNvGrpSpPr>
            <p:nvPr/>
          </p:nvGrpSpPr>
          <p:grpSpPr bwMode="auto">
            <a:xfrm>
              <a:off x="3234" y="2895"/>
              <a:ext cx="513" cy="291"/>
              <a:chOff x="3384" y="2591"/>
              <a:chExt cx="668" cy="223"/>
            </a:xfrm>
          </p:grpSpPr>
          <p:grpSp>
            <p:nvGrpSpPr>
              <p:cNvPr id="340" name="Group 499">
                <a:extLst>
                  <a:ext uri="{FF2B5EF4-FFF2-40B4-BE49-F238E27FC236}">
                    <a16:creationId xmlns:a16="http://schemas.microsoft.com/office/drawing/2014/main" id="{D038327D-6FA4-4BBB-8785-F65FC7C8C653}"/>
                  </a:ext>
                </a:extLst>
              </p:cNvPr>
              <p:cNvGrpSpPr>
                <a:grpSpLocks/>
              </p:cNvGrpSpPr>
              <p:nvPr/>
            </p:nvGrpSpPr>
            <p:grpSpPr bwMode="auto">
              <a:xfrm>
                <a:off x="3384" y="2591"/>
                <a:ext cx="668" cy="223"/>
                <a:chOff x="589" y="686"/>
                <a:chExt cx="1202" cy="1111"/>
              </a:xfrm>
            </p:grpSpPr>
            <p:sp>
              <p:nvSpPr>
                <p:cNvPr id="342" name="Freeform 500">
                  <a:extLst>
                    <a:ext uri="{FF2B5EF4-FFF2-40B4-BE49-F238E27FC236}">
                      <a16:creationId xmlns:a16="http://schemas.microsoft.com/office/drawing/2014/main" id="{FEC28D4D-36E7-452E-ADB3-C9E19560757B}"/>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3" name="Freeform 501">
                  <a:extLst>
                    <a:ext uri="{FF2B5EF4-FFF2-40B4-BE49-F238E27FC236}">
                      <a16:creationId xmlns:a16="http://schemas.microsoft.com/office/drawing/2014/main" id="{4CC21F5D-9F83-4A8B-B4DF-B7B928D00BA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4" name="Freeform 502">
                  <a:extLst>
                    <a:ext uri="{FF2B5EF4-FFF2-40B4-BE49-F238E27FC236}">
                      <a16:creationId xmlns:a16="http://schemas.microsoft.com/office/drawing/2014/main" id="{C3A10339-F512-4C03-A1FE-C0997E15258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5" name="Freeform 503">
                  <a:extLst>
                    <a:ext uri="{FF2B5EF4-FFF2-40B4-BE49-F238E27FC236}">
                      <a16:creationId xmlns:a16="http://schemas.microsoft.com/office/drawing/2014/main" id="{FAD20B71-29E1-4BC0-9A18-A5CC55BDBBF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6" name="Freeform 504">
                  <a:extLst>
                    <a:ext uri="{FF2B5EF4-FFF2-40B4-BE49-F238E27FC236}">
                      <a16:creationId xmlns:a16="http://schemas.microsoft.com/office/drawing/2014/main" id="{AD541A73-952A-4BE4-A5A1-2EECBB1D9B1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7" name="Freeform 505">
                  <a:extLst>
                    <a:ext uri="{FF2B5EF4-FFF2-40B4-BE49-F238E27FC236}">
                      <a16:creationId xmlns:a16="http://schemas.microsoft.com/office/drawing/2014/main" id="{69CB4BC4-E974-4185-9DAB-B9B45262F9D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41" name="Text Box 506">
                <a:extLst>
                  <a:ext uri="{FF2B5EF4-FFF2-40B4-BE49-F238E27FC236}">
                    <a16:creationId xmlns:a16="http://schemas.microsoft.com/office/drawing/2014/main" id="{D0316798-24A2-466B-A5CB-0E7E9CE99AFE}"/>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24" name="Group 507">
              <a:extLst>
                <a:ext uri="{FF2B5EF4-FFF2-40B4-BE49-F238E27FC236}">
                  <a16:creationId xmlns:a16="http://schemas.microsoft.com/office/drawing/2014/main" id="{9770472A-BC9A-4A14-852F-40E580673DCA}"/>
                </a:ext>
              </a:extLst>
            </p:cNvPr>
            <p:cNvGrpSpPr>
              <a:grpSpLocks/>
            </p:cNvGrpSpPr>
            <p:nvPr/>
          </p:nvGrpSpPr>
          <p:grpSpPr bwMode="auto">
            <a:xfrm>
              <a:off x="3235" y="2686"/>
              <a:ext cx="513" cy="291"/>
              <a:chOff x="3384" y="2591"/>
              <a:chExt cx="668" cy="223"/>
            </a:xfrm>
          </p:grpSpPr>
          <p:grpSp>
            <p:nvGrpSpPr>
              <p:cNvPr id="332" name="Group 508">
                <a:extLst>
                  <a:ext uri="{FF2B5EF4-FFF2-40B4-BE49-F238E27FC236}">
                    <a16:creationId xmlns:a16="http://schemas.microsoft.com/office/drawing/2014/main" id="{12FBBE11-F5AC-4BF3-A607-DE13484B8FDF}"/>
                  </a:ext>
                </a:extLst>
              </p:cNvPr>
              <p:cNvGrpSpPr>
                <a:grpSpLocks/>
              </p:cNvGrpSpPr>
              <p:nvPr/>
            </p:nvGrpSpPr>
            <p:grpSpPr bwMode="auto">
              <a:xfrm>
                <a:off x="3384" y="2591"/>
                <a:ext cx="668" cy="223"/>
                <a:chOff x="589" y="686"/>
                <a:chExt cx="1202" cy="1111"/>
              </a:xfrm>
            </p:grpSpPr>
            <p:sp>
              <p:nvSpPr>
                <p:cNvPr id="334" name="Freeform 509">
                  <a:extLst>
                    <a:ext uri="{FF2B5EF4-FFF2-40B4-BE49-F238E27FC236}">
                      <a16:creationId xmlns:a16="http://schemas.microsoft.com/office/drawing/2014/main" id="{D175A90B-1717-43EE-9729-FE5AF8BC035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5" name="Freeform 510">
                  <a:extLst>
                    <a:ext uri="{FF2B5EF4-FFF2-40B4-BE49-F238E27FC236}">
                      <a16:creationId xmlns:a16="http://schemas.microsoft.com/office/drawing/2014/main" id="{3DCA6482-954B-4FA2-B74E-3BBBDA251D7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6" name="Freeform 511">
                  <a:extLst>
                    <a:ext uri="{FF2B5EF4-FFF2-40B4-BE49-F238E27FC236}">
                      <a16:creationId xmlns:a16="http://schemas.microsoft.com/office/drawing/2014/main" id="{6E69F975-F0E2-40F8-8D38-C68BC83DE004}"/>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7" name="Freeform 512">
                  <a:extLst>
                    <a:ext uri="{FF2B5EF4-FFF2-40B4-BE49-F238E27FC236}">
                      <a16:creationId xmlns:a16="http://schemas.microsoft.com/office/drawing/2014/main" id="{9AD06512-E6FD-46FD-9710-5C4B5871C6D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8" name="Freeform 513">
                  <a:extLst>
                    <a:ext uri="{FF2B5EF4-FFF2-40B4-BE49-F238E27FC236}">
                      <a16:creationId xmlns:a16="http://schemas.microsoft.com/office/drawing/2014/main" id="{B59E6F79-890B-4BD0-98A7-1D02AE4D6C64}"/>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9" name="Freeform 514">
                  <a:extLst>
                    <a:ext uri="{FF2B5EF4-FFF2-40B4-BE49-F238E27FC236}">
                      <a16:creationId xmlns:a16="http://schemas.microsoft.com/office/drawing/2014/main" id="{AA792EFC-F33F-42A0-A947-AA43186A6C0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33" name="Text Box 515">
                <a:extLst>
                  <a:ext uri="{FF2B5EF4-FFF2-40B4-BE49-F238E27FC236}">
                    <a16:creationId xmlns:a16="http://schemas.microsoft.com/office/drawing/2014/main" id="{C910E4CD-6DF8-440E-93A8-F997962D2274}"/>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25" name="Rectangle 516">
              <a:extLst>
                <a:ext uri="{FF2B5EF4-FFF2-40B4-BE49-F238E27FC236}">
                  <a16:creationId xmlns:a16="http://schemas.microsoft.com/office/drawing/2014/main" id="{8DAB3D10-38AD-44BE-B87F-D37A413585F6}"/>
                </a:ext>
              </a:extLst>
            </p:cNvPr>
            <p:cNvSpPr>
              <a:spLocks noChangeArrowheads="1"/>
            </p:cNvSpPr>
            <p:nvPr/>
          </p:nvSpPr>
          <p:spPr bwMode="auto">
            <a:xfrm>
              <a:off x="3242" y="3629"/>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统计模型</a:t>
              </a:r>
              <a:endParaRPr lang="zh-CN" altLang="en-US">
                <a:latin typeface="Tahoma" panose="020B0604030504040204" pitchFamily="34" charset="0"/>
              </a:endParaRPr>
            </a:p>
          </p:txBody>
        </p:sp>
        <p:grpSp>
          <p:nvGrpSpPr>
            <p:cNvPr id="126" name="Group 517">
              <a:extLst>
                <a:ext uri="{FF2B5EF4-FFF2-40B4-BE49-F238E27FC236}">
                  <a16:creationId xmlns:a16="http://schemas.microsoft.com/office/drawing/2014/main" id="{75445A53-96D2-4ED9-8F59-E05D8EC6BDED}"/>
                </a:ext>
              </a:extLst>
            </p:cNvPr>
            <p:cNvGrpSpPr>
              <a:grpSpLocks/>
            </p:cNvGrpSpPr>
            <p:nvPr/>
          </p:nvGrpSpPr>
          <p:grpSpPr bwMode="auto">
            <a:xfrm>
              <a:off x="3235" y="2475"/>
              <a:ext cx="513" cy="291"/>
              <a:chOff x="3384" y="2591"/>
              <a:chExt cx="668" cy="223"/>
            </a:xfrm>
          </p:grpSpPr>
          <p:grpSp>
            <p:nvGrpSpPr>
              <p:cNvPr id="324" name="Group 518">
                <a:extLst>
                  <a:ext uri="{FF2B5EF4-FFF2-40B4-BE49-F238E27FC236}">
                    <a16:creationId xmlns:a16="http://schemas.microsoft.com/office/drawing/2014/main" id="{6683FF3F-E9F1-41D2-9B1F-CC71AE1CA4B9}"/>
                  </a:ext>
                </a:extLst>
              </p:cNvPr>
              <p:cNvGrpSpPr>
                <a:grpSpLocks/>
              </p:cNvGrpSpPr>
              <p:nvPr/>
            </p:nvGrpSpPr>
            <p:grpSpPr bwMode="auto">
              <a:xfrm>
                <a:off x="3384" y="2591"/>
                <a:ext cx="668" cy="223"/>
                <a:chOff x="589" y="686"/>
                <a:chExt cx="1202" cy="1111"/>
              </a:xfrm>
            </p:grpSpPr>
            <p:sp>
              <p:nvSpPr>
                <p:cNvPr id="326" name="Freeform 519">
                  <a:extLst>
                    <a:ext uri="{FF2B5EF4-FFF2-40B4-BE49-F238E27FC236}">
                      <a16:creationId xmlns:a16="http://schemas.microsoft.com/office/drawing/2014/main" id="{8E9248B3-B16D-4389-89F3-7663015AAA47}"/>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7" name="Freeform 520">
                  <a:extLst>
                    <a:ext uri="{FF2B5EF4-FFF2-40B4-BE49-F238E27FC236}">
                      <a16:creationId xmlns:a16="http://schemas.microsoft.com/office/drawing/2014/main" id="{F1B2B1E2-EE33-4052-A0BE-32BFFB04EA9A}"/>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8" name="Freeform 521">
                  <a:extLst>
                    <a:ext uri="{FF2B5EF4-FFF2-40B4-BE49-F238E27FC236}">
                      <a16:creationId xmlns:a16="http://schemas.microsoft.com/office/drawing/2014/main" id="{A0E1F883-4959-4F89-8126-5731F878580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9277B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9" name="Freeform 522">
                  <a:extLst>
                    <a:ext uri="{FF2B5EF4-FFF2-40B4-BE49-F238E27FC236}">
                      <a16:creationId xmlns:a16="http://schemas.microsoft.com/office/drawing/2014/main" id="{6B0BE925-4956-4202-8795-19108CC4314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0" name="Freeform 523">
                  <a:extLst>
                    <a:ext uri="{FF2B5EF4-FFF2-40B4-BE49-F238E27FC236}">
                      <a16:creationId xmlns:a16="http://schemas.microsoft.com/office/drawing/2014/main" id="{C5CB1C5B-8A0E-472C-B5A9-8996DC45596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A58E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1" name="Freeform 524">
                  <a:extLst>
                    <a:ext uri="{FF2B5EF4-FFF2-40B4-BE49-F238E27FC236}">
                      <a16:creationId xmlns:a16="http://schemas.microsoft.com/office/drawing/2014/main" id="{20B9990A-0B3F-4966-B172-7C21ECE265B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B7A5D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25" name="Text Box 525">
                <a:extLst>
                  <a:ext uri="{FF2B5EF4-FFF2-40B4-BE49-F238E27FC236}">
                    <a16:creationId xmlns:a16="http://schemas.microsoft.com/office/drawing/2014/main" id="{AC2EEFF5-6A69-4253-BE0C-3994D489ECFF}"/>
                  </a:ext>
                </a:extLst>
              </p:cNvPr>
              <p:cNvSpPr txBox="1">
                <a:spLocks noChangeArrowheads="1"/>
              </p:cNvSpPr>
              <p:nvPr/>
            </p:nvSpPr>
            <p:spPr bwMode="auto">
              <a:xfrm>
                <a:off x="3402"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27" name="Rectangle 526">
              <a:extLst>
                <a:ext uri="{FF2B5EF4-FFF2-40B4-BE49-F238E27FC236}">
                  <a16:creationId xmlns:a16="http://schemas.microsoft.com/office/drawing/2014/main" id="{22CECEEA-5422-498A-BB86-15C14B74DC05}"/>
                </a:ext>
              </a:extLst>
            </p:cNvPr>
            <p:cNvSpPr>
              <a:spLocks noChangeArrowheads="1"/>
            </p:cNvSpPr>
            <p:nvPr/>
          </p:nvSpPr>
          <p:spPr bwMode="auto">
            <a:xfrm>
              <a:off x="3239" y="3440"/>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业务模型</a:t>
              </a:r>
              <a:endParaRPr lang="zh-CN" altLang="en-US">
                <a:latin typeface="Tahoma" panose="020B0604030504040204" pitchFamily="34" charset="0"/>
              </a:endParaRPr>
            </a:p>
          </p:txBody>
        </p:sp>
        <p:sp>
          <p:nvSpPr>
            <p:cNvPr id="128" name="Rectangle 527">
              <a:extLst>
                <a:ext uri="{FF2B5EF4-FFF2-40B4-BE49-F238E27FC236}">
                  <a16:creationId xmlns:a16="http://schemas.microsoft.com/office/drawing/2014/main" id="{8DD3CA71-68C5-4D93-BAC6-0D1CFAB360B7}"/>
                </a:ext>
              </a:extLst>
            </p:cNvPr>
            <p:cNvSpPr>
              <a:spLocks noChangeArrowheads="1"/>
            </p:cNvSpPr>
            <p:nvPr/>
          </p:nvSpPr>
          <p:spPr bwMode="auto">
            <a:xfrm>
              <a:off x="3250" y="257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企业评价</a:t>
              </a:r>
              <a:endParaRPr lang="zh-CN" altLang="en-US">
                <a:latin typeface="Tahoma" panose="020B0604030504040204" pitchFamily="34" charset="0"/>
              </a:endParaRPr>
            </a:p>
          </p:txBody>
        </p:sp>
        <p:sp>
          <p:nvSpPr>
            <p:cNvPr id="129" name="Rectangle 528">
              <a:extLst>
                <a:ext uri="{FF2B5EF4-FFF2-40B4-BE49-F238E27FC236}">
                  <a16:creationId xmlns:a16="http://schemas.microsoft.com/office/drawing/2014/main" id="{EA2633EE-8C96-4929-B4D9-A16A158A8788}"/>
                </a:ext>
              </a:extLst>
            </p:cNvPr>
            <p:cNvSpPr>
              <a:spLocks noChangeArrowheads="1"/>
            </p:cNvSpPr>
            <p:nvPr/>
          </p:nvSpPr>
          <p:spPr bwMode="auto">
            <a:xfrm>
              <a:off x="3250" y="2805"/>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绩效记分卡</a:t>
              </a:r>
              <a:endParaRPr lang="zh-CN" altLang="en-US">
                <a:latin typeface="Tahoma" panose="020B0604030504040204" pitchFamily="34" charset="0"/>
              </a:endParaRPr>
            </a:p>
          </p:txBody>
        </p:sp>
        <p:sp>
          <p:nvSpPr>
            <p:cNvPr id="130" name="Rectangle 529">
              <a:extLst>
                <a:ext uri="{FF2B5EF4-FFF2-40B4-BE49-F238E27FC236}">
                  <a16:creationId xmlns:a16="http://schemas.microsoft.com/office/drawing/2014/main" id="{5F033C40-35AB-494E-A855-9190F4D3A6C2}"/>
                </a:ext>
              </a:extLst>
            </p:cNvPr>
            <p:cNvSpPr>
              <a:spLocks noChangeArrowheads="1"/>
            </p:cNvSpPr>
            <p:nvPr/>
          </p:nvSpPr>
          <p:spPr bwMode="auto">
            <a:xfrm>
              <a:off x="3271" y="3031"/>
              <a:ext cx="3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KPI</a:t>
              </a:r>
              <a:r>
                <a:rPr lang="zh-CN" altLang="en-US" sz="1200">
                  <a:latin typeface="黑体" panose="02010609060101010101" pitchFamily="49" charset="-122"/>
                  <a:ea typeface="黑体" panose="02010609060101010101" pitchFamily="49" charset="-122"/>
                </a:rPr>
                <a:t>监控</a:t>
              </a:r>
              <a:endParaRPr lang="zh-CN" altLang="en-US">
                <a:latin typeface="Tahoma" panose="020B0604030504040204" pitchFamily="34" charset="0"/>
              </a:endParaRPr>
            </a:p>
          </p:txBody>
        </p:sp>
        <p:grpSp>
          <p:nvGrpSpPr>
            <p:cNvPr id="131" name="Group 530">
              <a:extLst>
                <a:ext uri="{FF2B5EF4-FFF2-40B4-BE49-F238E27FC236}">
                  <a16:creationId xmlns:a16="http://schemas.microsoft.com/office/drawing/2014/main" id="{A18BE63F-E63D-4BCE-86E0-4F37EBF2D1AA}"/>
                </a:ext>
              </a:extLst>
            </p:cNvPr>
            <p:cNvGrpSpPr>
              <a:grpSpLocks/>
            </p:cNvGrpSpPr>
            <p:nvPr/>
          </p:nvGrpSpPr>
          <p:grpSpPr bwMode="auto">
            <a:xfrm>
              <a:off x="793" y="3516"/>
              <a:ext cx="510" cy="292"/>
              <a:chOff x="1043" y="2591"/>
              <a:chExt cx="667" cy="224"/>
            </a:xfrm>
          </p:grpSpPr>
          <p:grpSp>
            <p:nvGrpSpPr>
              <p:cNvPr id="316" name="Group 531">
                <a:extLst>
                  <a:ext uri="{FF2B5EF4-FFF2-40B4-BE49-F238E27FC236}">
                    <a16:creationId xmlns:a16="http://schemas.microsoft.com/office/drawing/2014/main" id="{B26B3E79-309D-4E1A-AF1A-DFF98C5195E8}"/>
                  </a:ext>
                </a:extLst>
              </p:cNvPr>
              <p:cNvGrpSpPr>
                <a:grpSpLocks/>
              </p:cNvGrpSpPr>
              <p:nvPr/>
            </p:nvGrpSpPr>
            <p:grpSpPr bwMode="auto">
              <a:xfrm>
                <a:off x="1043" y="2591"/>
                <a:ext cx="667" cy="224"/>
                <a:chOff x="589" y="686"/>
                <a:chExt cx="1202" cy="1111"/>
              </a:xfrm>
            </p:grpSpPr>
            <p:sp>
              <p:nvSpPr>
                <p:cNvPr id="318" name="Freeform 532">
                  <a:extLst>
                    <a:ext uri="{FF2B5EF4-FFF2-40B4-BE49-F238E27FC236}">
                      <a16:creationId xmlns:a16="http://schemas.microsoft.com/office/drawing/2014/main" id="{6ACE1912-C292-4A36-A587-C1EED215FE1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9" name="Freeform 533">
                  <a:extLst>
                    <a:ext uri="{FF2B5EF4-FFF2-40B4-BE49-F238E27FC236}">
                      <a16:creationId xmlns:a16="http://schemas.microsoft.com/office/drawing/2014/main" id="{1813B51B-8CF5-4D24-871D-4950A0B4D13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0" name="Freeform 534">
                  <a:extLst>
                    <a:ext uri="{FF2B5EF4-FFF2-40B4-BE49-F238E27FC236}">
                      <a16:creationId xmlns:a16="http://schemas.microsoft.com/office/drawing/2014/main" id="{2EC05A84-C0EF-425C-9C56-649B5D29C04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1" name="Freeform 535">
                  <a:extLst>
                    <a:ext uri="{FF2B5EF4-FFF2-40B4-BE49-F238E27FC236}">
                      <a16:creationId xmlns:a16="http://schemas.microsoft.com/office/drawing/2014/main" id="{D7AA5FA2-BF5F-4C6B-A67D-FC85E09B576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2" name="Freeform 536">
                  <a:extLst>
                    <a:ext uri="{FF2B5EF4-FFF2-40B4-BE49-F238E27FC236}">
                      <a16:creationId xmlns:a16="http://schemas.microsoft.com/office/drawing/2014/main" id="{133E147A-3F0A-4EDC-917D-D00D9DAC753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23" name="Freeform 537">
                  <a:extLst>
                    <a:ext uri="{FF2B5EF4-FFF2-40B4-BE49-F238E27FC236}">
                      <a16:creationId xmlns:a16="http://schemas.microsoft.com/office/drawing/2014/main" id="{51838B96-B94D-4690-9713-97854BB0CA70}"/>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17" name="Text Box 538">
                <a:extLst>
                  <a:ext uri="{FF2B5EF4-FFF2-40B4-BE49-F238E27FC236}">
                    <a16:creationId xmlns:a16="http://schemas.microsoft.com/office/drawing/2014/main" id="{90B90C6B-78C2-4C7F-8D65-B726F7F9576D}"/>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2" name="Rectangle 539">
              <a:extLst>
                <a:ext uri="{FF2B5EF4-FFF2-40B4-BE49-F238E27FC236}">
                  <a16:creationId xmlns:a16="http://schemas.microsoft.com/office/drawing/2014/main" id="{E4740058-2B30-422D-96FA-125BD09DE4D1}"/>
                </a:ext>
              </a:extLst>
            </p:cNvPr>
            <p:cNvSpPr>
              <a:spLocks noChangeArrowheads="1"/>
            </p:cNvSpPr>
            <p:nvPr/>
          </p:nvSpPr>
          <p:spPr bwMode="auto">
            <a:xfrm>
              <a:off x="797" y="365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solidFill>
                    <a:srgbClr val="FF3300"/>
                  </a:solidFill>
                  <a:latin typeface="黑体" panose="02010609060101010101" pitchFamily="49" charset="-122"/>
                  <a:ea typeface="黑体" panose="02010609060101010101" pitchFamily="49" charset="-122"/>
                </a:rPr>
                <a:t>销售管理</a:t>
              </a:r>
              <a:endParaRPr lang="zh-CN" altLang="en-US">
                <a:solidFill>
                  <a:srgbClr val="FF3300"/>
                </a:solidFill>
                <a:latin typeface="Tahoma" panose="020B0604030504040204" pitchFamily="34" charset="0"/>
              </a:endParaRPr>
            </a:p>
          </p:txBody>
        </p:sp>
        <p:grpSp>
          <p:nvGrpSpPr>
            <p:cNvPr id="133" name="Group 540">
              <a:extLst>
                <a:ext uri="{FF2B5EF4-FFF2-40B4-BE49-F238E27FC236}">
                  <a16:creationId xmlns:a16="http://schemas.microsoft.com/office/drawing/2014/main" id="{03A28154-101A-4B06-B4B7-2C49EC2FBB74}"/>
                </a:ext>
              </a:extLst>
            </p:cNvPr>
            <p:cNvGrpSpPr>
              <a:grpSpLocks/>
            </p:cNvGrpSpPr>
            <p:nvPr/>
          </p:nvGrpSpPr>
          <p:grpSpPr bwMode="auto">
            <a:xfrm>
              <a:off x="796" y="3298"/>
              <a:ext cx="510" cy="292"/>
              <a:chOff x="1043" y="2591"/>
              <a:chExt cx="667" cy="224"/>
            </a:xfrm>
          </p:grpSpPr>
          <p:grpSp>
            <p:nvGrpSpPr>
              <p:cNvPr id="308" name="Group 541">
                <a:extLst>
                  <a:ext uri="{FF2B5EF4-FFF2-40B4-BE49-F238E27FC236}">
                    <a16:creationId xmlns:a16="http://schemas.microsoft.com/office/drawing/2014/main" id="{E06FBB98-D674-4412-B1AB-07A4452AC0B8}"/>
                  </a:ext>
                </a:extLst>
              </p:cNvPr>
              <p:cNvGrpSpPr>
                <a:grpSpLocks/>
              </p:cNvGrpSpPr>
              <p:nvPr/>
            </p:nvGrpSpPr>
            <p:grpSpPr bwMode="auto">
              <a:xfrm>
                <a:off x="1043" y="2591"/>
                <a:ext cx="667" cy="224"/>
                <a:chOff x="589" y="686"/>
                <a:chExt cx="1202" cy="1111"/>
              </a:xfrm>
            </p:grpSpPr>
            <p:sp>
              <p:nvSpPr>
                <p:cNvPr id="310" name="Freeform 542">
                  <a:extLst>
                    <a:ext uri="{FF2B5EF4-FFF2-40B4-BE49-F238E27FC236}">
                      <a16:creationId xmlns:a16="http://schemas.microsoft.com/office/drawing/2014/main" id="{CA8215D9-DCAD-4449-B570-58ACBECF5ACC}"/>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1" name="Freeform 543">
                  <a:extLst>
                    <a:ext uri="{FF2B5EF4-FFF2-40B4-BE49-F238E27FC236}">
                      <a16:creationId xmlns:a16="http://schemas.microsoft.com/office/drawing/2014/main" id="{0677BAA2-EF86-442F-A56A-DEBCF825B8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2" name="Freeform 544">
                  <a:extLst>
                    <a:ext uri="{FF2B5EF4-FFF2-40B4-BE49-F238E27FC236}">
                      <a16:creationId xmlns:a16="http://schemas.microsoft.com/office/drawing/2014/main" id="{32472A1B-F69C-44C1-AFA2-D16C3F7100A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3" name="Freeform 545">
                  <a:extLst>
                    <a:ext uri="{FF2B5EF4-FFF2-40B4-BE49-F238E27FC236}">
                      <a16:creationId xmlns:a16="http://schemas.microsoft.com/office/drawing/2014/main" id="{6163B0CF-1D4E-4B03-B341-7F2E3E2281E2}"/>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4" name="Freeform 546">
                  <a:extLst>
                    <a:ext uri="{FF2B5EF4-FFF2-40B4-BE49-F238E27FC236}">
                      <a16:creationId xmlns:a16="http://schemas.microsoft.com/office/drawing/2014/main" id="{E1853600-7764-47CD-80B0-079C62AF78C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15" name="Freeform 547">
                  <a:extLst>
                    <a:ext uri="{FF2B5EF4-FFF2-40B4-BE49-F238E27FC236}">
                      <a16:creationId xmlns:a16="http://schemas.microsoft.com/office/drawing/2014/main" id="{3C5B7E79-5BA4-4BC6-81ED-E55057B901C7}"/>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09" name="Text Box 548">
                <a:extLst>
                  <a:ext uri="{FF2B5EF4-FFF2-40B4-BE49-F238E27FC236}">
                    <a16:creationId xmlns:a16="http://schemas.microsoft.com/office/drawing/2014/main" id="{6349A24F-5C69-465F-A46C-DCABAA4788A1}"/>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4" name="Rectangle 549">
              <a:extLst>
                <a:ext uri="{FF2B5EF4-FFF2-40B4-BE49-F238E27FC236}">
                  <a16:creationId xmlns:a16="http://schemas.microsoft.com/office/drawing/2014/main" id="{F85A7064-9801-4184-A5B9-ACB1BA5213CB}"/>
                </a:ext>
              </a:extLst>
            </p:cNvPr>
            <p:cNvSpPr>
              <a:spLocks noChangeArrowheads="1"/>
            </p:cNvSpPr>
            <p:nvPr/>
          </p:nvSpPr>
          <p:spPr bwMode="auto">
            <a:xfrm>
              <a:off x="811" y="340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采购管理</a:t>
              </a:r>
              <a:endParaRPr lang="zh-CN" altLang="en-US">
                <a:latin typeface="Tahoma" panose="020B0604030504040204" pitchFamily="34" charset="0"/>
              </a:endParaRPr>
            </a:p>
          </p:txBody>
        </p:sp>
        <p:grpSp>
          <p:nvGrpSpPr>
            <p:cNvPr id="135" name="Group 550">
              <a:extLst>
                <a:ext uri="{FF2B5EF4-FFF2-40B4-BE49-F238E27FC236}">
                  <a16:creationId xmlns:a16="http://schemas.microsoft.com/office/drawing/2014/main" id="{82A32DBF-2EFC-4419-AE84-1162D039753D}"/>
                </a:ext>
              </a:extLst>
            </p:cNvPr>
            <p:cNvGrpSpPr>
              <a:grpSpLocks/>
            </p:cNvGrpSpPr>
            <p:nvPr/>
          </p:nvGrpSpPr>
          <p:grpSpPr bwMode="auto">
            <a:xfrm>
              <a:off x="793" y="3083"/>
              <a:ext cx="510" cy="292"/>
              <a:chOff x="1043" y="2591"/>
              <a:chExt cx="667" cy="224"/>
            </a:xfrm>
          </p:grpSpPr>
          <p:grpSp>
            <p:nvGrpSpPr>
              <p:cNvPr id="300" name="Group 551">
                <a:extLst>
                  <a:ext uri="{FF2B5EF4-FFF2-40B4-BE49-F238E27FC236}">
                    <a16:creationId xmlns:a16="http://schemas.microsoft.com/office/drawing/2014/main" id="{0C016264-330A-471C-BC82-4651384FE526}"/>
                  </a:ext>
                </a:extLst>
              </p:cNvPr>
              <p:cNvGrpSpPr>
                <a:grpSpLocks/>
              </p:cNvGrpSpPr>
              <p:nvPr/>
            </p:nvGrpSpPr>
            <p:grpSpPr bwMode="auto">
              <a:xfrm>
                <a:off x="1043" y="2591"/>
                <a:ext cx="667" cy="224"/>
                <a:chOff x="589" y="686"/>
                <a:chExt cx="1202" cy="1111"/>
              </a:xfrm>
            </p:grpSpPr>
            <p:sp>
              <p:nvSpPr>
                <p:cNvPr id="302" name="Freeform 552">
                  <a:extLst>
                    <a:ext uri="{FF2B5EF4-FFF2-40B4-BE49-F238E27FC236}">
                      <a16:creationId xmlns:a16="http://schemas.microsoft.com/office/drawing/2014/main" id="{AC755AE7-791A-496A-A447-8CF7FE1651F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3" name="Freeform 553">
                  <a:extLst>
                    <a:ext uri="{FF2B5EF4-FFF2-40B4-BE49-F238E27FC236}">
                      <a16:creationId xmlns:a16="http://schemas.microsoft.com/office/drawing/2014/main" id="{DBC555C2-B956-413E-9B17-9593C76029DF}"/>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4" name="Freeform 554">
                  <a:extLst>
                    <a:ext uri="{FF2B5EF4-FFF2-40B4-BE49-F238E27FC236}">
                      <a16:creationId xmlns:a16="http://schemas.microsoft.com/office/drawing/2014/main" id="{7D2B1132-6FC1-4628-A4C6-9A513B0044AC}"/>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5" name="Freeform 555">
                  <a:extLst>
                    <a:ext uri="{FF2B5EF4-FFF2-40B4-BE49-F238E27FC236}">
                      <a16:creationId xmlns:a16="http://schemas.microsoft.com/office/drawing/2014/main" id="{28E7F15A-81DD-4D16-9E63-0876BD21384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6" name="Freeform 556">
                  <a:extLst>
                    <a:ext uri="{FF2B5EF4-FFF2-40B4-BE49-F238E27FC236}">
                      <a16:creationId xmlns:a16="http://schemas.microsoft.com/office/drawing/2014/main" id="{FAC5BC4B-8DE9-4043-9BF7-5D612B324DDB}"/>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07" name="Freeform 557">
                  <a:extLst>
                    <a:ext uri="{FF2B5EF4-FFF2-40B4-BE49-F238E27FC236}">
                      <a16:creationId xmlns:a16="http://schemas.microsoft.com/office/drawing/2014/main" id="{5F953FDE-CB6C-4742-9AAB-F5B14D5DEF5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301" name="Text Box 558">
                <a:extLst>
                  <a:ext uri="{FF2B5EF4-FFF2-40B4-BE49-F238E27FC236}">
                    <a16:creationId xmlns:a16="http://schemas.microsoft.com/office/drawing/2014/main" id="{18969353-8D32-41A7-B0B1-56142AB5EC6A}"/>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36" name="Rectangle 559">
              <a:extLst>
                <a:ext uri="{FF2B5EF4-FFF2-40B4-BE49-F238E27FC236}">
                  <a16:creationId xmlns:a16="http://schemas.microsoft.com/office/drawing/2014/main" id="{1B5A9B88-B15D-4748-9E18-EC93F204763E}"/>
                </a:ext>
              </a:extLst>
            </p:cNvPr>
            <p:cNvSpPr>
              <a:spLocks noChangeArrowheads="1"/>
            </p:cNvSpPr>
            <p:nvPr/>
          </p:nvSpPr>
          <p:spPr bwMode="auto">
            <a:xfrm>
              <a:off x="808" y="318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委外管理</a:t>
              </a:r>
              <a:endParaRPr lang="zh-CN" altLang="en-US">
                <a:latin typeface="Tahoma" panose="020B0604030504040204" pitchFamily="34" charset="0"/>
              </a:endParaRPr>
            </a:p>
          </p:txBody>
        </p:sp>
        <p:grpSp>
          <p:nvGrpSpPr>
            <p:cNvPr id="137" name="Group 560">
              <a:extLst>
                <a:ext uri="{FF2B5EF4-FFF2-40B4-BE49-F238E27FC236}">
                  <a16:creationId xmlns:a16="http://schemas.microsoft.com/office/drawing/2014/main" id="{CFD1ED08-F654-460E-82D1-D3D03601E6D5}"/>
                </a:ext>
              </a:extLst>
            </p:cNvPr>
            <p:cNvGrpSpPr>
              <a:grpSpLocks/>
            </p:cNvGrpSpPr>
            <p:nvPr/>
          </p:nvGrpSpPr>
          <p:grpSpPr bwMode="auto">
            <a:xfrm>
              <a:off x="788" y="2865"/>
              <a:ext cx="510" cy="293"/>
              <a:chOff x="748" y="2160"/>
              <a:chExt cx="510" cy="293"/>
            </a:xfrm>
          </p:grpSpPr>
          <p:grpSp>
            <p:nvGrpSpPr>
              <p:cNvPr id="290" name="Group 561">
                <a:extLst>
                  <a:ext uri="{FF2B5EF4-FFF2-40B4-BE49-F238E27FC236}">
                    <a16:creationId xmlns:a16="http://schemas.microsoft.com/office/drawing/2014/main" id="{33875361-77F6-4765-8AB8-E101D9832CFA}"/>
                  </a:ext>
                </a:extLst>
              </p:cNvPr>
              <p:cNvGrpSpPr>
                <a:grpSpLocks/>
              </p:cNvGrpSpPr>
              <p:nvPr/>
            </p:nvGrpSpPr>
            <p:grpSpPr bwMode="auto">
              <a:xfrm>
                <a:off x="748" y="2160"/>
                <a:ext cx="510" cy="293"/>
                <a:chOff x="1043" y="2591"/>
                <a:chExt cx="667" cy="224"/>
              </a:xfrm>
            </p:grpSpPr>
            <p:grpSp>
              <p:nvGrpSpPr>
                <p:cNvPr id="292" name="Group 562">
                  <a:extLst>
                    <a:ext uri="{FF2B5EF4-FFF2-40B4-BE49-F238E27FC236}">
                      <a16:creationId xmlns:a16="http://schemas.microsoft.com/office/drawing/2014/main" id="{7A33D450-1A73-4980-9EFD-2EFCF6737C5A}"/>
                    </a:ext>
                  </a:extLst>
                </p:cNvPr>
                <p:cNvGrpSpPr>
                  <a:grpSpLocks/>
                </p:cNvGrpSpPr>
                <p:nvPr/>
              </p:nvGrpSpPr>
              <p:grpSpPr bwMode="auto">
                <a:xfrm>
                  <a:off x="1043" y="2591"/>
                  <a:ext cx="667" cy="224"/>
                  <a:chOff x="589" y="686"/>
                  <a:chExt cx="1202" cy="1111"/>
                </a:xfrm>
              </p:grpSpPr>
              <p:sp>
                <p:nvSpPr>
                  <p:cNvPr id="294" name="Freeform 563">
                    <a:extLst>
                      <a:ext uri="{FF2B5EF4-FFF2-40B4-BE49-F238E27FC236}">
                        <a16:creationId xmlns:a16="http://schemas.microsoft.com/office/drawing/2014/main" id="{A3185C9C-826A-4B5C-8758-A80C38381D2E}"/>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5" name="Freeform 564">
                    <a:extLst>
                      <a:ext uri="{FF2B5EF4-FFF2-40B4-BE49-F238E27FC236}">
                        <a16:creationId xmlns:a16="http://schemas.microsoft.com/office/drawing/2014/main" id="{0BCE8187-F52D-432A-ACF3-A81C4AB1162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6" name="Freeform 565">
                    <a:extLst>
                      <a:ext uri="{FF2B5EF4-FFF2-40B4-BE49-F238E27FC236}">
                        <a16:creationId xmlns:a16="http://schemas.microsoft.com/office/drawing/2014/main" id="{650FD88B-CA97-447E-B8A2-8172F45A165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7" name="Freeform 566">
                    <a:extLst>
                      <a:ext uri="{FF2B5EF4-FFF2-40B4-BE49-F238E27FC236}">
                        <a16:creationId xmlns:a16="http://schemas.microsoft.com/office/drawing/2014/main" id="{D02A4089-826A-4879-A6C0-1275BAEF818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8" name="Freeform 567">
                    <a:extLst>
                      <a:ext uri="{FF2B5EF4-FFF2-40B4-BE49-F238E27FC236}">
                        <a16:creationId xmlns:a16="http://schemas.microsoft.com/office/drawing/2014/main" id="{446E5DFD-44FB-42B7-AB29-8DFB7F564003}"/>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9" name="Freeform 568">
                    <a:extLst>
                      <a:ext uri="{FF2B5EF4-FFF2-40B4-BE49-F238E27FC236}">
                        <a16:creationId xmlns:a16="http://schemas.microsoft.com/office/drawing/2014/main" id="{17739FBD-B55F-4D71-BE5B-67439E0882B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93" name="Text Box 569">
                  <a:extLst>
                    <a:ext uri="{FF2B5EF4-FFF2-40B4-BE49-F238E27FC236}">
                      <a16:creationId xmlns:a16="http://schemas.microsoft.com/office/drawing/2014/main" id="{9551C634-5900-4E79-A374-EDE8FC332B5E}"/>
                    </a:ext>
                  </a:extLst>
                </p:cNvPr>
                <p:cNvSpPr txBox="1">
                  <a:spLocks noChangeArrowheads="1"/>
                </p:cNvSpPr>
                <p:nvPr/>
              </p:nvSpPr>
              <p:spPr bwMode="auto">
                <a:xfrm>
                  <a:off x="1069" y="2658"/>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91" name="Rectangle 570">
                <a:extLst>
                  <a:ext uri="{FF2B5EF4-FFF2-40B4-BE49-F238E27FC236}">
                    <a16:creationId xmlns:a16="http://schemas.microsoft.com/office/drawing/2014/main" id="{D385CE31-4F1A-4056-B0A4-59948186AC35}"/>
                  </a:ext>
                </a:extLst>
              </p:cNvPr>
              <p:cNvSpPr>
                <a:spLocks noChangeArrowheads="1"/>
              </p:cNvSpPr>
              <p:nvPr/>
            </p:nvSpPr>
            <p:spPr bwMode="auto">
              <a:xfrm>
                <a:off x="793" y="2251"/>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库存管理</a:t>
                </a:r>
                <a:endParaRPr lang="zh-CN" altLang="en-US">
                  <a:latin typeface="Tahoma" panose="020B0604030504040204" pitchFamily="34" charset="0"/>
                </a:endParaRPr>
              </a:p>
            </p:txBody>
          </p:sp>
        </p:grpSp>
        <p:sp>
          <p:nvSpPr>
            <p:cNvPr id="138" name="Rectangle 571">
              <a:extLst>
                <a:ext uri="{FF2B5EF4-FFF2-40B4-BE49-F238E27FC236}">
                  <a16:creationId xmlns:a16="http://schemas.microsoft.com/office/drawing/2014/main" id="{D39AC1D5-F8CB-4EDA-BE0F-5E58DE407B73}"/>
                </a:ext>
              </a:extLst>
            </p:cNvPr>
            <p:cNvSpPr>
              <a:spLocks noChangeArrowheads="1"/>
            </p:cNvSpPr>
            <p:nvPr/>
          </p:nvSpPr>
          <p:spPr bwMode="auto">
            <a:xfrm>
              <a:off x="1398" y="363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nvGrpSpPr>
            <p:cNvPr id="139" name="Group 572">
              <a:extLst>
                <a:ext uri="{FF2B5EF4-FFF2-40B4-BE49-F238E27FC236}">
                  <a16:creationId xmlns:a16="http://schemas.microsoft.com/office/drawing/2014/main" id="{8D34AF6D-5116-4D03-A8DA-1FDB0230905D}"/>
                </a:ext>
              </a:extLst>
            </p:cNvPr>
            <p:cNvGrpSpPr>
              <a:grpSpLocks/>
            </p:cNvGrpSpPr>
            <p:nvPr/>
          </p:nvGrpSpPr>
          <p:grpSpPr bwMode="auto">
            <a:xfrm>
              <a:off x="1375" y="3943"/>
              <a:ext cx="510" cy="292"/>
              <a:chOff x="1382" y="1990"/>
              <a:chExt cx="510" cy="292"/>
            </a:xfrm>
          </p:grpSpPr>
          <p:grpSp>
            <p:nvGrpSpPr>
              <p:cNvPr id="280" name="Group 573">
                <a:extLst>
                  <a:ext uri="{FF2B5EF4-FFF2-40B4-BE49-F238E27FC236}">
                    <a16:creationId xmlns:a16="http://schemas.microsoft.com/office/drawing/2014/main" id="{5A4A1C2B-9729-4A2F-902F-203BDB5135C9}"/>
                  </a:ext>
                </a:extLst>
              </p:cNvPr>
              <p:cNvGrpSpPr>
                <a:grpSpLocks/>
              </p:cNvGrpSpPr>
              <p:nvPr/>
            </p:nvGrpSpPr>
            <p:grpSpPr bwMode="auto">
              <a:xfrm>
                <a:off x="1382" y="1990"/>
                <a:ext cx="510" cy="292"/>
                <a:chOff x="1812" y="2591"/>
                <a:chExt cx="664" cy="224"/>
              </a:xfrm>
            </p:grpSpPr>
            <p:grpSp>
              <p:nvGrpSpPr>
                <p:cNvPr id="282" name="Group 574">
                  <a:extLst>
                    <a:ext uri="{FF2B5EF4-FFF2-40B4-BE49-F238E27FC236}">
                      <a16:creationId xmlns:a16="http://schemas.microsoft.com/office/drawing/2014/main" id="{D7B47361-665F-4B96-8959-03FF30E76914}"/>
                    </a:ext>
                  </a:extLst>
                </p:cNvPr>
                <p:cNvGrpSpPr>
                  <a:grpSpLocks/>
                </p:cNvGrpSpPr>
                <p:nvPr/>
              </p:nvGrpSpPr>
              <p:grpSpPr bwMode="auto">
                <a:xfrm>
                  <a:off x="1812" y="2591"/>
                  <a:ext cx="664" cy="224"/>
                  <a:chOff x="589" y="686"/>
                  <a:chExt cx="1202" cy="1111"/>
                </a:xfrm>
              </p:grpSpPr>
              <p:sp>
                <p:nvSpPr>
                  <p:cNvPr id="284" name="Freeform 575">
                    <a:extLst>
                      <a:ext uri="{FF2B5EF4-FFF2-40B4-BE49-F238E27FC236}">
                        <a16:creationId xmlns:a16="http://schemas.microsoft.com/office/drawing/2014/main" id="{8F21D692-F101-4A3E-A888-3D6D5764073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5" name="Freeform 576">
                    <a:extLst>
                      <a:ext uri="{FF2B5EF4-FFF2-40B4-BE49-F238E27FC236}">
                        <a16:creationId xmlns:a16="http://schemas.microsoft.com/office/drawing/2014/main" id="{A9DF5D94-4231-4274-B9F5-C4B607D1CEC1}"/>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6" name="Freeform 577">
                    <a:extLst>
                      <a:ext uri="{FF2B5EF4-FFF2-40B4-BE49-F238E27FC236}">
                        <a16:creationId xmlns:a16="http://schemas.microsoft.com/office/drawing/2014/main" id="{667CA536-76C6-4580-BA53-EB78459C88C9}"/>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7" name="Freeform 578">
                    <a:extLst>
                      <a:ext uri="{FF2B5EF4-FFF2-40B4-BE49-F238E27FC236}">
                        <a16:creationId xmlns:a16="http://schemas.microsoft.com/office/drawing/2014/main" id="{F092E45A-199E-404A-8B91-B3349E9BEBD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8" name="Freeform 579">
                    <a:extLst>
                      <a:ext uri="{FF2B5EF4-FFF2-40B4-BE49-F238E27FC236}">
                        <a16:creationId xmlns:a16="http://schemas.microsoft.com/office/drawing/2014/main" id="{70A529A4-52F4-43AB-AE96-B1A89DCB425A}"/>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89" name="Freeform 580">
                    <a:extLst>
                      <a:ext uri="{FF2B5EF4-FFF2-40B4-BE49-F238E27FC236}">
                        <a16:creationId xmlns:a16="http://schemas.microsoft.com/office/drawing/2014/main" id="{2742C7E4-B4B6-436B-965F-7F2F3A613D71}"/>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83" name="Text Box 581">
                  <a:extLst>
                    <a:ext uri="{FF2B5EF4-FFF2-40B4-BE49-F238E27FC236}">
                      <a16:creationId xmlns:a16="http://schemas.microsoft.com/office/drawing/2014/main" id="{A1008396-E979-481C-AAEC-418889739980}"/>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81" name="Rectangle 582">
                <a:extLst>
                  <a:ext uri="{FF2B5EF4-FFF2-40B4-BE49-F238E27FC236}">
                    <a16:creationId xmlns:a16="http://schemas.microsoft.com/office/drawing/2014/main" id="{4C16E5E9-8E94-41B5-AE7B-056762B6CBA4}"/>
                  </a:ext>
                </a:extLst>
              </p:cNvPr>
              <p:cNvSpPr>
                <a:spLocks noChangeArrowheads="1"/>
              </p:cNvSpPr>
              <p:nvPr/>
            </p:nvSpPr>
            <p:spPr bwMode="auto">
              <a:xfrm>
                <a:off x="1406" y="2150"/>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物料清单</a:t>
                </a:r>
                <a:endParaRPr lang="zh-CN" altLang="en-US">
                  <a:latin typeface="Tahoma" panose="020B0604030504040204" pitchFamily="34" charset="0"/>
                </a:endParaRPr>
              </a:p>
            </p:txBody>
          </p:sp>
        </p:grpSp>
        <p:grpSp>
          <p:nvGrpSpPr>
            <p:cNvPr id="140" name="Group 583">
              <a:extLst>
                <a:ext uri="{FF2B5EF4-FFF2-40B4-BE49-F238E27FC236}">
                  <a16:creationId xmlns:a16="http://schemas.microsoft.com/office/drawing/2014/main" id="{98FD2DDD-592A-49CC-9F4F-1AED86EEB701}"/>
                </a:ext>
              </a:extLst>
            </p:cNvPr>
            <p:cNvGrpSpPr>
              <a:grpSpLocks/>
            </p:cNvGrpSpPr>
            <p:nvPr/>
          </p:nvGrpSpPr>
          <p:grpSpPr bwMode="auto">
            <a:xfrm>
              <a:off x="1375" y="3733"/>
              <a:ext cx="510" cy="292"/>
              <a:chOff x="1382" y="1990"/>
              <a:chExt cx="510" cy="292"/>
            </a:xfrm>
          </p:grpSpPr>
          <p:grpSp>
            <p:nvGrpSpPr>
              <p:cNvPr id="270" name="Group 584">
                <a:extLst>
                  <a:ext uri="{FF2B5EF4-FFF2-40B4-BE49-F238E27FC236}">
                    <a16:creationId xmlns:a16="http://schemas.microsoft.com/office/drawing/2014/main" id="{82CC116B-A896-4311-88AB-184C19ED608E}"/>
                  </a:ext>
                </a:extLst>
              </p:cNvPr>
              <p:cNvGrpSpPr>
                <a:grpSpLocks/>
              </p:cNvGrpSpPr>
              <p:nvPr/>
            </p:nvGrpSpPr>
            <p:grpSpPr bwMode="auto">
              <a:xfrm>
                <a:off x="1382" y="1990"/>
                <a:ext cx="510" cy="292"/>
                <a:chOff x="1812" y="2591"/>
                <a:chExt cx="664" cy="224"/>
              </a:xfrm>
            </p:grpSpPr>
            <p:grpSp>
              <p:nvGrpSpPr>
                <p:cNvPr id="272" name="Group 585">
                  <a:extLst>
                    <a:ext uri="{FF2B5EF4-FFF2-40B4-BE49-F238E27FC236}">
                      <a16:creationId xmlns:a16="http://schemas.microsoft.com/office/drawing/2014/main" id="{26061153-7F00-4306-9539-2266C58D0E46}"/>
                    </a:ext>
                  </a:extLst>
                </p:cNvPr>
                <p:cNvGrpSpPr>
                  <a:grpSpLocks/>
                </p:cNvGrpSpPr>
                <p:nvPr/>
              </p:nvGrpSpPr>
              <p:grpSpPr bwMode="auto">
                <a:xfrm>
                  <a:off x="1812" y="2591"/>
                  <a:ext cx="664" cy="224"/>
                  <a:chOff x="589" y="686"/>
                  <a:chExt cx="1202" cy="1111"/>
                </a:xfrm>
              </p:grpSpPr>
              <p:sp>
                <p:nvSpPr>
                  <p:cNvPr id="274" name="Freeform 586">
                    <a:extLst>
                      <a:ext uri="{FF2B5EF4-FFF2-40B4-BE49-F238E27FC236}">
                        <a16:creationId xmlns:a16="http://schemas.microsoft.com/office/drawing/2014/main" id="{0E03A0E6-E1B3-42C8-B03C-6CF1B6C0536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5" name="Freeform 587">
                    <a:extLst>
                      <a:ext uri="{FF2B5EF4-FFF2-40B4-BE49-F238E27FC236}">
                        <a16:creationId xmlns:a16="http://schemas.microsoft.com/office/drawing/2014/main" id="{DC541C0B-B364-4A82-B967-24BEAA6A24E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6" name="Freeform 588">
                    <a:extLst>
                      <a:ext uri="{FF2B5EF4-FFF2-40B4-BE49-F238E27FC236}">
                        <a16:creationId xmlns:a16="http://schemas.microsoft.com/office/drawing/2014/main" id="{CEC4CF87-79B2-46DB-848B-E44B28A43F4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7" name="Freeform 589">
                    <a:extLst>
                      <a:ext uri="{FF2B5EF4-FFF2-40B4-BE49-F238E27FC236}">
                        <a16:creationId xmlns:a16="http://schemas.microsoft.com/office/drawing/2014/main" id="{69D6EF77-7C41-4B63-B10A-9610DDA7D33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8" name="Freeform 590">
                    <a:extLst>
                      <a:ext uri="{FF2B5EF4-FFF2-40B4-BE49-F238E27FC236}">
                        <a16:creationId xmlns:a16="http://schemas.microsoft.com/office/drawing/2014/main" id="{01F742DF-E295-48D3-8471-C90A304EF15C}"/>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79" name="Freeform 591">
                    <a:extLst>
                      <a:ext uri="{FF2B5EF4-FFF2-40B4-BE49-F238E27FC236}">
                        <a16:creationId xmlns:a16="http://schemas.microsoft.com/office/drawing/2014/main" id="{A6E9CB31-D36D-47B5-B856-DA863C95E32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73" name="Text Box 592">
                  <a:extLst>
                    <a:ext uri="{FF2B5EF4-FFF2-40B4-BE49-F238E27FC236}">
                      <a16:creationId xmlns:a16="http://schemas.microsoft.com/office/drawing/2014/main" id="{54C4E347-A090-47D0-A451-ADF344445642}"/>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71" name="Rectangle 593">
                <a:extLst>
                  <a:ext uri="{FF2B5EF4-FFF2-40B4-BE49-F238E27FC236}">
                    <a16:creationId xmlns:a16="http://schemas.microsoft.com/office/drawing/2014/main" id="{49ADE335-7B37-404F-A818-CF9B6B44859F}"/>
                  </a:ext>
                </a:extLst>
              </p:cNvPr>
              <p:cNvSpPr>
                <a:spLocks noChangeArrowheads="1"/>
              </p:cNvSpPr>
              <p:nvPr/>
            </p:nvSpPr>
            <p:spPr bwMode="auto">
              <a:xfrm>
                <a:off x="1406" y="2150"/>
                <a:ext cx="4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主生产计划</a:t>
                </a:r>
                <a:endParaRPr lang="zh-CN" altLang="en-US">
                  <a:latin typeface="Tahoma" panose="020B0604030504040204" pitchFamily="34" charset="0"/>
                </a:endParaRPr>
              </a:p>
            </p:txBody>
          </p:sp>
        </p:grpSp>
        <p:grpSp>
          <p:nvGrpSpPr>
            <p:cNvPr id="141" name="Group 594">
              <a:extLst>
                <a:ext uri="{FF2B5EF4-FFF2-40B4-BE49-F238E27FC236}">
                  <a16:creationId xmlns:a16="http://schemas.microsoft.com/office/drawing/2014/main" id="{756CB712-816D-4D89-B329-A9760821E7EC}"/>
                </a:ext>
              </a:extLst>
            </p:cNvPr>
            <p:cNvGrpSpPr>
              <a:grpSpLocks/>
            </p:cNvGrpSpPr>
            <p:nvPr/>
          </p:nvGrpSpPr>
          <p:grpSpPr bwMode="auto">
            <a:xfrm>
              <a:off x="1378" y="3514"/>
              <a:ext cx="510" cy="292"/>
              <a:chOff x="1362" y="2990"/>
              <a:chExt cx="510" cy="292"/>
            </a:xfrm>
          </p:grpSpPr>
          <p:grpSp>
            <p:nvGrpSpPr>
              <p:cNvPr id="260" name="Group 595">
                <a:extLst>
                  <a:ext uri="{FF2B5EF4-FFF2-40B4-BE49-F238E27FC236}">
                    <a16:creationId xmlns:a16="http://schemas.microsoft.com/office/drawing/2014/main" id="{60CA6A46-97A6-413D-8970-956FB51A4D9D}"/>
                  </a:ext>
                </a:extLst>
              </p:cNvPr>
              <p:cNvGrpSpPr>
                <a:grpSpLocks/>
              </p:cNvGrpSpPr>
              <p:nvPr/>
            </p:nvGrpSpPr>
            <p:grpSpPr bwMode="auto">
              <a:xfrm>
                <a:off x="1362" y="2990"/>
                <a:ext cx="510" cy="292"/>
                <a:chOff x="1812" y="2591"/>
                <a:chExt cx="664" cy="224"/>
              </a:xfrm>
            </p:grpSpPr>
            <p:grpSp>
              <p:nvGrpSpPr>
                <p:cNvPr id="262" name="Group 596">
                  <a:extLst>
                    <a:ext uri="{FF2B5EF4-FFF2-40B4-BE49-F238E27FC236}">
                      <a16:creationId xmlns:a16="http://schemas.microsoft.com/office/drawing/2014/main" id="{8766FD4B-EA27-4609-94AD-283BFC98FD62}"/>
                    </a:ext>
                  </a:extLst>
                </p:cNvPr>
                <p:cNvGrpSpPr>
                  <a:grpSpLocks/>
                </p:cNvGrpSpPr>
                <p:nvPr/>
              </p:nvGrpSpPr>
              <p:grpSpPr bwMode="auto">
                <a:xfrm>
                  <a:off x="1812" y="2591"/>
                  <a:ext cx="664" cy="224"/>
                  <a:chOff x="589" y="686"/>
                  <a:chExt cx="1202" cy="1111"/>
                </a:xfrm>
              </p:grpSpPr>
              <p:sp>
                <p:nvSpPr>
                  <p:cNvPr id="264" name="Freeform 597">
                    <a:extLst>
                      <a:ext uri="{FF2B5EF4-FFF2-40B4-BE49-F238E27FC236}">
                        <a16:creationId xmlns:a16="http://schemas.microsoft.com/office/drawing/2014/main" id="{CCAD7DC2-88F1-4E87-BFC2-77D0133EFA42}"/>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5" name="Freeform 598">
                    <a:extLst>
                      <a:ext uri="{FF2B5EF4-FFF2-40B4-BE49-F238E27FC236}">
                        <a16:creationId xmlns:a16="http://schemas.microsoft.com/office/drawing/2014/main" id="{583F1D59-DF7C-496A-9797-00063E10B5D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6" name="Freeform 599">
                    <a:extLst>
                      <a:ext uri="{FF2B5EF4-FFF2-40B4-BE49-F238E27FC236}">
                        <a16:creationId xmlns:a16="http://schemas.microsoft.com/office/drawing/2014/main" id="{81D9FD9B-2F78-404A-8A7C-E9E9B8ED6C9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7" name="Freeform 600">
                    <a:extLst>
                      <a:ext uri="{FF2B5EF4-FFF2-40B4-BE49-F238E27FC236}">
                        <a16:creationId xmlns:a16="http://schemas.microsoft.com/office/drawing/2014/main" id="{AD02CE72-0E5E-4F0E-AF8C-604151063F4C}"/>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8" name="Freeform 601">
                    <a:extLst>
                      <a:ext uri="{FF2B5EF4-FFF2-40B4-BE49-F238E27FC236}">
                        <a16:creationId xmlns:a16="http://schemas.microsoft.com/office/drawing/2014/main" id="{16AC36BD-D358-4E48-9392-C978533B473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9" name="Freeform 602">
                    <a:extLst>
                      <a:ext uri="{FF2B5EF4-FFF2-40B4-BE49-F238E27FC236}">
                        <a16:creationId xmlns:a16="http://schemas.microsoft.com/office/drawing/2014/main" id="{2284D495-54A2-4F8C-9D76-059E68A219C1}"/>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63" name="Text Box 603">
                  <a:extLst>
                    <a:ext uri="{FF2B5EF4-FFF2-40B4-BE49-F238E27FC236}">
                      <a16:creationId xmlns:a16="http://schemas.microsoft.com/office/drawing/2014/main" id="{532F3EF1-8AA8-4D23-80AD-D8221D78DB60}"/>
                    </a:ext>
                  </a:extLst>
                </p:cNvPr>
                <p:cNvSpPr txBox="1">
                  <a:spLocks noChangeArrowheads="1"/>
                </p:cNvSpPr>
                <p:nvPr/>
              </p:nvSpPr>
              <p:spPr bwMode="auto">
                <a:xfrm>
                  <a:off x="1813" y="2659"/>
                  <a:ext cx="45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61" name="Rectangle 604">
                <a:extLst>
                  <a:ext uri="{FF2B5EF4-FFF2-40B4-BE49-F238E27FC236}">
                    <a16:creationId xmlns:a16="http://schemas.microsoft.com/office/drawing/2014/main" id="{7D271DC2-2224-456F-B0E1-78E2DF838921}"/>
                  </a:ext>
                </a:extLst>
              </p:cNvPr>
              <p:cNvSpPr>
                <a:spLocks noChangeArrowheads="1"/>
              </p:cNvSpPr>
              <p:nvPr/>
            </p:nvSpPr>
            <p:spPr bwMode="auto">
              <a:xfrm>
                <a:off x="1375" y="3113"/>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产能管理</a:t>
                </a:r>
                <a:endParaRPr lang="zh-CN" altLang="en-US">
                  <a:latin typeface="Tahoma" panose="020B0604030504040204" pitchFamily="34" charset="0"/>
                </a:endParaRPr>
              </a:p>
            </p:txBody>
          </p:sp>
        </p:grpSp>
        <p:grpSp>
          <p:nvGrpSpPr>
            <p:cNvPr id="142" name="Group 605">
              <a:extLst>
                <a:ext uri="{FF2B5EF4-FFF2-40B4-BE49-F238E27FC236}">
                  <a16:creationId xmlns:a16="http://schemas.microsoft.com/office/drawing/2014/main" id="{2BFB55DE-823E-4F24-BE5D-C82ADA06C1E9}"/>
                </a:ext>
              </a:extLst>
            </p:cNvPr>
            <p:cNvGrpSpPr>
              <a:grpSpLocks/>
            </p:cNvGrpSpPr>
            <p:nvPr/>
          </p:nvGrpSpPr>
          <p:grpSpPr bwMode="auto">
            <a:xfrm>
              <a:off x="1382" y="3298"/>
              <a:ext cx="510" cy="292"/>
              <a:chOff x="1382" y="2209"/>
              <a:chExt cx="510" cy="292"/>
            </a:xfrm>
          </p:grpSpPr>
          <p:grpSp>
            <p:nvGrpSpPr>
              <p:cNvPr id="250" name="Group 606">
                <a:extLst>
                  <a:ext uri="{FF2B5EF4-FFF2-40B4-BE49-F238E27FC236}">
                    <a16:creationId xmlns:a16="http://schemas.microsoft.com/office/drawing/2014/main" id="{0C88B528-978F-411F-9E3D-D07011CDC4D2}"/>
                  </a:ext>
                </a:extLst>
              </p:cNvPr>
              <p:cNvGrpSpPr>
                <a:grpSpLocks/>
              </p:cNvGrpSpPr>
              <p:nvPr/>
            </p:nvGrpSpPr>
            <p:grpSpPr bwMode="auto">
              <a:xfrm>
                <a:off x="1382" y="2209"/>
                <a:ext cx="510" cy="292"/>
                <a:chOff x="1812" y="2591"/>
                <a:chExt cx="664" cy="224"/>
              </a:xfrm>
            </p:grpSpPr>
            <p:grpSp>
              <p:nvGrpSpPr>
                <p:cNvPr id="252" name="Group 607">
                  <a:extLst>
                    <a:ext uri="{FF2B5EF4-FFF2-40B4-BE49-F238E27FC236}">
                      <a16:creationId xmlns:a16="http://schemas.microsoft.com/office/drawing/2014/main" id="{712A2BCB-AA5A-4E2F-9402-C4C2F0C032BE}"/>
                    </a:ext>
                  </a:extLst>
                </p:cNvPr>
                <p:cNvGrpSpPr>
                  <a:grpSpLocks/>
                </p:cNvGrpSpPr>
                <p:nvPr/>
              </p:nvGrpSpPr>
              <p:grpSpPr bwMode="auto">
                <a:xfrm>
                  <a:off x="1812" y="2591"/>
                  <a:ext cx="664" cy="224"/>
                  <a:chOff x="589" y="686"/>
                  <a:chExt cx="1202" cy="1111"/>
                </a:xfrm>
              </p:grpSpPr>
              <p:sp>
                <p:nvSpPr>
                  <p:cNvPr id="254" name="Freeform 608">
                    <a:extLst>
                      <a:ext uri="{FF2B5EF4-FFF2-40B4-BE49-F238E27FC236}">
                        <a16:creationId xmlns:a16="http://schemas.microsoft.com/office/drawing/2014/main" id="{F17DD739-2B74-4162-B369-1EEF721AF59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5" name="Freeform 609">
                    <a:extLst>
                      <a:ext uri="{FF2B5EF4-FFF2-40B4-BE49-F238E27FC236}">
                        <a16:creationId xmlns:a16="http://schemas.microsoft.com/office/drawing/2014/main" id="{168B3BF6-395F-437D-B18B-3F75F17E9710}"/>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6" name="Freeform 610">
                    <a:extLst>
                      <a:ext uri="{FF2B5EF4-FFF2-40B4-BE49-F238E27FC236}">
                        <a16:creationId xmlns:a16="http://schemas.microsoft.com/office/drawing/2014/main" id="{201AE1F1-26D4-4F9B-8E18-F17C4BD91C07}"/>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7" name="Freeform 611">
                    <a:extLst>
                      <a:ext uri="{FF2B5EF4-FFF2-40B4-BE49-F238E27FC236}">
                        <a16:creationId xmlns:a16="http://schemas.microsoft.com/office/drawing/2014/main" id="{4495F413-6727-49A5-9CBE-DF8019D59921}"/>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8" name="Freeform 612">
                    <a:extLst>
                      <a:ext uri="{FF2B5EF4-FFF2-40B4-BE49-F238E27FC236}">
                        <a16:creationId xmlns:a16="http://schemas.microsoft.com/office/drawing/2014/main" id="{725644E1-D905-4D90-88EA-D19C2EE308CD}"/>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9" name="Freeform 613">
                    <a:extLst>
                      <a:ext uri="{FF2B5EF4-FFF2-40B4-BE49-F238E27FC236}">
                        <a16:creationId xmlns:a16="http://schemas.microsoft.com/office/drawing/2014/main" id="{F0BF2EAA-CCB7-4AB8-958F-A282D776303D}"/>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53" name="Text Box 614">
                  <a:extLst>
                    <a:ext uri="{FF2B5EF4-FFF2-40B4-BE49-F238E27FC236}">
                      <a16:creationId xmlns:a16="http://schemas.microsoft.com/office/drawing/2014/main" id="{54C1E1DB-43BE-4830-8D29-B4D4C1B1E877}"/>
                    </a:ext>
                  </a:extLst>
                </p:cNvPr>
                <p:cNvSpPr txBox="1">
                  <a:spLocks noChangeArrowheads="1"/>
                </p:cNvSpPr>
                <p:nvPr/>
              </p:nvSpPr>
              <p:spPr bwMode="auto">
                <a:xfrm>
                  <a:off x="1813" y="2658"/>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51" name="Rectangle 615">
                <a:extLst>
                  <a:ext uri="{FF2B5EF4-FFF2-40B4-BE49-F238E27FC236}">
                    <a16:creationId xmlns:a16="http://schemas.microsoft.com/office/drawing/2014/main" id="{687B3DDF-27C5-4D52-8F78-5E1168D4DDE3}"/>
                  </a:ext>
                </a:extLst>
              </p:cNvPr>
              <p:cNvSpPr>
                <a:spLocks noChangeArrowheads="1"/>
              </p:cNvSpPr>
              <p:nvPr/>
            </p:nvSpPr>
            <p:spPr bwMode="auto">
              <a:xfrm>
                <a:off x="1383" y="237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需求规划</a:t>
                </a:r>
                <a:endParaRPr lang="zh-CN" altLang="en-US">
                  <a:latin typeface="Tahoma" panose="020B0604030504040204" pitchFamily="34" charset="0"/>
                </a:endParaRPr>
              </a:p>
            </p:txBody>
          </p:sp>
        </p:grpSp>
        <p:grpSp>
          <p:nvGrpSpPr>
            <p:cNvPr id="143" name="Group 616">
              <a:extLst>
                <a:ext uri="{FF2B5EF4-FFF2-40B4-BE49-F238E27FC236}">
                  <a16:creationId xmlns:a16="http://schemas.microsoft.com/office/drawing/2014/main" id="{2BC8A7E5-1114-4459-A3A8-5602989967BD}"/>
                </a:ext>
              </a:extLst>
            </p:cNvPr>
            <p:cNvGrpSpPr>
              <a:grpSpLocks/>
            </p:cNvGrpSpPr>
            <p:nvPr/>
          </p:nvGrpSpPr>
          <p:grpSpPr bwMode="auto">
            <a:xfrm>
              <a:off x="1383" y="3084"/>
              <a:ext cx="510" cy="293"/>
              <a:chOff x="1382" y="2480"/>
              <a:chExt cx="510" cy="293"/>
            </a:xfrm>
          </p:grpSpPr>
          <p:grpSp>
            <p:nvGrpSpPr>
              <p:cNvPr id="240" name="Group 617">
                <a:extLst>
                  <a:ext uri="{FF2B5EF4-FFF2-40B4-BE49-F238E27FC236}">
                    <a16:creationId xmlns:a16="http://schemas.microsoft.com/office/drawing/2014/main" id="{42ECFAF4-B0CE-4F83-9B74-65B1B6D5F35A}"/>
                  </a:ext>
                </a:extLst>
              </p:cNvPr>
              <p:cNvGrpSpPr>
                <a:grpSpLocks/>
              </p:cNvGrpSpPr>
              <p:nvPr/>
            </p:nvGrpSpPr>
            <p:grpSpPr bwMode="auto">
              <a:xfrm>
                <a:off x="1382" y="2480"/>
                <a:ext cx="510" cy="293"/>
                <a:chOff x="1812" y="2591"/>
                <a:chExt cx="664" cy="224"/>
              </a:xfrm>
            </p:grpSpPr>
            <p:grpSp>
              <p:nvGrpSpPr>
                <p:cNvPr id="242" name="Group 618">
                  <a:extLst>
                    <a:ext uri="{FF2B5EF4-FFF2-40B4-BE49-F238E27FC236}">
                      <a16:creationId xmlns:a16="http://schemas.microsoft.com/office/drawing/2014/main" id="{E9198538-BDCA-40BB-9E3F-BE6FABB6A345}"/>
                    </a:ext>
                  </a:extLst>
                </p:cNvPr>
                <p:cNvGrpSpPr>
                  <a:grpSpLocks/>
                </p:cNvGrpSpPr>
                <p:nvPr/>
              </p:nvGrpSpPr>
              <p:grpSpPr bwMode="auto">
                <a:xfrm>
                  <a:off x="1812" y="2591"/>
                  <a:ext cx="664" cy="224"/>
                  <a:chOff x="589" y="686"/>
                  <a:chExt cx="1202" cy="1111"/>
                </a:xfrm>
              </p:grpSpPr>
              <p:sp>
                <p:nvSpPr>
                  <p:cNvPr id="244" name="Freeform 619">
                    <a:extLst>
                      <a:ext uri="{FF2B5EF4-FFF2-40B4-BE49-F238E27FC236}">
                        <a16:creationId xmlns:a16="http://schemas.microsoft.com/office/drawing/2014/main" id="{A1A99D60-DA9D-408D-8503-19C10FA473B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5" name="Freeform 620">
                    <a:extLst>
                      <a:ext uri="{FF2B5EF4-FFF2-40B4-BE49-F238E27FC236}">
                        <a16:creationId xmlns:a16="http://schemas.microsoft.com/office/drawing/2014/main" id="{CB34DD77-BE1E-4F74-BCD8-C923A6386628}"/>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6" name="Freeform 621">
                    <a:extLst>
                      <a:ext uri="{FF2B5EF4-FFF2-40B4-BE49-F238E27FC236}">
                        <a16:creationId xmlns:a16="http://schemas.microsoft.com/office/drawing/2014/main" id="{BCCDCB82-F5ED-4C8C-86D3-87E42CC82E71}"/>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7" name="Freeform 622">
                    <a:extLst>
                      <a:ext uri="{FF2B5EF4-FFF2-40B4-BE49-F238E27FC236}">
                        <a16:creationId xmlns:a16="http://schemas.microsoft.com/office/drawing/2014/main" id="{6FC48005-7A67-46BE-BCEA-D02A1DA6EC5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8" name="Freeform 623">
                    <a:extLst>
                      <a:ext uri="{FF2B5EF4-FFF2-40B4-BE49-F238E27FC236}">
                        <a16:creationId xmlns:a16="http://schemas.microsoft.com/office/drawing/2014/main" id="{F0006F7E-D270-43F1-8850-0CC77A6835F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9" name="Freeform 624">
                    <a:extLst>
                      <a:ext uri="{FF2B5EF4-FFF2-40B4-BE49-F238E27FC236}">
                        <a16:creationId xmlns:a16="http://schemas.microsoft.com/office/drawing/2014/main" id="{6692DAAF-CACF-41DA-B206-5E465213DAAE}"/>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43" name="Text Box 625">
                  <a:extLst>
                    <a:ext uri="{FF2B5EF4-FFF2-40B4-BE49-F238E27FC236}">
                      <a16:creationId xmlns:a16="http://schemas.microsoft.com/office/drawing/2014/main" id="{AB7E54F4-F2F6-4641-89EE-DBF8787A9773}"/>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41" name="Rectangle 626">
                <a:extLst>
                  <a:ext uri="{FF2B5EF4-FFF2-40B4-BE49-F238E27FC236}">
                    <a16:creationId xmlns:a16="http://schemas.microsoft.com/office/drawing/2014/main" id="{2DAA1AE0-36B6-4528-B44E-8125FBF6555F}"/>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生产订单</a:t>
                </a:r>
                <a:endParaRPr lang="zh-CN" altLang="en-US">
                  <a:latin typeface="Tahoma" panose="020B0604030504040204" pitchFamily="34" charset="0"/>
                </a:endParaRPr>
              </a:p>
            </p:txBody>
          </p:sp>
        </p:grpSp>
        <p:grpSp>
          <p:nvGrpSpPr>
            <p:cNvPr id="144" name="Group 627">
              <a:extLst>
                <a:ext uri="{FF2B5EF4-FFF2-40B4-BE49-F238E27FC236}">
                  <a16:creationId xmlns:a16="http://schemas.microsoft.com/office/drawing/2014/main" id="{EEAAA05C-7D18-48DB-9026-BEDFE4067C0E}"/>
                </a:ext>
              </a:extLst>
            </p:cNvPr>
            <p:cNvGrpSpPr>
              <a:grpSpLocks/>
            </p:cNvGrpSpPr>
            <p:nvPr/>
          </p:nvGrpSpPr>
          <p:grpSpPr bwMode="auto">
            <a:xfrm>
              <a:off x="1390" y="2865"/>
              <a:ext cx="510" cy="293"/>
              <a:chOff x="1382" y="2480"/>
              <a:chExt cx="510" cy="293"/>
            </a:xfrm>
          </p:grpSpPr>
          <p:grpSp>
            <p:nvGrpSpPr>
              <p:cNvPr id="230" name="Group 628">
                <a:extLst>
                  <a:ext uri="{FF2B5EF4-FFF2-40B4-BE49-F238E27FC236}">
                    <a16:creationId xmlns:a16="http://schemas.microsoft.com/office/drawing/2014/main" id="{30AACDD1-0FE0-4740-9CC3-3F22A5FF0FE3}"/>
                  </a:ext>
                </a:extLst>
              </p:cNvPr>
              <p:cNvGrpSpPr>
                <a:grpSpLocks/>
              </p:cNvGrpSpPr>
              <p:nvPr/>
            </p:nvGrpSpPr>
            <p:grpSpPr bwMode="auto">
              <a:xfrm>
                <a:off x="1382" y="2480"/>
                <a:ext cx="510" cy="293"/>
                <a:chOff x="1812" y="2591"/>
                <a:chExt cx="664" cy="224"/>
              </a:xfrm>
            </p:grpSpPr>
            <p:grpSp>
              <p:nvGrpSpPr>
                <p:cNvPr id="232" name="Group 629">
                  <a:extLst>
                    <a:ext uri="{FF2B5EF4-FFF2-40B4-BE49-F238E27FC236}">
                      <a16:creationId xmlns:a16="http://schemas.microsoft.com/office/drawing/2014/main" id="{DAD9B153-4929-4649-840B-33F5D61F2BF4}"/>
                    </a:ext>
                  </a:extLst>
                </p:cNvPr>
                <p:cNvGrpSpPr>
                  <a:grpSpLocks/>
                </p:cNvGrpSpPr>
                <p:nvPr/>
              </p:nvGrpSpPr>
              <p:grpSpPr bwMode="auto">
                <a:xfrm>
                  <a:off x="1812" y="2591"/>
                  <a:ext cx="664" cy="224"/>
                  <a:chOff x="589" y="686"/>
                  <a:chExt cx="1202" cy="1111"/>
                </a:xfrm>
              </p:grpSpPr>
              <p:sp>
                <p:nvSpPr>
                  <p:cNvPr id="234" name="Freeform 630">
                    <a:extLst>
                      <a:ext uri="{FF2B5EF4-FFF2-40B4-BE49-F238E27FC236}">
                        <a16:creationId xmlns:a16="http://schemas.microsoft.com/office/drawing/2014/main" id="{39DB97B0-7A96-4811-8132-9AF7ED155AE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5" name="Freeform 631">
                    <a:extLst>
                      <a:ext uri="{FF2B5EF4-FFF2-40B4-BE49-F238E27FC236}">
                        <a16:creationId xmlns:a16="http://schemas.microsoft.com/office/drawing/2014/main" id="{D1012CA8-53F8-4E36-85A9-060050D7662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6" name="Freeform 632">
                    <a:extLst>
                      <a:ext uri="{FF2B5EF4-FFF2-40B4-BE49-F238E27FC236}">
                        <a16:creationId xmlns:a16="http://schemas.microsoft.com/office/drawing/2014/main" id="{B50AA5B5-7E9E-441E-BFA2-C761F287BA3A}"/>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7" name="Freeform 633">
                    <a:extLst>
                      <a:ext uri="{FF2B5EF4-FFF2-40B4-BE49-F238E27FC236}">
                        <a16:creationId xmlns:a16="http://schemas.microsoft.com/office/drawing/2014/main" id="{E7832D98-FE2E-410C-940A-3B539B2FDE5F}"/>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8" name="Freeform 634">
                    <a:extLst>
                      <a:ext uri="{FF2B5EF4-FFF2-40B4-BE49-F238E27FC236}">
                        <a16:creationId xmlns:a16="http://schemas.microsoft.com/office/drawing/2014/main" id="{29AF4487-D64C-4463-8F87-FAE4473411D7}"/>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9" name="Freeform 635">
                    <a:extLst>
                      <a:ext uri="{FF2B5EF4-FFF2-40B4-BE49-F238E27FC236}">
                        <a16:creationId xmlns:a16="http://schemas.microsoft.com/office/drawing/2014/main" id="{1532C756-07A7-4B37-8706-03AE30472902}"/>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33" name="Text Box 636">
                  <a:extLst>
                    <a:ext uri="{FF2B5EF4-FFF2-40B4-BE49-F238E27FC236}">
                      <a16:creationId xmlns:a16="http://schemas.microsoft.com/office/drawing/2014/main" id="{8AA24097-DB33-4201-B5C9-1F4FC6B949E0}"/>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31" name="Rectangle 637">
                <a:extLst>
                  <a:ext uri="{FF2B5EF4-FFF2-40B4-BE49-F238E27FC236}">
                    <a16:creationId xmlns:a16="http://schemas.microsoft.com/office/drawing/2014/main" id="{D16608EF-2EF9-4C3B-9368-97353EDC89FE}"/>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车间管理</a:t>
                </a:r>
                <a:endParaRPr lang="zh-CN" altLang="en-US">
                  <a:latin typeface="Tahoma" panose="020B0604030504040204" pitchFamily="34" charset="0"/>
                </a:endParaRPr>
              </a:p>
            </p:txBody>
          </p:sp>
        </p:grpSp>
        <p:grpSp>
          <p:nvGrpSpPr>
            <p:cNvPr id="145" name="Group 638">
              <a:extLst>
                <a:ext uri="{FF2B5EF4-FFF2-40B4-BE49-F238E27FC236}">
                  <a16:creationId xmlns:a16="http://schemas.microsoft.com/office/drawing/2014/main" id="{EFC1E9AE-B1FB-49F5-B2F5-3E3C979F7F45}"/>
                </a:ext>
              </a:extLst>
            </p:cNvPr>
            <p:cNvGrpSpPr>
              <a:grpSpLocks/>
            </p:cNvGrpSpPr>
            <p:nvPr/>
          </p:nvGrpSpPr>
          <p:grpSpPr bwMode="auto">
            <a:xfrm>
              <a:off x="1398" y="2647"/>
              <a:ext cx="586" cy="293"/>
              <a:chOff x="1382" y="2480"/>
              <a:chExt cx="586" cy="293"/>
            </a:xfrm>
          </p:grpSpPr>
          <p:grpSp>
            <p:nvGrpSpPr>
              <p:cNvPr id="220" name="Group 639">
                <a:extLst>
                  <a:ext uri="{FF2B5EF4-FFF2-40B4-BE49-F238E27FC236}">
                    <a16:creationId xmlns:a16="http://schemas.microsoft.com/office/drawing/2014/main" id="{F71B350D-51C5-4673-B562-E3706178AC48}"/>
                  </a:ext>
                </a:extLst>
              </p:cNvPr>
              <p:cNvGrpSpPr>
                <a:grpSpLocks/>
              </p:cNvGrpSpPr>
              <p:nvPr/>
            </p:nvGrpSpPr>
            <p:grpSpPr bwMode="auto">
              <a:xfrm>
                <a:off x="1382" y="2480"/>
                <a:ext cx="510" cy="293"/>
                <a:chOff x="1812" y="2591"/>
                <a:chExt cx="664" cy="224"/>
              </a:xfrm>
            </p:grpSpPr>
            <p:grpSp>
              <p:nvGrpSpPr>
                <p:cNvPr id="222" name="Group 640">
                  <a:extLst>
                    <a:ext uri="{FF2B5EF4-FFF2-40B4-BE49-F238E27FC236}">
                      <a16:creationId xmlns:a16="http://schemas.microsoft.com/office/drawing/2014/main" id="{6C2B7E9B-9BD1-461E-924E-9B33E09BD311}"/>
                    </a:ext>
                  </a:extLst>
                </p:cNvPr>
                <p:cNvGrpSpPr>
                  <a:grpSpLocks/>
                </p:cNvGrpSpPr>
                <p:nvPr/>
              </p:nvGrpSpPr>
              <p:grpSpPr bwMode="auto">
                <a:xfrm>
                  <a:off x="1812" y="2591"/>
                  <a:ext cx="664" cy="224"/>
                  <a:chOff x="589" y="686"/>
                  <a:chExt cx="1202" cy="1111"/>
                </a:xfrm>
              </p:grpSpPr>
              <p:sp>
                <p:nvSpPr>
                  <p:cNvPr id="224" name="Freeform 641">
                    <a:extLst>
                      <a:ext uri="{FF2B5EF4-FFF2-40B4-BE49-F238E27FC236}">
                        <a16:creationId xmlns:a16="http://schemas.microsoft.com/office/drawing/2014/main" id="{2A6100AD-7BAD-4AAF-A177-DB8617EFE0B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5" name="Freeform 642">
                    <a:extLst>
                      <a:ext uri="{FF2B5EF4-FFF2-40B4-BE49-F238E27FC236}">
                        <a16:creationId xmlns:a16="http://schemas.microsoft.com/office/drawing/2014/main" id="{03868BF6-BF02-4E1C-B3C7-F91D44BB4B4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6" name="Freeform 643">
                    <a:extLst>
                      <a:ext uri="{FF2B5EF4-FFF2-40B4-BE49-F238E27FC236}">
                        <a16:creationId xmlns:a16="http://schemas.microsoft.com/office/drawing/2014/main" id="{9E76F9B3-5EE4-4D51-96F9-A4CF1F704C3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7" name="Freeform 644">
                    <a:extLst>
                      <a:ext uri="{FF2B5EF4-FFF2-40B4-BE49-F238E27FC236}">
                        <a16:creationId xmlns:a16="http://schemas.microsoft.com/office/drawing/2014/main" id="{67361C61-F469-42D1-A74F-38CA0305B27E}"/>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8" name="Freeform 645">
                    <a:extLst>
                      <a:ext uri="{FF2B5EF4-FFF2-40B4-BE49-F238E27FC236}">
                        <a16:creationId xmlns:a16="http://schemas.microsoft.com/office/drawing/2014/main" id="{BEA59212-CC5B-48B5-A103-A5F44780005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29" name="Freeform 646">
                    <a:extLst>
                      <a:ext uri="{FF2B5EF4-FFF2-40B4-BE49-F238E27FC236}">
                        <a16:creationId xmlns:a16="http://schemas.microsoft.com/office/drawing/2014/main" id="{2444D57E-D081-4530-8D13-1BA633636B4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23" name="Text Box 647">
                  <a:extLst>
                    <a:ext uri="{FF2B5EF4-FFF2-40B4-BE49-F238E27FC236}">
                      <a16:creationId xmlns:a16="http://schemas.microsoft.com/office/drawing/2014/main" id="{D16149EE-BCF4-480D-BA63-3376E33ECD83}"/>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21" name="Rectangle 648">
                <a:extLst>
                  <a:ext uri="{FF2B5EF4-FFF2-40B4-BE49-F238E27FC236}">
                    <a16:creationId xmlns:a16="http://schemas.microsoft.com/office/drawing/2014/main" id="{8EE90976-CC45-4394-898F-40B420B60F8A}"/>
                  </a:ext>
                </a:extLst>
              </p:cNvPr>
              <p:cNvSpPr>
                <a:spLocks noChangeArrowheads="1"/>
              </p:cNvSpPr>
              <p:nvPr/>
            </p:nvSpPr>
            <p:spPr bwMode="auto">
              <a:xfrm>
                <a:off x="1406" y="2592"/>
                <a:ext cx="56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工程变更管理</a:t>
                </a:r>
                <a:endParaRPr lang="zh-CN" altLang="en-US">
                  <a:latin typeface="Tahoma" panose="020B0604030504040204" pitchFamily="34" charset="0"/>
                </a:endParaRPr>
              </a:p>
            </p:txBody>
          </p:sp>
        </p:grpSp>
        <p:grpSp>
          <p:nvGrpSpPr>
            <p:cNvPr id="146" name="Group 649">
              <a:extLst>
                <a:ext uri="{FF2B5EF4-FFF2-40B4-BE49-F238E27FC236}">
                  <a16:creationId xmlns:a16="http://schemas.microsoft.com/office/drawing/2014/main" id="{090CC25E-54E2-4E2C-A342-BE2026F90A0D}"/>
                </a:ext>
              </a:extLst>
            </p:cNvPr>
            <p:cNvGrpSpPr>
              <a:grpSpLocks/>
            </p:cNvGrpSpPr>
            <p:nvPr/>
          </p:nvGrpSpPr>
          <p:grpSpPr bwMode="auto">
            <a:xfrm>
              <a:off x="1406" y="2430"/>
              <a:ext cx="510" cy="293"/>
              <a:chOff x="1382" y="2480"/>
              <a:chExt cx="510" cy="293"/>
            </a:xfrm>
          </p:grpSpPr>
          <p:grpSp>
            <p:nvGrpSpPr>
              <p:cNvPr id="210" name="Group 650">
                <a:extLst>
                  <a:ext uri="{FF2B5EF4-FFF2-40B4-BE49-F238E27FC236}">
                    <a16:creationId xmlns:a16="http://schemas.microsoft.com/office/drawing/2014/main" id="{C17F2D9D-D76B-48E8-9C1F-823327C87B90}"/>
                  </a:ext>
                </a:extLst>
              </p:cNvPr>
              <p:cNvGrpSpPr>
                <a:grpSpLocks/>
              </p:cNvGrpSpPr>
              <p:nvPr/>
            </p:nvGrpSpPr>
            <p:grpSpPr bwMode="auto">
              <a:xfrm>
                <a:off x="1382" y="2480"/>
                <a:ext cx="510" cy="293"/>
                <a:chOff x="1812" y="2591"/>
                <a:chExt cx="664" cy="224"/>
              </a:xfrm>
            </p:grpSpPr>
            <p:grpSp>
              <p:nvGrpSpPr>
                <p:cNvPr id="212" name="Group 651">
                  <a:extLst>
                    <a:ext uri="{FF2B5EF4-FFF2-40B4-BE49-F238E27FC236}">
                      <a16:creationId xmlns:a16="http://schemas.microsoft.com/office/drawing/2014/main" id="{7FBADA07-6A7F-44E0-8087-3D79C5327811}"/>
                    </a:ext>
                  </a:extLst>
                </p:cNvPr>
                <p:cNvGrpSpPr>
                  <a:grpSpLocks/>
                </p:cNvGrpSpPr>
                <p:nvPr/>
              </p:nvGrpSpPr>
              <p:grpSpPr bwMode="auto">
                <a:xfrm>
                  <a:off x="1812" y="2591"/>
                  <a:ext cx="664" cy="224"/>
                  <a:chOff x="589" y="686"/>
                  <a:chExt cx="1202" cy="1111"/>
                </a:xfrm>
              </p:grpSpPr>
              <p:sp>
                <p:nvSpPr>
                  <p:cNvPr id="214" name="Freeform 652">
                    <a:extLst>
                      <a:ext uri="{FF2B5EF4-FFF2-40B4-BE49-F238E27FC236}">
                        <a16:creationId xmlns:a16="http://schemas.microsoft.com/office/drawing/2014/main" id="{13A501BF-93FB-4BCF-B8F4-6EDEFD7F1B96}"/>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5" name="Freeform 653">
                    <a:extLst>
                      <a:ext uri="{FF2B5EF4-FFF2-40B4-BE49-F238E27FC236}">
                        <a16:creationId xmlns:a16="http://schemas.microsoft.com/office/drawing/2014/main" id="{C2C09492-509B-4625-B009-59D186B56417}"/>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6" name="Freeform 654">
                    <a:extLst>
                      <a:ext uri="{FF2B5EF4-FFF2-40B4-BE49-F238E27FC236}">
                        <a16:creationId xmlns:a16="http://schemas.microsoft.com/office/drawing/2014/main" id="{E99510DA-F5AD-40A5-88AF-1C4425A758F5}"/>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68A2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7" name="Freeform 655">
                    <a:extLst>
                      <a:ext uri="{FF2B5EF4-FFF2-40B4-BE49-F238E27FC236}">
                        <a16:creationId xmlns:a16="http://schemas.microsoft.com/office/drawing/2014/main" id="{903D9DFF-8042-4346-88AB-EED7B20B1B8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8" name="Freeform 656">
                    <a:extLst>
                      <a:ext uri="{FF2B5EF4-FFF2-40B4-BE49-F238E27FC236}">
                        <a16:creationId xmlns:a16="http://schemas.microsoft.com/office/drawing/2014/main" id="{84395361-2E89-4325-9071-584CF45180D9}"/>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82B3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19" name="Freeform 657">
                    <a:extLst>
                      <a:ext uri="{FF2B5EF4-FFF2-40B4-BE49-F238E27FC236}">
                        <a16:creationId xmlns:a16="http://schemas.microsoft.com/office/drawing/2014/main" id="{92B07846-EFC6-48BE-AF82-C5D10C823F3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9CC3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13" name="Text Box 658">
                  <a:extLst>
                    <a:ext uri="{FF2B5EF4-FFF2-40B4-BE49-F238E27FC236}">
                      <a16:creationId xmlns:a16="http://schemas.microsoft.com/office/drawing/2014/main" id="{08687B69-194F-4146-B1F0-4C599038C805}"/>
                    </a:ext>
                  </a:extLst>
                </p:cNvPr>
                <p:cNvSpPr txBox="1">
                  <a:spLocks noChangeArrowheads="1"/>
                </p:cNvSpPr>
                <p:nvPr/>
              </p:nvSpPr>
              <p:spPr bwMode="auto">
                <a:xfrm>
                  <a:off x="1813" y="2659"/>
                  <a:ext cx="4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211" name="Rectangle 659">
                <a:extLst>
                  <a:ext uri="{FF2B5EF4-FFF2-40B4-BE49-F238E27FC236}">
                    <a16:creationId xmlns:a16="http://schemas.microsoft.com/office/drawing/2014/main" id="{D0DAC5CE-7183-4ED5-BD63-82F6509E074D}"/>
                  </a:ext>
                </a:extLst>
              </p:cNvPr>
              <p:cNvSpPr>
                <a:spLocks noChangeArrowheads="1"/>
              </p:cNvSpPr>
              <p:nvPr/>
            </p:nvSpPr>
            <p:spPr bwMode="auto">
              <a:xfrm>
                <a:off x="1406" y="2592"/>
                <a:ext cx="3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设备管理</a:t>
                </a:r>
                <a:endParaRPr lang="zh-CN" altLang="en-US">
                  <a:latin typeface="Tahoma" panose="020B0604030504040204" pitchFamily="34" charset="0"/>
                </a:endParaRPr>
              </a:p>
            </p:txBody>
          </p:sp>
        </p:grpSp>
        <p:grpSp>
          <p:nvGrpSpPr>
            <p:cNvPr id="147" name="Group 660">
              <a:extLst>
                <a:ext uri="{FF2B5EF4-FFF2-40B4-BE49-F238E27FC236}">
                  <a16:creationId xmlns:a16="http://schemas.microsoft.com/office/drawing/2014/main" id="{84968BB4-BF69-4F43-AA55-56977007D420}"/>
                </a:ext>
              </a:extLst>
            </p:cNvPr>
            <p:cNvGrpSpPr>
              <a:grpSpLocks/>
            </p:cNvGrpSpPr>
            <p:nvPr/>
          </p:nvGrpSpPr>
          <p:grpSpPr bwMode="auto">
            <a:xfrm>
              <a:off x="793" y="2652"/>
              <a:ext cx="510" cy="292"/>
              <a:chOff x="1043" y="2591"/>
              <a:chExt cx="667" cy="224"/>
            </a:xfrm>
          </p:grpSpPr>
          <p:grpSp>
            <p:nvGrpSpPr>
              <p:cNvPr id="202" name="Group 661">
                <a:extLst>
                  <a:ext uri="{FF2B5EF4-FFF2-40B4-BE49-F238E27FC236}">
                    <a16:creationId xmlns:a16="http://schemas.microsoft.com/office/drawing/2014/main" id="{8BB29925-375F-4141-88CE-516ECE141F1A}"/>
                  </a:ext>
                </a:extLst>
              </p:cNvPr>
              <p:cNvGrpSpPr>
                <a:grpSpLocks/>
              </p:cNvGrpSpPr>
              <p:nvPr/>
            </p:nvGrpSpPr>
            <p:grpSpPr bwMode="auto">
              <a:xfrm>
                <a:off x="1043" y="2591"/>
                <a:ext cx="667" cy="224"/>
                <a:chOff x="589" y="686"/>
                <a:chExt cx="1202" cy="1111"/>
              </a:xfrm>
            </p:grpSpPr>
            <p:sp>
              <p:nvSpPr>
                <p:cNvPr id="204" name="Freeform 662">
                  <a:extLst>
                    <a:ext uri="{FF2B5EF4-FFF2-40B4-BE49-F238E27FC236}">
                      <a16:creationId xmlns:a16="http://schemas.microsoft.com/office/drawing/2014/main" id="{042302F6-7DF5-4C0A-B1AE-AFE6D3741281}"/>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5" name="Freeform 663">
                  <a:extLst>
                    <a:ext uri="{FF2B5EF4-FFF2-40B4-BE49-F238E27FC236}">
                      <a16:creationId xmlns:a16="http://schemas.microsoft.com/office/drawing/2014/main" id="{86F6F78B-32D8-461A-A8FC-AC49DEED1218}"/>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6" name="Freeform 664">
                  <a:extLst>
                    <a:ext uri="{FF2B5EF4-FFF2-40B4-BE49-F238E27FC236}">
                      <a16:creationId xmlns:a16="http://schemas.microsoft.com/office/drawing/2014/main" id="{A5ACEA32-E4EE-4C0F-8B43-FE55BBD76ADD}"/>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7" name="Freeform 665">
                  <a:extLst>
                    <a:ext uri="{FF2B5EF4-FFF2-40B4-BE49-F238E27FC236}">
                      <a16:creationId xmlns:a16="http://schemas.microsoft.com/office/drawing/2014/main" id="{3D0522C9-A057-466F-A856-4FCBD480C0A0}"/>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8" name="Freeform 666">
                  <a:extLst>
                    <a:ext uri="{FF2B5EF4-FFF2-40B4-BE49-F238E27FC236}">
                      <a16:creationId xmlns:a16="http://schemas.microsoft.com/office/drawing/2014/main" id="{313C2BEA-7A4E-4DC7-AA18-71A0A2A7E125}"/>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9" name="Freeform 667">
                  <a:extLst>
                    <a:ext uri="{FF2B5EF4-FFF2-40B4-BE49-F238E27FC236}">
                      <a16:creationId xmlns:a16="http://schemas.microsoft.com/office/drawing/2014/main" id="{9D45C955-2410-405F-B716-4229575B265A}"/>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203" name="Text Box 668">
                <a:extLst>
                  <a:ext uri="{FF2B5EF4-FFF2-40B4-BE49-F238E27FC236}">
                    <a16:creationId xmlns:a16="http://schemas.microsoft.com/office/drawing/2014/main" id="{3EA8B9B3-4AB9-4402-B641-B90754A970F0}"/>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grpSp>
          <p:nvGrpSpPr>
            <p:cNvPr id="148" name="Group 669">
              <a:extLst>
                <a:ext uri="{FF2B5EF4-FFF2-40B4-BE49-F238E27FC236}">
                  <a16:creationId xmlns:a16="http://schemas.microsoft.com/office/drawing/2014/main" id="{5047CC27-075C-44DD-95CD-4DA1E997070A}"/>
                </a:ext>
              </a:extLst>
            </p:cNvPr>
            <p:cNvGrpSpPr>
              <a:grpSpLocks/>
            </p:cNvGrpSpPr>
            <p:nvPr/>
          </p:nvGrpSpPr>
          <p:grpSpPr bwMode="auto">
            <a:xfrm>
              <a:off x="799" y="2446"/>
              <a:ext cx="510" cy="292"/>
              <a:chOff x="1043" y="2591"/>
              <a:chExt cx="667" cy="224"/>
            </a:xfrm>
          </p:grpSpPr>
          <p:grpSp>
            <p:nvGrpSpPr>
              <p:cNvPr id="194" name="Group 670">
                <a:extLst>
                  <a:ext uri="{FF2B5EF4-FFF2-40B4-BE49-F238E27FC236}">
                    <a16:creationId xmlns:a16="http://schemas.microsoft.com/office/drawing/2014/main" id="{C582B4AB-56AD-4EFD-8107-5E5F8053ED2E}"/>
                  </a:ext>
                </a:extLst>
              </p:cNvPr>
              <p:cNvGrpSpPr>
                <a:grpSpLocks/>
              </p:cNvGrpSpPr>
              <p:nvPr/>
            </p:nvGrpSpPr>
            <p:grpSpPr bwMode="auto">
              <a:xfrm>
                <a:off x="1043" y="2591"/>
                <a:ext cx="667" cy="224"/>
                <a:chOff x="589" y="686"/>
                <a:chExt cx="1202" cy="1111"/>
              </a:xfrm>
            </p:grpSpPr>
            <p:sp>
              <p:nvSpPr>
                <p:cNvPr id="196" name="Freeform 671">
                  <a:extLst>
                    <a:ext uri="{FF2B5EF4-FFF2-40B4-BE49-F238E27FC236}">
                      <a16:creationId xmlns:a16="http://schemas.microsoft.com/office/drawing/2014/main" id="{9C467D12-6B1D-4EA0-9D4D-3D272CDDCF98}"/>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7" name="Freeform 672">
                  <a:extLst>
                    <a:ext uri="{FF2B5EF4-FFF2-40B4-BE49-F238E27FC236}">
                      <a16:creationId xmlns:a16="http://schemas.microsoft.com/office/drawing/2014/main" id="{AE38BEE8-8B38-4CD9-8579-219155D6D159}"/>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8" name="Freeform 673">
                  <a:extLst>
                    <a:ext uri="{FF2B5EF4-FFF2-40B4-BE49-F238E27FC236}">
                      <a16:creationId xmlns:a16="http://schemas.microsoft.com/office/drawing/2014/main" id="{6C391E51-9F5C-41D4-87DF-66945E2E68FF}"/>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9" name="Freeform 674">
                  <a:extLst>
                    <a:ext uri="{FF2B5EF4-FFF2-40B4-BE49-F238E27FC236}">
                      <a16:creationId xmlns:a16="http://schemas.microsoft.com/office/drawing/2014/main" id="{5F630D07-2067-4AB5-832F-BDC6FEF0016B}"/>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0" name="Freeform 675">
                  <a:extLst>
                    <a:ext uri="{FF2B5EF4-FFF2-40B4-BE49-F238E27FC236}">
                      <a16:creationId xmlns:a16="http://schemas.microsoft.com/office/drawing/2014/main" id="{DEB1B745-3653-470F-AE01-6A8A9C8CF998}"/>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1" name="Freeform 676">
                  <a:extLst>
                    <a:ext uri="{FF2B5EF4-FFF2-40B4-BE49-F238E27FC236}">
                      <a16:creationId xmlns:a16="http://schemas.microsoft.com/office/drawing/2014/main" id="{43EBD524-D796-45F5-951E-29FDA03B2F1F}"/>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95" name="Text Box 677">
                <a:extLst>
                  <a:ext uri="{FF2B5EF4-FFF2-40B4-BE49-F238E27FC236}">
                    <a16:creationId xmlns:a16="http://schemas.microsoft.com/office/drawing/2014/main" id="{60B28988-1F76-4066-AA3D-B69805E4CCA8}"/>
                  </a:ext>
                </a:extLst>
              </p:cNvPr>
              <p:cNvSpPr txBox="1">
                <a:spLocks noChangeArrowheads="1"/>
              </p:cNvSpPr>
              <p:nvPr/>
            </p:nvSpPr>
            <p:spPr bwMode="auto">
              <a:xfrm>
                <a:off x="1069" y="2658"/>
                <a:ext cx="4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49" name="Text Box 678">
              <a:extLst>
                <a:ext uri="{FF2B5EF4-FFF2-40B4-BE49-F238E27FC236}">
                  <a16:creationId xmlns:a16="http://schemas.microsoft.com/office/drawing/2014/main" id="{7C622D5B-7410-4368-B206-AE8646816C39}"/>
                </a:ext>
              </a:extLst>
            </p:cNvPr>
            <p:cNvSpPr txBox="1">
              <a:spLocks noChangeArrowheads="1"/>
            </p:cNvSpPr>
            <p:nvPr/>
          </p:nvSpPr>
          <p:spPr bwMode="auto">
            <a:xfrm>
              <a:off x="810" y="2567"/>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dirty="0">
                  <a:latin typeface="黑体" panose="02010609060101010101" pitchFamily="49" charset="-122"/>
                  <a:ea typeface="黑体" panose="02010609060101010101" pitchFamily="49" charset="-122"/>
                </a:rPr>
                <a:t>质量管理</a:t>
              </a:r>
              <a:endParaRPr lang="zh-CN" altLang="en-US" dirty="0">
                <a:latin typeface="Tahoma" panose="020B0604030504040204" pitchFamily="34" charset="0"/>
              </a:endParaRPr>
            </a:p>
          </p:txBody>
        </p:sp>
        <p:grpSp>
          <p:nvGrpSpPr>
            <p:cNvPr id="150" name="Group 679">
              <a:extLst>
                <a:ext uri="{FF2B5EF4-FFF2-40B4-BE49-F238E27FC236}">
                  <a16:creationId xmlns:a16="http://schemas.microsoft.com/office/drawing/2014/main" id="{95E8CC92-64D8-4C2B-A532-E6B381EB63DD}"/>
                </a:ext>
              </a:extLst>
            </p:cNvPr>
            <p:cNvGrpSpPr>
              <a:grpSpLocks/>
            </p:cNvGrpSpPr>
            <p:nvPr/>
          </p:nvGrpSpPr>
          <p:grpSpPr bwMode="auto">
            <a:xfrm>
              <a:off x="168" y="2218"/>
              <a:ext cx="511" cy="298"/>
              <a:chOff x="1043" y="2591"/>
              <a:chExt cx="667" cy="224"/>
            </a:xfrm>
          </p:grpSpPr>
          <p:grpSp>
            <p:nvGrpSpPr>
              <p:cNvPr id="186" name="Group 680">
                <a:extLst>
                  <a:ext uri="{FF2B5EF4-FFF2-40B4-BE49-F238E27FC236}">
                    <a16:creationId xmlns:a16="http://schemas.microsoft.com/office/drawing/2014/main" id="{A985F732-C43D-4EAB-B605-E0CFEDA1899A}"/>
                  </a:ext>
                </a:extLst>
              </p:cNvPr>
              <p:cNvGrpSpPr>
                <a:grpSpLocks/>
              </p:cNvGrpSpPr>
              <p:nvPr/>
            </p:nvGrpSpPr>
            <p:grpSpPr bwMode="auto">
              <a:xfrm>
                <a:off x="1043" y="2591"/>
                <a:ext cx="667" cy="224"/>
                <a:chOff x="589" y="686"/>
                <a:chExt cx="1202" cy="1111"/>
              </a:xfrm>
            </p:grpSpPr>
            <p:sp>
              <p:nvSpPr>
                <p:cNvPr id="188" name="Freeform 681">
                  <a:extLst>
                    <a:ext uri="{FF2B5EF4-FFF2-40B4-BE49-F238E27FC236}">
                      <a16:creationId xmlns:a16="http://schemas.microsoft.com/office/drawing/2014/main" id="{99E36329-04A9-4D16-98C4-86B04DD1242D}"/>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9" name="Freeform 682">
                  <a:extLst>
                    <a:ext uri="{FF2B5EF4-FFF2-40B4-BE49-F238E27FC236}">
                      <a16:creationId xmlns:a16="http://schemas.microsoft.com/office/drawing/2014/main" id="{AFEAC506-1F55-407F-ADFF-D506E611AFF4}"/>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0" name="Freeform 683">
                  <a:extLst>
                    <a:ext uri="{FF2B5EF4-FFF2-40B4-BE49-F238E27FC236}">
                      <a16:creationId xmlns:a16="http://schemas.microsoft.com/office/drawing/2014/main" id="{1D3E9F42-3320-4781-8342-961061C7A7AB}"/>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1" name="Freeform 684">
                  <a:extLst>
                    <a:ext uri="{FF2B5EF4-FFF2-40B4-BE49-F238E27FC236}">
                      <a16:creationId xmlns:a16="http://schemas.microsoft.com/office/drawing/2014/main" id="{3DE21B7C-1681-4698-9893-9CB5ABD4D69D}"/>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2" name="Freeform 685">
                  <a:extLst>
                    <a:ext uri="{FF2B5EF4-FFF2-40B4-BE49-F238E27FC236}">
                      <a16:creationId xmlns:a16="http://schemas.microsoft.com/office/drawing/2014/main" id="{A1127111-A9FA-431F-A44D-A26AA9E0CB5F}"/>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93" name="Freeform 686">
                  <a:extLst>
                    <a:ext uri="{FF2B5EF4-FFF2-40B4-BE49-F238E27FC236}">
                      <a16:creationId xmlns:a16="http://schemas.microsoft.com/office/drawing/2014/main" id="{6CC5BEAE-46F4-4B9F-8367-4A9241A3281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87" name="Text Box 687">
                <a:extLst>
                  <a:ext uri="{FF2B5EF4-FFF2-40B4-BE49-F238E27FC236}">
                    <a16:creationId xmlns:a16="http://schemas.microsoft.com/office/drawing/2014/main" id="{7ECA0DA7-DDFA-4441-B9F7-163754FEF861}"/>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51" name="Text Box 688">
              <a:extLst>
                <a:ext uri="{FF2B5EF4-FFF2-40B4-BE49-F238E27FC236}">
                  <a16:creationId xmlns:a16="http://schemas.microsoft.com/office/drawing/2014/main" id="{FC841ECE-B3AE-4AA2-BCC8-4BC2522F7594}"/>
                </a:ext>
              </a:extLst>
            </p:cNvPr>
            <p:cNvSpPr txBox="1">
              <a:spLocks noChangeArrowheads="1"/>
            </p:cNvSpPr>
            <p:nvPr/>
          </p:nvSpPr>
          <p:spPr bwMode="auto">
            <a:xfrm>
              <a:off x="823" y="277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出口管理</a:t>
              </a:r>
              <a:endParaRPr lang="zh-CN" altLang="en-US">
                <a:latin typeface="Tahoma" panose="020B0604030504040204" pitchFamily="34" charset="0"/>
              </a:endParaRPr>
            </a:p>
          </p:txBody>
        </p:sp>
        <p:grpSp>
          <p:nvGrpSpPr>
            <p:cNvPr id="152" name="Group 689">
              <a:extLst>
                <a:ext uri="{FF2B5EF4-FFF2-40B4-BE49-F238E27FC236}">
                  <a16:creationId xmlns:a16="http://schemas.microsoft.com/office/drawing/2014/main" id="{FE857577-1F41-47B2-9FEA-E27B39FB8D15}"/>
                </a:ext>
              </a:extLst>
            </p:cNvPr>
            <p:cNvGrpSpPr>
              <a:grpSpLocks/>
            </p:cNvGrpSpPr>
            <p:nvPr/>
          </p:nvGrpSpPr>
          <p:grpSpPr bwMode="auto">
            <a:xfrm>
              <a:off x="799" y="2230"/>
              <a:ext cx="518" cy="292"/>
              <a:chOff x="799" y="1706"/>
              <a:chExt cx="518" cy="292"/>
            </a:xfrm>
          </p:grpSpPr>
          <p:grpSp>
            <p:nvGrpSpPr>
              <p:cNvPr id="176" name="Group 690">
                <a:extLst>
                  <a:ext uri="{FF2B5EF4-FFF2-40B4-BE49-F238E27FC236}">
                    <a16:creationId xmlns:a16="http://schemas.microsoft.com/office/drawing/2014/main" id="{C498E407-6555-44A4-9670-78AB39A4A028}"/>
                  </a:ext>
                </a:extLst>
              </p:cNvPr>
              <p:cNvGrpSpPr>
                <a:grpSpLocks/>
              </p:cNvGrpSpPr>
              <p:nvPr/>
            </p:nvGrpSpPr>
            <p:grpSpPr bwMode="auto">
              <a:xfrm>
                <a:off x="799" y="1706"/>
                <a:ext cx="510" cy="292"/>
                <a:chOff x="1043" y="2591"/>
                <a:chExt cx="667" cy="224"/>
              </a:xfrm>
            </p:grpSpPr>
            <p:grpSp>
              <p:nvGrpSpPr>
                <p:cNvPr id="178" name="Group 691">
                  <a:extLst>
                    <a:ext uri="{FF2B5EF4-FFF2-40B4-BE49-F238E27FC236}">
                      <a16:creationId xmlns:a16="http://schemas.microsoft.com/office/drawing/2014/main" id="{546A812C-83FB-4F85-8638-AF47FF90468A}"/>
                    </a:ext>
                  </a:extLst>
                </p:cNvPr>
                <p:cNvGrpSpPr>
                  <a:grpSpLocks/>
                </p:cNvGrpSpPr>
                <p:nvPr/>
              </p:nvGrpSpPr>
              <p:grpSpPr bwMode="auto">
                <a:xfrm>
                  <a:off x="1043" y="2591"/>
                  <a:ext cx="667" cy="224"/>
                  <a:chOff x="589" y="686"/>
                  <a:chExt cx="1202" cy="1111"/>
                </a:xfrm>
              </p:grpSpPr>
              <p:sp>
                <p:nvSpPr>
                  <p:cNvPr id="180" name="Freeform 692">
                    <a:extLst>
                      <a:ext uri="{FF2B5EF4-FFF2-40B4-BE49-F238E27FC236}">
                        <a16:creationId xmlns:a16="http://schemas.microsoft.com/office/drawing/2014/main" id="{40B66B84-10F5-4AD6-98A0-4029E3B3BB0F}"/>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1" name="Freeform 693">
                    <a:extLst>
                      <a:ext uri="{FF2B5EF4-FFF2-40B4-BE49-F238E27FC236}">
                        <a16:creationId xmlns:a16="http://schemas.microsoft.com/office/drawing/2014/main" id="{DF04884E-B3BF-4288-9ECE-741E19390C7D}"/>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2" name="Freeform 694">
                    <a:extLst>
                      <a:ext uri="{FF2B5EF4-FFF2-40B4-BE49-F238E27FC236}">
                        <a16:creationId xmlns:a16="http://schemas.microsoft.com/office/drawing/2014/main" id="{C5EE1560-C862-4893-B8A3-79D6FCD86F3E}"/>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5B9E5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3" name="Freeform 695">
                    <a:extLst>
                      <a:ext uri="{FF2B5EF4-FFF2-40B4-BE49-F238E27FC236}">
                        <a16:creationId xmlns:a16="http://schemas.microsoft.com/office/drawing/2014/main" id="{D8C662E7-E587-4AB9-AC60-430330CBE293}"/>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4" name="Freeform 696">
                    <a:extLst>
                      <a:ext uri="{FF2B5EF4-FFF2-40B4-BE49-F238E27FC236}">
                        <a16:creationId xmlns:a16="http://schemas.microsoft.com/office/drawing/2014/main" id="{F9B29B2F-FDCD-4BE5-A3C0-8E1C8952B9FE}"/>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7DB77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5" name="Freeform 697">
                    <a:extLst>
                      <a:ext uri="{FF2B5EF4-FFF2-40B4-BE49-F238E27FC236}">
                        <a16:creationId xmlns:a16="http://schemas.microsoft.com/office/drawing/2014/main" id="{1746F3CD-4343-4D7D-884E-E2B49CEBA178}"/>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A2C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79" name="Text Box 698">
                  <a:extLst>
                    <a:ext uri="{FF2B5EF4-FFF2-40B4-BE49-F238E27FC236}">
                      <a16:creationId xmlns:a16="http://schemas.microsoft.com/office/drawing/2014/main" id="{36A8B775-6437-4962-8BF0-3EE564BD7C39}"/>
                    </a:ext>
                  </a:extLst>
                </p:cNvPr>
                <p:cNvSpPr txBox="1">
                  <a:spLocks noChangeArrowheads="1"/>
                </p:cNvSpPr>
                <p:nvPr/>
              </p:nvSpPr>
              <p:spPr bwMode="auto">
                <a:xfrm>
                  <a:off x="1069" y="2659"/>
                  <a:ext cx="451"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77" name="Text Box 699">
                <a:extLst>
                  <a:ext uri="{FF2B5EF4-FFF2-40B4-BE49-F238E27FC236}">
                    <a16:creationId xmlns:a16="http://schemas.microsoft.com/office/drawing/2014/main" id="{BC52D541-FA5C-4760-BB7F-1B965BE10B76}"/>
                  </a:ext>
                </a:extLst>
              </p:cNvPr>
              <p:cNvSpPr txBox="1">
                <a:spLocks noChangeArrowheads="1"/>
              </p:cNvSpPr>
              <p:nvPr/>
            </p:nvSpPr>
            <p:spPr bwMode="auto">
              <a:xfrm>
                <a:off x="802" y="1797"/>
                <a:ext cx="5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黑体" panose="02010609060101010101" pitchFamily="49" charset="-122"/>
                    <a:ea typeface="黑体" panose="02010609060101010101" pitchFamily="49" charset="-122"/>
                  </a:rPr>
                  <a:t>GSP</a:t>
                </a:r>
                <a:r>
                  <a:rPr lang="zh-CN" altLang="en-US" sz="1200">
                    <a:latin typeface="黑体" panose="02010609060101010101" pitchFamily="49" charset="-122"/>
                    <a:ea typeface="黑体" panose="02010609060101010101" pitchFamily="49" charset="-122"/>
                  </a:rPr>
                  <a:t>质量管理</a:t>
                </a:r>
                <a:endParaRPr lang="zh-CN" altLang="en-US">
                  <a:latin typeface="Tahoma" panose="020B0604030504040204" pitchFamily="34" charset="0"/>
                </a:endParaRPr>
              </a:p>
            </p:txBody>
          </p:sp>
        </p:grpSp>
        <p:sp>
          <p:nvSpPr>
            <p:cNvPr id="153" name="Text Box 700">
              <a:extLst>
                <a:ext uri="{FF2B5EF4-FFF2-40B4-BE49-F238E27FC236}">
                  <a16:creationId xmlns:a16="http://schemas.microsoft.com/office/drawing/2014/main" id="{5067A40C-6730-4AA0-9386-7BE02122BF88}"/>
                </a:ext>
              </a:extLst>
            </p:cNvPr>
            <p:cNvSpPr txBox="1">
              <a:spLocks noChangeArrowheads="1"/>
            </p:cNvSpPr>
            <p:nvPr/>
          </p:nvSpPr>
          <p:spPr bwMode="auto">
            <a:xfrm>
              <a:off x="170" y="2308"/>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项目管理</a:t>
              </a:r>
              <a:endParaRPr lang="zh-CN" altLang="en-US">
                <a:latin typeface="Tahoma" panose="020B0604030504040204" pitchFamily="34" charset="0"/>
              </a:endParaRPr>
            </a:p>
          </p:txBody>
        </p:sp>
        <p:grpSp>
          <p:nvGrpSpPr>
            <p:cNvPr id="154" name="Group 701">
              <a:extLst>
                <a:ext uri="{FF2B5EF4-FFF2-40B4-BE49-F238E27FC236}">
                  <a16:creationId xmlns:a16="http://schemas.microsoft.com/office/drawing/2014/main" id="{4B06FCDD-6A57-4C38-8BFA-BD8F885865D5}"/>
                </a:ext>
              </a:extLst>
            </p:cNvPr>
            <p:cNvGrpSpPr>
              <a:grpSpLocks/>
            </p:cNvGrpSpPr>
            <p:nvPr/>
          </p:nvGrpSpPr>
          <p:grpSpPr bwMode="auto">
            <a:xfrm>
              <a:off x="183" y="1982"/>
              <a:ext cx="511" cy="298"/>
              <a:chOff x="183" y="1762"/>
              <a:chExt cx="511" cy="298"/>
            </a:xfrm>
          </p:grpSpPr>
          <p:grpSp>
            <p:nvGrpSpPr>
              <p:cNvPr id="166" name="Group 702">
                <a:extLst>
                  <a:ext uri="{FF2B5EF4-FFF2-40B4-BE49-F238E27FC236}">
                    <a16:creationId xmlns:a16="http://schemas.microsoft.com/office/drawing/2014/main" id="{924F47EE-A38D-4339-B225-27E4EC629285}"/>
                  </a:ext>
                </a:extLst>
              </p:cNvPr>
              <p:cNvGrpSpPr>
                <a:grpSpLocks/>
              </p:cNvGrpSpPr>
              <p:nvPr/>
            </p:nvGrpSpPr>
            <p:grpSpPr bwMode="auto">
              <a:xfrm>
                <a:off x="183" y="1762"/>
                <a:ext cx="511" cy="298"/>
                <a:chOff x="1043" y="2591"/>
                <a:chExt cx="667" cy="224"/>
              </a:xfrm>
            </p:grpSpPr>
            <p:grpSp>
              <p:nvGrpSpPr>
                <p:cNvPr id="168" name="Group 703">
                  <a:extLst>
                    <a:ext uri="{FF2B5EF4-FFF2-40B4-BE49-F238E27FC236}">
                      <a16:creationId xmlns:a16="http://schemas.microsoft.com/office/drawing/2014/main" id="{238C3711-655E-4157-8367-5DBD51FC76A5}"/>
                    </a:ext>
                  </a:extLst>
                </p:cNvPr>
                <p:cNvGrpSpPr>
                  <a:grpSpLocks/>
                </p:cNvGrpSpPr>
                <p:nvPr/>
              </p:nvGrpSpPr>
              <p:grpSpPr bwMode="auto">
                <a:xfrm>
                  <a:off x="1043" y="2591"/>
                  <a:ext cx="667" cy="224"/>
                  <a:chOff x="589" y="686"/>
                  <a:chExt cx="1202" cy="1111"/>
                </a:xfrm>
              </p:grpSpPr>
              <p:sp>
                <p:nvSpPr>
                  <p:cNvPr id="170" name="Freeform 704">
                    <a:extLst>
                      <a:ext uri="{FF2B5EF4-FFF2-40B4-BE49-F238E27FC236}">
                        <a16:creationId xmlns:a16="http://schemas.microsoft.com/office/drawing/2014/main" id="{7DDE4212-03A5-483B-A2F7-1BC5F94F2A23}"/>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1" name="Freeform 705">
                    <a:extLst>
                      <a:ext uri="{FF2B5EF4-FFF2-40B4-BE49-F238E27FC236}">
                        <a16:creationId xmlns:a16="http://schemas.microsoft.com/office/drawing/2014/main" id="{5DB465FC-81D1-492F-8903-9E7DCC718F9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2" name="Freeform 706">
                    <a:extLst>
                      <a:ext uri="{FF2B5EF4-FFF2-40B4-BE49-F238E27FC236}">
                        <a16:creationId xmlns:a16="http://schemas.microsoft.com/office/drawing/2014/main" id="{CD6A3034-5F0D-4E54-B76B-3134C10D2D02}"/>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3" name="Freeform 707">
                    <a:extLst>
                      <a:ext uri="{FF2B5EF4-FFF2-40B4-BE49-F238E27FC236}">
                        <a16:creationId xmlns:a16="http://schemas.microsoft.com/office/drawing/2014/main" id="{0B69982E-41E0-4BD0-8020-D109C7F61674}"/>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4" name="Freeform 708">
                    <a:extLst>
                      <a:ext uri="{FF2B5EF4-FFF2-40B4-BE49-F238E27FC236}">
                        <a16:creationId xmlns:a16="http://schemas.microsoft.com/office/drawing/2014/main" id="{0E52D26F-579C-4176-B1E7-96F2DF971B81}"/>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75" name="Freeform 709">
                    <a:extLst>
                      <a:ext uri="{FF2B5EF4-FFF2-40B4-BE49-F238E27FC236}">
                        <a16:creationId xmlns:a16="http://schemas.microsoft.com/office/drawing/2014/main" id="{5781ED02-28D1-43D2-A9E0-5DB32770CCE3}"/>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69" name="Text Box 710">
                  <a:extLst>
                    <a:ext uri="{FF2B5EF4-FFF2-40B4-BE49-F238E27FC236}">
                      <a16:creationId xmlns:a16="http://schemas.microsoft.com/office/drawing/2014/main" id="{4B5E50E2-C82D-423E-8937-3B7B5A89349B}"/>
                    </a:ext>
                  </a:extLst>
                </p:cNvPr>
                <p:cNvSpPr txBox="1">
                  <a:spLocks noChangeArrowheads="1"/>
                </p:cNvSpPr>
                <p:nvPr/>
              </p:nvSpPr>
              <p:spPr bwMode="auto">
                <a:xfrm>
                  <a:off x="1068" y="2659"/>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67" name="Text Box 711">
                <a:extLst>
                  <a:ext uri="{FF2B5EF4-FFF2-40B4-BE49-F238E27FC236}">
                    <a16:creationId xmlns:a16="http://schemas.microsoft.com/office/drawing/2014/main" id="{62667158-24B1-4011-AA29-4039D4C818E5}"/>
                  </a:ext>
                </a:extLst>
              </p:cNvPr>
              <p:cNvSpPr txBox="1">
                <a:spLocks noChangeArrowheads="1"/>
              </p:cNvSpPr>
              <p:nvPr/>
            </p:nvSpPr>
            <p:spPr bwMode="auto">
              <a:xfrm>
                <a:off x="185" y="1852"/>
                <a:ext cx="3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资金管理</a:t>
                </a:r>
                <a:endParaRPr lang="zh-CN" altLang="en-US">
                  <a:latin typeface="Tahoma" panose="020B0604030504040204" pitchFamily="34" charset="0"/>
                </a:endParaRPr>
              </a:p>
            </p:txBody>
          </p:sp>
        </p:grpSp>
        <p:grpSp>
          <p:nvGrpSpPr>
            <p:cNvPr id="155" name="Group 712">
              <a:extLst>
                <a:ext uri="{FF2B5EF4-FFF2-40B4-BE49-F238E27FC236}">
                  <a16:creationId xmlns:a16="http://schemas.microsoft.com/office/drawing/2014/main" id="{BF4CCA46-7403-4769-AC3D-C12CAA1F5019}"/>
                </a:ext>
              </a:extLst>
            </p:cNvPr>
            <p:cNvGrpSpPr>
              <a:grpSpLocks/>
            </p:cNvGrpSpPr>
            <p:nvPr/>
          </p:nvGrpSpPr>
          <p:grpSpPr bwMode="auto">
            <a:xfrm>
              <a:off x="195" y="1745"/>
              <a:ext cx="511" cy="298"/>
              <a:chOff x="195" y="1525"/>
              <a:chExt cx="511" cy="298"/>
            </a:xfrm>
          </p:grpSpPr>
          <p:grpSp>
            <p:nvGrpSpPr>
              <p:cNvPr id="156" name="Group 713">
                <a:extLst>
                  <a:ext uri="{FF2B5EF4-FFF2-40B4-BE49-F238E27FC236}">
                    <a16:creationId xmlns:a16="http://schemas.microsoft.com/office/drawing/2014/main" id="{E6048CD6-F3F1-48DE-9E3A-ECCD412ED55A}"/>
                  </a:ext>
                </a:extLst>
              </p:cNvPr>
              <p:cNvGrpSpPr>
                <a:grpSpLocks/>
              </p:cNvGrpSpPr>
              <p:nvPr/>
            </p:nvGrpSpPr>
            <p:grpSpPr bwMode="auto">
              <a:xfrm>
                <a:off x="195" y="1525"/>
                <a:ext cx="511" cy="298"/>
                <a:chOff x="1043" y="2591"/>
                <a:chExt cx="667" cy="224"/>
              </a:xfrm>
            </p:grpSpPr>
            <p:grpSp>
              <p:nvGrpSpPr>
                <p:cNvPr id="158" name="Group 714">
                  <a:extLst>
                    <a:ext uri="{FF2B5EF4-FFF2-40B4-BE49-F238E27FC236}">
                      <a16:creationId xmlns:a16="http://schemas.microsoft.com/office/drawing/2014/main" id="{B0CC9731-CE78-4A02-B4A1-78950CA00A56}"/>
                    </a:ext>
                  </a:extLst>
                </p:cNvPr>
                <p:cNvGrpSpPr>
                  <a:grpSpLocks/>
                </p:cNvGrpSpPr>
                <p:nvPr/>
              </p:nvGrpSpPr>
              <p:grpSpPr bwMode="auto">
                <a:xfrm>
                  <a:off x="1043" y="2591"/>
                  <a:ext cx="667" cy="224"/>
                  <a:chOff x="589" y="686"/>
                  <a:chExt cx="1202" cy="1111"/>
                </a:xfrm>
              </p:grpSpPr>
              <p:sp>
                <p:nvSpPr>
                  <p:cNvPr id="160" name="Freeform 715">
                    <a:extLst>
                      <a:ext uri="{FF2B5EF4-FFF2-40B4-BE49-F238E27FC236}">
                        <a16:creationId xmlns:a16="http://schemas.microsoft.com/office/drawing/2014/main" id="{71F4C7ED-DD39-46BC-96F4-8105E0475244}"/>
                      </a:ext>
                    </a:extLst>
                  </p:cNvPr>
                  <p:cNvSpPr>
                    <a:spLocks/>
                  </p:cNvSpPr>
                  <p:nvPr/>
                </p:nvSpPr>
                <p:spPr bwMode="auto">
                  <a:xfrm>
                    <a:off x="929" y="68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 name="Freeform 716">
                    <a:extLst>
                      <a:ext uri="{FF2B5EF4-FFF2-40B4-BE49-F238E27FC236}">
                        <a16:creationId xmlns:a16="http://schemas.microsoft.com/office/drawing/2014/main" id="{ADACC3C9-3C56-406C-8720-B53A05D66972}"/>
                      </a:ext>
                    </a:extLst>
                  </p:cNvPr>
                  <p:cNvSpPr>
                    <a:spLocks/>
                  </p:cNvSpPr>
                  <p:nvPr/>
                </p:nvSpPr>
                <p:spPr bwMode="auto">
                  <a:xfrm>
                    <a:off x="589" y="1457"/>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2" name="Freeform 717">
                    <a:extLst>
                      <a:ext uri="{FF2B5EF4-FFF2-40B4-BE49-F238E27FC236}">
                        <a16:creationId xmlns:a16="http://schemas.microsoft.com/office/drawing/2014/main" id="{FDDC3632-B0B6-4854-86F2-95BA48B5E0D8}"/>
                      </a:ext>
                    </a:extLst>
                  </p:cNvPr>
                  <p:cNvSpPr>
                    <a:spLocks/>
                  </p:cNvSpPr>
                  <p:nvPr/>
                </p:nvSpPr>
                <p:spPr bwMode="auto">
                  <a:xfrm>
                    <a:off x="1451"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B0AD6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 name="Freeform 718">
                    <a:extLst>
                      <a:ext uri="{FF2B5EF4-FFF2-40B4-BE49-F238E27FC236}">
                        <a16:creationId xmlns:a16="http://schemas.microsoft.com/office/drawing/2014/main" id="{815E8920-A3D7-4BAD-B590-FDE963A1D998}"/>
                      </a:ext>
                    </a:extLst>
                  </p:cNvPr>
                  <p:cNvSpPr>
                    <a:spLocks/>
                  </p:cNvSpPr>
                  <p:nvPr/>
                </p:nvSpPr>
                <p:spPr bwMode="auto">
                  <a:xfrm>
                    <a:off x="589" y="686"/>
                    <a:ext cx="340" cy="1111"/>
                  </a:xfrm>
                  <a:custGeom>
                    <a:avLst/>
                    <a:gdLst>
                      <a:gd name="T0" fmla="*/ 0 w 340"/>
                      <a:gd name="T1" fmla="*/ 340 h 1111"/>
                      <a:gd name="T2" fmla="*/ 340 w 340"/>
                      <a:gd name="T3" fmla="*/ 0 h 1111"/>
                      <a:gd name="T4" fmla="*/ 339 w 340"/>
                      <a:gd name="T5" fmla="*/ 774 h 1111"/>
                      <a:gd name="T6" fmla="*/ 0 w 340"/>
                      <a:gd name="T7" fmla="*/ 1111 h 1111"/>
                      <a:gd name="T8" fmla="*/ 0 w 340"/>
                      <a:gd name="T9" fmla="*/ 340 h 1111"/>
                      <a:gd name="T10" fmla="*/ 0 60000 65536"/>
                      <a:gd name="T11" fmla="*/ 0 60000 65536"/>
                      <a:gd name="T12" fmla="*/ 0 60000 65536"/>
                      <a:gd name="T13" fmla="*/ 0 60000 65536"/>
                      <a:gd name="T14" fmla="*/ 0 60000 65536"/>
                      <a:gd name="T15" fmla="*/ 0 w 340"/>
                      <a:gd name="T16" fmla="*/ 0 h 1111"/>
                      <a:gd name="T17" fmla="*/ 340 w 340"/>
                      <a:gd name="T18" fmla="*/ 1111 h 1111"/>
                    </a:gdLst>
                    <a:ahLst/>
                    <a:cxnLst>
                      <a:cxn ang="T10">
                        <a:pos x="T0" y="T1"/>
                      </a:cxn>
                      <a:cxn ang="T11">
                        <a:pos x="T2" y="T3"/>
                      </a:cxn>
                      <a:cxn ang="T12">
                        <a:pos x="T4" y="T5"/>
                      </a:cxn>
                      <a:cxn ang="T13">
                        <a:pos x="T6" y="T7"/>
                      </a:cxn>
                      <a:cxn ang="T14">
                        <a:pos x="T8" y="T9"/>
                      </a:cxn>
                    </a:cxnLst>
                    <a:rect l="T15" t="T16" r="T17" b="T18"/>
                    <a:pathLst>
                      <a:path w="340" h="1111">
                        <a:moveTo>
                          <a:pt x="0" y="340"/>
                        </a:moveTo>
                        <a:lnTo>
                          <a:pt x="340" y="0"/>
                        </a:lnTo>
                        <a:lnTo>
                          <a:pt x="339" y="774"/>
                        </a:lnTo>
                        <a:lnTo>
                          <a:pt x="0" y="1111"/>
                        </a:lnTo>
                        <a:lnTo>
                          <a:pt x="0" y="34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 name="Freeform 719">
                    <a:extLst>
                      <a:ext uri="{FF2B5EF4-FFF2-40B4-BE49-F238E27FC236}">
                        <a16:creationId xmlns:a16="http://schemas.microsoft.com/office/drawing/2014/main" id="{79A39EA1-77B3-4E88-A7AC-768F90B30042}"/>
                      </a:ext>
                    </a:extLst>
                  </p:cNvPr>
                  <p:cNvSpPr>
                    <a:spLocks/>
                  </p:cNvSpPr>
                  <p:nvPr/>
                </p:nvSpPr>
                <p:spPr bwMode="auto">
                  <a:xfrm>
                    <a:off x="589" y="1026"/>
                    <a:ext cx="862" cy="771"/>
                  </a:xfrm>
                  <a:custGeom>
                    <a:avLst/>
                    <a:gdLst>
                      <a:gd name="T0" fmla="*/ 862 w 862"/>
                      <a:gd name="T1" fmla="*/ 0 h 771"/>
                      <a:gd name="T2" fmla="*/ 0 w 862"/>
                      <a:gd name="T3" fmla="*/ 0 h 771"/>
                      <a:gd name="T4" fmla="*/ 0 w 862"/>
                      <a:gd name="T5" fmla="*/ 771 h 771"/>
                      <a:gd name="T6" fmla="*/ 862 w 862"/>
                      <a:gd name="T7" fmla="*/ 770 h 771"/>
                      <a:gd name="T8" fmla="*/ 862 w 862"/>
                      <a:gd name="T9" fmla="*/ 0 h 771"/>
                      <a:gd name="T10" fmla="*/ 0 60000 65536"/>
                      <a:gd name="T11" fmla="*/ 0 60000 65536"/>
                      <a:gd name="T12" fmla="*/ 0 60000 65536"/>
                      <a:gd name="T13" fmla="*/ 0 60000 65536"/>
                      <a:gd name="T14" fmla="*/ 0 60000 65536"/>
                      <a:gd name="T15" fmla="*/ 0 w 862"/>
                      <a:gd name="T16" fmla="*/ 0 h 771"/>
                      <a:gd name="T17" fmla="*/ 862 w 862"/>
                      <a:gd name="T18" fmla="*/ 771 h 771"/>
                    </a:gdLst>
                    <a:ahLst/>
                    <a:cxnLst>
                      <a:cxn ang="T10">
                        <a:pos x="T0" y="T1"/>
                      </a:cxn>
                      <a:cxn ang="T11">
                        <a:pos x="T2" y="T3"/>
                      </a:cxn>
                      <a:cxn ang="T12">
                        <a:pos x="T4" y="T5"/>
                      </a:cxn>
                      <a:cxn ang="T13">
                        <a:pos x="T6" y="T7"/>
                      </a:cxn>
                      <a:cxn ang="T14">
                        <a:pos x="T8" y="T9"/>
                      </a:cxn>
                    </a:cxnLst>
                    <a:rect l="T15" t="T16" r="T17" b="T18"/>
                    <a:pathLst>
                      <a:path w="862" h="771">
                        <a:moveTo>
                          <a:pt x="862" y="0"/>
                        </a:moveTo>
                        <a:lnTo>
                          <a:pt x="0" y="0"/>
                        </a:lnTo>
                        <a:lnTo>
                          <a:pt x="0" y="771"/>
                        </a:lnTo>
                        <a:lnTo>
                          <a:pt x="862" y="770"/>
                        </a:lnTo>
                        <a:lnTo>
                          <a:pt x="862" y="0"/>
                        </a:lnTo>
                        <a:close/>
                      </a:path>
                    </a:pathLst>
                  </a:custGeom>
                  <a:solidFill>
                    <a:srgbClr val="BEBB8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 name="Freeform 720">
                    <a:extLst>
                      <a:ext uri="{FF2B5EF4-FFF2-40B4-BE49-F238E27FC236}">
                        <a16:creationId xmlns:a16="http://schemas.microsoft.com/office/drawing/2014/main" id="{D90F08E5-0FF0-48C2-9C5E-C3678B344616}"/>
                      </a:ext>
                    </a:extLst>
                  </p:cNvPr>
                  <p:cNvSpPr>
                    <a:spLocks/>
                  </p:cNvSpPr>
                  <p:nvPr/>
                </p:nvSpPr>
                <p:spPr bwMode="auto">
                  <a:xfrm>
                    <a:off x="589" y="686"/>
                    <a:ext cx="1202" cy="340"/>
                  </a:xfrm>
                  <a:custGeom>
                    <a:avLst/>
                    <a:gdLst>
                      <a:gd name="T0" fmla="*/ 0 w 1202"/>
                      <a:gd name="T1" fmla="*/ 340 h 340"/>
                      <a:gd name="T2" fmla="*/ 340 w 1202"/>
                      <a:gd name="T3" fmla="*/ 0 h 340"/>
                      <a:gd name="T4" fmla="*/ 1202 w 1202"/>
                      <a:gd name="T5" fmla="*/ 0 h 340"/>
                      <a:gd name="T6" fmla="*/ 862 w 1202"/>
                      <a:gd name="T7" fmla="*/ 340 h 340"/>
                      <a:gd name="T8" fmla="*/ 0 w 1202"/>
                      <a:gd name="T9" fmla="*/ 340 h 340"/>
                      <a:gd name="T10" fmla="*/ 0 60000 65536"/>
                      <a:gd name="T11" fmla="*/ 0 60000 65536"/>
                      <a:gd name="T12" fmla="*/ 0 60000 65536"/>
                      <a:gd name="T13" fmla="*/ 0 60000 65536"/>
                      <a:gd name="T14" fmla="*/ 0 60000 65536"/>
                      <a:gd name="T15" fmla="*/ 0 w 1202"/>
                      <a:gd name="T16" fmla="*/ 0 h 340"/>
                      <a:gd name="T17" fmla="*/ 1202 w 1202"/>
                      <a:gd name="T18" fmla="*/ 340 h 340"/>
                    </a:gdLst>
                    <a:ahLst/>
                    <a:cxnLst>
                      <a:cxn ang="T10">
                        <a:pos x="T0" y="T1"/>
                      </a:cxn>
                      <a:cxn ang="T11">
                        <a:pos x="T2" y="T3"/>
                      </a:cxn>
                      <a:cxn ang="T12">
                        <a:pos x="T4" y="T5"/>
                      </a:cxn>
                      <a:cxn ang="T13">
                        <a:pos x="T6" y="T7"/>
                      </a:cxn>
                      <a:cxn ang="T14">
                        <a:pos x="T8" y="T9"/>
                      </a:cxn>
                    </a:cxnLst>
                    <a:rect l="T15" t="T16" r="T17" b="T18"/>
                    <a:pathLst>
                      <a:path w="1202" h="340">
                        <a:moveTo>
                          <a:pt x="0" y="340"/>
                        </a:moveTo>
                        <a:lnTo>
                          <a:pt x="340" y="0"/>
                        </a:lnTo>
                        <a:lnTo>
                          <a:pt x="1202" y="0"/>
                        </a:lnTo>
                        <a:lnTo>
                          <a:pt x="862" y="340"/>
                        </a:lnTo>
                        <a:lnTo>
                          <a:pt x="0" y="340"/>
                        </a:lnTo>
                        <a:close/>
                      </a:path>
                    </a:pathLst>
                  </a:custGeom>
                  <a:solidFill>
                    <a:srgbClr val="CCCA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pSp>
            <p:sp>
              <p:nvSpPr>
                <p:cNvPr id="159" name="Text Box 721">
                  <a:extLst>
                    <a:ext uri="{FF2B5EF4-FFF2-40B4-BE49-F238E27FC236}">
                      <a16:creationId xmlns:a16="http://schemas.microsoft.com/office/drawing/2014/main" id="{E464E5FE-BBEC-49C1-A022-A5D8ECD466A0}"/>
                    </a:ext>
                  </a:extLst>
                </p:cNvPr>
                <p:cNvSpPr txBox="1">
                  <a:spLocks noChangeArrowheads="1"/>
                </p:cNvSpPr>
                <p:nvPr/>
              </p:nvSpPr>
              <p:spPr bwMode="auto">
                <a:xfrm>
                  <a:off x="1068" y="2658"/>
                  <a:ext cx="45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ahoma" panose="020B0604030504040204" pitchFamily="34" charset="0"/>
                  </a:endParaRPr>
                </a:p>
              </p:txBody>
            </p:sp>
          </p:grpSp>
          <p:sp>
            <p:nvSpPr>
              <p:cNvPr id="157" name="Rectangle 722">
                <a:extLst>
                  <a:ext uri="{FF2B5EF4-FFF2-40B4-BE49-F238E27FC236}">
                    <a16:creationId xmlns:a16="http://schemas.microsoft.com/office/drawing/2014/main" id="{E83DE98D-E9C9-4740-A9BE-49635804CFE0}"/>
                  </a:ext>
                </a:extLst>
              </p:cNvPr>
              <p:cNvSpPr>
                <a:spLocks noChangeArrowheads="1"/>
              </p:cNvSpPr>
              <p:nvPr/>
            </p:nvSpPr>
            <p:spPr bwMode="auto">
              <a:xfrm>
                <a:off x="197" y="1625"/>
                <a:ext cx="3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a:latin typeface="黑体" panose="02010609060101010101" pitchFamily="49" charset="-122"/>
                    <a:ea typeface="黑体" panose="02010609060101010101" pitchFamily="49" charset="-122"/>
                  </a:rPr>
                  <a:t>成本管理</a:t>
                </a:r>
                <a:endParaRPr lang="zh-CN" altLang="en-US">
                  <a:latin typeface="Tahoma" panose="020B0604030504040204" pitchFamily="34" charset="0"/>
                </a:endParaRPr>
              </a:p>
            </p:txBody>
          </p:sp>
        </p:grpSp>
      </p:grpSp>
    </p:spTree>
    <p:extLst>
      <p:ext uri="{BB962C8B-B14F-4D97-AF65-F5344CB8AC3E}">
        <p14:creationId xmlns:p14="http://schemas.microsoft.com/office/powerpoint/2010/main" val="211775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客户关系管理（</a:t>
            </a:r>
            <a:r>
              <a:rPr lang="en-US" altLang="zh-CN" dirty="0"/>
              <a:t>CRM</a:t>
            </a:r>
            <a:r>
              <a:rPr lang="zh-CN" altLang="en-US" dirty="0"/>
              <a:t>）</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772816"/>
            <a:ext cx="7524836" cy="4431264"/>
          </a:xfrm>
        </p:spPr>
        <p:txBody>
          <a:bodyPr>
            <a:normAutofit/>
          </a:bodyPr>
          <a:lstStyle/>
          <a:p>
            <a:pPr>
              <a:spcBef>
                <a:spcPts val="0"/>
              </a:spcBef>
              <a:spcAft>
                <a:spcPts val="0"/>
              </a:spcAft>
            </a:pPr>
            <a:r>
              <a:rPr lang="en-US" altLang="zh-CN" sz="3200" dirty="0"/>
              <a:t>CRM</a:t>
            </a:r>
            <a:r>
              <a:rPr lang="zh-CN" altLang="en-US" sz="3200" dirty="0"/>
              <a:t>是一种以客户为中心的管理思想和经营理念，采用多种信息技术的一套先进管理软件，从而为企业的销售、客户服务和决策支持提供管理平台。 </a:t>
            </a:r>
          </a:p>
        </p:txBody>
      </p:sp>
      <p:grpSp>
        <p:nvGrpSpPr>
          <p:cNvPr id="4" name="Group 4">
            <a:extLst>
              <a:ext uri="{FF2B5EF4-FFF2-40B4-BE49-F238E27FC236}">
                <a16:creationId xmlns:a16="http://schemas.microsoft.com/office/drawing/2014/main" id="{7C120028-4032-429E-A207-FBFC82936196}"/>
              </a:ext>
            </a:extLst>
          </p:cNvPr>
          <p:cNvGrpSpPr>
            <a:grpSpLocks noChangeAspect="1"/>
          </p:cNvGrpSpPr>
          <p:nvPr/>
        </p:nvGrpSpPr>
        <p:grpSpPr bwMode="auto">
          <a:xfrm>
            <a:off x="506852" y="1622952"/>
            <a:ext cx="8238308" cy="4581128"/>
            <a:chOff x="1441" y="3925"/>
            <a:chExt cx="7980" cy="5270"/>
          </a:xfrm>
        </p:grpSpPr>
        <p:sp>
          <p:nvSpPr>
            <p:cNvPr id="5" name="AutoShape 5">
              <a:extLst>
                <a:ext uri="{FF2B5EF4-FFF2-40B4-BE49-F238E27FC236}">
                  <a16:creationId xmlns:a16="http://schemas.microsoft.com/office/drawing/2014/main" id="{DC219759-DD17-4ED7-9D4B-A5C1C300B4B3}"/>
                </a:ext>
              </a:extLst>
            </p:cNvPr>
            <p:cNvSpPr>
              <a:spLocks noChangeAspect="1" noChangeArrowheads="1"/>
            </p:cNvSpPr>
            <p:nvPr/>
          </p:nvSpPr>
          <p:spPr bwMode="auto">
            <a:xfrm>
              <a:off x="1441" y="3925"/>
              <a:ext cx="7980" cy="527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6">
              <a:extLst>
                <a:ext uri="{FF2B5EF4-FFF2-40B4-BE49-F238E27FC236}">
                  <a16:creationId xmlns:a16="http://schemas.microsoft.com/office/drawing/2014/main" id="{1D5CC370-EFED-4AD7-B8C7-DDAF438F2DA7}"/>
                </a:ext>
              </a:extLst>
            </p:cNvPr>
            <p:cNvSpPr>
              <a:spLocks noChangeArrowheads="1"/>
            </p:cNvSpPr>
            <p:nvPr/>
          </p:nvSpPr>
          <p:spPr bwMode="auto">
            <a:xfrm>
              <a:off x="3991" y="4483"/>
              <a:ext cx="3486" cy="1643"/>
            </a:xfrm>
            <a:prstGeom prst="rect">
              <a:avLst/>
            </a:prstGeom>
            <a:solidFill>
              <a:srgbClr val="92D05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1600">
                <a:latin typeface="Times New Roman" panose="02020603050405020304" pitchFamily="18" charset="0"/>
              </a:endParaRPr>
            </a:p>
          </p:txBody>
        </p:sp>
        <p:sp>
          <p:nvSpPr>
            <p:cNvPr id="7" name="Text Box 7">
              <a:extLst>
                <a:ext uri="{FF2B5EF4-FFF2-40B4-BE49-F238E27FC236}">
                  <a16:creationId xmlns:a16="http://schemas.microsoft.com/office/drawing/2014/main" id="{1BC1ED32-F62E-49B7-B33B-CC37FE041816}"/>
                </a:ext>
              </a:extLst>
            </p:cNvPr>
            <p:cNvSpPr txBox="1">
              <a:spLocks noChangeArrowheads="1"/>
            </p:cNvSpPr>
            <p:nvPr/>
          </p:nvSpPr>
          <p:spPr bwMode="auto">
            <a:xfrm>
              <a:off x="3025" y="4483"/>
              <a:ext cx="756" cy="3999"/>
            </a:xfrm>
            <a:prstGeom prst="rect">
              <a:avLst/>
            </a:prstGeom>
            <a:solidFill>
              <a:srgbClr val="FDDA77"/>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电话</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面谈</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传真</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电子</a:t>
              </a:r>
            </a:p>
            <a:p>
              <a:pPr algn="ctr" eaLnBrk="1" hangingPunct="1"/>
              <a:r>
                <a:rPr lang="zh-CN" altLang="en-US" sz="1600">
                  <a:latin typeface="Times New Roman" panose="02020603050405020304" pitchFamily="18" charset="0"/>
                </a:rPr>
                <a:t>邮件</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互联网</a:t>
              </a:r>
            </a:p>
            <a:p>
              <a:pPr algn="ctr" eaLnBrk="1" hangingPunct="1"/>
              <a:endParaRPr lang="zh-CN" altLang="en-US" sz="1600">
                <a:latin typeface="Times New Roman" panose="02020603050405020304" pitchFamily="18" charset="0"/>
              </a:endParaRPr>
            </a:p>
            <a:p>
              <a:pPr algn="ctr" eaLnBrk="1" hangingPunct="1"/>
              <a:r>
                <a:rPr lang="zh-CN" altLang="en-US" sz="1600">
                  <a:latin typeface="Times New Roman" panose="02020603050405020304" pitchFamily="18" charset="0"/>
                </a:rPr>
                <a:t>信件</a:t>
              </a:r>
              <a:endParaRPr lang="zh-CN" altLang="en-US" sz="3200"/>
            </a:p>
          </p:txBody>
        </p:sp>
        <p:sp>
          <p:nvSpPr>
            <p:cNvPr id="8" name="Text Box 8">
              <a:extLst>
                <a:ext uri="{FF2B5EF4-FFF2-40B4-BE49-F238E27FC236}">
                  <a16:creationId xmlns:a16="http://schemas.microsoft.com/office/drawing/2014/main" id="{7127E451-17C7-45BE-9501-AA4181A26140}"/>
                </a:ext>
              </a:extLst>
            </p:cNvPr>
            <p:cNvSpPr txBox="1">
              <a:spLocks noChangeArrowheads="1"/>
            </p:cNvSpPr>
            <p:nvPr/>
          </p:nvSpPr>
          <p:spPr bwMode="auto">
            <a:xfrm>
              <a:off x="2941" y="4080"/>
              <a:ext cx="1029" cy="18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接入方式</a:t>
              </a:r>
              <a:endParaRPr lang="zh-CN" altLang="en-US" dirty="0">
                <a:ea typeface="黑体" panose="02010609060101010101" pitchFamily="49" charset="-122"/>
              </a:endParaRPr>
            </a:p>
          </p:txBody>
        </p:sp>
        <p:sp>
          <p:nvSpPr>
            <p:cNvPr id="9" name="Oval 9">
              <a:extLst>
                <a:ext uri="{FF2B5EF4-FFF2-40B4-BE49-F238E27FC236}">
                  <a16:creationId xmlns:a16="http://schemas.microsoft.com/office/drawing/2014/main" id="{761D0F7E-AB86-497F-9FC5-560FB63691FC}"/>
                </a:ext>
              </a:extLst>
            </p:cNvPr>
            <p:cNvSpPr>
              <a:spLocks noChangeArrowheads="1"/>
            </p:cNvSpPr>
            <p:nvPr/>
          </p:nvSpPr>
          <p:spPr bwMode="auto">
            <a:xfrm>
              <a:off x="1461" y="4694"/>
              <a:ext cx="1059" cy="689"/>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rPr>
                <a:t>潜在客户</a:t>
              </a:r>
              <a:endParaRPr lang="zh-CN" altLang="en-US" sz="3200" dirty="0">
                <a:solidFill>
                  <a:schemeClr val="bg1"/>
                </a:solidFill>
              </a:endParaRPr>
            </a:p>
          </p:txBody>
        </p:sp>
        <p:sp>
          <p:nvSpPr>
            <p:cNvPr id="10" name="Oval 10">
              <a:extLst>
                <a:ext uri="{FF2B5EF4-FFF2-40B4-BE49-F238E27FC236}">
                  <a16:creationId xmlns:a16="http://schemas.microsoft.com/office/drawing/2014/main" id="{375A272E-C164-4BBE-A880-108F47785BC1}"/>
                </a:ext>
              </a:extLst>
            </p:cNvPr>
            <p:cNvSpPr>
              <a:spLocks noChangeArrowheads="1"/>
            </p:cNvSpPr>
            <p:nvPr/>
          </p:nvSpPr>
          <p:spPr bwMode="auto">
            <a:xfrm>
              <a:off x="1441" y="5785"/>
              <a:ext cx="1057"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新客户</a:t>
              </a:r>
              <a:endParaRPr lang="zh-CN" altLang="en-US" sz="3200">
                <a:solidFill>
                  <a:schemeClr val="bg1"/>
                </a:solidFill>
              </a:endParaRPr>
            </a:p>
          </p:txBody>
        </p:sp>
        <p:sp>
          <p:nvSpPr>
            <p:cNvPr id="11" name="Oval 11">
              <a:extLst>
                <a:ext uri="{FF2B5EF4-FFF2-40B4-BE49-F238E27FC236}">
                  <a16:creationId xmlns:a16="http://schemas.microsoft.com/office/drawing/2014/main" id="{07B6713F-1FA5-49C7-B803-B7180AE4F241}"/>
                </a:ext>
              </a:extLst>
            </p:cNvPr>
            <p:cNvSpPr>
              <a:spLocks noChangeArrowheads="1"/>
            </p:cNvSpPr>
            <p:nvPr/>
          </p:nvSpPr>
          <p:spPr bwMode="auto">
            <a:xfrm>
              <a:off x="1441" y="6808"/>
              <a:ext cx="1079"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老客户</a:t>
              </a:r>
              <a:endParaRPr lang="zh-CN" altLang="en-US" sz="3200">
                <a:solidFill>
                  <a:schemeClr val="bg1"/>
                </a:solidFill>
              </a:endParaRPr>
            </a:p>
          </p:txBody>
        </p:sp>
        <p:sp>
          <p:nvSpPr>
            <p:cNvPr id="12" name="Line 12">
              <a:extLst>
                <a:ext uri="{FF2B5EF4-FFF2-40B4-BE49-F238E27FC236}">
                  <a16:creationId xmlns:a16="http://schemas.microsoft.com/office/drawing/2014/main" id="{E50185CB-2C63-4AB9-B2F1-9417E12F6996}"/>
                </a:ext>
              </a:extLst>
            </p:cNvPr>
            <p:cNvSpPr>
              <a:spLocks noChangeShapeType="1"/>
            </p:cNvSpPr>
            <p:nvPr/>
          </p:nvSpPr>
          <p:spPr bwMode="auto">
            <a:xfrm>
              <a:off x="2500" y="5010"/>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50721332-1884-4BEF-8C0C-DF3B0F2AAD85}"/>
                </a:ext>
              </a:extLst>
            </p:cNvPr>
            <p:cNvSpPr>
              <a:spLocks noChangeShapeType="1"/>
            </p:cNvSpPr>
            <p:nvPr/>
          </p:nvSpPr>
          <p:spPr bwMode="auto">
            <a:xfrm>
              <a:off x="2500" y="6002"/>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4">
              <a:extLst>
                <a:ext uri="{FF2B5EF4-FFF2-40B4-BE49-F238E27FC236}">
                  <a16:creationId xmlns:a16="http://schemas.microsoft.com/office/drawing/2014/main" id="{0787AFE7-83C5-4E72-888E-AA54791143E0}"/>
                </a:ext>
              </a:extLst>
            </p:cNvPr>
            <p:cNvSpPr>
              <a:spLocks noChangeShapeType="1"/>
            </p:cNvSpPr>
            <p:nvPr/>
          </p:nvSpPr>
          <p:spPr bwMode="auto">
            <a:xfrm>
              <a:off x="2521" y="7026"/>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5">
              <a:extLst>
                <a:ext uri="{FF2B5EF4-FFF2-40B4-BE49-F238E27FC236}">
                  <a16:creationId xmlns:a16="http://schemas.microsoft.com/office/drawing/2014/main" id="{AA07BDDE-378D-4E14-80D7-0E79DF00A3D8}"/>
                </a:ext>
              </a:extLst>
            </p:cNvPr>
            <p:cNvSpPr txBox="1">
              <a:spLocks noChangeArrowheads="1"/>
            </p:cNvSpPr>
            <p:nvPr/>
          </p:nvSpPr>
          <p:spPr bwMode="auto">
            <a:xfrm>
              <a:off x="5314" y="4111"/>
              <a:ext cx="1029" cy="24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流程管理</a:t>
              </a:r>
              <a:endParaRPr lang="zh-CN" altLang="en-US" dirty="0">
                <a:ea typeface="黑体" panose="02010609060101010101" pitchFamily="49" charset="-122"/>
              </a:endParaRPr>
            </a:p>
          </p:txBody>
        </p:sp>
        <p:sp>
          <p:nvSpPr>
            <p:cNvPr id="16" name="Text Box 16">
              <a:extLst>
                <a:ext uri="{FF2B5EF4-FFF2-40B4-BE49-F238E27FC236}">
                  <a16:creationId xmlns:a16="http://schemas.microsoft.com/office/drawing/2014/main" id="{FB2E742A-5B84-49AD-BE6C-3F79B2DE3CEA}"/>
                </a:ext>
              </a:extLst>
            </p:cNvPr>
            <p:cNvSpPr txBox="1">
              <a:spLocks noChangeArrowheads="1"/>
            </p:cNvSpPr>
            <p:nvPr/>
          </p:nvSpPr>
          <p:spPr bwMode="auto">
            <a:xfrm>
              <a:off x="4138"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Times New Roman" panose="02020603050405020304" pitchFamily="18" charset="0"/>
                </a:rPr>
                <a:t>营销计划</a:t>
              </a:r>
            </a:p>
            <a:p>
              <a:pPr algn="ctr" eaLnBrk="1" hangingPunct="1"/>
              <a:r>
                <a:rPr lang="zh-CN" altLang="en-US" sz="1600">
                  <a:latin typeface="Times New Roman" panose="02020603050405020304" pitchFamily="18" charset="0"/>
                </a:rPr>
                <a:t>营销执行</a:t>
              </a:r>
            </a:p>
            <a:p>
              <a:pPr algn="ctr" eaLnBrk="1" hangingPunct="1"/>
              <a:r>
                <a:rPr lang="zh-CN" altLang="en-US" sz="1600">
                  <a:latin typeface="Times New Roman" panose="02020603050405020304" pitchFamily="18" charset="0"/>
                </a:rPr>
                <a:t>营销跟踪</a:t>
              </a:r>
            </a:p>
            <a:p>
              <a:pPr algn="ctr" eaLnBrk="1" hangingPunct="1"/>
              <a:r>
                <a:rPr lang="zh-CN" altLang="en-US" sz="1600">
                  <a:latin typeface="Times New Roman" panose="02020603050405020304" pitchFamily="18" charset="0"/>
                </a:rPr>
                <a:t>营销情报</a:t>
              </a:r>
              <a:endParaRPr lang="zh-CN" altLang="en-US" sz="3200"/>
            </a:p>
          </p:txBody>
        </p:sp>
        <p:sp>
          <p:nvSpPr>
            <p:cNvPr id="17" name="Text Box 17">
              <a:extLst>
                <a:ext uri="{FF2B5EF4-FFF2-40B4-BE49-F238E27FC236}">
                  <a16:creationId xmlns:a16="http://schemas.microsoft.com/office/drawing/2014/main" id="{C074B118-AD9D-4396-9E7D-C0424A05CB98}"/>
                </a:ext>
              </a:extLst>
            </p:cNvPr>
            <p:cNvSpPr txBox="1">
              <a:spLocks noChangeArrowheads="1"/>
            </p:cNvSpPr>
            <p:nvPr/>
          </p:nvSpPr>
          <p:spPr bwMode="auto">
            <a:xfrm>
              <a:off x="5230"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8000"/>
                </a:lnSpc>
              </a:pPr>
              <a:r>
                <a:rPr lang="zh-CN" altLang="en-US" sz="1600">
                  <a:latin typeface="Times New Roman" panose="02020603050405020304" pitchFamily="18" charset="0"/>
                </a:rPr>
                <a:t>销售接待</a:t>
              </a:r>
            </a:p>
            <a:p>
              <a:pPr algn="ctr" eaLnBrk="1" hangingPunct="1">
                <a:lnSpc>
                  <a:spcPct val="88000"/>
                </a:lnSpc>
              </a:pPr>
              <a:r>
                <a:rPr lang="zh-CN" altLang="en-US" sz="1600">
                  <a:latin typeface="Times New Roman" panose="02020603050405020304" pitchFamily="18" charset="0"/>
                </a:rPr>
                <a:t>销售机会</a:t>
              </a:r>
            </a:p>
            <a:p>
              <a:pPr algn="ctr" eaLnBrk="1" hangingPunct="1">
                <a:lnSpc>
                  <a:spcPct val="88000"/>
                </a:lnSpc>
              </a:pPr>
              <a:r>
                <a:rPr lang="zh-CN" altLang="en-US" sz="1600">
                  <a:latin typeface="Times New Roman" panose="02020603050405020304" pitchFamily="18" charset="0"/>
                </a:rPr>
                <a:t>销售访问</a:t>
              </a:r>
            </a:p>
            <a:p>
              <a:pPr algn="ctr" eaLnBrk="1" hangingPunct="1">
                <a:lnSpc>
                  <a:spcPct val="88000"/>
                </a:lnSpc>
              </a:pPr>
              <a:r>
                <a:rPr lang="zh-CN" altLang="en-US" sz="1600">
                  <a:latin typeface="Times New Roman" panose="02020603050405020304" pitchFamily="18" charset="0"/>
                </a:rPr>
                <a:t>销售报价</a:t>
              </a:r>
            </a:p>
            <a:p>
              <a:pPr algn="ctr" eaLnBrk="1" hangingPunct="1">
                <a:lnSpc>
                  <a:spcPct val="88000"/>
                </a:lnSpc>
              </a:pPr>
              <a:r>
                <a:rPr lang="zh-CN" altLang="en-US" sz="1600">
                  <a:latin typeface="Times New Roman" panose="02020603050405020304" pitchFamily="18" charset="0"/>
                </a:rPr>
                <a:t>销售订单</a:t>
              </a:r>
            </a:p>
            <a:p>
              <a:pPr algn="ctr" eaLnBrk="1" hangingPunct="1">
                <a:lnSpc>
                  <a:spcPct val="88000"/>
                </a:lnSpc>
              </a:pPr>
              <a:r>
                <a:rPr lang="zh-CN" altLang="en-US" sz="1600">
                  <a:latin typeface="Times New Roman" panose="02020603050405020304" pitchFamily="18" charset="0"/>
                </a:rPr>
                <a:t>销售回款</a:t>
              </a:r>
              <a:endParaRPr lang="zh-CN" altLang="en-US" sz="3200"/>
            </a:p>
          </p:txBody>
        </p:sp>
        <p:sp>
          <p:nvSpPr>
            <p:cNvPr id="18" name="Text Box 18">
              <a:extLst>
                <a:ext uri="{FF2B5EF4-FFF2-40B4-BE49-F238E27FC236}">
                  <a16:creationId xmlns:a16="http://schemas.microsoft.com/office/drawing/2014/main" id="{6586EE82-2B36-4ADC-B092-C0CE7103561B}"/>
                </a:ext>
              </a:extLst>
            </p:cNvPr>
            <p:cNvSpPr txBox="1">
              <a:spLocks noChangeArrowheads="1"/>
            </p:cNvSpPr>
            <p:nvPr/>
          </p:nvSpPr>
          <p:spPr bwMode="auto">
            <a:xfrm>
              <a:off x="6322" y="4576"/>
              <a:ext cx="996" cy="1457"/>
            </a:xfrm>
            <a:prstGeom prst="rect">
              <a:avLst/>
            </a:prstGeom>
            <a:solidFill>
              <a:srgbClr val="FFFF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latin typeface="Times New Roman" panose="02020603050405020304" pitchFamily="18" charset="0"/>
                </a:rPr>
                <a:t>服务接待</a:t>
              </a:r>
            </a:p>
            <a:p>
              <a:pPr algn="ctr" eaLnBrk="1" hangingPunct="1">
                <a:lnSpc>
                  <a:spcPct val="96000"/>
                </a:lnSpc>
              </a:pPr>
              <a:r>
                <a:rPr lang="zh-CN" altLang="en-US" sz="1600">
                  <a:latin typeface="Times New Roman" panose="02020603050405020304" pitchFamily="18" charset="0"/>
                </a:rPr>
                <a:t>服务合同</a:t>
              </a:r>
            </a:p>
            <a:p>
              <a:pPr algn="ctr" eaLnBrk="1" hangingPunct="1">
                <a:lnSpc>
                  <a:spcPct val="96000"/>
                </a:lnSpc>
              </a:pPr>
              <a:r>
                <a:rPr lang="zh-CN" altLang="en-US" sz="1600">
                  <a:latin typeface="Times New Roman" panose="02020603050405020304" pitchFamily="18" charset="0"/>
                </a:rPr>
                <a:t>服务记录</a:t>
              </a:r>
            </a:p>
            <a:p>
              <a:pPr algn="ctr" eaLnBrk="1" hangingPunct="1">
                <a:lnSpc>
                  <a:spcPct val="96000"/>
                </a:lnSpc>
              </a:pPr>
              <a:r>
                <a:rPr lang="zh-CN" altLang="en-US" sz="1600">
                  <a:latin typeface="Times New Roman" panose="02020603050405020304" pitchFamily="18" charset="0"/>
                </a:rPr>
                <a:t>服务回访</a:t>
              </a:r>
            </a:p>
            <a:p>
              <a:pPr algn="ctr" eaLnBrk="1" hangingPunct="1">
                <a:lnSpc>
                  <a:spcPct val="96000"/>
                </a:lnSpc>
              </a:pPr>
              <a:r>
                <a:rPr lang="zh-CN" altLang="en-US" sz="1600">
                  <a:latin typeface="Times New Roman" panose="02020603050405020304" pitchFamily="18" charset="0"/>
                </a:rPr>
                <a:t>客户投诉</a:t>
              </a:r>
            </a:p>
            <a:p>
              <a:pPr eaLnBrk="1" hangingPunct="1"/>
              <a:endParaRPr lang="en-US" altLang="zh-CN" sz="3200"/>
            </a:p>
          </p:txBody>
        </p:sp>
        <p:sp>
          <p:nvSpPr>
            <p:cNvPr id="19" name="Text Box 19">
              <a:extLst>
                <a:ext uri="{FF2B5EF4-FFF2-40B4-BE49-F238E27FC236}">
                  <a16:creationId xmlns:a16="http://schemas.microsoft.com/office/drawing/2014/main" id="{646A3C0B-5325-436D-8DDA-99D6312B3D75}"/>
                </a:ext>
              </a:extLst>
            </p:cNvPr>
            <p:cNvSpPr txBox="1">
              <a:spLocks noChangeArrowheads="1"/>
            </p:cNvSpPr>
            <p:nvPr/>
          </p:nvSpPr>
          <p:spPr bwMode="auto">
            <a:xfrm>
              <a:off x="7771" y="4483"/>
              <a:ext cx="1407" cy="3565"/>
            </a:xfrm>
            <a:prstGeom prst="rect">
              <a:avLst/>
            </a:prstGeom>
            <a:solidFill>
              <a:srgbClr val="92D050"/>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rPr>
                <a:t>营销活动效果</a:t>
              </a:r>
            </a:p>
            <a:p>
              <a:pPr algn="ctr" eaLnBrk="1" hangingPunct="1"/>
              <a:r>
                <a:rPr lang="zh-CN" altLang="en-US" sz="1600" dirty="0">
                  <a:latin typeface="Times New Roman" panose="02020603050405020304" pitchFamily="18" charset="0"/>
                </a:rPr>
                <a:t>员工绩效分析</a:t>
              </a:r>
            </a:p>
            <a:p>
              <a:pPr algn="ctr" eaLnBrk="1" hangingPunct="1"/>
              <a:r>
                <a:rPr lang="zh-CN" altLang="en-US" sz="1600" dirty="0">
                  <a:latin typeface="Times New Roman" panose="02020603050405020304" pitchFamily="18" charset="0"/>
                </a:rPr>
                <a:t>销售漏斗图</a:t>
              </a:r>
            </a:p>
            <a:p>
              <a:pPr algn="ctr" eaLnBrk="1" hangingPunct="1"/>
              <a:r>
                <a:rPr lang="zh-CN" altLang="en-US" sz="1600" dirty="0">
                  <a:latin typeface="Times New Roman" panose="02020603050405020304" pitchFamily="18" charset="0"/>
                </a:rPr>
                <a:t>销售费用统计</a:t>
              </a:r>
            </a:p>
            <a:p>
              <a:pPr algn="ctr" eaLnBrk="1" hangingPunct="1"/>
              <a:r>
                <a:rPr lang="zh-CN" altLang="en-US" sz="1600" dirty="0">
                  <a:latin typeface="Times New Roman" panose="02020603050405020304" pitchFamily="18" charset="0"/>
                </a:rPr>
                <a:t>营销费用统计</a:t>
              </a:r>
            </a:p>
            <a:p>
              <a:pPr algn="ctr" eaLnBrk="1" hangingPunct="1"/>
              <a:r>
                <a:rPr lang="zh-CN" altLang="en-US" sz="1600" dirty="0">
                  <a:latin typeface="Times New Roman" panose="02020603050405020304" pitchFamily="18" charset="0"/>
                </a:rPr>
                <a:t>销售额统计分析</a:t>
              </a:r>
            </a:p>
            <a:p>
              <a:pPr algn="ctr" eaLnBrk="1" hangingPunct="1"/>
              <a:r>
                <a:rPr lang="zh-CN" altLang="en-US" sz="1600" dirty="0">
                  <a:latin typeface="Times New Roman" panose="02020603050405020304" pitchFamily="18" charset="0"/>
                </a:rPr>
                <a:t>回款统计分析</a:t>
              </a:r>
            </a:p>
            <a:p>
              <a:pPr algn="ctr" eaLnBrk="1" hangingPunct="1"/>
              <a:r>
                <a:rPr lang="zh-CN" altLang="en-US" sz="1600" dirty="0">
                  <a:latin typeface="Times New Roman" panose="02020603050405020304" pitchFamily="18" charset="0"/>
                </a:rPr>
                <a:t>服务记录统计</a:t>
              </a:r>
            </a:p>
            <a:p>
              <a:pPr algn="ctr" eaLnBrk="1" hangingPunct="1"/>
              <a:r>
                <a:rPr lang="zh-CN" altLang="en-US" sz="1600" dirty="0">
                  <a:latin typeface="Times New Roman" panose="02020603050405020304" pitchFamily="18" charset="0"/>
                </a:rPr>
                <a:t>服务收费统计</a:t>
              </a:r>
            </a:p>
            <a:p>
              <a:pPr algn="ctr" eaLnBrk="1" hangingPunct="1"/>
              <a:r>
                <a:rPr lang="zh-CN" altLang="en-US" sz="1600" dirty="0">
                  <a:latin typeface="Times New Roman" panose="02020603050405020304" pitchFamily="18" charset="0"/>
                </a:rPr>
                <a:t>客户满意度分析</a:t>
              </a:r>
            </a:p>
            <a:p>
              <a:pPr algn="ctr" eaLnBrk="1" hangingPunct="1"/>
              <a:r>
                <a:rPr lang="zh-CN" altLang="en-US" sz="1600" dirty="0">
                  <a:latin typeface="Times New Roman" panose="02020603050405020304" pitchFamily="18" charset="0"/>
                </a:rPr>
                <a:t>客户投诉分析</a:t>
              </a:r>
              <a:endParaRPr lang="zh-CN" altLang="en-US" sz="3200" dirty="0"/>
            </a:p>
          </p:txBody>
        </p:sp>
        <p:sp>
          <p:nvSpPr>
            <p:cNvPr id="20" name="Text Box 20">
              <a:extLst>
                <a:ext uri="{FF2B5EF4-FFF2-40B4-BE49-F238E27FC236}">
                  <a16:creationId xmlns:a16="http://schemas.microsoft.com/office/drawing/2014/main" id="{A4C5345F-48FE-4D2C-8ACD-685880C34CB7}"/>
                </a:ext>
              </a:extLst>
            </p:cNvPr>
            <p:cNvSpPr txBox="1">
              <a:spLocks noChangeArrowheads="1"/>
            </p:cNvSpPr>
            <p:nvPr/>
          </p:nvSpPr>
          <p:spPr bwMode="auto">
            <a:xfrm>
              <a:off x="8023" y="4111"/>
              <a:ext cx="1134" cy="37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dirty="0">
                  <a:latin typeface="Times New Roman" panose="02020603050405020304" pitchFamily="18" charset="0"/>
                  <a:ea typeface="黑体" panose="02010609060101010101" pitchFamily="49" charset="-122"/>
                </a:rPr>
                <a:t>决策分析</a:t>
              </a:r>
              <a:endParaRPr lang="zh-CN" altLang="en-US" dirty="0">
                <a:ea typeface="黑体" panose="02010609060101010101" pitchFamily="49" charset="-122"/>
              </a:endParaRPr>
            </a:p>
          </p:txBody>
        </p:sp>
        <p:sp>
          <p:nvSpPr>
            <p:cNvPr id="21" name="Text Box 21">
              <a:extLst>
                <a:ext uri="{FF2B5EF4-FFF2-40B4-BE49-F238E27FC236}">
                  <a16:creationId xmlns:a16="http://schemas.microsoft.com/office/drawing/2014/main" id="{8F3B23AB-2827-4EFB-AB79-C3CA97A29714}"/>
                </a:ext>
              </a:extLst>
            </p:cNvPr>
            <p:cNvSpPr txBox="1">
              <a:spLocks noChangeArrowheads="1"/>
            </p:cNvSpPr>
            <p:nvPr/>
          </p:nvSpPr>
          <p:spPr bwMode="auto">
            <a:xfrm>
              <a:off x="4465" y="6808"/>
              <a:ext cx="996" cy="1364"/>
            </a:xfrm>
            <a:prstGeom prst="rect">
              <a:avLst/>
            </a:prstGeom>
            <a:solidFill>
              <a:srgbClr val="9933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基本信息</a:t>
              </a:r>
            </a:p>
            <a:p>
              <a:pPr algn="ctr" eaLnBrk="1" hangingPunct="1"/>
              <a:r>
                <a:rPr lang="zh-CN" altLang="en-US" sz="1600">
                  <a:solidFill>
                    <a:schemeClr val="bg1"/>
                  </a:solidFill>
                  <a:latin typeface="Times New Roman" panose="02020603050405020304" pitchFamily="18" charset="0"/>
                </a:rPr>
                <a:t>联系人信息</a:t>
              </a:r>
            </a:p>
            <a:p>
              <a:pPr algn="ctr" eaLnBrk="1" hangingPunct="1"/>
              <a:r>
                <a:rPr lang="zh-CN" altLang="en-US" sz="1600">
                  <a:solidFill>
                    <a:schemeClr val="bg1"/>
                  </a:solidFill>
                  <a:latin typeface="Times New Roman" panose="02020603050405020304" pitchFamily="18" charset="0"/>
                </a:rPr>
                <a:t>其他信息</a:t>
              </a:r>
            </a:p>
            <a:p>
              <a:pPr eaLnBrk="1" hangingPunct="1"/>
              <a:endParaRPr lang="en-US" altLang="zh-CN" sz="3200">
                <a:solidFill>
                  <a:schemeClr val="bg1"/>
                </a:solidFill>
              </a:endParaRPr>
            </a:p>
          </p:txBody>
        </p:sp>
        <p:sp>
          <p:nvSpPr>
            <p:cNvPr id="22" name="Text Box 22">
              <a:extLst>
                <a:ext uri="{FF2B5EF4-FFF2-40B4-BE49-F238E27FC236}">
                  <a16:creationId xmlns:a16="http://schemas.microsoft.com/office/drawing/2014/main" id="{4CD20276-7AE0-4361-933C-D7457B2ECE0C}"/>
                </a:ext>
              </a:extLst>
            </p:cNvPr>
            <p:cNvSpPr txBox="1">
              <a:spLocks noChangeArrowheads="1"/>
            </p:cNvSpPr>
            <p:nvPr/>
          </p:nvSpPr>
          <p:spPr bwMode="auto">
            <a:xfrm>
              <a:off x="6229" y="6808"/>
              <a:ext cx="996" cy="1364"/>
            </a:xfrm>
            <a:prstGeom prst="rect">
              <a:avLst/>
            </a:prstGeom>
            <a:solidFill>
              <a:srgbClr val="9933FF"/>
            </a:solidFill>
            <a:ln w="952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zh-CN" altLang="en-US" sz="1600">
                  <a:solidFill>
                    <a:schemeClr val="bg1"/>
                  </a:solidFill>
                  <a:latin typeface="Times New Roman" panose="02020603050405020304" pitchFamily="18" charset="0"/>
                </a:rPr>
                <a:t>部门信息</a:t>
              </a:r>
            </a:p>
            <a:p>
              <a:pPr algn="ctr" eaLnBrk="1" hangingPunct="1">
                <a:lnSpc>
                  <a:spcPct val="96000"/>
                </a:lnSpc>
              </a:pPr>
              <a:r>
                <a:rPr lang="zh-CN" altLang="en-US" sz="1600">
                  <a:solidFill>
                    <a:schemeClr val="bg1"/>
                  </a:solidFill>
                  <a:latin typeface="Times New Roman" panose="02020603050405020304" pitchFamily="18" charset="0"/>
                </a:rPr>
                <a:t>员工信息</a:t>
              </a:r>
            </a:p>
            <a:p>
              <a:pPr algn="ctr" eaLnBrk="1" hangingPunct="1">
                <a:lnSpc>
                  <a:spcPct val="96000"/>
                </a:lnSpc>
              </a:pPr>
              <a:r>
                <a:rPr lang="zh-CN" altLang="en-US" sz="1600">
                  <a:solidFill>
                    <a:schemeClr val="bg1"/>
                  </a:solidFill>
                  <a:latin typeface="Times New Roman" panose="02020603050405020304" pitchFamily="18" charset="0"/>
                </a:rPr>
                <a:t>产品信息</a:t>
              </a:r>
            </a:p>
            <a:p>
              <a:pPr algn="ctr" eaLnBrk="1" hangingPunct="1">
                <a:lnSpc>
                  <a:spcPct val="96000"/>
                </a:lnSpc>
              </a:pPr>
              <a:r>
                <a:rPr lang="zh-CN" altLang="en-US" sz="1600">
                  <a:solidFill>
                    <a:schemeClr val="bg1"/>
                  </a:solidFill>
                  <a:latin typeface="Times New Roman" panose="02020603050405020304" pitchFamily="18" charset="0"/>
                </a:rPr>
                <a:t>营销知识库</a:t>
              </a:r>
            </a:p>
            <a:p>
              <a:pPr algn="ctr" eaLnBrk="1" hangingPunct="1">
                <a:lnSpc>
                  <a:spcPct val="96000"/>
                </a:lnSpc>
              </a:pPr>
              <a:r>
                <a:rPr lang="zh-CN" altLang="en-US" sz="1600">
                  <a:solidFill>
                    <a:schemeClr val="bg1"/>
                  </a:solidFill>
                  <a:latin typeface="Times New Roman" panose="02020603050405020304" pitchFamily="18" charset="0"/>
                </a:rPr>
                <a:t>服务知识库</a:t>
              </a:r>
            </a:p>
            <a:p>
              <a:pPr eaLnBrk="1" hangingPunct="1"/>
              <a:endParaRPr lang="en-US" altLang="zh-CN" sz="3200">
                <a:solidFill>
                  <a:schemeClr val="bg1"/>
                </a:solidFill>
              </a:endParaRPr>
            </a:p>
          </p:txBody>
        </p:sp>
        <p:sp>
          <p:nvSpPr>
            <p:cNvPr id="23" name="Text Box 23">
              <a:extLst>
                <a:ext uri="{FF2B5EF4-FFF2-40B4-BE49-F238E27FC236}">
                  <a16:creationId xmlns:a16="http://schemas.microsoft.com/office/drawing/2014/main" id="{A230F4B8-A64F-4EDA-A12C-B8CB8BFEEE6A}"/>
                </a:ext>
              </a:extLst>
            </p:cNvPr>
            <p:cNvSpPr txBox="1">
              <a:spLocks noChangeArrowheads="1"/>
            </p:cNvSpPr>
            <p:nvPr/>
          </p:nvSpPr>
          <p:spPr bwMode="auto">
            <a:xfrm>
              <a:off x="4159" y="8544"/>
              <a:ext cx="4998" cy="465"/>
            </a:xfrm>
            <a:prstGeom prst="rect">
              <a:avLst/>
            </a:prstGeom>
            <a:solidFill>
              <a:srgbClr val="92D050"/>
            </a:solidFill>
            <a:ln w="9525">
              <a:solidFill>
                <a:srgbClr val="000000"/>
              </a:solidFill>
              <a:miter lim="800000"/>
              <a:headEnd/>
              <a:tailEnd/>
            </a:ln>
          </p:spPr>
          <p:txBody>
            <a:bodyPr lIns="0" rIns="0"/>
            <a:lstStyle>
              <a:defPPr>
                <a:defRPr lang="en-US"/>
              </a:defPPr>
              <a:lvl1pPr algn="ctr">
                <a:defRPr sz="1600">
                  <a:latin typeface="Times New Roman" panose="02020603050405020304" pitchFamily="18" charset="0"/>
                  <a:ea typeface="宋体" panose="0201060003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企业应用系统基础平台（</a:t>
              </a:r>
              <a:r>
                <a:rPr lang="en-US" altLang="zh-CN" dirty="0"/>
                <a:t>ERP</a:t>
              </a:r>
              <a:r>
                <a:rPr lang="zh-CN" altLang="en-US" dirty="0"/>
                <a:t>、</a:t>
              </a:r>
              <a:r>
                <a:rPr lang="en-US" altLang="zh-CN" dirty="0"/>
                <a:t>SCM</a:t>
              </a:r>
              <a:r>
                <a:rPr lang="zh-CN" altLang="en-US" dirty="0"/>
                <a:t>、</a:t>
              </a:r>
              <a:r>
                <a:rPr lang="en-US" altLang="zh-CN" dirty="0"/>
                <a:t>OA</a:t>
              </a:r>
              <a:r>
                <a:rPr lang="zh-CN" altLang="en-US" dirty="0"/>
                <a:t>）</a:t>
              </a:r>
            </a:p>
            <a:p>
              <a:endParaRPr lang="en-US" altLang="zh-CN" dirty="0"/>
            </a:p>
          </p:txBody>
        </p:sp>
        <p:sp>
          <p:nvSpPr>
            <p:cNvPr id="24" name="Line 24">
              <a:extLst>
                <a:ext uri="{FF2B5EF4-FFF2-40B4-BE49-F238E27FC236}">
                  <a16:creationId xmlns:a16="http://schemas.microsoft.com/office/drawing/2014/main" id="{EE89BED6-912C-48CE-B833-88E89381E5F7}"/>
                </a:ext>
              </a:extLst>
            </p:cNvPr>
            <p:cNvSpPr>
              <a:spLocks noChangeShapeType="1"/>
            </p:cNvSpPr>
            <p:nvPr/>
          </p:nvSpPr>
          <p:spPr bwMode="auto">
            <a:xfrm>
              <a:off x="3781" y="6466"/>
              <a:ext cx="3990"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5">
              <a:extLst>
                <a:ext uri="{FF2B5EF4-FFF2-40B4-BE49-F238E27FC236}">
                  <a16:creationId xmlns:a16="http://schemas.microsoft.com/office/drawing/2014/main" id="{916549F1-B1B5-466E-B78A-D3C72A776158}"/>
                </a:ext>
              </a:extLst>
            </p:cNvPr>
            <p:cNvSpPr>
              <a:spLocks noChangeShapeType="1"/>
            </p:cNvSpPr>
            <p:nvPr/>
          </p:nvSpPr>
          <p:spPr bwMode="auto">
            <a:xfrm>
              <a:off x="4936" y="8172"/>
              <a:ext cx="1" cy="3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6">
              <a:extLst>
                <a:ext uri="{FF2B5EF4-FFF2-40B4-BE49-F238E27FC236}">
                  <a16:creationId xmlns:a16="http://schemas.microsoft.com/office/drawing/2014/main" id="{53F553D3-F261-4633-B0D3-A609AF5C5F54}"/>
                </a:ext>
              </a:extLst>
            </p:cNvPr>
            <p:cNvSpPr>
              <a:spLocks noChangeShapeType="1"/>
            </p:cNvSpPr>
            <p:nvPr/>
          </p:nvSpPr>
          <p:spPr bwMode="auto">
            <a:xfrm flipH="1">
              <a:off x="6721" y="8172"/>
              <a:ext cx="1" cy="37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7">
              <a:extLst>
                <a:ext uri="{FF2B5EF4-FFF2-40B4-BE49-F238E27FC236}">
                  <a16:creationId xmlns:a16="http://schemas.microsoft.com/office/drawing/2014/main" id="{C1CC59D3-C2F5-409D-9B9D-33C7665479D4}"/>
                </a:ext>
              </a:extLst>
            </p:cNvPr>
            <p:cNvSpPr>
              <a:spLocks noChangeShapeType="1"/>
            </p:cNvSpPr>
            <p:nvPr/>
          </p:nvSpPr>
          <p:spPr bwMode="auto">
            <a:xfrm>
              <a:off x="8443" y="8048"/>
              <a:ext cx="0" cy="49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8">
              <a:extLst>
                <a:ext uri="{FF2B5EF4-FFF2-40B4-BE49-F238E27FC236}">
                  <a16:creationId xmlns:a16="http://schemas.microsoft.com/office/drawing/2014/main" id="{1A8D1312-9F3C-44FB-A81E-792083B8BDA0}"/>
                </a:ext>
              </a:extLst>
            </p:cNvPr>
            <p:cNvSpPr>
              <a:spLocks noChangeShapeType="1"/>
            </p:cNvSpPr>
            <p:nvPr/>
          </p:nvSpPr>
          <p:spPr bwMode="auto">
            <a:xfrm>
              <a:off x="4957" y="6467"/>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9">
              <a:extLst>
                <a:ext uri="{FF2B5EF4-FFF2-40B4-BE49-F238E27FC236}">
                  <a16:creationId xmlns:a16="http://schemas.microsoft.com/office/drawing/2014/main" id="{7C92EB18-2BA6-47B1-8B9E-013FB2A14102}"/>
                </a:ext>
              </a:extLst>
            </p:cNvPr>
            <p:cNvSpPr>
              <a:spLocks noChangeShapeType="1"/>
            </p:cNvSpPr>
            <p:nvPr/>
          </p:nvSpPr>
          <p:spPr bwMode="auto">
            <a:xfrm>
              <a:off x="6721" y="6467"/>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0">
              <a:extLst>
                <a:ext uri="{FF2B5EF4-FFF2-40B4-BE49-F238E27FC236}">
                  <a16:creationId xmlns:a16="http://schemas.microsoft.com/office/drawing/2014/main" id="{7503DAC6-DA64-4F99-A12E-0EE46EDB558C}"/>
                </a:ext>
              </a:extLst>
            </p:cNvPr>
            <p:cNvSpPr>
              <a:spLocks noChangeShapeType="1"/>
            </p:cNvSpPr>
            <p:nvPr/>
          </p:nvSpPr>
          <p:spPr bwMode="auto">
            <a:xfrm>
              <a:off x="5755" y="6126"/>
              <a:ext cx="1" cy="3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Oval 31">
              <a:extLst>
                <a:ext uri="{FF2B5EF4-FFF2-40B4-BE49-F238E27FC236}">
                  <a16:creationId xmlns:a16="http://schemas.microsoft.com/office/drawing/2014/main" id="{E7F835A2-5D78-41F8-99EB-F7D5BA84D56F}"/>
                </a:ext>
              </a:extLst>
            </p:cNvPr>
            <p:cNvSpPr>
              <a:spLocks noChangeArrowheads="1"/>
            </p:cNvSpPr>
            <p:nvPr/>
          </p:nvSpPr>
          <p:spPr bwMode="auto">
            <a:xfrm>
              <a:off x="1450" y="7769"/>
              <a:ext cx="1079" cy="435"/>
            </a:xfrm>
            <a:prstGeom prst="ellipse">
              <a:avLst/>
            </a:prstGeom>
            <a:solidFill>
              <a:srgbClr val="9966FF"/>
            </a:solidFill>
            <a:ln w="9525">
              <a:solidFill>
                <a:srgbClr val="000000"/>
              </a:solidFill>
              <a:round/>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latin typeface="Times New Roman" panose="02020603050405020304" pitchFamily="18" charset="0"/>
                </a:rPr>
                <a:t>分销商</a:t>
              </a:r>
              <a:endParaRPr lang="zh-CN" altLang="en-US" sz="3200">
                <a:solidFill>
                  <a:schemeClr val="bg1"/>
                </a:solidFill>
              </a:endParaRPr>
            </a:p>
          </p:txBody>
        </p:sp>
        <p:sp>
          <p:nvSpPr>
            <p:cNvPr id="33" name="Line 32">
              <a:extLst>
                <a:ext uri="{FF2B5EF4-FFF2-40B4-BE49-F238E27FC236}">
                  <a16:creationId xmlns:a16="http://schemas.microsoft.com/office/drawing/2014/main" id="{5ED91363-A092-4F2D-A51D-D551C835CB7C}"/>
                </a:ext>
              </a:extLst>
            </p:cNvPr>
            <p:cNvSpPr>
              <a:spLocks noChangeShapeType="1"/>
            </p:cNvSpPr>
            <p:nvPr/>
          </p:nvSpPr>
          <p:spPr bwMode="auto">
            <a:xfrm>
              <a:off x="2530" y="7987"/>
              <a:ext cx="52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7331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en-US" altLang="zh-CN" dirty="0"/>
              <a:t>2.1 </a:t>
            </a:r>
            <a:r>
              <a:rPr lang="zh-CN" altLang="en-US" dirty="0"/>
              <a:t>信息的概念</a:t>
            </a:r>
          </a:p>
        </p:txBody>
      </p:sp>
      <p:sp>
        <p:nvSpPr>
          <p:cNvPr id="3" name="内容占位符 2">
            <a:extLst>
              <a:ext uri="{FF2B5EF4-FFF2-40B4-BE49-F238E27FC236}">
                <a16:creationId xmlns:a16="http://schemas.microsoft.com/office/drawing/2014/main" id="{8527E10F-415A-4CE6-BEFA-45BEAFDEB7D6}"/>
              </a:ext>
            </a:extLst>
          </p:cNvPr>
          <p:cNvSpPr>
            <a:spLocks noGrp="1"/>
          </p:cNvSpPr>
          <p:nvPr>
            <p:ph idx="1"/>
          </p:nvPr>
        </p:nvSpPr>
        <p:spPr>
          <a:xfrm>
            <a:off x="1195750" y="1635835"/>
            <a:ext cx="6798736" cy="657221"/>
          </a:xfrm>
        </p:spPr>
        <p:txBody>
          <a:bodyPr/>
          <a:lstStyle/>
          <a:p>
            <a:r>
              <a:rPr lang="zh-CN" altLang="en-US" dirty="0"/>
              <a:t>数据</a:t>
            </a:r>
            <a:r>
              <a:rPr lang="en-US" altLang="zh-CN" dirty="0"/>
              <a:t>-〉</a:t>
            </a:r>
            <a:r>
              <a:rPr lang="zh-CN" altLang="en-US" dirty="0"/>
              <a:t>信息</a:t>
            </a:r>
            <a:r>
              <a:rPr lang="en-US" altLang="zh-CN" dirty="0"/>
              <a:t>-〉</a:t>
            </a:r>
            <a:r>
              <a:rPr lang="zh-CN" altLang="en-US" dirty="0"/>
              <a:t>知识</a:t>
            </a:r>
          </a:p>
        </p:txBody>
      </p:sp>
      <p:grpSp>
        <p:nvGrpSpPr>
          <p:cNvPr id="6" name="Group 4">
            <a:extLst>
              <a:ext uri="{FF2B5EF4-FFF2-40B4-BE49-F238E27FC236}">
                <a16:creationId xmlns:a16="http://schemas.microsoft.com/office/drawing/2014/main" id="{714A928B-53E8-4F4F-AD6E-CC90A4485FF3}"/>
              </a:ext>
            </a:extLst>
          </p:cNvPr>
          <p:cNvGrpSpPr>
            <a:grpSpLocks/>
          </p:cNvGrpSpPr>
          <p:nvPr/>
        </p:nvGrpSpPr>
        <p:grpSpPr bwMode="auto">
          <a:xfrm>
            <a:off x="1907704" y="2291640"/>
            <a:ext cx="5040560" cy="3801656"/>
            <a:chOff x="1680" y="2232"/>
            <a:chExt cx="1728" cy="1280"/>
          </a:xfrm>
        </p:grpSpPr>
        <p:sp>
          <p:nvSpPr>
            <p:cNvPr id="7" name="Text Box 5">
              <a:extLst>
                <a:ext uri="{FF2B5EF4-FFF2-40B4-BE49-F238E27FC236}">
                  <a16:creationId xmlns:a16="http://schemas.microsoft.com/office/drawing/2014/main" id="{F4B54859-0E7E-4143-9888-7BE7DC8B5DA9}"/>
                </a:ext>
              </a:extLst>
            </p:cNvPr>
            <p:cNvSpPr txBox="1">
              <a:spLocks noChangeArrowheads="1"/>
            </p:cNvSpPr>
            <p:nvPr/>
          </p:nvSpPr>
          <p:spPr bwMode="auto">
            <a:xfrm>
              <a:off x="1680" y="2304"/>
              <a:ext cx="336" cy="168"/>
            </a:xfrm>
            <a:prstGeom prst="rect">
              <a:avLst/>
            </a:prstGeom>
            <a:solidFill>
              <a:srgbClr val="CC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原材料</a:t>
              </a:r>
              <a:endParaRPr kumimoji="1" lang="zh-CN" altLang="en-US" sz="1000" b="1">
                <a:latin typeface="Times New Roman" panose="02020603050405020304" pitchFamily="18" charset="0"/>
              </a:endParaRPr>
            </a:p>
          </p:txBody>
        </p:sp>
        <p:sp>
          <p:nvSpPr>
            <p:cNvPr id="8" name="Text Box 6">
              <a:extLst>
                <a:ext uri="{FF2B5EF4-FFF2-40B4-BE49-F238E27FC236}">
                  <a16:creationId xmlns:a16="http://schemas.microsoft.com/office/drawing/2014/main" id="{AF605AC5-90F3-4654-B4ED-4CB9A849C0FA}"/>
                </a:ext>
              </a:extLst>
            </p:cNvPr>
            <p:cNvSpPr txBox="1">
              <a:spLocks noChangeArrowheads="1"/>
            </p:cNvSpPr>
            <p:nvPr/>
          </p:nvSpPr>
          <p:spPr bwMode="auto">
            <a:xfrm>
              <a:off x="2304" y="2304"/>
              <a:ext cx="408" cy="168"/>
            </a:xfrm>
            <a:prstGeom prst="rect">
              <a:avLst/>
            </a:prstGeom>
            <a:solidFill>
              <a:srgbClr val="CCFFFF"/>
            </a:solidFill>
            <a:ln w="317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生产过程</a:t>
              </a:r>
            </a:p>
          </p:txBody>
        </p:sp>
        <p:sp>
          <p:nvSpPr>
            <p:cNvPr id="9" name="Text Box 7">
              <a:extLst>
                <a:ext uri="{FF2B5EF4-FFF2-40B4-BE49-F238E27FC236}">
                  <a16:creationId xmlns:a16="http://schemas.microsoft.com/office/drawing/2014/main" id="{80EF4E5E-2F01-4700-8858-F0288E422A66}"/>
                </a:ext>
              </a:extLst>
            </p:cNvPr>
            <p:cNvSpPr txBox="1">
              <a:spLocks noChangeArrowheads="1"/>
            </p:cNvSpPr>
            <p:nvPr/>
          </p:nvSpPr>
          <p:spPr bwMode="auto">
            <a:xfrm>
              <a:off x="3048" y="2304"/>
              <a:ext cx="336" cy="168"/>
            </a:xfrm>
            <a:prstGeom prst="rect">
              <a:avLst/>
            </a:prstGeom>
            <a:solidFill>
              <a:srgbClr val="CCFFFF"/>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产成品</a:t>
              </a:r>
              <a:endParaRPr kumimoji="1" lang="zh-CN" altLang="en-US" sz="1000" b="1">
                <a:latin typeface="Times New Roman" panose="02020603050405020304" pitchFamily="18" charset="0"/>
              </a:endParaRPr>
            </a:p>
          </p:txBody>
        </p:sp>
        <p:sp>
          <p:nvSpPr>
            <p:cNvPr id="10" name="Text Box 8">
              <a:extLst>
                <a:ext uri="{FF2B5EF4-FFF2-40B4-BE49-F238E27FC236}">
                  <a16:creationId xmlns:a16="http://schemas.microsoft.com/office/drawing/2014/main" id="{AE1F8780-D431-4441-BFC8-5B960FE3EE75}"/>
                </a:ext>
              </a:extLst>
            </p:cNvPr>
            <p:cNvSpPr txBox="1">
              <a:spLocks noChangeArrowheads="1"/>
            </p:cNvSpPr>
            <p:nvPr/>
          </p:nvSpPr>
          <p:spPr bwMode="auto">
            <a:xfrm>
              <a:off x="2304" y="2832"/>
              <a:ext cx="408" cy="168"/>
            </a:xfrm>
            <a:prstGeom prst="rect">
              <a:avLst/>
            </a:prstGeom>
            <a:solidFill>
              <a:srgbClr val="FFFF99"/>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数据处理</a:t>
              </a:r>
            </a:p>
          </p:txBody>
        </p:sp>
        <p:sp>
          <p:nvSpPr>
            <p:cNvPr id="11" name="AutoShape 9">
              <a:extLst>
                <a:ext uri="{FF2B5EF4-FFF2-40B4-BE49-F238E27FC236}">
                  <a16:creationId xmlns:a16="http://schemas.microsoft.com/office/drawing/2014/main" id="{8135EFF5-E859-4BBA-AC8E-2C4C64B73870}"/>
                </a:ext>
              </a:extLst>
            </p:cNvPr>
            <p:cNvSpPr>
              <a:spLocks noChangeArrowheads="1"/>
            </p:cNvSpPr>
            <p:nvPr/>
          </p:nvSpPr>
          <p:spPr bwMode="auto">
            <a:xfrm rot="10800000" flipV="1">
              <a:off x="1680" y="2592"/>
              <a:ext cx="360" cy="168"/>
            </a:xfrm>
            <a:prstGeom prst="flowChartDisplay">
              <a:avLst/>
            </a:prstGeom>
            <a:solidFill>
              <a:srgbClr val="FFFFFF"/>
            </a:solidFill>
            <a:ln w="3175">
              <a:solidFill>
                <a:srgbClr val="000000"/>
              </a:solidFill>
              <a:miter lim="800000"/>
              <a:headEnd/>
              <a:tailEnd/>
            </a:ln>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a:latin typeface="Times New Roman" panose="02020603050405020304" pitchFamily="18" charset="0"/>
                </a:rPr>
                <a:t>数 据</a:t>
              </a:r>
              <a:endParaRPr kumimoji="1" lang="zh-CN" altLang="en-US" sz="1000" b="1">
                <a:latin typeface="Times New Roman" panose="02020603050405020304" pitchFamily="18" charset="0"/>
              </a:endParaRPr>
            </a:p>
          </p:txBody>
        </p:sp>
        <p:sp>
          <p:nvSpPr>
            <p:cNvPr id="12" name="AutoShape 10">
              <a:extLst>
                <a:ext uri="{FF2B5EF4-FFF2-40B4-BE49-F238E27FC236}">
                  <a16:creationId xmlns:a16="http://schemas.microsoft.com/office/drawing/2014/main" id="{276FCA99-1D33-48DA-AFE1-C00585CCA4C9}"/>
                </a:ext>
              </a:extLst>
            </p:cNvPr>
            <p:cNvSpPr>
              <a:spLocks noChangeArrowheads="1"/>
            </p:cNvSpPr>
            <p:nvPr/>
          </p:nvSpPr>
          <p:spPr bwMode="auto">
            <a:xfrm>
              <a:off x="1704" y="3072"/>
              <a:ext cx="336" cy="192"/>
            </a:xfrm>
            <a:prstGeom prst="flowChartDocumen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11">
              <a:extLst>
                <a:ext uri="{FF2B5EF4-FFF2-40B4-BE49-F238E27FC236}">
                  <a16:creationId xmlns:a16="http://schemas.microsoft.com/office/drawing/2014/main" id="{A4DDAA4F-3F0E-4F3B-99E8-16B425378F33}"/>
                </a:ext>
              </a:extLst>
            </p:cNvPr>
            <p:cNvSpPr>
              <a:spLocks noChangeArrowheads="1"/>
            </p:cNvSpPr>
            <p:nvPr/>
          </p:nvSpPr>
          <p:spPr bwMode="auto">
            <a:xfrm>
              <a:off x="1704" y="2832"/>
              <a:ext cx="72" cy="168"/>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12">
              <a:extLst>
                <a:ext uri="{FF2B5EF4-FFF2-40B4-BE49-F238E27FC236}">
                  <a16:creationId xmlns:a16="http://schemas.microsoft.com/office/drawing/2014/main" id="{759D5A02-0EB1-490C-A2AF-04F9A5231E9E}"/>
                </a:ext>
              </a:extLst>
            </p:cNvPr>
            <p:cNvSpPr>
              <a:spLocks noChangeShapeType="1"/>
            </p:cNvSpPr>
            <p:nvPr/>
          </p:nvSpPr>
          <p:spPr bwMode="auto">
            <a:xfrm>
              <a:off x="1776" y="2832"/>
              <a:ext cx="26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B6EF25CC-B1E6-4E3A-A1CA-C00AE1C0F85B}"/>
                </a:ext>
              </a:extLst>
            </p:cNvPr>
            <p:cNvSpPr>
              <a:spLocks noChangeShapeType="1"/>
            </p:cNvSpPr>
            <p:nvPr/>
          </p:nvSpPr>
          <p:spPr bwMode="auto">
            <a:xfrm>
              <a:off x="1776" y="3000"/>
              <a:ext cx="26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A02F6BF2-F7DC-4591-9C1C-28172239BD74}"/>
                </a:ext>
              </a:extLst>
            </p:cNvPr>
            <p:cNvSpPr>
              <a:spLocks noChangeShapeType="1"/>
            </p:cNvSpPr>
            <p:nvPr/>
          </p:nvSpPr>
          <p:spPr bwMode="auto">
            <a:xfrm>
              <a:off x="2208" y="2688"/>
              <a:ext cx="1" cy="45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722B7D28-A0CA-4AF8-A70E-FA35C71B8E6E}"/>
                </a:ext>
              </a:extLst>
            </p:cNvPr>
            <p:cNvSpPr>
              <a:spLocks noChangeShapeType="1"/>
            </p:cNvSpPr>
            <p:nvPr/>
          </p:nvSpPr>
          <p:spPr bwMode="auto">
            <a:xfrm>
              <a:off x="2064" y="2928"/>
              <a:ext cx="14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CCD426BE-451C-4EEC-8429-C73E97EBC2B8}"/>
                </a:ext>
              </a:extLst>
            </p:cNvPr>
            <p:cNvSpPr>
              <a:spLocks noChangeShapeType="1"/>
            </p:cNvSpPr>
            <p:nvPr/>
          </p:nvSpPr>
          <p:spPr bwMode="auto">
            <a:xfrm>
              <a:off x="2064" y="3144"/>
              <a:ext cx="14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3B56C749-3B42-44FB-9D50-BD53F8F8E2AC}"/>
                </a:ext>
              </a:extLst>
            </p:cNvPr>
            <p:cNvSpPr>
              <a:spLocks noChangeShapeType="1"/>
            </p:cNvSpPr>
            <p:nvPr/>
          </p:nvSpPr>
          <p:spPr bwMode="auto">
            <a:xfrm>
              <a:off x="2064" y="2688"/>
              <a:ext cx="144"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id="{7CBF7964-C814-48A8-BA98-98FCC9B3C3B3}"/>
                </a:ext>
              </a:extLst>
            </p:cNvPr>
            <p:cNvSpPr>
              <a:spLocks noChangeShapeType="1"/>
            </p:cNvSpPr>
            <p:nvPr/>
          </p:nvSpPr>
          <p:spPr bwMode="auto">
            <a:xfrm>
              <a:off x="2208" y="2928"/>
              <a:ext cx="96" cy="0"/>
            </a:xfrm>
            <a:prstGeom prst="line">
              <a:avLst/>
            </a:prstGeom>
            <a:noFill/>
            <a:ln w="317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9">
              <a:extLst>
                <a:ext uri="{FF2B5EF4-FFF2-40B4-BE49-F238E27FC236}">
                  <a16:creationId xmlns:a16="http://schemas.microsoft.com/office/drawing/2014/main" id="{2666EBDF-2328-4F08-B7A8-2E3597EA692C}"/>
                </a:ext>
              </a:extLst>
            </p:cNvPr>
            <p:cNvSpPr>
              <a:spLocks noChangeShapeType="1"/>
            </p:cNvSpPr>
            <p:nvPr/>
          </p:nvSpPr>
          <p:spPr bwMode="auto">
            <a:xfrm>
              <a:off x="2016" y="2400"/>
              <a:ext cx="288" cy="0"/>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0">
              <a:extLst>
                <a:ext uri="{FF2B5EF4-FFF2-40B4-BE49-F238E27FC236}">
                  <a16:creationId xmlns:a16="http://schemas.microsoft.com/office/drawing/2014/main" id="{AD46FCB1-4BBD-47A8-AB0E-8393C8D6A383}"/>
                </a:ext>
              </a:extLst>
            </p:cNvPr>
            <p:cNvSpPr>
              <a:spLocks noChangeShapeType="1"/>
            </p:cNvSpPr>
            <p:nvPr/>
          </p:nvSpPr>
          <p:spPr bwMode="auto">
            <a:xfrm>
              <a:off x="2712" y="2400"/>
              <a:ext cx="336" cy="1"/>
            </a:xfrm>
            <a:prstGeom prst="line">
              <a:avLst/>
            </a:prstGeom>
            <a:noFill/>
            <a:ln w="317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 name="AutoShape 21">
              <a:extLst>
                <a:ext uri="{FF2B5EF4-FFF2-40B4-BE49-F238E27FC236}">
                  <a16:creationId xmlns:a16="http://schemas.microsoft.com/office/drawing/2014/main" id="{84099B30-9CA3-49E0-AF16-CDAC96715298}"/>
                </a:ext>
              </a:extLst>
            </p:cNvPr>
            <p:cNvSpPr>
              <a:spLocks noChangeArrowheads="1"/>
            </p:cNvSpPr>
            <p:nvPr/>
          </p:nvSpPr>
          <p:spPr bwMode="auto">
            <a:xfrm>
              <a:off x="3048" y="2808"/>
              <a:ext cx="360" cy="192"/>
            </a:xfrm>
            <a:prstGeom prst="flowChartDocument">
              <a:avLst/>
            </a:prstGeom>
            <a:solidFill>
              <a:srgbClr val="FFCC99"/>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a:latin typeface="Times New Roman" panose="02020603050405020304" pitchFamily="18" charset="0"/>
                </a:rPr>
                <a:t>信  息</a:t>
              </a:r>
            </a:p>
          </p:txBody>
        </p:sp>
        <p:sp>
          <p:nvSpPr>
            <p:cNvPr id="24" name="Line 22">
              <a:extLst>
                <a:ext uri="{FF2B5EF4-FFF2-40B4-BE49-F238E27FC236}">
                  <a16:creationId xmlns:a16="http://schemas.microsoft.com/office/drawing/2014/main" id="{C17A4A46-59DC-484B-8255-5BD8C8C82C67}"/>
                </a:ext>
              </a:extLst>
            </p:cNvPr>
            <p:cNvSpPr>
              <a:spLocks noChangeShapeType="1"/>
            </p:cNvSpPr>
            <p:nvPr/>
          </p:nvSpPr>
          <p:spPr bwMode="auto">
            <a:xfrm>
              <a:off x="2712" y="2928"/>
              <a:ext cx="336" cy="1"/>
            </a:xfrm>
            <a:prstGeom prst="line">
              <a:avLst/>
            </a:prstGeom>
            <a:noFill/>
            <a:ln w="3175">
              <a:solidFill>
                <a:srgbClr val="000000"/>
              </a:solidFill>
              <a:prstDash val="dash"/>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23">
              <a:extLst>
                <a:ext uri="{FF2B5EF4-FFF2-40B4-BE49-F238E27FC236}">
                  <a16:creationId xmlns:a16="http://schemas.microsoft.com/office/drawing/2014/main" id="{D604E4E7-5D6E-49F3-9681-3085740250C0}"/>
                </a:ext>
              </a:extLst>
            </p:cNvPr>
            <p:cNvSpPr>
              <a:spLocks noChangeArrowheads="1"/>
            </p:cNvSpPr>
            <p:nvPr/>
          </p:nvSpPr>
          <p:spPr bwMode="auto">
            <a:xfrm>
              <a:off x="3120" y="2232"/>
              <a:ext cx="192" cy="72"/>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4">
              <a:extLst>
                <a:ext uri="{FF2B5EF4-FFF2-40B4-BE49-F238E27FC236}">
                  <a16:creationId xmlns:a16="http://schemas.microsoft.com/office/drawing/2014/main" id="{7268571E-6FA2-4533-A978-F78A1629B201}"/>
                </a:ext>
              </a:extLst>
            </p:cNvPr>
            <p:cNvSpPr>
              <a:spLocks noChangeArrowheads="1"/>
            </p:cNvSpPr>
            <p:nvPr/>
          </p:nvSpPr>
          <p:spPr bwMode="auto">
            <a:xfrm>
              <a:off x="3192" y="2232"/>
              <a:ext cx="48" cy="72"/>
            </a:xfrm>
            <a:prstGeom prst="rec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Text Box 25">
              <a:extLst>
                <a:ext uri="{FF2B5EF4-FFF2-40B4-BE49-F238E27FC236}">
                  <a16:creationId xmlns:a16="http://schemas.microsoft.com/office/drawing/2014/main" id="{F65A2316-F722-4FC1-9504-2A4F231810FC}"/>
                </a:ext>
              </a:extLst>
            </p:cNvPr>
            <p:cNvSpPr txBox="1">
              <a:spLocks noChangeArrowheads="1"/>
            </p:cNvSpPr>
            <p:nvPr/>
          </p:nvSpPr>
          <p:spPr bwMode="auto">
            <a:xfrm>
              <a:off x="2304" y="2496"/>
              <a:ext cx="408" cy="11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a:latin typeface="Times New Roman" panose="02020603050405020304" pitchFamily="18" charset="0"/>
                </a:rPr>
                <a:t>生产流程</a:t>
              </a:r>
            </a:p>
          </p:txBody>
        </p:sp>
        <p:sp>
          <p:nvSpPr>
            <p:cNvPr id="28" name="Text Box 26">
              <a:extLst>
                <a:ext uri="{FF2B5EF4-FFF2-40B4-BE49-F238E27FC236}">
                  <a16:creationId xmlns:a16="http://schemas.microsoft.com/office/drawing/2014/main" id="{7AB64197-4B5E-40C7-8F1A-A430A5A65472}"/>
                </a:ext>
              </a:extLst>
            </p:cNvPr>
            <p:cNvSpPr txBox="1">
              <a:spLocks noChangeArrowheads="1"/>
            </p:cNvSpPr>
            <p:nvPr/>
          </p:nvSpPr>
          <p:spPr bwMode="auto">
            <a:xfrm>
              <a:off x="1824" y="3312"/>
              <a:ext cx="158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Times New Roman" panose="02020603050405020304" pitchFamily="18" charset="0"/>
                </a:rPr>
                <a:t>图</a:t>
              </a:r>
              <a:r>
                <a:rPr kumimoji="1" lang="en-US" altLang="zh-CN" sz="2400" b="1" dirty="0">
                  <a:latin typeface="Times New Roman" panose="02020603050405020304" pitchFamily="18" charset="0"/>
                </a:rPr>
                <a:t>2.1  </a:t>
              </a:r>
              <a:r>
                <a:rPr kumimoji="1" lang="zh-CN" altLang="en-US" sz="2400" b="1" dirty="0">
                  <a:latin typeface="Times New Roman" panose="02020603050405020304" pitchFamily="18" charset="0"/>
                </a:rPr>
                <a:t>数据与信息</a:t>
              </a:r>
              <a:endParaRPr kumimoji="1" lang="zh-CN" altLang="en-US" sz="2000" b="1" dirty="0">
                <a:latin typeface="Times New Roman" panose="02020603050405020304" pitchFamily="18" charset="0"/>
              </a:endParaRPr>
            </a:p>
          </p:txBody>
        </p:sp>
      </p:grpSp>
    </p:spTree>
    <p:extLst>
      <p:ext uri="{BB962C8B-B14F-4D97-AF65-F5344CB8AC3E}">
        <p14:creationId xmlns:p14="http://schemas.microsoft.com/office/powerpoint/2010/main" val="69902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电子商务</a:t>
            </a:r>
            <a:r>
              <a:rPr lang="en-US" altLang="zh-CN"/>
              <a:t>EB</a:t>
            </a:r>
            <a:endParaRPr lang="zh-CN" altLang="en-US" dirty="0"/>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a:bodyPr>
          <a:lstStyle/>
          <a:p>
            <a:pPr>
              <a:spcBef>
                <a:spcPts val="600"/>
              </a:spcBef>
            </a:pPr>
            <a:r>
              <a:rPr lang="zh-CN" altLang="en-US" dirty="0"/>
              <a:t>电子商务是指整个贸易活动实现电子化。类型有：</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a:solidFill>
                  <a:schemeClr val="tx1"/>
                </a:solidFill>
                <a:latin typeface="楷体" pitchFamily="49" charset="-122"/>
                <a:ea typeface="楷体" pitchFamily="49" charset="-122"/>
              </a:rPr>
              <a:t>企业对企业间的电子商务 </a:t>
            </a:r>
            <a:r>
              <a:rPr lang="en-US" altLang="zh-CN" b="1" dirty="0" err="1">
                <a:solidFill>
                  <a:schemeClr val="tx1"/>
                </a:solidFill>
                <a:latin typeface="楷体" pitchFamily="49" charset="-122"/>
                <a:ea typeface="楷体" pitchFamily="49" charset="-122"/>
              </a:rPr>
              <a:t>BtoB</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a:solidFill>
                  <a:schemeClr val="tx1"/>
                </a:solidFill>
                <a:latin typeface="楷体" pitchFamily="49" charset="-122"/>
                <a:ea typeface="楷体" pitchFamily="49" charset="-122"/>
              </a:rPr>
              <a:t>企业与顾客间的电子商务 </a:t>
            </a:r>
            <a:r>
              <a:rPr lang="en-US" altLang="zh-CN" b="1" dirty="0" err="1">
                <a:solidFill>
                  <a:schemeClr val="tx1"/>
                </a:solidFill>
                <a:latin typeface="楷体" pitchFamily="49" charset="-122"/>
                <a:ea typeface="楷体" pitchFamily="49" charset="-122"/>
              </a:rPr>
              <a:t>BtoC</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a:solidFill>
                  <a:schemeClr val="tx1"/>
                </a:solidFill>
                <a:latin typeface="楷体" pitchFamily="49" charset="-122"/>
                <a:ea typeface="楷体" pitchFamily="49" charset="-122"/>
              </a:rPr>
              <a:t>顾客与顾客间的电子商务 </a:t>
            </a:r>
            <a:r>
              <a:rPr lang="en-US" altLang="zh-CN" b="1" dirty="0" err="1">
                <a:solidFill>
                  <a:schemeClr val="tx1"/>
                </a:solidFill>
                <a:latin typeface="楷体" pitchFamily="49" charset="-122"/>
                <a:ea typeface="楷体" pitchFamily="49" charset="-122"/>
              </a:rPr>
              <a:t>CtoC</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a:solidFill>
                  <a:schemeClr val="tx1"/>
                </a:solidFill>
                <a:latin typeface="楷体" pitchFamily="49" charset="-122"/>
                <a:ea typeface="楷体" pitchFamily="49" charset="-122"/>
              </a:rPr>
              <a:t>企业与政府间的电子商务 </a:t>
            </a:r>
            <a:r>
              <a:rPr lang="en-US" altLang="zh-CN" b="1" dirty="0" err="1">
                <a:solidFill>
                  <a:schemeClr val="tx1"/>
                </a:solidFill>
                <a:latin typeface="楷体" pitchFamily="49" charset="-122"/>
                <a:ea typeface="楷体" pitchFamily="49" charset="-122"/>
              </a:rPr>
              <a:t>BtoG</a:t>
            </a:r>
            <a:endParaRPr lang="en-US" altLang="zh-CN" b="1" dirty="0">
              <a:solidFill>
                <a:schemeClr val="tx1"/>
              </a:solidFill>
              <a:latin typeface="楷体" pitchFamily="49" charset="-122"/>
              <a:ea typeface="楷体" pitchFamily="49" charset="-122"/>
            </a:endParaRPr>
          </a:p>
          <a:p>
            <a:pPr lvl="1">
              <a:spcBef>
                <a:spcPts val="600"/>
              </a:spcBef>
            </a:pPr>
            <a:r>
              <a:rPr lang="zh-CN" altLang="en-US" b="1" dirty="0">
                <a:solidFill>
                  <a:schemeClr val="tx1"/>
                </a:solidFill>
                <a:latin typeface="楷体" pitchFamily="49" charset="-122"/>
                <a:ea typeface="楷体" pitchFamily="49" charset="-122"/>
              </a:rPr>
              <a:t>消费者与政府间的电子商务 </a:t>
            </a:r>
            <a:r>
              <a:rPr lang="en-US" altLang="zh-CN" b="1" dirty="0" err="1">
                <a:solidFill>
                  <a:schemeClr val="tx1"/>
                </a:solidFill>
                <a:latin typeface="楷体" pitchFamily="49" charset="-122"/>
                <a:ea typeface="楷体" pitchFamily="49" charset="-122"/>
              </a:rPr>
              <a:t>CtoG</a:t>
            </a:r>
            <a:endParaRPr lang="en-US" altLang="zh-CN"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4234876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2.5 </a:t>
            </a:r>
            <a:r>
              <a:rPr lang="zh-CN" altLang="en-US" dirty="0"/>
              <a:t>信息系统与组织</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a:bodyPr>
          <a:lstStyle/>
          <a:p>
            <a:pPr>
              <a:spcBef>
                <a:spcPts val="600"/>
              </a:spcBef>
            </a:pPr>
            <a:r>
              <a:rPr lang="zh-CN" altLang="en-US" sz="2400" dirty="0"/>
              <a:t>信息系统在组织中不再仅仅支持事务数据的简单处理，辅助实现管理的自动化，而是成为大多数业务过程中的重要组成部分，成为支持企业战略目标实现的重要工具，在很大程度上改变了企业运作的方式。</a:t>
            </a:r>
            <a:endParaRPr lang="en-US" altLang="zh-CN" sz="2400" dirty="0"/>
          </a:p>
          <a:p>
            <a:pPr>
              <a:spcBef>
                <a:spcPts val="600"/>
              </a:spcBef>
            </a:pPr>
            <a:r>
              <a:rPr lang="zh-CN" altLang="en-US" sz="2400" dirty="0"/>
              <a:t>信息系统与组织的关系从以下两个方面分析：</a:t>
            </a:r>
          </a:p>
          <a:p>
            <a:pPr lvl="1">
              <a:spcBef>
                <a:spcPts val="600"/>
              </a:spcBef>
            </a:pPr>
            <a:r>
              <a:rPr lang="zh-CN" altLang="en-US" sz="2400" b="1" dirty="0">
                <a:solidFill>
                  <a:schemeClr val="tx1"/>
                </a:solidFill>
                <a:latin typeface="楷体" pitchFamily="49" charset="-122"/>
                <a:ea typeface="楷体" pitchFamily="49" charset="-122"/>
              </a:rPr>
              <a:t>信息系统的地位</a:t>
            </a:r>
          </a:p>
          <a:p>
            <a:pPr lvl="1">
              <a:spcBef>
                <a:spcPts val="600"/>
              </a:spcBef>
            </a:pPr>
            <a:r>
              <a:rPr lang="zh-CN" altLang="en-US" sz="2400" b="1" dirty="0">
                <a:solidFill>
                  <a:schemeClr val="tx1"/>
                </a:solidFill>
                <a:latin typeface="楷体" pitchFamily="49" charset="-122"/>
                <a:ea typeface="楷体" pitchFamily="49" charset="-122"/>
              </a:rPr>
              <a:t>信息系统对组织的影响</a:t>
            </a:r>
          </a:p>
        </p:txBody>
      </p:sp>
    </p:spTree>
    <p:extLst>
      <p:ext uri="{BB962C8B-B14F-4D97-AF65-F5344CB8AC3E}">
        <p14:creationId xmlns:p14="http://schemas.microsoft.com/office/powerpoint/2010/main" val="2452321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863588" y="1811592"/>
            <a:ext cx="7416824" cy="4392488"/>
          </a:xfrm>
        </p:spPr>
        <p:txBody>
          <a:bodyPr>
            <a:normAutofit lnSpcReduction="10000"/>
          </a:bodyPr>
          <a:lstStyle/>
          <a:p>
            <a:pPr>
              <a:spcBef>
                <a:spcPts val="600"/>
              </a:spcBef>
            </a:pPr>
            <a:r>
              <a:rPr lang="zh-CN" altLang="en-US" sz="2400" dirty="0"/>
              <a:t>对某些企业来说，信息系统对企业的生存是至关重要的，而对其他一些企业来说，信息系统的应用是对企业管理运作带来了便利和帮助，但并非是战略性的。</a:t>
            </a:r>
          </a:p>
          <a:p>
            <a:pPr>
              <a:spcBef>
                <a:spcPts val="600"/>
              </a:spcBef>
            </a:pPr>
            <a:r>
              <a:rPr lang="zh-CN" altLang="en-US" sz="2400" dirty="0"/>
              <a:t>根据信息系统在企业中的地位差别，企业有以下四种类型：</a:t>
            </a:r>
          </a:p>
          <a:p>
            <a:pPr lvl="1">
              <a:spcBef>
                <a:spcPts val="600"/>
              </a:spcBef>
            </a:pPr>
            <a:r>
              <a:rPr lang="zh-CN" altLang="en-US" sz="2400" b="1" dirty="0">
                <a:solidFill>
                  <a:schemeClr val="tx1"/>
                </a:solidFill>
                <a:latin typeface="楷体" pitchFamily="49" charset="-122"/>
                <a:ea typeface="楷体" pitchFamily="49" charset="-122"/>
              </a:rPr>
              <a:t>战略型：信息系统在企业中具有战略地位</a:t>
            </a:r>
          </a:p>
          <a:p>
            <a:pPr lvl="1">
              <a:spcBef>
                <a:spcPts val="600"/>
              </a:spcBef>
            </a:pPr>
            <a:r>
              <a:rPr lang="zh-CN" altLang="en-US" sz="2400" b="1" dirty="0">
                <a:solidFill>
                  <a:schemeClr val="tx1"/>
                </a:solidFill>
                <a:latin typeface="楷体" pitchFamily="49" charset="-122"/>
                <a:ea typeface="楷体" pitchFamily="49" charset="-122"/>
              </a:rPr>
              <a:t>转变型：不完全依赖信息技术</a:t>
            </a:r>
          </a:p>
          <a:p>
            <a:pPr lvl="1">
              <a:spcBef>
                <a:spcPts val="600"/>
              </a:spcBef>
            </a:pPr>
            <a:r>
              <a:rPr lang="zh-CN" altLang="en-US" sz="2400" b="1" dirty="0">
                <a:solidFill>
                  <a:schemeClr val="tx1"/>
                </a:solidFill>
                <a:latin typeface="楷体" pitchFamily="49" charset="-122"/>
                <a:ea typeface="楷体" pitchFamily="49" charset="-122"/>
              </a:rPr>
              <a:t>工厂型：依赖低成本高效率的信息技术</a:t>
            </a:r>
          </a:p>
          <a:p>
            <a:pPr lvl="1">
              <a:spcBef>
                <a:spcPts val="600"/>
              </a:spcBef>
            </a:pPr>
            <a:r>
              <a:rPr lang="zh-CN" altLang="en-US" sz="2400" b="1" dirty="0">
                <a:solidFill>
                  <a:schemeClr val="tx1"/>
                </a:solidFill>
                <a:latin typeface="楷体" pitchFamily="49" charset="-122"/>
                <a:ea typeface="楷体" pitchFamily="49" charset="-122"/>
              </a:rPr>
              <a:t>支持型</a:t>
            </a:r>
            <a:r>
              <a:rPr lang="en-US" altLang="zh-CN" sz="2400" b="1" dirty="0">
                <a:solidFill>
                  <a:schemeClr val="tx1"/>
                </a:solidFill>
                <a:latin typeface="楷体" pitchFamily="49" charset="-122"/>
                <a:ea typeface="楷体" pitchFamily="49" charset="-122"/>
              </a:rPr>
              <a:t>: </a:t>
            </a:r>
            <a:r>
              <a:rPr lang="zh-CN" altLang="en-US" sz="2400" b="1" dirty="0">
                <a:solidFill>
                  <a:schemeClr val="tx1"/>
                </a:solidFill>
                <a:latin typeface="楷体" pitchFamily="49" charset="-122"/>
                <a:ea typeface="楷体" pitchFamily="49" charset="-122"/>
              </a:rPr>
              <a:t>企业很少使用信息系统</a:t>
            </a:r>
          </a:p>
        </p:txBody>
      </p:sp>
    </p:spTree>
    <p:extLst>
      <p:ext uri="{BB962C8B-B14F-4D97-AF65-F5344CB8AC3E}">
        <p14:creationId xmlns:p14="http://schemas.microsoft.com/office/powerpoint/2010/main" val="1681947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569736"/>
          </a:xfrm>
        </p:spPr>
        <p:txBody>
          <a:bodyPr>
            <a:normAutofit fontScale="92500"/>
          </a:bodyPr>
          <a:lstStyle/>
          <a:p>
            <a:pPr>
              <a:lnSpc>
                <a:spcPct val="120000"/>
              </a:lnSpc>
              <a:spcAft>
                <a:spcPts val="0"/>
              </a:spcAft>
            </a:pPr>
            <a:r>
              <a:rPr lang="en-US" altLang="zh-CN" sz="2400" dirty="0"/>
              <a:t>1</a:t>
            </a:r>
            <a:r>
              <a:rPr lang="zh-CN" altLang="en-US" sz="2400" dirty="0"/>
              <a:t>．战略型</a:t>
            </a:r>
          </a:p>
          <a:p>
            <a:pPr lvl="1">
              <a:lnSpc>
                <a:spcPct val="120000"/>
              </a:lnSpc>
              <a:spcAft>
                <a:spcPts val="0"/>
              </a:spcAft>
            </a:pPr>
            <a:r>
              <a:rPr lang="zh-CN" altLang="en-US" sz="1200" b="1" dirty="0">
                <a:solidFill>
                  <a:schemeClr val="tx1"/>
                </a:solidFill>
                <a:latin typeface="楷体" pitchFamily="49" charset="-122"/>
                <a:ea typeface="楷体" pitchFamily="49" charset="-122"/>
              </a:rPr>
              <a:t>信息系统具战略地位的企业利用信息技术赢得竞争优势。比如沃尔玛、联邦快递等，信息技术是这些企业核心竞争力的一部分，以及谷歌、阿里巴巴、携程商务等企业的生存和发展完全依托于信息技术。</a:t>
            </a:r>
          </a:p>
          <a:p>
            <a:pPr>
              <a:lnSpc>
                <a:spcPct val="120000"/>
              </a:lnSpc>
              <a:spcAft>
                <a:spcPts val="0"/>
              </a:spcAft>
            </a:pPr>
            <a:r>
              <a:rPr lang="en-US" altLang="zh-CN" sz="2400" dirty="0"/>
              <a:t>2</a:t>
            </a:r>
            <a:r>
              <a:rPr lang="zh-CN" altLang="en-US" sz="2400" dirty="0"/>
              <a:t>．转变型</a:t>
            </a:r>
          </a:p>
          <a:p>
            <a:pPr lvl="1">
              <a:lnSpc>
                <a:spcPct val="120000"/>
              </a:lnSpc>
              <a:spcAft>
                <a:spcPts val="0"/>
              </a:spcAft>
            </a:pPr>
            <a:r>
              <a:rPr lang="zh-CN" altLang="en-US" sz="1600" b="1" dirty="0">
                <a:solidFill>
                  <a:schemeClr val="tx1"/>
                </a:solidFill>
                <a:latin typeface="楷体" pitchFamily="49" charset="-122"/>
                <a:ea typeface="楷体" pitchFamily="49" charset="-122"/>
              </a:rPr>
              <a:t>处于转变型定位的企业并不完全依赖于不中断的、快速响应的、有效成本下的信息技术来实现运作目标。但是新的应用信息技术和信息系统应用对实现企业战略目标来说是绝对必需的。例如一些已实施</a:t>
            </a:r>
            <a:r>
              <a:rPr lang="en-US" altLang="zh-CN" sz="1600" b="1" dirty="0">
                <a:solidFill>
                  <a:schemeClr val="tx1"/>
                </a:solidFill>
                <a:latin typeface="楷体" pitchFamily="49" charset="-122"/>
                <a:ea typeface="楷体" pitchFamily="49" charset="-122"/>
              </a:rPr>
              <a:t>ERP</a:t>
            </a:r>
            <a:r>
              <a:rPr lang="zh-CN" altLang="en-US" sz="1600" b="1" dirty="0">
                <a:solidFill>
                  <a:schemeClr val="tx1"/>
                </a:solidFill>
                <a:latin typeface="楷体" pitchFamily="49" charset="-122"/>
                <a:ea typeface="楷体" pitchFamily="49" charset="-122"/>
              </a:rPr>
              <a:t>的制造公司，其快速发展需要设计和实施新的信息架构才能摆脱各种困境，信息技术将逐步转变为公司未来成功的战略性支柱。</a:t>
            </a:r>
          </a:p>
          <a:p>
            <a:pPr>
              <a:lnSpc>
                <a:spcPct val="130000"/>
              </a:lnSpc>
              <a:spcAft>
                <a:spcPts val="0"/>
              </a:spcAft>
            </a:pPr>
            <a:r>
              <a:rPr lang="en-US" altLang="zh-CN" sz="2400" dirty="0"/>
              <a:t>3</a:t>
            </a:r>
            <a:r>
              <a:rPr lang="zh-CN" altLang="en-US" sz="2400" dirty="0"/>
              <a:t>．工厂型</a:t>
            </a:r>
          </a:p>
          <a:p>
            <a:pPr lvl="1">
              <a:lnSpc>
                <a:spcPct val="120000"/>
              </a:lnSpc>
              <a:spcAft>
                <a:spcPts val="0"/>
              </a:spcAft>
            </a:pPr>
            <a:r>
              <a:rPr lang="zh-CN" altLang="en-US" sz="1800" b="1" dirty="0">
                <a:solidFill>
                  <a:schemeClr val="tx1"/>
                </a:solidFill>
                <a:latin typeface="楷体" pitchFamily="49" charset="-122"/>
                <a:ea typeface="楷体" pitchFamily="49" charset="-122"/>
              </a:rPr>
              <a:t>这类企业非常依赖低成本高效率的信息技术支持，信息技术已经是企业顺利运作的保障。然而信息系统的应用虽然能给他们带来丰厚的利润，但终究成为不了企业的核心竞争力。例如传统的银行业。</a:t>
            </a:r>
          </a:p>
        </p:txBody>
      </p:sp>
    </p:spTree>
    <p:extLst>
      <p:ext uri="{BB962C8B-B14F-4D97-AF65-F5344CB8AC3E}">
        <p14:creationId xmlns:p14="http://schemas.microsoft.com/office/powerpoint/2010/main" val="1544057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2.5.1</a:t>
            </a:r>
            <a:r>
              <a:rPr lang="zh-CN" altLang="en-US" dirty="0"/>
              <a:t>信息系统在组织中的地位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569736"/>
          </a:xfrm>
        </p:spPr>
        <p:txBody>
          <a:bodyPr>
            <a:normAutofit/>
          </a:bodyPr>
          <a:lstStyle/>
          <a:p>
            <a:pPr>
              <a:lnSpc>
                <a:spcPct val="130000"/>
              </a:lnSpc>
              <a:spcAft>
                <a:spcPts val="0"/>
              </a:spcAft>
            </a:pPr>
            <a:r>
              <a:rPr lang="en-US" altLang="zh-CN" sz="2400" dirty="0"/>
              <a:t>4</a:t>
            </a:r>
            <a:r>
              <a:rPr lang="zh-CN" altLang="en-US" sz="2400" dirty="0"/>
              <a:t>．支持型</a:t>
            </a:r>
          </a:p>
          <a:p>
            <a:pPr lvl="1">
              <a:lnSpc>
                <a:spcPct val="120000"/>
              </a:lnSpc>
              <a:spcAft>
                <a:spcPts val="0"/>
              </a:spcAft>
            </a:pPr>
            <a:r>
              <a:rPr lang="zh-CN" altLang="en-US" sz="2000" b="1" dirty="0">
                <a:solidFill>
                  <a:schemeClr val="tx1"/>
                </a:solidFill>
                <a:latin typeface="楷体" pitchFamily="49" charset="-122"/>
                <a:ea typeface="楷体" pitchFamily="49" charset="-122"/>
              </a:rPr>
              <a:t>支持型定位是指信息系统对企业当前运作和未来战略的影响不大，即使企业有信息系统，但它们只是些低层面的应用，可以实现简单和零散的事务支持，如果信息系统发生运行故障甚至实施失败的话，对公司业务的继续运作不会造成很严重的影响。如传统教育机构。</a:t>
            </a:r>
          </a:p>
        </p:txBody>
      </p:sp>
    </p:spTree>
    <p:extLst>
      <p:ext uri="{BB962C8B-B14F-4D97-AF65-F5344CB8AC3E}">
        <p14:creationId xmlns:p14="http://schemas.microsoft.com/office/powerpoint/2010/main" val="1107282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2.5.2 </a:t>
            </a:r>
            <a:r>
              <a:rPr lang="zh-CN" altLang="en-US" dirty="0"/>
              <a:t>信息系统对组织的影响</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fontScale="70000" lnSpcReduction="20000"/>
          </a:bodyPr>
          <a:lstStyle/>
          <a:p>
            <a:pPr>
              <a:lnSpc>
                <a:spcPct val="120000"/>
              </a:lnSpc>
              <a:spcAft>
                <a:spcPts val="0"/>
              </a:spcAft>
            </a:pPr>
            <a:r>
              <a:rPr lang="zh-CN" altLang="en-US" sz="2600" dirty="0"/>
              <a:t>经济学理论：</a:t>
            </a:r>
          </a:p>
          <a:p>
            <a:pPr lvl="1">
              <a:lnSpc>
                <a:spcPct val="120000"/>
              </a:lnSpc>
              <a:spcAft>
                <a:spcPts val="0"/>
              </a:spcAft>
            </a:pPr>
            <a:r>
              <a:rPr lang="zh-CN" altLang="en-US" sz="2600" b="1" dirty="0">
                <a:solidFill>
                  <a:schemeClr val="tx1"/>
                </a:solidFill>
                <a:latin typeface="楷体" pitchFamily="49" charset="-122"/>
                <a:ea typeface="楷体" pitchFamily="49" charset="-122"/>
              </a:rPr>
              <a:t>缩小公司规模（</a:t>
            </a:r>
            <a:r>
              <a:rPr lang="en-US" altLang="zh-CN" sz="2600" b="1" dirty="0">
                <a:solidFill>
                  <a:schemeClr val="tx1"/>
                </a:solidFill>
                <a:latin typeface="楷体" pitchFamily="49" charset="-122"/>
                <a:ea typeface="楷体" pitchFamily="49" charset="-122"/>
              </a:rPr>
              <a:t>IC</a:t>
            </a:r>
            <a:r>
              <a:rPr lang="zh-CN" altLang="en-US" sz="2600" b="1" dirty="0">
                <a:solidFill>
                  <a:schemeClr val="tx1"/>
                </a:solidFill>
                <a:latin typeface="楷体" pitchFamily="49" charset="-122"/>
                <a:ea typeface="楷体" pitchFamily="49" charset="-122"/>
              </a:rPr>
              <a:t>交通卡）</a:t>
            </a:r>
          </a:p>
          <a:p>
            <a:pPr lvl="1">
              <a:lnSpc>
                <a:spcPct val="120000"/>
              </a:lnSpc>
              <a:spcAft>
                <a:spcPts val="0"/>
              </a:spcAft>
            </a:pPr>
            <a:r>
              <a:rPr lang="zh-CN" altLang="en-US" sz="2600" b="1" dirty="0">
                <a:solidFill>
                  <a:schemeClr val="tx1"/>
                </a:solidFill>
                <a:latin typeface="楷体" pitchFamily="49" charset="-122"/>
                <a:ea typeface="楷体" pitchFamily="49" charset="-122"/>
              </a:rPr>
              <a:t>降低交易成本（网络商店）</a:t>
            </a:r>
          </a:p>
          <a:p>
            <a:pPr lvl="1">
              <a:lnSpc>
                <a:spcPct val="120000"/>
              </a:lnSpc>
              <a:spcAft>
                <a:spcPts val="0"/>
              </a:spcAft>
            </a:pPr>
            <a:r>
              <a:rPr lang="zh-CN" altLang="en-US" sz="2600" b="1" dirty="0">
                <a:solidFill>
                  <a:schemeClr val="tx1"/>
                </a:solidFill>
                <a:latin typeface="楷体" pitchFamily="49" charset="-122"/>
                <a:ea typeface="楷体" pitchFamily="49" charset="-122"/>
              </a:rPr>
              <a:t>减少内部管理成本（支持多处办公的校园网）</a:t>
            </a:r>
          </a:p>
          <a:p>
            <a:pPr>
              <a:lnSpc>
                <a:spcPct val="120000"/>
              </a:lnSpc>
              <a:spcAft>
                <a:spcPts val="0"/>
              </a:spcAft>
            </a:pPr>
            <a:r>
              <a:rPr lang="zh-CN" altLang="en-US" sz="2600" dirty="0"/>
              <a:t>行为理论：</a:t>
            </a:r>
          </a:p>
          <a:p>
            <a:pPr lvl="1">
              <a:lnSpc>
                <a:spcPct val="120000"/>
              </a:lnSpc>
              <a:spcAft>
                <a:spcPts val="0"/>
              </a:spcAft>
            </a:pPr>
            <a:r>
              <a:rPr lang="zh-CN" altLang="en-US" b="1" dirty="0">
                <a:solidFill>
                  <a:schemeClr val="tx1"/>
                </a:solidFill>
                <a:latin typeface="楷体" pitchFamily="49" charset="-122"/>
                <a:ea typeface="楷体" pitchFamily="49" charset="-122"/>
              </a:rPr>
              <a:t>组织结构扁平化</a:t>
            </a:r>
          </a:p>
          <a:p>
            <a:pPr lvl="1">
              <a:lnSpc>
                <a:spcPct val="120000"/>
              </a:lnSpc>
              <a:spcAft>
                <a:spcPts val="0"/>
              </a:spcAft>
            </a:pPr>
            <a:r>
              <a:rPr lang="zh-CN" altLang="en-US" b="1" dirty="0">
                <a:solidFill>
                  <a:schemeClr val="tx1"/>
                </a:solidFill>
                <a:latin typeface="楷体" pitchFamily="49" charset="-122"/>
                <a:ea typeface="楷体" pitchFamily="49" charset="-122"/>
              </a:rPr>
              <a:t>员工更自律</a:t>
            </a:r>
          </a:p>
          <a:p>
            <a:pPr lvl="1">
              <a:lnSpc>
                <a:spcPct val="120000"/>
              </a:lnSpc>
              <a:spcAft>
                <a:spcPts val="0"/>
              </a:spcAft>
            </a:pPr>
            <a:r>
              <a:rPr lang="zh-CN" altLang="en-US" b="1" dirty="0">
                <a:solidFill>
                  <a:schemeClr val="tx1"/>
                </a:solidFill>
                <a:latin typeface="楷体" pitchFamily="49" charset="-122"/>
                <a:ea typeface="楷体" pitchFamily="49" charset="-122"/>
              </a:rPr>
              <a:t>组织虚拟化，工作不受地域的限制</a:t>
            </a:r>
          </a:p>
          <a:p>
            <a:pPr lvl="1">
              <a:lnSpc>
                <a:spcPct val="120000"/>
              </a:lnSpc>
              <a:spcAft>
                <a:spcPts val="0"/>
              </a:spcAft>
            </a:pPr>
            <a:r>
              <a:rPr lang="en-US" altLang="zh-CN" sz="1900" dirty="0"/>
              <a:t>……</a:t>
            </a:r>
          </a:p>
          <a:p>
            <a:pPr>
              <a:lnSpc>
                <a:spcPct val="120000"/>
              </a:lnSpc>
              <a:spcAft>
                <a:spcPts val="0"/>
              </a:spcAft>
            </a:pPr>
            <a:r>
              <a:rPr lang="zh-CN" altLang="en-US" sz="2600" dirty="0"/>
              <a:t>其他：</a:t>
            </a:r>
          </a:p>
          <a:p>
            <a:pPr lvl="1">
              <a:lnSpc>
                <a:spcPct val="120000"/>
              </a:lnSpc>
              <a:spcAft>
                <a:spcPts val="0"/>
              </a:spcAft>
            </a:pPr>
            <a:r>
              <a:rPr lang="zh-CN" altLang="en-US" sz="3100" b="1" dirty="0">
                <a:solidFill>
                  <a:schemeClr val="tx1"/>
                </a:solidFill>
                <a:latin typeface="楷体" pitchFamily="49" charset="-122"/>
                <a:ea typeface="楷体" pitchFamily="49" charset="-122"/>
              </a:rPr>
              <a:t>促进管理变革和创新</a:t>
            </a:r>
          </a:p>
          <a:p>
            <a:pPr lvl="1">
              <a:lnSpc>
                <a:spcPct val="120000"/>
              </a:lnSpc>
              <a:spcAft>
                <a:spcPts val="0"/>
              </a:spcAft>
            </a:pPr>
            <a:r>
              <a:rPr lang="zh-CN" altLang="en-US" sz="3100" b="1" dirty="0">
                <a:solidFill>
                  <a:schemeClr val="tx1"/>
                </a:solidFill>
                <a:latin typeface="楷体" pitchFamily="49" charset="-122"/>
                <a:ea typeface="楷体" pitchFamily="49" charset="-122"/>
              </a:rPr>
              <a:t>负面影响（交流减少，失业率增高，信息安全问题更严峻，更具隐蔽性的计算机犯罪</a:t>
            </a:r>
            <a:r>
              <a:rPr lang="en-US" altLang="zh-CN" sz="3100" b="1" dirty="0">
                <a:solidFill>
                  <a:schemeClr val="tx1"/>
                </a:solidFill>
                <a:latin typeface="楷体" pitchFamily="49" charset="-122"/>
                <a:ea typeface="楷体" pitchFamily="49" charset="-122"/>
              </a:rPr>
              <a:t>……</a:t>
            </a:r>
            <a:r>
              <a:rPr lang="zh-CN" altLang="en-US" sz="3100"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3984511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2.6 </a:t>
            </a:r>
            <a:r>
              <a:rPr lang="zh-CN" altLang="en-US" dirty="0"/>
              <a:t>信息系统的发展趋势</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a:bodyPr>
          <a:lstStyle/>
          <a:p>
            <a:pPr>
              <a:lnSpc>
                <a:spcPct val="120000"/>
              </a:lnSpc>
              <a:spcAft>
                <a:spcPts val="0"/>
              </a:spcAft>
            </a:pPr>
            <a:r>
              <a:rPr lang="zh-CN" altLang="en-US" dirty="0"/>
              <a:t>渗透性更强、范围更广</a:t>
            </a:r>
          </a:p>
          <a:p>
            <a:pPr lvl="1">
              <a:lnSpc>
                <a:spcPct val="120000"/>
              </a:lnSpc>
              <a:spcAft>
                <a:spcPts val="0"/>
              </a:spcAft>
            </a:pPr>
            <a:r>
              <a:rPr lang="zh-CN" altLang="en-US" sz="2400" b="1" dirty="0">
                <a:solidFill>
                  <a:schemeClr val="tx1"/>
                </a:solidFill>
                <a:latin typeface="楷体" pitchFamily="49" charset="-122"/>
                <a:ea typeface="楷体" pitchFamily="49" charset="-122"/>
              </a:rPr>
              <a:t>无处不在的</a:t>
            </a:r>
            <a:r>
              <a:rPr lang="en-US" altLang="zh-CN" sz="2400" b="1" dirty="0">
                <a:solidFill>
                  <a:schemeClr val="tx1"/>
                </a:solidFill>
                <a:latin typeface="楷体" pitchFamily="49" charset="-122"/>
                <a:ea typeface="楷体" pitchFamily="49" charset="-122"/>
              </a:rPr>
              <a:t>IS</a:t>
            </a:r>
          </a:p>
          <a:p>
            <a:pPr lvl="1">
              <a:lnSpc>
                <a:spcPct val="120000"/>
              </a:lnSpc>
              <a:spcAft>
                <a:spcPts val="0"/>
              </a:spcAft>
            </a:pPr>
            <a:r>
              <a:rPr lang="zh-CN" altLang="en-US" sz="2400" b="1" dirty="0">
                <a:solidFill>
                  <a:schemeClr val="tx1"/>
                </a:solidFill>
                <a:latin typeface="楷体" pitchFamily="49" charset="-122"/>
                <a:ea typeface="楷体" pitchFamily="49" charset="-122"/>
              </a:rPr>
              <a:t>创造企业价值</a:t>
            </a:r>
          </a:p>
          <a:p>
            <a:pPr>
              <a:lnSpc>
                <a:spcPct val="120000"/>
              </a:lnSpc>
              <a:spcAft>
                <a:spcPts val="0"/>
              </a:spcAft>
            </a:pPr>
            <a:r>
              <a:rPr lang="zh-CN" altLang="en-US" dirty="0"/>
              <a:t>技术更深、智能化程度更强</a:t>
            </a:r>
          </a:p>
          <a:p>
            <a:pPr lvl="1">
              <a:lnSpc>
                <a:spcPct val="120000"/>
              </a:lnSpc>
              <a:spcAft>
                <a:spcPts val="0"/>
              </a:spcAft>
            </a:pPr>
            <a:r>
              <a:rPr lang="zh-CN" altLang="en-US" sz="2400" b="1" dirty="0">
                <a:solidFill>
                  <a:schemeClr val="tx1"/>
                </a:solidFill>
                <a:latin typeface="楷体" pitchFamily="49" charset="-122"/>
                <a:ea typeface="楷体" pitchFamily="49" charset="-122"/>
              </a:rPr>
              <a:t>模块化定制、个性化</a:t>
            </a:r>
          </a:p>
          <a:p>
            <a:pPr lvl="1">
              <a:lnSpc>
                <a:spcPct val="120000"/>
              </a:lnSpc>
              <a:spcAft>
                <a:spcPts val="0"/>
              </a:spcAft>
            </a:pPr>
            <a:r>
              <a:rPr lang="zh-CN" altLang="en-US" sz="2400" b="1" dirty="0">
                <a:solidFill>
                  <a:schemeClr val="tx1"/>
                </a:solidFill>
                <a:latin typeface="楷体" pitchFamily="49" charset="-122"/>
                <a:ea typeface="楷体" pitchFamily="49" charset="-122"/>
              </a:rPr>
              <a:t>云计算</a:t>
            </a:r>
          </a:p>
          <a:p>
            <a:pPr lvl="1">
              <a:lnSpc>
                <a:spcPct val="120000"/>
              </a:lnSpc>
              <a:spcAft>
                <a:spcPts val="0"/>
              </a:spcAft>
            </a:pPr>
            <a:r>
              <a:rPr lang="zh-CN" altLang="en-US" sz="2400" b="1" dirty="0">
                <a:solidFill>
                  <a:schemeClr val="tx1"/>
                </a:solidFill>
                <a:latin typeface="楷体" pitchFamily="49" charset="-122"/>
                <a:ea typeface="楷体" pitchFamily="49" charset="-122"/>
              </a:rPr>
              <a:t>人工智能、语义理解</a:t>
            </a:r>
          </a:p>
        </p:txBody>
      </p:sp>
    </p:spTree>
    <p:extLst>
      <p:ext uri="{BB962C8B-B14F-4D97-AF65-F5344CB8AC3E}">
        <p14:creationId xmlns:p14="http://schemas.microsoft.com/office/powerpoint/2010/main" val="3374187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fontScale="90000"/>
          </a:bodyPr>
          <a:lstStyle/>
          <a:p>
            <a:r>
              <a:rPr lang="en-US" altLang="zh-CN" dirty="0"/>
              <a:t>2.6.1</a:t>
            </a:r>
            <a:r>
              <a:rPr lang="zh-CN" altLang="en-US" dirty="0"/>
              <a:t>影响信息系统发展的因素</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fontScale="85000" lnSpcReduction="20000"/>
          </a:bodyPr>
          <a:lstStyle/>
          <a:p>
            <a:pPr>
              <a:lnSpc>
                <a:spcPct val="120000"/>
              </a:lnSpc>
              <a:spcAft>
                <a:spcPts val="0"/>
              </a:spcAft>
            </a:pPr>
            <a:r>
              <a:rPr lang="zh-CN" altLang="en-US" b="1" dirty="0"/>
              <a:t>信息技术的发展：</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比如新一代网络的出现、人工智能技术的发展，各种专家系统或决策系统、新的设备和技术的出现（比如无线射频识别</a:t>
            </a:r>
            <a:r>
              <a:rPr lang="en-US" altLang="zh-CN" b="1" dirty="0">
                <a:solidFill>
                  <a:schemeClr val="tx1"/>
                </a:solidFill>
                <a:latin typeface="楷体" pitchFamily="49" charset="-122"/>
                <a:ea typeface="楷体" pitchFamily="49" charset="-122"/>
              </a:rPr>
              <a:t>RFID</a:t>
            </a:r>
            <a:r>
              <a:rPr lang="zh-CN" altLang="en-US" b="1" dirty="0">
                <a:solidFill>
                  <a:schemeClr val="tx1"/>
                </a:solidFill>
                <a:latin typeface="楷体" pitchFamily="49" charset="-122"/>
                <a:ea typeface="楷体" pitchFamily="49" charset="-122"/>
              </a:rPr>
              <a:t>）、数据挖掘、移动计算</a:t>
            </a:r>
            <a:r>
              <a:rPr lang="en-US" altLang="zh-CN" b="1" dirty="0">
                <a:solidFill>
                  <a:schemeClr val="tx1"/>
                </a:solidFill>
                <a:latin typeface="楷体" pitchFamily="49" charset="-122"/>
                <a:ea typeface="楷体" pitchFamily="49" charset="-122"/>
              </a:rPr>
              <a:t>……</a:t>
            </a:r>
          </a:p>
          <a:p>
            <a:pPr>
              <a:lnSpc>
                <a:spcPct val="120000"/>
              </a:lnSpc>
              <a:spcAft>
                <a:spcPts val="0"/>
              </a:spcAft>
            </a:pPr>
            <a:r>
              <a:rPr lang="zh-CN" altLang="en-US" b="1" dirty="0"/>
              <a:t>管理领域的发展：</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新的管理思想的出现，比如全面质量管理、精益生产、敏捷制造、供应链管理，运筹学模型的推动</a:t>
            </a:r>
            <a:r>
              <a:rPr lang="en-US" altLang="zh-CN" b="1" dirty="0">
                <a:solidFill>
                  <a:schemeClr val="tx1"/>
                </a:solidFill>
                <a:latin typeface="楷体" pitchFamily="49" charset="-122"/>
                <a:ea typeface="楷体" pitchFamily="49" charset="-122"/>
              </a:rPr>
              <a:t>……</a:t>
            </a:r>
          </a:p>
          <a:p>
            <a:pPr>
              <a:lnSpc>
                <a:spcPct val="120000"/>
              </a:lnSpc>
              <a:spcAft>
                <a:spcPts val="0"/>
              </a:spcAft>
            </a:pPr>
            <a:r>
              <a:rPr lang="zh-CN" altLang="en-US" b="1" dirty="0"/>
              <a:t>竞争环境的变化：</a:t>
            </a:r>
            <a:endParaRPr lang="en-US" altLang="zh-CN" b="1" dirty="0"/>
          </a:p>
          <a:p>
            <a:pPr lvl="1">
              <a:lnSpc>
                <a:spcPct val="120000"/>
              </a:lnSpc>
              <a:spcAft>
                <a:spcPts val="0"/>
              </a:spcAft>
            </a:pPr>
            <a:r>
              <a:rPr lang="zh-CN" altLang="en-US" b="1" dirty="0">
                <a:solidFill>
                  <a:schemeClr val="tx1"/>
                </a:solidFill>
                <a:latin typeface="楷体" pitchFamily="49" charset="-122"/>
                <a:ea typeface="楷体" pitchFamily="49" charset="-122"/>
              </a:rPr>
              <a:t>个性化服务、企业协同、全球经济一体化</a:t>
            </a:r>
            <a:r>
              <a:rPr lang="en-US" altLang="zh-CN" b="1" dirty="0">
                <a:solidFill>
                  <a:schemeClr val="tx1"/>
                </a:solidFill>
                <a:latin typeface="楷体" pitchFamily="49" charset="-122"/>
                <a:ea typeface="楷体" pitchFamily="49" charset="-122"/>
              </a:rPr>
              <a:t>……</a:t>
            </a:r>
          </a:p>
        </p:txBody>
      </p:sp>
    </p:spTree>
    <p:extLst>
      <p:ext uri="{BB962C8B-B14F-4D97-AF65-F5344CB8AC3E}">
        <p14:creationId xmlns:p14="http://schemas.microsoft.com/office/powerpoint/2010/main" val="3008819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en-US" altLang="zh-CN" dirty="0"/>
              <a:t>2.6.2 </a:t>
            </a:r>
            <a:r>
              <a:rPr lang="zh-CN" altLang="en-US" dirty="0"/>
              <a:t>发展趋势</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1008112"/>
          </a:xfrm>
        </p:spPr>
        <p:txBody>
          <a:bodyPr>
            <a:normAutofit/>
          </a:bodyPr>
          <a:lstStyle/>
          <a:p>
            <a:pPr>
              <a:lnSpc>
                <a:spcPct val="120000"/>
              </a:lnSpc>
              <a:spcAft>
                <a:spcPts val="0"/>
              </a:spcAft>
            </a:pPr>
            <a:r>
              <a:rPr lang="zh-CN" altLang="en-US" sz="1600" dirty="0"/>
              <a:t>过去：利用信息为现存的管理构架服务</a:t>
            </a:r>
          </a:p>
          <a:p>
            <a:pPr>
              <a:lnSpc>
                <a:spcPct val="120000"/>
              </a:lnSpc>
              <a:spcAft>
                <a:spcPts val="0"/>
              </a:spcAft>
            </a:pPr>
            <a:r>
              <a:rPr lang="zh-CN" altLang="en-US" sz="1600" dirty="0"/>
              <a:t>现在和未来：信息系统战略构成了现代组织战略不可分割的一部分，信息系统将重塑管理构架</a:t>
            </a:r>
          </a:p>
        </p:txBody>
      </p:sp>
      <p:sp>
        <p:nvSpPr>
          <p:cNvPr id="4" name="AutoShape 19">
            <a:extLst>
              <a:ext uri="{FF2B5EF4-FFF2-40B4-BE49-F238E27FC236}">
                <a16:creationId xmlns:a16="http://schemas.microsoft.com/office/drawing/2014/main" id="{6A79EC49-C96A-4989-A59D-F5178C115459}"/>
              </a:ext>
            </a:extLst>
          </p:cNvPr>
          <p:cNvSpPr>
            <a:spLocks noChangeArrowheads="1"/>
          </p:cNvSpPr>
          <p:nvPr/>
        </p:nvSpPr>
        <p:spPr bwMode="auto">
          <a:xfrm>
            <a:off x="1037751" y="2788580"/>
            <a:ext cx="3005013" cy="3098229"/>
          </a:xfrm>
          <a:prstGeom prst="triangle">
            <a:avLst>
              <a:gd name="adj" fmla="val 50000"/>
            </a:avLst>
          </a:prstGeom>
          <a:solidFill>
            <a:srgbClr val="92D050"/>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Line 20">
            <a:extLst>
              <a:ext uri="{FF2B5EF4-FFF2-40B4-BE49-F238E27FC236}">
                <a16:creationId xmlns:a16="http://schemas.microsoft.com/office/drawing/2014/main" id="{6452FFD1-6F47-4209-AFB1-E9EA5B9496B7}"/>
              </a:ext>
            </a:extLst>
          </p:cNvPr>
          <p:cNvSpPr>
            <a:spLocks noChangeShapeType="1"/>
          </p:cNvSpPr>
          <p:nvPr/>
        </p:nvSpPr>
        <p:spPr bwMode="auto">
          <a:xfrm>
            <a:off x="1974409" y="3983608"/>
            <a:ext cx="1138080" cy="204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21">
            <a:extLst>
              <a:ext uri="{FF2B5EF4-FFF2-40B4-BE49-F238E27FC236}">
                <a16:creationId xmlns:a16="http://schemas.microsoft.com/office/drawing/2014/main" id="{F181378A-1D0F-485C-901E-7A5074CBDE25}"/>
              </a:ext>
            </a:extLst>
          </p:cNvPr>
          <p:cNvSpPr>
            <a:spLocks noChangeShapeType="1"/>
          </p:cNvSpPr>
          <p:nvPr/>
        </p:nvSpPr>
        <p:spPr bwMode="auto">
          <a:xfrm>
            <a:off x="1406241" y="5115320"/>
            <a:ext cx="2212661" cy="155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AutoShape 22">
            <a:extLst>
              <a:ext uri="{FF2B5EF4-FFF2-40B4-BE49-F238E27FC236}">
                <a16:creationId xmlns:a16="http://schemas.microsoft.com/office/drawing/2014/main" id="{873CBE5E-4C9C-430D-BF7B-1E513A800216}"/>
              </a:ext>
            </a:extLst>
          </p:cNvPr>
          <p:cNvSpPr>
            <a:spLocks noChangeArrowheads="1"/>
          </p:cNvSpPr>
          <p:nvPr/>
        </p:nvSpPr>
        <p:spPr bwMode="auto">
          <a:xfrm>
            <a:off x="5168868" y="2726047"/>
            <a:ext cx="3003532" cy="3098229"/>
          </a:xfrm>
          <a:prstGeom prst="triangle">
            <a:avLst>
              <a:gd name="adj" fmla="val 50000"/>
            </a:avLst>
          </a:prstGeom>
          <a:solidFill>
            <a:srgbClr val="9966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Line 23">
            <a:extLst>
              <a:ext uri="{FF2B5EF4-FFF2-40B4-BE49-F238E27FC236}">
                <a16:creationId xmlns:a16="http://schemas.microsoft.com/office/drawing/2014/main" id="{BD0F3F6D-F00B-468A-B483-47E4E40C8E0F}"/>
              </a:ext>
            </a:extLst>
          </p:cNvPr>
          <p:cNvSpPr>
            <a:spLocks noChangeShapeType="1"/>
          </p:cNvSpPr>
          <p:nvPr/>
        </p:nvSpPr>
        <p:spPr bwMode="auto">
          <a:xfrm>
            <a:off x="5757394" y="4540025"/>
            <a:ext cx="1738731" cy="155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24">
            <a:extLst>
              <a:ext uri="{FF2B5EF4-FFF2-40B4-BE49-F238E27FC236}">
                <a16:creationId xmlns:a16="http://schemas.microsoft.com/office/drawing/2014/main" id="{8CBD628D-6A69-4A76-87A5-C07CA68A844C}"/>
              </a:ext>
            </a:extLst>
          </p:cNvPr>
          <p:cNvSpPr>
            <a:spLocks noChangeShapeType="1"/>
          </p:cNvSpPr>
          <p:nvPr/>
        </p:nvSpPr>
        <p:spPr bwMode="auto">
          <a:xfrm flipV="1">
            <a:off x="766164" y="3055427"/>
            <a:ext cx="0" cy="2763119"/>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 name="Line 25">
            <a:extLst>
              <a:ext uri="{FF2B5EF4-FFF2-40B4-BE49-F238E27FC236}">
                <a16:creationId xmlns:a16="http://schemas.microsoft.com/office/drawing/2014/main" id="{5DD3CE0B-9850-452A-BE52-286B19A7FD57}"/>
              </a:ext>
            </a:extLst>
          </p:cNvPr>
          <p:cNvSpPr>
            <a:spLocks noChangeShapeType="1"/>
          </p:cNvSpPr>
          <p:nvPr/>
        </p:nvSpPr>
        <p:spPr bwMode="auto">
          <a:xfrm rot="10800000" flipV="1">
            <a:off x="8239287" y="3064333"/>
            <a:ext cx="2962" cy="2763118"/>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 name="AutoShape 26">
            <a:extLst>
              <a:ext uri="{FF2B5EF4-FFF2-40B4-BE49-F238E27FC236}">
                <a16:creationId xmlns:a16="http://schemas.microsoft.com/office/drawing/2014/main" id="{8EAC0BB4-5D1E-4B8E-A275-C3E3BB736CD5}"/>
              </a:ext>
            </a:extLst>
          </p:cNvPr>
          <p:cNvSpPr>
            <a:spLocks noChangeArrowheads="1"/>
          </p:cNvSpPr>
          <p:nvPr/>
        </p:nvSpPr>
        <p:spPr bwMode="auto">
          <a:xfrm>
            <a:off x="3955240" y="3846783"/>
            <a:ext cx="1343296" cy="1008437"/>
          </a:xfrm>
          <a:prstGeom prst="rightArrow">
            <a:avLst>
              <a:gd name="adj1" fmla="val 50000"/>
              <a:gd name="adj2" fmla="val 34885"/>
            </a:avLst>
          </a:prstGeom>
          <a:solidFill>
            <a:srgbClr val="FDDA77"/>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 Box 27">
            <a:extLst>
              <a:ext uri="{FF2B5EF4-FFF2-40B4-BE49-F238E27FC236}">
                <a16:creationId xmlns:a16="http://schemas.microsoft.com/office/drawing/2014/main" id="{0C51154F-6CA7-4A02-9ADD-1B83F3B90E1E}"/>
              </a:ext>
            </a:extLst>
          </p:cNvPr>
          <p:cNvSpPr txBox="1">
            <a:spLocks noChangeArrowheads="1"/>
          </p:cNvSpPr>
          <p:nvPr/>
        </p:nvSpPr>
        <p:spPr bwMode="auto">
          <a:xfrm>
            <a:off x="2179555" y="3485865"/>
            <a:ext cx="633882" cy="418889"/>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ESS</a:t>
            </a:r>
            <a:endParaRPr lang="en-US" altLang="zh-CN" sz="4800" dirty="0"/>
          </a:p>
        </p:txBody>
      </p:sp>
      <p:sp>
        <p:nvSpPr>
          <p:cNvPr id="13" name="Text Box 28">
            <a:extLst>
              <a:ext uri="{FF2B5EF4-FFF2-40B4-BE49-F238E27FC236}">
                <a16:creationId xmlns:a16="http://schemas.microsoft.com/office/drawing/2014/main" id="{72D9EF94-86C0-4D18-B245-F4FAFA08C795}"/>
              </a:ext>
            </a:extLst>
          </p:cNvPr>
          <p:cNvSpPr txBox="1">
            <a:spLocks noChangeArrowheads="1"/>
          </p:cNvSpPr>
          <p:nvPr/>
        </p:nvSpPr>
        <p:spPr bwMode="auto">
          <a:xfrm>
            <a:off x="2140470" y="4275162"/>
            <a:ext cx="633882" cy="668671"/>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DSS</a:t>
            </a:r>
          </a:p>
          <a:p>
            <a:pPr algn="ctr" eaLnBrk="1" hangingPunct="1"/>
            <a:r>
              <a:rPr lang="en-US" altLang="zh-CN" sz="2000">
                <a:latin typeface="Times New Roman" panose="02020603050405020304" pitchFamily="18" charset="0"/>
              </a:rPr>
              <a:t>MIS</a:t>
            </a:r>
            <a:endParaRPr lang="en-US" altLang="zh-CN" sz="4800"/>
          </a:p>
        </p:txBody>
      </p:sp>
      <p:sp>
        <p:nvSpPr>
          <p:cNvPr id="14" name="Text Box 29">
            <a:extLst>
              <a:ext uri="{FF2B5EF4-FFF2-40B4-BE49-F238E27FC236}">
                <a16:creationId xmlns:a16="http://schemas.microsoft.com/office/drawing/2014/main" id="{14BD9CBC-7238-4A07-8C16-DE4D9D87F1D8}"/>
              </a:ext>
            </a:extLst>
          </p:cNvPr>
          <p:cNvSpPr txBox="1">
            <a:spLocks noChangeArrowheads="1"/>
          </p:cNvSpPr>
          <p:nvPr/>
        </p:nvSpPr>
        <p:spPr bwMode="auto">
          <a:xfrm>
            <a:off x="1770683" y="5315449"/>
            <a:ext cx="1373455" cy="428198"/>
          </a:xfrm>
          <a:prstGeom prst="rect">
            <a:avLst/>
          </a:prstGeom>
          <a:noFill/>
          <a:ln>
            <a:noFill/>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EDPS/TPS</a:t>
            </a:r>
            <a:endParaRPr lang="en-US" altLang="zh-CN" sz="4800" dirty="0"/>
          </a:p>
        </p:txBody>
      </p:sp>
      <p:sp>
        <p:nvSpPr>
          <p:cNvPr id="15" name="Text Box 30">
            <a:extLst>
              <a:ext uri="{FF2B5EF4-FFF2-40B4-BE49-F238E27FC236}">
                <a16:creationId xmlns:a16="http://schemas.microsoft.com/office/drawing/2014/main" id="{838EA530-864B-4D30-AF85-CA17FAD74AEF}"/>
              </a:ext>
            </a:extLst>
          </p:cNvPr>
          <p:cNvSpPr txBox="1">
            <a:spLocks noChangeArrowheads="1"/>
          </p:cNvSpPr>
          <p:nvPr/>
        </p:nvSpPr>
        <p:spPr bwMode="auto">
          <a:xfrm>
            <a:off x="6271587" y="3863925"/>
            <a:ext cx="632400" cy="418889"/>
          </a:xfrm>
          <a:prstGeom prst="rect">
            <a:avLst/>
          </a:prstGeom>
          <a:solidFill>
            <a:srgbClr val="9966FF"/>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bg1"/>
                </a:solidFill>
                <a:latin typeface="Times New Roman" panose="02020603050405020304" pitchFamily="18" charset="0"/>
              </a:rPr>
              <a:t>SIS</a:t>
            </a:r>
            <a:endParaRPr lang="en-US" altLang="zh-CN" sz="4800">
              <a:solidFill>
                <a:schemeClr val="bg1"/>
              </a:solidFill>
            </a:endParaRPr>
          </a:p>
        </p:txBody>
      </p:sp>
      <p:sp>
        <p:nvSpPr>
          <p:cNvPr id="16" name="Text Box 31">
            <a:extLst>
              <a:ext uri="{FF2B5EF4-FFF2-40B4-BE49-F238E27FC236}">
                <a16:creationId xmlns:a16="http://schemas.microsoft.com/office/drawing/2014/main" id="{3BBC89F8-5D79-4DC8-BC76-3E912B5DF0D4}"/>
              </a:ext>
            </a:extLst>
          </p:cNvPr>
          <p:cNvSpPr txBox="1">
            <a:spLocks noChangeArrowheads="1"/>
          </p:cNvSpPr>
          <p:nvPr/>
        </p:nvSpPr>
        <p:spPr bwMode="auto">
          <a:xfrm>
            <a:off x="6271587" y="4893885"/>
            <a:ext cx="632400" cy="541454"/>
          </a:xfrm>
          <a:prstGeom prst="rect">
            <a:avLst/>
          </a:prstGeom>
          <a:solidFill>
            <a:srgbClr val="9966FF"/>
          </a:solidFill>
          <a:ln>
            <a:noFill/>
          </a:ln>
          <a:extLst>
            <a:ext uri="{91240B29-F687-4F45-9708-019B960494DF}">
              <a14:hiddenLine xmlns:a14="http://schemas.microsoft.com/office/drawing/2010/main" w="317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bg1"/>
                </a:solidFill>
                <a:latin typeface="Times New Roman" panose="02020603050405020304" pitchFamily="18" charset="0"/>
              </a:rPr>
              <a:t>BPR</a:t>
            </a:r>
          </a:p>
          <a:p>
            <a:pPr algn="ctr" eaLnBrk="1" hangingPunct="1"/>
            <a:r>
              <a:rPr lang="en-US" altLang="zh-CN" sz="2000">
                <a:solidFill>
                  <a:schemeClr val="bg1"/>
                </a:solidFill>
                <a:latin typeface="Times New Roman" panose="02020603050405020304" pitchFamily="18" charset="0"/>
              </a:rPr>
              <a:t>BPM</a:t>
            </a:r>
            <a:endParaRPr lang="en-US" altLang="zh-CN" sz="4800">
              <a:solidFill>
                <a:schemeClr val="bg1"/>
              </a:solidFill>
            </a:endParaRPr>
          </a:p>
        </p:txBody>
      </p:sp>
      <p:sp>
        <p:nvSpPr>
          <p:cNvPr id="17" name="Text Box 32">
            <a:extLst>
              <a:ext uri="{FF2B5EF4-FFF2-40B4-BE49-F238E27FC236}">
                <a16:creationId xmlns:a16="http://schemas.microsoft.com/office/drawing/2014/main" id="{3048A838-28CA-4161-BA5F-1E5415C5F97B}"/>
              </a:ext>
            </a:extLst>
          </p:cNvPr>
          <p:cNvSpPr txBox="1">
            <a:spLocks noChangeArrowheads="1"/>
          </p:cNvSpPr>
          <p:nvPr/>
        </p:nvSpPr>
        <p:spPr bwMode="auto">
          <a:xfrm>
            <a:off x="1331640" y="5953695"/>
            <a:ext cx="2623600" cy="41888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宋体" panose="02010600030101010101" pitchFamily="2" charset="-122"/>
                <a:ea typeface="黑体" panose="02010609060101010101" pitchFamily="49" charset="-122"/>
              </a:rPr>
              <a:t>过去：支持管理构架</a:t>
            </a:r>
            <a:endParaRPr lang="zh-CN" altLang="en-US" sz="2000" dirty="0">
              <a:ea typeface="黑体" panose="02010609060101010101" pitchFamily="49" charset="-122"/>
            </a:endParaRPr>
          </a:p>
        </p:txBody>
      </p:sp>
      <p:sp>
        <p:nvSpPr>
          <p:cNvPr id="18" name="Text Box 33">
            <a:extLst>
              <a:ext uri="{FF2B5EF4-FFF2-40B4-BE49-F238E27FC236}">
                <a16:creationId xmlns:a16="http://schemas.microsoft.com/office/drawing/2014/main" id="{E80B9CC4-F121-405B-AD25-ED1A8647D4D6}"/>
              </a:ext>
            </a:extLst>
          </p:cNvPr>
          <p:cNvSpPr txBox="1">
            <a:spLocks noChangeArrowheads="1"/>
          </p:cNvSpPr>
          <p:nvPr/>
        </p:nvSpPr>
        <p:spPr bwMode="auto">
          <a:xfrm>
            <a:off x="5298536" y="5891162"/>
            <a:ext cx="2513824" cy="418889"/>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宋体" panose="02010600030101010101" pitchFamily="2" charset="-122"/>
                <a:ea typeface="黑体" panose="02010609060101010101" pitchFamily="49" charset="-122"/>
              </a:rPr>
              <a:t>现在：重塑管理构架</a:t>
            </a:r>
            <a:endParaRPr lang="zh-CN" altLang="en-US" sz="2000" dirty="0">
              <a:ea typeface="黑体" panose="02010609060101010101" pitchFamily="49" charset="-122"/>
            </a:endParaRPr>
          </a:p>
        </p:txBody>
      </p:sp>
    </p:spTree>
    <p:extLst>
      <p:ext uri="{BB962C8B-B14F-4D97-AF65-F5344CB8AC3E}">
        <p14:creationId xmlns:p14="http://schemas.microsoft.com/office/powerpoint/2010/main" val="143430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总结：信息、管理与信息系统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755576" y="1700808"/>
            <a:ext cx="7416824" cy="4608512"/>
          </a:xfrm>
        </p:spPr>
        <p:txBody>
          <a:bodyPr>
            <a:normAutofit fontScale="85000" lnSpcReduction="20000"/>
          </a:bodyPr>
          <a:lstStyle/>
          <a:p>
            <a:pPr>
              <a:lnSpc>
                <a:spcPct val="120000"/>
              </a:lnSpc>
              <a:spcAft>
                <a:spcPts val="0"/>
              </a:spcAft>
            </a:pPr>
            <a:r>
              <a:rPr lang="zh-CN" altLang="en-US" dirty="0"/>
              <a:t>信息、管理和信息系统三者的关系：</a:t>
            </a:r>
          </a:p>
          <a:p>
            <a:pPr lvl="1">
              <a:lnSpc>
                <a:spcPct val="120000"/>
              </a:lnSpc>
              <a:spcAft>
                <a:spcPts val="0"/>
              </a:spcAft>
            </a:pPr>
            <a:r>
              <a:rPr lang="zh-CN" altLang="en-US" b="1" dirty="0">
                <a:solidFill>
                  <a:schemeClr val="tx1"/>
                </a:solidFill>
                <a:latin typeface="楷体" pitchFamily="49" charset="-122"/>
                <a:ea typeface="楷体" pitchFamily="49" charset="-122"/>
              </a:rPr>
              <a:t>信息是主体</a:t>
            </a:r>
          </a:p>
          <a:p>
            <a:pPr lvl="1">
              <a:lnSpc>
                <a:spcPct val="120000"/>
              </a:lnSpc>
              <a:spcAft>
                <a:spcPts val="0"/>
              </a:spcAft>
            </a:pPr>
            <a:r>
              <a:rPr lang="zh-CN" altLang="en-US" b="1" dirty="0">
                <a:solidFill>
                  <a:schemeClr val="tx1"/>
                </a:solidFill>
                <a:latin typeface="楷体" pitchFamily="49" charset="-122"/>
                <a:ea typeface="楷体" pitchFamily="49" charset="-122"/>
              </a:rPr>
              <a:t>管理是目的</a:t>
            </a:r>
          </a:p>
          <a:p>
            <a:pPr lvl="1">
              <a:lnSpc>
                <a:spcPct val="120000"/>
              </a:lnSpc>
              <a:spcAft>
                <a:spcPts val="0"/>
              </a:spcAft>
            </a:pPr>
            <a:r>
              <a:rPr lang="zh-CN" altLang="en-US" b="1" dirty="0">
                <a:solidFill>
                  <a:schemeClr val="tx1"/>
                </a:solidFill>
                <a:latin typeface="楷体" pitchFamily="49" charset="-122"/>
                <a:ea typeface="楷体" pitchFamily="49" charset="-122"/>
              </a:rPr>
              <a:t>信息系统是手段</a:t>
            </a:r>
          </a:p>
          <a:p>
            <a:pPr>
              <a:lnSpc>
                <a:spcPct val="120000"/>
              </a:lnSpc>
              <a:spcAft>
                <a:spcPts val="0"/>
              </a:spcAft>
            </a:pPr>
            <a:r>
              <a:rPr lang="zh-CN" altLang="en-US" dirty="0"/>
              <a:t>三者与组织的关系：</a:t>
            </a:r>
          </a:p>
          <a:p>
            <a:pPr lvl="1">
              <a:lnSpc>
                <a:spcPct val="120000"/>
              </a:lnSpc>
              <a:spcAft>
                <a:spcPts val="0"/>
              </a:spcAft>
            </a:pPr>
            <a:r>
              <a:rPr lang="zh-CN" altLang="en-US" b="1" dirty="0">
                <a:solidFill>
                  <a:schemeClr val="tx1"/>
                </a:solidFill>
                <a:latin typeface="楷体" pitchFamily="49" charset="-122"/>
                <a:ea typeface="楷体" pitchFamily="49" charset="-122"/>
              </a:rPr>
              <a:t>信息反映了组织内部和外部相关组织的各种资源、关系和活动状态</a:t>
            </a:r>
          </a:p>
          <a:p>
            <a:pPr lvl="1">
              <a:lnSpc>
                <a:spcPct val="120000"/>
              </a:lnSpc>
              <a:spcAft>
                <a:spcPts val="0"/>
              </a:spcAft>
            </a:pPr>
            <a:r>
              <a:rPr lang="zh-CN" altLang="en-US" b="1" dirty="0">
                <a:solidFill>
                  <a:schemeClr val="tx1"/>
                </a:solidFill>
                <a:latin typeface="楷体" pitchFamily="49" charset="-122"/>
                <a:ea typeface="楷体" pitchFamily="49" charset="-122"/>
              </a:rPr>
              <a:t>管理是组织利用信息从事协调、控制以达成组织目标的活动过程</a:t>
            </a:r>
          </a:p>
          <a:p>
            <a:pPr lvl="1">
              <a:lnSpc>
                <a:spcPct val="120000"/>
              </a:lnSpc>
              <a:spcAft>
                <a:spcPts val="0"/>
              </a:spcAft>
            </a:pPr>
            <a:r>
              <a:rPr lang="zh-CN" altLang="en-US" b="1" dirty="0">
                <a:solidFill>
                  <a:schemeClr val="tx1"/>
                </a:solidFill>
                <a:latin typeface="楷体" pitchFamily="49" charset="-122"/>
                <a:ea typeface="楷体" pitchFamily="49" charset="-122"/>
              </a:rPr>
              <a:t>信息系统是对组织管理职能的技术支持系统</a:t>
            </a:r>
          </a:p>
          <a:p>
            <a:pPr>
              <a:lnSpc>
                <a:spcPct val="120000"/>
              </a:lnSpc>
              <a:spcAft>
                <a:spcPts val="0"/>
              </a:spcAft>
            </a:pPr>
            <a:endParaRPr lang="zh-CN" altLang="en-US" dirty="0"/>
          </a:p>
        </p:txBody>
      </p:sp>
    </p:spTree>
    <p:extLst>
      <p:ext uri="{BB962C8B-B14F-4D97-AF65-F5344CB8AC3E}">
        <p14:creationId xmlns:p14="http://schemas.microsoft.com/office/powerpoint/2010/main" val="212583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zh-CN" altLang="en-US" dirty="0"/>
              <a:t>信息提供给决策者使用</a:t>
            </a:r>
          </a:p>
        </p:txBody>
      </p:sp>
      <p:sp>
        <p:nvSpPr>
          <p:cNvPr id="12" name="AutoShape 10">
            <a:extLst>
              <a:ext uri="{FF2B5EF4-FFF2-40B4-BE49-F238E27FC236}">
                <a16:creationId xmlns:a16="http://schemas.microsoft.com/office/drawing/2014/main" id="{276FCA99-1D33-48DA-AFE1-C00585CCA4C9}"/>
              </a:ext>
            </a:extLst>
          </p:cNvPr>
          <p:cNvSpPr>
            <a:spLocks noChangeArrowheads="1"/>
          </p:cNvSpPr>
          <p:nvPr/>
        </p:nvSpPr>
        <p:spPr bwMode="auto">
          <a:xfrm>
            <a:off x="1847315" y="2220359"/>
            <a:ext cx="1877674" cy="570248"/>
          </a:xfrm>
          <a:prstGeom prst="flowChartDocument">
            <a:avLst/>
          </a:prstGeom>
          <a:solidFill>
            <a:srgbClr val="FFFFFF"/>
          </a:solidFill>
          <a:ln w="317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Text Box 25">
            <a:extLst>
              <a:ext uri="{FF2B5EF4-FFF2-40B4-BE49-F238E27FC236}">
                <a16:creationId xmlns:a16="http://schemas.microsoft.com/office/drawing/2014/main" id="{F65A2316-F722-4FC1-9504-2A4F231810FC}"/>
              </a:ext>
            </a:extLst>
          </p:cNvPr>
          <p:cNvSpPr txBox="1">
            <a:spLocks noChangeArrowheads="1"/>
          </p:cNvSpPr>
          <p:nvPr/>
        </p:nvSpPr>
        <p:spPr bwMode="auto">
          <a:xfrm>
            <a:off x="1918551" y="1792673"/>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华文中宋" panose="02010600040101010101" pitchFamily="2" charset="-122"/>
                <a:ea typeface="华文中宋" panose="02010600040101010101" pitchFamily="2" charset="-122"/>
              </a:rPr>
              <a:t>数据处理流程</a:t>
            </a:r>
          </a:p>
        </p:txBody>
      </p:sp>
      <p:sp>
        <p:nvSpPr>
          <p:cNvPr id="28" name="Text Box 26">
            <a:extLst>
              <a:ext uri="{FF2B5EF4-FFF2-40B4-BE49-F238E27FC236}">
                <a16:creationId xmlns:a16="http://schemas.microsoft.com/office/drawing/2014/main" id="{7AB64197-4B5E-40C7-8F1A-A430A5A65472}"/>
              </a:ext>
            </a:extLst>
          </p:cNvPr>
          <p:cNvSpPr txBox="1">
            <a:spLocks noChangeArrowheads="1"/>
          </p:cNvSpPr>
          <p:nvPr/>
        </p:nvSpPr>
        <p:spPr bwMode="auto">
          <a:xfrm>
            <a:off x="2327751" y="5499287"/>
            <a:ext cx="4620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Times New Roman" panose="02020603050405020304" pitchFamily="18" charset="0"/>
              </a:rPr>
              <a:t>图</a:t>
            </a:r>
            <a:r>
              <a:rPr kumimoji="1" lang="en-US" altLang="zh-CN" sz="2400" b="1" dirty="0">
                <a:latin typeface="Times New Roman" panose="02020603050405020304" pitchFamily="18" charset="0"/>
              </a:rPr>
              <a:t>2.2  </a:t>
            </a:r>
            <a:r>
              <a:rPr kumimoji="1" lang="zh-CN" altLang="en-US" sz="2400" b="1" dirty="0">
                <a:latin typeface="Times New Roman" panose="02020603050405020304" pitchFamily="18" charset="0"/>
              </a:rPr>
              <a:t>不同管理层次的信息</a:t>
            </a:r>
            <a:endParaRPr kumimoji="1" lang="zh-CN" altLang="en-US" sz="2000" b="1" dirty="0">
              <a:latin typeface="Times New Roman" panose="02020603050405020304" pitchFamily="18" charset="0"/>
            </a:endParaRPr>
          </a:p>
        </p:txBody>
      </p:sp>
      <p:sp>
        <p:nvSpPr>
          <p:cNvPr id="29" name="Text Box 25">
            <a:extLst>
              <a:ext uri="{FF2B5EF4-FFF2-40B4-BE49-F238E27FC236}">
                <a16:creationId xmlns:a16="http://schemas.microsoft.com/office/drawing/2014/main" id="{9DD43A82-7DBD-471B-90E7-6D91C0D880BE}"/>
              </a:ext>
            </a:extLst>
          </p:cNvPr>
          <p:cNvSpPr txBox="1">
            <a:spLocks noChangeArrowheads="1"/>
          </p:cNvSpPr>
          <p:nvPr/>
        </p:nvSpPr>
        <p:spPr bwMode="auto">
          <a:xfrm>
            <a:off x="2068803" y="2891386"/>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dirty="0">
                <a:latin typeface="华文中宋" panose="02010600040101010101" pitchFamily="2" charset="-122"/>
                <a:ea typeface="华文中宋" panose="02010600040101010101" pitchFamily="2" charset="-122"/>
              </a:rPr>
              <a:t>汇总数据</a:t>
            </a:r>
          </a:p>
        </p:txBody>
      </p:sp>
      <p:sp>
        <p:nvSpPr>
          <p:cNvPr id="5" name="流程图: 多文档 4">
            <a:extLst>
              <a:ext uri="{FF2B5EF4-FFF2-40B4-BE49-F238E27FC236}">
                <a16:creationId xmlns:a16="http://schemas.microsoft.com/office/drawing/2014/main" id="{AB2C13FE-DCD5-4400-BF2F-8DB01A555993}"/>
              </a:ext>
            </a:extLst>
          </p:cNvPr>
          <p:cNvSpPr/>
          <p:nvPr/>
        </p:nvSpPr>
        <p:spPr>
          <a:xfrm>
            <a:off x="1847315" y="3846024"/>
            <a:ext cx="1877673" cy="917666"/>
          </a:xfrm>
          <a:prstGeom prst="flowChartMulti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Text Box 25">
            <a:extLst>
              <a:ext uri="{FF2B5EF4-FFF2-40B4-BE49-F238E27FC236}">
                <a16:creationId xmlns:a16="http://schemas.microsoft.com/office/drawing/2014/main" id="{A19F6A24-9A7C-470F-9142-D3FE054FF424}"/>
              </a:ext>
            </a:extLst>
          </p:cNvPr>
          <p:cNvSpPr txBox="1">
            <a:spLocks noChangeArrowheads="1"/>
          </p:cNvSpPr>
          <p:nvPr/>
        </p:nvSpPr>
        <p:spPr bwMode="auto">
          <a:xfrm>
            <a:off x="1980557" y="4852070"/>
            <a:ext cx="1656185" cy="427686"/>
          </a:xfrm>
          <a:prstGeom prst="rect">
            <a:avLst/>
          </a:prstGeom>
          <a:noFill/>
          <a:ln w="3175">
            <a:noFill/>
            <a:miter lim="800000"/>
            <a:headEnd/>
            <a:tailEnd/>
          </a:ln>
        </p:spPr>
        <p:txBody>
          <a:bodyPr lIns="0" tIns="0" rIns="0" bIns="0"/>
          <a:lstStyle>
            <a:defPPr>
              <a:defRPr lang="en-US"/>
            </a:defPPr>
            <a:lvl1pPr algn="ctr">
              <a:defRPr kumimoji="1" b="1">
                <a:latin typeface="华文中宋" panose="02010600040101010101" pitchFamily="2" charset="-122"/>
                <a:ea typeface="华文中宋" panose="02010600040101010101" pitchFamily="2"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t>业务数据</a:t>
            </a:r>
          </a:p>
        </p:txBody>
      </p:sp>
      <p:sp>
        <p:nvSpPr>
          <p:cNvPr id="32" name="Text Box 25">
            <a:extLst>
              <a:ext uri="{FF2B5EF4-FFF2-40B4-BE49-F238E27FC236}">
                <a16:creationId xmlns:a16="http://schemas.microsoft.com/office/drawing/2014/main" id="{726C8BE0-5064-4CF9-915E-431A18CC696C}"/>
              </a:ext>
            </a:extLst>
          </p:cNvPr>
          <p:cNvSpPr txBox="1">
            <a:spLocks noChangeArrowheads="1"/>
          </p:cNvSpPr>
          <p:nvPr/>
        </p:nvSpPr>
        <p:spPr bwMode="auto">
          <a:xfrm>
            <a:off x="671566" y="4100776"/>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操作级</a:t>
            </a:r>
          </a:p>
        </p:txBody>
      </p:sp>
      <p:sp>
        <p:nvSpPr>
          <p:cNvPr id="33" name="Text Box 25">
            <a:extLst>
              <a:ext uri="{FF2B5EF4-FFF2-40B4-BE49-F238E27FC236}">
                <a16:creationId xmlns:a16="http://schemas.microsoft.com/office/drawing/2014/main" id="{5BE9C45A-57CB-4D96-B75D-8E85D0B20709}"/>
              </a:ext>
            </a:extLst>
          </p:cNvPr>
          <p:cNvSpPr txBox="1">
            <a:spLocks noChangeArrowheads="1"/>
          </p:cNvSpPr>
          <p:nvPr/>
        </p:nvSpPr>
        <p:spPr bwMode="auto">
          <a:xfrm>
            <a:off x="671566" y="2291640"/>
            <a:ext cx="1656185" cy="427686"/>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管理级</a:t>
            </a:r>
          </a:p>
        </p:txBody>
      </p:sp>
      <p:sp>
        <p:nvSpPr>
          <p:cNvPr id="34" name="Text Box 25">
            <a:extLst>
              <a:ext uri="{FF2B5EF4-FFF2-40B4-BE49-F238E27FC236}">
                <a16:creationId xmlns:a16="http://schemas.microsoft.com/office/drawing/2014/main" id="{364EB4FE-7DBA-4AEC-A70D-E0CC3BA575EA}"/>
              </a:ext>
            </a:extLst>
          </p:cNvPr>
          <p:cNvSpPr txBox="1">
            <a:spLocks noChangeArrowheads="1"/>
          </p:cNvSpPr>
          <p:nvPr/>
        </p:nvSpPr>
        <p:spPr bwMode="auto">
          <a:xfrm>
            <a:off x="4283968" y="2291639"/>
            <a:ext cx="3710516" cy="498967"/>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信息</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决策规则</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管理决策</a:t>
            </a:r>
          </a:p>
        </p:txBody>
      </p:sp>
      <p:sp>
        <p:nvSpPr>
          <p:cNvPr id="35" name="Text Box 25">
            <a:extLst>
              <a:ext uri="{FF2B5EF4-FFF2-40B4-BE49-F238E27FC236}">
                <a16:creationId xmlns:a16="http://schemas.microsoft.com/office/drawing/2014/main" id="{7040697F-DA9E-4106-A57E-27865553DFB9}"/>
              </a:ext>
            </a:extLst>
          </p:cNvPr>
          <p:cNvSpPr txBox="1">
            <a:spLocks noChangeArrowheads="1"/>
          </p:cNvSpPr>
          <p:nvPr/>
        </p:nvSpPr>
        <p:spPr bwMode="auto">
          <a:xfrm>
            <a:off x="4283968" y="3844009"/>
            <a:ext cx="3710516" cy="498967"/>
          </a:xfrm>
          <a:prstGeom prst="rect">
            <a:avLst/>
          </a:prstGeom>
          <a:noFill/>
          <a:ln w="3175">
            <a:no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b="1" dirty="0">
                <a:latin typeface="华文中宋" panose="02010600040101010101" pitchFamily="2" charset="-122"/>
                <a:ea typeface="华文中宋" panose="02010600040101010101" pitchFamily="2" charset="-122"/>
              </a:rPr>
              <a:t>信息</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决策规则</a:t>
            </a:r>
            <a:r>
              <a:rPr kumimoji="1" lang="en-US" altLang="zh-CN" b="1" dirty="0">
                <a:latin typeface="华文中宋" panose="02010600040101010101" pitchFamily="2" charset="-122"/>
                <a:ea typeface="华文中宋" panose="02010600040101010101" pitchFamily="2" charset="-122"/>
              </a:rPr>
              <a:t>=</a:t>
            </a:r>
            <a:r>
              <a:rPr kumimoji="1" lang="zh-CN" altLang="en-US" b="1" dirty="0">
                <a:latin typeface="华文中宋" panose="02010600040101010101" pitchFamily="2" charset="-122"/>
                <a:ea typeface="华文中宋" panose="02010600040101010101" pitchFamily="2" charset="-122"/>
              </a:rPr>
              <a:t>操作人员决策</a:t>
            </a:r>
          </a:p>
        </p:txBody>
      </p:sp>
      <p:cxnSp>
        <p:nvCxnSpPr>
          <p:cNvPr id="36" name="直接箭头连接符 35">
            <a:extLst>
              <a:ext uri="{FF2B5EF4-FFF2-40B4-BE49-F238E27FC236}">
                <a16:creationId xmlns:a16="http://schemas.microsoft.com/office/drawing/2014/main" id="{26AF7DCF-6AD3-4C39-B279-D52E40F9FA52}"/>
              </a:ext>
            </a:extLst>
          </p:cNvPr>
          <p:cNvCxnSpPr>
            <a:cxnSpLocks/>
            <a:stCxn id="5" idx="0"/>
            <a:endCxn id="29" idx="2"/>
          </p:cNvCxnSpPr>
          <p:nvPr/>
        </p:nvCxnSpPr>
        <p:spPr>
          <a:xfrm flipH="1" flipV="1">
            <a:off x="2896896" y="3319072"/>
            <a:ext cx="18432" cy="52695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309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normAutofit/>
          </a:bodyPr>
          <a:lstStyle/>
          <a:p>
            <a:r>
              <a:rPr lang="zh-CN" altLang="en-US" dirty="0"/>
              <a:t>总结：信息、管理与信息系统</a:t>
            </a:r>
          </a:p>
        </p:txBody>
      </p:sp>
      <p:sp>
        <p:nvSpPr>
          <p:cNvPr id="31" name="内容占位符 14">
            <a:extLst>
              <a:ext uri="{FF2B5EF4-FFF2-40B4-BE49-F238E27FC236}">
                <a16:creationId xmlns:a16="http://schemas.microsoft.com/office/drawing/2014/main" id="{6369BDC3-62DC-4539-9DDE-5BEEA12A4066}"/>
              </a:ext>
            </a:extLst>
          </p:cNvPr>
          <p:cNvSpPr>
            <a:spLocks noGrp="1"/>
          </p:cNvSpPr>
          <p:nvPr>
            <p:ph idx="1"/>
          </p:nvPr>
        </p:nvSpPr>
        <p:spPr>
          <a:xfrm>
            <a:off x="971600" y="1772816"/>
            <a:ext cx="7416824" cy="4608512"/>
          </a:xfrm>
        </p:spPr>
        <p:txBody>
          <a:bodyPr>
            <a:normAutofit fontScale="77500" lnSpcReduction="20000"/>
          </a:bodyPr>
          <a:lstStyle/>
          <a:p>
            <a:pPr marL="0" indent="0">
              <a:lnSpc>
                <a:spcPct val="120000"/>
              </a:lnSpc>
              <a:spcAft>
                <a:spcPts val="0"/>
              </a:spcAft>
              <a:buNone/>
            </a:pPr>
            <a:r>
              <a:rPr lang="en-US" altLang="zh-CN" dirty="0"/>
              <a:t>1.</a:t>
            </a:r>
            <a:r>
              <a:rPr lang="zh-CN" altLang="en-US" dirty="0"/>
              <a:t>信息的定义和性质</a:t>
            </a:r>
            <a:r>
              <a:rPr lang="en-US" altLang="zh-CN" dirty="0"/>
              <a:t>:8</a:t>
            </a:r>
            <a:r>
              <a:rPr lang="zh-CN" altLang="en-US" dirty="0"/>
              <a:t>点基本性质 </a:t>
            </a:r>
          </a:p>
          <a:p>
            <a:pPr marL="0" indent="0">
              <a:lnSpc>
                <a:spcPct val="120000"/>
              </a:lnSpc>
              <a:spcAft>
                <a:spcPts val="0"/>
              </a:spcAft>
              <a:buNone/>
            </a:pPr>
            <a:r>
              <a:rPr lang="en-US" altLang="zh-CN" dirty="0"/>
              <a:t>2.</a:t>
            </a:r>
            <a:r>
              <a:rPr lang="zh-CN" altLang="en-US" dirty="0"/>
              <a:t>管理中的信息根据管理层次可分成</a:t>
            </a:r>
            <a:r>
              <a:rPr lang="en-US" altLang="zh-CN" dirty="0"/>
              <a:t>3</a:t>
            </a:r>
            <a:r>
              <a:rPr lang="zh-CN" altLang="en-US" dirty="0"/>
              <a:t>类、各类的基本内涵。</a:t>
            </a:r>
          </a:p>
          <a:p>
            <a:pPr marL="0" indent="0">
              <a:lnSpc>
                <a:spcPct val="120000"/>
              </a:lnSpc>
              <a:spcAft>
                <a:spcPts val="0"/>
              </a:spcAft>
              <a:buNone/>
            </a:pPr>
            <a:r>
              <a:rPr lang="en-US" altLang="zh-CN" dirty="0"/>
              <a:t>3.</a:t>
            </a:r>
            <a:r>
              <a:rPr lang="zh-CN" altLang="en-US" dirty="0"/>
              <a:t>信息系统的基本功能有</a:t>
            </a:r>
            <a:r>
              <a:rPr lang="en-US" altLang="zh-CN" dirty="0"/>
              <a:t>6</a:t>
            </a:r>
            <a:r>
              <a:rPr lang="zh-CN" altLang="en-US" dirty="0"/>
              <a:t>点（信息识别有</a:t>
            </a:r>
            <a:r>
              <a:rPr lang="en-US" altLang="zh-CN" dirty="0"/>
              <a:t>3</a:t>
            </a:r>
            <a:r>
              <a:rPr lang="zh-CN" altLang="en-US" dirty="0"/>
              <a:t>种方法、信息传输</a:t>
            </a:r>
            <a:r>
              <a:rPr lang="en-US" altLang="zh-CN" dirty="0"/>
              <a:t>6</a:t>
            </a:r>
            <a:r>
              <a:rPr lang="zh-CN" altLang="en-US" dirty="0"/>
              <a:t>个部分</a:t>
            </a:r>
          </a:p>
          <a:p>
            <a:pPr marL="0" indent="0">
              <a:lnSpc>
                <a:spcPct val="120000"/>
              </a:lnSpc>
              <a:spcAft>
                <a:spcPts val="0"/>
              </a:spcAft>
              <a:buNone/>
            </a:pPr>
            <a:r>
              <a:rPr lang="en-US" altLang="zh-CN" dirty="0"/>
              <a:t>4.</a:t>
            </a:r>
            <a:r>
              <a:rPr lang="zh-CN" altLang="en-US" dirty="0"/>
              <a:t>信息系统的结构</a:t>
            </a:r>
          </a:p>
          <a:p>
            <a:pPr marL="0" indent="0">
              <a:lnSpc>
                <a:spcPct val="120000"/>
              </a:lnSpc>
              <a:spcAft>
                <a:spcPts val="0"/>
              </a:spcAft>
              <a:buNone/>
            </a:pPr>
            <a:r>
              <a:rPr lang="zh-CN" altLang="en-US" dirty="0"/>
              <a:t>  信息系统的概念结构：</a:t>
            </a:r>
            <a:r>
              <a:rPr lang="en-US" altLang="zh-CN" dirty="0"/>
              <a:t>4</a:t>
            </a:r>
            <a:r>
              <a:rPr lang="zh-CN" altLang="en-US" dirty="0"/>
              <a:t>部分、管理职能逻辑结构</a:t>
            </a:r>
            <a:r>
              <a:rPr lang="en-US" altLang="zh-CN" dirty="0"/>
              <a:t>7</a:t>
            </a:r>
            <a:r>
              <a:rPr lang="zh-CN" altLang="en-US" dirty="0"/>
              <a:t>个子系统</a:t>
            </a:r>
          </a:p>
          <a:p>
            <a:pPr marL="0" indent="0">
              <a:lnSpc>
                <a:spcPct val="120000"/>
              </a:lnSpc>
              <a:spcAft>
                <a:spcPts val="0"/>
              </a:spcAft>
              <a:buNone/>
            </a:pPr>
            <a:r>
              <a:rPr lang="zh-CN" altLang="en-US" dirty="0"/>
              <a:t>  信息系统的物理结构：</a:t>
            </a:r>
            <a:r>
              <a:rPr lang="en-US" altLang="zh-CN" dirty="0"/>
              <a:t>2</a:t>
            </a:r>
            <a:r>
              <a:rPr lang="zh-CN" altLang="en-US" dirty="0"/>
              <a:t>类，各自的概述分布式有</a:t>
            </a:r>
            <a:r>
              <a:rPr lang="en-US" altLang="zh-CN" dirty="0"/>
              <a:t>3</a:t>
            </a:r>
            <a:r>
              <a:rPr lang="zh-CN" altLang="en-US" dirty="0"/>
              <a:t>种</a:t>
            </a:r>
          </a:p>
          <a:p>
            <a:pPr marL="0" indent="0">
              <a:lnSpc>
                <a:spcPct val="120000"/>
              </a:lnSpc>
              <a:spcAft>
                <a:spcPts val="0"/>
              </a:spcAft>
              <a:buNone/>
            </a:pPr>
            <a:r>
              <a:rPr lang="en-US" altLang="zh-CN" dirty="0"/>
              <a:t>5.</a:t>
            </a:r>
            <a:r>
              <a:rPr lang="zh-CN" altLang="en-US" dirty="0"/>
              <a:t>按技术发展分类：</a:t>
            </a:r>
            <a:r>
              <a:rPr lang="en-US" altLang="zh-CN" dirty="0"/>
              <a:t>4</a:t>
            </a:r>
            <a:r>
              <a:rPr lang="zh-CN" altLang="en-US" dirty="0"/>
              <a:t>种情况</a:t>
            </a:r>
          </a:p>
          <a:p>
            <a:pPr marL="0" indent="0">
              <a:lnSpc>
                <a:spcPct val="120000"/>
              </a:lnSpc>
              <a:spcAft>
                <a:spcPts val="0"/>
              </a:spcAft>
              <a:buNone/>
            </a:pPr>
            <a:r>
              <a:rPr lang="en-US" altLang="zh-CN" dirty="0"/>
              <a:t>6.</a:t>
            </a:r>
            <a:r>
              <a:rPr lang="zh-CN" altLang="en-US" dirty="0"/>
              <a:t>按管理应用分类：</a:t>
            </a:r>
            <a:r>
              <a:rPr lang="en-US" altLang="zh-CN" dirty="0"/>
              <a:t>5</a:t>
            </a:r>
            <a:r>
              <a:rPr lang="zh-CN" altLang="en-US" dirty="0"/>
              <a:t>种情况</a:t>
            </a:r>
          </a:p>
        </p:txBody>
      </p:sp>
    </p:spTree>
    <p:extLst>
      <p:ext uri="{BB962C8B-B14F-4D97-AF65-F5344CB8AC3E}">
        <p14:creationId xmlns:p14="http://schemas.microsoft.com/office/powerpoint/2010/main" val="115300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数据、信息和知识</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0" indent="0">
              <a:buNone/>
            </a:pPr>
            <a:r>
              <a:rPr lang="zh-CN" altLang="en-US" dirty="0">
                <a:solidFill>
                  <a:schemeClr val="tx1"/>
                </a:solidFill>
                <a:latin typeface="华文中宋" panose="02010600040101010101" pitchFamily="2" charset="-122"/>
                <a:ea typeface="华文中宋" panose="02010600040101010101" pitchFamily="2" charset="-122"/>
              </a:rPr>
              <a:t>世界银行推出了</a:t>
            </a:r>
            <a:r>
              <a:rPr lang="en-US" altLang="zh-CN" dirty="0">
                <a:solidFill>
                  <a:schemeClr val="tx1"/>
                </a:solidFill>
                <a:latin typeface="华文中宋" panose="02010600040101010101" pitchFamily="2" charset="-122"/>
                <a:ea typeface="华文中宋" panose="02010600040101010101" pitchFamily="2" charset="-122"/>
              </a:rPr>
              <a:t>《1998</a:t>
            </a:r>
            <a:r>
              <a:rPr lang="zh-CN" altLang="en-US" dirty="0">
                <a:solidFill>
                  <a:schemeClr val="tx1"/>
                </a:solidFill>
                <a:latin typeface="华文中宋" panose="02010600040101010101" pitchFamily="2" charset="-122"/>
                <a:ea typeface="华文中宋" panose="02010600040101010101" pitchFamily="2" charset="-122"/>
              </a:rPr>
              <a:t>年世界发展报告</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知识促进发展</a:t>
            </a:r>
            <a:r>
              <a:rPr lang="en-US" altLang="zh-CN" dirty="0">
                <a:solidFill>
                  <a:schemeClr val="tx1"/>
                </a:solidFill>
                <a:latin typeface="华文中宋" panose="02010600040101010101" pitchFamily="2" charset="-122"/>
                <a:ea typeface="华文中宋" panose="02010600040101010101" pitchFamily="2" charset="-122"/>
              </a:rPr>
              <a:t>》</a:t>
            </a:r>
            <a:r>
              <a:rPr lang="zh-CN" altLang="en-US" dirty="0">
                <a:solidFill>
                  <a:schemeClr val="tx1"/>
                </a:solidFill>
                <a:latin typeface="华文中宋" panose="02010600040101010101" pitchFamily="2" charset="-122"/>
                <a:ea typeface="华文中宋" panose="02010600040101010101" pitchFamily="2" charset="-122"/>
              </a:rPr>
              <a:t>：</a:t>
            </a:r>
          </a:p>
          <a:p>
            <a:r>
              <a:rPr lang="en-US" altLang="zh-CN" sz="2400" dirty="0">
                <a:solidFill>
                  <a:schemeClr val="tx1"/>
                </a:solidFill>
                <a:latin typeface="楷体" panose="02010609060101010101" pitchFamily="49" charset="-122"/>
                <a:ea typeface="楷体" panose="02010609060101010101" pitchFamily="49" charset="-122"/>
              </a:rPr>
              <a:t>	</a:t>
            </a:r>
            <a:r>
              <a:rPr lang="zh-CN" altLang="en-US" sz="2400" dirty="0">
                <a:solidFill>
                  <a:schemeClr val="tx1"/>
                </a:solidFill>
                <a:latin typeface="楷体" panose="02010609060101010101" pitchFamily="49" charset="-122"/>
                <a:ea typeface="楷体" panose="02010609060101010101" pitchFamily="49" charset="-122"/>
              </a:rPr>
              <a:t>数据是未经组织的数字、词语、声音、图像等；</a:t>
            </a:r>
          </a:p>
          <a:p>
            <a:r>
              <a:rPr lang="zh-CN" altLang="en-US" sz="2400" dirty="0">
                <a:solidFill>
                  <a:schemeClr val="tx1"/>
                </a:solidFill>
                <a:latin typeface="楷体" panose="02010609060101010101" pitchFamily="49" charset="-122"/>
                <a:ea typeface="楷体" panose="02010609060101010101" pitchFamily="49" charset="-122"/>
              </a:rPr>
              <a:t>信息是以有意义的形式加以排列和处理的数据（有意义的数据）；</a:t>
            </a:r>
          </a:p>
          <a:p>
            <a:r>
              <a:rPr lang="zh-CN" altLang="en-US" sz="2400" dirty="0">
                <a:solidFill>
                  <a:schemeClr val="tx1"/>
                </a:solidFill>
                <a:latin typeface="楷体" panose="02010609060101010101" pitchFamily="49" charset="-122"/>
                <a:ea typeface="楷体" panose="02010609060101010101" pitchFamily="49" charset="-122"/>
              </a:rPr>
              <a:t>知识是用于生产的信息（有意义的信息）</a:t>
            </a:r>
            <a:r>
              <a:rPr lang="en-US" altLang="zh-CN" sz="2400" dirty="0">
                <a:solidFill>
                  <a:schemeClr val="tx1"/>
                </a:solidFill>
                <a:latin typeface="楷体" panose="02010609060101010101" pitchFamily="49" charset="-122"/>
                <a:ea typeface="楷体" panose="02010609060101010101" pitchFamily="49" charset="-122"/>
              </a:rPr>
              <a:t>,</a:t>
            </a:r>
            <a:r>
              <a:rPr lang="zh-CN" altLang="en-US" sz="2400" dirty="0">
                <a:solidFill>
                  <a:schemeClr val="tx1"/>
                </a:solidFill>
                <a:latin typeface="楷体" panose="02010609060101010101" pitchFamily="49" charset="-122"/>
                <a:ea typeface="楷体" panose="02010609060101010101" pitchFamily="49" charset="-122"/>
              </a:rPr>
              <a:t>是人类关于自然界、人类社会及思维方式与运动规律的认识、经验的总和。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信息的基本属性</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sz="2400" dirty="0">
                <a:solidFill>
                  <a:schemeClr val="tx1"/>
                </a:solidFill>
                <a:latin typeface="+mn-ea"/>
              </a:rPr>
              <a:t>事实性</a:t>
            </a:r>
            <a:r>
              <a:rPr lang="en-US" altLang="zh-CN" sz="2400" dirty="0">
                <a:solidFill>
                  <a:schemeClr val="tx1"/>
                </a:solidFill>
                <a:latin typeface="+mn-ea"/>
              </a:rPr>
              <a:t>:</a:t>
            </a:r>
            <a:r>
              <a:rPr lang="zh-CN" altLang="en-US" sz="2400" dirty="0">
                <a:solidFill>
                  <a:schemeClr val="tx1"/>
                </a:solidFill>
                <a:latin typeface="+mn-ea"/>
              </a:rPr>
              <a:t>真实性是信息的根本</a:t>
            </a:r>
          </a:p>
          <a:p>
            <a:r>
              <a:rPr lang="zh-CN" altLang="en-US" sz="2400" dirty="0">
                <a:solidFill>
                  <a:schemeClr val="tx1"/>
                </a:solidFill>
                <a:latin typeface="+mn-ea"/>
              </a:rPr>
              <a:t>扩散性：信息可以传播，扩散</a:t>
            </a:r>
          </a:p>
          <a:p>
            <a:r>
              <a:rPr lang="zh-CN" altLang="en-US" sz="2400" dirty="0">
                <a:solidFill>
                  <a:schemeClr val="tx1"/>
                </a:solidFill>
                <a:latin typeface="+mn-ea"/>
              </a:rPr>
              <a:t>传输性：信息可以传输</a:t>
            </a:r>
          </a:p>
          <a:p>
            <a:r>
              <a:rPr lang="zh-CN" altLang="en-US" sz="2400" dirty="0">
                <a:solidFill>
                  <a:schemeClr val="tx1"/>
                </a:solidFill>
                <a:latin typeface="+mn-ea"/>
              </a:rPr>
              <a:t>共享性：可以分享给其他人</a:t>
            </a:r>
          </a:p>
          <a:p>
            <a:r>
              <a:rPr lang="zh-CN" altLang="en-US" sz="2400" dirty="0">
                <a:solidFill>
                  <a:schemeClr val="tx1"/>
                </a:solidFill>
                <a:latin typeface="+mn-ea"/>
              </a:rPr>
              <a:t>增值性：信息可以在不同时候有不同的价值</a:t>
            </a:r>
          </a:p>
          <a:p>
            <a:r>
              <a:rPr lang="zh-CN" altLang="en-US" sz="2400" dirty="0">
                <a:solidFill>
                  <a:schemeClr val="tx1"/>
                </a:solidFill>
                <a:latin typeface="+mn-ea"/>
              </a:rPr>
              <a:t>不完全性：不可能获取所有信息</a:t>
            </a:r>
          </a:p>
          <a:p>
            <a:r>
              <a:rPr lang="zh-CN" altLang="en-US" sz="2400" dirty="0">
                <a:solidFill>
                  <a:schemeClr val="tx1"/>
                </a:solidFill>
                <a:latin typeface="+mn-ea"/>
              </a:rPr>
              <a:t>等级性：不同级别的人员需要不同级别的信息</a:t>
            </a:r>
          </a:p>
          <a:p>
            <a:r>
              <a:rPr lang="zh-CN" altLang="en-US" sz="2400" dirty="0">
                <a:solidFill>
                  <a:schemeClr val="tx1"/>
                </a:solidFill>
                <a:latin typeface="+mn-ea"/>
              </a:rPr>
              <a:t>滞后性：从数据到信息再到决策需要时间</a:t>
            </a:r>
          </a:p>
        </p:txBody>
      </p:sp>
    </p:spTree>
    <p:extLst>
      <p:ext uri="{BB962C8B-B14F-4D97-AF65-F5344CB8AC3E}">
        <p14:creationId xmlns:p14="http://schemas.microsoft.com/office/powerpoint/2010/main" val="51054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r>
              <a:rPr lang="zh-CN" altLang="en-US" dirty="0"/>
              <a:t>信息处理器</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r>
              <a:rPr lang="zh-CN" altLang="en-US" dirty="0">
                <a:solidFill>
                  <a:schemeClr val="tx1"/>
                </a:solidFill>
                <a:latin typeface="+mn-ea"/>
              </a:rPr>
              <a:t>人和计算机都是信息处理器，都有信息的输入、处理和输出功能。</a:t>
            </a:r>
          </a:p>
          <a:p>
            <a:pPr lvl="1"/>
            <a:r>
              <a:rPr lang="zh-CN" altLang="en-US" sz="2400" b="1" dirty="0">
                <a:solidFill>
                  <a:schemeClr val="tx1"/>
                </a:solidFill>
                <a:latin typeface="楷体" pitchFamily="49" charset="-122"/>
                <a:ea typeface="楷体" pitchFamily="49" charset="-122"/>
              </a:rPr>
              <a:t>全人工</a:t>
            </a:r>
          </a:p>
          <a:p>
            <a:pPr lvl="1"/>
            <a:r>
              <a:rPr lang="zh-CN" altLang="en-US" sz="2400" b="1" dirty="0">
                <a:solidFill>
                  <a:schemeClr val="tx1"/>
                </a:solidFill>
                <a:latin typeface="楷体" pitchFamily="49" charset="-122"/>
                <a:ea typeface="楷体" pitchFamily="49" charset="-122"/>
              </a:rPr>
              <a:t>全自动（工业控制领域的信息处理）</a:t>
            </a:r>
          </a:p>
          <a:p>
            <a:pPr lvl="1"/>
            <a:r>
              <a:rPr lang="zh-CN" altLang="en-US" sz="2400" b="1" dirty="0">
                <a:solidFill>
                  <a:schemeClr val="tx1"/>
                </a:solidFill>
                <a:latin typeface="楷体" pitchFamily="49" charset="-122"/>
                <a:ea typeface="楷体" pitchFamily="49" charset="-122"/>
              </a:rPr>
              <a:t>人机结合（管理领域的信息处理）</a:t>
            </a:r>
          </a:p>
        </p:txBody>
      </p:sp>
    </p:spTree>
    <p:extLst>
      <p:ext uri="{BB962C8B-B14F-4D97-AF65-F5344CB8AC3E}">
        <p14:creationId xmlns:p14="http://schemas.microsoft.com/office/powerpoint/2010/main" val="26491599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1673</TotalTime>
  <Words>4211</Words>
  <Application>Microsoft Office PowerPoint</Application>
  <PresentationFormat>全屏显示(4:3)</PresentationFormat>
  <Paragraphs>813</Paragraphs>
  <Slides>60</Slides>
  <Notes>54</Notes>
  <HiddenSlides>2</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8" baseType="lpstr">
      <vt:lpstr>等线</vt:lpstr>
      <vt:lpstr>黑体</vt:lpstr>
      <vt:lpstr>华文行楷</vt:lpstr>
      <vt:lpstr>华文中宋</vt:lpstr>
      <vt:lpstr>楷体</vt:lpstr>
      <vt:lpstr>楷体_GB2312</vt:lpstr>
      <vt:lpstr>宋体</vt:lpstr>
      <vt:lpstr>微软雅黑</vt:lpstr>
      <vt:lpstr>Arial</vt:lpstr>
      <vt:lpstr>Calibri</vt:lpstr>
      <vt:lpstr>Cambria</vt:lpstr>
      <vt:lpstr>Courier New</vt:lpstr>
      <vt:lpstr>Garamond</vt:lpstr>
      <vt:lpstr>Tahoma</vt:lpstr>
      <vt:lpstr>Times New Roman</vt:lpstr>
      <vt:lpstr>Wingdings</vt:lpstr>
      <vt:lpstr>环保</vt:lpstr>
      <vt:lpstr>Visio</vt:lpstr>
      <vt:lpstr>第2章  信息、管理与信息系统</vt:lpstr>
      <vt:lpstr>本章主要内容</vt:lpstr>
      <vt:lpstr>需要理解的相关概念</vt:lpstr>
      <vt:lpstr>2.1 信息的概念</vt:lpstr>
      <vt:lpstr>2.1 信息的概念</vt:lpstr>
      <vt:lpstr>信息提供给决策者使用</vt:lpstr>
      <vt:lpstr>数据、信息和知识</vt:lpstr>
      <vt:lpstr>信息的基本属性</vt:lpstr>
      <vt:lpstr>信息处理器</vt:lpstr>
      <vt:lpstr>人作为信息处理器的特点</vt:lpstr>
      <vt:lpstr>计算机与人的比较</vt:lpstr>
      <vt:lpstr>2.2 信息与管理</vt:lpstr>
      <vt:lpstr>管理就是决定</vt:lpstr>
      <vt:lpstr>管理中的信息</vt:lpstr>
      <vt:lpstr>各管理层次的信息特征</vt:lpstr>
      <vt:lpstr>信息管理</vt:lpstr>
      <vt:lpstr>信息管理</vt:lpstr>
      <vt:lpstr>信息管理</vt:lpstr>
      <vt:lpstr>2.3 信息系统</vt:lpstr>
      <vt:lpstr>1. 信息系统的定义</vt:lpstr>
      <vt:lpstr>1. 信息系统的定义</vt:lpstr>
      <vt:lpstr>信息系统专业人员的基本能力</vt:lpstr>
      <vt:lpstr>2 信息系统的基本功能</vt:lpstr>
      <vt:lpstr>2 信息系统的基本功能</vt:lpstr>
      <vt:lpstr>3 信息系统的结构</vt:lpstr>
      <vt:lpstr>概念结构</vt:lpstr>
      <vt:lpstr>基于管理职能的逻辑结构</vt:lpstr>
      <vt:lpstr>信息系统的工作量塔形结构</vt:lpstr>
      <vt:lpstr>信息系统的物理结构</vt:lpstr>
      <vt:lpstr>主机-终端多用户系统</vt:lpstr>
      <vt:lpstr>文件服务器系统</vt:lpstr>
      <vt:lpstr>传统客户机-服务器系统</vt:lpstr>
      <vt:lpstr>客户机-服务器的软件结构</vt:lpstr>
      <vt:lpstr>发展趋势</vt:lpstr>
      <vt:lpstr>2.4 信息系统分类</vt:lpstr>
      <vt:lpstr>2.4.1 按技术发展分类</vt:lpstr>
      <vt:lpstr>2.4.1 按技术发展分类（续）</vt:lpstr>
      <vt:lpstr>2.4.1 按技术发展分类（续）</vt:lpstr>
      <vt:lpstr>管理信息系统阶段（MIS）</vt:lpstr>
      <vt:lpstr>决策支持系统（DSS）</vt:lpstr>
      <vt:lpstr>2.4.1 按技术发展分类（续）</vt:lpstr>
      <vt:lpstr>2.4.1 按技术发展分类（续）</vt:lpstr>
      <vt:lpstr>2.4.1 按技术发展分类（续）</vt:lpstr>
      <vt:lpstr>2.4.1 按技术发展分类（续）</vt:lpstr>
      <vt:lpstr>2.4.1 按技术发展分类（续）</vt:lpstr>
      <vt:lpstr>2.4.1 按技术发展分类（续）</vt:lpstr>
      <vt:lpstr>2.4.2 按管理应用分类</vt:lpstr>
      <vt:lpstr>企业资源计划（ERP）</vt:lpstr>
      <vt:lpstr>客户关系管理（CRM）</vt:lpstr>
      <vt:lpstr>电子商务EB</vt:lpstr>
      <vt:lpstr>2.5 信息系统与组织</vt:lpstr>
      <vt:lpstr>2.5.1信息系统在组织中的地位</vt:lpstr>
      <vt:lpstr>2.5.1信息系统在组织中的地位</vt:lpstr>
      <vt:lpstr>2.5.1信息系统在组织中的地位</vt:lpstr>
      <vt:lpstr>2.5.2 信息系统对组织的影响</vt:lpstr>
      <vt:lpstr>2.6 信息系统的发展趋势</vt:lpstr>
      <vt:lpstr>2.6.1影响信息系统发展的因素</vt:lpstr>
      <vt:lpstr>2.6.2 发展趋势</vt:lpstr>
      <vt:lpstr>总结：信息、管理与信息系统</vt:lpstr>
      <vt:lpstr>总结：信息、管理与信息系统</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124</cp:revision>
  <dcterms:created xsi:type="dcterms:W3CDTF">2006-10-08T01:30:56Z</dcterms:created>
  <dcterms:modified xsi:type="dcterms:W3CDTF">2020-02-25T00:24:52Z</dcterms:modified>
</cp:coreProperties>
</file>