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59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3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683FF-824E-A546-958D-850B1DB29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DA08C-98E1-6F4D-AAC7-6690F6D1E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12A45-F353-1441-A906-8D67B1A1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EF19-4E6F-1D47-8251-2B66A6FD19D5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1611B-779F-1F42-9509-173D6C71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9859-5B40-B443-8F4E-261A9350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61A-917B-C84D-ABE1-BAABC2805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37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6A7FF-81DC-174C-8E64-D71B43F9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D29E6F-0F55-4F46-8E45-1E65EA314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55D53-B48A-C54B-BB5E-D89CB3FF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EF19-4E6F-1D47-8251-2B66A6FD19D5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0143A-EAF7-B54A-85DD-5F5F29E4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C0895-D953-8249-85E0-5EC03D63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61A-917B-C84D-ABE1-BAABC2805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90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68C7AE-E650-F54A-9FC5-6E726FD37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93D857-0999-E846-9408-2BD2F9C5F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6EB36-EAE5-8F46-A3CF-066BF24A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EF19-4E6F-1D47-8251-2B66A6FD19D5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96875-E9AF-C949-A3E1-31DD2D9C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24426-7BD2-9F4B-A6A7-D178FDE8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61A-917B-C84D-ABE1-BAABC2805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07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CF4D9-EC00-434A-80AE-0AC9DCB1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4C331-ABA2-2543-802B-2160D4936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E0768-8A6B-314B-B748-95EC3B57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EF19-4E6F-1D47-8251-2B66A6FD19D5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AD8F3-C3F2-B348-93C1-64CBA380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77910-90A2-0346-9907-5D2510D2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61A-917B-C84D-ABE1-BAABC2805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33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E1440-7923-BA4D-872E-7F160D68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1E475D-405F-BA4B-9D0E-BF374597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6A44B-A6DB-0343-A7DE-5C49AC42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EF19-4E6F-1D47-8251-2B66A6FD19D5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C49BD-6890-4B43-87BD-A101935D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FE8EF-574A-C245-9297-6254FD50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61A-917B-C84D-ABE1-BAABC2805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45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93C43-E945-AC4F-BC13-5C4F7B4F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E40AC-68CD-1443-BF3E-0454E559F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CC2344-7F75-714C-9D53-5B595F165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C77A3-293F-6D4A-ADDD-AD689A4A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EF19-4E6F-1D47-8251-2B66A6FD19D5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FF2DE-D98D-6D45-90EE-5B561CDC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21096-3FD1-DC44-8878-198A0C8C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61A-917B-C84D-ABE1-BAABC2805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91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2E35F-1E83-6B44-AE59-0D68449D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F0762-CEA7-6341-BC13-11359D940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7B95AD-5F77-6040-BB05-DF4DF4ECF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9C3D01-8084-A845-BC18-ACAFB0AC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D16168-AD2B-7A40-896E-A68F36852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C1A6A4-21E7-A74F-AE65-7489EDF5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EF19-4E6F-1D47-8251-2B66A6FD19D5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B93CA-C9BD-E44D-9D48-CAAA83D7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1D72FA-D95C-C54D-86D8-CBC0306C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61A-917B-C84D-ABE1-BAABC2805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89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28CCB-F478-BD4B-B301-652BABD9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ADE8CF-0BBE-4A45-B5F7-C69AA6AE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EF19-4E6F-1D47-8251-2B66A6FD19D5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8576EF-3E67-5E49-A1C8-C239CDA8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7D8B0B-0AF5-614F-8FD8-DAD96E7B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61A-917B-C84D-ABE1-BAABC2805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31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122C9C-90EF-324C-BC1A-66AD49C2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EF19-4E6F-1D47-8251-2B66A6FD19D5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35E712-75A8-3F4B-A5A8-A5C6B8FC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A4232F-973A-AD4F-BF65-F8027AC5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61A-917B-C84D-ABE1-BAABC2805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687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F7FCB-7448-A649-BAEC-1E002472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D529A-C5A0-9548-8BD9-651EDEDBE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07BC0-CA1A-6842-8E80-9120C12BD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6D406-662A-9649-B891-B0DD132B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EF19-4E6F-1D47-8251-2B66A6FD19D5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FE578-FD98-6A4B-8B57-70777208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CF29EF-293E-2948-B616-842BC47E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61A-917B-C84D-ABE1-BAABC2805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5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CC121-78A4-9145-894B-6AA5848D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60F221-F913-4743-92FB-8584CF201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AE25D-7953-354E-83DA-2628F421D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BC597-ED1F-2B41-B713-692BD744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EF19-4E6F-1D47-8251-2B66A6FD19D5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A98F6-7997-964B-86DE-F24324AD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1FED2-7D23-964B-9629-3DC5F684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61A-917B-C84D-ABE1-BAABC2805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14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27B497-F0E9-D249-8642-48773C60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9D60F-9C1B-F047-8B0E-F1EDA1C3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52E0A-1416-9C44-BEE7-E45F2A6F6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EF19-4E6F-1D47-8251-2B66A6FD19D5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474B2-C211-124C-B3FD-4821A7589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A0AE7-FFC3-DF46-A07E-74232F87E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761A-917B-C84D-ABE1-BAABC2805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65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D50FA-DB93-8945-82F9-473F173AE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分布式计算框架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4159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DD0ECB3-45CB-8D4C-8B60-B14AEDF2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5" y="2580490"/>
            <a:ext cx="4127500" cy="41783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F2A2F2F-0169-0246-AE31-4F9444E01934}"/>
              </a:ext>
            </a:extLst>
          </p:cNvPr>
          <p:cNvSpPr txBox="1"/>
          <p:nvPr/>
        </p:nvSpPr>
        <p:spPr>
          <a:xfrm>
            <a:off x="356838" y="31223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的调度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存储例子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30B83C-FA25-534A-ADE8-54F9D0F726D4}"/>
              </a:ext>
            </a:extLst>
          </p:cNvPr>
          <p:cNvSpPr txBox="1"/>
          <p:nvPr/>
        </p:nvSpPr>
        <p:spPr>
          <a:xfrm>
            <a:off x="356837" y="988032"/>
            <a:ext cx="444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ray.remote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 A():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y_id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C.remote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B.remote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) )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y =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ray.get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y_id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3FB372-6EFA-6042-AD83-F8758A25C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392" y="773901"/>
            <a:ext cx="4000500" cy="4051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C8C2FA-48F8-C748-96C3-1BDE77FA7714}"/>
              </a:ext>
            </a:extLst>
          </p:cNvPr>
          <p:cNvSpPr txBox="1"/>
          <p:nvPr/>
        </p:nvSpPr>
        <p:spPr>
          <a:xfrm>
            <a:off x="8111892" y="952892"/>
            <a:ext cx="44493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任务调度（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已执行，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等待执行）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worker1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请求调度器用于执行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的资源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调度器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告诉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worker1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在节点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重试请求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worker1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更新本地表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将在节点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上执行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worker1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请求节点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调度器执行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的资源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调度器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授予资源给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worker1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并提供地址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worker1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发送任务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给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worker2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0AED79-C82D-C34C-A73B-E6706CCFC618}"/>
              </a:ext>
            </a:extLst>
          </p:cNvPr>
          <p:cNvSpPr txBox="1"/>
          <p:nvPr/>
        </p:nvSpPr>
        <p:spPr>
          <a:xfrm>
            <a:off x="4510361" y="4991776"/>
            <a:ext cx="67675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任务执行与结果存储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worker2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完成并存储结果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到本地对象存储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GCS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已在节点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worker2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通知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worker1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已经结束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 startAt="3"/>
            </a:pP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worker1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更新本地表，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被存放在分布式内存中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 startAt="3"/>
            </a:pP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worker1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归还调度器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的资源，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worker2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的资源可以用于执行其他任务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19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DEC6CB-2D4B-904E-B269-5C0ACC68A784}"/>
              </a:ext>
            </a:extLst>
          </p:cNvPr>
          <p:cNvSpPr txBox="1"/>
          <p:nvPr/>
        </p:nvSpPr>
        <p:spPr>
          <a:xfrm>
            <a:off x="74339" y="145992"/>
            <a:ext cx="508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分布式机器学习例子（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架构）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F4B760-5CB2-F148-A98C-03C5A430F09F}"/>
              </a:ext>
            </a:extLst>
          </p:cNvPr>
          <p:cNvSpPr/>
          <p:nvPr/>
        </p:nvSpPr>
        <p:spPr>
          <a:xfrm>
            <a:off x="74340" y="1076071"/>
            <a:ext cx="62446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@ray.remote</a:t>
            </a:r>
          </a:p>
          <a:p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 ParameterServer(object):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def __init__(self, lr):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self.model = ConvNet()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self.optimizer =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optim.SGD(self.model.parameters(), lr=lr)</a:t>
            </a:r>
          </a:p>
          <a:p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 apply_gradients(self, gradients):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summed_gradients = [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np.stack(gradient).sum(axis=0)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for gradient in gradients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]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self.optimizer.zero_grad()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self.model.set_gradients(summed_gradients)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self.optimizer.step()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self.model.get_weights(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E6E829-C1BD-8F46-8C40-6CE1ECD7C81A}"/>
              </a:ext>
            </a:extLst>
          </p:cNvPr>
          <p:cNvSpPr/>
          <p:nvPr/>
        </p:nvSpPr>
        <p:spPr>
          <a:xfrm>
            <a:off x="6319024" y="1199182"/>
            <a:ext cx="53451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@ray.remote</a:t>
            </a:r>
          </a:p>
          <a:p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 DataWorker(object):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def __init__(self):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self.model = ConvNet()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self.data_iterator = iter(get_data_loader()[0])</a:t>
            </a:r>
          </a:p>
          <a:p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 compute_gradients(self, weights):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self.model.set_weights(weights)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data, target = next(self.data_iterator)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self.model.zero_grad()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output = self.model(data)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loss = F.nll_loss(output, target)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loss.backward()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self.model.get_gradients()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E69C28-F649-E741-A8A8-1C70BC1A9DFE}"/>
              </a:ext>
            </a:extLst>
          </p:cNvPr>
          <p:cNvSpPr txBox="1"/>
          <p:nvPr/>
        </p:nvSpPr>
        <p:spPr>
          <a:xfrm>
            <a:off x="74339" y="653496"/>
            <a:ext cx="624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参数服务器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Actor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，接收梯度，聚合更新参数，发送新参数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F4DB08-1F1A-C74C-95A2-DD164806EF68}"/>
              </a:ext>
            </a:extLst>
          </p:cNvPr>
          <p:cNvSpPr txBox="1"/>
          <p:nvPr/>
        </p:nvSpPr>
        <p:spPr>
          <a:xfrm>
            <a:off x="6180083" y="653496"/>
            <a:ext cx="6049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训练器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Actor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，同步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BP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新样本计算梯度，发送给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E5F82C-3992-9E48-AA2D-9C2BA793400A}"/>
              </a:ext>
            </a:extLst>
          </p:cNvPr>
          <p:cNvSpPr/>
          <p:nvPr/>
        </p:nvSpPr>
        <p:spPr>
          <a:xfrm>
            <a:off x="74339" y="5373507"/>
            <a:ext cx="501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ray.init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</a:t>
            </a:r>
          </a:p>
          <a:p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ParameterServer.remote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0.01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</a:p>
          <a:p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workers = [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DataWorker.remote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for 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in range(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6461C-834B-2B4A-8BAB-6DB837C3EB7F}"/>
              </a:ext>
            </a:extLst>
          </p:cNvPr>
          <p:cNvSpPr/>
          <p:nvPr/>
        </p:nvSpPr>
        <p:spPr>
          <a:xfrm>
            <a:off x="5455842" y="5284298"/>
            <a:ext cx="66866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in range(100): 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gradients = [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worker.compute_gradients.remote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current_weights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</a:p>
          <a:p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for worker in workers ] </a:t>
            </a:r>
          </a:p>
          <a:p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current_weights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ps.apply_gradients.remote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(gradients)</a:t>
            </a:r>
          </a:p>
          <a:p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ray.shutdown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4DDE65-5BC5-5748-A953-4188F82901C5}"/>
              </a:ext>
            </a:extLst>
          </p:cNvPr>
          <p:cNvSpPr txBox="1"/>
          <p:nvPr/>
        </p:nvSpPr>
        <p:spPr>
          <a:xfrm>
            <a:off x="74339" y="4945744"/>
            <a:ext cx="7720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，创建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进程，每个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计算梯度，同步更新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的参数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46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F22F50-82E5-C143-8FC3-80A570D92044}"/>
              </a:ext>
            </a:extLst>
          </p:cNvPr>
          <p:cNvSpPr txBox="1"/>
          <p:nvPr/>
        </p:nvSpPr>
        <p:spPr>
          <a:xfrm>
            <a:off x="300370" y="324412"/>
            <a:ext cx="4673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分布式框架与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OpenKS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的关系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A11B11-E9CF-1C4C-93FA-9AB7A33A1F74}"/>
              </a:ext>
            </a:extLst>
          </p:cNvPr>
          <p:cNvSpPr txBox="1"/>
          <p:nvPr/>
        </p:nvSpPr>
        <p:spPr>
          <a:xfrm>
            <a:off x="300370" y="1128312"/>
            <a:ext cx="11430713" cy="115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作为分布式中间件，可作为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OpenKS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大规模训练与计算的通用资源调度与任务管理模块。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一方面，可经封装和优化后，代替各深度学习框架提供统一分布式训练接口，如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Ray-Paddle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Ray-Torch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Ray-TF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等。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另一方面，可基于底层集群管理系统和分布式通信算法库，提供高级分布式算法策略接口，提升大规模训练性能。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C01B9B-873E-F24F-A20A-BEDF7FB6FD3C}"/>
              </a:ext>
            </a:extLst>
          </p:cNvPr>
          <p:cNvSpPr/>
          <p:nvPr/>
        </p:nvSpPr>
        <p:spPr>
          <a:xfrm>
            <a:off x="3602334" y="4284319"/>
            <a:ext cx="5295313" cy="42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Ray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for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OpenKS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3475D6-3FB5-7C49-BADE-F623B42946FB}"/>
              </a:ext>
            </a:extLst>
          </p:cNvPr>
          <p:cNvSpPr/>
          <p:nvPr/>
        </p:nvSpPr>
        <p:spPr>
          <a:xfrm>
            <a:off x="3602334" y="5041640"/>
            <a:ext cx="2567315" cy="42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Kubernetes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Docker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6CED19-4C65-A945-8D85-9632E19E65DE}"/>
              </a:ext>
            </a:extLst>
          </p:cNvPr>
          <p:cNvSpPr/>
          <p:nvPr/>
        </p:nvSpPr>
        <p:spPr>
          <a:xfrm>
            <a:off x="3602334" y="5798961"/>
            <a:ext cx="835497" cy="42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FD780F-8251-A540-AC41-A7775D5B5301}"/>
              </a:ext>
            </a:extLst>
          </p:cNvPr>
          <p:cNvSpPr/>
          <p:nvPr/>
        </p:nvSpPr>
        <p:spPr>
          <a:xfrm>
            <a:off x="4717288" y="5798961"/>
            <a:ext cx="835497" cy="42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BC67F1-A18F-8841-BA3E-2112CA3C55B1}"/>
              </a:ext>
            </a:extLst>
          </p:cNvPr>
          <p:cNvSpPr/>
          <p:nvPr/>
        </p:nvSpPr>
        <p:spPr>
          <a:xfrm>
            <a:off x="5832242" y="5798961"/>
            <a:ext cx="835497" cy="42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35C1E3-9C27-244A-B05D-D3B9CDCD7561}"/>
              </a:ext>
            </a:extLst>
          </p:cNvPr>
          <p:cNvSpPr/>
          <p:nvPr/>
        </p:nvSpPr>
        <p:spPr>
          <a:xfrm>
            <a:off x="6391322" y="5041640"/>
            <a:ext cx="2506325" cy="42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MPI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/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NCCL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/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Gloo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/…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6845DF-12D3-DA4C-BEA7-A2155502CC58}"/>
              </a:ext>
            </a:extLst>
          </p:cNvPr>
          <p:cNvSpPr/>
          <p:nvPr/>
        </p:nvSpPr>
        <p:spPr>
          <a:xfrm>
            <a:off x="6947196" y="5798961"/>
            <a:ext cx="835497" cy="42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948E1B-33A4-2C45-91F7-C0B809D445F2}"/>
              </a:ext>
            </a:extLst>
          </p:cNvPr>
          <p:cNvSpPr/>
          <p:nvPr/>
        </p:nvSpPr>
        <p:spPr>
          <a:xfrm>
            <a:off x="8062150" y="5798961"/>
            <a:ext cx="835497" cy="42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7466AC-09FB-4C48-AB53-279FB6285922}"/>
              </a:ext>
            </a:extLst>
          </p:cNvPr>
          <p:cNvSpPr/>
          <p:nvPr/>
        </p:nvSpPr>
        <p:spPr>
          <a:xfrm>
            <a:off x="3602334" y="3523528"/>
            <a:ext cx="1153814" cy="42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Paddle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0257BD-A6FA-054D-8289-A2724221496B}"/>
              </a:ext>
            </a:extLst>
          </p:cNvPr>
          <p:cNvSpPr/>
          <p:nvPr/>
        </p:nvSpPr>
        <p:spPr>
          <a:xfrm>
            <a:off x="5015835" y="3523528"/>
            <a:ext cx="1153814" cy="42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PyTorch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55B660-1385-E74E-AE32-BCDC4A4E3C47}"/>
              </a:ext>
            </a:extLst>
          </p:cNvPr>
          <p:cNvSpPr/>
          <p:nvPr/>
        </p:nvSpPr>
        <p:spPr>
          <a:xfrm>
            <a:off x="6429336" y="3523528"/>
            <a:ext cx="1632814" cy="42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TensorFlow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845AC8-D8E9-DC4C-B0EE-A7E76D0A5E50}"/>
              </a:ext>
            </a:extLst>
          </p:cNvPr>
          <p:cNvSpPr/>
          <p:nvPr/>
        </p:nvSpPr>
        <p:spPr>
          <a:xfrm>
            <a:off x="8321837" y="3523528"/>
            <a:ext cx="575810" cy="42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BB344D-306D-E546-B341-0E02B73D22B6}"/>
              </a:ext>
            </a:extLst>
          </p:cNvPr>
          <p:cNvSpPr/>
          <p:nvPr/>
        </p:nvSpPr>
        <p:spPr>
          <a:xfrm>
            <a:off x="3602334" y="2772082"/>
            <a:ext cx="5295313" cy="42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OpenKS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Distributed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API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2782A9E6-6CC4-FA45-8557-3020927E603C}"/>
              </a:ext>
            </a:extLst>
          </p:cNvPr>
          <p:cNvSpPr/>
          <p:nvPr/>
        </p:nvSpPr>
        <p:spPr>
          <a:xfrm>
            <a:off x="9009831" y="4284318"/>
            <a:ext cx="371157" cy="1938389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46269CD-9F54-8345-971F-3565CA16A633}"/>
              </a:ext>
            </a:extLst>
          </p:cNvPr>
          <p:cNvSpPr txBox="1"/>
          <p:nvPr/>
        </p:nvSpPr>
        <p:spPr>
          <a:xfrm>
            <a:off x="9493172" y="4930346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OpenKS.backend</a:t>
            </a:r>
          </a:p>
          <a:p>
            <a:pPr algn="ctr"/>
            <a:r>
              <a:rPr kumimoji="1" lang="zh-CN" altLang="en-US" dirty="0"/>
              <a:t>（</a:t>
            </a:r>
            <a:r>
              <a:rPr kumimoji="1" lang="en-US" altLang="zh-CN" dirty="0"/>
              <a:t>C++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43C2F00F-F3EB-1248-9584-F7BD4F01A7F3}"/>
              </a:ext>
            </a:extLst>
          </p:cNvPr>
          <p:cNvSpPr/>
          <p:nvPr/>
        </p:nvSpPr>
        <p:spPr>
          <a:xfrm>
            <a:off x="9030838" y="2772082"/>
            <a:ext cx="350150" cy="1175192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824D879-040F-CF4D-B8EF-0E8A4FBD695D}"/>
              </a:ext>
            </a:extLst>
          </p:cNvPr>
          <p:cNvSpPr/>
          <p:nvPr/>
        </p:nvSpPr>
        <p:spPr>
          <a:xfrm>
            <a:off x="9514179" y="3036512"/>
            <a:ext cx="2103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OpenKS.distributed</a:t>
            </a:r>
          </a:p>
          <a:p>
            <a:pPr algn="ctr"/>
            <a:r>
              <a:rPr kumimoji="1" lang="zh-CN" altLang="en-US" dirty="0"/>
              <a:t>（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B684F4-4BA4-0E41-A5BD-EEFD41AA6E82}"/>
              </a:ext>
            </a:extLst>
          </p:cNvPr>
          <p:cNvSpPr/>
          <p:nvPr/>
        </p:nvSpPr>
        <p:spPr>
          <a:xfrm>
            <a:off x="300371" y="2772979"/>
            <a:ext cx="28607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executor = 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OpenKSModel.get_module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('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PyTorch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', '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KGLearn-dist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’)</a:t>
            </a:r>
          </a:p>
          <a:p>
            <a:endParaRPr lang="en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kglearn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executor(graph=graph, model=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OpenKSModel.get_module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('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PyTorch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', '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TransE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'), 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args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args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lang="en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kglearn.run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(architect='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', </a:t>
            </a:r>
            <a:r>
              <a:rPr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num_workers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2159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350A14-6D57-9644-9135-E85C6771912F}"/>
              </a:ext>
            </a:extLst>
          </p:cNvPr>
          <p:cNvSpPr txBox="1"/>
          <p:nvPr/>
        </p:nvSpPr>
        <p:spPr>
          <a:xfrm>
            <a:off x="356838" y="312236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的设计思想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20B10F-CE4D-074E-B0A3-FB73B765C841}"/>
              </a:ext>
            </a:extLst>
          </p:cNvPr>
          <p:cNvSpPr txBox="1"/>
          <p:nvPr/>
        </p:nvSpPr>
        <p:spPr>
          <a:xfrm>
            <a:off x="356838" y="1048214"/>
            <a:ext cx="116039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实现了一套适用于各种场景的分布式计算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提供易用且通用的编程抽象，并与已有的分布式系统和数据处理工具库结合使用。（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Spark/Pandas/PyTorch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提供细粒度配置参数，支持通过接口对应用的系统级行为进行控制。（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CPU/GPU/Mem/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CB0A80-C4A2-1445-B0AE-147619CB553A}"/>
              </a:ext>
            </a:extLst>
          </p:cNvPr>
          <p:cNvSpPr txBox="1"/>
          <p:nvPr/>
        </p:nvSpPr>
        <p:spPr>
          <a:xfrm>
            <a:off x="356837" y="2694878"/>
            <a:ext cx="11151221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系统设计目的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高性能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gRPC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为基础实现分布式通信，并在性能上进行了优化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简化了应用以并行和分布式执行的方式，并提供了分布式共享内存（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Plasma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可靠性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其内部协议被设计为在出错时确保正确性（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Counting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Protocol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协议保证了分布式内存安全，并提供多种从错误中恢复的方式选项（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restart/retry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572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350A14-6D57-9644-9135-E85C6771912F}"/>
              </a:ext>
            </a:extLst>
          </p:cNvPr>
          <p:cNvSpPr txBox="1"/>
          <p:nvPr/>
        </p:nvSpPr>
        <p:spPr>
          <a:xfrm>
            <a:off x="356838" y="312236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的设计思想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1B398E-B61C-0E48-8E5D-497BC950502A}"/>
              </a:ext>
            </a:extLst>
          </p:cNvPr>
          <p:cNvSpPr txBox="1"/>
          <p:nvPr/>
        </p:nvSpPr>
        <p:spPr>
          <a:xfrm>
            <a:off x="346906" y="1275782"/>
            <a:ext cx="5925196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支持与各种系统和工具结合实现分布式应用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架构于集群管理系统之上提供标准应用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Kubernetes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SLURM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结合已有分布式计算框架提供高级接口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torch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distributed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SGD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封装丰富的数据处理工具提供性能扩展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Modin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with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Dask-on-Ray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A423FE-9C30-254D-A487-27C1491265FC}"/>
              </a:ext>
            </a:extLst>
          </p:cNvPr>
          <p:cNvSpPr/>
          <p:nvPr/>
        </p:nvSpPr>
        <p:spPr>
          <a:xfrm>
            <a:off x="6392333" y="4696089"/>
            <a:ext cx="4905828" cy="1509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DA2877-5170-1A4F-9030-BFF2D954CA94}"/>
              </a:ext>
            </a:extLst>
          </p:cNvPr>
          <p:cNvSpPr txBox="1"/>
          <p:nvPr/>
        </p:nvSpPr>
        <p:spPr>
          <a:xfrm>
            <a:off x="7993361" y="4696090"/>
            <a:ext cx="18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Cluster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Managers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CABC08-6C36-344F-89CE-F7ED3CAC536C}"/>
              </a:ext>
            </a:extLst>
          </p:cNvPr>
          <p:cNvSpPr/>
          <p:nvPr/>
        </p:nvSpPr>
        <p:spPr>
          <a:xfrm>
            <a:off x="6515761" y="5554893"/>
            <a:ext cx="1565863" cy="490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Kubernetes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712BE1-5A81-A24A-AEAD-7123F95A1084}"/>
              </a:ext>
            </a:extLst>
          </p:cNvPr>
          <p:cNvSpPr/>
          <p:nvPr/>
        </p:nvSpPr>
        <p:spPr>
          <a:xfrm>
            <a:off x="8270153" y="5554891"/>
            <a:ext cx="1356268" cy="490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YARN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D432F5-B06F-F44A-94F3-4FC92A1F088D}"/>
              </a:ext>
            </a:extLst>
          </p:cNvPr>
          <p:cNvSpPr/>
          <p:nvPr/>
        </p:nvSpPr>
        <p:spPr>
          <a:xfrm>
            <a:off x="9814950" y="5554890"/>
            <a:ext cx="1356269" cy="490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SLURM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51BDA4-C736-DD4B-832F-0166CAFF6BF9}"/>
              </a:ext>
            </a:extLst>
          </p:cNvPr>
          <p:cNvSpPr/>
          <p:nvPr/>
        </p:nvSpPr>
        <p:spPr>
          <a:xfrm>
            <a:off x="6392333" y="2017418"/>
            <a:ext cx="4905828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A17D64-D9C3-D942-83E2-5A74D449D9A3}"/>
              </a:ext>
            </a:extLst>
          </p:cNvPr>
          <p:cNvSpPr txBox="1"/>
          <p:nvPr/>
        </p:nvSpPr>
        <p:spPr>
          <a:xfrm>
            <a:off x="7139106" y="2035001"/>
            <a:ext cx="341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Parallelization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Frameworks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079909-5EA6-0B48-9AF9-0615C9F4522A}"/>
              </a:ext>
            </a:extLst>
          </p:cNvPr>
          <p:cNvSpPr/>
          <p:nvPr/>
        </p:nvSpPr>
        <p:spPr>
          <a:xfrm>
            <a:off x="9185156" y="2403446"/>
            <a:ext cx="1989634" cy="696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Ray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Raylet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F18BCF-FE45-F242-9E57-810C6C2189AD}"/>
              </a:ext>
            </a:extLst>
          </p:cNvPr>
          <p:cNvSpPr/>
          <p:nvPr/>
        </p:nvSpPr>
        <p:spPr>
          <a:xfrm>
            <a:off x="6515705" y="2404333"/>
            <a:ext cx="1989634" cy="696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Celery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multiprocessing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56F392-2FD4-D042-A258-08653C63F442}"/>
              </a:ext>
            </a:extLst>
          </p:cNvPr>
          <p:cNvSpPr/>
          <p:nvPr/>
        </p:nvSpPr>
        <p:spPr>
          <a:xfrm>
            <a:off x="6515705" y="1094315"/>
            <a:ext cx="1393045" cy="65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Spark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Flink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C2F2F2-A34F-1843-9FD7-A8BCDB79B037}"/>
              </a:ext>
            </a:extLst>
          </p:cNvPr>
          <p:cNvSpPr/>
          <p:nvPr/>
        </p:nvSpPr>
        <p:spPr>
          <a:xfrm>
            <a:off x="6392333" y="678086"/>
            <a:ext cx="4905828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3328CA-2A4D-7248-81FF-5948F45CEEBA}"/>
              </a:ext>
            </a:extLst>
          </p:cNvPr>
          <p:cNvSpPr txBox="1"/>
          <p:nvPr/>
        </p:nvSpPr>
        <p:spPr>
          <a:xfrm>
            <a:off x="7411776" y="662585"/>
            <a:ext cx="286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Frameworks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526F039-DB05-AC4E-80A5-8F8BF6F7248C}"/>
              </a:ext>
            </a:extLst>
          </p:cNvPr>
          <p:cNvSpPr/>
          <p:nvPr/>
        </p:nvSpPr>
        <p:spPr>
          <a:xfrm>
            <a:off x="9778825" y="1094314"/>
            <a:ext cx="1393045" cy="65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Pandas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Dask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A580D6-AAA7-B049-B4F5-CB0911743166}"/>
              </a:ext>
            </a:extLst>
          </p:cNvPr>
          <p:cNvSpPr/>
          <p:nvPr/>
        </p:nvSpPr>
        <p:spPr>
          <a:xfrm>
            <a:off x="8092127" y="1094032"/>
            <a:ext cx="1503321" cy="65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Modin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Dask-on-Ray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735202-4E81-7E49-AD2E-701AAFFA5EC5}"/>
              </a:ext>
            </a:extLst>
          </p:cNvPr>
          <p:cNvSpPr/>
          <p:nvPr/>
        </p:nvSpPr>
        <p:spPr>
          <a:xfrm>
            <a:off x="6392333" y="3356754"/>
            <a:ext cx="4905828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1D186C-B0CC-B742-A99D-26F3D3D7DECC}"/>
              </a:ext>
            </a:extLst>
          </p:cNvPr>
          <p:cNvSpPr txBox="1"/>
          <p:nvPr/>
        </p:nvSpPr>
        <p:spPr>
          <a:xfrm>
            <a:off x="7280874" y="3356754"/>
            <a:ext cx="312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06E49D3-7052-054C-8FDD-4C65B8459B51}"/>
              </a:ext>
            </a:extLst>
          </p:cNvPr>
          <p:cNvSpPr/>
          <p:nvPr/>
        </p:nvSpPr>
        <p:spPr>
          <a:xfrm>
            <a:off x="6515705" y="3749413"/>
            <a:ext cx="1078275" cy="696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NCCL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MPI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BB2F9A1-EB77-4B4A-B7C9-93751608F795}"/>
              </a:ext>
            </a:extLst>
          </p:cNvPr>
          <p:cNvSpPr/>
          <p:nvPr/>
        </p:nvSpPr>
        <p:spPr>
          <a:xfrm>
            <a:off x="9185156" y="3741407"/>
            <a:ext cx="1986063" cy="696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Paddle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Fleet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Torch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Distributed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E445BE-E99A-8243-AB33-A20A5CFBBF15}"/>
              </a:ext>
            </a:extLst>
          </p:cNvPr>
          <p:cNvSpPr/>
          <p:nvPr/>
        </p:nvSpPr>
        <p:spPr>
          <a:xfrm>
            <a:off x="7795304" y="3741407"/>
            <a:ext cx="1204687" cy="696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Ray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SGD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E2B5FF-22BA-C24C-9528-54D2E96A2C61}"/>
              </a:ext>
            </a:extLst>
          </p:cNvPr>
          <p:cNvSpPr/>
          <p:nvPr/>
        </p:nvSpPr>
        <p:spPr>
          <a:xfrm>
            <a:off x="6515761" y="5059697"/>
            <a:ext cx="4655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Ray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Cluster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Launcher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6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350A14-6D57-9644-9135-E85C6771912F}"/>
              </a:ext>
            </a:extLst>
          </p:cNvPr>
          <p:cNvSpPr txBox="1"/>
          <p:nvPr/>
        </p:nvSpPr>
        <p:spPr>
          <a:xfrm>
            <a:off x="356838" y="312236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的系统架构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020A49-7FB0-6D40-95D0-61E9BB746C11}"/>
              </a:ext>
            </a:extLst>
          </p:cNvPr>
          <p:cNvSpPr txBox="1"/>
          <p:nvPr/>
        </p:nvSpPr>
        <p:spPr>
          <a:xfrm>
            <a:off x="356838" y="1011044"/>
            <a:ext cx="11151221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的应用概念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：以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remote()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方法调用后的逻辑异步执行任务，分为无状态任务和有状态任务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：由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返回或主动创建的值对象，一旦创建不可被修改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Actor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：有状态的工作进程，由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@ray.remote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装饰的类对象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Driver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：系统驱动程序，由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ray.init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执行时创建，可生成其他概念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：一系列由同一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driver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actors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D8B4C49-5BFD-C040-9B31-126CCCC40C57}"/>
              </a:ext>
            </a:extLst>
          </p:cNvPr>
          <p:cNvSpPr/>
          <p:nvPr/>
        </p:nvSpPr>
        <p:spPr>
          <a:xfrm>
            <a:off x="356838" y="3980132"/>
            <a:ext cx="1739579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的集群构成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28FBF9-9A53-9C4D-9632-CA4767BB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63" y="4080493"/>
            <a:ext cx="6155473" cy="259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350A14-6D57-9644-9135-E85C6771912F}"/>
              </a:ext>
            </a:extLst>
          </p:cNvPr>
          <p:cNvSpPr txBox="1"/>
          <p:nvPr/>
        </p:nvSpPr>
        <p:spPr>
          <a:xfrm>
            <a:off x="356838" y="312236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的系统架构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D8B4C49-5BFD-C040-9B31-126CCCC40C57}"/>
              </a:ext>
            </a:extLst>
          </p:cNvPr>
          <p:cNvSpPr/>
          <p:nvPr/>
        </p:nvSpPr>
        <p:spPr>
          <a:xfrm>
            <a:off x="356838" y="1058513"/>
            <a:ext cx="11438196" cy="50293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的实例组成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工作节点（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processes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负责任务提交与执行，任务进程可以是无状态函数或有状态的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actor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，初始的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数为机器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核数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ownership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table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：存放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有引用对象的元数据信息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in-process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：存放较小的对象信息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raylet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负责资源调度和对象存储，在同一个集群中被所有的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共享使用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：进行资源管理和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调度，一个集群中的所有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组成分布式调度器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shared-memory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：存放和传输较大的对象信息，在一个集群中组成分布式对象存储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raylet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被分配一个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地址和端口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73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350A14-6D57-9644-9135-E85C6771912F}"/>
              </a:ext>
            </a:extLst>
          </p:cNvPr>
          <p:cNvSpPr txBox="1"/>
          <p:nvPr/>
        </p:nvSpPr>
        <p:spPr>
          <a:xfrm>
            <a:off x="356838" y="312236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的系统架构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D8B4C49-5BFD-C040-9B31-126CCCC40C57}"/>
              </a:ext>
            </a:extLst>
          </p:cNvPr>
          <p:cNvSpPr/>
          <p:nvPr/>
        </p:nvSpPr>
        <p:spPr>
          <a:xfrm>
            <a:off x="356838" y="916207"/>
            <a:ext cx="11248529" cy="3782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的实例组成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头节点（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头节点同样可以拥有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processes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raylet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Global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 (GCS)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是一个存储系统级元数据的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key-value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服务，如存放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actors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的地址、各节点的资源占用情况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driver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processes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一种可执行高级代码的特殊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，负责提交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及其他应用逻辑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ray.init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创建一个单节点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服务实例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ray.init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(address=&lt;GCS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addr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连接一个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集群，需通过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GCS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查找其他集群组件地址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B640E6-B989-5245-B732-0C498324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02" y="4985278"/>
            <a:ext cx="4923263" cy="17352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5C55BC-C21B-F340-A28A-C2699366D519}"/>
              </a:ext>
            </a:extLst>
          </p:cNvPr>
          <p:cNvSpPr txBox="1"/>
          <p:nvPr/>
        </p:nvSpPr>
        <p:spPr>
          <a:xfrm>
            <a:off x="356838" y="528567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的运行时逻辑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7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350A14-6D57-9644-9135-E85C6771912F}"/>
              </a:ext>
            </a:extLst>
          </p:cNvPr>
          <p:cNvSpPr txBox="1"/>
          <p:nvPr/>
        </p:nvSpPr>
        <p:spPr>
          <a:xfrm>
            <a:off x="356838" y="312236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的执行过程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96835F-E0C4-C04A-90B2-A015F876D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7" y="1571496"/>
            <a:ext cx="5943600" cy="2870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35A805-AC57-D142-841C-875BA4CB33CB}"/>
              </a:ext>
            </a:extLst>
          </p:cNvPr>
          <p:cNvSpPr txBox="1"/>
          <p:nvPr/>
        </p:nvSpPr>
        <p:spPr>
          <a:xfrm>
            <a:off x="356837" y="988032"/>
            <a:ext cx="444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执行时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Driver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关系：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A44CCB-13DE-2041-ACBB-5E890FF79E85}"/>
              </a:ext>
            </a:extLst>
          </p:cNvPr>
          <p:cNvSpPr txBox="1"/>
          <p:nvPr/>
        </p:nvSpPr>
        <p:spPr>
          <a:xfrm>
            <a:off x="7385824" y="988032"/>
            <a:ext cx="444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获取较大结果对象的过程：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13E37B-B7EF-0242-9A1D-E0A22B7B0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824" y="1571496"/>
            <a:ext cx="3863743" cy="41750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BFA7694-78DD-5541-BB75-CE0E6712C9A9}"/>
              </a:ext>
            </a:extLst>
          </p:cNvPr>
          <p:cNvSpPr txBox="1"/>
          <p:nvPr/>
        </p:nvSpPr>
        <p:spPr>
          <a:xfrm>
            <a:off x="356837" y="5223637"/>
            <a:ext cx="3862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Driver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之间为拥有关系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之间为依赖关系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98D882-1F88-904D-8182-E1F9F3E3FF2E}"/>
              </a:ext>
            </a:extLst>
          </p:cNvPr>
          <p:cNvSpPr txBox="1"/>
          <p:nvPr/>
        </p:nvSpPr>
        <p:spPr>
          <a:xfrm>
            <a:off x="6515485" y="5746536"/>
            <a:ext cx="5671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GCS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中查询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结果的地址信息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选择地址并向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发送复制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的请求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复制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结果到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Node1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88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350A14-6D57-9644-9135-E85C6771912F}"/>
              </a:ext>
            </a:extLst>
          </p:cNvPr>
          <p:cNvSpPr txBox="1"/>
          <p:nvPr/>
        </p:nvSpPr>
        <p:spPr>
          <a:xfrm>
            <a:off x="356838" y="312236"/>
            <a:ext cx="3180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的资源管理与调度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C95183-0467-F14C-B269-9541B74E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7" y="1571495"/>
            <a:ext cx="6621087" cy="24425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9721EB-7B73-8549-B692-4C717CB2CB06}"/>
              </a:ext>
            </a:extLst>
          </p:cNvPr>
          <p:cNvSpPr txBox="1"/>
          <p:nvPr/>
        </p:nvSpPr>
        <p:spPr>
          <a:xfrm>
            <a:off x="356837" y="988032"/>
            <a:ext cx="444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时的调度流程：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0A3B5-F1B3-3C4B-93D4-472B12894D1F}"/>
              </a:ext>
            </a:extLst>
          </p:cNvPr>
          <p:cNvSpPr txBox="1"/>
          <p:nvPr/>
        </p:nvSpPr>
        <p:spPr>
          <a:xfrm>
            <a:off x="6977924" y="1674674"/>
            <a:ext cx="4857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Driver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double(2)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向本地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raylet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请求资源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raylet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资源不足，查询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GCS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得知有可用资源的节点，进行重定向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向远程节点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raylet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请求资源成功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租用远程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RPC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方式执行任务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DA852E-2F00-2542-AE64-5A4C7B4E9F81}"/>
              </a:ext>
            </a:extLst>
          </p:cNvPr>
          <p:cNvSpPr txBox="1"/>
          <p:nvPr/>
        </p:nvSpPr>
        <p:spPr>
          <a:xfrm>
            <a:off x="356837" y="4315694"/>
            <a:ext cx="11675329" cy="19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分布式任务调度策略：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Raylet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优先尝试以本地资源满足请求，当无本地资源时，通过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GCS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（保持与集群节点资源的信息同步）获取其他节点资源信息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发现集群中另一个节点有可用资源，本地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raylet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重定向请求到其他节点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暂无节点有可用资源，任务被加入本地队列，直到本地或其他节点资源再次变为可用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暂无节点拥有请求的资源，如请求了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但是集群只有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raylet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发送警告，任务被加入队列，直到资源添加到集群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0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350A14-6D57-9644-9135-E85C6771912F}"/>
              </a:ext>
            </a:extLst>
          </p:cNvPr>
          <p:cNvSpPr txBox="1"/>
          <p:nvPr/>
        </p:nvSpPr>
        <p:spPr>
          <a:xfrm>
            <a:off x="356838" y="312236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的全局控制存储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FEFFB1-D51B-5045-BFCF-CCD5653239EB}"/>
              </a:ext>
            </a:extLst>
          </p:cNvPr>
          <p:cNvSpPr txBox="1"/>
          <p:nvPr/>
        </p:nvSpPr>
        <p:spPr>
          <a:xfrm>
            <a:off x="356837" y="988032"/>
            <a:ext cx="1028142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Global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保存关键但不经常访问的集群元数据信息，如节点地址和节点可用资源信息；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而常用元数据信息如任务执行对象的依赖关系等存于各节点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processes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中，以提升性能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9786F9-A8E1-924A-8BBE-4BFB6373D791}"/>
              </a:ext>
            </a:extLst>
          </p:cNvPr>
          <p:cNvSpPr txBox="1"/>
          <p:nvPr/>
        </p:nvSpPr>
        <p:spPr>
          <a:xfrm>
            <a:off x="356837" y="2381934"/>
            <a:ext cx="9835378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GCS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目前由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实现并利用其订阅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发布功能，目前正在开发基于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GCS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实现方案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主要包含以下表：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Actor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表：存储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Actor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列表及状态，用于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Actor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任务失败时重建，并维护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Actor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生命周期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Heartbeat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表：存储连接到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服务的客户端、工作节点、物理节点等，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raylet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周期性发送节点存活和线程资源使用信息给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GCS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GCS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周期性聚合信息广播给各节点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表：存储在集群中运行的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列表，当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结束，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会取消由该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创建的任务和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表：存储大型共享内存对象所在的节点信息，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raylet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会通知可访问的对象信息，更新该表信息，并让其他节点远程下载该对象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82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14277</TotalTime>
  <Words>1746</Words>
  <Application>Microsoft Macintosh PowerPoint</Application>
  <PresentationFormat>宽屏</PresentationFormat>
  <Paragraphs>187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Microsoft YaHei</vt:lpstr>
      <vt:lpstr>Arial</vt:lpstr>
      <vt:lpstr>Office 主题​​</vt:lpstr>
      <vt:lpstr>分布式计算框架Ray介绍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分布式计算框架Ray介绍</dc:title>
  <dc:creator>Microsoft Office User</dc:creator>
  <cp:lastModifiedBy>Microsoft Office User</cp:lastModifiedBy>
  <cp:revision>56</cp:revision>
  <dcterms:created xsi:type="dcterms:W3CDTF">2020-10-11T05:38:55Z</dcterms:created>
  <dcterms:modified xsi:type="dcterms:W3CDTF">2020-10-22T00:56:38Z</dcterms:modified>
</cp:coreProperties>
</file>