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70" r:id="rId10"/>
    <p:sldId id="264" r:id="rId11"/>
    <p:sldId id="265"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4221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80059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790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7835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0B636-88A0-4567-8D23-F769352092D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36995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478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0B636-88A0-4567-8D23-F769352092DB}"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35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0B636-88A0-4567-8D23-F769352092DB}" type="datetimeFigureOut">
              <a:rPr lang="en-US" smtClean="0"/>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14780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B636-88A0-4567-8D23-F769352092DB}" type="datetimeFigureOut">
              <a:rPr lang="en-US" smtClean="0"/>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651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2779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17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B636-88A0-4567-8D23-F769352092DB}" type="datetimeFigureOut">
              <a:rPr lang="en-US" smtClean="0"/>
              <a:t>2/20/2017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1174-A543-43E3-A83E-A865C65FDAB7}" type="slidenum">
              <a:rPr lang="en-US" smtClean="0"/>
              <a:t>‹#›</a:t>
            </a:fld>
            <a:endParaRPr lang="en-US"/>
          </a:p>
        </p:txBody>
      </p:sp>
    </p:spTree>
    <p:extLst>
      <p:ext uri="{BB962C8B-B14F-4D97-AF65-F5344CB8AC3E}">
        <p14:creationId xmlns:p14="http://schemas.microsoft.com/office/powerpoint/2010/main" val="265889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yechengxi/Ligh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Efficient, Transparent Deep Learning with </a:t>
            </a:r>
            <a:r>
              <a:rPr lang="en-US" dirty="0" err="1"/>
              <a:t>LightNet</a:t>
            </a:r>
            <a:endParaRPr lang="en-US" dirty="0"/>
          </a:p>
        </p:txBody>
      </p:sp>
      <p:sp>
        <p:nvSpPr>
          <p:cNvPr id="3" name="Subtitle 2"/>
          <p:cNvSpPr>
            <a:spLocks noGrp="1"/>
          </p:cNvSpPr>
          <p:nvPr>
            <p:ph type="subTitle" idx="1"/>
          </p:nvPr>
        </p:nvSpPr>
        <p:spPr/>
        <p:txBody>
          <a:bodyPr/>
          <a:lstStyle/>
          <a:p>
            <a:r>
              <a:rPr lang="en-US" dirty="0"/>
              <a:t>Chengxi Ye</a:t>
            </a:r>
          </a:p>
          <a:p>
            <a:r>
              <a:rPr lang="en-US" dirty="0"/>
              <a:t>University of Maryland</a:t>
            </a:r>
          </a:p>
          <a:p>
            <a:r>
              <a:rPr lang="en-US" dirty="0"/>
              <a:t>College 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60" y="540144"/>
            <a:ext cx="1091279" cy="1164437"/>
          </a:xfrm>
          <a:prstGeom prst="rect">
            <a:avLst/>
          </a:prstGeom>
        </p:spPr>
      </p:pic>
      <p:sp>
        <p:nvSpPr>
          <p:cNvPr id="6" name="Rectangle 5"/>
          <p:cNvSpPr/>
          <p:nvPr/>
        </p:nvSpPr>
        <p:spPr>
          <a:xfrm>
            <a:off x="177281" y="6457890"/>
            <a:ext cx="11915192" cy="400110"/>
          </a:xfrm>
          <a:prstGeom prst="rect">
            <a:avLst/>
          </a:prstGeom>
        </p:spPr>
        <p:txBody>
          <a:bodyPr wrap="square">
            <a:spAutoFit/>
          </a:bodyPr>
          <a:lstStyle/>
          <a:p>
            <a:r>
              <a:rPr lang="en-US" sz="1000" dirty="0"/>
              <a:t>Ye, Chengxi, Chen Zhao, </a:t>
            </a:r>
            <a:r>
              <a:rPr lang="en-US" sz="1000" dirty="0" err="1"/>
              <a:t>Yezhou</a:t>
            </a:r>
            <a:r>
              <a:rPr lang="en-US" sz="1000" dirty="0"/>
              <a:t> Yang, Cornelia </a:t>
            </a:r>
            <a:r>
              <a:rPr lang="en-US" sz="1000" dirty="0" err="1"/>
              <a:t>Fermüller</a:t>
            </a:r>
            <a:r>
              <a:rPr lang="en-US" sz="1000" dirty="0"/>
              <a:t>, and </a:t>
            </a:r>
            <a:r>
              <a:rPr lang="en-US" sz="1000" dirty="0" err="1"/>
              <a:t>Yiannis</a:t>
            </a:r>
            <a:r>
              <a:rPr lang="en-US" sz="1000" dirty="0"/>
              <a:t> </a:t>
            </a:r>
            <a:r>
              <a:rPr lang="en-US" sz="1000" dirty="0" err="1"/>
              <a:t>Aloimonos</a:t>
            </a:r>
            <a:r>
              <a:rPr lang="en-US" sz="1000" dirty="0"/>
              <a:t>. "</a:t>
            </a:r>
            <a:r>
              <a:rPr lang="en-US" sz="1000" dirty="0" err="1"/>
              <a:t>LightNet</a:t>
            </a:r>
            <a:r>
              <a:rPr lang="en-US" sz="1000" dirty="0"/>
              <a:t>: A Versatile, Standalone </a:t>
            </a:r>
            <a:r>
              <a:rPr lang="en-US" sz="1000" dirty="0" err="1"/>
              <a:t>Matlab</a:t>
            </a:r>
            <a:r>
              <a:rPr lang="en-US" sz="1000" dirty="0"/>
              <a:t>-based Environment for Deep Learning." In Proceedings of the 2016 ACM on Multimedia Conference, pp. 1156-1159. ACM, 2016.</a:t>
            </a:r>
          </a:p>
        </p:txBody>
      </p:sp>
    </p:spTree>
    <p:extLst>
      <p:ext uri="{BB962C8B-B14F-4D97-AF65-F5344CB8AC3E}">
        <p14:creationId xmlns:p14="http://schemas.microsoft.com/office/powerpoint/2010/main" val="2424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examples</a:t>
            </a:r>
          </a:p>
        </p:txBody>
      </p:sp>
      <p:sp>
        <p:nvSpPr>
          <p:cNvPr id="3" name="Content Placeholder 2"/>
          <p:cNvSpPr>
            <a:spLocks noGrp="1"/>
          </p:cNvSpPr>
          <p:nvPr>
            <p:ph idx="1"/>
          </p:nvPr>
        </p:nvSpPr>
        <p:spPr/>
        <p:txBody>
          <a:bodyPr/>
          <a:lstStyle/>
          <a:p>
            <a:r>
              <a:rPr lang="en-US" dirty="0"/>
              <a:t>Reinforcement Learning</a:t>
            </a:r>
          </a:p>
          <a:p>
            <a:pPr lvl="1"/>
            <a:r>
              <a:rPr lang="en-US" dirty="0" err="1"/>
              <a:t>LightNet</a:t>
            </a:r>
            <a:r>
              <a:rPr lang="en-US" dirty="0"/>
              <a:t>/</a:t>
            </a:r>
            <a:r>
              <a:rPr lang="en-US" dirty="0" err="1"/>
              <a:t>ReinforcementLearning</a:t>
            </a:r>
            <a:r>
              <a:rPr lang="en-US" dirty="0"/>
              <a:t>/</a:t>
            </a:r>
          </a:p>
          <a:p>
            <a:pPr lvl="2"/>
            <a:r>
              <a:rPr lang="en-US" dirty="0"/>
              <a:t>Q-Network</a:t>
            </a:r>
          </a:p>
          <a:p>
            <a:r>
              <a:rPr lang="en-US" dirty="0"/>
              <a:t>Recurrent Neural Network</a:t>
            </a:r>
          </a:p>
          <a:p>
            <a:pPr lvl="1"/>
            <a:r>
              <a:rPr lang="en-US" dirty="0" err="1"/>
              <a:t>LightNet</a:t>
            </a:r>
            <a:r>
              <a:rPr lang="en-US" dirty="0"/>
              <a:t>/RNN/</a:t>
            </a:r>
          </a:p>
          <a:p>
            <a:pPr lvl="2"/>
            <a:r>
              <a:rPr lang="en-US" dirty="0"/>
              <a:t>RNN</a:t>
            </a:r>
          </a:p>
          <a:p>
            <a:pPr lvl="2"/>
            <a:r>
              <a:rPr lang="en-US" dirty="0"/>
              <a:t>GRU</a:t>
            </a:r>
          </a:p>
          <a:p>
            <a:pPr lvl="2"/>
            <a:r>
              <a:rPr lang="en-US" dirty="0"/>
              <a:t>LSTM</a:t>
            </a:r>
          </a:p>
          <a:p>
            <a:pPr lvl="2"/>
            <a:endParaRPr lang="en-US" dirty="0"/>
          </a:p>
        </p:txBody>
      </p:sp>
    </p:spTree>
    <p:extLst>
      <p:ext uri="{BB962C8B-B14F-4D97-AF65-F5344CB8AC3E}">
        <p14:creationId xmlns:p14="http://schemas.microsoft.com/office/powerpoint/2010/main" val="22587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mathematical glimpse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In our derivation and implementation we use the following notation: x (or sometimes I): layer input; y: layer output; z: final output of the network. </a:t>
            </a:r>
          </a:p>
          <a:p>
            <a:pPr lvl="1"/>
            <a:r>
              <a:rPr lang="en-US" dirty="0"/>
              <a:t>e.g. in the back propagation process, the input to a layer is </a:t>
            </a:r>
            <a:r>
              <a:rPr lang="en-US" dirty="0" err="1"/>
              <a:t>dz</a:t>
            </a:r>
            <a:r>
              <a:rPr lang="en-US" dirty="0"/>
              <a:t>/</a:t>
            </a:r>
            <a:r>
              <a:rPr lang="en-US" dirty="0" err="1"/>
              <a:t>dy</a:t>
            </a:r>
            <a:r>
              <a:rPr lang="en-US" dirty="0"/>
              <a:t> (passed from the deeper layer), the output of the layer is </a:t>
            </a:r>
            <a:r>
              <a:rPr lang="en-US" dirty="0" err="1"/>
              <a:t>dz</a:t>
            </a:r>
            <a:r>
              <a:rPr lang="en-US" dirty="0"/>
              <a:t>/dx (passed to the shallower layer).</a:t>
            </a:r>
          </a:p>
          <a:p>
            <a:pPr lvl="1"/>
            <a:endParaRPr lang="en-US" dirty="0"/>
          </a:p>
          <a:p>
            <a:r>
              <a:rPr lang="en-US" dirty="0"/>
              <a:t>For each computational element, the feed forward and back propagation process are implemented in the same file. Differentiated by the number of input parameters when the function is called. We set </a:t>
            </a:r>
            <a:r>
              <a:rPr lang="en-US" dirty="0" err="1"/>
              <a:t>dzdy</a:t>
            </a:r>
            <a:r>
              <a:rPr lang="en-US" dirty="0"/>
              <a:t>=[] (empty) when calling the feed forward process, otherwise </a:t>
            </a:r>
            <a:r>
              <a:rPr lang="en-US" dirty="0" err="1"/>
              <a:t>bp</a:t>
            </a:r>
            <a:r>
              <a:rPr lang="en-US" dirty="0"/>
              <a:t> is called.</a:t>
            </a:r>
          </a:p>
        </p:txBody>
      </p:sp>
    </p:spTree>
    <p:extLst>
      <p:ext uri="{BB962C8B-B14F-4D97-AF65-F5344CB8AC3E}">
        <p14:creationId xmlns:p14="http://schemas.microsoft.com/office/powerpoint/2010/main" val="27009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The </a:t>
            </a:r>
            <a:r>
              <a:rPr lang="en-US" dirty="0" err="1"/>
              <a:t>maths</a:t>
            </a:r>
            <a:r>
              <a:rPr lang="en-US" dirty="0"/>
              <a:t> part is intentionally left blank for now.</a:t>
            </a:r>
          </a:p>
        </p:txBody>
      </p:sp>
    </p:spTree>
    <p:extLst>
      <p:ext uri="{BB962C8B-B14F-4D97-AF65-F5344CB8AC3E}">
        <p14:creationId xmlns:p14="http://schemas.microsoft.com/office/powerpoint/2010/main" val="397576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normAutofit fontScale="92500" lnSpcReduction="20000"/>
          </a:bodyPr>
          <a:lstStyle/>
          <a:p>
            <a:r>
              <a:rPr lang="en-US" dirty="0" err="1"/>
              <a:t>LightNet</a:t>
            </a:r>
            <a:r>
              <a:rPr lang="en-US" dirty="0"/>
              <a:t>/</a:t>
            </a:r>
            <a:r>
              <a:rPr lang="en-US" dirty="0" err="1"/>
              <a:t>CoreModules</a:t>
            </a:r>
            <a:r>
              <a:rPr lang="en-US" dirty="0"/>
              <a:t>/layers/</a:t>
            </a:r>
          </a:p>
          <a:p>
            <a:pPr lvl="1"/>
            <a:r>
              <a:rPr lang="en-US" dirty="0" err="1"/>
              <a:t>linear_layer.m</a:t>
            </a:r>
            <a:endParaRPr lang="en-US" dirty="0"/>
          </a:p>
          <a:p>
            <a:pPr lvl="1"/>
            <a:r>
              <a:rPr lang="en-US" dirty="0"/>
              <a:t>conv_layer_2d.m</a:t>
            </a:r>
          </a:p>
          <a:p>
            <a:pPr lvl="1"/>
            <a:r>
              <a:rPr lang="en-US" dirty="0" err="1"/>
              <a:t>maxpool.m</a:t>
            </a:r>
            <a:endParaRPr lang="en-US" dirty="0"/>
          </a:p>
          <a:p>
            <a:pPr lvl="1"/>
            <a:r>
              <a:rPr lang="en-US" dirty="0" err="1"/>
              <a:t>dropout.m</a:t>
            </a:r>
            <a:endParaRPr lang="en-US" dirty="0"/>
          </a:p>
          <a:p>
            <a:r>
              <a:rPr lang="en-US" dirty="0" err="1"/>
              <a:t>LightNet</a:t>
            </a:r>
            <a:r>
              <a:rPr lang="en-US" dirty="0"/>
              <a:t>/</a:t>
            </a:r>
            <a:r>
              <a:rPr lang="en-US" dirty="0" err="1"/>
              <a:t>CoreModules</a:t>
            </a:r>
            <a:r>
              <a:rPr lang="en-US" dirty="0"/>
              <a:t>/activations/</a:t>
            </a:r>
          </a:p>
          <a:p>
            <a:pPr lvl="1"/>
            <a:r>
              <a:rPr lang="en-US" dirty="0" err="1"/>
              <a:t>relu.m</a:t>
            </a:r>
            <a:endParaRPr lang="en-US" dirty="0"/>
          </a:p>
          <a:p>
            <a:r>
              <a:rPr lang="en-US" dirty="0" err="1"/>
              <a:t>LightNet</a:t>
            </a:r>
            <a:r>
              <a:rPr lang="en-US" dirty="0"/>
              <a:t>/</a:t>
            </a:r>
            <a:r>
              <a:rPr lang="en-US" dirty="0" err="1"/>
              <a:t>CoreModules</a:t>
            </a:r>
            <a:r>
              <a:rPr lang="en-US" dirty="0"/>
              <a:t>/loss/</a:t>
            </a:r>
          </a:p>
          <a:p>
            <a:pPr lvl="1"/>
            <a:r>
              <a:rPr lang="en-US" dirty="0" err="1"/>
              <a:t>softmaxlogloss.m</a:t>
            </a:r>
            <a:endParaRPr lang="en-US" dirty="0"/>
          </a:p>
          <a:p>
            <a:r>
              <a:rPr lang="en-US" dirty="0" err="1"/>
              <a:t>LightNet</a:t>
            </a:r>
            <a:r>
              <a:rPr lang="en-US" dirty="0"/>
              <a:t>/</a:t>
            </a:r>
            <a:r>
              <a:rPr lang="en-US" dirty="0" err="1"/>
              <a:t>CoreModules</a:t>
            </a:r>
            <a:r>
              <a:rPr lang="en-US" dirty="0"/>
              <a:t>/</a:t>
            </a:r>
            <a:r>
              <a:rPr lang="en-US" dirty="0" err="1"/>
              <a:t>optim</a:t>
            </a:r>
            <a:r>
              <a:rPr lang="en-US" dirty="0"/>
              <a:t>/</a:t>
            </a:r>
          </a:p>
          <a:p>
            <a:pPr lvl="1"/>
            <a:r>
              <a:rPr lang="en-US" dirty="0" err="1"/>
              <a:t>sgd.m</a:t>
            </a:r>
            <a:endParaRPr lang="en-US" dirty="0"/>
          </a:p>
          <a:p>
            <a:pPr lvl="1"/>
            <a:r>
              <a:rPr lang="en-US" dirty="0" err="1"/>
              <a:t>rmsprop.m</a:t>
            </a:r>
            <a:endParaRPr lang="en-US" dirty="0"/>
          </a:p>
          <a:p>
            <a:pPr lvl="1"/>
            <a:r>
              <a:rPr lang="en-US" dirty="0" err="1"/>
              <a:t>adam.m</a:t>
            </a:r>
            <a:endParaRPr lang="en-US" dirty="0"/>
          </a:p>
        </p:txBody>
      </p:sp>
    </p:spTree>
    <p:extLst>
      <p:ext uri="{BB962C8B-B14F-4D97-AF65-F5344CB8AC3E}">
        <p14:creationId xmlns:p14="http://schemas.microsoft.com/office/powerpoint/2010/main" val="101969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Simple </a:t>
            </a:r>
            <a:r>
              <a:rPr lang="en-US" dirty="0">
                <a:sym typeface="Wingdings" panose="05000000000000000000" pitchFamily="2" charset="2"/>
              </a:rPr>
              <a:t> </a:t>
            </a:r>
            <a:endParaRPr lang="en-US" dirty="0"/>
          </a:p>
          <a:p>
            <a:pPr lvl="1"/>
            <a:r>
              <a:rPr lang="en-US" dirty="0"/>
              <a:t>~1000 lines of code is used to implement the core modules.</a:t>
            </a:r>
          </a:p>
          <a:p>
            <a:r>
              <a:rPr lang="en-US" dirty="0"/>
              <a:t>Easy to understand </a:t>
            </a:r>
            <a:r>
              <a:rPr lang="en-US" dirty="0">
                <a:sym typeface="Wingdings" panose="05000000000000000000" pitchFamily="2" charset="2"/>
              </a:rPr>
              <a:t> </a:t>
            </a:r>
            <a:endParaRPr lang="en-US" dirty="0"/>
          </a:p>
          <a:p>
            <a:pPr lvl="1"/>
            <a:r>
              <a:rPr lang="en-US" dirty="0"/>
              <a:t>Everything is implemented in plain </a:t>
            </a:r>
            <a:r>
              <a:rPr lang="en-US" dirty="0" err="1"/>
              <a:t>Matlab</a:t>
            </a:r>
            <a:r>
              <a:rPr lang="en-US" dirty="0"/>
              <a:t> language .</a:t>
            </a:r>
          </a:p>
          <a:p>
            <a:pPr lvl="1"/>
            <a:r>
              <a:rPr lang="en-US" dirty="0"/>
              <a:t>Computations are as transparent as possible.</a:t>
            </a:r>
          </a:p>
          <a:p>
            <a:pPr lvl="1"/>
            <a:r>
              <a:rPr lang="en-US" dirty="0"/>
              <a:t>You can set breakpoints and debug easily.</a:t>
            </a:r>
          </a:p>
          <a:p>
            <a:r>
              <a:rPr lang="en-US" dirty="0"/>
              <a:t>Versatile</a:t>
            </a:r>
            <a:r>
              <a:rPr lang="en-US" dirty="0">
                <a:sym typeface="Wingdings" panose="05000000000000000000" pitchFamily="2" charset="2"/>
              </a:rPr>
              <a:t>  </a:t>
            </a:r>
            <a:endParaRPr lang="en-US" dirty="0"/>
          </a:p>
          <a:p>
            <a:pPr lvl="1"/>
            <a:r>
              <a:rPr lang="en-US" dirty="0"/>
              <a:t>Cross platform. </a:t>
            </a:r>
          </a:p>
          <a:p>
            <a:pPr lvl="1"/>
            <a:r>
              <a:rPr lang="en-US" dirty="0"/>
              <a:t>Support different acceleration strategies (Multithread/CUDA/CUDNN). </a:t>
            </a:r>
          </a:p>
          <a:p>
            <a:pPr lvl="1"/>
            <a:r>
              <a:rPr lang="en-US" dirty="0"/>
              <a:t>We include a comprehensive collection of modules for neural network studies.</a:t>
            </a:r>
          </a:p>
          <a:p>
            <a:endParaRPr lang="en-US" dirty="0"/>
          </a:p>
        </p:txBody>
      </p:sp>
    </p:spTree>
    <p:extLst>
      <p:ext uri="{BB962C8B-B14F-4D97-AF65-F5344CB8AC3E}">
        <p14:creationId xmlns:p14="http://schemas.microsoft.com/office/powerpoint/2010/main" val="10463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LightNet</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a:t>Install </a:t>
            </a:r>
            <a:r>
              <a:rPr lang="en-US" dirty="0" err="1"/>
              <a:t>Matlab</a:t>
            </a:r>
            <a:r>
              <a:rPr lang="en-US" dirty="0"/>
              <a:t> R2016 or later </a:t>
            </a:r>
            <a:r>
              <a:rPr lang="en-US" dirty="0">
                <a:sym typeface="Wingdings" panose="05000000000000000000" pitchFamily="2" charset="2"/>
              </a:rPr>
              <a:t> </a:t>
            </a:r>
          </a:p>
          <a:p>
            <a:r>
              <a:rPr lang="en-US" dirty="0"/>
              <a:t>Download </a:t>
            </a:r>
            <a:r>
              <a:rPr lang="en-US" dirty="0" err="1"/>
              <a:t>LightNet</a:t>
            </a:r>
            <a:r>
              <a:rPr lang="en-US" dirty="0"/>
              <a:t> or clone from the project page: </a:t>
            </a:r>
            <a:r>
              <a:rPr lang="en-US" dirty="0">
                <a:hlinkClick r:id="rId2"/>
              </a:rPr>
              <a:t>https://github.com/yechengxi/LightNet</a:t>
            </a:r>
            <a:r>
              <a:rPr lang="en-US" dirty="0"/>
              <a:t> </a:t>
            </a:r>
          </a:p>
          <a:p>
            <a:r>
              <a:rPr lang="en-US" dirty="0"/>
              <a:t>(Optional) Do the above on a computer with an </a:t>
            </a:r>
            <a:r>
              <a:rPr lang="en-US" dirty="0" err="1"/>
              <a:t>Nvidia</a:t>
            </a:r>
            <a:r>
              <a:rPr lang="en-US" dirty="0"/>
              <a:t> GPU </a:t>
            </a:r>
            <a:r>
              <a:rPr lang="en-US" dirty="0">
                <a:sym typeface="Wingdings" panose="05000000000000000000" pitchFamily="2" charset="2"/>
              </a:rPr>
              <a:t> </a:t>
            </a:r>
            <a:endParaRPr lang="en-US" dirty="0"/>
          </a:p>
          <a:p>
            <a:r>
              <a:rPr lang="en-US" dirty="0"/>
              <a:t>(Or even better) Install Neural Network Toolbox on the above computer and make sure it works. </a:t>
            </a:r>
            <a:r>
              <a:rPr lang="en-US" dirty="0">
                <a:sym typeface="Wingdings" panose="05000000000000000000" pitchFamily="2" charset="2"/>
              </a:rPr>
              <a:t>  </a:t>
            </a:r>
            <a:endParaRPr lang="en-US" dirty="0"/>
          </a:p>
          <a:p>
            <a:pPr lvl="1"/>
            <a:r>
              <a:rPr lang="en-US" dirty="0"/>
              <a:t>Ref to the tutorial “Transfer Learning Using Convolutional Neural Networks” in the manual.</a:t>
            </a:r>
          </a:p>
          <a:p>
            <a:pPr lvl="1"/>
            <a:endParaRPr lang="en-US" dirty="0"/>
          </a:p>
          <a:p>
            <a:pPr marL="0" indent="0">
              <a:buNone/>
            </a:pPr>
            <a:endParaRPr lang="en-US" dirty="0"/>
          </a:p>
          <a:p>
            <a:pPr marL="0" indent="0">
              <a:buNone/>
            </a:pPr>
            <a:endParaRPr lang="en-US" sz="2200" dirty="0"/>
          </a:p>
          <a:p>
            <a:pPr marL="0" indent="0">
              <a:buNone/>
            </a:pPr>
            <a:r>
              <a:rPr lang="en-US" sz="1900" dirty="0"/>
              <a:t>Although there are multiple ways to get </a:t>
            </a:r>
            <a:r>
              <a:rPr lang="en-US" sz="1900" dirty="0" err="1"/>
              <a:t>LightNet</a:t>
            </a:r>
            <a:r>
              <a:rPr lang="en-US" sz="1900" dirty="0"/>
              <a:t> to run, the best experience we have is on a Windows Machine with a </a:t>
            </a:r>
            <a:r>
              <a:rPr lang="en-US" sz="1900" dirty="0" err="1"/>
              <a:t>Nvidia</a:t>
            </a:r>
            <a:r>
              <a:rPr lang="en-US" sz="1900" dirty="0"/>
              <a:t> Pascal GPU and with Neural Network Toolbox installed. We hope this is simple enough </a:t>
            </a:r>
            <a:r>
              <a:rPr lang="en-US" sz="1900" dirty="0">
                <a:sym typeface="Wingdings" panose="05000000000000000000" pitchFamily="2" charset="2"/>
              </a:rPr>
              <a:t></a:t>
            </a:r>
            <a:endParaRPr lang="en-US" sz="19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61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21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you familiar with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There are a few common functions/scripts that will give you a high level glimpse of what </a:t>
            </a:r>
            <a:r>
              <a:rPr lang="en-US" dirty="0" err="1"/>
              <a:t>LightNet</a:t>
            </a:r>
            <a:r>
              <a:rPr lang="en-US" dirty="0"/>
              <a:t> </a:t>
            </a:r>
            <a:r>
              <a:rPr lang="en-US" dirty="0" err="1"/>
              <a:t>contrains</a:t>
            </a:r>
            <a:r>
              <a:rPr lang="en-US" dirty="0"/>
              <a:t>.</a:t>
            </a:r>
          </a:p>
          <a:p>
            <a:pPr lvl="1"/>
            <a:r>
              <a:rPr lang="en-US" dirty="0"/>
              <a:t>Go to: </a:t>
            </a:r>
            <a:r>
              <a:rPr lang="en-US" dirty="0" err="1"/>
              <a:t>LightNet</a:t>
            </a:r>
            <a:r>
              <a:rPr lang="en-US" dirty="0"/>
              <a:t>/</a:t>
            </a:r>
            <a:r>
              <a:rPr lang="en-US" dirty="0" err="1"/>
              <a:t>CoreModules</a:t>
            </a:r>
            <a:r>
              <a:rPr lang="en-US" dirty="0"/>
              <a:t>/net/</a:t>
            </a:r>
          </a:p>
          <a:p>
            <a:pPr lvl="2"/>
            <a:r>
              <a:rPr lang="en-US" dirty="0" err="1"/>
              <a:t>net_ff.m</a:t>
            </a:r>
            <a:r>
              <a:rPr lang="en-US" dirty="0"/>
              <a:t>: how the feed forward pass is implemented in </a:t>
            </a:r>
            <a:r>
              <a:rPr lang="en-US" dirty="0" err="1"/>
              <a:t>LightNet</a:t>
            </a:r>
            <a:r>
              <a:rPr lang="en-US" dirty="0"/>
              <a:t>. (straight forward)</a:t>
            </a:r>
          </a:p>
          <a:p>
            <a:pPr lvl="2"/>
            <a:r>
              <a:rPr lang="en-US" dirty="0" err="1"/>
              <a:t>net_bp.m</a:t>
            </a:r>
            <a:r>
              <a:rPr lang="en-US" dirty="0"/>
              <a:t>: how the back propagation process is implemented. (straight forward)</a:t>
            </a:r>
          </a:p>
          <a:p>
            <a:pPr lvl="2"/>
            <a:r>
              <a:rPr lang="en-US" dirty="0" err="1"/>
              <a:t>test_net.m</a:t>
            </a:r>
            <a:r>
              <a:rPr lang="en-US" dirty="0"/>
              <a:t>: how to use </a:t>
            </a:r>
            <a:r>
              <a:rPr lang="en-US" dirty="0" err="1"/>
              <a:t>net_ff</a:t>
            </a:r>
            <a:r>
              <a:rPr lang="en-US" dirty="0"/>
              <a:t> to test the neural network. (straight forward)</a:t>
            </a:r>
          </a:p>
          <a:p>
            <a:pPr lvl="2"/>
            <a:r>
              <a:rPr lang="en-US" dirty="0" err="1"/>
              <a:t>train_net.m</a:t>
            </a:r>
            <a:r>
              <a:rPr lang="en-US" dirty="0"/>
              <a:t>: how to use </a:t>
            </a:r>
            <a:r>
              <a:rPr lang="en-US" dirty="0" err="1"/>
              <a:t>net_ff</a:t>
            </a:r>
            <a:r>
              <a:rPr lang="en-US" dirty="0"/>
              <a:t> and </a:t>
            </a:r>
            <a:r>
              <a:rPr lang="en-US" dirty="0" err="1"/>
              <a:t>net_bp</a:t>
            </a:r>
            <a:r>
              <a:rPr lang="en-US" dirty="0"/>
              <a:t> to train a neural network. (yay it’s so simple)</a:t>
            </a:r>
          </a:p>
          <a:p>
            <a:pPr lvl="2"/>
            <a:r>
              <a:rPr lang="en-US" dirty="0" err="1"/>
              <a:t>Main_Template</a:t>
            </a:r>
            <a:r>
              <a:rPr lang="en-US" dirty="0"/>
              <a:t>: how to set up some hyperparameters to train a Multilayer </a:t>
            </a:r>
            <a:r>
              <a:rPr lang="en-US" dirty="0" err="1"/>
              <a:t>Perceptraon</a:t>
            </a:r>
            <a:r>
              <a:rPr lang="en-US" dirty="0"/>
              <a:t> or Convolutional Neural Network.</a:t>
            </a:r>
          </a:p>
          <a:p>
            <a:pPr lvl="2"/>
            <a:r>
              <a:rPr lang="en-US" dirty="0" err="1"/>
              <a:t>TrainingScript</a:t>
            </a:r>
            <a:r>
              <a:rPr lang="en-US" dirty="0"/>
              <a:t>: how a whole training process is carried out in </a:t>
            </a:r>
            <a:r>
              <a:rPr lang="en-US" dirty="0" err="1"/>
              <a:t>LightNet</a:t>
            </a:r>
            <a:r>
              <a:rPr lang="en-US" dirty="0"/>
              <a:t>.</a:t>
            </a:r>
          </a:p>
          <a:p>
            <a:r>
              <a:rPr lang="en-US" dirty="0"/>
              <a:t>After reading these files you should have a very clear understanding of the calculation process of </a:t>
            </a:r>
            <a:r>
              <a:rPr lang="en-US" dirty="0" err="1"/>
              <a:t>LightNet</a:t>
            </a:r>
            <a:r>
              <a:rPr lang="en-US" dirty="0"/>
              <a:t>.</a:t>
            </a:r>
          </a:p>
          <a:p>
            <a:pPr lvl="1"/>
            <a:endParaRPr lang="en-US" dirty="0"/>
          </a:p>
        </p:txBody>
      </p:sp>
    </p:spTree>
    <p:extLst>
      <p:ext uri="{BB962C8B-B14F-4D97-AF65-F5344CB8AC3E}">
        <p14:creationId xmlns:p14="http://schemas.microsoft.com/office/powerpoint/2010/main" val="12019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organized in </a:t>
            </a:r>
            <a:r>
              <a:rPr lang="en-US" dirty="0" err="1"/>
              <a:t>LightNet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Training and testing are carried out in minibatches.</a:t>
            </a:r>
          </a:p>
          <a:p>
            <a:pPr lvl="1"/>
            <a:r>
              <a:rPr lang="en-US" dirty="0"/>
              <a:t>We feed data by batch.</a:t>
            </a:r>
          </a:p>
          <a:p>
            <a:pPr lvl="1"/>
            <a:r>
              <a:rPr lang="en-US" dirty="0"/>
              <a:t>The last dimension is reserved for the batch dimension.</a:t>
            </a:r>
          </a:p>
          <a:p>
            <a:r>
              <a:rPr lang="en-US" dirty="0"/>
              <a:t>If you want to train an MLP network:</a:t>
            </a:r>
          </a:p>
          <a:p>
            <a:pPr lvl="1"/>
            <a:r>
              <a:rPr lang="en-US" dirty="0"/>
              <a:t>Data is organized as a two dimensional matrix: </a:t>
            </a:r>
            <a:r>
              <a:rPr lang="en-US" dirty="0">
                <a:solidFill>
                  <a:srgbClr val="0070C0"/>
                </a:solidFill>
              </a:rPr>
              <a:t>(feature, batch)</a:t>
            </a:r>
            <a:r>
              <a:rPr lang="en-US" dirty="0"/>
              <a:t>. i.e. the first dimension is reserved for input features, and the second dimension is reserved for the different inputs in the same minibatch.</a:t>
            </a:r>
          </a:p>
          <a:p>
            <a:pPr lvl="2"/>
            <a:r>
              <a:rPr lang="en-US" dirty="0" err="1"/>
              <a:t>LightNet</a:t>
            </a:r>
            <a:r>
              <a:rPr lang="en-US" dirty="0"/>
              <a:t>/MLP/</a:t>
            </a:r>
            <a:r>
              <a:rPr lang="en-US" dirty="0" err="1"/>
              <a:t>PrepareData_MNIST_MLP.m</a:t>
            </a:r>
            <a:endParaRPr lang="en-US" dirty="0"/>
          </a:p>
          <a:p>
            <a:pPr lvl="1"/>
            <a:r>
              <a:rPr lang="en-US" dirty="0"/>
              <a:t>Network weights are organized as: </a:t>
            </a:r>
            <a:r>
              <a:rPr lang="en-US" dirty="0">
                <a:solidFill>
                  <a:srgbClr val="0070C0"/>
                </a:solidFill>
              </a:rPr>
              <a:t>(</a:t>
            </a:r>
            <a:r>
              <a:rPr lang="en-US" dirty="0" err="1">
                <a:solidFill>
                  <a:srgbClr val="0070C0"/>
                </a:solidFill>
              </a:rPr>
              <a:t>dim_out</a:t>
            </a:r>
            <a:r>
              <a:rPr lang="en-US" dirty="0">
                <a:solidFill>
                  <a:srgbClr val="0070C0"/>
                </a:solidFill>
              </a:rPr>
              <a:t>, </a:t>
            </a:r>
            <a:r>
              <a:rPr lang="en-US" dirty="0" err="1">
                <a:solidFill>
                  <a:srgbClr val="0070C0"/>
                </a:solidFill>
              </a:rPr>
              <a:t>dim_in</a:t>
            </a:r>
            <a:r>
              <a:rPr lang="en-US" dirty="0">
                <a:solidFill>
                  <a:srgbClr val="0070C0"/>
                </a:solidFill>
              </a:rPr>
              <a:t>)</a:t>
            </a:r>
            <a:r>
              <a:rPr lang="en-US" dirty="0"/>
              <a:t>. </a:t>
            </a:r>
          </a:p>
          <a:p>
            <a:pPr lvl="2"/>
            <a:r>
              <a:rPr lang="en-US" dirty="0" err="1"/>
              <a:t>LightNet</a:t>
            </a:r>
            <a:r>
              <a:rPr lang="en-US" dirty="0"/>
              <a:t>/MLP/</a:t>
            </a:r>
            <a:r>
              <a:rPr lang="en-US" dirty="0" err="1"/>
              <a:t>net_init_mlp_mnist.m</a:t>
            </a:r>
            <a:endParaRPr lang="en-US" dirty="0"/>
          </a:p>
          <a:p>
            <a:r>
              <a:rPr lang="en-US" dirty="0"/>
              <a:t>If you want to train a Convolutional Neural Network:</a:t>
            </a:r>
          </a:p>
          <a:p>
            <a:pPr lvl="1"/>
            <a:r>
              <a:rPr lang="en-US" dirty="0"/>
              <a:t>Data is organized as: </a:t>
            </a:r>
            <a:r>
              <a:rPr lang="en-US" dirty="0">
                <a:solidFill>
                  <a:srgbClr val="0070C0"/>
                </a:solidFill>
              </a:rPr>
              <a:t>(height, width, feature, batch)</a:t>
            </a:r>
            <a:r>
              <a:rPr lang="en-US" dirty="0"/>
              <a:t>.</a:t>
            </a:r>
          </a:p>
          <a:p>
            <a:pPr lvl="2"/>
            <a:r>
              <a:rPr lang="en-US" dirty="0" err="1"/>
              <a:t>LightNet</a:t>
            </a:r>
            <a:r>
              <a:rPr lang="en-US" dirty="0"/>
              <a:t>/CNN/</a:t>
            </a:r>
            <a:r>
              <a:rPr lang="en-US" dirty="0" err="1"/>
              <a:t>PrepareData_CIFAR_CNN.m</a:t>
            </a:r>
            <a:endParaRPr lang="en-US" dirty="0"/>
          </a:p>
          <a:p>
            <a:pPr lvl="1"/>
            <a:r>
              <a:rPr lang="en-US" dirty="0"/>
              <a:t>Convolutional kernels are organized as: </a:t>
            </a:r>
            <a:r>
              <a:rPr lang="en-US" dirty="0">
                <a:solidFill>
                  <a:srgbClr val="0070C0"/>
                </a:solidFill>
              </a:rPr>
              <a:t>(</a:t>
            </a:r>
            <a:r>
              <a:rPr lang="en-US" dirty="0" err="1">
                <a:solidFill>
                  <a:srgbClr val="0070C0"/>
                </a:solidFill>
              </a:rPr>
              <a:t>hight</a:t>
            </a:r>
            <a:r>
              <a:rPr lang="en-US" dirty="0">
                <a:solidFill>
                  <a:srgbClr val="0070C0"/>
                </a:solidFill>
              </a:rPr>
              <a:t>, width, </a:t>
            </a:r>
            <a:r>
              <a:rPr lang="en-US" dirty="0" err="1">
                <a:solidFill>
                  <a:srgbClr val="0070C0"/>
                </a:solidFill>
              </a:rPr>
              <a:t>dim_in</a:t>
            </a:r>
            <a:r>
              <a:rPr lang="en-US" dirty="0">
                <a:solidFill>
                  <a:srgbClr val="0070C0"/>
                </a:solidFill>
              </a:rPr>
              <a:t>, </a:t>
            </a:r>
            <a:r>
              <a:rPr lang="en-US" dirty="0" err="1">
                <a:solidFill>
                  <a:srgbClr val="0070C0"/>
                </a:solidFill>
              </a:rPr>
              <a:t>dim_out</a:t>
            </a:r>
            <a:r>
              <a:rPr lang="en-US" dirty="0">
                <a:solidFill>
                  <a:srgbClr val="0070C0"/>
                </a:solidFill>
              </a:rPr>
              <a:t>)</a:t>
            </a:r>
            <a:r>
              <a:rPr lang="en-US" dirty="0"/>
              <a:t>.</a:t>
            </a:r>
          </a:p>
          <a:p>
            <a:pPr lvl="2"/>
            <a:r>
              <a:rPr lang="en-US" dirty="0" err="1"/>
              <a:t>LightNet</a:t>
            </a:r>
            <a:r>
              <a:rPr lang="en-US" dirty="0"/>
              <a:t>/CNN/</a:t>
            </a:r>
            <a:r>
              <a:rPr lang="en-US" dirty="0" err="1"/>
              <a:t>net_init_cifar_cnn.m</a:t>
            </a:r>
            <a:endParaRPr lang="en-US" dirty="0"/>
          </a:p>
        </p:txBody>
      </p:sp>
    </p:spTree>
    <p:extLst>
      <p:ext uri="{BB962C8B-B14F-4D97-AF65-F5344CB8AC3E}">
        <p14:creationId xmlns:p14="http://schemas.microsoft.com/office/powerpoint/2010/main" val="25668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Multilayer Perceptron (MLP)</a:t>
            </a:r>
          </a:p>
        </p:txBody>
      </p:sp>
      <p:sp>
        <p:nvSpPr>
          <p:cNvPr id="3" name="Content Placeholder 2"/>
          <p:cNvSpPr>
            <a:spLocks noGrp="1"/>
          </p:cNvSpPr>
          <p:nvPr>
            <p:ph idx="1"/>
          </p:nvPr>
        </p:nvSpPr>
        <p:spPr/>
        <p:txBody>
          <a:bodyPr>
            <a:normAutofit lnSpcReduction="10000"/>
          </a:bodyPr>
          <a:lstStyle/>
          <a:p>
            <a:r>
              <a:rPr lang="en-US" dirty="0"/>
              <a:t>Go to </a:t>
            </a:r>
            <a:r>
              <a:rPr lang="en-US" dirty="0" err="1"/>
              <a:t>LightNet</a:t>
            </a:r>
            <a:r>
              <a:rPr lang="en-US" dirty="0"/>
              <a:t>/MLP</a:t>
            </a:r>
          </a:p>
          <a:p>
            <a:pPr lvl="1"/>
            <a:r>
              <a:rPr lang="en-US" dirty="0"/>
              <a:t>Click and run </a:t>
            </a:r>
            <a:r>
              <a:rPr lang="en-US" dirty="0" err="1"/>
              <a:t>Main_MNIST_MLP_RMSPROP.m</a:t>
            </a:r>
            <a:endParaRPr lang="en-US" dirty="0"/>
          </a:p>
          <a:p>
            <a:pPr lvl="2"/>
            <a:r>
              <a:rPr lang="en-US" dirty="0"/>
              <a:t>This script shows you how to train a MLP network on the MNIST hand written digits dataset.</a:t>
            </a:r>
          </a:p>
          <a:p>
            <a:pPr lvl="2"/>
            <a:r>
              <a:rPr lang="en-US" dirty="0"/>
              <a:t>In this file you can see how the hyper parameters are set up.</a:t>
            </a:r>
          </a:p>
          <a:p>
            <a:pPr lvl="3"/>
            <a:r>
              <a:rPr lang="en-US" dirty="0"/>
              <a:t>Learning </a:t>
            </a:r>
            <a:r>
              <a:rPr lang="en-US" dirty="0" err="1"/>
              <a:t>Mathod</a:t>
            </a:r>
            <a:endParaRPr lang="en-US" dirty="0"/>
          </a:p>
          <a:p>
            <a:pPr lvl="3"/>
            <a:r>
              <a:rPr lang="en-US" dirty="0"/>
              <a:t>Learning rate</a:t>
            </a:r>
          </a:p>
          <a:p>
            <a:pPr lvl="3"/>
            <a:r>
              <a:rPr lang="en-US" dirty="0"/>
              <a:t>Momentum</a:t>
            </a:r>
          </a:p>
          <a:p>
            <a:pPr lvl="3"/>
            <a:r>
              <a:rPr lang="en-US" dirty="0"/>
              <a:t>Batch size</a:t>
            </a:r>
          </a:p>
          <a:p>
            <a:pPr lvl="3"/>
            <a:r>
              <a:rPr lang="en-US" dirty="0"/>
              <a:t>Weight Decay</a:t>
            </a:r>
          </a:p>
          <a:p>
            <a:pPr lvl="3"/>
            <a:r>
              <a:rPr lang="en-US" dirty="0"/>
              <a:t>Clipping Range</a:t>
            </a:r>
          </a:p>
          <a:p>
            <a:pPr lvl="2"/>
            <a:r>
              <a:rPr lang="en-US" dirty="0"/>
              <a:t>All the training related parameters are then saved in struct </a:t>
            </a:r>
            <a:r>
              <a:rPr lang="en-US" b="1" dirty="0" err="1">
                <a:solidFill>
                  <a:srgbClr val="0070C0"/>
                </a:solidFill>
              </a:rPr>
              <a:t>opts.parameters</a:t>
            </a:r>
            <a:endParaRPr lang="en-US" b="1" dirty="0">
              <a:solidFill>
                <a:srgbClr val="0070C0"/>
              </a:solidFill>
            </a:endParaRPr>
          </a:p>
          <a:p>
            <a:pPr lvl="3"/>
            <a:r>
              <a:rPr lang="en-US" b="1" dirty="0"/>
              <a:t>E.g. </a:t>
            </a:r>
            <a:r>
              <a:rPr lang="en-US" b="1" dirty="0">
                <a:solidFill>
                  <a:srgbClr val="0070C0"/>
                </a:solidFill>
              </a:rPr>
              <a:t>opts.parameters.lr=1e-3; </a:t>
            </a:r>
            <a:r>
              <a:rPr lang="en-US" b="1" dirty="0" err="1">
                <a:solidFill>
                  <a:srgbClr val="0070C0"/>
                </a:solidFill>
              </a:rPr>
              <a:t>opts.parameters.mom</a:t>
            </a:r>
            <a:r>
              <a:rPr lang="en-US" b="1" dirty="0">
                <a:solidFill>
                  <a:srgbClr val="0070C0"/>
                </a:solidFill>
              </a:rPr>
              <a:t>=0.9; </a:t>
            </a:r>
            <a:r>
              <a:rPr lang="en-US" b="1" dirty="0" err="1">
                <a:solidFill>
                  <a:srgbClr val="0070C0"/>
                </a:solidFill>
              </a:rPr>
              <a:t>opts.parameters.batch_size</a:t>
            </a:r>
            <a:r>
              <a:rPr lang="en-US" b="1" dirty="0">
                <a:solidFill>
                  <a:srgbClr val="0070C0"/>
                </a:solidFill>
              </a:rPr>
              <a:t>=500; </a:t>
            </a:r>
          </a:p>
          <a:p>
            <a:pPr lvl="3"/>
            <a:r>
              <a:rPr lang="en-US" b="1" dirty="0"/>
              <a:t>Ref to </a:t>
            </a:r>
            <a:r>
              <a:rPr lang="en-US" b="1" dirty="0" err="1"/>
              <a:t>Main_Template.m</a:t>
            </a:r>
            <a:endParaRPr lang="en-US" b="1" dirty="0"/>
          </a:p>
        </p:txBody>
      </p:sp>
    </p:spTree>
    <p:extLst>
      <p:ext uri="{BB962C8B-B14F-4D97-AF65-F5344CB8AC3E}">
        <p14:creationId xmlns:p14="http://schemas.microsoft.com/office/powerpoint/2010/main" val="71043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Convolutional Neural Network (CNN)</a:t>
            </a:r>
          </a:p>
        </p:txBody>
      </p:sp>
      <p:sp>
        <p:nvSpPr>
          <p:cNvPr id="3" name="Content Placeholder 2"/>
          <p:cNvSpPr>
            <a:spLocks noGrp="1"/>
          </p:cNvSpPr>
          <p:nvPr>
            <p:ph idx="1"/>
          </p:nvPr>
        </p:nvSpPr>
        <p:spPr/>
        <p:txBody>
          <a:bodyPr/>
          <a:lstStyle/>
          <a:p>
            <a:r>
              <a:rPr lang="en-US" dirty="0"/>
              <a:t>Click and run: </a:t>
            </a:r>
            <a:r>
              <a:rPr lang="en-US" dirty="0" err="1"/>
              <a:t>LightNet</a:t>
            </a:r>
            <a:r>
              <a:rPr lang="en-US" dirty="0"/>
              <a:t>/CNN/</a:t>
            </a:r>
            <a:r>
              <a:rPr lang="en-US" dirty="0" err="1"/>
              <a:t>Main_CIFAR_CNN_SGD.m</a:t>
            </a:r>
            <a:endParaRPr lang="en-US" dirty="0"/>
          </a:p>
          <a:p>
            <a:pPr lvl="1"/>
            <a:r>
              <a:rPr lang="en-US" dirty="0"/>
              <a:t>This script shows you how to train a convolutional network on the CIFAR-10 dataset.</a:t>
            </a:r>
          </a:p>
          <a:p>
            <a:pPr lvl="1"/>
            <a:r>
              <a:rPr lang="en-US" dirty="0"/>
              <a:t>Like in the previous slide, you can see how the parameters are set up.</a:t>
            </a:r>
          </a:p>
          <a:p>
            <a:pPr lvl="1"/>
            <a:r>
              <a:rPr lang="en-US" dirty="0"/>
              <a:t>The convolutional network training can be ~5x faster on a GPU than on a CPU. The best speed is reached if Neural Network Toolbox is installed and is used. This will enable another speedup of ~10x. </a:t>
            </a:r>
          </a:p>
          <a:p>
            <a:pPr lvl="2"/>
            <a:r>
              <a:rPr lang="en-US" dirty="0"/>
              <a:t>Running this example:</a:t>
            </a:r>
          </a:p>
          <a:p>
            <a:pPr lvl="3"/>
            <a:r>
              <a:rPr lang="en-US" dirty="0"/>
              <a:t>On an Intel i7 CPU may allow you to train ~100 images per second.</a:t>
            </a:r>
          </a:p>
          <a:p>
            <a:pPr lvl="3"/>
            <a:r>
              <a:rPr lang="en-US" dirty="0"/>
              <a:t>On a </a:t>
            </a:r>
            <a:r>
              <a:rPr lang="en-US" dirty="0" err="1"/>
              <a:t>Nvidia</a:t>
            </a:r>
            <a:r>
              <a:rPr lang="en-US" dirty="0"/>
              <a:t> Pascal GPU may allow you to train 500-1000 images per second.</a:t>
            </a:r>
          </a:p>
          <a:p>
            <a:pPr lvl="3"/>
            <a:r>
              <a:rPr lang="en-US" dirty="0"/>
              <a:t>With functions in NN Toolbox on a Pascal GPU may allow you to train &gt;10,000 images per second.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4425"/>
            <a:ext cx="2234500" cy="1675876"/>
          </a:xfrm>
          <a:prstGeom prst="rect">
            <a:avLst/>
          </a:prstGeom>
        </p:spPr>
      </p:pic>
    </p:spTree>
    <p:extLst>
      <p:ext uri="{BB962C8B-B14F-4D97-AF65-F5344CB8AC3E}">
        <p14:creationId xmlns:p14="http://schemas.microsoft.com/office/powerpoint/2010/main" val="38404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simple template of training a CNN on the MNIST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70" y="2634893"/>
            <a:ext cx="3500259" cy="3451581"/>
          </a:xfrm>
          <a:prstGeom prst="rect">
            <a:avLst/>
          </a:prstGeom>
        </p:spPr>
      </p:pic>
    </p:spTree>
    <p:extLst>
      <p:ext uri="{BB962C8B-B14F-4D97-AF65-F5344CB8AC3E}">
        <p14:creationId xmlns:p14="http://schemas.microsoft.com/office/powerpoint/2010/main" val="32659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1127</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Efficient, Transparent Deep Learning with LightNet</vt:lpstr>
      <vt:lpstr>Design principles of LightNet</vt:lpstr>
      <vt:lpstr>How to Install LightNet?</vt:lpstr>
      <vt:lpstr>Tutorials</vt:lpstr>
      <vt:lpstr>To get you familiar with LightNet</vt:lpstr>
      <vt:lpstr>How data is organized in LightNet?</vt:lpstr>
      <vt:lpstr>How to train a Multilayer Perceptron (MLP)</vt:lpstr>
      <vt:lpstr>How to train a Convolutional Neural Network (CNN)</vt:lpstr>
      <vt:lpstr>PowerPoint Presentation</vt:lpstr>
      <vt:lpstr>More advanced examples</vt:lpstr>
      <vt:lpstr>A mathematical glimpse of LightNet</vt:lpstr>
      <vt:lpstr>PowerPoint Presentation</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Transparent Deep Learning with LightNet</dc:title>
  <dc:creator>Chengxi Ye</dc:creator>
  <cp:lastModifiedBy>Chengxi Ye</cp:lastModifiedBy>
  <cp:revision>151</cp:revision>
  <dcterms:created xsi:type="dcterms:W3CDTF">2017-02-20T04:18:17Z</dcterms:created>
  <dcterms:modified xsi:type="dcterms:W3CDTF">2017-02-20T06:24:30Z</dcterms:modified>
</cp:coreProperties>
</file>