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4"/>
  </p:notesMasterIdLst>
  <p:sldIdLst>
    <p:sldId id="256" r:id="rId2"/>
    <p:sldId id="257" r:id="rId3"/>
    <p:sldId id="261" r:id="rId4"/>
    <p:sldId id="263" r:id="rId5"/>
    <p:sldId id="262" r:id="rId6"/>
    <p:sldId id="265" r:id="rId7"/>
    <p:sldId id="274" r:id="rId8"/>
    <p:sldId id="275" r:id="rId9"/>
    <p:sldId id="278" r:id="rId10"/>
    <p:sldId id="279" r:id="rId11"/>
    <p:sldId id="280" r:id="rId12"/>
    <p:sldId id="281" r:id="rId13"/>
    <p:sldId id="282" r:id="rId14"/>
    <p:sldId id="283" r:id="rId15"/>
    <p:sldId id="284" r:id="rId16"/>
    <p:sldId id="290" r:id="rId17"/>
    <p:sldId id="285" r:id="rId18"/>
    <p:sldId id="286" r:id="rId19"/>
    <p:sldId id="287" r:id="rId20"/>
    <p:sldId id="288" r:id="rId21"/>
    <p:sldId id="28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992" autoAdjust="0"/>
  </p:normalViewPr>
  <p:slideViewPr>
    <p:cSldViewPr snapToGrid="0" snapToObjects="1">
      <p:cViewPr>
        <p:scale>
          <a:sx n="95" d="100"/>
          <a:sy n="95" d="100"/>
        </p:scale>
        <p:origin x="-2016"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uya:Downloads:burn-down-char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0628892189307"/>
          <c:y val="0.128571764888475"/>
          <c:w val="0.852200930728195"/>
          <c:h val="0.657144576096652"/>
        </c:manualLayout>
      </c:layout>
      <c:barChart>
        <c:barDir val="col"/>
        <c:grouping val="clustered"/>
        <c:varyColors val="0"/>
        <c:ser>
          <c:idx val="2"/>
          <c:order val="2"/>
          <c:tx>
            <c:strRef>
              <c:f>'Burndown Chart'!$G$3</c:f>
              <c:strCache>
                <c:ptCount val="1"/>
                <c:pt idx="0">
                  <c:v>Daily Completed</c:v>
                </c:pt>
              </c:strCache>
            </c:strRef>
          </c:tx>
          <c:spPr>
            <a:solidFill>
              <a:srgbClr val="808080"/>
            </a:solidFill>
            <a:ln w="25400">
              <a:noFill/>
            </a:ln>
          </c:spPr>
          <c:invertIfNegative val="0"/>
          <c:cat>
            <c:numRef>
              <c:f>'Burndown Chart'!$B$5:$B$25</c:f>
              <c:numCache>
                <c:formatCode>General</c:formatCode>
                <c:ptCount val="2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numCache>
            </c:numRef>
          </c:cat>
          <c:val>
            <c:numRef>
              <c:f>'Burndown Chart'!$G$5:$G$25</c:f>
              <c:numCache>
                <c:formatCode>General</c:formatCode>
                <c:ptCount val="21"/>
                <c:pt idx="0">
                  <c:v>#N/A</c:v>
                </c:pt>
                <c:pt idx="1">
                  <c:v>2.0</c:v>
                </c:pt>
                <c:pt idx="2">
                  <c:v>3.0</c:v>
                </c:pt>
                <c:pt idx="3">
                  <c:v>2.0</c:v>
                </c:pt>
                <c:pt idx="4">
                  <c:v>5.0</c:v>
                </c:pt>
                <c:pt idx="5">
                  <c:v>7.0</c:v>
                </c:pt>
                <c:pt idx="6">
                  <c:v>9.0</c:v>
                </c:pt>
                <c:pt idx="7">
                  <c:v>10.0</c:v>
                </c:pt>
                <c:pt idx="8">
                  <c:v>3.0</c:v>
                </c:pt>
                <c:pt idx="9">
                  <c:v>4.0</c:v>
                </c:pt>
                <c:pt idx="10">
                  <c:v>6.0</c:v>
                </c:pt>
                <c:pt idx="11">
                  <c:v>5.0</c:v>
                </c:pt>
                <c:pt idx="12">
                  <c:v>5.0</c:v>
                </c:pt>
                <c:pt idx="13">
                  <c:v>8.0</c:v>
                </c:pt>
                <c:pt idx="14">
                  <c:v>10.0</c:v>
                </c:pt>
                <c:pt idx="15">
                  <c:v>4.0</c:v>
                </c:pt>
                <c:pt idx="16">
                  <c:v>5.0</c:v>
                </c:pt>
                <c:pt idx="17">
                  <c:v>4.0</c:v>
                </c:pt>
                <c:pt idx="18">
                  <c:v>9.0</c:v>
                </c:pt>
                <c:pt idx="19">
                  <c:v>9.0</c:v>
                </c:pt>
                <c:pt idx="20">
                  <c:v>10.0</c:v>
                </c:pt>
              </c:numCache>
            </c:numRef>
          </c:val>
        </c:ser>
        <c:dLbls>
          <c:showLegendKey val="0"/>
          <c:showVal val="0"/>
          <c:showCatName val="0"/>
          <c:showSerName val="0"/>
          <c:showPercent val="0"/>
          <c:showBubbleSize val="0"/>
        </c:dLbls>
        <c:gapWidth val="50"/>
        <c:axId val="2144916696"/>
        <c:axId val="2144919912"/>
      </c:barChart>
      <c:lineChart>
        <c:grouping val="standard"/>
        <c:varyColors val="0"/>
        <c:ser>
          <c:idx val="0"/>
          <c:order val="0"/>
          <c:tx>
            <c:strRef>
              <c:f>'Burndown Chart'!$E$4</c:f>
              <c:strCache>
                <c:ptCount val="1"/>
                <c:pt idx="0">
                  <c:v>Planned</c:v>
                </c:pt>
              </c:strCache>
            </c:strRef>
          </c:tx>
          <c:spPr>
            <a:ln w="38100">
              <a:solidFill>
                <a:srgbClr val="3366FF"/>
              </a:solidFill>
              <a:prstDash val="solid"/>
            </a:ln>
          </c:spPr>
          <c:marker>
            <c:symbol val="none"/>
          </c:marker>
          <c:cat>
            <c:numRef>
              <c:f>'Burndown Chart'!$B$5:$B$25</c:f>
              <c:numCache>
                <c:formatCode>General</c:formatCode>
                <c:ptCount val="2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numCache>
            </c:numRef>
          </c:cat>
          <c:val>
            <c:numRef>
              <c:f>'Burndown Chart'!$E$5:$E$25</c:f>
              <c:numCache>
                <c:formatCode>General</c:formatCode>
                <c:ptCount val="21"/>
                <c:pt idx="0">
                  <c:v>117.0</c:v>
                </c:pt>
                <c:pt idx="1">
                  <c:v>112.0</c:v>
                </c:pt>
                <c:pt idx="2">
                  <c:v>107.0</c:v>
                </c:pt>
                <c:pt idx="3">
                  <c:v>102.0</c:v>
                </c:pt>
                <c:pt idx="4">
                  <c:v>97.0</c:v>
                </c:pt>
                <c:pt idx="5">
                  <c:v>92.0</c:v>
                </c:pt>
                <c:pt idx="6">
                  <c:v>87.0</c:v>
                </c:pt>
                <c:pt idx="7">
                  <c:v>82.0</c:v>
                </c:pt>
                <c:pt idx="8">
                  <c:v>77.0</c:v>
                </c:pt>
                <c:pt idx="9">
                  <c:v>71.0</c:v>
                </c:pt>
                <c:pt idx="10">
                  <c:v>65.0</c:v>
                </c:pt>
                <c:pt idx="11">
                  <c:v>59.0</c:v>
                </c:pt>
                <c:pt idx="12">
                  <c:v>53.0</c:v>
                </c:pt>
                <c:pt idx="13">
                  <c:v>47.0</c:v>
                </c:pt>
                <c:pt idx="14">
                  <c:v>41.0</c:v>
                </c:pt>
                <c:pt idx="15">
                  <c:v>35.0</c:v>
                </c:pt>
                <c:pt idx="16">
                  <c:v>29.0</c:v>
                </c:pt>
                <c:pt idx="17">
                  <c:v>22.0</c:v>
                </c:pt>
                <c:pt idx="18">
                  <c:v>15.0</c:v>
                </c:pt>
                <c:pt idx="19">
                  <c:v>8.0</c:v>
                </c:pt>
                <c:pt idx="20">
                  <c:v>0.0</c:v>
                </c:pt>
              </c:numCache>
            </c:numRef>
          </c:val>
          <c:smooth val="0"/>
        </c:ser>
        <c:ser>
          <c:idx val="1"/>
          <c:order val="1"/>
          <c:tx>
            <c:strRef>
              <c:f>'Burndown Chart'!$F$4</c:f>
              <c:strCache>
                <c:ptCount val="1"/>
                <c:pt idx="0">
                  <c:v>Actual</c:v>
                </c:pt>
              </c:strCache>
            </c:strRef>
          </c:tx>
          <c:spPr>
            <a:ln w="38100">
              <a:solidFill>
                <a:srgbClr val="FF6600"/>
              </a:solidFill>
              <a:prstDash val="solid"/>
            </a:ln>
          </c:spPr>
          <c:marker>
            <c:symbol val="none"/>
          </c:marker>
          <c:cat>
            <c:numRef>
              <c:f>'Burndown Chart'!$B$5:$B$25</c:f>
              <c:numCache>
                <c:formatCode>General</c:formatCode>
                <c:ptCount val="2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numCache>
            </c:numRef>
          </c:cat>
          <c:val>
            <c:numRef>
              <c:f>'Burndown Chart'!$F$5:$F$25</c:f>
              <c:numCache>
                <c:formatCode>General</c:formatCode>
                <c:ptCount val="21"/>
                <c:pt idx="0">
                  <c:v>120.0</c:v>
                </c:pt>
                <c:pt idx="1">
                  <c:v>118.0</c:v>
                </c:pt>
                <c:pt idx="2">
                  <c:v>115.0</c:v>
                </c:pt>
                <c:pt idx="3">
                  <c:v>113.0</c:v>
                </c:pt>
                <c:pt idx="4">
                  <c:v>108.0</c:v>
                </c:pt>
                <c:pt idx="5">
                  <c:v>101.0</c:v>
                </c:pt>
                <c:pt idx="6">
                  <c:v>92.0</c:v>
                </c:pt>
                <c:pt idx="7">
                  <c:v>82.0</c:v>
                </c:pt>
                <c:pt idx="8">
                  <c:v>79.0</c:v>
                </c:pt>
                <c:pt idx="9">
                  <c:v>75.0</c:v>
                </c:pt>
                <c:pt idx="10">
                  <c:v>69.0</c:v>
                </c:pt>
                <c:pt idx="11">
                  <c:v>64.0</c:v>
                </c:pt>
                <c:pt idx="12">
                  <c:v>59.0</c:v>
                </c:pt>
                <c:pt idx="13">
                  <c:v>51.0</c:v>
                </c:pt>
                <c:pt idx="14">
                  <c:v>41.0</c:v>
                </c:pt>
                <c:pt idx="15">
                  <c:v>37.0</c:v>
                </c:pt>
                <c:pt idx="16">
                  <c:v>32.0</c:v>
                </c:pt>
                <c:pt idx="17">
                  <c:v>28.0</c:v>
                </c:pt>
                <c:pt idx="18">
                  <c:v>19.0</c:v>
                </c:pt>
                <c:pt idx="19">
                  <c:v>10.0</c:v>
                </c:pt>
                <c:pt idx="20">
                  <c:v>0.0</c:v>
                </c:pt>
              </c:numCache>
            </c:numRef>
          </c:val>
          <c:smooth val="0"/>
        </c:ser>
        <c:dLbls>
          <c:showLegendKey val="0"/>
          <c:showVal val="0"/>
          <c:showCatName val="0"/>
          <c:showSerName val="0"/>
          <c:showPercent val="0"/>
          <c:showBubbleSize val="0"/>
        </c:dLbls>
        <c:marker val="1"/>
        <c:smooth val="0"/>
        <c:axId val="2144916696"/>
        <c:axId val="2144919912"/>
      </c:lineChart>
      <c:catAx>
        <c:axId val="2144916696"/>
        <c:scaling>
          <c:orientation val="minMax"/>
        </c:scaling>
        <c:delete val="0"/>
        <c:axPos val="b"/>
        <c:numFmt formatCode="General" sourceLinked="1"/>
        <c:majorTickMark val="out"/>
        <c:minorTickMark val="none"/>
        <c:tickLblPos val="nextTo"/>
        <c:spPr>
          <a:ln w="3175">
            <a:solidFill>
              <a:srgbClr val="808080"/>
            </a:solidFill>
            <a:prstDash val="solid"/>
          </a:ln>
        </c:spPr>
        <c:txPr>
          <a:bodyPr rot="0" vert="horz"/>
          <a:lstStyle/>
          <a:p>
            <a:pPr>
              <a:defRPr/>
            </a:pPr>
            <a:endParaRPr lang="en-US"/>
          </a:p>
        </c:txPr>
        <c:crossAx val="2144919912"/>
        <c:crosses val="autoZero"/>
        <c:auto val="1"/>
        <c:lblAlgn val="ctr"/>
        <c:lblOffset val="100"/>
        <c:noMultiLvlLbl val="0"/>
      </c:catAx>
      <c:valAx>
        <c:axId val="2144919912"/>
        <c:scaling>
          <c:orientation val="minMax"/>
        </c:scaling>
        <c:delete val="0"/>
        <c:axPos val="l"/>
        <c:majorGridlines>
          <c:spPr>
            <a:ln w="3175">
              <a:solidFill>
                <a:srgbClr val="C0C0C0"/>
              </a:solidFill>
              <a:prstDash val="solid"/>
            </a:ln>
          </c:spPr>
        </c:majorGridlines>
        <c:numFmt formatCode="General" sourceLinked="1"/>
        <c:majorTickMark val="out"/>
        <c:minorTickMark val="none"/>
        <c:tickLblPos val="nextTo"/>
        <c:spPr>
          <a:ln w="3175">
            <a:solidFill>
              <a:srgbClr val="808080"/>
            </a:solidFill>
            <a:prstDash val="solid"/>
          </a:ln>
        </c:spPr>
        <c:txPr>
          <a:bodyPr rot="0" vert="horz"/>
          <a:lstStyle/>
          <a:p>
            <a:pPr>
              <a:defRPr/>
            </a:pPr>
            <a:endParaRPr lang="en-US"/>
          </a:p>
        </c:txPr>
        <c:crossAx val="2144916696"/>
        <c:crosses val="autoZero"/>
        <c:crossBetween val="between"/>
      </c:valAx>
      <c:spPr>
        <a:solidFill>
          <a:srgbClr val="FFFFFF"/>
        </a:solidFill>
        <a:ln w="25400">
          <a:noFill/>
        </a:ln>
      </c:spPr>
    </c:plotArea>
    <c:legend>
      <c:legendPos val="r"/>
      <c:layout>
        <c:manualLayout>
          <c:xMode val="edge"/>
          <c:yMode val="edge"/>
          <c:x val="0.660377104992328"/>
          <c:y val="0.0285715033085501"/>
          <c:w val="0.330188552496164"/>
          <c:h val="0.300000784739776"/>
        </c:manualLayout>
      </c:layout>
      <c:overlay val="0"/>
      <c:spPr>
        <a:solidFill>
          <a:srgbClr val="FFFFFF"/>
        </a:solidFill>
        <a:ln w="25400">
          <a:noFill/>
        </a:ln>
      </c:spPr>
    </c:legend>
    <c:plotVisOnly val="1"/>
    <c:dispBlanksAs val="gap"/>
    <c:showDLblsOverMax val="0"/>
  </c:chart>
  <c:spPr>
    <a:solidFill>
      <a:srgbClr val="FFFFFF"/>
    </a:solidFill>
    <a:ln w="3175">
      <a:solidFill>
        <a:srgbClr val="C0C0C0"/>
      </a:solidFill>
      <a:prstDash val="solid"/>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716BC-0793-4075-809B-1ECBCD626ED1}"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zh-TW" altLang="en-US"/>
        </a:p>
      </dgm:t>
    </dgm:pt>
    <dgm:pt modelId="{4D9E4035-A6EF-4AA8-B59B-0D8C6EF5DC56}">
      <dgm:prSet phldrT="[文字]"/>
      <dgm:spPr/>
      <dgm:t>
        <a:bodyPr/>
        <a:lstStyle/>
        <a:p>
          <a:r>
            <a:rPr lang="en-US" altLang="zh-TW" dirty="0" smtClean="0"/>
            <a:t>Milestone 1</a:t>
          </a:r>
          <a:endParaRPr lang="zh-TW" altLang="en-US" dirty="0"/>
        </a:p>
      </dgm:t>
    </dgm:pt>
    <dgm:pt modelId="{584E196C-2850-4193-A5E3-AED07A7EC078}" type="parTrans" cxnId="{D3C14FC3-05E8-4B2E-BADB-78E50F8EF94B}">
      <dgm:prSet/>
      <dgm:spPr/>
      <dgm:t>
        <a:bodyPr/>
        <a:lstStyle/>
        <a:p>
          <a:endParaRPr lang="zh-TW" altLang="en-US"/>
        </a:p>
      </dgm:t>
    </dgm:pt>
    <dgm:pt modelId="{1B40C192-1670-4AD1-839B-CFE7138FB6B9}" type="sibTrans" cxnId="{D3C14FC3-05E8-4B2E-BADB-78E50F8EF94B}">
      <dgm:prSet/>
      <dgm:spPr/>
      <dgm:t>
        <a:bodyPr/>
        <a:lstStyle/>
        <a:p>
          <a:endParaRPr lang="zh-TW" altLang="en-US"/>
        </a:p>
      </dgm:t>
    </dgm:pt>
    <dgm:pt modelId="{0E122CD8-BBFC-4D00-A689-2167DA47AA10}">
      <dgm:prSet phldrT="[文字]"/>
      <dgm:spPr/>
      <dgm:t>
        <a:bodyPr/>
        <a:lstStyle/>
        <a:p>
          <a:r>
            <a:rPr lang="fr-FR" altLang="zh-TW" dirty="0" smtClean="0"/>
            <a:t>Concepts, documents, and triples retrieval</a:t>
          </a:r>
          <a:endParaRPr lang="zh-TW" altLang="en-US" dirty="0"/>
        </a:p>
      </dgm:t>
    </dgm:pt>
    <dgm:pt modelId="{ECA1262C-1F97-479F-8929-F3747AB61F08}" type="parTrans" cxnId="{BF4D4D25-50FA-4AAD-A20A-271DECBE9477}">
      <dgm:prSet/>
      <dgm:spPr/>
      <dgm:t>
        <a:bodyPr/>
        <a:lstStyle/>
        <a:p>
          <a:endParaRPr lang="zh-TW" altLang="en-US"/>
        </a:p>
      </dgm:t>
    </dgm:pt>
    <dgm:pt modelId="{87F4DC28-6F53-430E-9E09-01701FCBAA46}" type="sibTrans" cxnId="{BF4D4D25-50FA-4AAD-A20A-271DECBE9477}">
      <dgm:prSet/>
      <dgm:spPr/>
      <dgm:t>
        <a:bodyPr/>
        <a:lstStyle/>
        <a:p>
          <a:endParaRPr lang="zh-TW" altLang="en-US"/>
        </a:p>
      </dgm:t>
    </dgm:pt>
    <dgm:pt modelId="{D730039D-EBD0-4581-8DB0-41AA7D1A5516}">
      <dgm:prSet phldrT="[文字]"/>
      <dgm:spPr/>
      <dgm:t>
        <a:bodyPr/>
        <a:lstStyle/>
        <a:p>
          <a:r>
            <a:rPr lang="en-US" altLang="zh-TW" dirty="0" smtClean="0"/>
            <a:t>Milestone 2</a:t>
          </a:r>
          <a:endParaRPr lang="zh-TW" altLang="en-US" dirty="0"/>
        </a:p>
      </dgm:t>
    </dgm:pt>
    <dgm:pt modelId="{66A7C63C-25A5-4448-89B8-280E91739116}" type="parTrans" cxnId="{220E9CBF-5A87-4588-BC89-1772F55B0450}">
      <dgm:prSet/>
      <dgm:spPr/>
      <dgm:t>
        <a:bodyPr/>
        <a:lstStyle/>
        <a:p>
          <a:endParaRPr lang="zh-TW" altLang="en-US"/>
        </a:p>
      </dgm:t>
    </dgm:pt>
    <dgm:pt modelId="{5BFE5B4E-62EB-4688-A590-D5A2D089CE5E}" type="sibTrans" cxnId="{220E9CBF-5A87-4588-BC89-1772F55B0450}">
      <dgm:prSet/>
      <dgm:spPr/>
      <dgm:t>
        <a:bodyPr/>
        <a:lstStyle/>
        <a:p>
          <a:endParaRPr lang="zh-TW" altLang="en-US"/>
        </a:p>
      </dgm:t>
    </dgm:pt>
    <dgm:pt modelId="{D37BBDD0-7E58-4188-9DC8-1371D7CA8B7B}">
      <dgm:prSet phldrT="[文字]"/>
      <dgm:spPr/>
      <dgm:t>
        <a:bodyPr/>
        <a:lstStyle/>
        <a:p>
          <a:r>
            <a:rPr lang="en-US" altLang="zh-TW" dirty="0" smtClean="0"/>
            <a:t>Snippets retrieval</a:t>
          </a:r>
          <a:endParaRPr lang="zh-TW" altLang="en-US" dirty="0"/>
        </a:p>
      </dgm:t>
    </dgm:pt>
    <dgm:pt modelId="{B21F392E-14E9-4104-A1C8-D610A3E7E4D6}" type="parTrans" cxnId="{99B4D75E-38AF-4D12-9DB1-99A8B3A379D2}">
      <dgm:prSet/>
      <dgm:spPr/>
      <dgm:t>
        <a:bodyPr/>
        <a:lstStyle/>
        <a:p>
          <a:endParaRPr lang="zh-TW" altLang="en-US"/>
        </a:p>
      </dgm:t>
    </dgm:pt>
    <dgm:pt modelId="{2339A0A2-9713-4368-B165-E58594327B5A}" type="sibTrans" cxnId="{99B4D75E-38AF-4D12-9DB1-99A8B3A379D2}">
      <dgm:prSet/>
      <dgm:spPr/>
      <dgm:t>
        <a:bodyPr/>
        <a:lstStyle/>
        <a:p>
          <a:endParaRPr lang="zh-TW" altLang="en-US"/>
        </a:p>
      </dgm:t>
    </dgm:pt>
    <dgm:pt modelId="{694F2450-83C7-4C90-90CC-B6C8E1523123}">
      <dgm:prSet phldrT="[文字]"/>
      <dgm:spPr/>
      <dgm:t>
        <a:bodyPr/>
        <a:lstStyle/>
        <a:p>
          <a:r>
            <a:rPr lang="en-US" altLang="zh-TW" dirty="0" smtClean="0"/>
            <a:t>Milestone 3</a:t>
          </a:r>
          <a:endParaRPr lang="zh-TW" altLang="en-US" dirty="0"/>
        </a:p>
      </dgm:t>
    </dgm:pt>
    <dgm:pt modelId="{E518FDE5-49BF-4555-9B67-3883D00F35F9}" type="parTrans" cxnId="{764A9277-5114-4C7B-BA60-3E04869DB2FB}">
      <dgm:prSet/>
      <dgm:spPr/>
      <dgm:t>
        <a:bodyPr/>
        <a:lstStyle/>
        <a:p>
          <a:endParaRPr lang="zh-TW" altLang="en-US"/>
        </a:p>
      </dgm:t>
    </dgm:pt>
    <dgm:pt modelId="{669EA8BE-73C0-4B28-A2C3-EDDB46ACE6D0}" type="sibTrans" cxnId="{764A9277-5114-4C7B-BA60-3E04869DB2FB}">
      <dgm:prSet/>
      <dgm:spPr/>
      <dgm:t>
        <a:bodyPr/>
        <a:lstStyle/>
        <a:p>
          <a:endParaRPr lang="zh-TW" altLang="en-US"/>
        </a:p>
      </dgm:t>
    </dgm:pt>
    <dgm:pt modelId="{85EC0C2D-3742-4257-AB06-9B8C9CA0EEF8}">
      <dgm:prSet phldrT="[文字]"/>
      <dgm:spPr/>
      <dgm:t>
        <a:bodyPr/>
        <a:lstStyle/>
        <a:p>
          <a:r>
            <a:rPr lang="en-US" altLang="zh-TW" dirty="0" smtClean="0"/>
            <a:t>Exact answer generation</a:t>
          </a:r>
          <a:endParaRPr lang="zh-TW" altLang="en-US" dirty="0"/>
        </a:p>
      </dgm:t>
    </dgm:pt>
    <dgm:pt modelId="{30928A75-DEBD-4D1D-9838-6C55C2BF0400}" type="parTrans" cxnId="{195CCE6D-01F9-4B09-B855-8FB237704FF6}">
      <dgm:prSet/>
      <dgm:spPr/>
      <dgm:t>
        <a:bodyPr/>
        <a:lstStyle/>
        <a:p>
          <a:endParaRPr lang="zh-TW" altLang="en-US"/>
        </a:p>
      </dgm:t>
    </dgm:pt>
    <dgm:pt modelId="{CBA4DDE1-72CE-45B2-A169-433B20179118}" type="sibTrans" cxnId="{195CCE6D-01F9-4B09-B855-8FB237704FF6}">
      <dgm:prSet/>
      <dgm:spPr/>
      <dgm:t>
        <a:bodyPr/>
        <a:lstStyle/>
        <a:p>
          <a:endParaRPr lang="zh-TW" altLang="en-US"/>
        </a:p>
      </dgm:t>
    </dgm:pt>
    <dgm:pt modelId="{F2550DB4-5EAC-43A9-ADB5-5D6F88910B46}" type="pres">
      <dgm:prSet presAssocID="{974716BC-0793-4075-809B-1ECBCD626ED1}" presName="linearFlow" presStyleCnt="0">
        <dgm:presLayoutVars>
          <dgm:dir/>
          <dgm:animLvl val="lvl"/>
          <dgm:resizeHandles val="exact"/>
        </dgm:presLayoutVars>
      </dgm:prSet>
      <dgm:spPr/>
      <dgm:t>
        <a:bodyPr/>
        <a:lstStyle/>
        <a:p>
          <a:endParaRPr lang="en-US"/>
        </a:p>
      </dgm:t>
    </dgm:pt>
    <dgm:pt modelId="{F2EFCBE4-3147-4CA0-A4B3-61CA9E3D07D7}" type="pres">
      <dgm:prSet presAssocID="{4D9E4035-A6EF-4AA8-B59B-0D8C6EF5DC56}" presName="composite" presStyleCnt="0"/>
      <dgm:spPr/>
    </dgm:pt>
    <dgm:pt modelId="{4FE6B3CE-06AA-4420-B017-721ACB0AA1EB}" type="pres">
      <dgm:prSet presAssocID="{4D9E4035-A6EF-4AA8-B59B-0D8C6EF5DC56}" presName="parentText" presStyleLbl="alignNode1" presStyleIdx="0" presStyleCnt="3">
        <dgm:presLayoutVars>
          <dgm:chMax val="1"/>
          <dgm:bulletEnabled val="1"/>
        </dgm:presLayoutVars>
      </dgm:prSet>
      <dgm:spPr/>
      <dgm:t>
        <a:bodyPr/>
        <a:lstStyle/>
        <a:p>
          <a:endParaRPr lang="en-US"/>
        </a:p>
      </dgm:t>
    </dgm:pt>
    <dgm:pt modelId="{38495192-8666-42C3-9B31-B4793F65D107}" type="pres">
      <dgm:prSet presAssocID="{4D9E4035-A6EF-4AA8-B59B-0D8C6EF5DC56}" presName="descendantText" presStyleLbl="alignAcc1" presStyleIdx="0" presStyleCnt="3">
        <dgm:presLayoutVars>
          <dgm:bulletEnabled val="1"/>
        </dgm:presLayoutVars>
      </dgm:prSet>
      <dgm:spPr/>
      <dgm:t>
        <a:bodyPr/>
        <a:lstStyle/>
        <a:p>
          <a:endParaRPr lang="zh-TW" altLang="en-US"/>
        </a:p>
      </dgm:t>
    </dgm:pt>
    <dgm:pt modelId="{953872F5-B4EB-49C6-92DC-B4D07D1331EB}" type="pres">
      <dgm:prSet presAssocID="{1B40C192-1670-4AD1-839B-CFE7138FB6B9}" presName="sp" presStyleCnt="0"/>
      <dgm:spPr/>
    </dgm:pt>
    <dgm:pt modelId="{2196A57F-B8B7-4B69-857D-93AFF6F78E60}" type="pres">
      <dgm:prSet presAssocID="{D730039D-EBD0-4581-8DB0-41AA7D1A5516}" presName="composite" presStyleCnt="0"/>
      <dgm:spPr/>
    </dgm:pt>
    <dgm:pt modelId="{9ACD14C3-68D2-4ADB-A27D-795BD06BB941}" type="pres">
      <dgm:prSet presAssocID="{D730039D-EBD0-4581-8DB0-41AA7D1A5516}" presName="parentText" presStyleLbl="alignNode1" presStyleIdx="1" presStyleCnt="3">
        <dgm:presLayoutVars>
          <dgm:chMax val="1"/>
          <dgm:bulletEnabled val="1"/>
        </dgm:presLayoutVars>
      </dgm:prSet>
      <dgm:spPr/>
      <dgm:t>
        <a:bodyPr/>
        <a:lstStyle/>
        <a:p>
          <a:endParaRPr lang="en-US"/>
        </a:p>
      </dgm:t>
    </dgm:pt>
    <dgm:pt modelId="{0196C034-864E-47D5-820A-46E68C2BE0A9}" type="pres">
      <dgm:prSet presAssocID="{D730039D-EBD0-4581-8DB0-41AA7D1A5516}" presName="descendantText" presStyleLbl="alignAcc1" presStyleIdx="1" presStyleCnt="3">
        <dgm:presLayoutVars>
          <dgm:bulletEnabled val="1"/>
        </dgm:presLayoutVars>
      </dgm:prSet>
      <dgm:spPr/>
      <dgm:t>
        <a:bodyPr/>
        <a:lstStyle/>
        <a:p>
          <a:endParaRPr lang="zh-TW" altLang="en-US"/>
        </a:p>
      </dgm:t>
    </dgm:pt>
    <dgm:pt modelId="{D1A58049-217F-4EED-8B13-F610A5300A89}" type="pres">
      <dgm:prSet presAssocID="{5BFE5B4E-62EB-4688-A590-D5A2D089CE5E}" presName="sp" presStyleCnt="0"/>
      <dgm:spPr/>
    </dgm:pt>
    <dgm:pt modelId="{BA6032C7-675F-43D0-930A-FD2E9BC45527}" type="pres">
      <dgm:prSet presAssocID="{694F2450-83C7-4C90-90CC-B6C8E1523123}" presName="composite" presStyleCnt="0"/>
      <dgm:spPr/>
    </dgm:pt>
    <dgm:pt modelId="{FEF845A6-31C0-42E0-87C2-AB003954E6E8}" type="pres">
      <dgm:prSet presAssocID="{694F2450-83C7-4C90-90CC-B6C8E1523123}" presName="parentText" presStyleLbl="alignNode1" presStyleIdx="2" presStyleCnt="3">
        <dgm:presLayoutVars>
          <dgm:chMax val="1"/>
          <dgm:bulletEnabled val="1"/>
        </dgm:presLayoutVars>
      </dgm:prSet>
      <dgm:spPr/>
      <dgm:t>
        <a:bodyPr/>
        <a:lstStyle/>
        <a:p>
          <a:endParaRPr lang="en-US"/>
        </a:p>
      </dgm:t>
    </dgm:pt>
    <dgm:pt modelId="{2047CB98-5597-45D7-A7F3-1A0B7D8BDFF7}" type="pres">
      <dgm:prSet presAssocID="{694F2450-83C7-4C90-90CC-B6C8E1523123}" presName="descendantText" presStyleLbl="alignAcc1" presStyleIdx="2" presStyleCnt="3">
        <dgm:presLayoutVars>
          <dgm:bulletEnabled val="1"/>
        </dgm:presLayoutVars>
      </dgm:prSet>
      <dgm:spPr/>
      <dgm:t>
        <a:bodyPr/>
        <a:lstStyle/>
        <a:p>
          <a:endParaRPr lang="zh-TW" altLang="en-US"/>
        </a:p>
      </dgm:t>
    </dgm:pt>
  </dgm:ptLst>
  <dgm:cxnLst>
    <dgm:cxn modelId="{615870B3-8F2C-4099-B1F4-126AD4068DBF}" type="presOf" srcId="{974716BC-0793-4075-809B-1ECBCD626ED1}" destId="{F2550DB4-5EAC-43A9-ADB5-5D6F88910B46}" srcOrd="0" destOrd="0" presId="urn:microsoft.com/office/officeart/2005/8/layout/chevron2"/>
    <dgm:cxn modelId="{B5DDBA7B-3255-42B5-BEE1-5FA7B7AC2049}" type="presOf" srcId="{0E122CD8-BBFC-4D00-A689-2167DA47AA10}" destId="{38495192-8666-42C3-9B31-B4793F65D107}" srcOrd="0" destOrd="0" presId="urn:microsoft.com/office/officeart/2005/8/layout/chevron2"/>
    <dgm:cxn modelId="{220E9CBF-5A87-4588-BC89-1772F55B0450}" srcId="{974716BC-0793-4075-809B-1ECBCD626ED1}" destId="{D730039D-EBD0-4581-8DB0-41AA7D1A5516}" srcOrd="1" destOrd="0" parTransId="{66A7C63C-25A5-4448-89B8-280E91739116}" sibTransId="{5BFE5B4E-62EB-4688-A590-D5A2D089CE5E}"/>
    <dgm:cxn modelId="{9EBFBC23-3FD4-49BF-925A-DA6722B1A818}" type="presOf" srcId="{85EC0C2D-3742-4257-AB06-9B8C9CA0EEF8}" destId="{2047CB98-5597-45D7-A7F3-1A0B7D8BDFF7}" srcOrd="0" destOrd="0" presId="urn:microsoft.com/office/officeart/2005/8/layout/chevron2"/>
    <dgm:cxn modelId="{CFF71AB5-2D2E-468A-AD34-BF9A43FE7A43}" type="presOf" srcId="{D37BBDD0-7E58-4188-9DC8-1371D7CA8B7B}" destId="{0196C034-864E-47D5-820A-46E68C2BE0A9}" srcOrd="0" destOrd="0" presId="urn:microsoft.com/office/officeart/2005/8/layout/chevron2"/>
    <dgm:cxn modelId="{99B4D75E-38AF-4D12-9DB1-99A8B3A379D2}" srcId="{D730039D-EBD0-4581-8DB0-41AA7D1A5516}" destId="{D37BBDD0-7E58-4188-9DC8-1371D7CA8B7B}" srcOrd="0" destOrd="0" parTransId="{B21F392E-14E9-4104-A1C8-D610A3E7E4D6}" sibTransId="{2339A0A2-9713-4368-B165-E58594327B5A}"/>
    <dgm:cxn modelId="{ACEEB679-CECB-480A-AB93-2A44952430D9}" type="presOf" srcId="{694F2450-83C7-4C90-90CC-B6C8E1523123}" destId="{FEF845A6-31C0-42E0-87C2-AB003954E6E8}" srcOrd="0" destOrd="0" presId="urn:microsoft.com/office/officeart/2005/8/layout/chevron2"/>
    <dgm:cxn modelId="{D3C14FC3-05E8-4B2E-BADB-78E50F8EF94B}" srcId="{974716BC-0793-4075-809B-1ECBCD626ED1}" destId="{4D9E4035-A6EF-4AA8-B59B-0D8C6EF5DC56}" srcOrd="0" destOrd="0" parTransId="{584E196C-2850-4193-A5E3-AED07A7EC078}" sibTransId="{1B40C192-1670-4AD1-839B-CFE7138FB6B9}"/>
    <dgm:cxn modelId="{90AA1AFB-2818-4F58-8774-1194AB052207}" type="presOf" srcId="{D730039D-EBD0-4581-8DB0-41AA7D1A5516}" destId="{9ACD14C3-68D2-4ADB-A27D-795BD06BB941}" srcOrd="0" destOrd="0" presId="urn:microsoft.com/office/officeart/2005/8/layout/chevron2"/>
    <dgm:cxn modelId="{195CCE6D-01F9-4B09-B855-8FB237704FF6}" srcId="{694F2450-83C7-4C90-90CC-B6C8E1523123}" destId="{85EC0C2D-3742-4257-AB06-9B8C9CA0EEF8}" srcOrd="0" destOrd="0" parTransId="{30928A75-DEBD-4D1D-9838-6C55C2BF0400}" sibTransId="{CBA4DDE1-72CE-45B2-A169-433B20179118}"/>
    <dgm:cxn modelId="{BC050775-3389-4927-916F-A93648C0F36B}" type="presOf" srcId="{4D9E4035-A6EF-4AA8-B59B-0D8C6EF5DC56}" destId="{4FE6B3CE-06AA-4420-B017-721ACB0AA1EB}" srcOrd="0" destOrd="0" presId="urn:microsoft.com/office/officeart/2005/8/layout/chevron2"/>
    <dgm:cxn modelId="{764A9277-5114-4C7B-BA60-3E04869DB2FB}" srcId="{974716BC-0793-4075-809B-1ECBCD626ED1}" destId="{694F2450-83C7-4C90-90CC-B6C8E1523123}" srcOrd="2" destOrd="0" parTransId="{E518FDE5-49BF-4555-9B67-3883D00F35F9}" sibTransId="{669EA8BE-73C0-4B28-A2C3-EDDB46ACE6D0}"/>
    <dgm:cxn modelId="{BF4D4D25-50FA-4AAD-A20A-271DECBE9477}" srcId="{4D9E4035-A6EF-4AA8-B59B-0D8C6EF5DC56}" destId="{0E122CD8-BBFC-4D00-A689-2167DA47AA10}" srcOrd="0" destOrd="0" parTransId="{ECA1262C-1F97-479F-8929-F3747AB61F08}" sibTransId="{87F4DC28-6F53-430E-9E09-01701FCBAA46}"/>
    <dgm:cxn modelId="{FB848DD5-D647-4C68-8ACB-1586440CF7ED}" type="presParOf" srcId="{F2550DB4-5EAC-43A9-ADB5-5D6F88910B46}" destId="{F2EFCBE4-3147-4CA0-A4B3-61CA9E3D07D7}" srcOrd="0" destOrd="0" presId="urn:microsoft.com/office/officeart/2005/8/layout/chevron2"/>
    <dgm:cxn modelId="{0C0E0F64-0CFE-48F0-9A55-118612760F74}" type="presParOf" srcId="{F2EFCBE4-3147-4CA0-A4B3-61CA9E3D07D7}" destId="{4FE6B3CE-06AA-4420-B017-721ACB0AA1EB}" srcOrd="0" destOrd="0" presId="urn:microsoft.com/office/officeart/2005/8/layout/chevron2"/>
    <dgm:cxn modelId="{2D4F340E-810C-4BFD-8FA0-A3CE630AB4A9}" type="presParOf" srcId="{F2EFCBE4-3147-4CA0-A4B3-61CA9E3D07D7}" destId="{38495192-8666-42C3-9B31-B4793F65D107}" srcOrd="1" destOrd="0" presId="urn:microsoft.com/office/officeart/2005/8/layout/chevron2"/>
    <dgm:cxn modelId="{E48A4984-B2A5-4757-B321-6F3D9E7ECE11}" type="presParOf" srcId="{F2550DB4-5EAC-43A9-ADB5-5D6F88910B46}" destId="{953872F5-B4EB-49C6-92DC-B4D07D1331EB}" srcOrd="1" destOrd="0" presId="urn:microsoft.com/office/officeart/2005/8/layout/chevron2"/>
    <dgm:cxn modelId="{3BD8B386-1737-4456-BAD9-11BDEBCB4B30}" type="presParOf" srcId="{F2550DB4-5EAC-43A9-ADB5-5D6F88910B46}" destId="{2196A57F-B8B7-4B69-857D-93AFF6F78E60}" srcOrd="2" destOrd="0" presId="urn:microsoft.com/office/officeart/2005/8/layout/chevron2"/>
    <dgm:cxn modelId="{4C3E2093-AA1B-4665-B2EB-24C1CFC99471}" type="presParOf" srcId="{2196A57F-B8B7-4B69-857D-93AFF6F78E60}" destId="{9ACD14C3-68D2-4ADB-A27D-795BD06BB941}" srcOrd="0" destOrd="0" presId="urn:microsoft.com/office/officeart/2005/8/layout/chevron2"/>
    <dgm:cxn modelId="{52984DD2-F4D6-4ACF-921F-55B16B83EA9B}" type="presParOf" srcId="{2196A57F-B8B7-4B69-857D-93AFF6F78E60}" destId="{0196C034-864E-47D5-820A-46E68C2BE0A9}" srcOrd="1" destOrd="0" presId="urn:microsoft.com/office/officeart/2005/8/layout/chevron2"/>
    <dgm:cxn modelId="{027CE762-4379-4757-88A4-AE43915E7187}" type="presParOf" srcId="{F2550DB4-5EAC-43A9-ADB5-5D6F88910B46}" destId="{D1A58049-217F-4EED-8B13-F610A5300A89}" srcOrd="3" destOrd="0" presId="urn:microsoft.com/office/officeart/2005/8/layout/chevron2"/>
    <dgm:cxn modelId="{25F2D428-5FB7-4B74-99A9-6C26AA84977D}" type="presParOf" srcId="{F2550DB4-5EAC-43A9-ADB5-5D6F88910B46}" destId="{BA6032C7-675F-43D0-930A-FD2E9BC45527}" srcOrd="4" destOrd="0" presId="urn:microsoft.com/office/officeart/2005/8/layout/chevron2"/>
    <dgm:cxn modelId="{4C3CF5FA-8BE0-4CB6-A042-AFE5BE25C1F1}" type="presParOf" srcId="{BA6032C7-675F-43D0-930A-FD2E9BC45527}" destId="{FEF845A6-31C0-42E0-87C2-AB003954E6E8}" srcOrd="0" destOrd="0" presId="urn:microsoft.com/office/officeart/2005/8/layout/chevron2"/>
    <dgm:cxn modelId="{B60C1BBB-549E-4663-BA8B-BF4E3A0A8D7F}" type="presParOf" srcId="{BA6032C7-675F-43D0-930A-FD2E9BC45527}" destId="{2047CB98-5597-45D7-A7F3-1A0B7D8BDFF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6B3CE-06AA-4420-B017-721ACB0AA1EB}">
      <dsp:nvSpPr>
        <dsp:cNvPr id="0" name=""/>
        <dsp:cNvSpPr/>
      </dsp:nvSpPr>
      <dsp:spPr>
        <a:xfrm rot="5400000">
          <a:off x="-222646" y="223826"/>
          <a:ext cx="1484312" cy="1039018"/>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Milestone 1</a:t>
          </a:r>
          <a:endParaRPr lang="zh-TW" altLang="en-US" sz="1600" kern="1200" dirty="0"/>
        </a:p>
      </dsp:txBody>
      <dsp:txXfrm rot="-5400000">
        <a:off x="1" y="520688"/>
        <a:ext cx="1039018" cy="445294"/>
      </dsp:txXfrm>
    </dsp:sp>
    <dsp:sp modelId="{38495192-8666-42C3-9B31-B4793F65D107}">
      <dsp:nvSpPr>
        <dsp:cNvPr id="0" name=""/>
        <dsp:cNvSpPr/>
      </dsp:nvSpPr>
      <dsp:spPr>
        <a:xfrm rot="5400000">
          <a:off x="3085107" y="-2044909"/>
          <a:ext cx="964803" cy="505698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fr-FR" altLang="zh-TW" sz="3000" kern="1200" dirty="0" smtClean="0"/>
            <a:t>Concepts, documents, and triples retrieval</a:t>
          </a:r>
          <a:endParaRPr lang="zh-TW" altLang="en-US" sz="3000" kern="1200" dirty="0"/>
        </a:p>
      </dsp:txBody>
      <dsp:txXfrm rot="-5400000">
        <a:off x="1039018" y="48278"/>
        <a:ext cx="5009883" cy="870607"/>
      </dsp:txXfrm>
    </dsp:sp>
    <dsp:sp modelId="{9ACD14C3-68D2-4ADB-A27D-795BD06BB941}">
      <dsp:nvSpPr>
        <dsp:cNvPr id="0" name=""/>
        <dsp:cNvSpPr/>
      </dsp:nvSpPr>
      <dsp:spPr>
        <a:xfrm rot="5400000">
          <a:off x="-222646" y="1512490"/>
          <a:ext cx="1484312" cy="1039018"/>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Milestone 2</a:t>
          </a:r>
          <a:endParaRPr lang="zh-TW" altLang="en-US" sz="1600" kern="1200" dirty="0"/>
        </a:p>
      </dsp:txBody>
      <dsp:txXfrm rot="-5400000">
        <a:off x="1" y="1809352"/>
        <a:ext cx="1039018" cy="445294"/>
      </dsp:txXfrm>
    </dsp:sp>
    <dsp:sp modelId="{0196C034-864E-47D5-820A-46E68C2BE0A9}">
      <dsp:nvSpPr>
        <dsp:cNvPr id="0" name=""/>
        <dsp:cNvSpPr/>
      </dsp:nvSpPr>
      <dsp:spPr>
        <a:xfrm rot="5400000">
          <a:off x="3085107" y="-756245"/>
          <a:ext cx="964803" cy="505698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altLang="zh-TW" sz="3000" kern="1200" dirty="0" smtClean="0"/>
            <a:t>Snippets retrieval</a:t>
          </a:r>
          <a:endParaRPr lang="zh-TW" altLang="en-US" sz="3000" kern="1200" dirty="0"/>
        </a:p>
      </dsp:txBody>
      <dsp:txXfrm rot="-5400000">
        <a:off x="1039018" y="1336942"/>
        <a:ext cx="5009883" cy="870607"/>
      </dsp:txXfrm>
    </dsp:sp>
    <dsp:sp modelId="{FEF845A6-31C0-42E0-87C2-AB003954E6E8}">
      <dsp:nvSpPr>
        <dsp:cNvPr id="0" name=""/>
        <dsp:cNvSpPr/>
      </dsp:nvSpPr>
      <dsp:spPr>
        <a:xfrm rot="5400000">
          <a:off x="-222646" y="2801154"/>
          <a:ext cx="1484312" cy="1039018"/>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Milestone 3</a:t>
          </a:r>
          <a:endParaRPr lang="zh-TW" altLang="en-US" sz="1600" kern="1200" dirty="0"/>
        </a:p>
      </dsp:txBody>
      <dsp:txXfrm rot="-5400000">
        <a:off x="1" y="3098016"/>
        <a:ext cx="1039018" cy="445294"/>
      </dsp:txXfrm>
    </dsp:sp>
    <dsp:sp modelId="{2047CB98-5597-45D7-A7F3-1A0B7D8BDFF7}">
      <dsp:nvSpPr>
        <dsp:cNvPr id="0" name=""/>
        <dsp:cNvSpPr/>
      </dsp:nvSpPr>
      <dsp:spPr>
        <a:xfrm rot="5400000">
          <a:off x="3085107" y="532418"/>
          <a:ext cx="964803" cy="505698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altLang="zh-TW" sz="3000" kern="1200" dirty="0" smtClean="0"/>
            <a:t>Exact answer generation</a:t>
          </a:r>
          <a:endParaRPr lang="zh-TW" altLang="en-US" sz="3000" kern="1200" dirty="0"/>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6D156-1ED9-4B4E-9AE5-932741FBB9D3}" type="datetimeFigureOut">
              <a:rPr lang="zh-TW" altLang="en-US" smtClean="0"/>
              <a:t>12/3/14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EC21C-EBE5-44F0-8856-7862562306F7}" type="slidenum">
              <a:rPr lang="zh-TW" altLang="en-US" smtClean="0"/>
              <a:t>‹#›</a:t>
            </a:fld>
            <a:endParaRPr lang="zh-TW" altLang="en-US"/>
          </a:p>
        </p:txBody>
      </p:sp>
    </p:spTree>
    <p:extLst>
      <p:ext uri="{BB962C8B-B14F-4D97-AF65-F5344CB8AC3E}">
        <p14:creationId xmlns:p14="http://schemas.microsoft.com/office/powerpoint/2010/main" val="254247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watch the video report for Biomedical Question Answering System, which is done by 14Fall-Team6. In this video, I want to introduce the overall design architecture, the evaluation for the final results, and the further improvement that mainly base on our reviews so far.</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1</a:t>
            </a:fld>
            <a:endParaRPr lang="zh-TW" altLang="en-US"/>
          </a:p>
        </p:txBody>
      </p:sp>
    </p:spTree>
    <p:extLst>
      <p:ext uri="{BB962C8B-B14F-4D97-AF65-F5344CB8AC3E}">
        <p14:creationId xmlns:p14="http://schemas.microsoft.com/office/powerpoint/2010/main" val="259719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For example, BM25 </a:t>
            </a: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92EC21C-EBE5-44F0-8856-7862562306F7}" type="slidenum">
              <a:rPr lang="zh-TW" altLang="en-US" smtClean="0"/>
              <a:t>22</a:t>
            </a:fld>
            <a:endParaRPr lang="zh-TW" altLang="en-US"/>
          </a:p>
        </p:txBody>
      </p:sp>
    </p:spTree>
    <p:extLst>
      <p:ext uri="{BB962C8B-B14F-4D97-AF65-F5344CB8AC3E}">
        <p14:creationId xmlns:p14="http://schemas.microsoft.com/office/powerpoint/2010/main" val="238075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report video consists of five main parts have been shown up on the screen. The first four are mainly about the system functionality, combined with what we’ve learnt from the Design and Engineering of Intelligent information System, which are the Apache UIMA framework, and the theory of intelligent information system. Also, during the whole developing process, the scrum development process has been applied to maintain the progress of our development. We especially add multiple </a:t>
            </a:r>
            <a:r>
              <a:rPr lang="en-US" baseline="0" dirty="0" err="1" smtClean="0"/>
              <a:t>burndown</a:t>
            </a:r>
            <a:r>
              <a:rPr lang="en-US" baseline="0" dirty="0" smtClean="0"/>
              <a:t> charts and sprint back log for each iteration, which reflect our coherent developing process.</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2</a:t>
            </a:fld>
            <a:endParaRPr lang="zh-TW" altLang="en-US"/>
          </a:p>
        </p:txBody>
      </p:sp>
    </p:spTree>
    <p:extLst>
      <p:ext uri="{BB962C8B-B14F-4D97-AF65-F5344CB8AC3E}">
        <p14:creationId xmlns:p14="http://schemas.microsoft.com/office/powerpoint/2010/main" val="59351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let’s talk about objective. Our goal is to build a biomedical</a:t>
            </a:r>
            <a:r>
              <a:rPr lang="en-US" baseline="0" dirty="0" smtClean="0"/>
              <a:t> question answering system. Our system will generate a </a:t>
            </a:r>
            <a:r>
              <a:rPr lang="en-US" baseline="0" smtClean="0"/>
              <a:t>appropriate yes/</a:t>
            </a:r>
            <a:r>
              <a:rPr lang="en-US" baseline="0" dirty="0" smtClean="0"/>
              <a:t>no answer according to the input answer given by user. Take a look at the example below. If you typed into the question, Is </a:t>
            </a:r>
            <a:r>
              <a:rPr lang="en-US" baseline="0" dirty="0" err="1" smtClean="0"/>
              <a:t>Mammaprint</a:t>
            </a:r>
            <a:r>
              <a:rPr lang="en-US" baseline="0" dirty="0" smtClean="0"/>
              <a:t> approved by the United States Food and Drug </a:t>
            </a:r>
            <a:r>
              <a:rPr lang="en-US" baseline="0" dirty="0" err="1" smtClean="0"/>
              <a:t>Administraton</a:t>
            </a:r>
            <a:r>
              <a:rPr lang="en-US" baseline="0" dirty="0" smtClean="0"/>
              <a:t>, a “Yes” answer will be generated.</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3</a:t>
            </a:fld>
            <a:endParaRPr lang="zh-TW" altLang="en-US"/>
          </a:p>
        </p:txBody>
      </p:sp>
    </p:spTree>
    <p:extLst>
      <p:ext uri="{BB962C8B-B14F-4D97-AF65-F5344CB8AC3E}">
        <p14:creationId xmlns:p14="http://schemas.microsoft.com/office/powerpoint/2010/main" val="339469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From</a:t>
            </a:r>
            <a:r>
              <a:rPr lang="en-US" baseline="0" dirty="0" smtClean="0"/>
              <a:t> the software engineering perspective, the main interactions between user and system have been pointed out. Basically, there are two </a:t>
            </a:r>
            <a:r>
              <a:rPr lang="en-US" altLang="zh-CN" baseline="0" dirty="0" smtClean="0"/>
              <a:t>interactions</a:t>
            </a:r>
            <a:r>
              <a:rPr lang="zh-CN" altLang="en-US" baseline="0" dirty="0" smtClean="0"/>
              <a:t> </a:t>
            </a:r>
            <a:r>
              <a:rPr lang="en-US" altLang="zh-CN" baseline="0" dirty="0" smtClean="0"/>
              <a:t>between</a:t>
            </a:r>
            <a:r>
              <a:rPr lang="zh-CN" altLang="en-US" baseline="0" dirty="0" smtClean="0"/>
              <a:t> </a:t>
            </a:r>
            <a:r>
              <a:rPr lang="en-US" altLang="zh-CN" baseline="0" dirty="0" smtClean="0"/>
              <a:t>user</a:t>
            </a:r>
            <a:r>
              <a:rPr lang="zh-CN" altLang="en-US" baseline="0" dirty="0" smtClean="0"/>
              <a:t> </a:t>
            </a:r>
            <a:r>
              <a:rPr lang="en-US" altLang="zh-CN" baseline="0" dirty="0" smtClean="0"/>
              <a:t>and the system. Give the system the question and receive the answer from the system. Also, our QA system needs to interact with outside web service in order to collect the relevant Bio-medical information.</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4</a:t>
            </a:fld>
            <a:endParaRPr lang="zh-TW" altLang="en-US"/>
          </a:p>
        </p:txBody>
      </p:sp>
    </p:spTree>
    <p:extLst>
      <p:ext uri="{BB962C8B-B14F-4D97-AF65-F5344CB8AC3E}">
        <p14:creationId xmlns:p14="http://schemas.microsoft.com/office/powerpoint/2010/main" val="1153116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a:t>
            </a:r>
            <a:r>
              <a:rPr lang="en-US" baseline="0" dirty="0" smtClean="0"/>
              <a:t> in order to maintain the progress for our system implementation. Three main milestones have been set at the first place. First, the minimum viable prototype should be able to retrieve the concepts, documents and triples based on the parsed question, which is the first step that help us to verify the feasibility of question understanding. Second, in order to generate the informative answer, lots of semantic data, we called snippets, also need to be generate, which will support the system come up with the correct answer in final stage. At the end, the exact answer, which is also the most critical part of our system, is about to be finished. </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5</a:t>
            </a:fld>
            <a:endParaRPr lang="zh-TW" altLang="en-US"/>
          </a:p>
        </p:txBody>
      </p:sp>
    </p:spTree>
    <p:extLst>
      <p:ext uri="{BB962C8B-B14F-4D97-AF65-F5344CB8AC3E}">
        <p14:creationId xmlns:p14="http://schemas.microsoft.com/office/powerpoint/2010/main" val="269731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overall architecture is mainly based on the Apache UIMA framework. The Collection Processing Engine pipeline. First, the collection reader read into the question given by the user. Then, pass the question to the aggregate analysis engine and let annotator save the result into the common </a:t>
            </a:r>
            <a:r>
              <a:rPr lang="en-US" sz="1200" kern="1200" baseline="0" dirty="0" smtClean="0">
                <a:solidFill>
                  <a:schemeClr val="tx1"/>
                </a:solidFill>
                <a:latin typeface="+mn-lt"/>
                <a:ea typeface="+mn-ea"/>
                <a:cs typeface="+mn-cs"/>
              </a:rPr>
              <a:t>a</a:t>
            </a:r>
            <a:r>
              <a:rPr lang="en-US" sz="1200" kern="1200" dirty="0" smtClean="0">
                <a:solidFill>
                  <a:schemeClr val="tx1"/>
                </a:solidFill>
                <a:latin typeface="+mn-lt"/>
                <a:ea typeface="+mn-ea"/>
                <a:cs typeface="+mn-cs"/>
              </a:rPr>
              <a:t>nalysis system annotation.</a:t>
            </a:r>
            <a:r>
              <a:rPr lang="en-US" sz="1200" kern="1200" baseline="0" dirty="0" smtClean="0">
                <a:solidFill>
                  <a:schemeClr val="tx1"/>
                </a:solidFill>
                <a:latin typeface="+mn-lt"/>
                <a:ea typeface="+mn-ea"/>
                <a:cs typeface="+mn-cs"/>
              </a:rPr>
              <a:t> In the end, the </a:t>
            </a:r>
            <a:r>
              <a:rPr lang="en-US" sz="1200" kern="1200" baseline="0" dirty="0" err="1" smtClean="0">
                <a:solidFill>
                  <a:schemeClr val="tx1"/>
                </a:solidFill>
                <a:latin typeface="+mn-lt"/>
                <a:ea typeface="+mn-ea"/>
                <a:cs typeface="+mn-cs"/>
              </a:rPr>
              <a:t>cas</a:t>
            </a:r>
            <a:r>
              <a:rPr lang="en-US" sz="1200" kern="1200" baseline="0" dirty="0" smtClean="0">
                <a:solidFill>
                  <a:schemeClr val="tx1"/>
                </a:solidFill>
                <a:latin typeface="+mn-lt"/>
                <a:ea typeface="+mn-ea"/>
                <a:cs typeface="+mn-cs"/>
              </a:rPr>
              <a:t> consumer will produce the output answer and give back to the user.</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6</a:t>
            </a:fld>
            <a:endParaRPr lang="zh-TW" altLang="en-US"/>
          </a:p>
        </p:txBody>
      </p:sp>
    </p:spTree>
    <p:extLst>
      <p:ext uri="{BB962C8B-B14F-4D97-AF65-F5344CB8AC3E}">
        <p14:creationId xmlns:p14="http://schemas.microsoft.com/office/powerpoint/2010/main" val="134047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critical issue at the very first beginning, is to understand the meaning of question. Therefore, we apply </a:t>
            </a:r>
            <a:r>
              <a:rPr lang="en-US" baseline="0" dirty="0" err="1" smtClean="0"/>
              <a:t>serveral</a:t>
            </a:r>
            <a:r>
              <a:rPr lang="en-US" baseline="0" dirty="0" smtClean="0"/>
              <a:t> NLP techniques to process the question into query, convert the unstructured question into structured query and save these as annotation.</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7</a:t>
            </a:fld>
            <a:endParaRPr lang="zh-TW" altLang="en-US"/>
          </a:p>
        </p:txBody>
      </p:sp>
    </p:spTree>
    <p:extLst>
      <p:ext uri="{BB962C8B-B14F-4D97-AF65-F5344CB8AC3E}">
        <p14:creationId xmlns:p14="http://schemas.microsoft.com/office/powerpoint/2010/main" val="61169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important</a:t>
            </a:r>
            <a:r>
              <a:rPr lang="en-US" baseline="0" dirty="0" smtClean="0"/>
              <a:t> component is to retrieve snippets, which play a critical role before the final answer generation. After the article has been collect from the web service according to the document </a:t>
            </a:r>
            <a:r>
              <a:rPr lang="en-US" baseline="0" dirty="0" err="1" smtClean="0"/>
              <a:t>identifer</a:t>
            </a:r>
            <a:r>
              <a:rPr lang="en-US" baseline="0" dirty="0" smtClean="0"/>
              <a:t>, the sentences have been trunked into different sentences aka the snippets. By calculate the similarity between original query and snippet, the ranked snippets have been generated and passed to </a:t>
            </a:r>
            <a:r>
              <a:rPr lang="en-US" baseline="0" dirty="0" err="1" smtClean="0"/>
              <a:t>AnswerGenAnnotator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92EC21C-EBE5-44F0-8856-7862562306F7}" type="slidenum">
              <a:rPr lang="zh-TW" altLang="en-US" smtClean="0"/>
              <a:t>8</a:t>
            </a:fld>
            <a:endParaRPr lang="zh-TW" altLang="en-US"/>
          </a:p>
        </p:txBody>
      </p:sp>
    </p:spTree>
    <p:extLst>
      <p:ext uri="{BB962C8B-B14F-4D97-AF65-F5344CB8AC3E}">
        <p14:creationId xmlns:p14="http://schemas.microsoft.com/office/powerpoint/2010/main" val="23491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20" name="頁尾版面配置區 19"/>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10" name="投影片編號版面配置區 9"/>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5" name="頁尾版面配置區 4"/>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6" name="投影片編號版面配置區 5"/>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5" name="頁尾版面配置區 4"/>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6" name="投影片編號版面配置區 5"/>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5" name="頁尾版面配置區 4"/>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6" name="投影片編號版面配置區 5"/>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5" name="頁尾版面配置區 4"/>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6" name="投影片編號版面配置區 5"/>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6" name="頁尾版面配置區 5"/>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7" name="投影片編號版面配置區 6"/>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8" name="頁尾版面配置區 7"/>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9" name="投影片編號版面配置區 8"/>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4" name="頁尾版面配置區 3"/>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5" name="投影片編號版面配置區 4"/>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3" name="頁尾版面配置區 2"/>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4" name="投影片編號版面配置區 3"/>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6" name="頁尾版面配置區 5"/>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7" name="投影片編號版面配置區 6"/>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6" name="頁尾版面配置區 5"/>
          <p:cNvSpPr>
            <a:spLocks noGrp="1"/>
          </p:cNvSpPr>
          <p:nvPr>
            <p:ph type="ftr" sz="quarter" idx="11"/>
          </p:nvPr>
        </p:nvSpPr>
        <p:spPr/>
        <p:txBody>
          <a:bodyPr/>
          <a:lstStyle>
            <a:extLst/>
          </a:lstStyle>
          <a:p>
            <a:endParaRPr kumimoji="0" lang="en-US" sz="1200">
              <a:solidFill>
                <a:schemeClr val="bg2">
                  <a:shade val="50000"/>
                </a:schemeClr>
              </a:solidFill>
              <a:effectLst/>
            </a:endParaRPr>
          </a:p>
        </p:txBody>
      </p:sp>
      <p:sp>
        <p:nvSpPr>
          <p:cNvPr id="7" name="投影片編號版面配置區 6"/>
          <p:cNvSpPr>
            <a:spLocks noGrp="1"/>
          </p:cNvSpPr>
          <p:nvPr>
            <p:ph type="sldNum" sz="quarter" idx="12"/>
          </p:nvPr>
        </p:nvSpPr>
        <p:spPr/>
        <p:txBody>
          <a:bodyPr/>
          <a:lstStyle>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12/3/14</a:t>
            </a:fld>
            <a:endParaRPr lang="en-US" sz="1200">
              <a:solidFill>
                <a:schemeClr val="bg2">
                  <a:shade val="50000"/>
                </a:schemeClr>
              </a:solidFill>
            </a:endParaRPr>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1078365"/>
            <a:ext cx="7388680" cy="2497591"/>
          </a:xfrm>
        </p:spPr>
        <p:txBody>
          <a:bodyPr anchor="ctr">
            <a:normAutofit/>
          </a:bodyPr>
          <a:lstStyle/>
          <a:p>
            <a:r>
              <a:rPr lang="en-US" altLang="zh-TW" dirty="0" smtClean="0">
                <a:solidFill>
                  <a:schemeClr val="accent3">
                    <a:lumMod val="75000"/>
                  </a:schemeClr>
                </a:solidFill>
                <a:effectLst>
                  <a:outerShdw blurRad="38100" dist="38100" dir="2700000" algn="tl">
                    <a:srgbClr val="000000">
                      <a:alpha val="43137"/>
                    </a:srgbClr>
                  </a:outerShdw>
                </a:effectLst>
              </a:rPr>
              <a:t>11693 Final Project</a:t>
            </a:r>
            <a:r>
              <a:rPr lang="en-US" altLang="zh-TW" dirty="0" smtClean="0">
                <a:solidFill>
                  <a:schemeClr val="accent3">
                    <a:lumMod val="75000"/>
                  </a:schemeClr>
                </a:solidFill>
                <a:effectLst>
                  <a:outerShdw blurRad="38100" dist="38100" dir="2700000" algn="tl" rotWithShape="0">
                    <a:srgbClr val="000000">
                      <a:alpha val="43137"/>
                    </a:srgbClr>
                  </a:outerShdw>
                </a:effectLst>
              </a:rPr>
              <a:t/>
            </a:r>
            <a:br>
              <a:rPr lang="en-US" altLang="zh-TW" dirty="0" smtClean="0">
                <a:solidFill>
                  <a:schemeClr val="accent3">
                    <a:lumMod val="75000"/>
                  </a:schemeClr>
                </a:solidFill>
                <a:effectLst>
                  <a:outerShdw blurRad="38100" dist="38100" dir="2700000" algn="tl" rotWithShape="0">
                    <a:srgbClr val="000000">
                      <a:alpha val="43137"/>
                    </a:srgbClr>
                  </a:outerShdw>
                </a:effectLst>
              </a:rPr>
            </a:br>
            <a:r>
              <a:rPr lang="en-US" altLang="zh-TW" sz="2800" dirty="0" smtClean="0"/>
              <a:t>Biomedical </a:t>
            </a:r>
            <a:r>
              <a:rPr lang="en-US" altLang="zh-TW" sz="2800" dirty="0"/>
              <a:t>Question </a:t>
            </a:r>
            <a:r>
              <a:rPr lang="en-US" altLang="zh-TW" sz="2800" dirty="0" smtClean="0"/>
              <a:t>Answering System</a:t>
            </a:r>
            <a:endParaRPr lang="en-US" sz="2800" dirty="0"/>
          </a:p>
        </p:txBody>
      </p:sp>
      <p:sp>
        <p:nvSpPr>
          <p:cNvPr id="3" name="Subtitle 2"/>
          <p:cNvSpPr>
            <a:spLocks noGrp="1"/>
          </p:cNvSpPr>
          <p:nvPr>
            <p:ph type="subTitle" idx="1"/>
          </p:nvPr>
        </p:nvSpPr>
        <p:spPr>
          <a:xfrm>
            <a:off x="1567542" y="3670699"/>
            <a:ext cx="7406640" cy="1752600"/>
          </a:xfrm>
        </p:spPr>
        <p:txBody>
          <a:bodyPr>
            <a:normAutofit/>
          </a:bodyPr>
          <a:lstStyle/>
          <a:p>
            <a:r>
              <a:rPr lang="en-US" b="1" u="sng" dirty="0" smtClean="0"/>
              <a:t>Team 6</a:t>
            </a:r>
          </a:p>
          <a:p>
            <a:r>
              <a:rPr lang="en-US" altLang="zh-TW" dirty="0" err="1"/>
              <a:t>Rui</a:t>
            </a:r>
            <a:r>
              <a:rPr lang="en-US" altLang="zh-TW" dirty="0"/>
              <a:t> Wang, Victor </a:t>
            </a:r>
            <a:r>
              <a:rPr lang="en-US" altLang="zh-TW" dirty="0" smtClean="0"/>
              <a:t>Zhao,</a:t>
            </a:r>
          </a:p>
          <a:p>
            <a:r>
              <a:rPr lang="en-US" altLang="zh-TW" dirty="0" smtClean="0"/>
              <a:t>Carol Cheng, Hua </a:t>
            </a:r>
            <a:r>
              <a:rPr lang="en-US" altLang="zh-TW" dirty="0"/>
              <a:t>Tang, Yan Zhao</a:t>
            </a:r>
            <a:endParaRPr lang="en-US" dirty="0"/>
          </a:p>
        </p:txBody>
      </p:sp>
    </p:spTree>
    <p:extLst>
      <p:ext uri="{BB962C8B-B14F-4D97-AF65-F5344CB8AC3E}">
        <p14:creationId xmlns:p14="http://schemas.microsoft.com/office/powerpoint/2010/main" val="10105073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dirty="0" smtClean="0">
                <a:solidFill>
                  <a:srgbClr val="562214"/>
                </a:solidFill>
                <a:latin typeface="Verdana"/>
                <a:ea typeface="Verdana"/>
                <a:cs typeface="Verdana"/>
                <a:sym typeface="Verdana"/>
              </a:rPr>
              <a:t>Performance</a:t>
            </a:r>
            <a:br>
              <a:rPr lang="en-US" sz="4300" b="0" i="0" u="none" strike="noStrike" cap="none" baseline="0" dirty="0" smtClean="0">
                <a:solidFill>
                  <a:srgbClr val="562214"/>
                </a:solidFill>
                <a:latin typeface="Verdana"/>
                <a:ea typeface="Verdana"/>
                <a:cs typeface="Verdana"/>
                <a:sym typeface="Verdana"/>
              </a:rPr>
            </a:br>
            <a:r>
              <a:rPr lang="en-US" dirty="0" smtClean="0">
                <a:solidFill>
                  <a:srgbClr val="562214"/>
                </a:solidFill>
                <a:latin typeface="Verdana"/>
                <a:ea typeface="Verdana"/>
                <a:cs typeface="Verdana"/>
                <a:sym typeface="Verdana"/>
              </a:rPr>
              <a:t>--</a:t>
            </a:r>
            <a:r>
              <a:rPr lang="en-US" altLang="zh-CN" sz="4300" b="0" i="0" u="none" strike="noStrike" cap="none" baseline="0" dirty="0" smtClean="0">
                <a:solidFill>
                  <a:srgbClr val="562214"/>
                </a:solidFill>
                <a:latin typeface="Verdana"/>
                <a:ea typeface="Verdana"/>
                <a:cs typeface="Verdana"/>
                <a:sym typeface="Verdana"/>
              </a:rPr>
              <a:t> Query processing</a:t>
            </a:r>
            <a:endParaRPr lang="en-US" sz="4300" b="0" i="0" u="none" strike="noStrike" cap="none" baseline="0" dirty="0">
              <a:solidFill>
                <a:srgbClr val="562214"/>
              </a:solidFill>
              <a:latin typeface="Verdana"/>
              <a:ea typeface="Verdana"/>
              <a:cs typeface="Verdana"/>
              <a:sym typeface="Verdana"/>
            </a:endParaRPr>
          </a:p>
        </p:txBody>
      </p:sp>
      <p:graphicFrame>
        <p:nvGraphicFramePr>
          <p:cNvPr id="229" name="Shape 229"/>
          <p:cNvGraphicFramePr/>
          <p:nvPr/>
        </p:nvGraphicFramePr>
        <p:xfrm>
          <a:off x="1761759" y="1923824"/>
          <a:ext cx="6096000" cy="4267339"/>
        </p:xfrm>
        <a:graphic>
          <a:graphicData uri="http://schemas.openxmlformats.org/drawingml/2006/table">
            <a:tbl>
              <a:tblPr firstRow="1" bandRow="1">
                <a:noFill/>
              </a:tblPr>
              <a:tblGrid>
                <a:gridCol w="1524000"/>
                <a:gridCol w="1524000"/>
                <a:gridCol w="1524000"/>
                <a:gridCol w="1524000"/>
              </a:tblGrid>
              <a:tr h="288000">
                <a:tc>
                  <a:txBody>
                    <a:bodyPr/>
                    <a:lstStyle/>
                    <a:p>
                      <a:pPr marL="0" marR="0" lvl="0" indent="0" algn="l" rtl="0">
                        <a:spcBef>
                          <a:spcPts val="0"/>
                        </a:spcBef>
                        <a:buNone/>
                      </a:pPr>
                      <a:endParaRPr sz="1400" u="none" strike="noStrike" cap="none" baseline="0"/>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a:t>Concept</a:t>
                      </a:r>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a:t>Document</a:t>
                      </a:r>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dirty="0"/>
                        <a:t>Triple</a:t>
                      </a:r>
                    </a:p>
                  </a:txBody>
                  <a:tcPr marL="91450" marR="91450" marT="45725" marB="45725">
                    <a:solidFill>
                      <a:srgbClr val="E7F1D2"/>
                    </a:solidFill>
                  </a:tcPr>
                </a:tc>
              </a:tr>
              <a:tr h="288000">
                <a:tc gridSpan="4">
                  <a:txBody>
                    <a:bodyPr/>
                    <a:lstStyle/>
                    <a:p>
                      <a:pPr marL="0" marR="0" lvl="0" indent="0" algn="l" rtl="0">
                        <a:lnSpc>
                          <a:spcPct val="100000"/>
                        </a:lnSpc>
                        <a:spcBef>
                          <a:spcPts val="0"/>
                        </a:spcBef>
                        <a:spcAft>
                          <a:spcPts val="0"/>
                        </a:spcAft>
                        <a:buClr>
                          <a:schemeClr val="dk1"/>
                        </a:buClr>
                        <a:buSzPct val="25000"/>
                        <a:buFont typeface="Cambria"/>
                        <a:buNone/>
                      </a:pPr>
                      <a:r>
                        <a:rPr lang="en-US" sz="1400" b="1" i="0" u="none" strike="noStrike" cap="none" baseline="0">
                          <a:solidFill>
                            <a:schemeClr val="dk1"/>
                          </a:solidFill>
                          <a:latin typeface="Cambria"/>
                          <a:ea typeface="Cambria"/>
                          <a:cs typeface="Cambria"/>
                          <a:sym typeface="Cambria"/>
                        </a:rPr>
                        <a:t>No concept score threshold</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0.4309</a:t>
                      </a:r>
                    </a:p>
                  </a:txBody>
                  <a:tcPr marL="91450" marR="91450" marT="45725" marB="45725"/>
                </a:tc>
                <a:tc>
                  <a:txBody>
                    <a:bodyPr/>
                    <a:lstStyle/>
                    <a:p>
                      <a:pPr marL="0" marR="0" lvl="0" indent="0" algn="l" rtl="0">
                        <a:spcBef>
                          <a:spcPts val="0"/>
                        </a:spcBef>
                        <a:buSzPct val="25000"/>
                        <a:buNone/>
                      </a:pPr>
                      <a:r>
                        <a:rPr lang="en-US" sz="1400" u="none" strike="noStrike" cap="none" baseline="0"/>
                        <a:t>0.1117</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0.1227</a:t>
                      </a:r>
                    </a:p>
                  </a:txBody>
                  <a:tcPr marL="91450" marR="91450" marT="45725" marB="45725"/>
                </a:tc>
                <a:tc>
                  <a:txBody>
                    <a:bodyPr/>
                    <a:lstStyle/>
                    <a:p>
                      <a:pPr marL="0" marR="0" lvl="0" indent="0" algn="l" rtl="0">
                        <a:spcBef>
                          <a:spcPts val="0"/>
                        </a:spcBef>
                        <a:buSzPct val="25000"/>
                        <a:buNone/>
                      </a:pPr>
                      <a:r>
                        <a:rPr lang="en-US" sz="1400" u="none" strike="noStrike" cap="none" baseline="0"/>
                        <a:t>0.0035</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spcBef>
                          <a:spcPts val="0"/>
                        </a:spcBef>
                        <a:buSzPct val="25000"/>
                        <a:buNone/>
                      </a:pPr>
                      <a:r>
                        <a:rPr lang="en-US" sz="1400" b="1" u="none" strike="noStrike" cap="none" baseline="0"/>
                        <a:t>Concept score &gt; 0.1</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0.4511</a:t>
                      </a:r>
                    </a:p>
                  </a:txBody>
                  <a:tcPr marL="91450" marR="91450" marT="45725" marB="45725"/>
                </a:tc>
                <a:tc>
                  <a:txBody>
                    <a:bodyPr/>
                    <a:lstStyle/>
                    <a:p>
                      <a:pPr marL="0" marR="0" lvl="0" indent="0" algn="l" rtl="0">
                        <a:spcBef>
                          <a:spcPts val="0"/>
                        </a:spcBef>
                        <a:buSzPct val="25000"/>
                        <a:buNone/>
                      </a:pPr>
                      <a:r>
                        <a:rPr lang="en-US" sz="1400" u="none" strike="noStrike" cap="none" baseline="0"/>
                        <a:t>0.0743</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0.0462</a:t>
                      </a:r>
                    </a:p>
                  </a:txBody>
                  <a:tcPr marL="91450" marR="91450" marT="45725" marB="45725"/>
                </a:tc>
                <a:tc>
                  <a:txBody>
                    <a:bodyPr/>
                    <a:lstStyle/>
                    <a:p>
                      <a:pPr marL="0" marR="0" lvl="0" indent="0" algn="l" rtl="0">
                        <a:spcBef>
                          <a:spcPts val="0"/>
                        </a:spcBef>
                        <a:buSzPct val="25000"/>
                        <a:buNone/>
                      </a:pPr>
                      <a:r>
                        <a:rPr lang="en-US" sz="1400" u="none" strike="noStrike" cap="none" baseline="0"/>
                        <a:t>0.0023</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spcBef>
                          <a:spcPts val="0"/>
                        </a:spcBef>
                        <a:buSzPct val="25000"/>
                        <a:buNone/>
                      </a:pPr>
                      <a:r>
                        <a:rPr lang="en-US" sz="1400" b="1" u="none" strike="noStrike" cap="none" baseline="0"/>
                        <a:t>Concept score &gt; 0.15</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0.4569</a:t>
                      </a:r>
                    </a:p>
                  </a:txBody>
                  <a:tcPr marL="91450" marR="91450" marT="45725" marB="45725"/>
                </a:tc>
                <a:tc>
                  <a:txBody>
                    <a:bodyPr/>
                    <a:lstStyle/>
                    <a:p>
                      <a:pPr marL="0" marR="0" lvl="0" indent="0" algn="l" rtl="0">
                        <a:spcBef>
                          <a:spcPts val="0"/>
                        </a:spcBef>
                        <a:buSzPct val="25000"/>
                        <a:buNone/>
                      </a:pPr>
                      <a:r>
                        <a:rPr lang="en-US" sz="1400" u="none" strike="noStrike" cap="none" baseline="0"/>
                        <a:t>0.0743</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0.0399</a:t>
                      </a:r>
                    </a:p>
                  </a:txBody>
                  <a:tcPr marL="91450" marR="91450" marT="45725" marB="45725"/>
                </a:tc>
                <a:tc>
                  <a:txBody>
                    <a:bodyPr/>
                    <a:lstStyle/>
                    <a:p>
                      <a:pPr marL="0" marR="0" lvl="0" indent="0" algn="l" rtl="0">
                        <a:spcBef>
                          <a:spcPts val="0"/>
                        </a:spcBef>
                        <a:buSzPct val="25000"/>
                        <a:buNone/>
                      </a:pPr>
                      <a:r>
                        <a:rPr lang="en-US" sz="1400" u="none" strike="noStrike" cap="none" baseline="0"/>
                        <a:t>0.0023</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lnSpc>
                          <a:spcPct val="100000"/>
                        </a:lnSpc>
                        <a:spcBef>
                          <a:spcPts val="0"/>
                        </a:spcBef>
                        <a:spcAft>
                          <a:spcPts val="0"/>
                        </a:spcAft>
                        <a:buClr>
                          <a:schemeClr val="dk1"/>
                        </a:buClr>
                        <a:buSzPct val="25000"/>
                        <a:buFont typeface="Cambria"/>
                        <a:buNone/>
                      </a:pPr>
                      <a:r>
                        <a:rPr lang="en-US" sz="1400" b="1" u="none" strike="noStrike" cap="none" baseline="0"/>
                        <a:t>Concept score &gt; 0.2</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0.3046</a:t>
                      </a:r>
                    </a:p>
                  </a:txBody>
                  <a:tcPr marL="91450" marR="91450" marT="45725" marB="45725"/>
                </a:tc>
                <a:tc>
                  <a:txBody>
                    <a:bodyPr/>
                    <a:lstStyle/>
                    <a:p>
                      <a:pPr marL="0" marR="0" lvl="0" indent="0" algn="l" rtl="0">
                        <a:spcBef>
                          <a:spcPts val="0"/>
                        </a:spcBef>
                        <a:buSzPct val="25000"/>
                        <a:buNone/>
                      </a:pPr>
                      <a:r>
                        <a:rPr lang="en-US" sz="1400" u="none" strike="noStrike" cap="none" baseline="0"/>
                        <a:t>0.0743</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0.0124</a:t>
                      </a:r>
                    </a:p>
                  </a:txBody>
                  <a:tcPr marL="91450" marR="91450" marT="45725" marB="45725"/>
                </a:tc>
                <a:tc>
                  <a:txBody>
                    <a:bodyPr/>
                    <a:lstStyle/>
                    <a:p>
                      <a:pPr marL="0" marR="0" lvl="0" indent="0" algn="l" rtl="0">
                        <a:spcBef>
                          <a:spcPts val="0"/>
                        </a:spcBef>
                        <a:buSzPct val="25000"/>
                        <a:buNone/>
                      </a:pPr>
                      <a:r>
                        <a:rPr lang="en-US" sz="1400" u="none" strike="noStrike" cap="none" baseline="0"/>
                        <a:t>0.0023</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r" rtl="0">
                        <a:spcBef>
                          <a:spcPts val="0"/>
                        </a:spcBef>
                        <a:buSzPct val="25000"/>
                        <a:buNone/>
                      </a:pPr>
                      <a:r>
                        <a:rPr lang="en-US" sz="1400" u="none" strike="noStrike" cap="none" baseline="0" dirty="0"/>
                        <a:t>Total: 29 Questions</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bl>
          </a:graphicData>
        </a:graphic>
      </p:graphicFrame>
      <p:sp>
        <p:nvSpPr>
          <p:cNvPr id="230" name="Shape 230"/>
          <p:cNvSpPr/>
          <p:nvPr/>
        </p:nvSpPr>
        <p:spPr>
          <a:xfrm>
            <a:off x="1761759" y="1559544"/>
            <a:ext cx="35435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mbria"/>
                <a:ea typeface="Cambria"/>
                <a:cs typeface="Cambria"/>
                <a:sym typeface="Cambria"/>
              </a:rPr>
              <a:t>Without eliminating stop words</a:t>
            </a:r>
          </a:p>
        </p:txBody>
      </p:sp>
    </p:spTree>
    <p:extLst>
      <p:ext uri="{BB962C8B-B14F-4D97-AF65-F5344CB8AC3E}">
        <p14:creationId xmlns:p14="http://schemas.microsoft.com/office/powerpoint/2010/main" val="40084518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aphicFrame>
        <p:nvGraphicFramePr>
          <p:cNvPr id="236" name="Shape 236"/>
          <p:cNvGraphicFramePr/>
          <p:nvPr/>
        </p:nvGraphicFramePr>
        <p:xfrm>
          <a:off x="1761759" y="1923824"/>
          <a:ext cx="6096000" cy="4267339"/>
        </p:xfrm>
        <a:graphic>
          <a:graphicData uri="http://schemas.openxmlformats.org/drawingml/2006/table">
            <a:tbl>
              <a:tblPr firstRow="1" bandRow="1">
                <a:noFill/>
              </a:tblPr>
              <a:tblGrid>
                <a:gridCol w="1524000"/>
                <a:gridCol w="1524000"/>
                <a:gridCol w="1524000"/>
                <a:gridCol w="1524000"/>
              </a:tblGrid>
              <a:tr h="288000">
                <a:tc>
                  <a:txBody>
                    <a:bodyPr/>
                    <a:lstStyle/>
                    <a:p>
                      <a:pPr marL="0" marR="0" lvl="0" indent="0" algn="l" rtl="0">
                        <a:spcBef>
                          <a:spcPts val="0"/>
                        </a:spcBef>
                        <a:buNone/>
                      </a:pPr>
                      <a:endParaRPr sz="1400" u="none" strike="noStrike" cap="none" baseline="0"/>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a:t>Concept</a:t>
                      </a:r>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a:t>Document</a:t>
                      </a:r>
                    </a:p>
                  </a:txBody>
                  <a:tcPr marL="91450" marR="91450" marT="45725" marB="45725">
                    <a:solidFill>
                      <a:srgbClr val="E7F1D2"/>
                    </a:solidFill>
                  </a:tcPr>
                </a:tc>
                <a:tc>
                  <a:txBody>
                    <a:bodyPr/>
                    <a:lstStyle/>
                    <a:p>
                      <a:pPr marL="0" marR="0" lvl="0" indent="0" algn="l" rtl="0">
                        <a:spcBef>
                          <a:spcPts val="0"/>
                        </a:spcBef>
                        <a:buSzPct val="25000"/>
                        <a:buNone/>
                      </a:pPr>
                      <a:r>
                        <a:rPr lang="en-US" sz="1400" u="none" strike="noStrike" cap="none" baseline="0"/>
                        <a:t>Triple</a:t>
                      </a:r>
                    </a:p>
                  </a:txBody>
                  <a:tcPr marL="91450" marR="91450" marT="45725" marB="45725">
                    <a:solidFill>
                      <a:srgbClr val="E7F1D2"/>
                    </a:solidFill>
                  </a:tcPr>
                </a:tc>
              </a:tr>
              <a:tr h="288000">
                <a:tc gridSpan="4">
                  <a:txBody>
                    <a:bodyPr/>
                    <a:lstStyle/>
                    <a:p>
                      <a:pPr marL="0" marR="0" lvl="0" indent="0" algn="l" rtl="0">
                        <a:lnSpc>
                          <a:spcPct val="100000"/>
                        </a:lnSpc>
                        <a:spcBef>
                          <a:spcPts val="0"/>
                        </a:spcBef>
                        <a:spcAft>
                          <a:spcPts val="0"/>
                        </a:spcAft>
                        <a:buClr>
                          <a:schemeClr val="dk1"/>
                        </a:buClr>
                        <a:buSzPct val="25000"/>
                        <a:buFont typeface="Cambria"/>
                        <a:buNone/>
                      </a:pPr>
                      <a:r>
                        <a:rPr lang="en-US" sz="1400" b="1" i="0" u="none" strike="noStrike" cap="none" baseline="0">
                          <a:solidFill>
                            <a:schemeClr val="dk1"/>
                          </a:solidFill>
                          <a:latin typeface="Cambria"/>
                          <a:ea typeface="Cambria"/>
                          <a:cs typeface="Cambria"/>
                          <a:sym typeface="Cambria"/>
                        </a:rPr>
                        <a:t>No concept score threshold</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0.4309</a:t>
                      </a:r>
                    </a:p>
                  </a:txBody>
                  <a:tcPr marL="91450" marR="91450" marT="45725" marB="45725"/>
                </a:tc>
                <a:tc>
                  <a:txBody>
                    <a:bodyPr/>
                    <a:lstStyle/>
                    <a:p>
                      <a:pPr marL="0" marR="0" lvl="0" indent="0" algn="l" rtl="0">
                        <a:spcBef>
                          <a:spcPts val="0"/>
                        </a:spcBef>
                        <a:buSzPct val="25000"/>
                        <a:buNone/>
                      </a:pPr>
                      <a:r>
                        <a:rPr lang="en-US" sz="1400" u="none" strike="noStrike" cap="none" baseline="0"/>
                        <a:t>0.1117</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0.1227</a:t>
                      </a:r>
                    </a:p>
                  </a:txBody>
                  <a:tcPr marL="91450" marR="91450" marT="45725" marB="45725"/>
                </a:tc>
                <a:tc>
                  <a:txBody>
                    <a:bodyPr/>
                    <a:lstStyle/>
                    <a:p>
                      <a:pPr marL="0" marR="0" lvl="0" indent="0" algn="l" rtl="0">
                        <a:spcBef>
                          <a:spcPts val="0"/>
                        </a:spcBef>
                        <a:buSzPct val="25000"/>
                        <a:buNone/>
                      </a:pPr>
                      <a:r>
                        <a:rPr lang="en-US" sz="1400" u="none" strike="noStrike" cap="none" baseline="0"/>
                        <a:t>0.0034</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spcBef>
                          <a:spcPts val="0"/>
                        </a:spcBef>
                        <a:buSzPct val="25000"/>
                        <a:buNone/>
                      </a:pPr>
                      <a:r>
                        <a:rPr lang="en-US" sz="1400" b="1" u="none" strike="noStrike" cap="none" baseline="0"/>
                        <a:t>Concept score &gt; 0.1</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b="1" u="none" strike="noStrike" cap="none" baseline="0">
                          <a:solidFill>
                            <a:srgbClr val="C00000"/>
                          </a:solidFill>
                        </a:rPr>
                        <a:t>0.5043</a:t>
                      </a:r>
                    </a:p>
                  </a:txBody>
                  <a:tcPr marL="91450" marR="91450" marT="45725" marB="45725"/>
                </a:tc>
                <a:tc>
                  <a:txBody>
                    <a:bodyPr/>
                    <a:lstStyle/>
                    <a:p>
                      <a:pPr marL="0" marR="0" lvl="0" indent="0" algn="l" rtl="0">
                        <a:spcBef>
                          <a:spcPts val="0"/>
                        </a:spcBef>
                        <a:buSzPct val="25000"/>
                        <a:buNone/>
                      </a:pPr>
                      <a:r>
                        <a:rPr lang="en-US" sz="1400" u="none" strike="noStrike" cap="none" baseline="0"/>
                        <a:t>0.1117</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b="1" u="none" strike="noStrike" cap="none" baseline="0">
                          <a:solidFill>
                            <a:srgbClr val="C00000"/>
                          </a:solidFill>
                        </a:rPr>
                        <a:t>0.0882</a:t>
                      </a:r>
                    </a:p>
                  </a:txBody>
                  <a:tcPr marL="91450" marR="91450" marT="45725" marB="45725"/>
                </a:tc>
                <a:tc>
                  <a:txBody>
                    <a:bodyPr/>
                    <a:lstStyle/>
                    <a:p>
                      <a:pPr marL="0" marR="0" lvl="0" indent="0" algn="l" rtl="0">
                        <a:spcBef>
                          <a:spcPts val="0"/>
                        </a:spcBef>
                        <a:buSzPct val="25000"/>
                        <a:buNone/>
                      </a:pPr>
                      <a:r>
                        <a:rPr lang="en-US" sz="1400" u="none" strike="noStrike" cap="none" baseline="0"/>
                        <a:t>0.0035</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spcBef>
                          <a:spcPts val="0"/>
                        </a:spcBef>
                        <a:buSzPct val="25000"/>
                        <a:buNone/>
                      </a:pPr>
                      <a:r>
                        <a:rPr lang="en-US" sz="1400" b="1" u="none" strike="noStrike" cap="none" baseline="0"/>
                        <a:t>Concept score &gt; 0.15</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0.4847</a:t>
                      </a:r>
                    </a:p>
                  </a:txBody>
                  <a:tcPr marL="91450" marR="91450" marT="45725" marB="45725"/>
                </a:tc>
                <a:tc>
                  <a:txBody>
                    <a:bodyPr/>
                    <a:lstStyle/>
                    <a:p>
                      <a:pPr marL="0" marR="0" lvl="0" indent="0" algn="l" rtl="0">
                        <a:spcBef>
                          <a:spcPts val="0"/>
                        </a:spcBef>
                        <a:buSzPct val="25000"/>
                        <a:buNone/>
                      </a:pPr>
                      <a:r>
                        <a:rPr lang="en-US" sz="1400" u="none" strike="noStrike" cap="none" baseline="0"/>
                        <a:t>0.1117</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0.0502</a:t>
                      </a:r>
                    </a:p>
                  </a:txBody>
                  <a:tcPr marL="91450" marR="91450" marT="45725" marB="45725"/>
                </a:tc>
                <a:tc>
                  <a:txBody>
                    <a:bodyPr/>
                    <a:lstStyle/>
                    <a:p>
                      <a:pPr marL="0" marR="0" lvl="0" indent="0" algn="l" rtl="0">
                        <a:spcBef>
                          <a:spcPts val="0"/>
                        </a:spcBef>
                        <a:buSzPct val="25000"/>
                        <a:buNone/>
                      </a:pPr>
                      <a:r>
                        <a:rPr lang="en-US" sz="1400" u="none" strike="noStrike" cap="none" baseline="0"/>
                        <a:t>0.0035</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l" rtl="0">
                        <a:lnSpc>
                          <a:spcPct val="100000"/>
                        </a:lnSpc>
                        <a:spcBef>
                          <a:spcPts val="0"/>
                        </a:spcBef>
                        <a:spcAft>
                          <a:spcPts val="0"/>
                        </a:spcAft>
                        <a:buClr>
                          <a:schemeClr val="dk1"/>
                        </a:buClr>
                        <a:buSzPct val="25000"/>
                        <a:buFont typeface="Cambria"/>
                        <a:buNone/>
                      </a:pPr>
                      <a:r>
                        <a:rPr lang="en-US" sz="1400" b="1" u="none" strike="noStrike" cap="none" baseline="0"/>
                        <a:t>Concept score &gt; 0.2</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r h="288000">
                <a:tc>
                  <a:txBody>
                    <a:bodyPr/>
                    <a:lstStyle/>
                    <a:p>
                      <a:pPr marL="0" marR="0" lvl="0" indent="0" algn="l" rtl="0">
                        <a:spcBef>
                          <a:spcPts val="0"/>
                        </a:spcBef>
                        <a:buSzPct val="25000"/>
                        <a:buNone/>
                      </a:pPr>
                      <a:r>
                        <a:rPr lang="en-US" sz="14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0.4502</a:t>
                      </a:r>
                    </a:p>
                  </a:txBody>
                  <a:tcPr marL="91450" marR="91450" marT="45725" marB="45725"/>
                </a:tc>
                <a:tc>
                  <a:txBody>
                    <a:bodyPr/>
                    <a:lstStyle/>
                    <a:p>
                      <a:pPr marL="0" marR="0" lvl="0" indent="0" algn="l" rtl="0">
                        <a:spcBef>
                          <a:spcPts val="0"/>
                        </a:spcBef>
                        <a:buSzPct val="25000"/>
                        <a:buNone/>
                      </a:pPr>
                      <a:r>
                        <a:rPr lang="en-US" sz="1400" u="none" strike="noStrike" cap="none" baseline="0"/>
                        <a:t>0.1117</a:t>
                      </a:r>
                    </a:p>
                  </a:txBody>
                  <a:tcPr marL="91450" marR="91450" marT="45725" marB="45725"/>
                </a:tc>
                <a:tc>
                  <a:txBody>
                    <a:bodyPr/>
                    <a:lstStyle/>
                    <a:p>
                      <a:pPr marL="0" marR="0" lvl="0" indent="0" algn="l" rtl="0">
                        <a:spcBef>
                          <a:spcPts val="0"/>
                        </a:spcBef>
                        <a:buSzPct val="25000"/>
                        <a:buNone/>
                      </a:pPr>
                      <a:r>
                        <a:rPr lang="en-US" sz="1400" u="none" strike="noStrike" cap="none" baseline="0"/>
                        <a:t>0.0000</a:t>
                      </a:r>
                    </a:p>
                  </a:txBody>
                  <a:tcPr marL="91450" marR="91450" marT="45725" marB="45725"/>
                </a:tc>
              </a:tr>
              <a:tr h="288000">
                <a:tc>
                  <a:txBody>
                    <a:bodyPr/>
                    <a:lstStyle/>
                    <a:p>
                      <a:pPr marL="0" marR="0" lvl="0" indent="0" algn="l" rtl="0">
                        <a:spcBef>
                          <a:spcPts val="0"/>
                        </a:spcBef>
                        <a:buSzPct val="25000"/>
                        <a:buNone/>
                      </a:pPr>
                      <a:r>
                        <a:rPr lang="en-US" sz="14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400" u="none" strike="noStrike" cap="none" baseline="0"/>
                        <a:t>0.0396</a:t>
                      </a:r>
                    </a:p>
                  </a:txBody>
                  <a:tcPr marL="91450" marR="91450" marT="45725" marB="45725"/>
                </a:tc>
                <a:tc>
                  <a:txBody>
                    <a:bodyPr/>
                    <a:lstStyle/>
                    <a:p>
                      <a:pPr marL="0" marR="0" lvl="0" indent="0" algn="l" rtl="0">
                        <a:spcBef>
                          <a:spcPts val="0"/>
                        </a:spcBef>
                        <a:buSzPct val="25000"/>
                        <a:buNone/>
                      </a:pPr>
                      <a:r>
                        <a:rPr lang="en-US" sz="1400" u="none" strike="noStrike" cap="none" baseline="0"/>
                        <a:t>0.0035</a:t>
                      </a:r>
                    </a:p>
                  </a:txBody>
                  <a:tcPr marL="91450" marR="91450" marT="45725" marB="45725"/>
                </a:tc>
                <a:tc>
                  <a:txBody>
                    <a:bodyPr/>
                    <a:lstStyle/>
                    <a:p>
                      <a:pPr marL="0" marR="0" lvl="0" indent="0" algn="l" rtl="0">
                        <a:spcBef>
                          <a:spcPts val="0"/>
                        </a:spcBef>
                        <a:buSzPct val="25000"/>
                        <a:buNone/>
                      </a:pPr>
                      <a:r>
                        <a:rPr lang="en-US" sz="1400" u="none" strike="noStrike" cap="none" baseline="0"/>
                        <a:t>0.0010</a:t>
                      </a:r>
                    </a:p>
                  </a:txBody>
                  <a:tcPr marL="91450" marR="91450" marT="45725" marB="45725"/>
                </a:tc>
              </a:tr>
              <a:tr h="288000">
                <a:tc gridSpan="4">
                  <a:txBody>
                    <a:bodyPr/>
                    <a:lstStyle/>
                    <a:p>
                      <a:pPr marL="0" marR="0" lvl="0" indent="0" algn="r" rtl="0">
                        <a:spcBef>
                          <a:spcPts val="0"/>
                        </a:spcBef>
                        <a:buSzPct val="25000"/>
                        <a:buNone/>
                      </a:pPr>
                      <a:r>
                        <a:rPr lang="en-US" sz="1400" u="none" strike="noStrike" cap="none" baseline="0"/>
                        <a:t>Total: 29 Questions</a:t>
                      </a:r>
                    </a:p>
                  </a:txBody>
                  <a:tcPr marL="91450" marR="91450" marT="45725" marB="45725">
                    <a:solidFill>
                      <a:schemeClr val="lt1"/>
                    </a:solidFill>
                  </a:tcPr>
                </a:tc>
                <a:tc hMerge="1">
                  <a:txBody>
                    <a:bodyPr/>
                    <a:lstStyle/>
                    <a:p>
                      <a:endParaRPr lang="zh-TW"/>
                    </a:p>
                  </a:txBody>
                  <a:tcPr/>
                </a:tc>
                <a:tc hMerge="1">
                  <a:txBody>
                    <a:bodyPr/>
                    <a:lstStyle/>
                    <a:p>
                      <a:endParaRPr lang="zh-TW"/>
                    </a:p>
                  </a:txBody>
                  <a:tcPr/>
                </a:tc>
                <a:tc hMerge="1">
                  <a:txBody>
                    <a:bodyPr/>
                    <a:lstStyle/>
                    <a:p>
                      <a:endParaRPr lang="zh-TW"/>
                    </a:p>
                  </a:txBody>
                  <a:tcPr/>
                </a:tc>
              </a:tr>
            </a:tbl>
          </a:graphicData>
        </a:graphic>
      </p:graphicFrame>
      <p:sp>
        <p:nvSpPr>
          <p:cNvPr id="237" name="Shape 237"/>
          <p:cNvSpPr/>
          <p:nvPr/>
        </p:nvSpPr>
        <p:spPr>
          <a:xfrm>
            <a:off x="1761759" y="1551379"/>
            <a:ext cx="318933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solidFill>
                  <a:schemeClr val="dk1"/>
                </a:solidFill>
                <a:latin typeface="Cambria"/>
                <a:ea typeface="Cambria"/>
                <a:cs typeface="Cambria"/>
                <a:sym typeface="Cambria"/>
              </a:rPr>
              <a:t>With eliminating stop words</a:t>
            </a:r>
          </a:p>
        </p:txBody>
      </p:sp>
      <p:sp>
        <p:nvSpPr>
          <p:cNvPr id="5" name="Shape 228"/>
          <p:cNvSpPr txBox="1">
            <a:spLocks/>
          </p:cNvSpPr>
          <p:nvPr/>
        </p:nvSpPr>
        <p:spPr>
          <a:xfrm>
            <a:off x="1524000" y="223837"/>
            <a:ext cx="7498080" cy="1143000"/>
          </a:xfrm>
          <a:prstGeom prst="rect">
            <a:avLst/>
          </a:prstGeom>
          <a:noFill/>
          <a:ln>
            <a:noFill/>
          </a:ln>
        </p:spPr>
        <p:txBody>
          <a:bodyPr lIns="91425" tIns="45700" rIns="91425" bIns="45700" anchor="ctr" anchorCtr="0">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spcBef>
                <a:spcPts val="0"/>
              </a:spcBef>
              <a:buClr>
                <a:srgbClr val="562214"/>
              </a:buClr>
              <a:buSzPct val="25000"/>
              <a:buFont typeface="Verdana"/>
              <a:buNone/>
            </a:pPr>
            <a:r>
              <a:rPr lang="en-US" dirty="0" smtClean="0">
                <a:solidFill>
                  <a:srgbClr val="562214"/>
                </a:solidFill>
                <a:latin typeface="Verdana"/>
                <a:ea typeface="Verdana"/>
                <a:cs typeface="Verdana"/>
                <a:sym typeface="Verdana"/>
              </a:rPr>
              <a:t>Performance</a:t>
            </a:r>
            <a:br>
              <a:rPr lang="en-US" dirty="0" smtClean="0">
                <a:solidFill>
                  <a:srgbClr val="562214"/>
                </a:solidFill>
                <a:latin typeface="Verdana"/>
                <a:ea typeface="Verdana"/>
                <a:cs typeface="Verdana"/>
                <a:sym typeface="Verdana"/>
              </a:rPr>
            </a:br>
            <a:r>
              <a:rPr lang="en-US" dirty="0" smtClean="0">
                <a:solidFill>
                  <a:srgbClr val="562214"/>
                </a:solidFill>
                <a:latin typeface="Verdana"/>
                <a:ea typeface="Verdana"/>
                <a:cs typeface="Verdana"/>
                <a:sym typeface="Verdana"/>
              </a:rPr>
              <a:t>--</a:t>
            </a:r>
            <a:r>
              <a:rPr lang="en-US" altLang="zh-CN" dirty="0" smtClean="0">
                <a:solidFill>
                  <a:srgbClr val="562214"/>
                </a:solidFill>
                <a:latin typeface="Verdana"/>
                <a:ea typeface="Verdana"/>
                <a:cs typeface="Verdana"/>
                <a:sym typeface="Verdana"/>
              </a:rPr>
              <a:t> Query processing</a:t>
            </a:r>
            <a:endParaRPr lang="en-US" dirty="0">
              <a:solidFill>
                <a:srgbClr val="562214"/>
              </a:solidFill>
              <a:latin typeface="Verdana"/>
              <a:ea typeface="Verdana"/>
              <a:cs typeface="Verdana"/>
              <a:sym typeface="Verdana"/>
            </a:endParaRPr>
          </a:p>
        </p:txBody>
      </p:sp>
    </p:spTree>
    <p:extLst>
      <p:ext uri="{BB962C8B-B14F-4D97-AF65-F5344CB8AC3E}">
        <p14:creationId xmlns:p14="http://schemas.microsoft.com/office/powerpoint/2010/main" val="26057458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dirty="0" smtClean="0">
                <a:solidFill>
                  <a:srgbClr val="562214"/>
                </a:solidFill>
                <a:latin typeface="Verdana"/>
                <a:ea typeface="Verdana"/>
                <a:cs typeface="Verdana"/>
                <a:sym typeface="Verdana"/>
              </a:rPr>
              <a:t>Performance--Overall</a:t>
            </a:r>
            <a:endParaRPr lang="en-US" sz="4300" b="0" i="0" u="none" strike="noStrike" cap="none" baseline="0" dirty="0">
              <a:solidFill>
                <a:srgbClr val="562214"/>
              </a:solidFill>
              <a:latin typeface="Verdana"/>
              <a:ea typeface="Verdana"/>
              <a:cs typeface="Verdana"/>
              <a:sym typeface="Verdana"/>
            </a:endParaRPr>
          </a:p>
        </p:txBody>
      </p:sp>
      <p:sp>
        <p:nvSpPr>
          <p:cNvPr id="243" name="Shape 243"/>
          <p:cNvSpPr/>
          <p:nvPr/>
        </p:nvSpPr>
        <p:spPr>
          <a:xfrm>
            <a:off x="1551448" y="1445016"/>
            <a:ext cx="7478251"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dirty="0">
                <a:solidFill>
                  <a:schemeClr val="dk1"/>
                </a:solidFill>
                <a:latin typeface="Cambria"/>
                <a:ea typeface="Cambria"/>
                <a:cs typeface="Cambria"/>
                <a:sym typeface="Cambria"/>
              </a:rPr>
              <a:t>Summary:</a:t>
            </a:r>
          </a:p>
          <a:p>
            <a:pPr marL="0" marR="0" lvl="0" indent="0" algn="l" rtl="0">
              <a:spcBef>
                <a:spcPts val="0"/>
              </a:spcBef>
              <a:buNone/>
            </a:pPr>
            <a:endParaRPr sz="2400" b="0" i="0" u="none" strike="noStrike" cap="none" baseline="0" dirty="0">
              <a:solidFill>
                <a:schemeClr val="dk1"/>
              </a:solidFill>
              <a:latin typeface="Cambria"/>
              <a:ea typeface="Cambria"/>
              <a:cs typeface="Cambria"/>
              <a:sym typeface="Cambria"/>
            </a:endParaRPr>
          </a:p>
          <a:p>
            <a:pPr marL="285750" marR="0" lvl="0" indent="-285750" algn="l" rtl="0">
              <a:spcBef>
                <a:spcPts val="0"/>
              </a:spcBef>
              <a:buClr>
                <a:schemeClr val="dk1"/>
              </a:buClr>
              <a:buSzPct val="100000"/>
              <a:buFont typeface="Arial"/>
              <a:buChar char="•"/>
            </a:pPr>
            <a:r>
              <a:rPr lang="en-US" sz="2400" b="0" i="0" u="none" strike="noStrike" cap="none" baseline="0" dirty="0" smtClean="0">
                <a:solidFill>
                  <a:schemeClr val="dk1"/>
                </a:solidFill>
                <a:latin typeface="Cambria"/>
                <a:ea typeface="Cambria"/>
                <a:cs typeface="Cambria"/>
                <a:sym typeface="Cambria"/>
              </a:rPr>
              <a:t>After eliminating </a:t>
            </a:r>
            <a:r>
              <a:rPr lang="en-US" sz="2400" b="0" i="0" u="none" strike="noStrike" cap="none" baseline="0" dirty="0">
                <a:solidFill>
                  <a:schemeClr val="dk1"/>
                </a:solidFill>
                <a:latin typeface="Cambria"/>
                <a:ea typeface="Cambria"/>
                <a:cs typeface="Cambria"/>
                <a:sym typeface="Cambria"/>
              </a:rPr>
              <a:t>stop </a:t>
            </a:r>
            <a:r>
              <a:rPr lang="en-US" sz="2400" b="0" i="0" u="none" strike="noStrike" cap="none" baseline="0" dirty="0" smtClean="0">
                <a:solidFill>
                  <a:schemeClr val="dk1"/>
                </a:solidFill>
                <a:latin typeface="Cambria"/>
                <a:ea typeface="Cambria"/>
                <a:cs typeface="Cambria"/>
                <a:sym typeface="Cambria"/>
              </a:rPr>
              <a:t>words, we got </a:t>
            </a:r>
            <a:r>
              <a:rPr lang="en-US" sz="2400" b="0" i="0" u="none" strike="noStrike" cap="none" baseline="0" dirty="0">
                <a:solidFill>
                  <a:schemeClr val="dk1"/>
                </a:solidFill>
                <a:latin typeface="Cambria"/>
                <a:ea typeface="Cambria"/>
                <a:cs typeface="Cambria"/>
                <a:sym typeface="Cambria"/>
              </a:rPr>
              <a:t>better performance.</a:t>
            </a:r>
          </a:p>
          <a:p>
            <a:pPr marL="285750" marR="0" lvl="0" indent="-285750" algn="l" rtl="0">
              <a:spcBef>
                <a:spcPts val="0"/>
              </a:spcBef>
              <a:buClr>
                <a:schemeClr val="dk1"/>
              </a:buClr>
              <a:buSzPct val="100000"/>
              <a:buFont typeface="Arial"/>
              <a:buChar char="•"/>
            </a:pPr>
            <a:r>
              <a:rPr lang="en-US" sz="2400" b="0" i="0" u="none" strike="noStrike" cap="none" baseline="0" dirty="0">
                <a:solidFill>
                  <a:schemeClr val="dk1"/>
                </a:solidFill>
                <a:latin typeface="Cambria"/>
                <a:ea typeface="Cambria"/>
                <a:cs typeface="Cambria"/>
                <a:sym typeface="Cambria"/>
              </a:rPr>
              <a:t>Different concept score threshold result </a:t>
            </a:r>
            <a:r>
              <a:rPr lang="en-US" sz="2400" dirty="0" smtClean="0">
                <a:solidFill>
                  <a:schemeClr val="dk1"/>
                </a:solidFill>
                <a:latin typeface="Cambria"/>
                <a:ea typeface="Cambria"/>
                <a:cs typeface="Cambria"/>
                <a:sym typeface="Cambria"/>
              </a:rPr>
              <a:t>in</a:t>
            </a:r>
            <a:r>
              <a:rPr lang="en-US" sz="2400" b="0" i="0" u="none" strike="noStrike" cap="none" baseline="0" dirty="0" smtClean="0">
                <a:solidFill>
                  <a:schemeClr val="dk1"/>
                </a:solidFill>
                <a:latin typeface="Cambria"/>
                <a:ea typeface="Cambria"/>
                <a:cs typeface="Cambria"/>
                <a:sym typeface="Cambria"/>
              </a:rPr>
              <a:t> </a:t>
            </a:r>
            <a:r>
              <a:rPr lang="en-US" sz="2400" b="0" i="0" u="none" strike="noStrike" cap="none" baseline="0" dirty="0">
                <a:solidFill>
                  <a:schemeClr val="dk1"/>
                </a:solidFill>
                <a:latin typeface="Cambria"/>
                <a:ea typeface="Cambria"/>
                <a:cs typeface="Cambria"/>
                <a:sym typeface="Cambria"/>
              </a:rPr>
              <a:t>different performances. </a:t>
            </a:r>
          </a:p>
          <a:p>
            <a:pPr marL="0" marR="0" lvl="0" indent="0" algn="l" rtl="0">
              <a:spcBef>
                <a:spcPts val="0"/>
              </a:spcBef>
              <a:buNone/>
            </a:pPr>
            <a:endParaRPr sz="2400" b="0" i="0" u="none" strike="noStrike" cap="none" baseline="0" dirty="0">
              <a:solidFill>
                <a:schemeClr val="dk1"/>
              </a:solidFill>
              <a:latin typeface="Cambria"/>
              <a:ea typeface="Cambria"/>
              <a:cs typeface="Cambria"/>
              <a:sym typeface="Cambria"/>
            </a:endParaRPr>
          </a:p>
          <a:p>
            <a:pPr marL="0" marR="0" lvl="0" indent="0" algn="l" rtl="0">
              <a:spcBef>
                <a:spcPts val="0"/>
              </a:spcBef>
              <a:buSzPct val="25000"/>
              <a:buNone/>
            </a:pPr>
            <a:r>
              <a:rPr lang="en-US" sz="2400" dirty="0" smtClean="0">
                <a:solidFill>
                  <a:schemeClr val="dk1"/>
                </a:solidFill>
                <a:latin typeface="Cambria"/>
                <a:ea typeface="Cambria"/>
                <a:cs typeface="Cambria"/>
                <a:sym typeface="Cambria"/>
              </a:rPr>
              <a:t>Finally</a:t>
            </a:r>
            <a:r>
              <a:rPr lang="en-US" sz="2400" b="0" i="0" u="none" strike="noStrike" cap="none" baseline="0" dirty="0" smtClean="0">
                <a:solidFill>
                  <a:schemeClr val="dk1"/>
                </a:solidFill>
                <a:latin typeface="Cambria"/>
                <a:ea typeface="Cambria"/>
                <a:cs typeface="Cambria"/>
                <a:sym typeface="Cambria"/>
              </a:rPr>
              <a:t>, </a:t>
            </a:r>
            <a:r>
              <a:rPr lang="en-US" sz="2400" b="0" i="0" u="none" strike="noStrike" cap="none" baseline="0" dirty="0">
                <a:solidFill>
                  <a:schemeClr val="dk1"/>
                </a:solidFill>
                <a:latin typeface="Cambria"/>
                <a:ea typeface="Cambria"/>
                <a:cs typeface="Cambria"/>
                <a:sym typeface="Cambria"/>
              </a:rPr>
              <a:t>we </a:t>
            </a:r>
            <a:r>
              <a:rPr lang="en-US" sz="2400" b="0" i="0" u="none" strike="noStrike" cap="none" baseline="0" dirty="0" smtClean="0">
                <a:solidFill>
                  <a:schemeClr val="dk1"/>
                </a:solidFill>
                <a:latin typeface="Cambria"/>
                <a:ea typeface="Cambria"/>
                <a:cs typeface="Cambria"/>
                <a:sym typeface="Cambria"/>
              </a:rPr>
              <a:t>choose to eliminate </a:t>
            </a:r>
            <a:r>
              <a:rPr lang="en-US" sz="2400" b="0" i="0" u="none" strike="noStrike" cap="none" baseline="0" dirty="0">
                <a:solidFill>
                  <a:schemeClr val="dk1"/>
                </a:solidFill>
                <a:latin typeface="Cambria"/>
                <a:ea typeface="Cambria"/>
                <a:cs typeface="Cambria"/>
                <a:sym typeface="Cambria"/>
              </a:rPr>
              <a:t>stop words </a:t>
            </a:r>
            <a:r>
              <a:rPr lang="en-US" sz="2400" b="0" i="0" u="none" strike="noStrike" cap="none" baseline="0" dirty="0" smtClean="0">
                <a:solidFill>
                  <a:schemeClr val="dk1"/>
                </a:solidFill>
                <a:latin typeface="Cambria"/>
                <a:ea typeface="Cambria"/>
                <a:cs typeface="Cambria"/>
                <a:sym typeface="Cambria"/>
              </a:rPr>
              <a:t>and set </a:t>
            </a:r>
            <a:r>
              <a:rPr lang="en-US" sz="2400" b="0" i="0" u="none" strike="noStrike" cap="none" baseline="0" dirty="0">
                <a:solidFill>
                  <a:schemeClr val="dk1"/>
                </a:solidFill>
                <a:latin typeface="Cambria"/>
                <a:ea typeface="Cambria"/>
                <a:cs typeface="Cambria"/>
                <a:sym typeface="Cambria"/>
              </a:rPr>
              <a:t>concept score threshold </a:t>
            </a:r>
            <a:r>
              <a:rPr lang="en-US" sz="2400" b="0" i="0" u="none" strike="noStrike" cap="none" baseline="0" dirty="0" smtClean="0">
                <a:solidFill>
                  <a:schemeClr val="dk1"/>
                </a:solidFill>
                <a:latin typeface="Cambria"/>
                <a:ea typeface="Cambria"/>
                <a:cs typeface="Cambria"/>
                <a:sym typeface="Cambria"/>
              </a:rPr>
              <a:t>as </a:t>
            </a:r>
            <a:r>
              <a:rPr lang="en-US" sz="2400" b="0" i="0" u="none" strike="noStrike" cap="none" baseline="0" dirty="0">
                <a:solidFill>
                  <a:schemeClr val="dk1"/>
                </a:solidFill>
                <a:latin typeface="Cambria"/>
                <a:ea typeface="Cambria"/>
                <a:cs typeface="Cambria"/>
                <a:sym typeface="Cambria"/>
              </a:rPr>
              <a:t>0.1.    </a:t>
            </a:r>
          </a:p>
        </p:txBody>
      </p:sp>
      <p:pic>
        <p:nvPicPr>
          <p:cNvPr id="244" name="Shape 244"/>
          <p:cNvPicPr preferRelativeResize="0"/>
          <p:nvPr/>
        </p:nvPicPr>
        <p:blipFill rotWithShape="1">
          <a:blip r:embed="rId3">
            <a:alphaModFix/>
          </a:blip>
          <a:srcRect/>
          <a:stretch/>
        </p:blipFill>
        <p:spPr>
          <a:xfrm>
            <a:off x="1762900" y="5086350"/>
            <a:ext cx="6235699" cy="1028700"/>
          </a:xfrm>
          <a:prstGeom prst="rect">
            <a:avLst/>
          </a:prstGeom>
          <a:noFill/>
          <a:ln>
            <a:noFill/>
          </a:ln>
        </p:spPr>
      </p:pic>
    </p:spTree>
    <p:extLst>
      <p:ext uri="{BB962C8B-B14F-4D97-AF65-F5344CB8AC3E}">
        <p14:creationId xmlns:p14="http://schemas.microsoft.com/office/powerpoint/2010/main" val="3552119626"/>
      </p:ext>
    </p:extLst>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a:solidFill>
                  <a:srgbClr val="562214"/>
                </a:solidFill>
                <a:latin typeface="Verdana"/>
                <a:ea typeface="Verdana"/>
                <a:cs typeface="Verdana"/>
                <a:sym typeface="Verdana"/>
              </a:rPr>
              <a:t>Improvement</a:t>
            </a:r>
          </a:p>
        </p:txBody>
      </p:sp>
      <p:sp>
        <p:nvSpPr>
          <p:cNvPr id="250" name="Shape 250"/>
          <p:cNvSpPr txBox="1">
            <a:spLocks noGrp="1"/>
          </p:cNvSpPr>
          <p:nvPr>
            <p:ph type="body" idx="1"/>
          </p:nvPr>
        </p:nvSpPr>
        <p:spPr>
          <a:xfrm>
            <a:off x="1435608" y="2095500"/>
            <a:ext cx="7498080" cy="1689100"/>
          </a:xfrm>
          <a:prstGeom prst="rect">
            <a:avLst/>
          </a:prstGeom>
          <a:noFill/>
          <a:ln>
            <a:noFill/>
          </a:ln>
        </p:spPr>
        <p:txBody>
          <a:bodyPr lIns="91425" tIns="45700" rIns="91425" bIns="45700" anchor="t" anchorCtr="0">
            <a:noAutofit/>
          </a:bodyPr>
          <a:lstStyle/>
          <a:p>
            <a:pPr marL="365760" marR="0" lvl="0" indent="-289560" algn="l" rtl="0">
              <a:lnSpc>
                <a:spcPct val="100000"/>
              </a:lnSpc>
              <a:spcBef>
                <a:spcPts val="0"/>
              </a:spcBef>
              <a:buClr>
                <a:schemeClr val="accent1"/>
              </a:buClr>
              <a:buSzPct val="80000"/>
              <a:buFont typeface="Noto Symbol"/>
              <a:buChar char="●"/>
            </a:pPr>
            <a:r>
              <a:rPr lang="en-US" sz="3200" b="0" i="0" u="none" strike="noStrike" cap="none" baseline="0" dirty="0">
                <a:solidFill>
                  <a:schemeClr val="dk1"/>
                </a:solidFill>
                <a:latin typeface="Cambria"/>
                <a:ea typeface="Cambria"/>
                <a:cs typeface="Cambria"/>
                <a:sym typeface="Cambria"/>
              </a:rPr>
              <a:t>Problems in our </a:t>
            </a:r>
            <a:r>
              <a:rPr lang="en-US" sz="3200" b="0" i="0" u="none" strike="noStrike" cap="none" baseline="0" dirty="0" smtClean="0">
                <a:solidFill>
                  <a:schemeClr val="dk1"/>
                </a:solidFill>
                <a:latin typeface="Cambria"/>
                <a:ea typeface="Cambria"/>
                <a:cs typeface="Cambria"/>
                <a:sym typeface="Cambria"/>
              </a:rPr>
              <a:t>system</a:t>
            </a:r>
          </a:p>
          <a:p>
            <a:pPr marL="76200" marR="0" lvl="0" indent="0" algn="l" rtl="0">
              <a:lnSpc>
                <a:spcPct val="100000"/>
              </a:lnSpc>
              <a:spcBef>
                <a:spcPts val="0"/>
              </a:spcBef>
              <a:buClr>
                <a:schemeClr val="accent1"/>
              </a:buClr>
              <a:buSzPct val="80000"/>
              <a:buNone/>
            </a:pPr>
            <a:endParaRPr lang="en-US" sz="3200" b="0" i="0" u="none" strike="noStrike" cap="none" baseline="0" dirty="0">
              <a:solidFill>
                <a:schemeClr val="dk1"/>
              </a:solidFill>
              <a:latin typeface="Cambria"/>
              <a:ea typeface="Cambria"/>
              <a:cs typeface="Cambria"/>
              <a:sym typeface="Cambria"/>
            </a:endParaRPr>
          </a:p>
          <a:p>
            <a:pPr marL="640080" marR="0" lvl="1" indent="-246380" algn="l" rtl="0">
              <a:lnSpc>
                <a:spcPct val="100000"/>
              </a:lnSpc>
              <a:spcBef>
                <a:spcPts val="550"/>
              </a:spcBef>
              <a:buClr>
                <a:schemeClr val="accent1"/>
              </a:buClr>
              <a:buSzPct val="100000"/>
              <a:buFont typeface="Arial"/>
              <a:buChar char="•"/>
            </a:pPr>
            <a:r>
              <a:rPr lang="en-US" sz="2800" b="0" i="0" u="none" strike="noStrike" cap="none" baseline="0" dirty="0">
                <a:solidFill>
                  <a:schemeClr val="dk1"/>
                </a:solidFill>
                <a:latin typeface="Cambria"/>
                <a:ea typeface="Cambria"/>
                <a:cs typeface="Cambria"/>
                <a:sym typeface="Cambria"/>
              </a:rPr>
              <a:t>Low </a:t>
            </a:r>
            <a:r>
              <a:rPr lang="en-US" dirty="0" smtClean="0">
                <a:solidFill>
                  <a:schemeClr val="dk1"/>
                </a:solidFill>
                <a:latin typeface="Cambria"/>
                <a:ea typeface="Cambria"/>
                <a:cs typeface="Cambria"/>
                <a:sym typeface="Cambria"/>
              </a:rPr>
              <a:t>MAP in </a:t>
            </a:r>
            <a:r>
              <a:rPr lang="en-US" sz="2800" b="0" i="0" u="none" strike="noStrike" cap="none" baseline="0" dirty="0" smtClean="0">
                <a:solidFill>
                  <a:schemeClr val="dk1"/>
                </a:solidFill>
                <a:latin typeface="Cambria"/>
                <a:ea typeface="Cambria"/>
                <a:cs typeface="Cambria"/>
                <a:sym typeface="Cambria"/>
              </a:rPr>
              <a:t>document</a:t>
            </a:r>
          </a:p>
          <a:p>
            <a:pPr marL="393700" marR="0" lvl="1" indent="0" algn="l" rtl="0">
              <a:lnSpc>
                <a:spcPct val="100000"/>
              </a:lnSpc>
              <a:spcBef>
                <a:spcPts val="550"/>
              </a:spcBef>
              <a:buClr>
                <a:schemeClr val="accent1"/>
              </a:buClr>
              <a:buSzPct val="100000"/>
              <a:buNone/>
            </a:pPr>
            <a:endParaRPr lang="en-US" sz="2800" b="0" i="0" u="none" strike="noStrike" cap="none" baseline="0" dirty="0">
              <a:solidFill>
                <a:schemeClr val="dk1"/>
              </a:solidFill>
              <a:latin typeface="Cambria"/>
              <a:ea typeface="Cambria"/>
              <a:cs typeface="Cambria"/>
              <a:sym typeface="Cambria"/>
            </a:endParaRPr>
          </a:p>
          <a:p>
            <a:pPr marL="640080" marR="0" lvl="1" indent="-246380" algn="l" rtl="0">
              <a:lnSpc>
                <a:spcPct val="100000"/>
              </a:lnSpc>
              <a:spcBef>
                <a:spcPts val="550"/>
              </a:spcBef>
              <a:buClr>
                <a:schemeClr val="accent1"/>
              </a:buClr>
              <a:buSzPct val="100000"/>
              <a:buFont typeface="Arial"/>
              <a:buChar char="•"/>
            </a:pPr>
            <a:r>
              <a:rPr lang="en-US" sz="2800" b="0" i="0" u="none" strike="noStrike" cap="none" baseline="0" dirty="0" smtClean="0">
                <a:solidFill>
                  <a:schemeClr val="dk1"/>
                </a:solidFill>
                <a:latin typeface="Cambria"/>
                <a:ea typeface="Cambria"/>
                <a:cs typeface="Cambria"/>
                <a:sym typeface="Cambria"/>
              </a:rPr>
              <a:t>MAP of triple </a:t>
            </a:r>
            <a:r>
              <a:rPr lang="en-US" dirty="0" smtClean="0">
                <a:solidFill>
                  <a:schemeClr val="dk1"/>
                </a:solidFill>
                <a:latin typeface="Cambria"/>
                <a:ea typeface="Cambria"/>
                <a:cs typeface="Cambria"/>
                <a:sym typeface="Cambria"/>
              </a:rPr>
              <a:t>is</a:t>
            </a:r>
            <a:r>
              <a:rPr lang="en-US" sz="2800" b="0" i="0" u="none" strike="noStrike" cap="none" baseline="0" dirty="0" smtClean="0">
                <a:solidFill>
                  <a:schemeClr val="dk1"/>
                </a:solidFill>
                <a:latin typeface="Cambria"/>
                <a:ea typeface="Cambria"/>
                <a:cs typeface="Cambria"/>
                <a:sym typeface="Cambria"/>
              </a:rPr>
              <a:t> </a:t>
            </a:r>
            <a:r>
              <a:rPr lang="en-US" sz="2800" b="0" i="0" u="none" strike="noStrike" cap="none" baseline="0" dirty="0">
                <a:solidFill>
                  <a:schemeClr val="dk1"/>
                </a:solidFill>
                <a:latin typeface="Cambria"/>
                <a:ea typeface="Cambria"/>
                <a:cs typeface="Cambria"/>
                <a:sym typeface="Cambria"/>
              </a:rPr>
              <a:t>0</a:t>
            </a:r>
          </a:p>
        </p:txBody>
      </p:sp>
    </p:spTree>
    <p:extLst>
      <p:ext uri="{BB962C8B-B14F-4D97-AF65-F5344CB8AC3E}">
        <p14:creationId xmlns:p14="http://schemas.microsoft.com/office/powerpoint/2010/main" val="3017899003"/>
      </p:ext>
    </p:extLst>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a:solidFill>
                  <a:srgbClr val="562214"/>
                </a:solidFill>
                <a:latin typeface="Verdana"/>
                <a:ea typeface="Verdana"/>
                <a:cs typeface="Verdana"/>
                <a:sym typeface="Verdana"/>
              </a:rPr>
              <a:t>Improvement</a:t>
            </a:r>
          </a:p>
        </p:txBody>
      </p:sp>
      <p:sp>
        <p:nvSpPr>
          <p:cNvPr id="256" name="Shape 256"/>
          <p:cNvSpPr txBox="1">
            <a:spLocks noGrp="1"/>
          </p:cNvSpPr>
          <p:nvPr>
            <p:ph type="body" idx="1"/>
          </p:nvPr>
        </p:nvSpPr>
        <p:spPr>
          <a:xfrm>
            <a:off x="1435608" y="1651000"/>
            <a:ext cx="7498080" cy="4305300"/>
          </a:xfrm>
          <a:prstGeom prst="rect">
            <a:avLst/>
          </a:prstGeom>
          <a:noFill/>
          <a:ln>
            <a:noFill/>
          </a:ln>
        </p:spPr>
        <p:txBody>
          <a:bodyPr lIns="91425" tIns="45700" rIns="91425" bIns="45700" anchor="t" anchorCtr="0">
            <a:noAutofit/>
          </a:bodyPr>
          <a:lstStyle/>
          <a:p>
            <a:pPr marL="365760" marR="0" lvl="1" indent="-289560" algn="l" rtl="0">
              <a:lnSpc>
                <a:spcPct val="100000"/>
              </a:lnSpc>
              <a:spcBef>
                <a:spcPts val="0"/>
              </a:spcBef>
              <a:buClr>
                <a:schemeClr val="accent1"/>
              </a:buClr>
              <a:buSzPct val="79999"/>
              <a:buFont typeface="Noto Symbol"/>
              <a:buChar char="●"/>
            </a:pPr>
            <a:r>
              <a:rPr lang="en-US" sz="2600" b="0" i="0" u="none" strike="noStrike" cap="none" baseline="0" dirty="0">
                <a:solidFill>
                  <a:schemeClr val="dk1"/>
                </a:solidFill>
                <a:latin typeface="Cambria"/>
                <a:ea typeface="Cambria"/>
                <a:cs typeface="Cambria"/>
                <a:sym typeface="Cambria"/>
              </a:rPr>
              <a:t>Query Extension: Regenerate updated query text for document searching </a:t>
            </a:r>
            <a:endParaRPr lang="en-US" sz="2600" b="0" i="0" u="none" strike="noStrike" cap="none" baseline="0" dirty="0" smtClean="0">
              <a:solidFill>
                <a:schemeClr val="dk1"/>
              </a:solidFill>
              <a:latin typeface="Cambria"/>
              <a:ea typeface="Cambria"/>
              <a:cs typeface="Cambria"/>
              <a:sym typeface="Cambria"/>
            </a:endParaRPr>
          </a:p>
          <a:p>
            <a:pPr marL="76200" marR="0" lvl="1" indent="0" algn="l" rtl="0">
              <a:lnSpc>
                <a:spcPct val="100000"/>
              </a:lnSpc>
              <a:spcBef>
                <a:spcPts val="0"/>
              </a:spcBef>
              <a:buClr>
                <a:schemeClr val="accent1"/>
              </a:buClr>
              <a:buSzPct val="79999"/>
              <a:buNone/>
            </a:pPr>
            <a:endParaRPr sz="2600" b="0" i="0" u="none" strike="noStrike" cap="none" baseline="0" dirty="0">
              <a:solidFill>
                <a:schemeClr val="dk1"/>
              </a:solidFill>
              <a:latin typeface="Cambria"/>
              <a:ea typeface="Cambria"/>
              <a:cs typeface="Cambria"/>
              <a:sym typeface="Cambria"/>
            </a:endParaRPr>
          </a:p>
          <a:p>
            <a:pPr marL="672084" marR="0" lvl="2" indent="-354583" algn="l" rtl="0">
              <a:lnSpc>
                <a:spcPct val="100000"/>
              </a:lnSpc>
              <a:spcBef>
                <a:spcPts val="600"/>
              </a:spcBef>
              <a:buClr>
                <a:schemeClr val="accent2"/>
              </a:buClr>
              <a:buSzPct val="80000"/>
              <a:buFont typeface="Arial"/>
              <a:buChar char="•"/>
            </a:pPr>
            <a:r>
              <a:rPr lang="en-US" sz="2200" dirty="0" smtClean="0">
                <a:solidFill>
                  <a:schemeClr val="dk1"/>
                </a:solidFill>
                <a:latin typeface="Cambria"/>
                <a:ea typeface="Cambria"/>
                <a:cs typeface="Cambria"/>
                <a:sym typeface="Cambria"/>
              </a:rPr>
              <a:t>Tighten terms in query text </a:t>
            </a:r>
            <a:r>
              <a:rPr lang="en-US" altLang="zh-CN" sz="2200" dirty="0" smtClean="0">
                <a:solidFill>
                  <a:schemeClr val="dk1"/>
                </a:solidFill>
                <a:latin typeface="Cambria"/>
                <a:ea typeface="Cambria"/>
                <a:cs typeface="Cambria"/>
                <a:sym typeface="Cambria"/>
              </a:rPr>
              <a:t>using </a:t>
            </a:r>
            <a:r>
              <a:rPr lang="en-US" sz="2200" dirty="0" err="1" smtClean="0">
                <a:solidFill>
                  <a:schemeClr val="dk1"/>
                </a:solidFill>
                <a:latin typeface="Cambria"/>
                <a:ea typeface="Cambria"/>
                <a:cs typeface="Cambria"/>
                <a:sym typeface="Cambria"/>
              </a:rPr>
              <a:t>lingpipe</a:t>
            </a:r>
            <a:endParaRPr lang="en-US" sz="2200" dirty="0" smtClean="0">
              <a:solidFill>
                <a:schemeClr val="dk1"/>
              </a:solidFill>
              <a:latin typeface="Cambria"/>
              <a:ea typeface="Cambria"/>
              <a:cs typeface="Cambria"/>
              <a:sym typeface="Cambria"/>
            </a:endParaRPr>
          </a:p>
          <a:p>
            <a:pPr marL="317501" marR="0" lvl="2" indent="0" algn="l" rtl="0">
              <a:lnSpc>
                <a:spcPct val="100000"/>
              </a:lnSpc>
              <a:spcBef>
                <a:spcPts val="600"/>
              </a:spcBef>
              <a:buClr>
                <a:schemeClr val="accent2"/>
              </a:buClr>
              <a:buSzPct val="80000"/>
              <a:buNone/>
            </a:pPr>
            <a:endParaRPr lang="en-US" sz="2200" b="0" i="0" u="none" strike="noStrike" cap="none" baseline="0" dirty="0" smtClean="0">
              <a:solidFill>
                <a:schemeClr val="dk1"/>
              </a:solidFill>
              <a:latin typeface="Cambria"/>
              <a:ea typeface="Cambria"/>
              <a:cs typeface="Cambria"/>
              <a:sym typeface="Cambria"/>
            </a:endParaRPr>
          </a:p>
          <a:p>
            <a:pPr marL="672084" marR="0" lvl="2" indent="-354583" algn="l" rtl="0">
              <a:lnSpc>
                <a:spcPct val="100000"/>
              </a:lnSpc>
              <a:spcBef>
                <a:spcPts val="600"/>
              </a:spcBef>
              <a:buClr>
                <a:schemeClr val="accent2"/>
              </a:buClr>
              <a:buSzPct val="80000"/>
              <a:buFont typeface="Arial"/>
              <a:buChar char="•"/>
            </a:pPr>
            <a:r>
              <a:rPr lang="en-US" sz="2200" b="0" i="0" u="none" strike="noStrike" cap="none" baseline="0" dirty="0" smtClean="0">
                <a:solidFill>
                  <a:schemeClr val="dk1"/>
                </a:solidFill>
                <a:latin typeface="Cambria"/>
                <a:ea typeface="Cambria"/>
                <a:cs typeface="Cambria"/>
                <a:sym typeface="Cambria"/>
              </a:rPr>
              <a:t>Advanced combination strategy for received </a:t>
            </a:r>
            <a:r>
              <a:rPr lang="en-US" sz="2200" b="0" i="0" u="none" strike="noStrike" cap="none" baseline="0" dirty="0" smtClean="0">
                <a:solidFill>
                  <a:schemeClr val="dk1"/>
                </a:solidFill>
                <a:latin typeface="Cambria"/>
                <a:ea typeface="Cambria"/>
                <a:cs typeface="Cambria"/>
                <a:sym typeface="Cambria"/>
              </a:rPr>
              <a:t>contents from </a:t>
            </a:r>
            <a:r>
              <a:rPr lang="en-US" sz="2200" b="0" i="0" u="none" strike="noStrike" cap="none" baseline="0" dirty="0" smtClean="0">
                <a:solidFill>
                  <a:schemeClr val="dk1"/>
                </a:solidFill>
                <a:latin typeface="Cambria"/>
                <a:ea typeface="Cambria"/>
                <a:cs typeface="Cambria"/>
                <a:sym typeface="Cambria"/>
              </a:rPr>
              <a:t>different complex query concept annotators.</a:t>
            </a:r>
          </a:p>
          <a:p>
            <a:pPr marL="329184" marR="0" lvl="2" indent="-11684" algn="l" rtl="0">
              <a:lnSpc>
                <a:spcPct val="100000"/>
              </a:lnSpc>
              <a:spcBef>
                <a:spcPts val="600"/>
              </a:spcBef>
              <a:buClr>
                <a:schemeClr val="accent2"/>
              </a:buClr>
              <a:buFont typeface="Noto Symbol"/>
              <a:buNone/>
            </a:pPr>
            <a:endParaRPr sz="2200" b="0" i="0" u="none" strike="noStrike" cap="none" baseline="0" dirty="0">
              <a:solidFill>
                <a:schemeClr val="dk1"/>
              </a:solidFill>
              <a:latin typeface="Cambria"/>
              <a:ea typeface="Cambria"/>
              <a:cs typeface="Cambria"/>
              <a:sym typeface="Cambria"/>
            </a:endParaRPr>
          </a:p>
          <a:p>
            <a:pPr marL="672084" marR="0" lvl="2" indent="-354583" algn="l" rtl="0">
              <a:lnSpc>
                <a:spcPct val="100000"/>
              </a:lnSpc>
              <a:spcBef>
                <a:spcPts val="600"/>
              </a:spcBef>
              <a:buClr>
                <a:schemeClr val="accent2"/>
              </a:buClr>
              <a:buSzPct val="80000"/>
              <a:buFont typeface="Noto Symbol"/>
              <a:buChar char="•"/>
            </a:pPr>
            <a:r>
              <a:rPr lang="en-US" sz="2200" b="0" i="0" u="none" strike="noStrike" cap="none" baseline="0" dirty="0">
                <a:solidFill>
                  <a:schemeClr val="dk1"/>
                </a:solidFill>
                <a:latin typeface="Cambria"/>
                <a:ea typeface="Cambria"/>
                <a:cs typeface="Cambria"/>
                <a:sym typeface="Cambria"/>
              </a:rPr>
              <a:t>Adding concepts into query text, with different </a:t>
            </a:r>
            <a:r>
              <a:rPr lang="en-US" sz="2200" b="0" i="0" u="none" strike="noStrike" cap="none" baseline="0" dirty="0" smtClean="0">
                <a:solidFill>
                  <a:schemeClr val="dk1"/>
                </a:solidFill>
                <a:latin typeface="Cambria"/>
                <a:ea typeface="Cambria"/>
                <a:cs typeface="Cambria"/>
                <a:sym typeface="Cambria"/>
              </a:rPr>
              <a:t>operators,</a:t>
            </a:r>
            <a:r>
              <a:rPr lang="en-US" sz="2200" b="0" i="0" u="none" strike="noStrike" cap="none" dirty="0" smtClean="0">
                <a:solidFill>
                  <a:schemeClr val="dk1"/>
                </a:solidFill>
                <a:latin typeface="Cambria"/>
                <a:ea typeface="Cambria"/>
                <a:cs typeface="Cambria"/>
                <a:sym typeface="Cambria"/>
              </a:rPr>
              <a:t> to search document and triple.</a:t>
            </a:r>
            <a:endParaRPr lang="en-US" sz="2200" b="0" i="0" u="none" strike="noStrike" cap="none" baseline="0" dirty="0">
              <a:solidFill>
                <a:schemeClr val="dk1"/>
              </a:solidFill>
              <a:latin typeface="Cambria"/>
              <a:ea typeface="Cambria"/>
              <a:cs typeface="Cambria"/>
              <a:sym typeface="Cambria"/>
            </a:endParaRPr>
          </a:p>
          <a:p>
            <a:pPr marL="786384" marR="0" lvl="2" indent="-356107" algn="l" rtl="0">
              <a:lnSpc>
                <a:spcPct val="100000"/>
              </a:lnSpc>
              <a:spcBef>
                <a:spcPts val="600"/>
              </a:spcBef>
              <a:buClr>
                <a:schemeClr val="accent2"/>
              </a:buClr>
              <a:buFont typeface="Arial"/>
              <a:buNone/>
            </a:pPr>
            <a:endParaRPr sz="2200" b="0" i="0" u="none" strike="noStrike" cap="none" baseline="0"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60439595"/>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a:solidFill>
                  <a:srgbClr val="562214"/>
                </a:solidFill>
                <a:latin typeface="Verdana"/>
                <a:ea typeface="Verdana"/>
                <a:cs typeface="Verdana"/>
                <a:sym typeface="Verdana"/>
              </a:rPr>
              <a:t>Improvement</a:t>
            </a:r>
          </a:p>
        </p:txBody>
      </p:sp>
      <p:sp>
        <p:nvSpPr>
          <p:cNvPr id="262" name="Shape 262"/>
          <p:cNvSpPr txBox="1">
            <a:spLocks noGrp="1"/>
          </p:cNvSpPr>
          <p:nvPr>
            <p:ph type="body" idx="1"/>
          </p:nvPr>
        </p:nvSpPr>
        <p:spPr>
          <a:xfrm>
            <a:off x="1435608" y="1651000"/>
            <a:ext cx="7498080" cy="4102100"/>
          </a:xfrm>
          <a:prstGeom prst="rect">
            <a:avLst/>
          </a:prstGeom>
          <a:noFill/>
          <a:ln>
            <a:noFill/>
          </a:ln>
        </p:spPr>
        <p:txBody>
          <a:bodyPr lIns="91425" tIns="45700" rIns="91425" bIns="45700" anchor="t" anchorCtr="0">
            <a:noAutofit/>
          </a:bodyPr>
          <a:lstStyle/>
          <a:p>
            <a:pPr marL="365760" marR="0" lvl="1" indent="-289560" algn="l" rtl="0">
              <a:lnSpc>
                <a:spcPct val="100000"/>
              </a:lnSpc>
              <a:spcBef>
                <a:spcPts val="0"/>
              </a:spcBef>
              <a:buClr>
                <a:schemeClr val="accent1"/>
              </a:buClr>
              <a:buSzPct val="80000"/>
              <a:buFont typeface="Noto Symbol"/>
              <a:buChar char="●"/>
            </a:pPr>
            <a:r>
              <a:rPr lang="en-US" sz="2800" b="0" i="0" u="none" strike="noStrike" cap="none" baseline="0" dirty="0">
                <a:solidFill>
                  <a:schemeClr val="dk1"/>
                </a:solidFill>
                <a:latin typeface="Cambria"/>
                <a:ea typeface="Cambria"/>
                <a:cs typeface="Cambria"/>
                <a:sym typeface="Cambria"/>
              </a:rPr>
              <a:t>Document </a:t>
            </a:r>
            <a:r>
              <a:rPr lang="en-US" sz="2800" b="0" i="0" u="none" strike="noStrike" cap="none" baseline="0" dirty="0" smtClean="0">
                <a:solidFill>
                  <a:schemeClr val="dk1"/>
                </a:solidFill>
                <a:latin typeface="Cambria"/>
                <a:ea typeface="Cambria"/>
                <a:cs typeface="Cambria"/>
                <a:sym typeface="Cambria"/>
              </a:rPr>
              <a:t>ranking</a:t>
            </a:r>
            <a:r>
              <a:rPr lang="en-US" sz="2800" b="0" i="0" u="none" strike="noStrike" cap="none" baseline="0" dirty="0">
                <a:solidFill>
                  <a:schemeClr val="dk1"/>
                </a:solidFill>
                <a:latin typeface="Cambria"/>
                <a:ea typeface="Cambria"/>
                <a:cs typeface="Cambria"/>
                <a:sym typeface="Cambria"/>
              </a:rPr>
              <a:t>: re-rank received </a:t>
            </a:r>
            <a:r>
              <a:rPr lang="en-US" sz="2800" b="0" i="0" u="none" strike="noStrike" cap="none" baseline="0" dirty="0" smtClean="0">
                <a:solidFill>
                  <a:schemeClr val="dk1"/>
                </a:solidFill>
                <a:latin typeface="Cambria"/>
                <a:ea typeface="Cambria"/>
                <a:cs typeface="Cambria"/>
                <a:sym typeface="Cambria"/>
              </a:rPr>
              <a:t>documents</a:t>
            </a:r>
            <a:r>
              <a:rPr lang="en-US" sz="2800" b="0" i="0" u="none" strike="noStrike" cap="none" dirty="0" smtClean="0">
                <a:solidFill>
                  <a:schemeClr val="dk1"/>
                </a:solidFill>
                <a:latin typeface="Cambria"/>
                <a:ea typeface="Cambria"/>
                <a:cs typeface="Cambria"/>
                <a:sym typeface="Cambria"/>
              </a:rPr>
              <a:t> to improve precision of documents and for snippet retrieval.</a:t>
            </a:r>
            <a:endParaRPr lang="en-US" sz="2800" b="0" i="0" u="none" strike="noStrike" cap="none" baseline="0" dirty="0">
              <a:solidFill>
                <a:schemeClr val="dk1"/>
              </a:solidFill>
              <a:latin typeface="Cambria"/>
              <a:ea typeface="Cambria"/>
              <a:cs typeface="Cambria"/>
              <a:sym typeface="Cambria"/>
            </a:endParaRPr>
          </a:p>
          <a:p>
            <a:pPr marL="82296" marR="0" lvl="1" indent="-6096" algn="l" rtl="0">
              <a:lnSpc>
                <a:spcPct val="100000"/>
              </a:lnSpc>
              <a:spcBef>
                <a:spcPts val="600"/>
              </a:spcBef>
              <a:buClr>
                <a:schemeClr val="accent1"/>
              </a:buClr>
              <a:buFont typeface="Verdana"/>
              <a:buNone/>
            </a:pPr>
            <a:endParaRPr sz="2800" b="0" i="0" u="none" strike="noStrike" cap="none" baseline="0" dirty="0">
              <a:solidFill>
                <a:schemeClr val="dk1"/>
              </a:solidFill>
              <a:latin typeface="Cambria"/>
              <a:ea typeface="Cambria"/>
              <a:cs typeface="Cambria"/>
              <a:sym typeface="Cambria"/>
            </a:endParaRPr>
          </a:p>
          <a:p>
            <a:pPr marL="672084" marR="0" lvl="2" indent="-354584" algn="l" rtl="0">
              <a:lnSpc>
                <a:spcPct val="100000"/>
              </a:lnSpc>
              <a:spcBef>
                <a:spcPts val="600"/>
              </a:spcBef>
              <a:buClr>
                <a:schemeClr val="accent2"/>
              </a:buClr>
              <a:buSzPct val="80000"/>
              <a:buFont typeface="Arial"/>
              <a:buChar char="•"/>
            </a:pPr>
            <a:r>
              <a:rPr lang="en-US" sz="2400" b="0" i="0" u="none" strike="noStrike" cap="none" baseline="0" dirty="0">
                <a:solidFill>
                  <a:schemeClr val="dk1"/>
                </a:solidFill>
                <a:latin typeface="Cambria"/>
                <a:ea typeface="Cambria"/>
                <a:cs typeface="Cambria"/>
                <a:sym typeface="Cambria"/>
              </a:rPr>
              <a:t>Original received documents </a:t>
            </a:r>
            <a:r>
              <a:rPr lang="en-US" sz="2400" b="0" i="0" u="none" strike="noStrike" cap="none" baseline="0" dirty="0" smtClean="0">
                <a:solidFill>
                  <a:schemeClr val="dk1"/>
                </a:solidFill>
                <a:latin typeface="Cambria"/>
                <a:ea typeface="Cambria"/>
                <a:cs typeface="Cambria"/>
                <a:sym typeface="Cambria"/>
              </a:rPr>
              <a:t>did </a:t>
            </a:r>
            <a:r>
              <a:rPr lang="en-US" sz="2400" b="0" i="0" u="none" strike="noStrike" cap="none" baseline="0" dirty="0">
                <a:solidFill>
                  <a:schemeClr val="dk1"/>
                </a:solidFill>
                <a:latin typeface="Cambria"/>
                <a:ea typeface="Cambria"/>
                <a:cs typeface="Cambria"/>
                <a:sym typeface="Cambria"/>
              </a:rPr>
              <a:t>not arrange in reasonable </a:t>
            </a:r>
            <a:r>
              <a:rPr lang="en-US" sz="2400" b="0" i="0" u="none" strike="noStrike" cap="none" baseline="0">
                <a:solidFill>
                  <a:schemeClr val="dk1"/>
                </a:solidFill>
                <a:latin typeface="Cambria"/>
                <a:ea typeface="Cambria"/>
                <a:cs typeface="Cambria"/>
                <a:sym typeface="Cambria"/>
              </a:rPr>
              <a:t>ordering</a:t>
            </a:r>
            <a:r>
              <a:rPr lang="en-US" sz="2400" b="0" i="0" u="none" strike="noStrike" cap="none" baseline="0" smtClean="0">
                <a:solidFill>
                  <a:schemeClr val="dk1"/>
                </a:solidFill>
                <a:latin typeface="Cambria"/>
                <a:ea typeface="Cambria"/>
                <a:cs typeface="Cambria"/>
                <a:sym typeface="Cambria"/>
              </a:rPr>
              <a:t>.</a:t>
            </a:r>
            <a:endParaRPr lang="en-US" sz="2400" b="0" i="0" u="none" strike="noStrike" cap="none" baseline="0" dirty="0">
              <a:solidFill>
                <a:schemeClr val="dk1"/>
              </a:solidFill>
              <a:latin typeface="Cambria"/>
              <a:ea typeface="Cambria"/>
              <a:cs typeface="Cambria"/>
              <a:sym typeface="Cambria"/>
            </a:endParaRPr>
          </a:p>
          <a:p>
            <a:pPr marL="329184" marR="0" lvl="2" indent="-11684" algn="l" rtl="0">
              <a:lnSpc>
                <a:spcPct val="100000"/>
              </a:lnSpc>
              <a:spcBef>
                <a:spcPts val="600"/>
              </a:spcBef>
              <a:buClr>
                <a:schemeClr val="accent2"/>
              </a:buClr>
              <a:buFont typeface="Noto Symbol"/>
              <a:buNone/>
            </a:pPr>
            <a:endParaRPr sz="2400" b="0" i="0" u="none" strike="noStrike" cap="none" baseline="0" dirty="0">
              <a:solidFill>
                <a:schemeClr val="dk1"/>
              </a:solidFill>
              <a:latin typeface="Cambria"/>
              <a:ea typeface="Cambria"/>
              <a:cs typeface="Cambria"/>
              <a:sym typeface="Cambria"/>
            </a:endParaRPr>
          </a:p>
          <a:p>
            <a:pPr marL="672084" marR="0" lvl="2" indent="-354584" algn="l" rtl="0">
              <a:lnSpc>
                <a:spcPct val="100000"/>
              </a:lnSpc>
              <a:spcBef>
                <a:spcPts val="600"/>
              </a:spcBef>
              <a:buClr>
                <a:schemeClr val="accent2"/>
              </a:buClr>
              <a:buSzPct val="80000"/>
              <a:buFont typeface="Noto Symbol"/>
              <a:buChar char="•"/>
            </a:pPr>
            <a:r>
              <a:rPr lang="en-US" sz="2400" b="0" i="0" u="none" strike="noStrike" cap="none" baseline="0" dirty="0">
                <a:solidFill>
                  <a:schemeClr val="dk1"/>
                </a:solidFill>
                <a:latin typeface="Cambria"/>
                <a:ea typeface="Cambria"/>
                <a:cs typeface="Cambria"/>
                <a:sym typeface="Cambria"/>
              </a:rPr>
              <a:t>Try different ranking strategy and </a:t>
            </a:r>
            <a:r>
              <a:rPr lang="en-US" sz="2400" b="0" i="0" u="none" strike="noStrike" cap="none" baseline="0" dirty="0" smtClean="0">
                <a:solidFill>
                  <a:schemeClr val="dk1"/>
                </a:solidFill>
                <a:latin typeface="Cambria"/>
                <a:ea typeface="Cambria"/>
                <a:cs typeface="Cambria"/>
                <a:sym typeface="Cambria"/>
              </a:rPr>
              <a:t>order </a:t>
            </a:r>
            <a:r>
              <a:rPr lang="en-US" sz="2400" b="0" i="0" u="none" strike="noStrike" cap="none" baseline="0" dirty="0">
                <a:solidFill>
                  <a:schemeClr val="dk1"/>
                </a:solidFill>
                <a:latin typeface="Cambria"/>
                <a:ea typeface="Cambria"/>
                <a:cs typeface="Cambria"/>
                <a:sym typeface="Cambria"/>
              </a:rPr>
              <a:t>documents in reasonable ranking.</a:t>
            </a:r>
          </a:p>
          <a:p>
            <a:pPr marL="329184" marR="0" lvl="2" indent="-11684" algn="l" rtl="0">
              <a:lnSpc>
                <a:spcPct val="100000"/>
              </a:lnSpc>
              <a:spcBef>
                <a:spcPts val="600"/>
              </a:spcBef>
              <a:buClr>
                <a:schemeClr val="accent2"/>
              </a:buClr>
              <a:buFont typeface="Noto Symbol"/>
              <a:buNone/>
            </a:pPr>
            <a:endParaRPr sz="2400" b="0" i="0" u="none" strike="noStrike" cap="none" baseline="0"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919702763"/>
      </p:ext>
    </p:extLst>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4008" y="3221038"/>
            <a:ext cx="7498080" cy="1143000"/>
          </a:xfrm>
        </p:spPr>
        <p:txBody>
          <a:bodyPr/>
          <a:lstStyle/>
          <a:p>
            <a:r>
              <a:rPr kumimoji="1" lang="en-US" altLang="zh-TW" dirty="0" smtClean="0"/>
              <a:t>Sprint Review</a:t>
            </a:r>
            <a:endParaRPr kumimoji="1" lang="zh-TW" altLang="en-US" dirty="0"/>
          </a:p>
        </p:txBody>
      </p:sp>
    </p:spTree>
    <p:extLst>
      <p:ext uri="{BB962C8B-B14F-4D97-AF65-F5344CB8AC3E}">
        <p14:creationId xmlns:p14="http://schemas.microsoft.com/office/powerpoint/2010/main" val="11561403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Scrum Product Backlog</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20188967"/>
              </p:ext>
            </p:extLst>
          </p:nvPr>
        </p:nvGraphicFramePr>
        <p:xfrm>
          <a:off x="203200" y="1476058"/>
          <a:ext cx="8730488" cy="4912360"/>
        </p:xfrm>
        <a:graphic>
          <a:graphicData uri="http://schemas.openxmlformats.org/drawingml/2006/table">
            <a:tbl>
              <a:tblPr firstRow="1" bandRow="1">
                <a:tableStyleId>{9D7B26C5-4107-4FEC-AEDC-1716B250A1EF}</a:tableStyleId>
              </a:tblPr>
              <a:tblGrid>
                <a:gridCol w="774700"/>
                <a:gridCol w="4630771"/>
                <a:gridCol w="1941912"/>
                <a:gridCol w="1383105"/>
              </a:tblGrid>
              <a:tr h="370840">
                <a:tc>
                  <a:txBody>
                    <a:bodyPr/>
                    <a:lstStyle/>
                    <a:p>
                      <a:pPr algn="ctr"/>
                      <a:r>
                        <a:rPr lang="en-US" altLang="zh-TW" dirty="0" smtClean="0">
                          <a:latin typeface="+mj-lt"/>
                        </a:rPr>
                        <a:t>ID</a:t>
                      </a:r>
                      <a:endParaRPr lang="zh-TW" altLang="en-US" dirty="0">
                        <a:latin typeface="+mj-lt"/>
                      </a:endParaRPr>
                    </a:p>
                  </a:txBody>
                  <a:tcPr>
                    <a:solidFill>
                      <a:schemeClr val="bg1">
                        <a:lumMod val="65000"/>
                      </a:schemeClr>
                    </a:solidFill>
                  </a:tcPr>
                </a:tc>
                <a:tc>
                  <a:txBody>
                    <a:bodyPr/>
                    <a:lstStyle/>
                    <a:p>
                      <a:pPr algn="ctr"/>
                      <a:r>
                        <a:rPr lang="en-US" altLang="zh-TW" dirty="0" smtClean="0">
                          <a:latin typeface="+mj-lt"/>
                        </a:rPr>
                        <a:t>Story</a:t>
                      </a:r>
                      <a:endParaRPr lang="zh-TW" altLang="en-US" dirty="0">
                        <a:latin typeface="+mj-lt"/>
                      </a:endParaRPr>
                    </a:p>
                  </a:txBody>
                  <a:tcPr>
                    <a:solidFill>
                      <a:schemeClr val="bg1">
                        <a:lumMod val="65000"/>
                      </a:schemeClr>
                    </a:solidFill>
                  </a:tcPr>
                </a:tc>
                <a:tc>
                  <a:txBody>
                    <a:bodyPr/>
                    <a:lstStyle/>
                    <a:p>
                      <a:pPr algn="ctr"/>
                      <a:r>
                        <a:rPr lang="en-US" altLang="zh-TW" dirty="0" smtClean="0">
                          <a:latin typeface="+mj-lt"/>
                        </a:rPr>
                        <a:t>Estimation</a:t>
                      </a:r>
                      <a:endParaRPr lang="zh-TW" altLang="en-US" dirty="0">
                        <a:latin typeface="+mj-lt"/>
                      </a:endParaRPr>
                    </a:p>
                  </a:txBody>
                  <a:tcPr>
                    <a:solidFill>
                      <a:schemeClr val="bg1">
                        <a:lumMod val="65000"/>
                      </a:schemeClr>
                    </a:solidFill>
                  </a:tcPr>
                </a:tc>
                <a:tc>
                  <a:txBody>
                    <a:bodyPr/>
                    <a:lstStyle/>
                    <a:p>
                      <a:pPr algn="ctr"/>
                      <a:r>
                        <a:rPr lang="en-US" altLang="zh-TW" dirty="0" smtClean="0">
                          <a:latin typeface="+mj-lt"/>
                        </a:rPr>
                        <a:t>Priority</a:t>
                      </a:r>
                      <a:endParaRPr lang="zh-TW" altLang="en-US" dirty="0">
                        <a:latin typeface="+mj-lt"/>
                      </a:endParaRPr>
                    </a:p>
                  </a:txBody>
                  <a:tcPr>
                    <a:solidFill>
                      <a:schemeClr val="bg1">
                        <a:lumMod val="65000"/>
                      </a:schemeClr>
                    </a:solidFill>
                  </a:tcPr>
                </a:tc>
              </a:tr>
              <a:tr h="370840">
                <a:tc>
                  <a:txBody>
                    <a:bodyPr/>
                    <a:lstStyle/>
                    <a:p>
                      <a:pPr algn="ctr"/>
                      <a:r>
                        <a:rPr lang="en-US" altLang="zh-TW" dirty="0" smtClean="0">
                          <a:latin typeface="+mn-lt"/>
                        </a:rPr>
                        <a:t>1</a:t>
                      </a:r>
                      <a:endParaRPr lang="zh-TW" altLang="en-US" dirty="0">
                        <a:latin typeface="+mn-lt"/>
                      </a:endParaRPr>
                    </a:p>
                  </a:txBody>
                  <a:tcPr>
                    <a:lnB w="12700" cap="flat" cmpd="sng" algn="ctr">
                      <a:solidFill>
                        <a:scrgbClr r="0" g="0" b="0"/>
                      </a:solidFill>
                      <a:prstDash val="solid"/>
                      <a:round/>
                      <a:headEnd type="none" w="med" len="med"/>
                      <a:tailEnd type="none" w="med" len="med"/>
                    </a:lnB>
                    <a:solidFill>
                      <a:schemeClr val="bg1"/>
                    </a:solidFill>
                  </a:tcPr>
                </a:tc>
                <a:tc>
                  <a:txBody>
                    <a:bodyPr/>
                    <a:lstStyle/>
                    <a:p>
                      <a:r>
                        <a:rPr lang="en-US" altLang="zh-TW" sz="1600" dirty="0" smtClean="0">
                          <a:latin typeface="+mn-lt"/>
                        </a:rPr>
                        <a:t>As a user I can input yes/no biomedical</a:t>
                      </a:r>
                      <a:r>
                        <a:rPr lang="en-US" altLang="zh-TW" sz="1600" baseline="0" dirty="0" smtClean="0">
                          <a:latin typeface="+mn-lt"/>
                        </a:rPr>
                        <a:t> questions to the system</a:t>
                      </a:r>
                      <a:endParaRPr lang="zh-TW" altLang="en-US" sz="1600" dirty="0">
                        <a:latin typeface="+mn-lt"/>
                      </a:endParaRPr>
                    </a:p>
                  </a:txBody>
                  <a:tcPr>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5</a:t>
                      </a:r>
                      <a:endParaRPr lang="zh-TW" altLang="en-US" dirty="0">
                        <a:latin typeface="+mn-lt"/>
                      </a:endParaRPr>
                    </a:p>
                  </a:txBody>
                  <a:tcPr>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a:t>
                      </a:r>
                      <a:endParaRPr lang="zh-TW" altLang="en-US" dirty="0">
                        <a:latin typeface="+mn-lt"/>
                      </a:endParaRPr>
                    </a:p>
                  </a:txBody>
                  <a:tcPr>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8</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kern="1200" dirty="0" smtClean="0">
                          <a:solidFill>
                            <a:schemeClr val="tx1"/>
                          </a:solidFill>
                          <a:latin typeface="+mn-lt"/>
                          <a:ea typeface="+mn-ea"/>
                          <a:cs typeface="+mn-cs"/>
                        </a:rPr>
                        <a:t>As a user I can get yes/no answers from the</a:t>
                      </a:r>
                      <a:r>
                        <a:rPr kumimoji="0" lang="en-US" altLang="zh-TW" sz="1600" kern="1200" baseline="0" dirty="0" smtClean="0">
                          <a:solidFill>
                            <a:schemeClr val="tx1"/>
                          </a:solidFill>
                          <a:latin typeface="+mn-lt"/>
                          <a:ea typeface="+mn-ea"/>
                          <a:cs typeface="+mn-cs"/>
                        </a:rPr>
                        <a:t> system</a:t>
                      </a:r>
                      <a:r>
                        <a:rPr kumimoji="0" lang="en-US" altLang="zh-TW" sz="1600" kern="1200" dirty="0" smtClean="0">
                          <a:solidFill>
                            <a:schemeClr val="tx1"/>
                          </a:solidFill>
                          <a:latin typeface="+mn-lt"/>
                          <a:ea typeface="+mn-ea"/>
                          <a:cs typeface="+mn-cs"/>
                        </a:rPr>
                        <a:t> </a:t>
                      </a:r>
                      <a:endParaRPr kumimoji="0" lang="zh-TW" alt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7</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generate exact</a:t>
                      </a:r>
                      <a:r>
                        <a:rPr lang="en-US" altLang="zh-TW" sz="1600" baseline="0" dirty="0" smtClean="0">
                          <a:latin typeface="+mn-lt"/>
                        </a:rPr>
                        <a:t> answers</a:t>
                      </a:r>
                      <a:endParaRPr lang="zh-TW" alt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12</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9</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As a user I can get the </a:t>
                      </a:r>
                      <a:r>
                        <a:rPr lang="en-US" altLang="zh-TW" sz="1600" baseline="0" dirty="0" smtClean="0">
                          <a:latin typeface="+mn-lt"/>
                        </a:rPr>
                        <a:t>evaluation of the answers</a:t>
                      </a:r>
                      <a:endParaRPr lang="zh-TW" alt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2</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2</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process the</a:t>
                      </a:r>
                      <a:r>
                        <a:rPr lang="en-US" altLang="zh-TW" sz="1600" baseline="0" dirty="0" smtClean="0">
                          <a:latin typeface="+mn-lt"/>
                        </a:rPr>
                        <a:t> questions</a:t>
                      </a:r>
                      <a:endParaRPr lang="zh-TW" alt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20</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3</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3</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retrieve</a:t>
                      </a:r>
                      <a:r>
                        <a:rPr lang="en-US" altLang="zh-TW" sz="1600" baseline="0" dirty="0" smtClean="0">
                          <a:latin typeface="+mn-lt"/>
                        </a:rPr>
                        <a:t> </a:t>
                      </a:r>
                      <a:r>
                        <a:rPr lang="en-US" altLang="zh-TW" sz="1600" b="1" baseline="0" dirty="0" smtClean="0">
                          <a:latin typeface="+mn-lt"/>
                        </a:rPr>
                        <a:t>concepts</a:t>
                      </a:r>
                      <a:r>
                        <a:rPr lang="en-US" altLang="zh-TW" sz="1600" baseline="0" dirty="0" smtClean="0">
                          <a:latin typeface="+mn-lt"/>
                        </a:rPr>
                        <a:t> from web services</a:t>
                      </a:r>
                      <a:endParaRPr lang="zh-TW" alt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4</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535622">
                <a:tc>
                  <a:txBody>
                    <a:bodyPr/>
                    <a:lstStyle/>
                    <a:p>
                      <a:pPr algn="ctr"/>
                      <a:r>
                        <a:rPr lang="en-US" altLang="zh-TW" dirty="0" smtClean="0">
                          <a:latin typeface="+mn-lt"/>
                        </a:rPr>
                        <a:t>4</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altLang="zh-TW" sz="1600" dirty="0" smtClean="0">
                          <a:latin typeface="+mn-lt"/>
                        </a:rPr>
                        <a:t>The system can retrieve </a:t>
                      </a:r>
                      <a:r>
                        <a:rPr lang="en-US" altLang="zh-TW" sz="1600" b="1" dirty="0" smtClean="0">
                          <a:latin typeface="+mn-lt"/>
                        </a:rPr>
                        <a:t>documents</a:t>
                      </a:r>
                      <a:r>
                        <a:rPr lang="en-US" altLang="zh-TW" sz="1600" baseline="0" dirty="0" smtClean="0">
                          <a:latin typeface="+mn-lt"/>
                        </a:rPr>
                        <a:t> from web services</a:t>
                      </a:r>
                      <a:endParaRPr lang="zh-TW" altLang="en-US" sz="16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4</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6</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retrieve</a:t>
                      </a:r>
                      <a:r>
                        <a:rPr lang="en-US" altLang="zh-TW" sz="1600" baseline="0" dirty="0" smtClean="0">
                          <a:latin typeface="+mn-lt"/>
                        </a:rPr>
                        <a:t> </a:t>
                      </a:r>
                      <a:r>
                        <a:rPr lang="en-US" altLang="zh-TW" sz="1600" b="1" baseline="0" dirty="0" smtClean="0">
                          <a:latin typeface="+mn-lt"/>
                        </a:rPr>
                        <a:t>snippets</a:t>
                      </a:r>
                      <a:r>
                        <a:rPr lang="en-US" altLang="zh-TW" sz="1600" baseline="0" dirty="0" smtClean="0">
                          <a:latin typeface="+mn-lt"/>
                        </a:rPr>
                        <a:t> by the given documents</a:t>
                      </a:r>
                      <a:endParaRPr kumimoji="0" lang="zh-TW" altLang="en-US" sz="1600" kern="1200" dirty="0" smtClean="0">
                        <a:solidFill>
                          <a:schemeClr val="tx1"/>
                        </a:solidFill>
                        <a:latin typeface="+mn-lt"/>
                        <a:ea typeface="+mn-ea"/>
                        <a:cs typeface="+mn-cs"/>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20</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algn="ctr"/>
                      <a:r>
                        <a:rPr lang="en-US" altLang="zh-TW" dirty="0" smtClean="0">
                          <a:latin typeface="+mn-lt"/>
                        </a:rPr>
                        <a:t>5</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a:t>
                      </a:r>
                      <a:r>
                        <a:rPr lang="en-US" altLang="zh-TW" sz="1600" baseline="0" dirty="0" smtClean="0">
                          <a:latin typeface="+mn-lt"/>
                        </a:rPr>
                        <a:t> can retrieve </a:t>
                      </a:r>
                      <a:r>
                        <a:rPr lang="en-US" altLang="zh-TW" sz="1600" b="1" baseline="0" dirty="0" smtClean="0">
                          <a:latin typeface="+mn-lt"/>
                        </a:rPr>
                        <a:t>triples</a:t>
                      </a:r>
                      <a:r>
                        <a:rPr lang="en-US" altLang="zh-TW" sz="1600" baseline="0" dirty="0" smtClean="0">
                          <a:latin typeface="+mn-lt"/>
                        </a:rPr>
                        <a:t> from web services</a:t>
                      </a:r>
                      <a:endParaRPr lang="zh-TW" altLang="en-US" sz="16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10</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dirty="0" smtClean="0">
                          <a:latin typeface="+mn-lt"/>
                        </a:rPr>
                        <a:t>6</a:t>
                      </a:r>
                      <a:endParaRPr lang="zh-TW" altLang="en-US"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r>
                        <a:rPr lang="en-US" altLang="zh-TW" dirty="0" smtClean="0">
                          <a:latin typeface="+mj-lt"/>
                        </a:rPr>
                        <a:t>Total</a:t>
                      </a:r>
                      <a:endParaRPr lang="zh-TW" altLang="en-US" dirty="0">
                        <a:latin typeface="+mj-lt"/>
                      </a:endParaRPr>
                    </a:p>
                  </a:txBody>
                  <a:tcPr>
                    <a:lnT w="12700" cap="flat" cmpd="sng" algn="ctr">
                      <a:solidFill>
                        <a:scrgbClr r="0" g="0" b="0"/>
                      </a:solidFill>
                      <a:prstDash val="solid"/>
                      <a:round/>
                      <a:headEnd type="none" w="med" len="med"/>
                      <a:tailEnd type="none" w="med" len="med"/>
                    </a:lnT>
                    <a:solidFill>
                      <a:srgbClr val="A6A6A6"/>
                    </a:solidFill>
                  </a:tcPr>
                </a:tc>
                <a:tc>
                  <a:txBody>
                    <a:bodyPr/>
                    <a:lstStyle/>
                    <a:p>
                      <a:endParaRPr lang="zh-TW" altLang="en-US" dirty="0">
                        <a:latin typeface="+mj-lt"/>
                      </a:endParaRPr>
                    </a:p>
                  </a:txBody>
                  <a:tcPr>
                    <a:lnT w="12700" cap="flat" cmpd="sng" algn="ctr">
                      <a:solidFill>
                        <a:scrgbClr r="0" g="0" b="0"/>
                      </a:solidFill>
                      <a:prstDash val="solid"/>
                      <a:round/>
                      <a:headEnd type="none" w="med" len="med"/>
                      <a:tailEnd type="none" w="med" len="med"/>
                    </a:lnT>
                    <a:solidFill>
                      <a:srgbClr val="A6A6A6"/>
                    </a:solidFill>
                  </a:tcPr>
                </a:tc>
                <a:tc>
                  <a:txBody>
                    <a:bodyPr/>
                    <a:lstStyle/>
                    <a:p>
                      <a:pPr algn="ctr"/>
                      <a:r>
                        <a:rPr lang="en-US" altLang="zh-TW" dirty="0" smtClean="0">
                          <a:latin typeface="+mj-lt"/>
                        </a:rPr>
                        <a:t>117</a:t>
                      </a:r>
                      <a:endParaRPr lang="zh-TW" altLang="en-US" dirty="0">
                        <a:latin typeface="+mj-lt"/>
                      </a:endParaRPr>
                    </a:p>
                  </a:txBody>
                  <a:tcPr>
                    <a:lnT w="12700" cap="flat" cmpd="sng" algn="ctr">
                      <a:solidFill>
                        <a:scrgbClr r="0" g="0" b="0"/>
                      </a:solidFill>
                      <a:prstDash val="solid"/>
                      <a:round/>
                      <a:headEnd type="none" w="med" len="med"/>
                      <a:tailEnd type="none" w="med" len="med"/>
                    </a:lnT>
                    <a:solidFill>
                      <a:srgbClr val="A6A6A6"/>
                    </a:solidFill>
                  </a:tcPr>
                </a:tc>
                <a:tc>
                  <a:txBody>
                    <a:bodyPr/>
                    <a:lstStyle/>
                    <a:p>
                      <a:pPr algn="ctr"/>
                      <a:endParaRPr lang="zh-TW" altLang="en-US" dirty="0">
                        <a:latin typeface="+mj-lt"/>
                      </a:endParaRPr>
                    </a:p>
                  </a:txBody>
                  <a:tcPr>
                    <a:lnT w="12700" cap="flat" cmpd="sng" algn="ctr">
                      <a:solidFill>
                        <a:scrgbClr r="0" g="0" b="0"/>
                      </a:solidFill>
                      <a:prstDash val="solid"/>
                      <a:round/>
                      <a:headEnd type="none" w="med" len="med"/>
                      <a:tailEnd type="none" w="med" len="med"/>
                    </a:lnT>
                    <a:solidFill>
                      <a:srgbClr val="A6A6A6"/>
                    </a:solidFill>
                  </a:tcPr>
                </a:tc>
              </a:tr>
            </a:tbl>
          </a:graphicData>
        </a:graphic>
      </p:graphicFrame>
    </p:spTree>
    <p:extLst>
      <p:ext uri="{BB962C8B-B14F-4D97-AF65-F5344CB8AC3E}">
        <p14:creationId xmlns:p14="http://schemas.microsoft.com/office/powerpoint/2010/main" val="33643498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Sprint Backlog - 1</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48830366"/>
              </p:ext>
            </p:extLst>
          </p:nvPr>
        </p:nvGraphicFramePr>
        <p:xfrm>
          <a:off x="203200" y="1476058"/>
          <a:ext cx="8610600" cy="4419600"/>
        </p:xfrm>
        <a:graphic>
          <a:graphicData uri="http://schemas.openxmlformats.org/drawingml/2006/table">
            <a:tbl>
              <a:tblPr firstRow="1" bandRow="1">
                <a:tableStyleId>{9D7B26C5-4107-4FEC-AEDC-1716B250A1EF}</a:tableStyleId>
              </a:tblPr>
              <a:tblGrid>
                <a:gridCol w="546100"/>
                <a:gridCol w="1836039"/>
                <a:gridCol w="1676601"/>
                <a:gridCol w="3650160"/>
                <a:gridCol w="901700"/>
              </a:tblGrid>
              <a:tr h="370840">
                <a:tc>
                  <a:txBody>
                    <a:bodyPr/>
                    <a:lstStyle/>
                    <a:p>
                      <a:pPr algn="ctr"/>
                      <a:r>
                        <a:rPr lang="en-US" altLang="zh-TW" dirty="0" smtClean="0">
                          <a:latin typeface="+mj-lt"/>
                        </a:rPr>
                        <a:t>ID</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a:txBody>
                    <a:bodyPr/>
                    <a:lstStyle/>
                    <a:p>
                      <a:pPr algn="ctr"/>
                      <a:r>
                        <a:rPr lang="en-US" altLang="zh-TW" dirty="0" smtClean="0">
                          <a:latin typeface="+mj-lt"/>
                        </a:rPr>
                        <a:t>Story</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gridSpan="2">
                  <a:txBody>
                    <a:bodyPr/>
                    <a:lstStyle/>
                    <a:p>
                      <a:pPr algn="ctr"/>
                      <a:r>
                        <a:rPr lang="en-US" altLang="zh-TW" dirty="0" smtClean="0">
                          <a:latin typeface="+mj-lt"/>
                        </a:rPr>
                        <a:t>Tasks</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hMerge="1">
                  <a:txBody>
                    <a:bodyPr/>
                    <a:lstStyle/>
                    <a:p>
                      <a:endParaRPr lang="zh-TW" altLang="en-US"/>
                    </a:p>
                  </a:txBody>
                  <a:tcPr/>
                </a:tc>
                <a:tc>
                  <a:txBody>
                    <a:bodyPr/>
                    <a:lstStyle/>
                    <a:p>
                      <a:pPr algn="ctr"/>
                      <a:r>
                        <a:rPr lang="en-US" altLang="zh-TW" dirty="0" smtClean="0">
                          <a:latin typeface="+mj-lt"/>
                        </a:rPr>
                        <a:t>Time</a:t>
                      </a:r>
                    </a:p>
                    <a:p>
                      <a:pPr algn="ctr"/>
                      <a:r>
                        <a:rPr lang="en-US" altLang="zh-TW" dirty="0" smtClean="0">
                          <a:latin typeface="+mj-lt"/>
                        </a:rPr>
                        <a:t>(</a:t>
                      </a:r>
                      <a:r>
                        <a:rPr lang="en-US" altLang="zh-TW" dirty="0" err="1" smtClean="0">
                          <a:latin typeface="+mj-lt"/>
                        </a:rPr>
                        <a:t>Est</a:t>
                      </a:r>
                      <a:r>
                        <a:rPr lang="en-US" altLang="zh-TW" dirty="0" smtClean="0">
                          <a:latin typeface="+mj-lt"/>
                        </a:rPr>
                        <a:t>)</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r>
              <a:tr h="566102">
                <a:tc>
                  <a:txBody>
                    <a:bodyPr/>
                    <a:lstStyle/>
                    <a:p>
                      <a:pPr algn="ctr"/>
                      <a:r>
                        <a:rPr lang="en-US" altLang="zh-TW" sz="1600" dirty="0" smtClean="0">
                          <a:latin typeface="+mn-lt"/>
                        </a:rPr>
                        <a:t>1</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r>
                        <a:rPr lang="en-US" altLang="zh-TW" sz="1600" dirty="0" smtClean="0">
                          <a:latin typeface="+mn-lt"/>
                        </a:rPr>
                        <a:t>As a user I can input yes/no biomedical</a:t>
                      </a:r>
                      <a:r>
                        <a:rPr lang="en-US" altLang="zh-TW" sz="1600" baseline="0" dirty="0" smtClean="0">
                          <a:latin typeface="+mn-lt"/>
                        </a:rPr>
                        <a:t> questions to the system</a:t>
                      </a:r>
                      <a:endParaRPr lang="zh-TW" altLang="en-US" sz="1600"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Save questions as JSON</a:t>
                      </a:r>
                      <a:r>
                        <a:rPr lang="en-US" altLang="zh-TW" sz="1600" baseline="0" dirty="0" smtClean="0">
                          <a:latin typeface="+mn-lt"/>
                        </a:rPr>
                        <a:t> file</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hMerge="1">
                  <a:txBody>
                    <a:bodyPr/>
                    <a:lstStyle/>
                    <a:p>
                      <a:pPr algn="ctr"/>
                      <a:endParaRPr lang="zh-TW" altLang="en-US" sz="1600" dirty="0">
                        <a:latin typeface="+mn-lt"/>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5</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600" kern="1200" dirty="0" smtClean="0">
                          <a:solidFill>
                            <a:schemeClr val="tx1"/>
                          </a:solidFill>
                          <a:latin typeface="+mn-lt"/>
                          <a:ea typeface="+mn-ea"/>
                          <a:cs typeface="+mn-cs"/>
                        </a:rPr>
                        <a:t>8</a:t>
                      </a:r>
                      <a:endParaRPr kumimoji="0" lang="zh-TW" altLang="en-US" sz="1600" kern="1200" dirty="0" smtClean="0">
                        <a:solidFill>
                          <a:schemeClr val="tx1"/>
                        </a:solidFill>
                        <a:latin typeface="+mn-lt"/>
                        <a:ea typeface="+mn-ea"/>
                        <a:cs typeface="+mn-c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TW" sz="1600" kern="1200" dirty="0" smtClean="0">
                          <a:solidFill>
                            <a:schemeClr val="tx1"/>
                          </a:solidFill>
                          <a:latin typeface="+mn-lt"/>
                          <a:ea typeface="+mn-ea"/>
                          <a:cs typeface="+mn-cs"/>
                        </a:rPr>
                        <a:t>As a user I can get yes/no answers from the</a:t>
                      </a:r>
                      <a:r>
                        <a:rPr kumimoji="0" lang="en-US" altLang="zh-TW" sz="1600" kern="1200" baseline="0" dirty="0" smtClean="0">
                          <a:solidFill>
                            <a:schemeClr val="tx1"/>
                          </a:solidFill>
                          <a:latin typeface="+mn-lt"/>
                          <a:ea typeface="+mn-ea"/>
                          <a:cs typeface="+mn-cs"/>
                        </a:rPr>
                        <a:t> system</a:t>
                      </a:r>
                      <a:r>
                        <a:rPr kumimoji="0" lang="en-US" altLang="zh-TW" sz="1600" kern="1200" dirty="0" smtClean="0">
                          <a:solidFill>
                            <a:schemeClr val="tx1"/>
                          </a:solidFill>
                          <a:latin typeface="+mn-lt"/>
                          <a:ea typeface="+mn-ea"/>
                          <a:cs typeface="+mn-cs"/>
                        </a:rPr>
                        <a:t> </a:t>
                      </a:r>
                      <a:endParaRPr kumimoji="0" lang="zh-TW" altLang="en-US" sz="1600" kern="1200" dirty="0" smtClean="0">
                        <a:solidFill>
                          <a:schemeClr val="tx1"/>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gridSpan="2">
                  <a:txBody>
                    <a:bodyPr/>
                    <a:lstStyle/>
                    <a:p>
                      <a:pPr algn="ctr"/>
                      <a:r>
                        <a:rPr lang="en-US" altLang="zh-TW" sz="1600" dirty="0" smtClean="0"/>
                        <a:t>Retrieve answers</a:t>
                      </a:r>
                      <a:r>
                        <a:rPr lang="en-US" altLang="zh-TW" sz="1600" baseline="0" dirty="0" smtClean="0"/>
                        <a:t> from JSON file</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hMerge="1">
                  <a:txBody>
                    <a:bodyPr/>
                    <a:lstStyle/>
                    <a:p>
                      <a:pPr algn="ctr"/>
                      <a:endParaRPr lang="zh-TW" altLang="en-US" dirty="0"/>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5</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7</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generate exact</a:t>
                      </a:r>
                      <a:r>
                        <a:rPr lang="en-US" altLang="zh-TW" sz="1600" baseline="0" dirty="0" smtClean="0">
                          <a:latin typeface="+mn-lt"/>
                        </a:rPr>
                        <a:t> answers</a:t>
                      </a:r>
                      <a:endParaRPr lang="zh-TW" altLang="en-US" sz="1600" dirty="0" smtClean="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dirty="0" err="1" smtClean="0">
                          <a:solidFill>
                            <a:schemeClr val="tx1"/>
                          </a:solidFill>
                          <a:effectLst/>
                          <a:latin typeface="+mn-lt"/>
                          <a:ea typeface="+mn-ea"/>
                          <a:cs typeface="+mn-cs"/>
                        </a:rPr>
                        <a:t>AnswerGen</a:t>
                      </a:r>
                      <a:endParaRPr kumimoji="0" lang="en-US" altLang="zh-TW" sz="1600" b="0" i="0" u="none" strike="noStrike" kern="1200" dirty="0" smtClean="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dirty="0" smtClean="0">
                          <a:solidFill>
                            <a:schemeClr val="tx1"/>
                          </a:solidFill>
                          <a:effectLst/>
                          <a:latin typeface="+mn-lt"/>
                          <a:ea typeface="+mn-ea"/>
                          <a:cs typeface="+mn-cs"/>
                        </a:rPr>
                        <a:t>Annotator</a:t>
                      </a:r>
                      <a:endParaRPr lang="zh-TW" altLang="en-US" sz="1600" b="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Retrieve</a:t>
                      </a:r>
                      <a:r>
                        <a:rPr kumimoji="0" lang="en-US" altLang="zh-TW" sz="1600" b="0" i="0" u="none" strike="noStrike" kern="1200" baseline="0" dirty="0" smtClean="0">
                          <a:solidFill>
                            <a:schemeClr val="tx1"/>
                          </a:solidFill>
                          <a:effectLst/>
                          <a:latin typeface="+mn-lt"/>
                          <a:ea typeface="+mn-ea"/>
                          <a:cs typeface="+mn-cs"/>
                        </a:rPr>
                        <a:t> the top 5 snippets of a question</a:t>
                      </a:r>
                      <a:r>
                        <a:rPr kumimoji="0" lang="en-US" altLang="zh-TW" sz="1600" b="0" i="0" u="none" strike="noStrike" kern="1200" dirty="0" smtClean="0">
                          <a:solidFill>
                            <a:schemeClr val="tx1"/>
                          </a:solidFill>
                          <a:effectLst/>
                          <a:latin typeface="+mn-lt"/>
                          <a:ea typeface="+mn-ea"/>
                          <a:cs typeface="+mn-cs"/>
                        </a:rPr>
                        <a:t> and decide the answer to be yes/no</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12</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9</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As a user I can get the </a:t>
                      </a:r>
                      <a:r>
                        <a:rPr lang="en-US" altLang="zh-TW" sz="1600" baseline="0" dirty="0" smtClean="0">
                          <a:latin typeface="+mn-lt"/>
                        </a:rPr>
                        <a:t>evaluation of the answers</a:t>
                      </a:r>
                      <a:endParaRPr lang="zh-TW" altLang="en-US" sz="1600" dirty="0" smtClean="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b="0" dirty="0" err="1" smtClean="0"/>
                        <a:t>CASConsumer</a:t>
                      </a:r>
                      <a:endParaRPr lang="zh-TW" altLang="en-US" sz="1600" b="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Generate a </a:t>
                      </a:r>
                      <a:r>
                        <a:rPr lang="en-US" altLang="zh-TW" sz="1600" baseline="0" dirty="0" smtClean="0"/>
                        <a:t>evaluation report and output the answers as a JSON file</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15</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620689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Sprint Backlog - 2</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6541942"/>
              </p:ext>
            </p:extLst>
          </p:nvPr>
        </p:nvGraphicFramePr>
        <p:xfrm>
          <a:off x="203200" y="1476058"/>
          <a:ext cx="8610600" cy="4206240"/>
        </p:xfrm>
        <a:graphic>
          <a:graphicData uri="http://schemas.openxmlformats.org/drawingml/2006/table">
            <a:tbl>
              <a:tblPr firstRow="1" bandRow="1">
                <a:tableStyleId>{9D7B26C5-4107-4FEC-AEDC-1716B250A1EF}</a:tableStyleId>
              </a:tblPr>
              <a:tblGrid>
                <a:gridCol w="533400"/>
                <a:gridCol w="1848739"/>
                <a:gridCol w="1676601"/>
                <a:gridCol w="3637460"/>
                <a:gridCol w="914400"/>
              </a:tblGrid>
              <a:tr h="370840">
                <a:tc>
                  <a:txBody>
                    <a:bodyPr/>
                    <a:lstStyle/>
                    <a:p>
                      <a:pPr algn="ctr"/>
                      <a:r>
                        <a:rPr lang="en-US" altLang="zh-TW" dirty="0" smtClean="0">
                          <a:latin typeface="+mj-lt"/>
                        </a:rPr>
                        <a:t>ID</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a:txBody>
                    <a:bodyPr/>
                    <a:lstStyle/>
                    <a:p>
                      <a:pPr algn="ctr"/>
                      <a:r>
                        <a:rPr lang="en-US" altLang="zh-TW" dirty="0" smtClean="0">
                          <a:latin typeface="+mj-lt"/>
                        </a:rPr>
                        <a:t>Story</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gridSpan="2">
                  <a:txBody>
                    <a:bodyPr/>
                    <a:lstStyle/>
                    <a:p>
                      <a:pPr algn="ctr"/>
                      <a:r>
                        <a:rPr lang="en-US" altLang="zh-TW" dirty="0" smtClean="0">
                          <a:latin typeface="+mj-lt"/>
                        </a:rPr>
                        <a:t>Tasks</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hMerge="1">
                  <a:txBody>
                    <a:bodyPr/>
                    <a:lstStyle/>
                    <a:p>
                      <a:endParaRPr lang="zh-TW" altLang="en-US"/>
                    </a:p>
                  </a:txBody>
                  <a:tcPr/>
                </a:tc>
                <a:tc>
                  <a:txBody>
                    <a:bodyPr/>
                    <a:lstStyle/>
                    <a:p>
                      <a:pPr algn="ctr"/>
                      <a:r>
                        <a:rPr lang="en-US" altLang="zh-TW" dirty="0" smtClean="0">
                          <a:latin typeface="+mj-lt"/>
                        </a:rPr>
                        <a:t>Time</a:t>
                      </a:r>
                    </a:p>
                    <a:p>
                      <a:pPr algn="ctr"/>
                      <a:r>
                        <a:rPr lang="en-US" altLang="zh-TW" dirty="0" smtClean="0">
                          <a:latin typeface="+mj-lt"/>
                        </a:rPr>
                        <a:t>(</a:t>
                      </a:r>
                      <a:r>
                        <a:rPr lang="en-US" altLang="zh-TW" dirty="0" err="1" smtClean="0">
                          <a:latin typeface="+mj-lt"/>
                        </a:rPr>
                        <a:t>Est</a:t>
                      </a:r>
                      <a:r>
                        <a:rPr lang="en-US" altLang="zh-TW" dirty="0" smtClean="0">
                          <a:latin typeface="+mj-lt"/>
                        </a:rPr>
                        <a:t>)</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lumMod val="65000"/>
                      </a:schemeClr>
                    </a:solidFill>
                  </a:tcPr>
                </a:tc>
              </a:tr>
              <a:tr h="210502">
                <a:tc row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2</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process the</a:t>
                      </a:r>
                      <a:r>
                        <a:rPr lang="en-US" altLang="zh-TW" sz="1600" baseline="0" dirty="0" smtClean="0">
                          <a:latin typeface="+mn-lt"/>
                        </a:rPr>
                        <a:t> questions</a:t>
                      </a:r>
                      <a:endParaRPr lang="zh-TW" altLang="en-US" sz="1600" dirty="0" smtClean="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err="1" smtClean="0"/>
                        <a:t>CollectionReader</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baseline="0" dirty="0" smtClean="0">
                          <a:latin typeface="+mn-lt"/>
                        </a:rPr>
                        <a:t>R</a:t>
                      </a:r>
                      <a:r>
                        <a:rPr lang="en-US" altLang="zh-TW" sz="1600" dirty="0" smtClean="0">
                          <a:latin typeface="+mn-lt"/>
                        </a:rPr>
                        <a:t>ead questions</a:t>
                      </a:r>
                      <a:r>
                        <a:rPr lang="en-US" altLang="zh-TW" sz="1600" baseline="0" dirty="0" smtClean="0">
                          <a:latin typeface="+mn-lt"/>
                        </a:rPr>
                        <a:t> from a JSON file</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2</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0">
                <a:tc vMerge="1">
                  <a:txBody>
                    <a:bodyPr/>
                    <a:lstStyle/>
                    <a:p>
                      <a:endParaRPr lang="zh-TW" altLang="en-US"/>
                    </a:p>
                  </a:txBody>
                  <a:tcPr/>
                </a:tc>
                <a:tc vMerge="1">
                  <a:txBody>
                    <a:bodyPr/>
                    <a:lstStyle/>
                    <a:p>
                      <a:endParaRPr lang="zh-TW" altLang="en-US"/>
                    </a:p>
                  </a:txBody>
                  <a:tcPr/>
                </a:tc>
                <a:tc rowSpan="3">
                  <a:txBody>
                    <a:bodyPr/>
                    <a:lstStyle/>
                    <a:p>
                      <a:pPr algn="ctr"/>
                      <a:r>
                        <a:rPr lang="en-US" altLang="zh-TW" sz="1600" dirty="0" smtClean="0"/>
                        <a:t>Question</a:t>
                      </a:r>
                    </a:p>
                    <a:p>
                      <a:pPr algn="ctr"/>
                      <a:r>
                        <a:rPr lang="en-US" altLang="zh-TW" sz="1600" dirty="0" smtClean="0"/>
                        <a:t>Annotator</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Remove</a:t>
                      </a:r>
                      <a:r>
                        <a:rPr lang="en-US" altLang="zh-TW" sz="1600" baseline="0" dirty="0" smtClean="0">
                          <a:latin typeface="+mn-lt"/>
                        </a:rPr>
                        <a:t> punctuations from questions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1</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173038">
                <a:tc vMerge="1">
                  <a:txBody>
                    <a:bodyPr/>
                    <a:lstStyle/>
                    <a:p>
                      <a:endParaRPr lang="zh-TW" altLang="en-US"/>
                    </a:p>
                  </a:txBody>
                  <a:tcPr/>
                </a:tc>
                <a:tc vMerge="1">
                  <a:txBody>
                    <a:bodyPr/>
                    <a:lstStyle/>
                    <a:p>
                      <a:endParaRPr lang="zh-TW" altLang="en-US"/>
                    </a:p>
                  </a:txBody>
                  <a:tcPr/>
                </a:tc>
                <a:tc vMerge="1">
                  <a:txBody>
                    <a:bodyPr/>
                    <a:lstStyle/>
                    <a:p>
                      <a:endParaRPr lang="zh-TW" altLang="en-US" dirty="0"/>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Tokenize</a:t>
                      </a:r>
                      <a:r>
                        <a:rPr lang="en-US" altLang="zh-TW" sz="1600" baseline="0" dirty="0" smtClean="0">
                          <a:latin typeface="+mn-lt"/>
                        </a:rPr>
                        <a:t> questions by white-spaces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1</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0">
                <a:tc vMerge="1">
                  <a:txBody>
                    <a:bodyPr/>
                    <a:lstStyle/>
                    <a:p>
                      <a:endParaRPr lang="zh-TW" altLang="en-US"/>
                    </a:p>
                  </a:txBody>
                  <a:tcPr/>
                </a:tc>
                <a:tc vMerge="1">
                  <a:txBody>
                    <a:bodyPr/>
                    <a:lstStyle/>
                    <a:p>
                      <a:endParaRPr lang="zh-TW" altLang="en-US"/>
                    </a:p>
                  </a:txBody>
                  <a:tcPr/>
                </a:tc>
                <a:tc vMerge="1">
                  <a:txBody>
                    <a:bodyPr/>
                    <a:lstStyle/>
                    <a:p>
                      <a:endParaRPr lang="zh-TW" altLang="en-US" dirty="0"/>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Do</a:t>
                      </a:r>
                      <a:r>
                        <a:rPr lang="en-US" altLang="zh-TW" sz="1600" baseline="0" dirty="0" smtClean="0">
                          <a:latin typeface="+mn-lt"/>
                        </a:rPr>
                        <a:t> stemming on tokens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2</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31482">
                <a:tc vMerge="1">
                  <a:txBody>
                    <a:bodyPr/>
                    <a:lstStyle/>
                    <a:p>
                      <a:endParaRPr lang="zh-TW" altLang="en-US"/>
                    </a:p>
                  </a:txBody>
                  <a:tcPr/>
                </a:tc>
                <a:tc vMerge="1">
                  <a:txBody>
                    <a:bodyPr/>
                    <a:lstStyle/>
                    <a:p>
                      <a:endParaRPr lang="zh-TW" altLang="en-US"/>
                    </a:p>
                  </a:txBody>
                  <a:tcPr/>
                </a:tc>
                <a:tc>
                  <a:txBody>
                    <a:bodyPr/>
                    <a:lstStyle/>
                    <a:p>
                      <a:pPr algn="ctr"/>
                      <a:r>
                        <a:rPr lang="en-US" altLang="zh-TW" sz="1600" dirty="0" err="1" smtClean="0"/>
                        <a:t>ComplexQuery</a:t>
                      </a:r>
                      <a:endParaRPr lang="en-US" altLang="zh-TW" sz="1600" dirty="0" smtClean="0"/>
                    </a:p>
                    <a:p>
                      <a:pPr algn="ctr"/>
                      <a:r>
                        <a:rPr lang="en-US" altLang="zh-TW" sz="1600" dirty="0" smtClean="0"/>
                        <a:t>Annotator</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Combine </a:t>
                      </a:r>
                      <a:r>
                        <a:rPr kumimoji="0" lang="en-US" altLang="zh-TW" sz="1600" b="0" i="0" u="none" strike="noStrike" kern="1200" dirty="0" err="1" smtClean="0">
                          <a:solidFill>
                            <a:schemeClr val="tx1"/>
                          </a:solidFill>
                          <a:effectLst/>
                          <a:latin typeface="+mn-lt"/>
                          <a:ea typeface="+mn-ea"/>
                          <a:cs typeface="+mn-cs"/>
                        </a:rPr>
                        <a:t>AtomicQueryConcept</a:t>
                      </a:r>
                      <a:r>
                        <a:rPr kumimoji="0" lang="en-US" altLang="zh-TW" sz="1600" b="0" i="0" u="none" strike="noStrike" kern="1200" dirty="0" smtClean="0">
                          <a:solidFill>
                            <a:schemeClr val="tx1"/>
                          </a:solidFill>
                          <a:effectLst/>
                          <a:latin typeface="+mn-lt"/>
                          <a:ea typeface="+mn-ea"/>
                          <a:cs typeface="+mn-cs"/>
                        </a:rPr>
                        <a:t> to a query string</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6</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588962">
                <a:tc vMerge="1">
                  <a:txBody>
                    <a:bodyPr/>
                    <a:lstStyle/>
                    <a:p>
                      <a:endParaRPr lang="zh-TW" altLang="en-US"/>
                    </a:p>
                  </a:txBody>
                  <a:tcPr/>
                </a:tc>
                <a:tc vMerge="1">
                  <a:txBody>
                    <a:bodyPr/>
                    <a:lstStyle/>
                    <a:p>
                      <a:endParaRPr lang="zh-TW" altLang="en-US"/>
                    </a:p>
                  </a:txBody>
                  <a:tcPr/>
                </a:tc>
                <a:tc>
                  <a:txBody>
                    <a:bodyPr/>
                    <a:lstStyle/>
                    <a:p>
                      <a:pPr algn="ctr"/>
                      <a:r>
                        <a:rPr kumimoji="0" lang="en-US" altLang="zh-TW" sz="1600" b="0" i="0" u="none" strike="noStrike" kern="1200" dirty="0" err="1" smtClean="0">
                          <a:solidFill>
                            <a:schemeClr val="tx1"/>
                          </a:solidFill>
                          <a:effectLst/>
                          <a:latin typeface="+mn-lt"/>
                          <a:ea typeface="+mn-ea"/>
                          <a:cs typeface="+mn-cs"/>
                        </a:rPr>
                        <a:t>ComplexQuery</a:t>
                      </a:r>
                      <a:endParaRPr kumimoji="0" lang="en-US" altLang="zh-TW" sz="1600" b="0" i="0" u="none" strike="noStrike" kern="1200" dirty="0" smtClean="0">
                        <a:solidFill>
                          <a:schemeClr val="tx1"/>
                        </a:solidFill>
                        <a:effectLst/>
                        <a:latin typeface="+mn-lt"/>
                        <a:ea typeface="+mn-ea"/>
                        <a:cs typeface="+mn-cs"/>
                      </a:endParaRPr>
                    </a:p>
                    <a:p>
                      <a:pPr algn="ctr"/>
                      <a:r>
                        <a:rPr kumimoji="0" lang="en-US" altLang="zh-TW" sz="1600" b="0" i="0" u="none" strike="noStrike" kern="1200" dirty="0" err="1" smtClean="0">
                          <a:solidFill>
                            <a:schemeClr val="tx1"/>
                          </a:solidFill>
                          <a:effectLst/>
                          <a:latin typeface="+mn-lt"/>
                          <a:ea typeface="+mn-ea"/>
                          <a:cs typeface="+mn-cs"/>
                        </a:rPr>
                        <a:t>ANDAnnotator</a:t>
                      </a:r>
                      <a:endParaRPr lang="zh-TW" altLang="en-US" sz="1600" b="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Combine </a:t>
                      </a:r>
                      <a:r>
                        <a:rPr kumimoji="0" lang="en-US" altLang="zh-TW" sz="1600" b="0" i="0" u="none" strike="noStrike" kern="1200" dirty="0" err="1" smtClean="0">
                          <a:solidFill>
                            <a:schemeClr val="tx1"/>
                          </a:solidFill>
                          <a:effectLst/>
                          <a:latin typeface="+mn-lt"/>
                          <a:ea typeface="+mn-ea"/>
                          <a:cs typeface="+mn-cs"/>
                        </a:rPr>
                        <a:t>AtomicQueryConcept</a:t>
                      </a:r>
                      <a:r>
                        <a:rPr kumimoji="0" lang="en-US" altLang="zh-TW" sz="1600" b="0" i="0" u="none" strike="noStrike" kern="1200" dirty="0" smtClean="0">
                          <a:solidFill>
                            <a:schemeClr val="tx1"/>
                          </a:solidFill>
                          <a:effectLst/>
                          <a:latin typeface="+mn-lt"/>
                          <a:ea typeface="+mn-ea"/>
                          <a:cs typeface="+mn-cs"/>
                        </a:rPr>
                        <a:t> by adding “AND” </a:t>
                      </a:r>
                      <a:r>
                        <a:rPr kumimoji="0" lang="en-US" altLang="zh-TW" sz="1600" b="0" i="0" u="none" strike="noStrike" kern="1200" dirty="0" err="1" smtClean="0">
                          <a:solidFill>
                            <a:schemeClr val="tx1"/>
                          </a:solidFill>
                          <a:effectLst/>
                          <a:latin typeface="+mn-lt"/>
                          <a:ea typeface="+mn-ea"/>
                          <a:cs typeface="+mn-cs"/>
                        </a:rPr>
                        <a:t>operater</a:t>
                      </a:r>
                      <a:r>
                        <a:rPr kumimoji="0" lang="en-US" altLang="zh-TW" sz="1600" b="0" i="0" u="none" strike="noStrike" kern="1200" baseline="0" dirty="0" smtClean="0">
                          <a:solidFill>
                            <a:schemeClr val="tx1"/>
                          </a:solidFill>
                          <a:effectLst/>
                          <a:latin typeface="+mn-lt"/>
                          <a:ea typeface="+mn-ea"/>
                          <a:cs typeface="+mn-cs"/>
                        </a:rPr>
                        <a:t> </a:t>
                      </a:r>
                      <a:r>
                        <a:rPr kumimoji="0" lang="en-US" altLang="zh-TW" sz="1600" b="0" i="0" u="none" strike="noStrike" kern="1200" dirty="0" smtClean="0">
                          <a:solidFill>
                            <a:schemeClr val="tx1"/>
                          </a:solidFill>
                          <a:effectLst/>
                          <a:latin typeface="+mn-lt"/>
                          <a:ea typeface="+mn-ea"/>
                          <a:cs typeface="+mn-cs"/>
                        </a:rPr>
                        <a:t>to produce </a:t>
                      </a:r>
                      <a:r>
                        <a:rPr kumimoji="0" lang="en-US" altLang="zh-TW" sz="1600" b="0" i="0" u="none" strike="noStrike" kern="1200" dirty="0" err="1" smtClean="0">
                          <a:solidFill>
                            <a:schemeClr val="tx1"/>
                          </a:solidFill>
                          <a:effectLst/>
                          <a:latin typeface="+mn-lt"/>
                          <a:ea typeface="+mn-ea"/>
                          <a:cs typeface="+mn-cs"/>
                        </a:rPr>
                        <a:t>ComplexQueryConcept</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8</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3</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retrieve</a:t>
                      </a:r>
                      <a:r>
                        <a:rPr lang="en-US" altLang="zh-TW" sz="1600" baseline="0" dirty="0" smtClean="0">
                          <a:latin typeface="+mn-lt"/>
                        </a:rPr>
                        <a:t> </a:t>
                      </a:r>
                      <a:r>
                        <a:rPr lang="en-US" altLang="zh-TW" sz="1600" b="1" baseline="0" dirty="0" smtClean="0">
                          <a:latin typeface="+mn-lt"/>
                        </a:rPr>
                        <a:t>concepts</a:t>
                      </a:r>
                      <a:r>
                        <a:rPr lang="en-US" altLang="zh-TW" sz="1600" baseline="0" dirty="0" smtClean="0">
                          <a:latin typeface="+mn-lt"/>
                        </a:rPr>
                        <a:t> from web services</a:t>
                      </a:r>
                      <a:endParaRPr lang="zh-TW" altLang="en-US" sz="1600" dirty="0" smtClean="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Concept</a:t>
                      </a:r>
                    </a:p>
                    <a:p>
                      <a:pPr algn="ctr"/>
                      <a:r>
                        <a:rPr lang="en-US" altLang="zh-TW" sz="1600" dirty="0" smtClean="0"/>
                        <a:t>Annotator</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Use web services to process </a:t>
                      </a:r>
                      <a:r>
                        <a:rPr kumimoji="0" lang="en-US" altLang="zh-TW" sz="1600" b="0" i="0" u="none" strike="noStrike" kern="1200" dirty="0" err="1" smtClean="0">
                          <a:solidFill>
                            <a:schemeClr val="tx1"/>
                          </a:solidFill>
                          <a:effectLst/>
                          <a:latin typeface="+mn-lt"/>
                          <a:ea typeface="+mn-ea"/>
                          <a:cs typeface="+mn-cs"/>
                        </a:rPr>
                        <a:t>ComplexQueryConcept</a:t>
                      </a:r>
                      <a:r>
                        <a:rPr kumimoji="0" lang="en-US" altLang="zh-TW" sz="1600" b="0" i="0" u="none" strike="noStrike" kern="1200" dirty="0" smtClean="0">
                          <a:solidFill>
                            <a:schemeClr val="tx1"/>
                          </a:solidFill>
                          <a:effectLst/>
                          <a:latin typeface="+mn-lt"/>
                          <a:ea typeface="+mn-ea"/>
                          <a:cs typeface="+mn-cs"/>
                        </a:rPr>
                        <a:t> and retrieve</a:t>
                      </a:r>
                      <a:r>
                        <a:rPr kumimoji="0" lang="en-US" altLang="zh-TW" sz="1600" b="0" i="0" u="none" strike="noStrike" kern="1200" baseline="0" dirty="0" smtClean="0">
                          <a:solidFill>
                            <a:schemeClr val="tx1"/>
                          </a:solidFill>
                          <a:effectLst/>
                          <a:latin typeface="+mn-lt"/>
                          <a:ea typeface="+mn-ea"/>
                          <a:cs typeface="+mn-cs"/>
                        </a:rPr>
                        <a:t> concepts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15</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636701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Overview</a:t>
            </a:r>
          </a:p>
          <a:p>
            <a:r>
              <a:rPr lang="en-US" altLang="zh-TW" dirty="0" smtClean="0"/>
              <a:t>Architecture</a:t>
            </a:r>
          </a:p>
          <a:p>
            <a:r>
              <a:rPr lang="en-US" altLang="zh-TW" dirty="0" smtClean="0"/>
              <a:t>Performance</a:t>
            </a:r>
          </a:p>
          <a:p>
            <a:r>
              <a:rPr lang="en-US" altLang="zh-TW" dirty="0" smtClean="0"/>
              <a:t>Improvement</a:t>
            </a:r>
          </a:p>
          <a:p>
            <a:r>
              <a:rPr lang="en-US" altLang="zh-TW" dirty="0"/>
              <a:t>Sprint Review</a:t>
            </a:r>
            <a:endParaRPr lang="zh-TW" altLang="en-US" dirty="0"/>
          </a:p>
        </p:txBody>
      </p:sp>
    </p:spTree>
    <p:extLst>
      <p:ext uri="{BB962C8B-B14F-4D97-AF65-F5344CB8AC3E}">
        <p14:creationId xmlns:p14="http://schemas.microsoft.com/office/powerpoint/2010/main" val="914485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Sprint Backlog - 3</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94903179"/>
              </p:ext>
            </p:extLst>
          </p:nvPr>
        </p:nvGraphicFramePr>
        <p:xfrm>
          <a:off x="203200" y="1476058"/>
          <a:ext cx="8610600" cy="4566601"/>
        </p:xfrm>
        <a:graphic>
          <a:graphicData uri="http://schemas.openxmlformats.org/drawingml/2006/table">
            <a:tbl>
              <a:tblPr firstRow="1" bandRow="1">
                <a:tableStyleId>{9D7B26C5-4107-4FEC-AEDC-1716B250A1EF}</a:tableStyleId>
              </a:tblPr>
              <a:tblGrid>
                <a:gridCol w="520700"/>
                <a:gridCol w="1861439"/>
                <a:gridCol w="1676601"/>
                <a:gridCol w="3637460"/>
                <a:gridCol w="914400"/>
              </a:tblGrid>
              <a:tr h="370840">
                <a:tc>
                  <a:txBody>
                    <a:bodyPr/>
                    <a:lstStyle/>
                    <a:p>
                      <a:pPr algn="ctr"/>
                      <a:r>
                        <a:rPr lang="en-US" altLang="zh-TW" dirty="0" smtClean="0">
                          <a:latin typeface="+mj-lt"/>
                        </a:rPr>
                        <a:t>ID</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a:txBody>
                    <a:bodyPr/>
                    <a:lstStyle/>
                    <a:p>
                      <a:pPr algn="ctr"/>
                      <a:r>
                        <a:rPr lang="en-US" altLang="zh-TW" dirty="0" smtClean="0">
                          <a:latin typeface="+mj-lt"/>
                        </a:rPr>
                        <a:t>Story</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gridSpan="2">
                  <a:txBody>
                    <a:bodyPr/>
                    <a:lstStyle/>
                    <a:p>
                      <a:pPr algn="ctr"/>
                      <a:r>
                        <a:rPr lang="en-US" altLang="zh-TW" dirty="0" smtClean="0">
                          <a:latin typeface="+mj-lt"/>
                        </a:rPr>
                        <a:t>Tasks</a:t>
                      </a:r>
                      <a:endParaRPr lang="zh-TW" altLang="en-US" dirty="0">
                        <a:latin typeface="+mj-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solidFill>
                      <a:schemeClr val="bg1">
                        <a:lumMod val="65000"/>
                      </a:schemeClr>
                    </a:solidFill>
                  </a:tcPr>
                </a:tc>
                <a:tc hMerge="1">
                  <a:txBody>
                    <a:bodyPr/>
                    <a:lstStyle/>
                    <a:p>
                      <a:endParaRPr lang="zh-TW" altLang="en-US"/>
                    </a:p>
                  </a:txBody>
                  <a:tcPr/>
                </a:tc>
                <a:tc>
                  <a:txBody>
                    <a:bodyPr/>
                    <a:lstStyle/>
                    <a:p>
                      <a:pPr algn="ctr"/>
                      <a:r>
                        <a:rPr lang="en-US" altLang="zh-TW" dirty="0" smtClean="0">
                          <a:latin typeface="+mj-lt"/>
                        </a:rPr>
                        <a:t>Time</a:t>
                      </a:r>
                    </a:p>
                    <a:p>
                      <a:pPr algn="ctr"/>
                      <a:r>
                        <a:rPr lang="en-US" altLang="zh-TW" dirty="0" smtClean="0">
                          <a:latin typeface="+mj-lt"/>
                        </a:rPr>
                        <a:t>(</a:t>
                      </a:r>
                      <a:r>
                        <a:rPr lang="en-US" altLang="zh-TW" dirty="0" err="1" smtClean="0">
                          <a:latin typeface="+mj-lt"/>
                        </a:rPr>
                        <a:t>Est</a:t>
                      </a:r>
                      <a:r>
                        <a:rPr lang="en-US" altLang="zh-TW" dirty="0" smtClean="0">
                          <a:latin typeface="+mj-lt"/>
                        </a:rPr>
                        <a:t>)</a:t>
                      </a:r>
                      <a:endParaRPr lang="zh-TW" altLang="en-US" dirty="0">
                        <a:latin typeface="+mj-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lumMod val="65000"/>
                      </a:schemeClr>
                    </a:solidFill>
                  </a:tcPr>
                </a:tc>
              </a:tr>
              <a:tr h="535622">
                <a:tc>
                  <a:txBody>
                    <a:bodyPr/>
                    <a:lstStyle/>
                    <a:p>
                      <a:pPr algn="ctr"/>
                      <a:r>
                        <a:rPr lang="en-US" altLang="zh-TW" sz="1600" dirty="0" smtClean="0">
                          <a:latin typeface="+mn-lt"/>
                        </a:rPr>
                        <a:t>4</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r>
                        <a:rPr lang="en-US" altLang="zh-TW" sz="1600" dirty="0" smtClean="0">
                          <a:latin typeface="+mn-lt"/>
                        </a:rPr>
                        <a:t>The system can retrieve </a:t>
                      </a:r>
                      <a:r>
                        <a:rPr lang="en-US" altLang="zh-TW" sz="1600" b="1" dirty="0" smtClean="0">
                          <a:latin typeface="+mn-lt"/>
                        </a:rPr>
                        <a:t>documents</a:t>
                      </a:r>
                      <a:r>
                        <a:rPr lang="en-US" altLang="zh-TW" sz="1600" baseline="0" dirty="0" smtClean="0">
                          <a:latin typeface="+mn-lt"/>
                        </a:rPr>
                        <a:t> from web services</a:t>
                      </a:r>
                      <a:endParaRPr lang="zh-TW" altLang="en-US" sz="1600"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t>Document</a:t>
                      </a:r>
                    </a:p>
                    <a:p>
                      <a:pPr algn="ctr"/>
                      <a:r>
                        <a:rPr lang="en-US" altLang="zh-TW" sz="1600" dirty="0" smtClean="0"/>
                        <a:t>Annotator</a:t>
                      </a:r>
                      <a:endParaRPr lang="zh-TW" alt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dirty="0" smtClean="0">
                          <a:solidFill>
                            <a:schemeClr val="tx1"/>
                          </a:solidFill>
                          <a:effectLst/>
                          <a:latin typeface="+mn-lt"/>
                          <a:ea typeface="+mn-ea"/>
                          <a:cs typeface="+mn-cs"/>
                        </a:rPr>
                        <a:t>Use web services to process </a:t>
                      </a:r>
                      <a:r>
                        <a:rPr kumimoji="0" lang="en-US" altLang="zh-TW" sz="1600" b="0" i="0" u="none" strike="noStrike" kern="1200" dirty="0" err="1" smtClean="0">
                          <a:solidFill>
                            <a:schemeClr val="tx1"/>
                          </a:solidFill>
                          <a:effectLst/>
                          <a:latin typeface="+mn-lt"/>
                          <a:ea typeface="+mn-ea"/>
                          <a:cs typeface="+mn-cs"/>
                        </a:rPr>
                        <a:t>ComplexQueryConcept</a:t>
                      </a:r>
                      <a:r>
                        <a:rPr kumimoji="0" lang="en-US" altLang="zh-TW" sz="1600" b="0" i="0" u="none" strike="noStrike" kern="1200" dirty="0" smtClean="0">
                          <a:solidFill>
                            <a:schemeClr val="tx1"/>
                          </a:solidFill>
                          <a:effectLst/>
                          <a:latin typeface="+mn-lt"/>
                          <a:ea typeface="+mn-ea"/>
                          <a:cs typeface="+mn-cs"/>
                        </a:rPr>
                        <a:t> and retrieve</a:t>
                      </a:r>
                      <a:r>
                        <a:rPr kumimoji="0" lang="en-US" altLang="zh-TW" sz="1600" b="0" i="0" u="none" strike="noStrike" kern="1200" baseline="0" dirty="0" smtClean="0">
                          <a:solidFill>
                            <a:schemeClr val="tx1"/>
                          </a:solidFill>
                          <a:effectLst/>
                          <a:latin typeface="+mn-lt"/>
                          <a:ea typeface="+mn-ea"/>
                          <a:cs typeface="+mn-cs"/>
                        </a:rPr>
                        <a:t> documents</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15</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46061">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600" kern="1200" dirty="0" smtClean="0">
                          <a:solidFill>
                            <a:schemeClr val="tx1"/>
                          </a:solidFill>
                          <a:latin typeface="+mn-lt"/>
                          <a:ea typeface="+mn-ea"/>
                          <a:cs typeface="+mn-cs"/>
                        </a:rPr>
                        <a:t>6</a:t>
                      </a:r>
                      <a:endParaRPr kumimoji="0" lang="zh-TW" altLang="en-US" sz="1600" kern="1200" dirty="0" smtClean="0">
                        <a:solidFill>
                          <a:schemeClr val="tx1"/>
                        </a:solidFill>
                        <a:latin typeface="+mn-lt"/>
                        <a:ea typeface="+mn-ea"/>
                        <a:cs typeface="+mn-c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 can retrieve</a:t>
                      </a:r>
                      <a:r>
                        <a:rPr lang="en-US" altLang="zh-TW" sz="1600" baseline="0" dirty="0" smtClean="0">
                          <a:latin typeface="+mn-lt"/>
                        </a:rPr>
                        <a:t> </a:t>
                      </a:r>
                      <a:r>
                        <a:rPr lang="en-US" altLang="zh-TW" sz="1600" b="1" baseline="0" dirty="0" smtClean="0">
                          <a:latin typeface="+mn-lt"/>
                        </a:rPr>
                        <a:t>snippets</a:t>
                      </a:r>
                      <a:r>
                        <a:rPr lang="en-US" altLang="zh-TW" sz="1600" baseline="0" dirty="0" smtClean="0">
                          <a:latin typeface="+mn-lt"/>
                        </a:rPr>
                        <a:t> by the given documents</a:t>
                      </a:r>
                      <a:endParaRPr kumimoji="0" lang="zh-TW" altLang="en-US" sz="1600" kern="1200" dirty="0" smtClean="0">
                        <a:solidFill>
                          <a:schemeClr val="tx1"/>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err="1" smtClean="0">
                          <a:solidFill>
                            <a:schemeClr val="tx1"/>
                          </a:solidFill>
                          <a:effectLst/>
                          <a:latin typeface="+mn-lt"/>
                          <a:ea typeface="+mn-ea"/>
                          <a:cs typeface="+mn-cs"/>
                        </a:rPr>
                        <a:t>SnippetRetrievalHelper</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Retrieve</a:t>
                      </a:r>
                      <a:r>
                        <a:rPr kumimoji="0" lang="en-US" altLang="zh-TW" sz="1600" b="0" i="0" u="none" strike="noStrike" kern="1200" baseline="0" dirty="0" smtClean="0">
                          <a:solidFill>
                            <a:schemeClr val="tx1"/>
                          </a:solidFill>
                          <a:effectLst/>
                          <a:latin typeface="+mn-lt"/>
                          <a:ea typeface="+mn-ea"/>
                          <a:cs typeface="+mn-cs"/>
                        </a:rPr>
                        <a:t> biomedical </a:t>
                      </a:r>
                      <a:r>
                        <a:rPr kumimoji="0" lang="en-US" altLang="zh-TW" sz="1600" b="0" i="0" u="none" strike="noStrike" kern="1200" dirty="0" smtClean="0">
                          <a:solidFill>
                            <a:schemeClr val="tx1"/>
                          </a:solidFill>
                          <a:effectLst/>
                          <a:latin typeface="+mn-lt"/>
                          <a:ea typeface="+mn-ea"/>
                          <a:cs typeface="+mn-cs"/>
                        </a:rPr>
                        <a:t>articles by the given documents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5</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634681">
                <a:tc vMerge="1">
                  <a:txBody>
                    <a:bodyPr/>
                    <a:lstStyle/>
                    <a:p>
                      <a:endParaRPr lang="zh-TW" altLang="en-US"/>
                    </a:p>
                  </a:txBody>
                  <a:tcPr/>
                </a:tc>
                <a:tc vMerge="1">
                  <a:txBody>
                    <a:bodyPr/>
                    <a:lstStyle/>
                    <a:p>
                      <a:endParaRPr lang="zh-TW" altLang="en-US"/>
                    </a:p>
                  </a:txBody>
                  <a:tcPr/>
                </a:tc>
                <a:tc>
                  <a:txBody>
                    <a:bodyPr/>
                    <a:lstStyle/>
                    <a:p>
                      <a:pPr algn="ctr"/>
                      <a:r>
                        <a:rPr kumimoji="0" lang="en-US" altLang="zh-TW" sz="1600" b="0" i="0" u="none" strike="noStrike" kern="1200" dirty="0" smtClean="0">
                          <a:solidFill>
                            <a:schemeClr val="tx1"/>
                          </a:solidFill>
                          <a:effectLst/>
                          <a:latin typeface="+mn-lt"/>
                          <a:ea typeface="+mn-ea"/>
                          <a:cs typeface="+mn-cs"/>
                        </a:rPr>
                        <a:t>Similarity</a:t>
                      </a:r>
                    </a:p>
                    <a:p>
                      <a:pPr algn="ctr"/>
                      <a:r>
                        <a:rPr kumimoji="0" lang="en-US" altLang="zh-TW" sz="1600" b="0" i="0" u="none" strike="noStrike" kern="1200" dirty="0" smtClean="0">
                          <a:solidFill>
                            <a:schemeClr val="tx1"/>
                          </a:solidFill>
                          <a:effectLst/>
                          <a:latin typeface="+mn-lt"/>
                          <a:ea typeface="+mn-ea"/>
                          <a:cs typeface="+mn-cs"/>
                        </a:rPr>
                        <a:t>Calculation</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Calculate cosine similarity between  query</a:t>
                      </a:r>
                      <a:r>
                        <a:rPr kumimoji="0" lang="en-US" altLang="zh-TW" sz="1600" b="0" i="0" u="none" strike="noStrike" kern="1200" baseline="0" dirty="0" smtClean="0">
                          <a:solidFill>
                            <a:schemeClr val="tx1"/>
                          </a:solidFill>
                          <a:effectLst/>
                          <a:latin typeface="+mn-lt"/>
                          <a:ea typeface="+mn-ea"/>
                          <a:cs typeface="+mn-cs"/>
                        </a:rPr>
                        <a:t> string and snippets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5</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40679">
                <a:tc vMerge="1">
                  <a:txBody>
                    <a:bodyPr/>
                    <a:lstStyle/>
                    <a:p>
                      <a:endParaRPr lang="zh-TW" altLang="en-US"/>
                    </a:p>
                  </a:txBody>
                  <a:tcPr/>
                </a:tc>
                <a:tc vMerge="1">
                  <a:txBody>
                    <a:bodyPr/>
                    <a:lstStyle/>
                    <a:p>
                      <a:endParaRPr lang="zh-TW" altLang="en-US"/>
                    </a:p>
                  </a:txBody>
                  <a:tcPr/>
                </a:tc>
                <a:tc>
                  <a:txBody>
                    <a:bodyPr/>
                    <a:lstStyle/>
                    <a:p>
                      <a:pPr algn="ctr"/>
                      <a:r>
                        <a:rPr kumimoji="0" lang="en-US" altLang="zh-TW" sz="1600" b="0" i="0" u="none" strike="noStrike" kern="1200" dirty="0" smtClean="0">
                          <a:solidFill>
                            <a:schemeClr val="tx1"/>
                          </a:solidFill>
                          <a:effectLst/>
                          <a:latin typeface="+mn-lt"/>
                          <a:ea typeface="+mn-ea"/>
                          <a:cs typeface="+mn-cs"/>
                        </a:rPr>
                        <a:t>Snippet</a:t>
                      </a:r>
                    </a:p>
                    <a:p>
                      <a:pPr algn="ctr"/>
                      <a:r>
                        <a:rPr kumimoji="0" lang="en-US" altLang="zh-TW" sz="1600" b="0" i="0" u="none" strike="noStrike" kern="1200" dirty="0" smtClean="0">
                          <a:solidFill>
                            <a:schemeClr val="tx1"/>
                          </a:solidFill>
                          <a:effectLst/>
                          <a:latin typeface="+mn-lt"/>
                          <a:ea typeface="+mn-ea"/>
                          <a:cs typeface="+mn-cs"/>
                        </a:rPr>
                        <a:t>Annotator</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Rank the snippets by similarity</a:t>
                      </a:r>
                      <a:r>
                        <a:rPr lang="en-US" altLang="zh-TW" sz="1600" baseline="0" dirty="0" smtClean="0">
                          <a:latin typeface="+mn-lt"/>
                        </a:rPr>
                        <a:t> and retrieve the top 1 snippet of a document</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10</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5</a:t>
                      </a:r>
                      <a:endParaRPr lang="zh-TW" altLang="en-US" sz="1600" dirty="0" smtClean="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mn-lt"/>
                        </a:rPr>
                        <a:t>The system</a:t>
                      </a:r>
                      <a:r>
                        <a:rPr lang="en-US" altLang="zh-TW" sz="1600" baseline="0" dirty="0" smtClean="0">
                          <a:latin typeface="+mn-lt"/>
                        </a:rPr>
                        <a:t> can retrieve </a:t>
                      </a:r>
                      <a:r>
                        <a:rPr lang="en-US" altLang="zh-TW" sz="1600" b="1" baseline="0" dirty="0" smtClean="0">
                          <a:latin typeface="+mn-lt"/>
                        </a:rPr>
                        <a:t>triples</a:t>
                      </a:r>
                      <a:r>
                        <a:rPr lang="en-US" altLang="zh-TW" sz="1600" baseline="0" dirty="0" smtClean="0">
                          <a:latin typeface="+mn-lt"/>
                        </a:rPr>
                        <a:t> from web services</a:t>
                      </a:r>
                      <a:endParaRPr lang="zh-TW" altLang="en-US" sz="1600" dirty="0" smtClean="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err="1" smtClean="0">
                          <a:latin typeface="+mn-lt"/>
                        </a:rPr>
                        <a:t>TripleAnnotator</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kumimoji="0" lang="en-US" altLang="zh-TW" sz="1600" b="0" i="0" u="none" strike="noStrike" kern="1200" dirty="0" smtClean="0">
                          <a:solidFill>
                            <a:schemeClr val="tx1"/>
                          </a:solidFill>
                          <a:effectLst/>
                          <a:latin typeface="+mn-lt"/>
                          <a:ea typeface="+mn-ea"/>
                          <a:cs typeface="+mn-cs"/>
                        </a:rPr>
                        <a:t>Use web services to process </a:t>
                      </a:r>
                      <a:r>
                        <a:rPr kumimoji="0" lang="en-US" altLang="zh-TW" sz="1600" b="0" i="0" u="none" strike="noStrike" kern="1200" dirty="0" err="1" smtClean="0">
                          <a:solidFill>
                            <a:schemeClr val="tx1"/>
                          </a:solidFill>
                          <a:effectLst/>
                          <a:latin typeface="+mn-lt"/>
                          <a:ea typeface="+mn-ea"/>
                          <a:cs typeface="+mn-cs"/>
                        </a:rPr>
                        <a:t>ComplexQueryConcept</a:t>
                      </a:r>
                      <a:r>
                        <a:rPr kumimoji="0" lang="en-US" altLang="zh-TW" sz="1600" b="0" i="0" u="none" strike="noStrike" kern="1200" dirty="0" smtClean="0">
                          <a:solidFill>
                            <a:schemeClr val="tx1"/>
                          </a:solidFill>
                          <a:effectLst/>
                          <a:latin typeface="+mn-lt"/>
                          <a:ea typeface="+mn-ea"/>
                          <a:cs typeface="+mn-cs"/>
                        </a:rPr>
                        <a:t> and retrieve</a:t>
                      </a:r>
                      <a:r>
                        <a:rPr kumimoji="0" lang="en-US" altLang="zh-TW" sz="1600" b="0" i="0" u="none" strike="noStrike" kern="1200" baseline="0" dirty="0" smtClean="0">
                          <a:solidFill>
                            <a:schemeClr val="tx1"/>
                          </a:solidFill>
                          <a:effectLst/>
                          <a:latin typeface="+mn-lt"/>
                          <a:ea typeface="+mn-ea"/>
                          <a:cs typeface="+mn-cs"/>
                        </a:rPr>
                        <a:t> triples</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TW" sz="1600" dirty="0" smtClean="0">
                          <a:latin typeface="+mn-lt"/>
                        </a:rPr>
                        <a:t>10</a:t>
                      </a:r>
                      <a:endParaRPr lang="zh-TW" altLang="en-US"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245090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Sprint </a:t>
            </a:r>
            <a:r>
              <a:rPr kumimoji="1" lang="en-US" altLang="zh-TW" dirty="0" err="1" smtClean="0"/>
              <a:t>Burndown</a:t>
            </a:r>
            <a:r>
              <a:rPr kumimoji="1" lang="en-US" altLang="zh-TW" dirty="0" smtClean="0"/>
              <a:t> Chart</a:t>
            </a:r>
            <a:endParaRPr kumimoji="1" lang="zh-TW" altLang="en-US" dirty="0"/>
          </a:p>
        </p:txBody>
      </p:sp>
      <p:graphicFrame>
        <p:nvGraphicFramePr>
          <p:cNvPr id="4" name="Chart 1"/>
          <p:cNvGraphicFramePr>
            <a:graphicFrameLocks/>
          </p:cNvGraphicFramePr>
          <p:nvPr>
            <p:extLst>
              <p:ext uri="{D42A27DB-BD31-4B8C-83A1-F6EECF244321}">
                <p14:modId xmlns:p14="http://schemas.microsoft.com/office/powerpoint/2010/main" val="1098213688"/>
              </p:ext>
            </p:extLst>
          </p:nvPr>
        </p:nvGraphicFramePr>
        <p:xfrm>
          <a:off x="444500" y="1714500"/>
          <a:ext cx="8318500" cy="477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19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Whole</a:t>
            </a:r>
            <a:r>
              <a:rPr lang="zh-CN" altLang="en-US" dirty="0" smtClean="0"/>
              <a:t> </a:t>
            </a:r>
            <a:r>
              <a:rPr lang="en-US" altLang="zh-CN" dirty="0" smtClean="0"/>
              <a:t>Project</a:t>
            </a:r>
            <a:r>
              <a:rPr lang="en-US" altLang="zh-TW" dirty="0" smtClean="0"/>
              <a:t> </a:t>
            </a:r>
            <a:r>
              <a:rPr lang="en-US" altLang="zh-TW" dirty="0"/>
              <a:t>Retrospective</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72044363"/>
              </p:ext>
            </p:extLst>
          </p:nvPr>
        </p:nvGraphicFramePr>
        <p:xfrm>
          <a:off x="137049" y="1200526"/>
          <a:ext cx="8796639" cy="5508211"/>
        </p:xfrm>
        <a:graphic>
          <a:graphicData uri="http://schemas.openxmlformats.org/drawingml/2006/table">
            <a:tbl>
              <a:tblPr>
                <a:tableStyleId>{5940675A-B579-460E-94D1-54222C63F5DA}</a:tableStyleId>
              </a:tblPr>
              <a:tblGrid>
                <a:gridCol w="887871"/>
                <a:gridCol w="1431243"/>
                <a:gridCol w="2927928"/>
                <a:gridCol w="1356878"/>
                <a:gridCol w="2192719"/>
              </a:tblGrid>
              <a:tr h="534125">
                <a:tc>
                  <a:txBody>
                    <a:bodyPr/>
                    <a:lstStyle/>
                    <a:p>
                      <a:pPr algn="ctr" rtl="0" fontAlgn="ctr"/>
                      <a:r>
                        <a:rPr lang="en-US" sz="1100" b="1" dirty="0">
                          <a:effectLst/>
                        </a:rPr>
                        <a:t>Team Member</a:t>
                      </a:r>
                      <a:endParaRPr lang="en-US" sz="1100" b="1" dirty="0">
                        <a:solidFill>
                          <a:srgbClr val="000000"/>
                        </a:solidFill>
                        <a:effectLst/>
                        <a:latin typeface="arial"/>
                      </a:endParaRPr>
                    </a:p>
                  </a:txBody>
                  <a:tcPr marL="0" marR="0" marT="0" marB="0" anchor="ctr">
                    <a:solidFill>
                      <a:schemeClr val="bg2">
                        <a:lumMod val="90000"/>
                      </a:schemeClr>
                    </a:solidFill>
                  </a:tcPr>
                </a:tc>
                <a:tc>
                  <a:txBody>
                    <a:bodyPr/>
                    <a:lstStyle/>
                    <a:p>
                      <a:pPr algn="ctr" rtl="0" fontAlgn="ctr"/>
                      <a:r>
                        <a:rPr lang="en-US" sz="1100" b="1" dirty="0">
                          <a:effectLst/>
                        </a:rPr>
                        <a:t>Set the Stage (how did you feel </a:t>
                      </a:r>
                      <a:r>
                        <a:rPr lang="en-US" sz="1100" b="1" dirty="0" smtClean="0">
                          <a:effectLst/>
                        </a:rPr>
                        <a:t>this</a:t>
                      </a:r>
                      <a:r>
                        <a:rPr lang="zh-CN" altLang="en-US" sz="1100" b="1" dirty="0" smtClean="0">
                          <a:effectLst/>
                        </a:rPr>
                        <a:t> </a:t>
                      </a:r>
                      <a:r>
                        <a:rPr lang="en-US" altLang="zh-CN" sz="1100" b="1" dirty="0" smtClean="0">
                          <a:effectLst/>
                        </a:rPr>
                        <a:t>project</a:t>
                      </a:r>
                      <a:r>
                        <a:rPr lang="en-US" sz="1100" b="1" dirty="0" smtClean="0">
                          <a:effectLst/>
                        </a:rPr>
                        <a:t>)</a:t>
                      </a:r>
                      <a:endParaRPr lang="en-US" sz="1100" b="1" dirty="0">
                        <a:solidFill>
                          <a:srgbClr val="000000"/>
                        </a:solidFill>
                        <a:effectLst/>
                        <a:latin typeface="arial"/>
                      </a:endParaRPr>
                    </a:p>
                  </a:txBody>
                  <a:tcPr marL="0" marR="0" marT="0" marB="0" anchor="ctr">
                    <a:solidFill>
                      <a:schemeClr val="bg2">
                        <a:lumMod val="90000"/>
                      </a:schemeClr>
                    </a:solidFill>
                  </a:tcPr>
                </a:tc>
                <a:tc>
                  <a:txBody>
                    <a:bodyPr/>
                    <a:lstStyle/>
                    <a:p>
                      <a:pPr algn="ctr" rtl="0" fontAlgn="ctr"/>
                      <a:r>
                        <a:rPr lang="en-US" sz="1100" b="1" dirty="0">
                          <a:effectLst/>
                        </a:rPr>
                        <a:t>What </a:t>
                      </a:r>
                      <a:r>
                        <a:rPr lang="en-US" sz="1100" b="1" dirty="0" smtClean="0">
                          <a:effectLst/>
                        </a:rPr>
                        <a:t>Happened in </a:t>
                      </a:r>
                      <a:r>
                        <a:rPr lang="en-US" sz="1100" b="1" dirty="0">
                          <a:effectLst/>
                        </a:rPr>
                        <a:t>this </a:t>
                      </a:r>
                      <a:r>
                        <a:rPr lang="en-US" sz="1100" b="1" dirty="0" smtClean="0">
                          <a:effectLst/>
                        </a:rPr>
                        <a:t>project</a:t>
                      </a:r>
                      <a:endParaRPr lang="en-US" sz="1100" b="1" dirty="0">
                        <a:solidFill>
                          <a:srgbClr val="000000"/>
                        </a:solidFill>
                        <a:effectLst/>
                        <a:latin typeface="arial"/>
                      </a:endParaRPr>
                    </a:p>
                  </a:txBody>
                  <a:tcPr marL="0" marR="0" marT="0" marB="0" anchor="ctr">
                    <a:solidFill>
                      <a:schemeClr val="bg2">
                        <a:lumMod val="90000"/>
                      </a:schemeClr>
                    </a:solidFill>
                  </a:tcPr>
                </a:tc>
                <a:tc>
                  <a:txBody>
                    <a:bodyPr/>
                    <a:lstStyle/>
                    <a:p>
                      <a:pPr algn="ctr" rtl="0" fontAlgn="ctr"/>
                      <a:r>
                        <a:rPr lang="en-US" sz="1100" b="1" dirty="0">
                          <a:effectLst/>
                        </a:rPr>
                        <a:t>Why did those things happen</a:t>
                      </a:r>
                      <a:endParaRPr lang="en-US" sz="1100" b="1" dirty="0">
                        <a:solidFill>
                          <a:srgbClr val="000000"/>
                        </a:solidFill>
                        <a:effectLst/>
                        <a:latin typeface="arial"/>
                      </a:endParaRPr>
                    </a:p>
                  </a:txBody>
                  <a:tcPr marL="0" marR="0" marT="0" marB="0" anchor="ctr">
                    <a:solidFill>
                      <a:schemeClr val="bg2">
                        <a:lumMod val="90000"/>
                      </a:schemeClr>
                    </a:solidFill>
                  </a:tcPr>
                </a:tc>
                <a:tc>
                  <a:txBody>
                    <a:bodyPr/>
                    <a:lstStyle/>
                    <a:p>
                      <a:pPr algn="ctr" rtl="0" fontAlgn="ctr"/>
                      <a:r>
                        <a:rPr lang="en-US" sz="1100" b="1" dirty="0">
                          <a:effectLst/>
                        </a:rPr>
                        <a:t>What To Do to keep up what worked well and prevent what didn't</a:t>
                      </a:r>
                      <a:endParaRPr lang="en-US" sz="1100" b="1" dirty="0">
                        <a:solidFill>
                          <a:srgbClr val="000000"/>
                        </a:solidFill>
                        <a:effectLst/>
                        <a:latin typeface="arial"/>
                      </a:endParaRPr>
                    </a:p>
                  </a:txBody>
                  <a:tcPr marL="0" marR="0" marT="0" marB="0" anchor="ctr">
                    <a:solidFill>
                      <a:schemeClr val="bg2">
                        <a:lumMod val="90000"/>
                      </a:schemeClr>
                    </a:solidFill>
                  </a:tcPr>
                </a:tc>
              </a:tr>
              <a:tr h="821815">
                <a:tc>
                  <a:txBody>
                    <a:bodyPr/>
                    <a:lstStyle/>
                    <a:p>
                      <a:pPr algn="ctr" rtl="0" fontAlgn="ctr"/>
                      <a:r>
                        <a:rPr lang="en-US" sz="1100" b="1" dirty="0" err="1">
                          <a:effectLst/>
                        </a:rPr>
                        <a:t>Rui</a:t>
                      </a:r>
                      <a:r>
                        <a:rPr lang="en-US" sz="1100" b="1" dirty="0">
                          <a:effectLst/>
                        </a:rPr>
                        <a:t> Wang</a:t>
                      </a:r>
                      <a:endParaRPr lang="en-US" sz="1100" b="1" dirty="0">
                        <a:solidFill>
                          <a:srgbClr val="000000"/>
                        </a:solidFill>
                        <a:effectLst/>
                        <a:latin typeface="arial"/>
                      </a:endParaRPr>
                    </a:p>
                  </a:txBody>
                  <a:tcPr marL="0" marR="0" marT="0" marB="0" anchor="ctr">
                    <a:solidFill>
                      <a:schemeClr val="accent4">
                        <a:lumMod val="20000"/>
                        <a:lumOff val="80000"/>
                      </a:schemeClr>
                    </a:solidFill>
                  </a:tcPr>
                </a:tc>
                <a:tc>
                  <a:txBody>
                    <a:bodyPr/>
                    <a:lstStyle/>
                    <a:p>
                      <a:pPr algn="ctr" rtl="0" fontAlgn="ctr"/>
                      <a:r>
                        <a:rPr lang="en-US" sz="1100" b="1" dirty="0" smtClean="0">
                          <a:solidFill>
                            <a:schemeClr val="tx1"/>
                          </a:solidFill>
                          <a:effectLst/>
                          <a:latin typeface="+mn-lt"/>
                        </a:rPr>
                        <a:t>A</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good</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chance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to</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communicate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and</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work</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together</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Help</a:t>
                      </a:r>
                      <a:r>
                        <a:rPr lang="zh-CN" altLang="en-US" sz="1100" b="1" dirty="0" smtClean="0">
                          <a:effectLst/>
                        </a:rPr>
                        <a:t> </a:t>
                      </a:r>
                      <a:r>
                        <a:rPr lang="en-US" altLang="zh-CN" sz="1100" b="1" dirty="0" smtClean="0">
                          <a:effectLst/>
                        </a:rPr>
                        <a:t>teammates</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b</a:t>
                      </a:r>
                      <a:r>
                        <a:rPr lang="en-US" sz="1100" b="1" dirty="0" smtClean="0">
                          <a:effectLst/>
                        </a:rPr>
                        <a:t>e </a:t>
                      </a:r>
                      <a:r>
                        <a:rPr lang="en-US" sz="1100" b="1" dirty="0">
                          <a:effectLst/>
                        </a:rPr>
                        <a:t>familiar with the whole pipeline. </a:t>
                      </a:r>
                      <a:r>
                        <a:rPr lang="en-US" sz="1100" b="1" dirty="0" smtClean="0">
                          <a:effectLst/>
                        </a:rPr>
                        <a:t>Clarify</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structure</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system</a:t>
                      </a:r>
                      <a:r>
                        <a:rPr lang="zh-CN" altLang="en-US" sz="1100" b="1" dirty="0" smtClean="0">
                          <a:effectLst/>
                        </a:rPr>
                        <a:t> </a:t>
                      </a:r>
                      <a:r>
                        <a:rPr lang="en-US" altLang="zh-CN" sz="1100" b="1" dirty="0" smtClean="0">
                          <a:effectLst/>
                        </a:rPr>
                        <a:t>and</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strategy</a:t>
                      </a:r>
                      <a:r>
                        <a:rPr lang="zh-CN" altLang="en-US" sz="1100" b="1" dirty="0" smtClean="0">
                          <a:effectLst/>
                        </a:rPr>
                        <a:t> </a:t>
                      </a:r>
                      <a:r>
                        <a:rPr lang="en-US" altLang="zh-CN" sz="1100" b="1" dirty="0" smtClean="0">
                          <a:effectLst/>
                        </a:rPr>
                        <a:t>used</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get</a:t>
                      </a:r>
                      <a:r>
                        <a:rPr lang="zh-CN" altLang="en-US" sz="1100" b="1" dirty="0" smtClean="0">
                          <a:effectLst/>
                        </a:rPr>
                        <a:t> </a:t>
                      </a:r>
                      <a:r>
                        <a:rPr lang="en-US" altLang="zh-CN" sz="1100" b="1" dirty="0" smtClean="0">
                          <a:effectLst/>
                        </a:rPr>
                        <a:t>better</a:t>
                      </a:r>
                      <a:r>
                        <a:rPr lang="zh-CN" altLang="en-US" sz="1100" b="1" dirty="0" smtClean="0">
                          <a:effectLst/>
                        </a:rPr>
                        <a:t> </a:t>
                      </a:r>
                      <a:r>
                        <a:rPr lang="en-US" altLang="zh-CN" sz="1100" b="1" dirty="0" smtClean="0">
                          <a:effectLst/>
                        </a:rPr>
                        <a:t>performance</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a:effectLst/>
                        </a:rPr>
                        <a:t>Aggressive learner. Try to </a:t>
                      </a:r>
                      <a:r>
                        <a:rPr lang="en-US" sz="1100" b="1" dirty="0" smtClean="0">
                          <a:effectLst/>
                        </a:rPr>
                        <a:t>utilize </a:t>
                      </a:r>
                      <a:r>
                        <a:rPr lang="en-US" sz="1100" b="1" dirty="0">
                          <a:effectLst/>
                        </a:rPr>
                        <a:t>lots of new concepts and techniques.</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a:effectLst/>
                        </a:rPr>
                        <a:t>Learn how to cooperate with other guys via </a:t>
                      </a:r>
                      <a:r>
                        <a:rPr lang="en-US" sz="1100" b="1" dirty="0" err="1">
                          <a:effectLst/>
                        </a:rPr>
                        <a:t>github</a:t>
                      </a:r>
                      <a:r>
                        <a:rPr lang="en-US" sz="1100" b="1" dirty="0">
                          <a:effectLst/>
                        </a:rPr>
                        <a:t>, and gain experience on how to merge code and sync repo.</a:t>
                      </a:r>
                      <a:endParaRPr lang="en-US" sz="1100" b="1" dirty="0">
                        <a:solidFill>
                          <a:srgbClr val="000000"/>
                        </a:solidFill>
                        <a:effectLst/>
                        <a:latin typeface="arial"/>
                      </a:endParaRPr>
                    </a:p>
                  </a:txBody>
                  <a:tcPr marL="0" marR="0" marT="0" marB="0" anchor="ctr"/>
                </a:tc>
              </a:tr>
              <a:tr h="969518">
                <a:tc>
                  <a:txBody>
                    <a:bodyPr/>
                    <a:lstStyle/>
                    <a:p>
                      <a:pPr algn="ctr" rtl="0" fontAlgn="ctr"/>
                      <a:r>
                        <a:rPr lang="en-US" sz="1100" b="1" dirty="0">
                          <a:effectLst/>
                        </a:rPr>
                        <a:t>Victor Zhao</a:t>
                      </a:r>
                      <a:endParaRPr lang="en-US" sz="1100" b="1" dirty="0">
                        <a:solidFill>
                          <a:srgbClr val="000000"/>
                        </a:solidFill>
                        <a:effectLst/>
                        <a:latin typeface="arial"/>
                      </a:endParaRPr>
                    </a:p>
                  </a:txBody>
                  <a:tcPr marL="0" marR="0" marT="0" marB="0" anchor="ctr">
                    <a:solidFill>
                      <a:schemeClr val="accent4">
                        <a:lumMod val="20000"/>
                        <a:lumOff val="80000"/>
                      </a:schemeClr>
                    </a:solidFill>
                  </a:tcPr>
                </a:tc>
                <a:tc>
                  <a:txBody>
                    <a:bodyPr/>
                    <a:lstStyle/>
                    <a:p>
                      <a:pPr algn="ctr" rtl="0" fontAlgn="ctr"/>
                      <a:r>
                        <a:rPr lang="en-US" sz="1100" b="1" smtClean="0">
                          <a:solidFill>
                            <a:srgbClr val="000000"/>
                          </a:solidFill>
                          <a:effectLst/>
                          <a:latin typeface="arial"/>
                        </a:rPr>
                        <a:t>Reborn</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solidFill>
                            <a:schemeClr val="tx1"/>
                          </a:solidFill>
                          <a:effectLst/>
                          <a:latin typeface="+mn-lt"/>
                        </a:rPr>
                        <a:t>Mainly</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in</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charge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of</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building</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the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whole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structure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of</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the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system,</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create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the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snippets</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retrieval</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section</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to</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help</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get</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the</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exact</a:t>
                      </a:r>
                      <a:r>
                        <a:rPr lang="zh-CN" altLang="en-US" sz="1100" b="1" dirty="0" smtClean="0">
                          <a:solidFill>
                            <a:schemeClr val="tx1"/>
                          </a:solidFill>
                          <a:effectLst/>
                          <a:latin typeface="+mn-lt"/>
                        </a:rPr>
                        <a:t> </a:t>
                      </a:r>
                      <a:r>
                        <a:rPr lang="en-US" altLang="zh-CN" sz="1100" b="1" dirty="0" smtClean="0">
                          <a:solidFill>
                            <a:schemeClr val="tx1"/>
                          </a:solidFill>
                          <a:effectLst/>
                          <a:latin typeface="+mn-lt"/>
                        </a:rPr>
                        <a:t>answer</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Try</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learn</a:t>
                      </a:r>
                      <a:r>
                        <a:rPr lang="zh-CN" altLang="en-US" sz="1100" b="1" dirty="0" smtClean="0">
                          <a:effectLst/>
                        </a:rPr>
                        <a:t> </a:t>
                      </a:r>
                      <a:r>
                        <a:rPr lang="en-US" altLang="zh-CN" sz="1100" b="1" dirty="0" smtClean="0">
                          <a:effectLst/>
                        </a:rPr>
                        <a:t>new</a:t>
                      </a:r>
                      <a:r>
                        <a:rPr lang="zh-CN" altLang="en-US" sz="1100" b="1" dirty="0" smtClean="0">
                          <a:effectLst/>
                        </a:rPr>
                        <a:t> </a:t>
                      </a:r>
                      <a:r>
                        <a:rPr lang="en-US" altLang="zh-CN" sz="1100" b="1" dirty="0" smtClean="0">
                          <a:effectLst/>
                        </a:rPr>
                        <a:t>knowledge</a:t>
                      </a:r>
                      <a:r>
                        <a:rPr lang="zh-CN" altLang="en-US" sz="1100" b="1" dirty="0" smtClean="0">
                          <a:effectLst/>
                        </a:rPr>
                        <a:t> </a:t>
                      </a:r>
                      <a:r>
                        <a:rPr lang="en-US" altLang="zh-CN" sz="1100" b="1" dirty="0" smtClean="0">
                          <a:effectLst/>
                        </a:rPr>
                        <a:t>and</a:t>
                      </a:r>
                      <a:r>
                        <a:rPr lang="zh-CN" altLang="en-US" sz="1100" b="1" dirty="0" smtClean="0">
                          <a:effectLst/>
                        </a:rPr>
                        <a:t> </a:t>
                      </a:r>
                      <a:r>
                        <a:rPr lang="en-US" altLang="zh-CN" sz="1100" b="1" dirty="0" smtClean="0">
                          <a:effectLst/>
                        </a:rPr>
                        <a:t>improve</a:t>
                      </a:r>
                      <a:r>
                        <a:rPr lang="zh-CN" altLang="en-US" sz="1100" b="1" dirty="0" smtClean="0">
                          <a:effectLst/>
                        </a:rPr>
                        <a:t> </a:t>
                      </a:r>
                      <a:r>
                        <a:rPr lang="en-US" altLang="zh-CN" sz="1100" b="1" dirty="0" smtClean="0">
                          <a:effectLst/>
                        </a:rPr>
                        <a:t>all</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time</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a:effectLst/>
                        </a:rPr>
                        <a:t>Employ time management strategies to my own life. Be more proactive.</a:t>
                      </a:r>
                      <a:endParaRPr lang="en-US" sz="1100" b="1" dirty="0">
                        <a:solidFill>
                          <a:srgbClr val="000000"/>
                        </a:solidFill>
                        <a:effectLst/>
                        <a:latin typeface="arial"/>
                      </a:endParaRPr>
                    </a:p>
                  </a:txBody>
                  <a:tcPr marL="0" marR="0" marT="0" marB="0" anchor="ctr"/>
                </a:tc>
              </a:tr>
              <a:tr h="821815">
                <a:tc>
                  <a:txBody>
                    <a:bodyPr/>
                    <a:lstStyle/>
                    <a:p>
                      <a:pPr algn="ctr" rtl="0" fontAlgn="ctr"/>
                      <a:r>
                        <a:rPr lang="en-US" sz="1100" b="1" dirty="0">
                          <a:effectLst/>
                        </a:rPr>
                        <a:t>Carol Cheng</a:t>
                      </a:r>
                      <a:endParaRPr lang="en-US" sz="1100" b="1" dirty="0">
                        <a:solidFill>
                          <a:srgbClr val="000000"/>
                        </a:solidFill>
                        <a:effectLst/>
                        <a:latin typeface="arial"/>
                      </a:endParaRPr>
                    </a:p>
                  </a:txBody>
                  <a:tcPr marL="0" marR="0" marT="0" marB="0" anchor="ctr">
                    <a:solidFill>
                      <a:schemeClr val="accent4">
                        <a:lumMod val="20000"/>
                        <a:lumOff val="80000"/>
                      </a:schemeClr>
                    </a:solidFill>
                  </a:tcPr>
                </a:tc>
                <a:tc>
                  <a:txBody>
                    <a:bodyPr/>
                    <a:lstStyle/>
                    <a:p>
                      <a:pPr algn="ctr" rtl="0" fontAlgn="ctr"/>
                      <a:r>
                        <a:rPr lang="en-US" sz="1100" b="1" dirty="0" smtClean="0">
                          <a:effectLst/>
                        </a:rPr>
                        <a:t>Challenging and</a:t>
                      </a:r>
                      <a:r>
                        <a:rPr lang="en-US" sz="1100" b="1" baseline="0" dirty="0" smtClean="0">
                          <a:effectLst/>
                        </a:rPr>
                        <a:t> interesting</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Mainly</a:t>
                      </a:r>
                      <a:r>
                        <a:rPr lang="zh-CN" altLang="en-US" sz="1100" b="1" dirty="0" smtClean="0">
                          <a:effectLst/>
                        </a:rPr>
                        <a:t> </a:t>
                      </a:r>
                      <a:r>
                        <a:rPr lang="en-US" altLang="zh-CN" sz="1100" b="1" dirty="0" smtClean="0">
                          <a:effectLst/>
                        </a:rPr>
                        <a:t>in</a:t>
                      </a:r>
                      <a:r>
                        <a:rPr lang="zh-CN" altLang="en-US" sz="1100" b="1" dirty="0" smtClean="0">
                          <a:effectLst/>
                        </a:rPr>
                        <a:t> </a:t>
                      </a:r>
                      <a:r>
                        <a:rPr lang="en-US" altLang="zh-CN" sz="1100" b="1" dirty="0" smtClean="0">
                          <a:effectLst/>
                        </a:rPr>
                        <a:t>charge</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documents</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whole</a:t>
                      </a:r>
                      <a:r>
                        <a:rPr lang="zh-CN" altLang="en-US" sz="1100" b="1" dirty="0" smtClean="0">
                          <a:effectLst/>
                        </a:rPr>
                        <a:t> </a:t>
                      </a:r>
                      <a:r>
                        <a:rPr lang="en-US" altLang="zh-CN" sz="1100" b="1" dirty="0" smtClean="0">
                          <a:effectLst/>
                        </a:rPr>
                        <a:t>project,</a:t>
                      </a:r>
                      <a:r>
                        <a:rPr lang="zh-CN" altLang="en-US" sz="1100" b="1" dirty="0" smtClean="0">
                          <a:effectLst/>
                        </a:rPr>
                        <a:t> </a:t>
                      </a:r>
                      <a:r>
                        <a:rPr lang="en-US" altLang="zh-CN" sz="1100" b="1" dirty="0" smtClean="0">
                          <a:effectLst/>
                        </a:rPr>
                        <a:t>help</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manage</a:t>
                      </a:r>
                      <a:r>
                        <a:rPr lang="zh-CN" altLang="en-US" sz="1100" b="1" dirty="0" smtClean="0">
                          <a:effectLst/>
                        </a:rPr>
                        <a:t> </a:t>
                      </a:r>
                      <a:r>
                        <a:rPr lang="en-US" altLang="zh-CN" sz="1100" b="1" dirty="0" smtClean="0">
                          <a:effectLst/>
                        </a:rPr>
                        <a:t>sprints</a:t>
                      </a:r>
                      <a:r>
                        <a:rPr lang="zh-CN" altLang="en-US" sz="1100" b="1" dirty="0" smtClean="0">
                          <a:effectLst/>
                        </a:rPr>
                        <a:t>. </a:t>
                      </a:r>
                      <a:r>
                        <a:rPr lang="en-US" sz="1100" b="1" dirty="0" smtClean="0">
                          <a:effectLst/>
                        </a:rPr>
                        <a:t>Create</a:t>
                      </a:r>
                      <a:r>
                        <a:rPr lang="zh-CN" altLang="en-US" sz="1100" b="1" dirty="0" smtClean="0">
                          <a:effectLst/>
                        </a:rPr>
                        <a:t> </a:t>
                      </a:r>
                      <a:r>
                        <a:rPr lang="en-US" sz="1100" b="1" dirty="0" smtClean="0">
                          <a:effectLst/>
                        </a:rPr>
                        <a:t>complex </a:t>
                      </a:r>
                      <a:r>
                        <a:rPr lang="en-US" sz="1100" b="1" dirty="0">
                          <a:effectLst/>
                        </a:rPr>
                        <a:t>query concepts from atomic query concepts.</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Be</a:t>
                      </a:r>
                      <a:r>
                        <a:rPr lang="zh-CN" altLang="en-US" sz="1100" b="1" dirty="0" smtClean="0">
                          <a:effectLst/>
                        </a:rPr>
                        <a:t> </a:t>
                      </a:r>
                      <a:r>
                        <a:rPr lang="en-US" altLang="zh-CN" sz="1100" b="1" dirty="0" smtClean="0">
                          <a:effectLst/>
                        </a:rPr>
                        <a:t>very</a:t>
                      </a:r>
                      <a:r>
                        <a:rPr lang="zh-CN" altLang="en-US" sz="1100" b="1" dirty="0" smtClean="0">
                          <a:effectLst/>
                        </a:rPr>
                        <a:t> </a:t>
                      </a:r>
                      <a:r>
                        <a:rPr lang="en-US" altLang="zh-CN" sz="1100" b="1" dirty="0" smtClean="0">
                          <a:effectLst/>
                        </a:rPr>
                        <a:t>patient</a:t>
                      </a:r>
                      <a:r>
                        <a:rPr lang="zh-CN" altLang="en-US" sz="1100" b="1" dirty="0" smtClean="0">
                          <a:effectLst/>
                        </a:rPr>
                        <a:t> </a:t>
                      </a:r>
                      <a:r>
                        <a:rPr lang="en-US" altLang="zh-CN" sz="1100" b="1" dirty="0" smtClean="0">
                          <a:effectLst/>
                        </a:rPr>
                        <a:t>on</a:t>
                      </a:r>
                      <a:r>
                        <a:rPr lang="zh-CN" altLang="en-US" sz="1100" b="1" dirty="0" smtClean="0">
                          <a:effectLst/>
                        </a:rPr>
                        <a:t> </a:t>
                      </a:r>
                      <a:r>
                        <a:rPr lang="en-US" altLang="zh-CN" sz="1100" b="1" dirty="0" smtClean="0">
                          <a:effectLst/>
                        </a:rPr>
                        <a:t>work and proactive on learning</a:t>
                      </a:r>
                      <a:r>
                        <a:rPr lang="en-US" altLang="zh-CN" sz="1100" b="1" baseline="0" dirty="0" smtClean="0">
                          <a:effectLst/>
                        </a:rPr>
                        <a:t> details of the project</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a:effectLst/>
                        </a:rPr>
                        <a:t>Interact and communicate with </a:t>
                      </a:r>
                      <a:r>
                        <a:rPr lang="en-US" sz="1100" b="1" dirty="0" smtClean="0">
                          <a:effectLst/>
                        </a:rPr>
                        <a:t>teammates </a:t>
                      </a:r>
                      <a:r>
                        <a:rPr lang="en-US" sz="1100" b="1" dirty="0">
                          <a:effectLst/>
                        </a:rPr>
                        <a:t>more </a:t>
                      </a:r>
                      <a:r>
                        <a:rPr lang="en-US" sz="1100" b="1">
                          <a:effectLst/>
                        </a:rPr>
                        <a:t>often</a:t>
                      </a:r>
                      <a:r>
                        <a:rPr lang="en-US" sz="1100" b="1" smtClean="0">
                          <a:effectLst/>
                        </a:rPr>
                        <a:t>.</a:t>
                      </a:r>
                      <a:endParaRPr lang="en-US" sz="1100" b="1" dirty="0">
                        <a:solidFill>
                          <a:srgbClr val="000000"/>
                        </a:solidFill>
                        <a:effectLst/>
                        <a:latin typeface="arial"/>
                      </a:endParaRPr>
                    </a:p>
                  </a:txBody>
                  <a:tcPr marL="0" marR="0" marT="0" marB="0" anchor="ctr"/>
                </a:tc>
              </a:tr>
              <a:tr h="1068249">
                <a:tc>
                  <a:txBody>
                    <a:bodyPr/>
                    <a:lstStyle/>
                    <a:p>
                      <a:pPr algn="ctr" rtl="0" fontAlgn="ctr"/>
                      <a:r>
                        <a:rPr lang="en-US" sz="1100" b="1" dirty="0">
                          <a:effectLst/>
                        </a:rPr>
                        <a:t>Yan Zhao</a:t>
                      </a:r>
                      <a:endParaRPr lang="en-US" sz="1100" b="1" dirty="0">
                        <a:solidFill>
                          <a:srgbClr val="000000"/>
                        </a:solidFill>
                        <a:effectLst/>
                        <a:latin typeface="arial"/>
                      </a:endParaRPr>
                    </a:p>
                  </a:txBody>
                  <a:tcPr marL="0" marR="0" marT="0" marB="0" anchor="ctr">
                    <a:solidFill>
                      <a:schemeClr val="accent4">
                        <a:lumMod val="20000"/>
                        <a:lumOff val="80000"/>
                      </a:schemeClr>
                    </a:solidFill>
                  </a:tcPr>
                </a:tc>
                <a:tc>
                  <a:txBody>
                    <a:bodyPr/>
                    <a:lstStyle/>
                    <a:p>
                      <a:pPr algn="ctr" rtl="0" fontAlgn="ctr"/>
                      <a:r>
                        <a:rPr lang="en-US" sz="1100" b="1" dirty="0" smtClean="0">
                          <a:effectLst/>
                        </a:rPr>
                        <a:t>Learn</a:t>
                      </a:r>
                      <a:r>
                        <a:rPr lang="zh-CN" altLang="en-US" sz="1100" b="1" dirty="0" smtClean="0">
                          <a:effectLst/>
                        </a:rPr>
                        <a:t> </a:t>
                      </a:r>
                      <a:r>
                        <a:rPr lang="en-US" altLang="zh-CN" sz="1100" b="1" dirty="0" smtClean="0">
                          <a:effectLst/>
                        </a:rPr>
                        <a:t>a</a:t>
                      </a:r>
                      <a:r>
                        <a:rPr lang="zh-CN" altLang="en-US" sz="1100" b="1" dirty="0" smtClean="0">
                          <a:effectLst/>
                        </a:rPr>
                        <a:t> </a:t>
                      </a:r>
                      <a:r>
                        <a:rPr lang="en-US" altLang="zh-CN" sz="1100" b="1" dirty="0" smtClean="0">
                          <a:effectLst/>
                        </a:rPr>
                        <a:t>lot</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things</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Help</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build</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pipeline</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whole</a:t>
                      </a:r>
                      <a:r>
                        <a:rPr lang="zh-CN" altLang="en-US" sz="1100" b="1" dirty="0" smtClean="0">
                          <a:effectLst/>
                        </a:rPr>
                        <a:t> </a:t>
                      </a:r>
                      <a:r>
                        <a:rPr lang="en-US" altLang="zh-CN" sz="1100" b="1" dirty="0" smtClean="0">
                          <a:effectLst/>
                        </a:rPr>
                        <a:t>system,</a:t>
                      </a:r>
                      <a:r>
                        <a:rPr lang="zh-CN" altLang="en-US" sz="1100" b="1" dirty="0" smtClean="0">
                          <a:effectLst/>
                        </a:rPr>
                        <a:t> </a:t>
                      </a:r>
                      <a:r>
                        <a:rPr lang="en-US" altLang="zh-CN" sz="1100" b="1" dirty="0" smtClean="0">
                          <a:effectLst/>
                        </a:rPr>
                        <a:t>help</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improve</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performance</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snippets.</a:t>
                      </a:r>
                      <a:r>
                        <a:rPr lang="zh-CN" altLang="en-US" sz="1100" b="1" dirty="0" smtClean="0">
                          <a:effectLst/>
                        </a:rPr>
                        <a:t> </a:t>
                      </a:r>
                      <a:r>
                        <a:rPr lang="en-US" altLang="zh-CN" sz="1100" b="1" dirty="0" smtClean="0">
                          <a:effectLst/>
                        </a:rPr>
                        <a:t>In</a:t>
                      </a:r>
                      <a:r>
                        <a:rPr lang="zh-CN" altLang="en-US" sz="1100" b="1" dirty="0" smtClean="0">
                          <a:effectLst/>
                        </a:rPr>
                        <a:t> </a:t>
                      </a:r>
                      <a:r>
                        <a:rPr lang="en-US" altLang="zh-CN" sz="1100" b="1" dirty="0" smtClean="0">
                          <a:effectLst/>
                        </a:rPr>
                        <a:t>charge</a:t>
                      </a:r>
                      <a:r>
                        <a:rPr lang="zh-CN" altLang="en-US" sz="1100" b="1" dirty="0" smtClean="0">
                          <a:effectLst/>
                        </a:rPr>
                        <a:t> </a:t>
                      </a:r>
                      <a:r>
                        <a:rPr lang="en-US" altLang="zh-CN" sz="1100" b="1" dirty="0" smtClean="0">
                          <a:effectLst/>
                        </a:rPr>
                        <a:t>of</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consumer</a:t>
                      </a:r>
                      <a:r>
                        <a:rPr lang="zh-CN" altLang="en-US" sz="1100" b="1" dirty="0" smtClean="0">
                          <a:effectLst/>
                        </a:rPr>
                        <a:t> </a:t>
                      </a:r>
                      <a:r>
                        <a:rPr lang="en-US" altLang="zh-CN" sz="1100" b="1" dirty="0" smtClean="0">
                          <a:effectLst/>
                        </a:rPr>
                        <a:t>implementation</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evaluate</a:t>
                      </a:r>
                      <a:r>
                        <a:rPr lang="zh-CN" altLang="en-US" sz="1100" b="1" dirty="0" smtClean="0">
                          <a:effectLst/>
                        </a:rPr>
                        <a:t> </a:t>
                      </a:r>
                      <a:r>
                        <a:rPr lang="en-US" altLang="zh-CN" sz="1100" b="1" dirty="0" smtClean="0">
                          <a:effectLst/>
                        </a:rPr>
                        <a:t>the</a:t>
                      </a:r>
                      <a:r>
                        <a:rPr lang="zh-CN" altLang="en-US" sz="1100" b="1" dirty="0" smtClean="0">
                          <a:effectLst/>
                        </a:rPr>
                        <a:t> </a:t>
                      </a:r>
                      <a:r>
                        <a:rPr lang="en-US" altLang="zh-CN" sz="1100" b="1" dirty="0" smtClean="0">
                          <a:effectLst/>
                        </a:rPr>
                        <a:t>answer</a:t>
                      </a:r>
                      <a:r>
                        <a:rPr lang="zh-CN" altLang="en-US" sz="1100" b="1" dirty="0" smtClean="0">
                          <a:effectLst/>
                        </a:rPr>
                        <a:t> </a:t>
                      </a:r>
                      <a:r>
                        <a:rPr lang="en-US" altLang="zh-CN" sz="1100" b="1" dirty="0" smtClean="0">
                          <a:effectLst/>
                        </a:rPr>
                        <a:t>retrieved</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solidFill>
                            <a:srgbClr val="000000"/>
                          </a:solidFill>
                          <a:effectLst/>
                          <a:latin typeface="+mn-lt"/>
                        </a:rPr>
                        <a:t>Try</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to</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learn</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new</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knowledge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of</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the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whole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system</a:t>
                      </a:r>
                      <a:endParaRPr lang="en-US" sz="1100" b="1" dirty="0">
                        <a:solidFill>
                          <a:srgbClr val="000000"/>
                        </a:solidFill>
                        <a:effectLst/>
                        <a:latin typeface="+mn-lt"/>
                      </a:endParaRPr>
                    </a:p>
                  </a:txBody>
                  <a:tcPr marL="0" marR="0" marT="0" marB="0" anchor="ctr"/>
                </a:tc>
                <a:tc>
                  <a:txBody>
                    <a:bodyPr/>
                    <a:lstStyle/>
                    <a:p>
                      <a:pPr algn="ctr" rtl="0" fontAlgn="ctr"/>
                      <a:r>
                        <a:rPr lang="en-US" sz="1100" b="1" dirty="0" smtClean="0">
                          <a:solidFill>
                            <a:srgbClr val="000000"/>
                          </a:solidFill>
                          <a:effectLst/>
                          <a:latin typeface="+mn-lt"/>
                        </a:rPr>
                        <a:t>Work</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harder</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on</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the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task,</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cooperate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more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with</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other</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teammates</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and</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learn</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to</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manage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the</a:t>
                      </a:r>
                      <a:r>
                        <a:rPr lang="zh-CN" altLang="en-US" sz="1100" b="1" dirty="0" smtClean="0">
                          <a:solidFill>
                            <a:srgbClr val="000000"/>
                          </a:solidFill>
                          <a:effectLst/>
                          <a:latin typeface="+mn-lt"/>
                        </a:rPr>
                        <a:t> </a:t>
                      </a:r>
                      <a:r>
                        <a:rPr lang="en-US" altLang="zh-CN" sz="1100" b="1" dirty="0" smtClean="0">
                          <a:solidFill>
                            <a:srgbClr val="000000"/>
                          </a:solidFill>
                          <a:effectLst/>
                          <a:latin typeface="+mn-lt"/>
                        </a:rPr>
                        <a:t>time.</a:t>
                      </a:r>
                      <a:endParaRPr lang="en-US" sz="1100" b="1" dirty="0">
                        <a:solidFill>
                          <a:srgbClr val="000000"/>
                        </a:solidFill>
                        <a:effectLst/>
                        <a:latin typeface="+mn-lt"/>
                      </a:endParaRPr>
                    </a:p>
                  </a:txBody>
                  <a:tcPr marL="0" marR="0" marT="0" marB="0" anchor="ctr"/>
                </a:tc>
              </a:tr>
              <a:tr h="1292689">
                <a:tc>
                  <a:txBody>
                    <a:bodyPr/>
                    <a:lstStyle/>
                    <a:p>
                      <a:pPr algn="ctr" rtl="0" fontAlgn="ctr"/>
                      <a:r>
                        <a:rPr lang="en-US" sz="1100" b="1" dirty="0">
                          <a:effectLst/>
                        </a:rPr>
                        <a:t>Hua Tang</a:t>
                      </a:r>
                      <a:endParaRPr lang="en-US" sz="1100" b="1" dirty="0">
                        <a:solidFill>
                          <a:srgbClr val="000000"/>
                        </a:solidFill>
                        <a:effectLst/>
                        <a:latin typeface="arial"/>
                      </a:endParaRPr>
                    </a:p>
                  </a:txBody>
                  <a:tcPr marL="0" marR="0" marT="0" marB="0" anchor="ctr">
                    <a:solidFill>
                      <a:schemeClr val="accent4">
                        <a:lumMod val="20000"/>
                        <a:lumOff val="80000"/>
                      </a:schemeClr>
                    </a:solidFill>
                  </a:tcPr>
                </a:tc>
                <a:tc>
                  <a:txBody>
                    <a:bodyPr/>
                    <a:lstStyle/>
                    <a:p>
                      <a:pPr algn="ctr" rtl="0" fontAlgn="ctr"/>
                      <a:r>
                        <a:rPr lang="en-US" sz="1100" b="1" dirty="0">
                          <a:effectLst/>
                        </a:rPr>
                        <a:t>Exciting</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smtClean="0">
                          <a:effectLst/>
                        </a:rPr>
                        <a:t>Help</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manage</a:t>
                      </a:r>
                      <a:r>
                        <a:rPr lang="zh-CN" altLang="en-US" sz="1100" b="1" dirty="0" smtClean="0">
                          <a:effectLst/>
                        </a:rPr>
                        <a:t> </a:t>
                      </a:r>
                      <a:r>
                        <a:rPr lang="en-US" altLang="zh-CN" sz="1100" b="1" dirty="0" smtClean="0">
                          <a:effectLst/>
                        </a:rPr>
                        <a:t>sprints</a:t>
                      </a:r>
                      <a:r>
                        <a:rPr lang="zh-CN" altLang="en-US" sz="1100" b="1" dirty="0" smtClean="0">
                          <a:effectLst/>
                        </a:rPr>
                        <a:t> </a:t>
                      </a:r>
                      <a:r>
                        <a:rPr lang="en-US" altLang="zh-CN" sz="1100" b="1" dirty="0" smtClean="0">
                          <a:effectLst/>
                        </a:rPr>
                        <a:t>and</a:t>
                      </a:r>
                      <a:r>
                        <a:rPr lang="zh-CN" altLang="en-US" sz="1100" b="1" dirty="0" smtClean="0">
                          <a:effectLst/>
                        </a:rPr>
                        <a:t> </a:t>
                      </a:r>
                      <a:r>
                        <a:rPr lang="en-US" altLang="zh-CN" sz="1100" b="1" dirty="0" smtClean="0">
                          <a:effectLst/>
                        </a:rPr>
                        <a:t>prepare</a:t>
                      </a:r>
                      <a:r>
                        <a:rPr lang="zh-CN" altLang="en-US" sz="1100" b="1" dirty="0" smtClean="0">
                          <a:effectLst/>
                        </a:rPr>
                        <a:t> </a:t>
                      </a:r>
                      <a:r>
                        <a:rPr lang="en-US" altLang="zh-CN" sz="1100" b="1" dirty="0" smtClean="0">
                          <a:effectLst/>
                        </a:rPr>
                        <a:t>documents</a:t>
                      </a:r>
                      <a:r>
                        <a:rPr lang="zh-CN" altLang="en-US" sz="1100" b="1" dirty="0" smtClean="0">
                          <a:effectLst/>
                        </a:rPr>
                        <a:t>. </a:t>
                      </a:r>
                      <a:r>
                        <a:rPr lang="en-US" sz="1100" b="1" dirty="0" smtClean="0">
                          <a:effectLst/>
                        </a:rPr>
                        <a:t>Add </a:t>
                      </a:r>
                      <a:r>
                        <a:rPr lang="en-US" sz="1100" b="1" dirty="0">
                          <a:effectLst/>
                        </a:rPr>
                        <a:t>complex query processing in Concept Annotator, Document Annotator and Triple Annotator. And extra finishing processing in question into atomic query.</a:t>
                      </a:r>
                      <a:endParaRPr lang="en-US" sz="1100" b="1" dirty="0">
                        <a:solidFill>
                          <a:srgbClr val="000000"/>
                        </a:solidFill>
                        <a:effectLst/>
                        <a:latin typeface="arial"/>
                      </a:endParaRPr>
                    </a:p>
                  </a:txBody>
                  <a:tcPr marL="0" marR="0" marT="0" marB="0" anchor="ctr"/>
                </a:tc>
                <a:tc>
                  <a:txBody>
                    <a:bodyPr/>
                    <a:lstStyle/>
                    <a:p>
                      <a:pPr algn="ctr" rtl="0" fontAlgn="ctr"/>
                      <a:r>
                        <a:rPr lang="en-US" altLang="zh-CN" sz="1100" b="1" dirty="0" smtClean="0">
                          <a:effectLst/>
                        </a:rPr>
                        <a:t>Has</a:t>
                      </a:r>
                      <a:r>
                        <a:rPr lang="zh-CN" altLang="en-US" sz="1100" b="1" dirty="0" smtClean="0">
                          <a:effectLst/>
                        </a:rPr>
                        <a:t> </a:t>
                      </a:r>
                      <a:r>
                        <a:rPr lang="en-US" altLang="zh-CN" sz="1100" b="1" dirty="0" smtClean="0">
                          <a:effectLst/>
                        </a:rPr>
                        <a:t>great</a:t>
                      </a:r>
                      <a:r>
                        <a:rPr lang="zh-CN" altLang="en-US" sz="1100" b="1" dirty="0" smtClean="0">
                          <a:effectLst/>
                        </a:rPr>
                        <a:t> </a:t>
                      </a:r>
                      <a:r>
                        <a:rPr lang="en-US" altLang="zh-CN" sz="1100" b="1" dirty="0" smtClean="0">
                          <a:effectLst/>
                        </a:rPr>
                        <a:t>responsibility</a:t>
                      </a:r>
                      <a:r>
                        <a:rPr lang="zh-CN" altLang="en-US" sz="1100" b="1" dirty="0" smtClean="0">
                          <a:effectLst/>
                        </a:rPr>
                        <a:t> </a:t>
                      </a:r>
                      <a:r>
                        <a:rPr lang="en-US" altLang="zh-CN" sz="1100" b="1" dirty="0" smtClean="0">
                          <a:effectLst/>
                        </a:rPr>
                        <a:t>to</a:t>
                      </a:r>
                      <a:r>
                        <a:rPr lang="zh-CN" altLang="en-US" sz="1100" b="1" dirty="0" smtClean="0">
                          <a:effectLst/>
                        </a:rPr>
                        <a:t> </a:t>
                      </a:r>
                      <a:r>
                        <a:rPr lang="en-US" altLang="zh-CN" sz="1100" b="1" dirty="0" smtClean="0">
                          <a:effectLst/>
                        </a:rPr>
                        <a:t>finish</a:t>
                      </a:r>
                      <a:r>
                        <a:rPr lang="zh-CN" altLang="en-US" sz="1100" b="1" dirty="0" smtClean="0">
                          <a:effectLst/>
                        </a:rPr>
                        <a:t> </a:t>
                      </a:r>
                      <a:r>
                        <a:rPr lang="en-US" altLang="zh-CN" sz="1100" b="1" dirty="0" smtClean="0">
                          <a:effectLst/>
                        </a:rPr>
                        <a:t>own</a:t>
                      </a:r>
                      <a:r>
                        <a:rPr lang="zh-CN" altLang="en-US" sz="1100" b="1" dirty="0" smtClean="0">
                          <a:effectLst/>
                        </a:rPr>
                        <a:t> </a:t>
                      </a:r>
                      <a:r>
                        <a:rPr lang="en-US" altLang="zh-CN" sz="1100" b="1" dirty="0" smtClean="0">
                          <a:effectLst/>
                        </a:rPr>
                        <a:t>work</a:t>
                      </a:r>
                      <a:r>
                        <a:rPr lang="zh-CN" altLang="en-US" sz="1100" b="1" dirty="0" smtClean="0">
                          <a:effectLst/>
                        </a:rPr>
                        <a:t>  </a:t>
                      </a:r>
                      <a:endParaRPr lang="en-US" sz="1100" b="1" dirty="0">
                        <a:solidFill>
                          <a:srgbClr val="000000"/>
                        </a:solidFill>
                        <a:effectLst/>
                        <a:latin typeface="arial"/>
                      </a:endParaRPr>
                    </a:p>
                  </a:txBody>
                  <a:tcPr marL="0" marR="0" marT="0" marB="0" anchor="ctr"/>
                </a:tc>
                <a:tc>
                  <a:txBody>
                    <a:bodyPr/>
                    <a:lstStyle/>
                    <a:p>
                      <a:pPr algn="ctr" rtl="0" fontAlgn="ctr"/>
                      <a:r>
                        <a:rPr lang="en-US" sz="1100" b="1" dirty="0">
                          <a:effectLst/>
                        </a:rPr>
                        <a:t>Begin work earlier</a:t>
                      </a:r>
                      <a:endParaRPr lang="en-US" sz="1100" b="1" dirty="0">
                        <a:solidFill>
                          <a:srgbClr val="000000"/>
                        </a:solidFill>
                        <a:effectLst/>
                        <a:latin typeface="arial"/>
                      </a:endParaRPr>
                    </a:p>
                  </a:txBody>
                  <a:tcPr marL="0" marR="0" marT="0" marB="0" anchor="ctr"/>
                </a:tc>
              </a:tr>
            </a:tbl>
          </a:graphicData>
        </a:graphic>
      </p:graphicFrame>
    </p:spTree>
    <p:extLst>
      <p:ext uri="{BB962C8B-B14F-4D97-AF65-F5344CB8AC3E}">
        <p14:creationId xmlns:p14="http://schemas.microsoft.com/office/powerpoint/2010/main" val="14914929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Overview - Objective</a:t>
            </a:r>
            <a:endParaRPr lang="zh-TW" altLang="en-US" dirty="0"/>
          </a:p>
        </p:txBody>
      </p:sp>
      <p:sp>
        <p:nvSpPr>
          <p:cNvPr id="3" name="內容版面配置區 2"/>
          <p:cNvSpPr>
            <a:spLocks noGrp="1"/>
          </p:cNvSpPr>
          <p:nvPr>
            <p:ph idx="1"/>
          </p:nvPr>
        </p:nvSpPr>
        <p:spPr/>
        <p:txBody>
          <a:bodyPr/>
          <a:lstStyle/>
          <a:p>
            <a:r>
              <a:rPr lang="en-US" altLang="zh-TW" dirty="0" smtClean="0"/>
              <a:t>Build a biomedical question answering system </a:t>
            </a:r>
          </a:p>
          <a:p>
            <a:r>
              <a:rPr lang="en-US" altLang="zh-TW" dirty="0" smtClean="0"/>
              <a:t>Answer yes/no questions</a:t>
            </a:r>
            <a:endParaRPr lang="zh-TW" altLang="en-US" dirty="0"/>
          </a:p>
        </p:txBody>
      </p:sp>
      <p:sp>
        <p:nvSpPr>
          <p:cNvPr id="6" name="矩形 5"/>
          <p:cNvSpPr/>
          <p:nvPr/>
        </p:nvSpPr>
        <p:spPr>
          <a:xfrm>
            <a:off x="2334984" y="3633694"/>
            <a:ext cx="5649687" cy="2308324"/>
          </a:xfrm>
          <a:prstGeom prst="rect">
            <a:avLst/>
          </a:prstGeom>
          <a:solidFill>
            <a:schemeClr val="bg2"/>
          </a:solidFill>
          <a:ln w="9525">
            <a:solidFill>
              <a:schemeClr val="bg2">
                <a:lumMod val="25000"/>
              </a:schemeClr>
            </a:solidFill>
            <a:prstDash val="dashDot"/>
          </a:ln>
        </p:spPr>
        <p:txBody>
          <a:bodyPr wrap="square">
            <a:spAutoFit/>
          </a:bodyPr>
          <a:lstStyle/>
          <a:p>
            <a:r>
              <a:rPr lang="en-US" altLang="zh-TW" sz="2400" b="1" u="sng" dirty="0" smtClean="0"/>
              <a:t>Question:</a:t>
            </a:r>
            <a:endParaRPr lang="en-US" altLang="zh-TW" sz="2400" b="1" u="sng" dirty="0"/>
          </a:p>
          <a:p>
            <a:r>
              <a:rPr lang="en-US" altLang="zh-TW" sz="2400" dirty="0" smtClean="0"/>
              <a:t>Is </a:t>
            </a:r>
            <a:r>
              <a:rPr lang="en-US" altLang="zh-TW" sz="2400" dirty="0" err="1"/>
              <a:t>Mammaprint</a:t>
            </a:r>
            <a:r>
              <a:rPr lang="en-US" altLang="zh-TW" sz="2400" dirty="0"/>
              <a:t> approved by the United States Food and Drug </a:t>
            </a:r>
            <a:r>
              <a:rPr lang="en-US" altLang="zh-TW" sz="2400" dirty="0" smtClean="0"/>
              <a:t>Administration?</a:t>
            </a:r>
          </a:p>
          <a:p>
            <a:endParaRPr lang="en-US" altLang="zh-TW" sz="2400" dirty="0" smtClean="0"/>
          </a:p>
          <a:p>
            <a:r>
              <a:rPr lang="en-US" altLang="zh-TW" sz="2400" b="1" u="sng" dirty="0" smtClean="0"/>
              <a:t>Answer:</a:t>
            </a:r>
          </a:p>
          <a:p>
            <a:r>
              <a:rPr lang="en-US" altLang="zh-TW" sz="2400" dirty="0" smtClean="0"/>
              <a:t>Yes</a:t>
            </a:r>
            <a:endParaRPr lang="zh-TW" altLang="en-US" sz="2400" dirty="0"/>
          </a:p>
        </p:txBody>
      </p:sp>
    </p:spTree>
    <p:extLst>
      <p:ext uri="{BB962C8B-B14F-4D97-AF65-F5344CB8AC3E}">
        <p14:creationId xmlns:p14="http://schemas.microsoft.com/office/powerpoint/2010/main" val="24571297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 Use Case</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20" y="1811791"/>
            <a:ext cx="7419975" cy="4638675"/>
          </a:xfrm>
          <a:prstGeom prst="rect">
            <a:avLst/>
          </a:prstGeom>
        </p:spPr>
      </p:pic>
    </p:spTree>
    <p:extLst>
      <p:ext uri="{BB962C8B-B14F-4D97-AF65-F5344CB8AC3E}">
        <p14:creationId xmlns:p14="http://schemas.microsoft.com/office/powerpoint/2010/main" val="39165162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Overview - Milestones</a:t>
            </a:r>
            <a:endParaRPr lang="zh-TW" altLang="en-US" dirty="0"/>
          </a:p>
        </p:txBody>
      </p:sp>
      <p:graphicFrame>
        <p:nvGraphicFramePr>
          <p:cNvPr id="5" name="資料庫圖表 4"/>
          <p:cNvGraphicFramePr/>
          <p:nvPr>
            <p:extLst>
              <p:ext uri="{D42A27DB-BD31-4B8C-83A1-F6EECF244321}">
                <p14:modId xmlns:p14="http://schemas.microsoft.com/office/powerpoint/2010/main" val="421238026"/>
              </p:ext>
            </p:extLst>
          </p:nvPr>
        </p:nvGraphicFramePr>
        <p:xfrm>
          <a:off x="1940379" y="187052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32807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Architecture</a:t>
            </a:r>
            <a:endParaRPr lang="zh-TW" altLang="en-US" dirty="0"/>
          </a:p>
        </p:txBody>
      </p:sp>
      <p:sp>
        <p:nvSpPr>
          <p:cNvPr id="4" name="矩形 3"/>
          <p:cNvSpPr/>
          <p:nvPr/>
        </p:nvSpPr>
        <p:spPr bwMode="auto">
          <a:xfrm>
            <a:off x="1119848" y="3360411"/>
            <a:ext cx="1778842" cy="2428291"/>
          </a:xfrm>
          <a:prstGeom prst="rect">
            <a:avLst/>
          </a:prstGeom>
          <a:solidFill>
            <a:schemeClr val="bg1">
              <a:lumMod val="9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ndParaRPr>
          </a:p>
        </p:txBody>
      </p:sp>
      <p:sp>
        <p:nvSpPr>
          <p:cNvPr id="6" name="矩形 5"/>
          <p:cNvSpPr/>
          <p:nvPr/>
        </p:nvSpPr>
        <p:spPr bwMode="auto">
          <a:xfrm>
            <a:off x="2211189" y="2449286"/>
            <a:ext cx="5656672" cy="3339417"/>
          </a:xfrm>
          <a:prstGeom prst="rect">
            <a:avLst/>
          </a:prstGeom>
          <a:solidFill>
            <a:schemeClr val="bg1">
              <a:lumMod val="9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ndParaRPr>
          </a:p>
        </p:txBody>
      </p:sp>
      <p:sp>
        <p:nvSpPr>
          <p:cNvPr id="7" name="橢圓 6"/>
          <p:cNvSpPr/>
          <p:nvPr/>
        </p:nvSpPr>
        <p:spPr bwMode="auto">
          <a:xfrm>
            <a:off x="1011847" y="1785664"/>
            <a:ext cx="1199341" cy="559697"/>
          </a:xfrm>
          <a:prstGeom prst="ellipse">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chemeClr val="bg1">
                    <a:lumMod val="10000"/>
                  </a:schemeClr>
                </a:solidFill>
              </a:rPr>
              <a:t>Input</a:t>
            </a:r>
          </a:p>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chemeClr val="bg1">
                    <a:lumMod val="10000"/>
                  </a:schemeClr>
                </a:solidFill>
              </a:rPr>
              <a:t>Questions</a:t>
            </a:r>
            <a:endParaRPr kumimoji="0" lang="zh-TW" altLang="en-US" sz="1200" b="0" i="0" u="none" strike="noStrike" cap="none" normalizeH="0" baseline="0" dirty="0" smtClean="0">
              <a:ln>
                <a:noFill/>
              </a:ln>
              <a:solidFill>
                <a:schemeClr val="bg1">
                  <a:lumMod val="10000"/>
                </a:schemeClr>
              </a:solidFill>
              <a:effectLst/>
            </a:endParaRPr>
          </a:p>
        </p:txBody>
      </p:sp>
      <p:sp>
        <p:nvSpPr>
          <p:cNvPr id="8" name="矩形 7"/>
          <p:cNvSpPr/>
          <p:nvPr/>
        </p:nvSpPr>
        <p:spPr bwMode="auto">
          <a:xfrm>
            <a:off x="1133159" y="2723235"/>
            <a:ext cx="918179" cy="470134"/>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ysClr val="windowText" lastClr="000000"/>
                </a:solidFill>
                <a:effectLst/>
              </a:rPr>
              <a:t>Collection</a:t>
            </a:r>
            <a:br>
              <a:rPr kumimoji="0" lang="en-US" altLang="zh-TW" sz="1200" b="0" i="0" u="none" strike="noStrike" cap="none" normalizeH="0" baseline="0" dirty="0" smtClean="0">
                <a:ln>
                  <a:noFill/>
                </a:ln>
                <a:solidFill>
                  <a:sysClr val="windowText" lastClr="000000"/>
                </a:solidFill>
                <a:effectLst/>
              </a:rPr>
            </a:br>
            <a:r>
              <a:rPr kumimoji="0" lang="en-US" altLang="zh-TW" sz="1200" b="0" i="0" u="none" strike="noStrike" cap="none" normalizeH="0" baseline="0" dirty="0" smtClean="0">
                <a:ln>
                  <a:noFill/>
                </a:ln>
                <a:solidFill>
                  <a:sysClr val="windowText" lastClr="000000"/>
                </a:solidFill>
                <a:effectLst/>
              </a:rPr>
              <a:t>Reader</a:t>
            </a:r>
            <a:endParaRPr kumimoji="0" lang="zh-TW" altLang="en-US" sz="1200" b="0" i="0" u="none" strike="noStrike" cap="none" normalizeH="0" baseline="0" dirty="0" smtClean="0">
              <a:ln>
                <a:noFill/>
              </a:ln>
              <a:solidFill>
                <a:sysClr val="windowText" lastClr="000000"/>
              </a:solidFill>
              <a:effectLst/>
            </a:endParaRPr>
          </a:p>
        </p:txBody>
      </p:sp>
      <p:sp>
        <p:nvSpPr>
          <p:cNvPr id="9" name="矩形 8"/>
          <p:cNvSpPr/>
          <p:nvPr/>
        </p:nvSpPr>
        <p:spPr bwMode="auto">
          <a:xfrm>
            <a:off x="2524024" y="2815541"/>
            <a:ext cx="1208427" cy="63625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err="1">
                <a:solidFill>
                  <a:sysClr val="windowText" lastClr="000000"/>
                </a:solidFill>
              </a:rPr>
              <a:t>ComplexQuery</a:t>
            </a:r>
            <a:endParaRPr lang="en-US" altLang="zh-TW" sz="1200" dirty="0">
              <a:solidFill>
                <a:sysClr val="windowText" lastClr="000000"/>
              </a:solidFill>
            </a:endParaRPr>
          </a:p>
          <a:p>
            <a:pPr algn="ctr"/>
            <a:r>
              <a:rPr lang="en-US" altLang="zh-TW" sz="1200" dirty="0">
                <a:solidFill>
                  <a:sysClr val="windowText" lastClr="000000"/>
                </a:solidFill>
              </a:rPr>
              <a:t>(AND)</a:t>
            </a:r>
          </a:p>
          <a:p>
            <a:pPr algn="ctr"/>
            <a:r>
              <a:rPr lang="en-US" altLang="zh-TW" sz="1200" dirty="0">
                <a:solidFill>
                  <a:sysClr val="windowText" lastClr="000000"/>
                </a:solidFill>
              </a:rPr>
              <a:t>Annotator</a:t>
            </a:r>
            <a:endParaRPr lang="zh-TW" altLang="en-US" sz="1200" dirty="0">
              <a:solidFill>
                <a:sysClr val="windowText" lastClr="000000"/>
              </a:solidFill>
            </a:endParaRPr>
          </a:p>
        </p:txBody>
      </p:sp>
      <p:sp>
        <p:nvSpPr>
          <p:cNvPr id="10" name="矩形 9"/>
          <p:cNvSpPr/>
          <p:nvPr/>
        </p:nvSpPr>
        <p:spPr bwMode="auto">
          <a:xfrm>
            <a:off x="2530789" y="3565764"/>
            <a:ext cx="1201662" cy="620534"/>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err="1" smtClean="0">
                <a:ln>
                  <a:noFill/>
                </a:ln>
                <a:solidFill>
                  <a:sysClr val="windowText" lastClr="000000"/>
                </a:solidFill>
                <a:effectLst/>
              </a:rPr>
              <a:t>ComplexQuery</a:t>
            </a:r>
            <a:endParaRPr kumimoji="0" lang="en-US" altLang="zh-TW" sz="1200" b="0" i="0" u="none" strike="noStrike" cap="none" normalizeH="0" baseline="0" dirty="0" smtClean="0">
              <a:ln>
                <a:noFill/>
              </a:ln>
              <a:solidFill>
                <a:sysClr val="windowText" lastClr="000000"/>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ysClr val="windowText" lastClr="000000"/>
                </a:solidFill>
              </a:rPr>
              <a:t>(OR)</a:t>
            </a:r>
            <a:endParaRPr kumimoji="0" lang="en-US" altLang="zh-TW" sz="1200" b="0" i="0" u="none" strike="noStrike" cap="none" normalizeH="0" baseline="0" dirty="0" smtClean="0">
              <a:ln>
                <a:noFill/>
              </a:ln>
              <a:solidFill>
                <a:sysClr val="windowText" lastClr="000000"/>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ysClr val="windowText" lastClr="000000"/>
                </a:solidFill>
              </a:rPr>
              <a:t>Annotator</a:t>
            </a:r>
            <a:endParaRPr kumimoji="0" lang="zh-TW" altLang="en-US" sz="1200" b="0" i="0" u="none" strike="noStrike" cap="none" normalizeH="0" baseline="0" dirty="0" smtClean="0">
              <a:ln>
                <a:noFill/>
              </a:ln>
              <a:solidFill>
                <a:sysClr val="windowText" lastClr="000000"/>
              </a:solidFill>
              <a:effectLst/>
            </a:endParaRPr>
          </a:p>
        </p:txBody>
      </p:sp>
      <p:sp>
        <p:nvSpPr>
          <p:cNvPr id="11" name="矩形 10"/>
          <p:cNvSpPr/>
          <p:nvPr/>
        </p:nvSpPr>
        <p:spPr bwMode="auto">
          <a:xfrm>
            <a:off x="2537554" y="4292913"/>
            <a:ext cx="1201662" cy="620535"/>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err="1" smtClean="0">
                <a:ln>
                  <a:noFill/>
                </a:ln>
                <a:solidFill>
                  <a:sysClr val="windowText" lastClr="000000"/>
                </a:solidFill>
                <a:effectLst/>
              </a:rPr>
              <a:t>ComplexQuery</a:t>
            </a:r>
            <a:endParaRPr kumimoji="0" lang="en-US" altLang="zh-TW" sz="1200" b="0" i="0" u="none" strike="noStrike" cap="none" normalizeH="0" baseline="0" dirty="0" smtClean="0">
              <a:ln>
                <a:noFill/>
              </a:ln>
              <a:solidFill>
                <a:sysClr val="windowText" lastClr="000000"/>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ysClr val="windowText" lastClr="000000"/>
                </a:solidFill>
              </a:rPr>
              <a:t>(……)</a:t>
            </a:r>
            <a:endParaRPr kumimoji="0" lang="en-US" altLang="zh-TW" sz="1200" b="0" i="0" u="none" strike="noStrike" cap="none" normalizeH="0" baseline="0" dirty="0" smtClean="0">
              <a:ln>
                <a:noFill/>
              </a:ln>
              <a:solidFill>
                <a:sysClr val="windowText" lastClr="000000"/>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smtClean="0">
                <a:solidFill>
                  <a:sysClr val="windowText" lastClr="000000"/>
                </a:solidFill>
              </a:rPr>
              <a:t>Annotator</a:t>
            </a:r>
            <a:endParaRPr kumimoji="0" lang="zh-TW" altLang="en-US" sz="1200" b="0" i="0" u="none" strike="noStrike" cap="none" normalizeH="0" baseline="0" dirty="0" smtClean="0">
              <a:ln>
                <a:noFill/>
              </a:ln>
              <a:solidFill>
                <a:sysClr val="windowText" lastClr="000000"/>
              </a:solidFill>
              <a:effectLst/>
            </a:endParaRPr>
          </a:p>
        </p:txBody>
      </p:sp>
      <p:sp>
        <p:nvSpPr>
          <p:cNvPr id="12" name="矩形 11"/>
          <p:cNvSpPr/>
          <p:nvPr/>
        </p:nvSpPr>
        <p:spPr bwMode="auto">
          <a:xfrm>
            <a:off x="1119848" y="3595905"/>
            <a:ext cx="931490" cy="543409"/>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smtClean="0">
                <a:solidFill>
                  <a:sysClr val="windowText" lastClr="000000"/>
                </a:solidFill>
              </a:rPr>
              <a:t>Question</a:t>
            </a:r>
            <a:endParaRPr lang="en-US" altLang="zh-TW" sz="1200" dirty="0">
              <a:solidFill>
                <a:sysClr val="windowText" lastClr="000000"/>
              </a:solidFill>
            </a:endParaRPr>
          </a:p>
          <a:p>
            <a:pPr algn="ctr"/>
            <a:r>
              <a:rPr lang="en-US" altLang="zh-TW" sz="1200" dirty="0">
                <a:solidFill>
                  <a:sysClr val="windowText" lastClr="000000"/>
                </a:solidFill>
              </a:rPr>
              <a:t>Annotator</a:t>
            </a:r>
            <a:endParaRPr lang="zh-TW" altLang="en-US" sz="1200" dirty="0">
              <a:solidFill>
                <a:sysClr val="windowText" lastClr="000000"/>
              </a:solidFill>
            </a:endParaRPr>
          </a:p>
        </p:txBody>
      </p:sp>
      <p:sp>
        <p:nvSpPr>
          <p:cNvPr id="13" name="矩形 12"/>
          <p:cNvSpPr/>
          <p:nvPr/>
        </p:nvSpPr>
        <p:spPr bwMode="auto">
          <a:xfrm>
            <a:off x="4209362" y="3658922"/>
            <a:ext cx="884314" cy="435444"/>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smtClean="0">
                <a:solidFill>
                  <a:sysClr val="windowText" lastClr="000000"/>
                </a:solidFill>
              </a:rPr>
              <a:t>Document</a:t>
            </a:r>
          </a:p>
          <a:p>
            <a:pPr algn="ctr"/>
            <a:r>
              <a:rPr lang="en-US" altLang="zh-TW" sz="1200" dirty="0" smtClean="0">
                <a:solidFill>
                  <a:sysClr val="windowText" lastClr="000000"/>
                </a:solidFill>
              </a:rPr>
              <a:t>Annotator</a:t>
            </a:r>
            <a:endParaRPr lang="zh-TW" altLang="en-US" sz="1200" dirty="0">
              <a:solidFill>
                <a:sysClr val="windowText" lastClr="000000"/>
              </a:solidFill>
            </a:endParaRPr>
          </a:p>
        </p:txBody>
      </p:sp>
      <p:sp>
        <p:nvSpPr>
          <p:cNvPr id="14" name="矩形 13"/>
          <p:cNvSpPr/>
          <p:nvPr/>
        </p:nvSpPr>
        <p:spPr bwMode="auto">
          <a:xfrm>
            <a:off x="4205939" y="4356834"/>
            <a:ext cx="884314" cy="435444"/>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smtClean="0">
                <a:solidFill>
                  <a:sysClr val="windowText" lastClr="000000"/>
                </a:solidFill>
              </a:rPr>
              <a:t>Triple</a:t>
            </a:r>
          </a:p>
          <a:p>
            <a:pPr algn="ctr"/>
            <a:r>
              <a:rPr lang="en-US" altLang="zh-TW" sz="1200" dirty="0" smtClean="0">
                <a:solidFill>
                  <a:sysClr val="windowText" lastClr="000000"/>
                </a:solidFill>
              </a:rPr>
              <a:t>Annotator</a:t>
            </a:r>
            <a:endParaRPr lang="zh-TW" altLang="en-US" sz="1200" dirty="0">
              <a:solidFill>
                <a:sysClr val="windowText" lastClr="000000"/>
              </a:solidFill>
            </a:endParaRPr>
          </a:p>
        </p:txBody>
      </p:sp>
      <p:sp>
        <p:nvSpPr>
          <p:cNvPr id="15" name="矩形 14"/>
          <p:cNvSpPr/>
          <p:nvPr/>
        </p:nvSpPr>
        <p:spPr bwMode="auto">
          <a:xfrm>
            <a:off x="4205939" y="2915945"/>
            <a:ext cx="884314" cy="435444"/>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smtClean="0">
                <a:solidFill>
                  <a:sysClr val="windowText" lastClr="000000"/>
                </a:solidFill>
              </a:rPr>
              <a:t>Concept</a:t>
            </a:r>
            <a:br>
              <a:rPr lang="en-US" altLang="zh-TW" sz="1200" dirty="0" smtClean="0">
                <a:solidFill>
                  <a:sysClr val="windowText" lastClr="000000"/>
                </a:solidFill>
              </a:rPr>
            </a:br>
            <a:r>
              <a:rPr lang="en-US" altLang="zh-TW" sz="1200" dirty="0" smtClean="0">
                <a:solidFill>
                  <a:sysClr val="windowText" lastClr="000000"/>
                </a:solidFill>
              </a:rPr>
              <a:t>Annotator</a:t>
            </a:r>
            <a:endParaRPr lang="zh-TW" altLang="en-US" sz="1200" dirty="0">
              <a:solidFill>
                <a:sysClr val="windowText" lastClr="000000"/>
              </a:solidFill>
            </a:endParaRPr>
          </a:p>
        </p:txBody>
      </p:sp>
      <p:sp>
        <p:nvSpPr>
          <p:cNvPr id="16" name="矩形 15"/>
          <p:cNvSpPr/>
          <p:nvPr/>
        </p:nvSpPr>
        <p:spPr bwMode="auto">
          <a:xfrm>
            <a:off x="5510866" y="3572488"/>
            <a:ext cx="890167" cy="590242"/>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smtClean="0">
                <a:solidFill>
                  <a:sysClr val="windowText" lastClr="000000"/>
                </a:solidFill>
              </a:rPr>
              <a:t>Snippets</a:t>
            </a:r>
            <a:br>
              <a:rPr lang="en-US" altLang="zh-TW" sz="1200" dirty="0" smtClean="0">
                <a:solidFill>
                  <a:sysClr val="windowText" lastClr="000000"/>
                </a:solidFill>
              </a:rPr>
            </a:br>
            <a:r>
              <a:rPr lang="en-US" altLang="zh-TW" sz="1200" dirty="0" smtClean="0">
                <a:solidFill>
                  <a:sysClr val="windowText" lastClr="000000"/>
                </a:solidFill>
              </a:rPr>
              <a:t>Annotator</a:t>
            </a:r>
            <a:endParaRPr lang="zh-TW" altLang="en-US" sz="1200" dirty="0">
              <a:solidFill>
                <a:sysClr val="windowText" lastClr="000000"/>
              </a:solidFill>
            </a:endParaRPr>
          </a:p>
        </p:txBody>
      </p:sp>
      <p:sp>
        <p:nvSpPr>
          <p:cNvPr id="17" name="矩形 16"/>
          <p:cNvSpPr/>
          <p:nvPr/>
        </p:nvSpPr>
        <p:spPr bwMode="auto">
          <a:xfrm>
            <a:off x="7977614" y="3688450"/>
            <a:ext cx="1134380" cy="376387"/>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ysClr val="windowText" lastClr="000000"/>
                </a:solidFill>
                <a:effectLst/>
              </a:rPr>
              <a:t>CAS consumer</a:t>
            </a:r>
            <a:endParaRPr kumimoji="0" lang="zh-TW" altLang="en-US" sz="1200" b="0" i="0" u="none" strike="noStrike" cap="none" normalizeH="0" baseline="0" dirty="0" smtClean="0">
              <a:ln>
                <a:noFill/>
              </a:ln>
              <a:solidFill>
                <a:sysClr val="windowText" lastClr="000000"/>
              </a:solidFill>
              <a:effectLst/>
            </a:endParaRPr>
          </a:p>
        </p:txBody>
      </p:sp>
      <p:sp>
        <p:nvSpPr>
          <p:cNvPr id="18" name="橢圓 17"/>
          <p:cNvSpPr/>
          <p:nvPr/>
        </p:nvSpPr>
        <p:spPr bwMode="auto">
          <a:xfrm>
            <a:off x="8004519" y="2788089"/>
            <a:ext cx="1080569" cy="522487"/>
          </a:xfrm>
          <a:prstGeom prst="ellipse">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1200" dirty="0">
                <a:solidFill>
                  <a:schemeClr val="bg1">
                    <a:lumMod val="10000"/>
                  </a:schemeClr>
                </a:solidFill>
              </a:rPr>
              <a:t>O</a:t>
            </a:r>
            <a:r>
              <a:rPr lang="en-US" altLang="zh-TW" sz="1200" dirty="0" smtClean="0">
                <a:solidFill>
                  <a:schemeClr val="bg1">
                    <a:lumMod val="10000"/>
                  </a:schemeClr>
                </a:solidFill>
              </a:rPr>
              <a:t>utput</a:t>
            </a:r>
            <a:br>
              <a:rPr lang="en-US" altLang="zh-TW" sz="1200" dirty="0" smtClean="0">
                <a:solidFill>
                  <a:schemeClr val="bg1">
                    <a:lumMod val="10000"/>
                  </a:schemeClr>
                </a:solidFill>
              </a:rPr>
            </a:br>
            <a:r>
              <a:rPr lang="en-US" altLang="zh-TW" sz="1200" dirty="0" smtClean="0">
                <a:solidFill>
                  <a:schemeClr val="bg1">
                    <a:lumMod val="10000"/>
                  </a:schemeClr>
                </a:solidFill>
              </a:rPr>
              <a:t>Answers</a:t>
            </a:r>
            <a:endParaRPr kumimoji="0" lang="zh-TW" altLang="en-US" sz="1200" b="0" i="0" u="none" strike="noStrike" cap="none" normalizeH="0" baseline="0" dirty="0" smtClean="0">
              <a:ln>
                <a:noFill/>
              </a:ln>
              <a:solidFill>
                <a:schemeClr val="bg1">
                  <a:lumMod val="10000"/>
                </a:schemeClr>
              </a:solidFill>
              <a:effectLst/>
            </a:endParaRPr>
          </a:p>
        </p:txBody>
      </p:sp>
      <p:cxnSp>
        <p:nvCxnSpPr>
          <p:cNvPr id="19" name="直線單箭頭接點 18"/>
          <p:cNvCxnSpPr/>
          <p:nvPr/>
        </p:nvCxnSpPr>
        <p:spPr bwMode="auto">
          <a:xfrm>
            <a:off x="1608576" y="2345361"/>
            <a:ext cx="0" cy="377874"/>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單箭頭接點 19"/>
          <p:cNvCxnSpPr/>
          <p:nvPr/>
        </p:nvCxnSpPr>
        <p:spPr bwMode="auto">
          <a:xfrm>
            <a:off x="1592248" y="3218031"/>
            <a:ext cx="0" cy="377874"/>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單箭頭接點 20"/>
          <p:cNvCxnSpPr>
            <a:endCxn id="9" idx="1"/>
          </p:cNvCxnSpPr>
          <p:nvPr/>
        </p:nvCxnSpPr>
        <p:spPr bwMode="auto">
          <a:xfrm>
            <a:off x="2305682" y="3133418"/>
            <a:ext cx="218342" cy="249"/>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單箭頭接點 21"/>
          <p:cNvCxnSpPr>
            <a:endCxn id="11" idx="1"/>
          </p:cNvCxnSpPr>
          <p:nvPr/>
        </p:nvCxnSpPr>
        <p:spPr bwMode="auto">
          <a:xfrm flipV="1">
            <a:off x="2305682" y="4603181"/>
            <a:ext cx="231872" cy="1016"/>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2303528" y="3133666"/>
            <a:ext cx="0" cy="14695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單箭頭接點 23"/>
          <p:cNvCxnSpPr>
            <a:endCxn id="10" idx="1"/>
          </p:cNvCxnSpPr>
          <p:nvPr/>
        </p:nvCxnSpPr>
        <p:spPr bwMode="auto">
          <a:xfrm flipV="1">
            <a:off x="2047920" y="3876031"/>
            <a:ext cx="482869" cy="613"/>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圓角矩形 24"/>
          <p:cNvSpPr/>
          <p:nvPr/>
        </p:nvSpPr>
        <p:spPr bwMode="auto">
          <a:xfrm>
            <a:off x="1548802" y="5122727"/>
            <a:ext cx="733598" cy="409688"/>
          </a:xfrm>
          <a:prstGeom prst="roundRect">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TW" sz="1200" dirty="0">
                <a:solidFill>
                  <a:schemeClr val="bg1">
                    <a:lumMod val="10000"/>
                  </a:schemeClr>
                </a:solidFill>
              </a:rPr>
              <a:t>Atomic</a:t>
            </a:r>
          </a:p>
          <a:p>
            <a:pPr algn="ctr"/>
            <a:r>
              <a:rPr lang="en-US" altLang="zh-TW" sz="1200" dirty="0" smtClean="0">
                <a:solidFill>
                  <a:schemeClr val="bg1">
                    <a:lumMod val="10000"/>
                  </a:schemeClr>
                </a:solidFill>
              </a:rPr>
              <a:t>Query</a:t>
            </a:r>
            <a:endParaRPr kumimoji="0" lang="zh-TW" altLang="en-US" sz="1200" b="0" i="0" u="none" strike="noStrike" cap="none" normalizeH="0" baseline="0" dirty="0" smtClean="0">
              <a:ln>
                <a:noFill/>
              </a:ln>
              <a:solidFill>
                <a:schemeClr val="bg1">
                  <a:lumMod val="10000"/>
                </a:schemeClr>
              </a:solidFill>
              <a:effectLst/>
            </a:endParaRPr>
          </a:p>
        </p:txBody>
      </p:sp>
      <p:cxnSp>
        <p:nvCxnSpPr>
          <p:cNvPr id="26" name="直線接點 25"/>
          <p:cNvCxnSpPr/>
          <p:nvPr/>
        </p:nvCxnSpPr>
        <p:spPr bwMode="auto">
          <a:xfrm>
            <a:off x="3927260" y="3135166"/>
            <a:ext cx="0" cy="14393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單箭頭接點 26"/>
          <p:cNvCxnSpPr/>
          <p:nvPr/>
        </p:nvCxnSpPr>
        <p:spPr bwMode="auto">
          <a:xfrm>
            <a:off x="3748069" y="4574556"/>
            <a:ext cx="179191" cy="1499"/>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5246719" y="3135166"/>
            <a:ext cx="0" cy="143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單箭頭接點 28"/>
          <p:cNvCxnSpPr/>
          <p:nvPr/>
        </p:nvCxnSpPr>
        <p:spPr bwMode="auto">
          <a:xfrm>
            <a:off x="5097075" y="3137042"/>
            <a:ext cx="149644" cy="0"/>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單箭頭接點 29"/>
          <p:cNvCxnSpPr/>
          <p:nvPr/>
        </p:nvCxnSpPr>
        <p:spPr bwMode="auto">
          <a:xfrm>
            <a:off x="5101840" y="3888545"/>
            <a:ext cx="409026" cy="5485"/>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單箭頭接點 30"/>
          <p:cNvCxnSpPr/>
          <p:nvPr/>
        </p:nvCxnSpPr>
        <p:spPr bwMode="auto">
          <a:xfrm>
            <a:off x="4059023" y="3133418"/>
            <a:ext cx="146916" cy="3624"/>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單箭頭接點 31"/>
          <p:cNvCxnSpPr/>
          <p:nvPr/>
        </p:nvCxnSpPr>
        <p:spPr bwMode="auto">
          <a:xfrm flipV="1">
            <a:off x="4059023" y="4574556"/>
            <a:ext cx="146916" cy="1499"/>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4059023" y="3137042"/>
            <a:ext cx="0" cy="14390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單箭頭接點 33"/>
          <p:cNvCxnSpPr/>
          <p:nvPr/>
        </p:nvCxnSpPr>
        <p:spPr bwMode="auto">
          <a:xfrm>
            <a:off x="3748069" y="3133667"/>
            <a:ext cx="179191" cy="1499"/>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單箭頭接點 34"/>
          <p:cNvCxnSpPr>
            <a:stCxn id="10" idx="3"/>
          </p:cNvCxnSpPr>
          <p:nvPr/>
        </p:nvCxnSpPr>
        <p:spPr bwMode="auto">
          <a:xfrm>
            <a:off x="3732451" y="3876031"/>
            <a:ext cx="476911" cy="613"/>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圓角矩形 35"/>
          <p:cNvSpPr/>
          <p:nvPr/>
        </p:nvSpPr>
        <p:spPr bwMode="auto">
          <a:xfrm>
            <a:off x="3518780" y="5097528"/>
            <a:ext cx="728508" cy="451216"/>
          </a:xfrm>
          <a:prstGeom prst="roundRect">
            <a:avLst/>
          </a:prstGeom>
          <a:solidFill>
            <a:srgbClr val="FFFFFF"/>
          </a:solidFill>
          <a:ln w="9525" cap="flat" cmpd="sng" algn="ctr">
            <a:solidFill>
              <a:schemeClr val="bg2">
                <a:lumMod val="25000"/>
              </a:schemeClr>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algn="ctr"/>
            <a:r>
              <a:rPr lang="en-US" altLang="zh-TW" sz="1200" dirty="0" smtClean="0">
                <a:solidFill>
                  <a:schemeClr val="bg1">
                    <a:lumMod val="10000"/>
                  </a:schemeClr>
                </a:solidFill>
              </a:rPr>
              <a:t>Complex</a:t>
            </a:r>
            <a:endParaRPr lang="en-US" altLang="zh-TW" sz="1200" dirty="0">
              <a:solidFill>
                <a:schemeClr val="bg1">
                  <a:lumMod val="10000"/>
                </a:schemeClr>
              </a:solidFill>
            </a:endParaRPr>
          </a:p>
          <a:p>
            <a:pPr algn="ctr"/>
            <a:r>
              <a:rPr lang="en-US" altLang="zh-TW" sz="1200" dirty="0" smtClean="0">
                <a:solidFill>
                  <a:schemeClr val="bg1">
                    <a:lumMod val="10000"/>
                  </a:schemeClr>
                </a:solidFill>
              </a:rPr>
              <a:t>Query</a:t>
            </a:r>
            <a:endParaRPr kumimoji="0" lang="zh-TW" altLang="en-US" sz="1200" b="0" i="0" u="none" strike="noStrike" cap="none" normalizeH="0" baseline="0" dirty="0" smtClean="0">
              <a:ln>
                <a:noFill/>
              </a:ln>
              <a:solidFill>
                <a:schemeClr val="bg1">
                  <a:lumMod val="10000"/>
                </a:schemeClr>
              </a:solidFill>
              <a:effectLst/>
            </a:endParaRPr>
          </a:p>
        </p:txBody>
      </p:sp>
      <p:cxnSp>
        <p:nvCxnSpPr>
          <p:cNvPr id="37" name="直線單箭頭接點 36"/>
          <p:cNvCxnSpPr/>
          <p:nvPr/>
        </p:nvCxnSpPr>
        <p:spPr bwMode="auto">
          <a:xfrm flipV="1">
            <a:off x="8544804" y="3310576"/>
            <a:ext cx="0" cy="377874"/>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圓角矩形 37"/>
          <p:cNvSpPr/>
          <p:nvPr/>
        </p:nvSpPr>
        <p:spPr bwMode="auto">
          <a:xfrm>
            <a:off x="8039928" y="4415160"/>
            <a:ext cx="1009751" cy="483250"/>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n-US" altLang="zh-TW" sz="1200" dirty="0" smtClean="0">
                <a:solidFill>
                  <a:sysClr val="windowText" lastClr="000000"/>
                </a:solidFill>
              </a:rPr>
              <a:t>Evaluation</a:t>
            </a:r>
          </a:p>
          <a:p>
            <a:pPr algn="ctr"/>
            <a:r>
              <a:rPr lang="en-US" altLang="zh-TW" sz="1200" dirty="0" smtClean="0">
                <a:solidFill>
                  <a:sysClr val="windowText" lastClr="000000"/>
                </a:solidFill>
              </a:rPr>
              <a:t>Report</a:t>
            </a:r>
            <a:endParaRPr kumimoji="0" lang="zh-TW" altLang="en-US" sz="1200" b="0" i="0" u="none" strike="noStrike" cap="none" normalizeH="0" baseline="0" dirty="0" smtClean="0">
              <a:ln>
                <a:noFill/>
              </a:ln>
              <a:solidFill>
                <a:sysClr val="windowText" lastClr="000000"/>
              </a:solidFill>
              <a:effectLst/>
            </a:endParaRPr>
          </a:p>
        </p:txBody>
      </p:sp>
      <p:sp>
        <p:nvSpPr>
          <p:cNvPr id="39" name="文字方塊 38"/>
          <p:cNvSpPr txBox="1"/>
          <p:nvPr/>
        </p:nvSpPr>
        <p:spPr>
          <a:xfrm>
            <a:off x="4662239" y="5187883"/>
            <a:ext cx="2941896" cy="369332"/>
          </a:xfrm>
          <a:prstGeom prst="rect">
            <a:avLst/>
          </a:prstGeom>
          <a:noFill/>
        </p:spPr>
        <p:txBody>
          <a:bodyPr wrap="none" rtlCol="0">
            <a:spAutoFit/>
          </a:bodyPr>
          <a:lstStyle/>
          <a:p>
            <a:r>
              <a:rPr lang="en-US" altLang="zh-TW" dirty="0" smtClean="0">
                <a:solidFill>
                  <a:schemeClr val="bg1">
                    <a:lumMod val="10000"/>
                  </a:schemeClr>
                </a:solidFill>
              </a:rPr>
              <a:t>Aggregate Analysis Engine</a:t>
            </a:r>
            <a:endParaRPr lang="zh-TW" altLang="en-US" dirty="0">
              <a:solidFill>
                <a:schemeClr val="bg1">
                  <a:lumMod val="10000"/>
                </a:schemeClr>
              </a:solidFill>
            </a:endParaRPr>
          </a:p>
        </p:txBody>
      </p:sp>
      <p:sp>
        <p:nvSpPr>
          <p:cNvPr id="40" name="矩形 39"/>
          <p:cNvSpPr/>
          <p:nvPr/>
        </p:nvSpPr>
        <p:spPr bwMode="auto">
          <a:xfrm>
            <a:off x="6657719" y="3583763"/>
            <a:ext cx="1044109" cy="578967"/>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TW" sz="1200" dirty="0" err="1" smtClean="0"/>
              <a:t>AnswerGen</a:t>
            </a:r>
            <a:endParaRPr lang="en-US" altLang="zh-TW" sz="1200" dirty="0" smtClean="0"/>
          </a:p>
          <a:p>
            <a:pPr algn="ctr"/>
            <a:r>
              <a:rPr lang="en-US" altLang="zh-TW" sz="1200" dirty="0" smtClean="0"/>
              <a:t>Annotator</a:t>
            </a:r>
            <a:endParaRPr lang="zh-TW" altLang="en-US" sz="1200" dirty="0">
              <a:solidFill>
                <a:sysClr val="windowText" lastClr="000000"/>
              </a:solidFill>
            </a:endParaRPr>
          </a:p>
        </p:txBody>
      </p:sp>
      <p:cxnSp>
        <p:nvCxnSpPr>
          <p:cNvPr id="41" name="直線接點 40"/>
          <p:cNvCxnSpPr>
            <a:stCxn id="25" idx="0"/>
          </p:cNvCxnSpPr>
          <p:nvPr/>
        </p:nvCxnSpPr>
        <p:spPr>
          <a:xfrm flipV="1">
            <a:off x="1915601" y="3876644"/>
            <a:ext cx="387927" cy="12460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接點 41"/>
          <p:cNvCxnSpPr>
            <a:stCxn id="36" idx="0"/>
          </p:cNvCxnSpPr>
          <p:nvPr/>
        </p:nvCxnSpPr>
        <p:spPr>
          <a:xfrm flipV="1">
            <a:off x="3883034" y="3876644"/>
            <a:ext cx="175989" cy="12208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bwMode="auto">
          <a:xfrm flipV="1">
            <a:off x="5097075" y="4573057"/>
            <a:ext cx="146916" cy="1499"/>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單箭頭接點 43"/>
          <p:cNvCxnSpPr>
            <a:stCxn id="16" idx="3"/>
            <a:endCxn id="40" idx="1"/>
          </p:cNvCxnSpPr>
          <p:nvPr/>
        </p:nvCxnSpPr>
        <p:spPr bwMode="auto">
          <a:xfrm>
            <a:off x="6401033" y="3867609"/>
            <a:ext cx="256686" cy="56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單箭頭接點 44"/>
          <p:cNvCxnSpPr/>
          <p:nvPr/>
        </p:nvCxnSpPr>
        <p:spPr bwMode="auto">
          <a:xfrm>
            <a:off x="7699853" y="3847231"/>
            <a:ext cx="256686" cy="56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單箭頭接點 45"/>
          <p:cNvCxnSpPr>
            <a:stCxn id="17" idx="2"/>
            <a:endCxn id="38" idx="0"/>
          </p:cNvCxnSpPr>
          <p:nvPr/>
        </p:nvCxnSpPr>
        <p:spPr>
          <a:xfrm>
            <a:off x="8544804" y="4064837"/>
            <a:ext cx="0" cy="350323"/>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1778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Query Extraction</a:t>
            </a:r>
            <a:endParaRPr lang="zh-TW" altLang="en-US" dirty="0"/>
          </a:p>
        </p:txBody>
      </p:sp>
      <p:sp>
        <p:nvSpPr>
          <p:cNvPr id="3" name="內容版面配置區 2"/>
          <p:cNvSpPr>
            <a:spLocks noGrp="1"/>
          </p:cNvSpPr>
          <p:nvPr>
            <p:ph idx="1"/>
          </p:nvPr>
        </p:nvSpPr>
        <p:spPr/>
        <p:txBody>
          <a:bodyPr/>
          <a:lstStyle/>
          <a:p>
            <a:pPr marL="914400" lvl="1" indent="-457200">
              <a:buFont typeface="Wingdings" panose="05000000000000000000" pitchFamily="2" charset="2"/>
              <a:buChar char="ü"/>
            </a:pPr>
            <a:r>
              <a:rPr lang="en-US" altLang="zh-TW" dirty="0">
                <a:solidFill>
                  <a:schemeClr val="bg1">
                    <a:lumMod val="10000"/>
                  </a:schemeClr>
                </a:solidFill>
              </a:rPr>
              <a:t>Question preprocessing</a:t>
            </a:r>
          </a:p>
          <a:p>
            <a:pPr marL="1371600" lvl="2" indent="-457200">
              <a:buFont typeface="Arial" panose="020B0604020202020204" pitchFamily="34" charset="0"/>
              <a:buChar char="−"/>
            </a:pPr>
            <a:r>
              <a:rPr lang="en-US" altLang="zh-TW" sz="2800" dirty="0" smtClean="0">
                <a:solidFill>
                  <a:schemeClr val="bg1">
                    <a:lumMod val="10000"/>
                  </a:schemeClr>
                </a:solidFill>
              </a:rPr>
              <a:t>Remove punctuation</a:t>
            </a:r>
          </a:p>
          <a:p>
            <a:pPr marL="1371600" lvl="2" indent="-457200">
              <a:buFont typeface="Arial" panose="020B0604020202020204" pitchFamily="34" charset="0"/>
              <a:buChar char="−"/>
            </a:pPr>
            <a:r>
              <a:rPr lang="en-US" altLang="zh-TW" sz="2800" dirty="0" smtClean="0">
                <a:solidFill>
                  <a:schemeClr val="bg1">
                    <a:lumMod val="10000"/>
                  </a:schemeClr>
                </a:solidFill>
              </a:rPr>
              <a:t>Remove </a:t>
            </a:r>
            <a:r>
              <a:rPr lang="en-US" altLang="zh-TW" sz="2800" dirty="0">
                <a:solidFill>
                  <a:schemeClr val="bg1">
                    <a:lumMod val="10000"/>
                  </a:schemeClr>
                </a:solidFill>
              </a:rPr>
              <a:t>stop words</a:t>
            </a:r>
          </a:p>
          <a:p>
            <a:pPr marL="1371600" lvl="2" indent="-457200">
              <a:buFont typeface="Arial" panose="020B0604020202020204" pitchFamily="34" charset="0"/>
              <a:buChar char="−"/>
            </a:pPr>
            <a:r>
              <a:rPr lang="en-US" altLang="zh-TW" sz="2800" dirty="0">
                <a:solidFill>
                  <a:schemeClr val="bg1">
                    <a:lumMod val="10000"/>
                  </a:schemeClr>
                </a:solidFill>
              </a:rPr>
              <a:t>Do </a:t>
            </a:r>
            <a:r>
              <a:rPr lang="en-US" altLang="zh-TW" sz="2800" dirty="0" smtClean="0">
                <a:solidFill>
                  <a:schemeClr val="bg1">
                    <a:lumMod val="10000"/>
                  </a:schemeClr>
                </a:solidFill>
              </a:rPr>
              <a:t>stemming</a:t>
            </a:r>
            <a:endParaRPr lang="en-US" altLang="zh-TW" sz="2800" dirty="0">
              <a:solidFill>
                <a:schemeClr val="bg1">
                  <a:lumMod val="10000"/>
                </a:schemeClr>
              </a:solidFill>
            </a:endParaRPr>
          </a:p>
          <a:p>
            <a:endParaRPr lang="zh-TW" altLang="en-US" dirty="0"/>
          </a:p>
        </p:txBody>
      </p:sp>
      <p:sp>
        <p:nvSpPr>
          <p:cNvPr id="4" name="矩形 3"/>
          <p:cNvSpPr/>
          <p:nvPr/>
        </p:nvSpPr>
        <p:spPr>
          <a:xfrm>
            <a:off x="3575770" y="3645024"/>
            <a:ext cx="4572000" cy="646331"/>
          </a:xfrm>
          <a:prstGeom prst="rect">
            <a:avLst/>
          </a:prstGeom>
          <a:solidFill>
            <a:srgbClr val="0070C0"/>
          </a:solidFill>
        </p:spPr>
        <p:txBody>
          <a:bodyPr>
            <a:spAutoFit/>
          </a:bodyPr>
          <a:lstStyle/>
          <a:p>
            <a:r>
              <a:rPr lang="en-US" altLang="zh-TW" dirty="0">
                <a:solidFill>
                  <a:srgbClr val="FFFFFF"/>
                </a:solidFill>
              </a:rPr>
              <a:t>Is </a:t>
            </a:r>
            <a:r>
              <a:rPr lang="en-US" altLang="zh-TW" dirty="0" err="1">
                <a:solidFill>
                  <a:srgbClr val="FFFFFF"/>
                </a:solidFill>
              </a:rPr>
              <a:t>Mammaprint</a:t>
            </a:r>
            <a:r>
              <a:rPr lang="en-US" altLang="zh-TW" dirty="0">
                <a:solidFill>
                  <a:srgbClr val="FFFFFF"/>
                </a:solidFill>
              </a:rPr>
              <a:t> approved by the </a:t>
            </a:r>
            <a:r>
              <a:rPr lang="en-US" altLang="zh-TW" dirty="0" smtClean="0">
                <a:solidFill>
                  <a:srgbClr val="FFFFFF"/>
                </a:solidFill>
              </a:rPr>
              <a:t>United States </a:t>
            </a:r>
            <a:r>
              <a:rPr lang="en-US" altLang="zh-TW" dirty="0">
                <a:solidFill>
                  <a:srgbClr val="FFFFFF"/>
                </a:solidFill>
              </a:rPr>
              <a:t>Food and Drug Administration?</a:t>
            </a:r>
          </a:p>
        </p:txBody>
      </p:sp>
      <p:sp>
        <p:nvSpPr>
          <p:cNvPr id="5" name="矩形 4"/>
          <p:cNvSpPr/>
          <p:nvPr/>
        </p:nvSpPr>
        <p:spPr>
          <a:xfrm>
            <a:off x="3593272" y="4545994"/>
            <a:ext cx="1468586" cy="369332"/>
          </a:xfrm>
          <a:prstGeom prst="rect">
            <a:avLst/>
          </a:prstGeom>
          <a:solidFill>
            <a:srgbClr val="009999"/>
          </a:solidFill>
        </p:spPr>
        <p:txBody>
          <a:bodyPr wrap="square">
            <a:spAutoFit/>
          </a:bodyPr>
          <a:lstStyle/>
          <a:p>
            <a:r>
              <a:rPr lang="en-US" altLang="zh-TW" dirty="0" err="1">
                <a:solidFill>
                  <a:srgbClr val="FFFFFF"/>
                </a:solidFill>
              </a:rPr>
              <a:t>Mammaprint</a:t>
            </a:r>
            <a:endParaRPr lang="zh-TW" altLang="en-US" dirty="0">
              <a:solidFill>
                <a:srgbClr val="FFFFFF"/>
              </a:solidFill>
            </a:endParaRPr>
          </a:p>
        </p:txBody>
      </p:sp>
      <p:sp>
        <p:nvSpPr>
          <p:cNvPr id="6" name="矩形 5"/>
          <p:cNvSpPr/>
          <p:nvPr/>
        </p:nvSpPr>
        <p:spPr>
          <a:xfrm>
            <a:off x="3575770" y="5446094"/>
            <a:ext cx="4572000" cy="923330"/>
          </a:xfrm>
          <a:prstGeom prst="rect">
            <a:avLst/>
          </a:prstGeom>
          <a:solidFill>
            <a:srgbClr val="7030A0"/>
          </a:solidFill>
        </p:spPr>
        <p:txBody>
          <a:bodyPr>
            <a:spAutoFit/>
          </a:bodyPr>
          <a:lstStyle/>
          <a:p>
            <a:r>
              <a:rPr lang="en-US" altLang="zh-TW" dirty="0" err="1" smtClean="0">
                <a:solidFill>
                  <a:srgbClr val="FFFFFF"/>
                </a:solidFill>
              </a:rPr>
              <a:t>Mammaprint</a:t>
            </a:r>
            <a:r>
              <a:rPr lang="en-US" altLang="zh-TW" dirty="0" smtClean="0">
                <a:solidFill>
                  <a:srgbClr val="FFFFFF"/>
                </a:solidFill>
              </a:rPr>
              <a:t> AND approve AND </a:t>
            </a:r>
            <a:r>
              <a:rPr lang="en-US" altLang="zh-TW" dirty="0">
                <a:solidFill>
                  <a:srgbClr val="FFFFFF"/>
                </a:solidFill>
              </a:rPr>
              <a:t>United </a:t>
            </a:r>
            <a:r>
              <a:rPr lang="en-US" altLang="zh-TW" dirty="0" smtClean="0">
                <a:solidFill>
                  <a:srgbClr val="FFFFFF"/>
                </a:solidFill>
              </a:rPr>
              <a:t>AND States AND Food AND Drug AND Administration</a:t>
            </a:r>
            <a:endParaRPr lang="en-US" altLang="zh-TW" dirty="0">
              <a:solidFill>
                <a:srgbClr val="FFFFFF"/>
              </a:solidFill>
            </a:endParaRPr>
          </a:p>
        </p:txBody>
      </p:sp>
      <p:sp>
        <p:nvSpPr>
          <p:cNvPr id="7" name="矩形 6"/>
          <p:cNvSpPr/>
          <p:nvPr/>
        </p:nvSpPr>
        <p:spPr>
          <a:xfrm>
            <a:off x="5141188" y="4545994"/>
            <a:ext cx="1044116" cy="369332"/>
          </a:xfrm>
          <a:prstGeom prst="rect">
            <a:avLst/>
          </a:prstGeom>
          <a:solidFill>
            <a:srgbClr val="009999"/>
          </a:solidFill>
        </p:spPr>
        <p:txBody>
          <a:bodyPr wrap="square">
            <a:spAutoFit/>
          </a:bodyPr>
          <a:lstStyle/>
          <a:p>
            <a:pPr algn="ctr"/>
            <a:r>
              <a:rPr lang="en-US" altLang="zh-TW" dirty="0" smtClean="0">
                <a:solidFill>
                  <a:srgbClr val="FFFFFF"/>
                </a:solidFill>
              </a:rPr>
              <a:t>approve</a:t>
            </a:r>
            <a:endParaRPr lang="zh-TW" altLang="en-US" dirty="0">
              <a:solidFill>
                <a:srgbClr val="FFFFFF"/>
              </a:solidFill>
            </a:endParaRPr>
          </a:p>
        </p:txBody>
      </p:sp>
      <p:sp>
        <p:nvSpPr>
          <p:cNvPr id="8" name="矩形 7"/>
          <p:cNvSpPr/>
          <p:nvPr/>
        </p:nvSpPr>
        <p:spPr>
          <a:xfrm>
            <a:off x="6293316" y="4542890"/>
            <a:ext cx="907584" cy="369332"/>
          </a:xfrm>
          <a:prstGeom prst="rect">
            <a:avLst/>
          </a:prstGeom>
          <a:solidFill>
            <a:srgbClr val="009999"/>
          </a:solidFill>
        </p:spPr>
        <p:txBody>
          <a:bodyPr wrap="square">
            <a:spAutoFit/>
          </a:bodyPr>
          <a:lstStyle/>
          <a:p>
            <a:pPr algn="ctr"/>
            <a:r>
              <a:rPr lang="en-US" altLang="zh-TW" dirty="0">
                <a:solidFill>
                  <a:srgbClr val="FFFFFF"/>
                </a:solidFill>
              </a:rPr>
              <a:t>United</a:t>
            </a:r>
            <a:endParaRPr lang="zh-TW" altLang="en-US" dirty="0">
              <a:solidFill>
                <a:srgbClr val="FFFFFF"/>
              </a:solidFill>
            </a:endParaRPr>
          </a:p>
        </p:txBody>
      </p:sp>
      <p:sp>
        <p:nvSpPr>
          <p:cNvPr id="9" name="矩形 8"/>
          <p:cNvSpPr/>
          <p:nvPr/>
        </p:nvSpPr>
        <p:spPr>
          <a:xfrm>
            <a:off x="7281793" y="4526562"/>
            <a:ext cx="865977" cy="369332"/>
          </a:xfrm>
          <a:prstGeom prst="rect">
            <a:avLst/>
          </a:prstGeom>
          <a:solidFill>
            <a:srgbClr val="009999"/>
          </a:solidFill>
        </p:spPr>
        <p:txBody>
          <a:bodyPr wrap="square">
            <a:spAutoFit/>
          </a:bodyPr>
          <a:lstStyle/>
          <a:p>
            <a:pPr algn="ctr"/>
            <a:r>
              <a:rPr lang="en-US" altLang="zh-TW" dirty="0">
                <a:solidFill>
                  <a:srgbClr val="FFFFFF"/>
                </a:solidFill>
              </a:rPr>
              <a:t>States</a:t>
            </a:r>
            <a:endParaRPr lang="zh-TW" altLang="en-US" dirty="0">
              <a:solidFill>
                <a:srgbClr val="FFFFFF"/>
              </a:solidFill>
            </a:endParaRPr>
          </a:p>
        </p:txBody>
      </p:sp>
      <p:sp>
        <p:nvSpPr>
          <p:cNvPr id="10" name="矩形 9"/>
          <p:cNvSpPr/>
          <p:nvPr/>
        </p:nvSpPr>
        <p:spPr>
          <a:xfrm>
            <a:off x="4421236" y="4945668"/>
            <a:ext cx="719952" cy="369332"/>
          </a:xfrm>
          <a:prstGeom prst="rect">
            <a:avLst/>
          </a:prstGeom>
          <a:solidFill>
            <a:srgbClr val="009999"/>
          </a:solidFill>
        </p:spPr>
        <p:txBody>
          <a:bodyPr wrap="square">
            <a:spAutoFit/>
          </a:bodyPr>
          <a:lstStyle/>
          <a:p>
            <a:pPr algn="ctr"/>
            <a:r>
              <a:rPr lang="en-US" altLang="zh-TW" dirty="0">
                <a:solidFill>
                  <a:srgbClr val="FFFFFF"/>
                </a:solidFill>
              </a:rPr>
              <a:t>Food</a:t>
            </a:r>
            <a:endParaRPr lang="zh-TW" altLang="en-US" dirty="0">
              <a:solidFill>
                <a:srgbClr val="FFFFFF"/>
              </a:solidFill>
            </a:endParaRPr>
          </a:p>
        </p:txBody>
      </p:sp>
      <p:sp>
        <p:nvSpPr>
          <p:cNvPr id="11" name="矩形 10"/>
          <p:cNvSpPr/>
          <p:nvPr/>
        </p:nvSpPr>
        <p:spPr>
          <a:xfrm>
            <a:off x="5285158" y="4938243"/>
            <a:ext cx="756175" cy="369332"/>
          </a:xfrm>
          <a:prstGeom prst="rect">
            <a:avLst/>
          </a:prstGeom>
          <a:solidFill>
            <a:srgbClr val="009999"/>
          </a:solidFill>
        </p:spPr>
        <p:txBody>
          <a:bodyPr wrap="square">
            <a:spAutoFit/>
          </a:bodyPr>
          <a:lstStyle/>
          <a:p>
            <a:pPr algn="ctr"/>
            <a:r>
              <a:rPr lang="en-US" altLang="zh-TW" dirty="0">
                <a:solidFill>
                  <a:srgbClr val="FFFFFF"/>
                </a:solidFill>
              </a:rPr>
              <a:t>Drug</a:t>
            </a:r>
            <a:endParaRPr lang="zh-TW" altLang="en-US" dirty="0">
              <a:solidFill>
                <a:srgbClr val="FFFFFF"/>
              </a:solidFill>
            </a:endParaRPr>
          </a:p>
        </p:txBody>
      </p:sp>
      <p:sp>
        <p:nvSpPr>
          <p:cNvPr id="12" name="文字方塊 11"/>
          <p:cNvSpPr txBox="1"/>
          <p:nvPr/>
        </p:nvSpPr>
        <p:spPr>
          <a:xfrm>
            <a:off x="1043608" y="3783523"/>
            <a:ext cx="1107996" cy="369332"/>
          </a:xfrm>
          <a:prstGeom prst="rect">
            <a:avLst/>
          </a:prstGeom>
          <a:noFill/>
        </p:spPr>
        <p:txBody>
          <a:bodyPr wrap="none" rtlCol="0">
            <a:spAutoFit/>
          </a:bodyPr>
          <a:lstStyle/>
          <a:p>
            <a:r>
              <a:rPr lang="en-US" altLang="zh-TW" dirty="0" smtClean="0">
                <a:solidFill>
                  <a:schemeClr val="bg1">
                    <a:lumMod val="10000"/>
                  </a:schemeClr>
                </a:solidFill>
              </a:rPr>
              <a:t>Question</a:t>
            </a:r>
            <a:endParaRPr lang="zh-TW" altLang="en-US" dirty="0"/>
          </a:p>
        </p:txBody>
      </p:sp>
      <p:sp>
        <p:nvSpPr>
          <p:cNvPr id="13" name="文字方塊 12"/>
          <p:cNvSpPr txBox="1"/>
          <p:nvPr/>
        </p:nvSpPr>
        <p:spPr>
          <a:xfrm>
            <a:off x="1043608" y="4568911"/>
            <a:ext cx="2285562" cy="369332"/>
          </a:xfrm>
          <a:prstGeom prst="rect">
            <a:avLst/>
          </a:prstGeom>
          <a:noFill/>
        </p:spPr>
        <p:txBody>
          <a:bodyPr wrap="none" rtlCol="0">
            <a:spAutoFit/>
          </a:bodyPr>
          <a:lstStyle/>
          <a:p>
            <a:r>
              <a:rPr lang="en-US" altLang="zh-TW" dirty="0" err="1" smtClean="0">
                <a:solidFill>
                  <a:schemeClr val="bg1">
                    <a:lumMod val="10000"/>
                  </a:schemeClr>
                </a:solidFill>
              </a:rPr>
              <a:t>AtomicQueryConcept</a:t>
            </a:r>
            <a:endParaRPr lang="zh-TW" altLang="en-US" dirty="0"/>
          </a:p>
        </p:txBody>
      </p:sp>
      <p:sp>
        <p:nvSpPr>
          <p:cNvPr id="14" name="文字方塊 13"/>
          <p:cNvSpPr txBox="1"/>
          <p:nvPr/>
        </p:nvSpPr>
        <p:spPr>
          <a:xfrm>
            <a:off x="971600" y="5723093"/>
            <a:ext cx="2445413" cy="369332"/>
          </a:xfrm>
          <a:prstGeom prst="rect">
            <a:avLst/>
          </a:prstGeom>
          <a:noFill/>
        </p:spPr>
        <p:txBody>
          <a:bodyPr wrap="none" rtlCol="0">
            <a:spAutoFit/>
          </a:bodyPr>
          <a:lstStyle/>
          <a:p>
            <a:r>
              <a:rPr lang="en-US" altLang="zh-TW" dirty="0" err="1" smtClean="0">
                <a:solidFill>
                  <a:schemeClr val="bg1">
                    <a:lumMod val="10000"/>
                  </a:schemeClr>
                </a:solidFill>
              </a:rPr>
              <a:t>ComplexQueryConcept</a:t>
            </a:r>
            <a:endParaRPr lang="zh-TW" altLang="en-US" dirty="0"/>
          </a:p>
        </p:txBody>
      </p:sp>
      <p:sp>
        <p:nvSpPr>
          <p:cNvPr id="15" name="矩形 14"/>
          <p:cNvSpPr/>
          <p:nvPr/>
        </p:nvSpPr>
        <p:spPr>
          <a:xfrm>
            <a:off x="6185304" y="4935977"/>
            <a:ext cx="1711092" cy="369332"/>
          </a:xfrm>
          <a:prstGeom prst="rect">
            <a:avLst/>
          </a:prstGeom>
          <a:solidFill>
            <a:srgbClr val="009999"/>
          </a:solidFill>
        </p:spPr>
        <p:txBody>
          <a:bodyPr wrap="square">
            <a:spAutoFit/>
          </a:bodyPr>
          <a:lstStyle/>
          <a:p>
            <a:r>
              <a:rPr lang="en-US" altLang="zh-TW" dirty="0">
                <a:solidFill>
                  <a:srgbClr val="FFFFFF"/>
                </a:solidFill>
              </a:rPr>
              <a:t>Administration</a:t>
            </a:r>
            <a:endParaRPr lang="zh-TW" altLang="en-US" dirty="0">
              <a:solidFill>
                <a:srgbClr val="FFFFFF"/>
              </a:solidFill>
            </a:endParaRPr>
          </a:p>
        </p:txBody>
      </p:sp>
    </p:spTree>
    <p:extLst>
      <p:ext uri="{BB962C8B-B14F-4D97-AF65-F5344CB8AC3E}">
        <p14:creationId xmlns:p14="http://schemas.microsoft.com/office/powerpoint/2010/main" val="6842177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Snippet Retrieval</a:t>
            </a:r>
            <a:endParaRPr lang="zh-TW" altLang="en-US" dirty="0"/>
          </a:p>
        </p:txBody>
      </p:sp>
      <p:pic>
        <p:nvPicPr>
          <p:cNvPr id="6146" name="Picture 2" descr="https://lh6.googleusercontent.com/JQ57gbQLbiY1EOjICdCo1VO4CqbNEBxZrv2o0oClNE2BHMLbfnOR0DPVoqCmNjgBKkHaJaP0wC2cWJhu7e95bEiPGOsdzqD0GVB4qMme1YTc_pLjcYMnVMxa5EuebIX15Q"/>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7668" y="2067606"/>
            <a:ext cx="7241504" cy="408010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308173" y="1774763"/>
            <a:ext cx="4288418" cy="369332"/>
          </a:xfrm>
          <a:prstGeom prst="rect">
            <a:avLst/>
          </a:prstGeom>
        </p:spPr>
        <p:txBody>
          <a:bodyPr wrap="none">
            <a:spAutoFit/>
          </a:bodyPr>
          <a:lstStyle/>
          <a:p>
            <a:r>
              <a:rPr lang="en-US" altLang="zh-TW" b="1" dirty="0" smtClean="0">
                <a:solidFill>
                  <a:srgbClr val="C00000"/>
                </a:solidFill>
              </a:rPr>
              <a:t>Collect </a:t>
            </a:r>
            <a:r>
              <a:rPr lang="en-US" altLang="zh-TW" b="1" dirty="0">
                <a:solidFill>
                  <a:srgbClr val="C00000"/>
                </a:solidFill>
              </a:rPr>
              <a:t>articles by the given documents</a:t>
            </a:r>
            <a:endParaRPr lang="zh-TW" altLang="en-US" b="1" dirty="0">
              <a:solidFill>
                <a:srgbClr val="C00000"/>
              </a:solidFill>
            </a:endParaRPr>
          </a:p>
        </p:txBody>
      </p:sp>
      <p:sp>
        <p:nvSpPr>
          <p:cNvPr id="6" name="矩形 5"/>
          <p:cNvSpPr/>
          <p:nvPr/>
        </p:nvSpPr>
        <p:spPr>
          <a:xfrm>
            <a:off x="3944988" y="6044684"/>
            <a:ext cx="2637325" cy="369332"/>
          </a:xfrm>
          <a:prstGeom prst="rect">
            <a:avLst/>
          </a:prstGeom>
        </p:spPr>
        <p:txBody>
          <a:bodyPr wrap="none">
            <a:spAutoFit/>
          </a:bodyPr>
          <a:lstStyle/>
          <a:p>
            <a:r>
              <a:rPr lang="en-US" altLang="zh-TW" b="1" dirty="0" smtClean="0">
                <a:solidFill>
                  <a:srgbClr val="C00000"/>
                </a:solidFill>
              </a:rPr>
              <a:t>Calculate </a:t>
            </a:r>
            <a:r>
              <a:rPr lang="en-US" altLang="zh-TW" b="1" dirty="0">
                <a:solidFill>
                  <a:srgbClr val="C00000"/>
                </a:solidFill>
              </a:rPr>
              <a:t>the similarity</a:t>
            </a:r>
            <a:endParaRPr lang="zh-TW" altLang="en-US" b="1" dirty="0">
              <a:solidFill>
                <a:srgbClr val="C00000"/>
              </a:solidFill>
            </a:endParaRPr>
          </a:p>
        </p:txBody>
      </p:sp>
      <p:sp>
        <p:nvSpPr>
          <p:cNvPr id="5" name="文字方塊 4"/>
          <p:cNvSpPr txBox="1"/>
          <p:nvPr/>
        </p:nvSpPr>
        <p:spPr>
          <a:xfrm>
            <a:off x="1534885" y="1417638"/>
            <a:ext cx="2176045" cy="369332"/>
          </a:xfrm>
          <a:prstGeom prst="rect">
            <a:avLst/>
          </a:prstGeom>
          <a:noFill/>
        </p:spPr>
        <p:txBody>
          <a:bodyPr wrap="none" rtlCol="0">
            <a:spAutoFit/>
          </a:bodyPr>
          <a:lstStyle/>
          <a:p>
            <a:r>
              <a:rPr lang="en-US" altLang="zh-TW" b="1" dirty="0" smtClean="0"/>
              <a:t>Two helper classes</a:t>
            </a:r>
            <a:endParaRPr lang="zh-TW" altLang="en-US" b="1" dirty="0"/>
          </a:p>
        </p:txBody>
      </p:sp>
    </p:spTree>
    <p:extLst>
      <p:ext uri="{BB962C8B-B14F-4D97-AF65-F5344CB8AC3E}">
        <p14:creationId xmlns:p14="http://schemas.microsoft.com/office/powerpoint/2010/main" val="6904312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435608" y="274637"/>
            <a:ext cx="749808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Verdana"/>
              <a:buNone/>
            </a:pPr>
            <a:r>
              <a:rPr lang="en-US" sz="4300" b="0" i="0" u="none" strike="noStrike" cap="none" baseline="0" dirty="0" smtClean="0">
                <a:solidFill>
                  <a:srgbClr val="562214"/>
                </a:solidFill>
                <a:latin typeface="Verdana"/>
                <a:ea typeface="Verdana"/>
                <a:cs typeface="Verdana"/>
                <a:sym typeface="Verdana"/>
              </a:rPr>
              <a:t>Performance--Milestone</a:t>
            </a:r>
            <a:endParaRPr lang="en-US" sz="4300" b="0" i="0" u="none" strike="noStrike" cap="none" baseline="0" dirty="0">
              <a:solidFill>
                <a:srgbClr val="562214"/>
              </a:solidFill>
              <a:latin typeface="Verdana"/>
              <a:ea typeface="Verdana"/>
              <a:cs typeface="Verdana"/>
              <a:sym typeface="Verdana"/>
            </a:endParaRPr>
          </a:p>
        </p:txBody>
      </p:sp>
      <p:graphicFrame>
        <p:nvGraphicFramePr>
          <p:cNvPr id="220" name="Shape 220"/>
          <p:cNvGraphicFramePr/>
          <p:nvPr/>
        </p:nvGraphicFramePr>
        <p:xfrm>
          <a:off x="1116783" y="1635034"/>
          <a:ext cx="6096000" cy="1483400"/>
        </p:xfrm>
        <a:graphic>
          <a:graphicData uri="http://schemas.openxmlformats.org/drawingml/2006/table">
            <a:tbl>
              <a:tblPr firstRow="1" bandRow="1">
                <a:noFill/>
              </a:tblPr>
              <a:tblGrid>
                <a:gridCol w="1524000"/>
                <a:gridCol w="1524000"/>
                <a:gridCol w="1524000"/>
                <a:gridCol w="1524000"/>
              </a:tblGrid>
              <a:tr h="370850">
                <a:tc>
                  <a:txBody>
                    <a:bodyPr/>
                    <a:lstStyle/>
                    <a:p>
                      <a:pPr marL="0" marR="0" lvl="0" indent="0" algn="l" rtl="0">
                        <a:spcBef>
                          <a:spcPts val="0"/>
                        </a:spcBef>
                        <a:buNone/>
                      </a:pPr>
                      <a:endParaRPr sz="1800" u="none" strike="noStrike" cap="none" baseline="0"/>
                    </a:p>
                  </a:txBody>
                  <a:tcPr marL="91450" marR="91450" marT="45725" marB="45725">
                    <a:solidFill>
                      <a:srgbClr val="E7F1D2"/>
                    </a:solidFill>
                  </a:tcPr>
                </a:tc>
                <a:tc>
                  <a:txBody>
                    <a:bodyPr/>
                    <a:lstStyle/>
                    <a:p>
                      <a:pPr marL="0" marR="0" lvl="0" indent="0" algn="l" rtl="0">
                        <a:spcBef>
                          <a:spcPts val="0"/>
                        </a:spcBef>
                        <a:buSzPct val="25000"/>
                        <a:buNone/>
                      </a:pPr>
                      <a:r>
                        <a:rPr lang="en-US" sz="1800" u="none" strike="noStrike" cap="none" baseline="0"/>
                        <a:t>Concept</a:t>
                      </a:r>
                    </a:p>
                  </a:txBody>
                  <a:tcPr marL="91450" marR="91450" marT="45725" marB="45725">
                    <a:solidFill>
                      <a:srgbClr val="E7F1D2"/>
                    </a:solidFill>
                  </a:tcPr>
                </a:tc>
                <a:tc>
                  <a:txBody>
                    <a:bodyPr/>
                    <a:lstStyle/>
                    <a:p>
                      <a:pPr marL="0" marR="0" lvl="0" indent="0" algn="l" rtl="0">
                        <a:spcBef>
                          <a:spcPts val="0"/>
                        </a:spcBef>
                        <a:buSzPct val="25000"/>
                        <a:buNone/>
                      </a:pPr>
                      <a:r>
                        <a:rPr lang="en-US" sz="1800" u="none" strike="noStrike" cap="none" baseline="0"/>
                        <a:t>Document</a:t>
                      </a:r>
                    </a:p>
                  </a:txBody>
                  <a:tcPr marL="91450" marR="91450" marT="45725" marB="45725">
                    <a:solidFill>
                      <a:srgbClr val="E7F1D2"/>
                    </a:solidFill>
                  </a:tcPr>
                </a:tc>
                <a:tc>
                  <a:txBody>
                    <a:bodyPr/>
                    <a:lstStyle/>
                    <a:p>
                      <a:pPr marL="0" marR="0" lvl="0" indent="0" algn="l" rtl="0">
                        <a:spcBef>
                          <a:spcPts val="0"/>
                        </a:spcBef>
                        <a:buSzPct val="25000"/>
                        <a:buNone/>
                      </a:pPr>
                      <a:r>
                        <a:rPr lang="en-US" sz="1800" u="none" strike="noStrike" cap="none" baseline="0"/>
                        <a:t>Triple</a:t>
                      </a:r>
                    </a:p>
                  </a:txBody>
                  <a:tcPr marL="91450" marR="91450" marT="45725" marB="45725">
                    <a:solidFill>
                      <a:srgbClr val="E7F1D2"/>
                    </a:solidFill>
                  </a:tcPr>
                </a:tc>
              </a:tr>
              <a:tr h="370850">
                <a:tc>
                  <a:txBody>
                    <a:bodyPr/>
                    <a:lstStyle/>
                    <a:p>
                      <a:pPr marL="0" marR="0" lvl="0" indent="0" algn="l" rtl="0">
                        <a:spcBef>
                          <a:spcPts val="0"/>
                        </a:spcBef>
                        <a:buSzPct val="25000"/>
                        <a:buNone/>
                      </a:pPr>
                      <a:r>
                        <a:rPr lang="en-US" sz="1800" u="none" strike="noStrike" cap="none" baseline="0"/>
                        <a:t>MAP</a:t>
                      </a:r>
                    </a:p>
                  </a:txBody>
                  <a:tcPr marL="91450" marR="91450" marT="45725" marB="45725">
                    <a:solidFill>
                      <a:srgbClr val="D6DCEB"/>
                    </a:solidFill>
                  </a:tcPr>
                </a:tc>
                <a:tc>
                  <a:txBody>
                    <a:bodyPr/>
                    <a:lstStyle/>
                    <a:p>
                      <a:pPr marL="0" marR="0" lvl="0" indent="0" algn="l" rtl="0">
                        <a:spcBef>
                          <a:spcPts val="0"/>
                        </a:spcBef>
                        <a:buSzPct val="25000"/>
                        <a:buNone/>
                      </a:pPr>
                      <a:r>
                        <a:rPr lang="en-US" sz="1800" u="none" strike="noStrike" cap="none" baseline="0"/>
                        <a:t>0.4699</a:t>
                      </a:r>
                    </a:p>
                  </a:txBody>
                  <a:tcPr marL="91450" marR="91450" marT="45725" marB="45725"/>
                </a:tc>
                <a:tc>
                  <a:txBody>
                    <a:bodyPr/>
                    <a:lstStyle/>
                    <a:p>
                      <a:pPr marL="0" marR="0" lvl="0" indent="0" algn="l" rtl="0">
                        <a:spcBef>
                          <a:spcPts val="0"/>
                        </a:spcBef>
                        <a:buSzPct val="25000"/>
                        <a:buNone/>
                      </a:pPr>
                      <a:r>
                        <a:rPr lang="en-US" sz="1800" u="none" strike="noStrike" cap="none" baseline="0"/>
                        <a:t>0.0737</a:t>
                      </a:r>
                    </a:p>
                  </a:txBody>
                  <a:tcPr marL="91450" marR="91450" marT="45725" marB="45725"/>
                </a:tc>
                <a:tc>
                  <a:txBody>
                    <a:bodyPr/>
                    <a:lstStyle/>
                    <a:p>
                      <a:pPr marL="0" marR="0" lvl="0" indent="0" algn="l" rtl="0">
                        <a:spcBef>
                          <a:spcPts val="0"/>
                        </a:spcBef>
                        <a:buSzPct val="25000"/>
                        <a:buNone/>
                      </a:pPr>
                      <a:r>
                        <a:rPr lang="en-US" sz="1800" u="none" strike="noStrike" cap="none" baseline="0"/>
                        <a:t>0.0000</a:t>
                      </a:r>
                    </a:p>
                  </a:txBody>
                  <a:tcPr marL="91450" marR="91450" marT="45725" marB="45725"/>
                </a:tc>
              </a:tr>
              <a:tr h="370850">
                <a:tc>
                  <a:txBody>
                    <a:bodyPr/>
                    <a:lstStyle/>
                    <a:p>
                      <a:pPr marL="0" marR="0" lvl="0" indent="0" algn="l" rtl="0">
                        <a:spcBef>
                          <a:spcPts val="0"/>
                        </a:spcBef>
                        <a:buSzPct val="25000"/>
                        <a:buNone/>
                      </a:pPr>
                      <a:r>
                        <a:rPr lang="en-US" sz="1800" u="none" strike="noStrike" cap="none" baseline="0"/>
                        <a:t>GMAP</a:t>
                      </a:r>
                    </a:p>
                  </a:txBody>
                  <a:tcPr marL="91450" marR="91450" marT="45725" marB="45725">
                    <a:solidFill>
                      <a:srgbClr val="D6DCEB"/>
                    </a:solidFill>
                  </a:tcPr>
                </a:tc>
                <a:tc>
                  <a:txBody>
                    <a:bodyPr/>
                    <a:lstStyle/>
                    <a:p>
                      <a:pPr marL="0" marR="0" lvl="0" indent="0" algn="l" rtl="0">
                        <a:spcBef>
                          <a:spcPts val="0"/>
                        </a:spcBef>
                        <a:buSzPct val="25000"/>
                        <a:buNone/>
                      </a:pPr>
                      <a:r>
                        <a:rPr lang="en-US" sz="1800" u="none" strike="noStrike" cap="none" baseline="0"/>
                        <a:t>0.0574</a:t>
                      </a:r>
                    </a:p>
                  </a:txBody>
                  <a:tcPr marL="91450" marR="91450" marT="45725" marB="45725"/>
                </a:tc>
                <a:tc>
                  <a:txBody>
                    <a:bodyPr/>
                    <a:lstStyle/>
                    <a:p>
                      <a:pPr marL="0" marR="0" lvl="0" indent="0" algn="l" rtl="0">
                        <a:spcBef>
                          <a:spcPts val="0"/>
                        </a:spcBef>
                        <a:buSzPct val="25000"/>
                        <a:buNone/>
                      </a:pPr>
                      <a:r>
                        <a:rPr lang="en-US" sz="1800" u="none" strike="noStrike" cap="none" baseline="0"/>
                        <a:t>0.0026</a:t>
                      </a:r>
                    </a:p>
                  </a:txBody>
                  <a:tcPr marL="91450" marR="91450" marT="45725" marB="45725"/>
                </a:tc>
                <a:tc>
                  <a:txBody>
                    <a:bodyPr/>
                    <a:lstStyle/>
                    <a:p>
                      <a:pPr marL="0" marR="0" lvl="0" indent="0" algn="l" rtl="0">
                        <a:spcBef>
                          <a:spcPts val="0"/>
                        </a:spcBef>
                        <a:buSzPct val="25000"/>
                        <a:buNone/>
                      </a:pPr>
                      <a:r>
                        <a:rPr lang="en-US" sz="1800" u="none" strike="noStrike" cap="none" baseline="0"/>
                        <a:t>0.0010</a:t>
                      </a:r>
                    </a:p>
                  </a:txBody>
                  <a:tcPr marL="91450" marR="91450" marT="45725" marB="45725"/>
                </a:tc>
              </a:tr>
              <a:tr h="370850">
                <a:tc gridSpan="4">
                  <a:txBody>
                    <a:bodyPr/>
                    <a:lstStyle/>
                    <a:p>
                      <a:pPr marL="0" marR="0" lvl="0" indent="0" algn="r" rtl="0">
                        <a:spcBef>
                          <a:spcPts val="0"/>
                        </a:spcBef>
                        <a:buSzPct val="25000"/>
                        <a:buNone/>
                      </a:pPr>
                      <a:r>
                        <a:rPr lang="en-US" sz="1800" u="none" strike="noStrike" cap="none" baseline="0"/>
                        <a:t>Total: 29 Questions</a:t>
                      </a:r>
                    </a:p>
                  </a:txBody>
                  <a:tcPr marL="91450" marR="91450" marT="45725" marB="45725"/>
                </a:tc>
                <a:tc hMerge="1">
                  <a:txBody>
                    <a:bodyPr/>
                    <a:lstStyle/>
                    <a:p>
                      <a:endParaRPr lang="zh-TW"/>
                    </a:p>
                  </a:txBody>
                  <a:tcPr/>
                </a:tc>
                <a:tc hMerge="1">
                  <a:txBody>
                    <a:bodyPr/>
                    <a:lstStyle/>
                    <a:p>
                      <a:endParaRPr lang="zh-TW"/>
                    </a:p>
                  </a:txBody>
                  <a:tcPr/>
                </a:tc>
                <a:tc hMerge="1">
                  <a:txBody>
                    <a:bodyPr/>
                    <a:lstStyle/>
                    <a:p>
                      <a:endParaRPr lang="zh-TW"/>
                    </a:p>
                  </a:txBody>
                  <a:tcPr/>
                </a:tc>
              </a:tr>
            </a:tbl>
          </a:graphicData>
        </a:graphic>
      </p:graphicFrame>
      <p:pic>
        <p:nvPicPr>
          <p:cNvPr id="221" name="Shape 221"/>
          <p:cNvPicPr preferRelativeResize="0"/>
          <p:nvPr/>
        </p:nvPicPr>
        <p:blipFill rotWithShape="1">
          <a:blip r:embed="rId3">
            <a:alphaModFix/>
          </a:blip>
          <a:srcRect r="844"/>
          <a:stretch/>
        </p:blipFill>
        <p:spPr>
          <a:xfrm>
            <a:off x="1116783" y="3574519"/>
            <a:ext cx="7904751" cy="3283480"/>
          </a:xfrm>
          <a:prstGeom prst="rect">
            <a:avLst/>
          </a:prstGeom>
          <a:noFill/>
          <a:ln>
            <a:noFill/>
          </a:ln>
        </p:spPr>
      </p:pic>
      <p:sp>
        <p:nvSpPr>
          <p:cNvPr id="222" name="Shape 222"/>
          <p:cNvSpPr txBox="1"/>
          <p:nvPr/>
        </p:nvSpPr>
        <p:spPr>
          <a:xfrm>
            <a:off x="1116783" y="1240128"/>
            <a:ext cx="13287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mbria"/>
                <a:ea typeface="Cambria"/>
                <a:cs typeface="Cambria"/>
                <a:sym typeface="Cambria"/>
              </a:rPr>
              <a:t>Milestone 1</a:t>
            </a:r>
          </a:p>
        </p:txBody>
      </p:sp>
      <p:sp>
        <p:nvSpPr>
          <p:cNvPr id="223" name="Shape 223"/>
          <p:cNvSpPr txBox="1"/>
          <p:nvPr/>
        </p:nvSpPr>
        <p:spPr>
          <a:xfrm>
            <a:off x="1116783" y="3126558"/>
            <a:ext cx="324338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mbria"/>
                <a:ea typeface="Cambria"/>
                <a:cs typeface="Cambria"/>
                <a:sym typeface="Cambria"/>
              </a:rPr>
              <a:t>Milestone  2 – Snippet retrieval</a:t>
            </a:r>
          </a:p>
        </p:txBody>
      </p:sp>
    </p:spTree>
    <p:extLst>
      <p:ext uri="{BB962C8B-B14F-4D97-AF65-F5344CB8AC3E}">
        <p14:creationId xmlns:p14="http://schemas.microsoft.com/office/powerpoint/2010/main" val="568752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自訂 2">
      <a:majorFont>
        <a:latin typeface="Verdana"/>
        <a:ea typeface="新細明體"/>
        <a:cs typeface=""/>
      </a:majorFont>
      <a:minorFont>
        <a:latin typeface="Cambria"/>
        <a:ea typeface="新細明體"/>
        <a:cs typeface=""/>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1351</TotalTime>
  <Words>1831</Words>
  <Application>Microsoft Macintosh PowerPoint</Application>
  <PresentationFormat>On-screen Show (4:3)</PresentationFormat>
  <Paragraphs>387</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夏至</vt:lpstr>
      <vt:lpstr>11693 Final Project Biomedical Question Answering System</vt:lpstr>
      <vt:lpstr>Outline</vt:lpstr>
      <vt:lpstr>Overview - Objective</vt:lpstr>
      <vt:lpstr>Overview - Use Case</vt:lpstr>
      <vt:lpstr>Overview - Milestones</vt:lpstr>
      <vt:lpstr>Architecture</vt:lpstr>
      <vt:lpstr>Query Extraction</vt:lpstr>
      <vt:lpstr>Snippet Retrieval</vt:lpstr>
      <vt:lpstr>Performance--Milestone</vt:lpstr>
      <vt:lpstr>Performance -- Query processing</vt:lpstr>
      <vt:lpstr>PowerPoint Presentation</vt:lpstr>
      <vt:lpstr>Performance--Overall</vt:lpstr>
      <vt:lpstr>Improvement</vt:lpstr>
      <vt:lpstr>Improvement</vt:lpstr>
      <vt:lpstr>Improvement</vt:lpstr>
      <vt:lpstr>Sprint Review</vt:lpstr>
      <vt:lpstr>Scrum Product Backlog</vt:lpstr>
      <vt:lpstr>Sprint Backlog - 1</vt:lpstr>
      <vt:lpstr>Sprint Backlog - 2</vt:lpstr>
      <vt:lpstr>Sprint Backlog - 3</vt:lpstr>
      <vt:lpstr>Sprint Burndown Chart</vt:lpstr>
      <vt:lpstr>Whole Project Retrospective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 Tang</dc:creator>
  <cp:lastModifiedBy>Hua Tang</cp:lastModifiedBy>
  <cp:revision>53</cp:revision>
  <dcterms:created xsi:type="dcterms:W3CDTF">2014-12-02T00:53:49Z</dcterms:created>
  <dcterms:modified xsi:type="dcterms:W3CDTF">2014-12-03T19:54:02Z</dcterms:modified>
</cp:coreProperties>
</file>