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70" r:id="rId4"/>
    <p:sldId id="271" r:id="rId5"/>
    <p:sldId id="263" r:id="rId6"/>
    <p:sldId id="264" r:id="rId7"/>
    <p:sldId id="266" r:id="rId8"/>
    <p:sldId id="265" r:id="rId9"/>
    <p:sldId id="261" r:id="rId10"/>
    <p:sldId id="262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FFFF"/>
    <a:srgbClr val="FF6600"/>
    <a:srgbClr val="009900"/>
    <a:srgbClr val="FF9933"/>
    <a:srgbClr val="3399FF"/>
    <a:srgbClr val="FFFFCC"/>
    <a:srgbClr val="FFFF99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8" autoAdjust="0"/>
    <p:restoredTop sz="92980" autoAdjust="0"/>
  </p:normalViewPr>
  <p:slideViewPr>
    <p:cSldViewPr snapToObjects="1">
      <p:cViewPr>
        <p:scale>
          <a:sx n="75" d="100"/>
          <a:sy n="75" d="100"/>
        </p:scale>
        <p:origin x="-2916" y="-786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uya\Desktop\burn-down-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MU%20course\11693%20Software%20Method%20for%20Biotechnology\sprint3\Yan%20Zhao-burn-down-char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MU%20course\11693%20Software%20Method%20for%20Biotechnology\sprint3\burndown-hu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MU%20course\11693%20Software%20Method%20for%20Biotechnology\sprint3\RuiWang%20(2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MU%20course\11693%20Software%20Method%20for%20Biotechnology\sprint3\Carol_burn-down-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97945144513816"/>
          <c:y val="0.125"/>
          <c:w val="0.83854379919382527"/>
          <c:h val="0.665000000000000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'[VictorZhao-newBDChart2.xlsx]Burndown Chart'!$G$3</c:f>
              <c:strCache>
                <c:ptCount val="1"/>
                <c:pt idx="0">
                  <c:v>Daily Completed</c:v>
                </c:pt>
              </c:strCache>
            </c:strRef>
          </c:tx>
          <c:spPr>
            <a:solidFill>
              <a:srgbClr val="808080"/>
            </a:solidFill>
            <a:ln w="25400">
              <a:noFill/>
            </a:ln>
          </c:spPr>
          <c:invertIfNegative val="0"/>
          <c:cat>
            <c:numRef>
              <c:f>'[VictorZhao-newBDChart2.xlsx]Burndown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'[VictorZhao-newBDChart2.xlsx]Burndown Chart'!$G$5:$G$15</c:f>
              <c:numCache>
                <c:formatCode>General</c:formatCode>
                <c:ptCount val="11"/>
                <c:pt idx="0">
                  <c:v>#N/A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4941824"/>
        <c:axId val="84947712"/>
      </c:barChart>
      <c:lineChart>
        <c:grouping val="standard"/>
        <c:varyColors val="0"/>
        <c:ser>
          <c:idx val="0"/>
          <c:order val="0"/>
          <c:tx>
            <c:strRef>
              <c:f>'[VictorZhao-newBDChart2.xlsx]Burndown Chart'!$E$4</c:f>
              <c:strCache>
                <c:ptCount val="1"/>
                <c:pt idx="0">
                  <c:v>Planned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cat>
            <c:numRef>
              <c:f>'[VictorZhao-newBDChart2.xlsx]Burndown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'[VictorZhao-newBDChart2.xlsx]Burndown Chart'!$E$5:$E$15</c:f>
              <c:numCache>
                <c:formatCode>General</c:formatCode>
                <c:ptCount val="11"/>
                <c:pt idx="0">
                  <c:v>13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'[VictorZhao-newBDChart2.xlsx]Burndown Chart'!$F$4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'[VictorZhao-newBDChart2.xlsx]Burndown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'[VictorZhao-newBDChart2.xlsx]Burndown Chart'!$F$5:$F$15</c:f>
              <c:numCache>
                <c:formatCode>General</c:formatCode>
                <c:ptCount val="11"/>
                <c:pt idx="0">
                  <c:v>19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10</c:v>
                </c:pt>
                <c:pt idx="5">
                  <c:v>8</c:v>
                </c:pt>
                <c:pt idx="6">
                  <c:v>5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941824"/>
        <c:axId val="84947712"/>
      </c:lineChart>
      <c:catAx>
        <c:axId val="8494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84947712"/>
        <c:crosses val="autoZero"/>
        <c:auto val="1"/>
        <c:lblAlgn val="ctr"/>
        <c:lblOffset val="100"/>
        <c:noMultiLvlLbl val="0"/>
      </c:catAx>
      <c:valAx>
        <c:axId val="84947712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84941824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979451445138"/>
          <c:y val="0.125"/>
          <c:w val="0.83854379919382505"/>
          <c:h val="0.665000000000000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'[Yan Zhao-burn-down-chart.xlsx]Burndown Chart'!$G$3</c:f>
              <c:strCache>
                <c:ptCount val="1"/>
                <c:pt idx="0">
                  <c:v>Daily Completed</c:v>
                </c:pt>
              </c:strCache>
            </c:strRef>
          </c:tx>
          <c:spPr>
            <a:solidFill>
              <a:srgbClr val="808080"/>
            </a:solidFill>
            <a:ln w="25400">
              <a:noFill/>
            </a:ln>
          </c:spPr>
          <c:invertIfNegative val="0"/>
          <c:cat>
            <c:numRef>
              <c:f>'[Yan Zhao-burn-down-chart.xlsx]Burndown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'[Yan Zhao-burn-down-chart.xlsx]Burndown Chart'!$G$5:$G$15</c:f>
              <c:numCache>
                <c:formatCode>General</c:formatCode>
                <c:ptCount val="11"/>
                <c:pt idx="0">
                  <c:v>#N/A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4985728"/>
        <c:axId val="84987264"/>
      </c:barChart>
      <c:lineChart>
        <c:grouping val="standard"/>
        <c:varyColors val="0"/>
        <c:ser>
          <c:idx val="0"/>
          <c:order val="0"/>
          <c:tx>
            <c:strRef>
              <c:f>'[Yan Zhao-burn-down-chart.xlsx]Burndown Chart'!$E$4</c:f>
              <c:strCache>
                <c:ptCount val="1"/>
                <c:pt idx="0">
                  <c:v>Planned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cat>
            <c:numRef>
              <c:f>'[Yan Zhao-burn-down-chart.xlsx]Burndown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'[Yan Zhao-burn-down-chart.xlsx]Burndown Chart'!$E$5:$E$15</c:f>
              <c:numCache>
                <c:formatCode>General</c:formatCode>
                <c:ptCount val="11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'[Yan Zhao-burn-down-chart.xlsx]Burndown Chart'!$F$4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'[Yan Zhao-burn-down-chart.xlsx]Burndown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'[Yan Zhao-burn-down-chart.xlsx]Burndown Chart'!$F$5:$F$15</c:f>
              <c:numCache>
                <c:formatCode>General</c:formatCode>
                <c:ptCount val="11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985728"/>
        <c:axId val="84987264"/>
      </c:lineChart>
      <c:catAx>
        <c:axId val="8498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84987264"/>
        <c:crosses val="autoZero"/>
        <c:auto val="1"/>
        <c:lblAlgn val="ctr"/>
        <c:lblOffset val="100"/>
        <c:noMultiLvlLbl val="0"/>
      </c:catAx>
      <c:valAx>
        <c:axId val="84987264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84985728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979451445138"/>
          <c:y val="0.125"/>
          <c:w val="0.83854379919382505"/>
          <c:h val="0.665000000000000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'[burndown-hua.xlsx]Burndown Chart'!$G$3</c:f>
              <c:strCache>
                <c:ptCount val="1"/>
                <c:pt idx="0">
                  <c:v>Daily Completed</c:v>
                </c:pt>
              </c:strCache>
            </c:strRef>
          </c:tx>
          <c:spPr>
            <a:solidFill>
              <a:srgbClr val="808080"/>
            </a:solidFill>
            <a:ln w="25400">
              <a:noFill/>
            </a:ln>
          </c:spPr>
          <c:invertIfNegative val="0"/>
          <c:cat>
            <c:numRef>
              <c:f>'[burndown-hua.xlsx]Burndown Chart'!$B$5:$B$12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'[burndown-hua.xlsx]Burndown Chart'!$G$5:$G$12</c:f>
              <c:numCache>
                <c:formatCode>General</c:formatCode>
                <c:ptCount val="8"/>
                <c:pt idx="0">
                  <c:v>#N/A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1247360"/>
        <c:axId val="91248896"/>
      </c:barChart>
      <c:lineChart>
        <c:grouping val="standard"/>
        <c:varyColors val="0"/>
        <c:ser>
          <c:idx val="0"/>
          <c:order val="0"/>
          <c:tx>
            <c:strRef>
              <c:f>'[burndown-hua.xlsx]Burndown Chart'!$E$4</c:f>
              <c:strCache>
                <c:ptCount val="1"/>
                <c:pt idx="0">
                  <c:v>Planned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cat>
            <c:numRef>
              <c:f>'[burndown-hua.xlsx]Burndown Chart'!$B$5:$B$12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'[burndown-hua.xlsx]Burndown Chart'!$E$5:$E$12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'[burndown-hua.xlsx]Burndown Chart'!$F$4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'[burndown-hua.xlsx]Burndown Chart'!$B$5:$B$12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'[burndown-hua.xlsx]Burndown Chart'!$F$5:$F$12</c:f>
              <c:numCache>
                <c:formatCode>General</c:formatCode>
                <c:ptCount val="8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247360"/>
        <c:axId val="91248896"/>
      </c:lineChart>
      <c:catAx>
        <c:axId val="91247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91248896"/>
        <c:crosses val="autoZero"/>
        <c:auto val="1"/>
        <c:lblAlgn val="ctr"/>
        <c:lblOffset val="100"/>
        <c:noMultiLvlLbl val="0"/>
      </c:catAx>
      <c:valAx>
        <c:axId val="91248896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91247360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97945144513816"/>
          <c:y val="0.125"/>
          <c:w val="0.83854379919382527"/>
          <c:h val="0.665000000000000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'Burndown Chart'!$G$3</c:f>
              <c:strCache>
                <c:ptCount val="1"/>
                <c:pt idx="0">
                  <c:v>Daily Completed</c:v>
                </c:pt>
              </c:strCache>
            </c:strRef>
          </c:tx>
          <c:spPr>
            <a:solidFill>
              <a:srgbClr val="808080"/>
            </a:solidFill>
            <a:ln w="25400">
              <a:noFill/>
            </a:ln>
          </c:spPr>
          <c:invertIfNegative val="0"/>
          <c:cat>
            <c:numRef>
              <c:f>'Burndown Chart'!$B$5:$B$12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'Burndown Chart'!$G$5:$G$12</c:f>
              <c:numCache>
                <c:formatCode>General</c:formatCode>
                <c:ptCount val="8"/>
                <c:pt idx="0">
                  <c:v>#N/A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1270528"/>
        <c:axId val="91272320"/>
      </c:barChart>
      <c:lineChart>
        <c:grouping val="standard"/>
        <c:varyColors val="0"/>
        <c:ser>
          <c:idx val="0"/>
          <c:order val="0"/>
          <c:tx>
            <c:strRef>
              <c:f>'Burndown Chart'!$E$4</c:f>
              <c:strCache>
                <c:ptCount val="1"/>
                <c:pt idx="0">
                  <c:v>Planned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cat>
            <c:numRef>
              <c:f>'Burndown Chart'!$B$5:$B$12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'Burndown Chart'!$E$5:$E$12</c:f>
              <c:numCache>
                <c:formatCode>General</c:formatCode>
                <c:ptCount val="8"/>
                <c:pt idx="0">
                  <c:v>11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'Burndown Chart'!$F$4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'Burndown Chart'!$B$5:$B$12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'Burndown Chart'!$F$5:$F$12</c:f>
              <c:numCache>
                <c:formatCode>General</c:formatCode>
                <c:ptCount val="8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270528"/>
        <c:axId val="91272320"/>
      </c:lineChart>
      <c:catAx>
        <c:axId val="9127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91272320"/>
        <c:crosses val="autoZero"/>
        <c:auto val="1"/>
        <c:lblAlgn val="ctr"/>
        <c:lblOffset val="100"/>
        <c:noMultiLvlLbl val="0"/>
      </c:catAx>
      <c:valAx>
        <c:axId val="91272320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91270528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97945144513816"/>
          <c:y val="0.125"/>
          <c:w val="0.83854379919382527"/>
          <c:h val="0.665000000000000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'[Carol_burn-down-chart.xlsx]Burndown Chart'!$G$3</c:f>
              <c:strCache>
                <c:ptCount val="1"/>
                <c:pt idx="0">
                  <c:v>Daily Completed</c:v>
                </c:pt>
              </c:strCache>
            </c:strRef>
          </c:tx>
          <c:spPr>
            <a:solidFill>
              <a:srgbClr val="808080"/>
            </a:solidFill>
            <a:ln w="25400">
              <a:noFill/>
            </a:ln>
          </c:spPr>
          <c:invertIfNegative val="0"/>
          <c:cat>
            <c:numRef>
              <c:f>'[Carol_burn-down-chart.xlsx]Burndown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'[Carol_burn-down-chart.xlsx]Burndown Chart'!$G$5:$G$15</c:f>
              <c:numCache>
                <c:formatCode>General</c:formatCode>
                <c:ptCount val="11"/>
                <c:pt idx="0">
                  <c:v>#N/A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6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1306240"/>
        <c:axId val="91316224"/>
      </c:barChart>
      <c:lineChart>
        <c:grouping val="standard"/>
        <c:varyColors val="0"/>
        <c:ser>
          <c:idx val="0"/>
          <c:order val="0"/>
          <c:tx>
            <c:strRef>
              <c:f>'[Carol_burn-down-chart.xlsx]Burndown Chart'!$E$4</c:f>
              <c:strCache>
                <c:ptCount val="1"/>
                <c:pt idx="0">
                  <c:v>Planned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cat>
            <c:numRef>
              <c:f>'[Carol_burn-down-chart.xlsx]Burndown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'[Carol_burn-down-chart.xlsx]Burndown Chart'!$E$5:$E$15</c:f>
              <c:numCache>
                <c:formatCode>General</c:formatCode>
                <c:ptCount val="11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6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'[Carol_burn-down-chart.xlsx]Burndown Chart'!$F$4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numRef>
              <c:f>'[Carol_burn-down-chart.xlsx]Burndown Chart'!$B$5:$B$15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'[Carol_burn-down-chart.xlsx]Burndown Chart'!$F$5:$F$15</c:f>
              <c:numCache>
                <c:formatCode>General</c:formatCode>
                <c:ptCount val="1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06240"/>
        <c:axId val="91316224"/>
      </c:lineChart>
      <c:catAx>
        <c:axId val="9130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91316224"/>
        <c:crosses val="autoZero"/>
        <c:auto val="1"/>
        <c:lblAlgn val="ctr"/>
        <c:lblOffset val="100"/>
        <c:noMultiLvlLbl val="0"/>
      </c:catAx>
      <c:valAx>
        <c:axId val="91316224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91306240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E282E3-E1DD-4576-94F1-5874256D1F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42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0E69AF-25D5-47C0-8043-89C3F5FEFF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0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1F008-F4A7-4C52-A468-FC60375DA83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01EBF-C4EA-49E2-A835-91576E322B2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EB67C-94C9-4311-901F-9C602F952235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1F008-F4A7-4C52-A468-FC60375DA834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807B3-C000-4C85-AC3B-E17D02F44C1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807B3-C000-4C85-AC3B-E17D02F44C1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807B3-C000-4C85-AC3B-E17D02F44C1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807B3-C000-4C85-AC3B-E17D02F44C1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EB67C-94C9-4311-901F-9C602F95223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EB67C-94C9-4311-901F-9C602F95223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EB67C-94C9-4311-901F-9C602F95223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74840-59FC-44FD-BC38-B4754636257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BBF39F-5B59-4D92-9348-6559B614BDB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090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CACFC-318B-43A3-8322-293E2AB59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990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D64EB-05F5-4A1A-BCA3-5D01F07029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330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43F1F5-CE43-4C71-B681-B46F600D4B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12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8277D2-2C62-4C9B-9EBB-C49F143798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51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169DF-BDE9-442E-A104-9F65AF0CFD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465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C68C3-9A26-44BA-B3A1-141DEBB9F0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76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80C63-57FC-45B7-9FFA-D7810FC499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285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29D9-B059-483E-9FBF-C29E89090E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09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EE3D7-5086-4FBF-9FBD-C9F0CE058D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941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41D76-F806-4352-905A-416F5C1658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19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9D60A-2934-45D0-A34C-A8C6C1AE3E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64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C4944-D55D-4161-92CF-E25820129E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402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C93A07A2-F303-4E53-8E35-EC1DF60F99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600" b="1" dirty="0">
                <a:solidFill>
                  <a:srgbClr val="FF0080"/>
                </a:solidFill>
                <a:ea typeface="新細明體" charset="-120"/>
              </a:rPr>
              <a:t>WINTER</a:t>
            </a:r>
            <a:endParaRPr lang="en-US" altLang="zh-TW" sz="9600" dirty="0">
              <a:solidFill>
                <a:srgbClr val="FF0080"/>
              </a:solidFill>
              <a:ea typeface="新細明體" charset="-120"/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dirty="0">
                <a:solidFill>
                  <a:schemeClr val="bg2"/>
                </a:solidFill>
                <a:ea typeface="新細明體" charset="-120"/>
              </a:rPr>
              <a:t>Template</a:t>
            </a:r>
            <a:endParaRPr lang="en-US" altLang="zh-TW" dirty="0">
              <a:ea typeface="新細明體" charset="-120"/>
            </a:endParaRPr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533400" y="1509713"/>
            <a:ext cx="7924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0" dirty="0" smtClean="0">
                <a:solidFill>
                  <a:schemeClr val="tx2"/>
                </a:solidFill>
                <a:ea typeface="新細明體" charset="-120"/>
              </a:rPr>
              <a:t>Team 6</a:t>
            </a:r>
            <a:r>
              <a:rPr lang="en-US" altLang="zh-TW" sz="12000" dirty="0" smtClean="0">
                <a:solidFill>
                  <a:srgbClr val="F2FDF7"/>
                </a:solidFill>
                <a:ea typeface="新細明體" charset="-12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TW" sz="7200" dirty="0" smtClean="0">
                <a:ea typeface="新細明體" charset="-120"/>
              </a:rPr>
              <a:t>Third Sprint</a:t>
            </a:r>
          </a:p>
          <a:p>
            <a:pPr>
              <a:spcBef>
                <a:spcPts val="0"/>
              </a:spcBef>
            </a:pPr>
            <a:endParaRPr lang="en-US" altLang="zh-TW" sz="2400" dirty="0" smtClean="0">
              <a:ea typeface="新細明體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 err="1" smtClean="0">
                <a:ea typeface="新細明體" charset="-120"/>
              </a:rPr>
              <a:t>Rui</a:t>
            </a:r>
            <a:r>
              <a:rPr lang="en-US" altLang="zh-TW" sz="2400" dirty="0" smtClean="0">
                <a:ea typeface="新細明體" charset="-120"/>
              </a:rPr>
              <a:t> Wang, Victor Zhao </a:t>
            </a:r>
          </a:p>
          <a:p>
            <a:pPr>
              <a:spcBef>
                <a:spcPts val="0"/>
              </a:spcBef>
            </a:pPr>
            <a:r>
              <a:rPr lang="en-US" altLang="zh-TW" sz="2400" dirty="0" smtClean="0">
                <a:ea typeface="新細明體" charset="-120"/>
              </a:rPr>
              <a:t>Carol Cheng, Hua Tang, Yan Zhao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2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60"/>
          <p:cNvSpPr txBox="1">
            <a:spLocks noChangeArrowheads="1"/>
          </p:cNvSpPr>
          <p:nvPr/>
        </p:nvSpPr>
        <p:spPr bwMode="auto">
          <a:xfrm>
            <a:off x="1475656" y="288971"/>
            <a:ext cx="59939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dirty="0" smtClean="0">
                <a:solidFill>
                  <a:srgbClr val="F2FDF7"/>
                </a:solidFill>
                <a:ea typeface="新細明體" charset="-120"/>
              </a:rPr>
              <a:t>Next Sprint Backlog</a:t>
            </a:r>
            <a:endParaRPr lang="en-US" altLang="zh-TW" sz="4400" dirty="0">
              <a:ea typeface="新細明體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56636"/>
              </p:ext>
            </p:extLst>
          </p:nvPr>
        </p:nvGraphicFramePr>
        <p:xfrm>
          <a:off x="611560" y="1568912"/>
          <a:ext cx="7956884" cy="4203246"/>
        </p:xfrm>
        <a:graphic>
          <a:graphicData uri="http://schemas.openxmlformats.org/drawingml/2006/table">
            <a:tbl>
              <a:tblPr/>
              <a:tblGrid>
                <a:gridCol w="6900462"/>
                <a:gridCol w="1056422"/>
              </a:tblGrid>
              <a:tr h="35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Time (</a:t>
                      </a:r>
                      <a:r>
                        <a:rPr lang="en-US" sz="20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est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Discussion about improvement and work assignment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Error Analysis on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snippet retrieval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Processing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snippets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 exact answer retrieval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Retrieve a list of exact answer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Rerank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exact answers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Measure performance on exact answers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Error analysis on exact answers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Final evaluation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Presentation preparation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TOTAL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444208" y="249289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Complex query 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88479"/>
            <a:ext cx="9036496" cy="598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224676" y="80628"/>
            <a:ext cx="67327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dirty="0" smtClean="0">
                <a:ea typeface="新細明體" charset="-120"/>
              </a:rPr>
              <a:t>Story Wall</a:t>
            </a:r>
            <a:endParaRPr lang="en-US" altLang="zh-TW" sz="4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9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600" b="1" dirty="0">
                <a:solidFill>
                  <a:srgbClr val="FF0080"/>
                </a:solidFill>
                <a:ea typeface="新細明體" charset="-120"/>
              </a:rPr>
              <a:t>WINTER</a:t>
            </a:r>
            <a:endParaRPr lang="en-US" altLang="zh-TW" sz="9600" dirty="0">
              <a:solidFill>
                <a:srgbClr val="FF0080"/>
              </a:solidFill>
              <a:ea typeface="新細明體" charset="-120"/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dirty="0">
                <a:solidFill>
                  <a:schemeClr val="bg2"/>
                </a:solidFill>
                <a:ea typeface="新細明體" charset="-120"/>
              </a:rPr>
              <a:t>Template</a:t>
            </a:r>
            <a:endParaRPr lang="en-US" altLang="zh-TW" dirty="0">
              <a:ea typeface="新細明體" charset="-120"/>
            </a:endParaRPr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533400" y="1509713"/>
            <a:ext cx="7924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0" dirty="0" smtClean="0">
                <a:solidFill>
                  <a:schemeClr val="tx2"/>
                </a:solidFill>
                <a:ea typeface="新細明體" charset="-120"/>
              </a:rPr>
              <a:t>Team 6</a:t>
            </a:r>
            <a:r>
              <a:rPr lang="en-US" altLang="zh-TW" sz="12000" dirty="0" smtClean="0">
                <a:solidFill>
                  <a:srgbClr val="F2FDF7"/>
                </a:solidFill>
                <a:ea typeface="新細明體" charset="-12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TW" sz="7200" dirty="0" smtClean="0">
                <a:ea typeface="新細明體" charset="-120"/>
              </a:rPr>
              <a:t>Third Sprint</a:t>
            </a:r>
          </a:p>
          <a:p>
            <a:pPr>
              <a:spcBef>
                <a:spcPts val="0"/>
              </a:spcBef>
            </a:pPr>
            <a:endParaRPr lang="en-US" altLang="zh-TW" sz="2400" dirty="0" smtClean="0">
              <a:ea typeface="新細明體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 smtClean="0">
                <a:ea typeface="新細明體" charset="-120"/>
              </a:rPr>
              <a:t>Have any questions?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0430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4588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 bwMode="auto">
          <a:xfrm>
            <a:off x="2901180" y="3194407"/>
            <a:ext cx="3349358" cy="27096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1727684" y="166688"/>
            <a:ext cx="55705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  <a:ea typeface="新細明體" charset="-120"/>
              </a:rPr>
              <a:t>Architecture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" name="橢圓 1"/>
          <p:cNvSpPr/>
          <p:nvPr/>
        </p:nvSpPr>
        <p:spPr bwMode="auto">
          <a:xfrm>
            <a:off x="764280" y="3420471"/>
            <a:ext cx="1723840" cy="758440"/>
          </a:xfrm>
          <a:prstGeom prst="ellipse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  <a:t>Factoid</a:t>
            </a:r>
            <a:r>
              <a:rPr kumimoji="0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  <a:t/>
            </a:r>
            <a:br>
              <a:rPr kumimoji="0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</a:br>
            <a:r>
              <a:rPr kumimoji="0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  <a:t>Questions</a:t>
            </a:r>
            <a:endParaRPr kumimoji="0" lang="zh-TW" altLang="en-US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11956" y="1850674"/>
            <a:ext cx="2016224" cy="590465"/>
          </a:xfrm>
          <a:prstGeom prst="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Collection Reader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60528" y="1844824"/>
            <a:ext cx="2016224" cy="590465"/>
          </a:xfrm>
          <a:prstGeom prst="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CAS Consumer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736592" y="3420471"/>
            <a:ext cx="1723840" cy="758440"/>
          </a:xfrm>
          <a:prstGeom prst="ellipse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  <a:t>Factoid</a:t>
            </a:r>
            <a:r>
              <a:rPr kumimoji="0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  <a:t/>
            </a:r>
            <a:br>
              <a:rPr kumimoji="0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</a:br>
            <a:r>
              <a:rPr kumimoji="0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charset="0"/>
              </a:rPr>
              <a:t>Answers</a:t>
            </a:r>
            <a:endParaRPr kumimoji="0" lang="zh-TW" altLang="en-US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 flipV="1">
            <a:off x="1626200" y="2549151"/>
            <a:ext cx="249852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2901180" y="2441139"/>
            <a:ext cx="3331356" cy="753268"/>
          </a:xfrm>
          <a:custGeom>
            <a:avLst/>
            <a:gdLst>
              <a:gd name="connsiteX0" fmla="*/ 0 w 3204356"/>
              <a:gd name="connsiteY0" fmla="*/ 0 h 645256"/>
              <a:gd name="connsiteX1" fmla="*/ 3204356 w 3204356"/>
              <a:gd name="connsiteY1" fmla="*/ 0 h 645256"/>
              <a:gd name="connsiteX2" fmla="*/ 3204356 w 3204356"/>
              <a:gd name="connsiteY2" fmla="*/ 645256 h 645256"/>
              <a:gd name="connsiteX3" fmla="*/ 0 w 3204356"/>
              <a:gd name="connsiteY3" fmla="*/ 645256 h 645256"/>
              <a:gd name="connsiteX4" fmla="*/ 0 w 3204356"/>
              <a:gd name="connsiteY4" fmla="*/ 0 h 645256"/>
              <a:gd name="connsiteX0" fmla="*/ 0 w 3204356"/>
              <a:gd name="connsiteY0" fmla="*/ 101600 h 746856"/>
              <a:gd name="connsiteX1" fmla="*/ 2569356 w 3204356"/>
              <a:gd name="connsiteY1" fmla="*/ 0 h 746856"/>
              <a:gd name="connsiteX2" fmla="*/ 3204356 w 3204356"/>
              <a:gd name="connsiteY2" fmla="*/ 746856 h 746856"/>
              <a:gd name="connsiteX3" fmla="*/ 0 w 3204356"/>
              <a:gd name="connsiteY3" fmla="*/ 746856 h 746856"/>
              <a:gd name="connsiteX4" fmla="*/ 0 w 3204356"/>
              <a:gd name="connsiteY4" fmla="*/ 101600 h 746856"/>
              <a:gd name="connsiteX0" fmla="*/ 571500 w 3204356"/>
              <a:gd name="connsiteY0" fmla="*/ 0 h 746856"/>
              <a:gd name="connsiteX1" fmla="*/ 2569356 w 3204356"/>
              <a:gd name="connsiteY1" fmla="*/ 0 h 746856"/>
              <a:gd name="connsiteX2" fmla="*/ 3204356 w 3204356"/>
              <a:gd name="connsiteY2" fmla="*/ 746856 h 746856"/>
              <a:gd name="connsiteX3" fmla="*/ 0 w 3204356"/>
              <a:gd name="connsiteY3" fmla="*/ 746856 h 746856"/>
              <a:gd name="connsiteX4" fmla="*/ 571500 w 3204356"/>
              <a:gd name="connsiteY4" fmla="*/ 0 h 746856"/>
              <a:gd name="connsiteX0" fmla="*/ 698500 w 3331356"/>
              <a:gd name="connsiteY0" fmla="*/ 0 h 746856"/>
              <a:gd name="connsiteX1" fmla="*/ 2696356 w 3331356"/>
              <a:gd name="connsiteY1" fmla="*/ 0 h 746856"/>
              <a:gd name="connsiteX2" fmla="*/ 3331356 w 3331356"/>
              <a:gd name="connsiteY2" fmla="*/ 746856 h 746856"/>
              <a:gd name="connsiteX3" fmla="*/ 0 w 3331356"/>
              <a:gd name="connsiteY3" fmla="*/ 746856 h 746856"/>
              <a:gd name="connsiteX4" fmla="*/ 698500 w 3331356"/>
              <a:gd name="connsiteY4" fmla="*/ 0 h 74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1356" h="746856">
                <a:moveTo>
                  <a:pt x="698500" y="0"/>
                </a:moveTo>
                <a:lnTo>
                  <a:pt x="2696356" y="0"/>
                </a:lnTo>
                <a:lnTo>
                  <a:pt x="3331356" y="746856"/>
                </a:lnTo>
                <a:lnTo>
                  <a:pt x="0" y="746856"/>
                </a:lnTo>
                <a:lnTo>
                  <a:pt x="6985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3136192" y="2145906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728480" y="2145906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>
            <a:off x="7241951" y="2582426"/>
            <a:ext cx="357434" cy="697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2902166" y="3194407"/>
            <a:ext cx="3348372" cy="532836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Atomic</a:t>
            </a:r>
            <a:r>
              <a:rPr lang="en-US" altLang="zh-TW" dirty="0" err="1" smtClean="0">
                <a:solidFill>
                  <a:srgbClr val="FFFFFF"/>
                </a:solidFill>
              </a:rPr>
              <a:t>Query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902166" y="3912493"/>
            <a:ext cx="3348372" cy="53283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rgbClr val="FFFFFF"/>
                </a:solidFill>
              </a:rPr>
              <a:t>ComplexQuery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902166" y="4644517"/>
            <a:ext cx="1044116" cy="532836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Concept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026674" y="4643401"/>
            <a:ext cx="1260140" cy="532836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Document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58822" y="4643401"/>
            <a:ext cx="891716" cy="532836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Triple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902166" y="5371245"/>
            <a:ext cx="3348372" cy="532836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FFFFFF"/>
                </a:solidFill>
              </a:rPr>
              <a:t>Snippets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04244" y="1844824"/>
            <a:ext cx="2016224" cy="590465"/>
          </a:xfrm>
          <a:prstGeom prst="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Analysis Engine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4588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1727684" y="166688"/>
            <a:ext cx="55705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  <a:ea typeface="新細明體" charset="-120"/>
              </a:rPr>
              <a:t>Overview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23529" y="1334393"/>
            <a:ext cx="838893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chemeClr val="bg1">
                    <a:lumMod val="10000"/>
                  </a:schemeClr>
                </a:solidFill>
              </a:rPr>
              <a:t>Milestone 2</a:t>
            </a:r>
            <a:endParaRPr lang="en-US" altLang="zh-TW" sz="28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Snippet retrieval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Measure snippet results</a:t>
            </a:r>
            <a:endParaRPr lang="en-US" altLang="zh-TW" sz="28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chemeClr val="bg1">
                    <a:lumMod val="10000"/>
                  </a:schemeClr>
                </a:solidFill>
              </a:rPr>
              <a:t>Improve the pipeline</a:t>
            </a:r>
            <a:endParaRPr lang="en-US" altLang="zh-TW" sz="28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Low performance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TW" sz="28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005064"/>
            <a:ext cx="7010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4588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1367644" y="193339"/>
            <a:ext cx="66247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6000" dirty="0">
                <a:solidFill>
                  <a:srgbClr val="FFFFFF"/>
                </a:solidFill>
              </a:rPr>
              <a:t>How to improve?</a:t>
            </a:r>
            <a:endParaRPr lang="en-US" altLang="zh-TW" sz="6000" dirty="0">
              <a:solidFill>
                <a:srgbClr val="FFFF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23529" y="1334393"/>
            <a:ext cx="8388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Question preprocessing</a:t>
            </a:r>
          </a:p>
          <a:p>
            <a:pPr marL="1371600" lvl="2" indent="-457200">
              <a:buFont typeface="Arial" panose="020B0604020202020204" pitchFamily="34" charset="0"/>
              <a:buChar char="−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Remove stop words</a:t>
            </a:r>
          </a:p>
          <a:p>
            <a:pPr marL="1371600" lvl="2" indent="-457200">
              <a:buFont typeface="Arial" panose="020B0604020202020204" pitchFamily="34" charset="0"/>
              <a:buChar char="−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Do stemming or lemmatization</a:t>
            </a:r>
            <a:endParaRPr lang="en-US" altLang="zh-TW" sz="28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−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A question </a:t>
            </a:r>
            <a:r>
              <a:rPr lang="zh-TW" altLang="en-US" sz="2800" dirty="0" smtClean="0">
                <a:solidFill>
                  <a:schemeClr val="bg1">
                    <a:lumMod val="10000"/>
                  </a:schemeClr>
                </a:solidFill>
              </a:rPr>
              <a:t>→ </a:t>
            </a: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Several </a:t>
            </a:r>
            <a:r>
              <a:rPr lang="en-US" altLang="zh-TW" sz="2800" dirty="0" err="1" smtClean="0">
                <a:solidFill>
                  <a:schemeClr val="bg1">
                    <a:lumMod val="10000"/>
                  </a:schemeClr>
                </a:solidFill>
              </a:rPr>
              <a:t>AtmicQuery</a:t>
            </a:r>
            <a:endParaRPr lang="en-US" altLang="zh-TW" sz="28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−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Several </a:t>
            </a:r>
            <a:r>
              <a:rPr lang="en-US" altLang="zh-TW" sz="2800" dirty="0" err="1" smtClean="0">
                <a:solidFill>
                  <a:schemeClr val="bg1">
                    <a:lumMod val="10000"/>
                  </a:schemeClr>
                </a:solidFill>
              </a:rPr>
              <a:t>AtomicQuery</a:t>
            </a: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10000"/>
                  </a:schemeClr>
                </a:solidFill>
              </a:rPr>
              <a:t>→ </a:t>
            </a: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zh-TW" altLang="en-US" sz="2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2800" dirty="0" err="1" smtClean="0">
                <a:solidFill>
                  <a:schemeClr val="bg1">
                    <a:lumMod val="10000"/>
                  </a:schemeClr>
                </a:solidFill>
              </a:rPr>
              <a:t>complexQuery</a:t>
            </a:r>
            <a:endParaRPr lang="en-US" altLang="zh-TW" sz="28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TW" sz="28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550" y="3645024"/>
            <a:ext cx="4572000" cy="646331"/>
          </a:xfrm>
          <a:prstGeom prst="rect">
            <a:avLst/>
          </a:prstGeom>
          <a:solidFill>
            <a:srgbClr val="0070C0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Is Rheumatoid Arthritis more common in men or </a:t>
            </a:r>
            <a:r>
              <a:rPr lang="en-US" altLang="zh-TW" dirty="0" smtClean="0">
                <a:solidFill>
                  <a:srgbClr val="FFFFFF"/>
                </a:solidFill>
              </a:rPr>
              <a:t>women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36051" y="4545994"/>
            <a:ext cx="1439905" cy="369332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Rheumatoid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8550" y="5446094"/>
            <a:ext cx="4572000" cy="923330"/>
          </a:xfrm>
          <a:prstGeom prst="rect">
            <a:avLst/>
          </a:prstGeom>
          <a:solidFill>
            <a:srgbClr val="7030A0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Rheumatoid AND Arthritis AND more AND common AND [ men OR man ] AND [ women OR woman ]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4545994"/>
            <a:ext cx="1044116" cy="369332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Arthritis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36096" y="4526562"/>
            <a:ext cx="720080" cy="369332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m</a:t>
            </a:r>
            <a:r>
              <a:rPr lang="en-US" altLang="zh-TW" dirty="0" smtClean="0">
                <a:solidFill>
                  <a:srgbClr val="FFFFFF"/>
                </a:solidFill>
              </a:rPr>
              <a:t>ore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44958" y="4526562"/>
            <a:ext cx="1207362" cy="369332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common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32068" y="4932746"/>
            <a:ext cx="719952" cy="369332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man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6826" y="4932746"/>
            <a:ext cx="1207362" cy="369332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woman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608" y="3783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10000"/>
                  </a:schemeClr>
                </a:solidFill>
              </a:rPr>
              <a:t>Question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43608" y="456891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10000"/>
                  </a:schemeClr>
                </a:solidFill>
              </a:rPr>
              <a:t>AtomicQuery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71600" y="572309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>
                    <a:lumMod val="10000"/>
                  </a:schemeClr>
                </a:solidFill>
              </a:rPr>
              <a:t>ComplexQuery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64588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矩形 106"/>
          <p:cNvSpPr/>
          <p:nvPr/>
        </p:nvSpPr>
        <p:spPr bwMode="auto">
          <a:xfrm>
            <a:off x="6958904" y="3911245"/>
            <a:ext cx="1742696" cy="1420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404410" y="3989040"/>
            <a:ext cx="1742696" cy="1420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114659" y="2591991"/>
            <a:ext cx="4977621" cy="38253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1727684" y="166688"/>
            <a:ext cx="55705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  <a:ea typeface="新細明體" charset="-120"/>
              </a:rPr>
              <a:t>Architecture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404410" y="1664804"/>
            <a:ext cx="1575302" cy="702246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solidFill>
                  <a:schemeClr val="bg1">
                    <a:lumMod val="10000"/>
                  </a:schemeClr>
                </a:solidFill>
              </a:rPr>
              <a:t>Questions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4871" y="2831440"/>
            <a:ext cx="1134380" cy="882098"/>
          </a:xfrm>
          <a:prstGeom prst="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Collection</a:t>
            </a:r>
            <a:b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Reader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7804" y="3068960"/>
            <a:ext cx="1658776" cy="92008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 err="1">
                <a:solidFill>
                  <a:srgbClr val="FFFFFF"/>
                </a:solidFill>
              </a:rPr>
              <a:t>ComplexQuery</a:t>
            </a:r>
            <a:endParaRPr lang="en-US" altLang="zh-TW" sz="1600" dirty="0">
              <a:solidFill>
                <a:srgbClr val="FFFFFF"/>
              </a:solidFill>
            </a:endParaRPr>
          </a:p>
          <a:p>
            <a:pPr algn="ctr"/>
            <a:r>
              <a:rPr lang="en-US" altLang="zh-TW" sz="1600" dirty="0">
                <a:solidFill>
                  <a:srgbClr val="FFFFFF"/>
                </a:solidFill>
              </a:rPr>
              <a:t>(AND)</a:t>
            </a:r>
          </a:p>
          <a:p>
            <a:pPr algn="ctr"/>
            <a:r>
              <a:rPr lang="en-US" altLang="zh-TW" sz="1600" dirty="0">
                <a:solidFill>
                  <a:srgbClr val="FFFFFF"/>
                </a:solidFill>
              </a:rPr>
              <a:t>Annotator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810396" y="4169060"/>
            <a:ext cx="1656184" cy="92008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</a:rPr>
              <a:t>ComplexQuery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solidFill>
                  <a:srgbClr val="FFFFFF"/>
                </a:solidFill>
              </a:rPr>
              <a:t>(OR)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solidFill>
                  <a:srgbClr val="FFFFFF"/>
                </a:solidFill>
              </a:rPr>
              <a:t>Annotator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813608" y="5285184"/>
            <a:ext cx="1656184" cy="92008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</a:rPr>
              <a:t>ComplexQuery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solidFill>
                  <a:srgbClr val="FFFFFF"/>
                </a:solidFill>
              </a:rPr>
              <a:t>(……)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solidFill>
                  <a:srgbClr val="FFFFFF"/>
                </a:solidFill>
              </a:rPr>
              <a:t>Annotator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11560" y="4224534"/>
            <a:ext cx="1152128" cy="882098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 smtClean="0">
                <a:solidFill>
                  <a:srgbClr val="FFFFFF"/>
                </a:solidFill>
              </a:rPr>
              <a:t>Question</a:t>
            </a:r>
            <a:endParaRPr lang="en-US" altLang="zh-TW" sz="1600" dirty="0">
              <a:solidFill>
                <a:srgbClr val="FFFFFF"/>
              </a:solidFill>
            </a:endParaRPr>
          </a:p>
          <a:p>
            <a:pPr algn="ctr"/>
            <a:r>
              <a:rPr lang="en-US" altLang="zh-TW" sz="1600" dirty="0">
                <a:solidFill>
                  <a:srgbClr val="FFFFFF"/>
                </a:solidFill>
              </a:rPr>
              <a:t>Annotator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14664" y="4169060"/>
            <a:ext cx="1152128" cy="937572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 smtClean="0">
                <a:solidFill>
                  <a:srgbClr val="FFFFFF"/>
                </a:solidFill>
              </a:rPr>
              <a:t>Document</a:t>
            </a:r>
          </a:p>
          <a:p>
            <a:pPr algn="ctr"/>
            <a:r>
              <a:rPr lang="en-US" altLang="zh-TW" sz="1600" dirty="0" smtClean="0">
                <a:solidFill>
                  <a:srgbClr val="FFFFFF"/>
                </a:solidFill>
              </a:rPr>
              <a:t>Annotator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400092" y="5285184"/>
            <a:ext cx="1166700" cy="92008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 smtClean="0">
                <a:solidFill>
                  <a:srgbClr val="FFFFFF"/>
                </a:solidFill>
              </a:rPr>
              <a:t>Triple</a:t>
            </a:r>
          </a:p>
          <a:p>
            <a:pPr algn="ctr"/>
            <a:r>
              <a:rPr lang="en-US" altLang="zh-TW" sz="1600" dirty="0" smtClean="0">
                <a:solidFill>
                  <a:srgbClr val="FFFFFF"/>
                </a:solidFill>
              </a:rPr>
              <a:t>Annotator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07508" y="3068960"/>
            <a:ext cx="1152128" cy="92008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 smtClean="0">
                <a:solidFill>
                  <a:srgbClr val="FFFFFF"/>
                </a:solidFill>
              </a:rPr>
              <a:t>Concept</a:t>
            </a:r>
            <a:br>
              <a:rPr lang="en-US" altLang="zh-TW" sz="1600" dirty="0" smtClean="0">
                <a:solidFill>
                  <a:srgbClr val="FFFFFF"/>
                </a:solidFill>
              </a:rPr>
            </a:br>
            <a:r>
              <a:rPr lang="en-US" altLang="zh-TW" sz="1600" dirty="0" smtClean="0">
                <a:solidFill>
                  <a:srgbClr val="FFFFFF"/>
                </a:solidFill>
              </a:rPr>
              <a:t>Annotator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04747" y="4149080"/>
            <a:ext cx="1152128" cy="882098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 smtClean="0">
                <a:solidFill>
                  <a:srgbClr val="FFFFFF"/>
                </a:solidFill>
              </a:rPr>
              <a:t>Snippets</a:t>
            </a:r>
            <a:br>
              <a:rPr lang="en-US" altLang="zh-TW" sz="1600" dirty="0" smtClean="0">
                <a:solidFill>
                  <a:srgbClr val="FFFFFF"/>
                </a:solidFill>
              </a:rPr>
            </a:br>
            <a:r>
              <a:rPr lang="en-US" altLang="zh-TW" sz="1600" dirty="0" smtClean="0">
                <a:solidFill>
                  <a:srgbClr val="FFFFFF"/>
                </a:solidFill>
              </a:rPr>
              <a:t>Annotator</a:t>
            </a:r>
            <a:endParaRPr lang="zh-TW" altLang="en-US" sz="16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422495" y="2831440"/>
            <a:ext cx="1134380" cy="882098"/>
          </a:xfrm>
          <a:prstGeom prst="rect">
            <a:avLst/>
          </a:prstGeom>
          <a:gradFill flip="none" rotWithShape="1">
            <a:gsLst>
              <a:gs pos="0">
                <a:srgbClr val="3399FF">
                  <a:shade val="30000"/>
                  <a:satMod val="115000"/>
                </a:srgbClr>
              </a:gs>
              <a:gs pos="50000">
                <a:srgbClr val="3399FF">
                  <a:shade val="67500"/>
                  <a:satMod val="115000"/>
                </a:srgbClr>
              </a:gs>
              <a:gs pos="100000">
                <a:srgbClr val="3399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CAS consumer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7202034" y="1664804"/>
            <a:ext cx="1575302" cy="702246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solidFill>
                  <a:schemeClr val="bg1">
                    <a:lumMod val="10000"/>
                  </a:schemeClr>
                </a:solidFill>
              </a:rPr>
              <a:t>Answers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192061" y="2403054"/>
            <a:ext cx="0" cy="37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>
            <a:off x="1192061" y="3775894"/>
            <a:ext cx="0" cy="37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單箭頭接點 7"/>
          <p:cNvCxnSpPr>
            <a:endCxn id="12" idx="1"/>
          </p:cNvCxnSpPr>
          <p:nvPr/>
        </p:nvCxnSpPr>
        <p:spPr bwMode="auto">
          <a:xfrm>
            <a:off x="2339752" y="3529000"/>
            <a:ext cx="4680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單箭頭接點 29"/>
          <p:cNvCxnSpPr/>
          <p:nvPr/>
        </p:nvCxnSpPr>
        <p:spPr bwMode="auto">
          <a:xfrm>
            <a:off x="2348130" y="4629100"/>
            <a:ext cx="4680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單箭頭接點 30"/>
          <p:cNvCxnSpPr/>
          <p:nvPr/>
        </p:nvCxnSpPr>
        <p:spPr bwMode="auto">
          <a:xfrm>
            <a:off x="2348130" y="5739443"/>
            <a:ext cx="4680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2348130" y="3529000"/>
            <a:ext cx="0" cy="2210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/>
          <p:nvPr/>
        </p:nvCxnSpPr>
        <p:spPr bwMode="auto">
          <a:xfrm>
            <a:off x="1763688" y="4627736"/>
            <a:ext cx="5844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圓角矩形 34"/>
          <p:cNvSpPr/>
          <p:nvPr/>
        </p:nvSpPr>
        <p:spPr bwMode="auto">
          <a:xfrm>
            <a:off x="1871700" y="4342220"/>
            <a:ext cx="828092" cy="55823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10000"/>
                  </a:schemeClr>
                </a:solidFill>
              </a:rPr>
              <a:t>Atomic</a:t>
            </a:r>
          </a:p>
          <a:p>
            <a:pPr algn="ctr"/>
            <a:r>
              <a:rPr lang="en-US" altLang="zh-TW" sz="1400" dirty="0" smtClean="0">
                <a:solidFill>
                  <a:schemeClr val="bg1">
                    <a:lumMod val="10000"/>
                  </a:schemeClr>
                </a:solidFill>
              </a:rPr>
              <a:t>Query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</a:endParaRPr>
          </a:p>
        </p:txBody>
      </p:sp>
      <p:cxnSp>
        <p:nvCxnSpPr>
          <p:cNvPr id="41" name="直線接點 40"/>
          <p:cNvCxnSpPr/>
          <p:nvPr/>
        </p:nvCxnSpPr>
        <p:spPr bwMode="auto">
          <a:xfrm>
            <a:off x="4824028" y="3529000"/>
            <a:ext cx="0" cy="2210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單箭頭接點 45"/>
          <p:cNvCxnSpPr/>
          <p:nvPr/>
        </p:nvCxnSpPr>
        <p:spPr bwMode="auto">
          <a:xfrm>
            <a:off x="4461892" y="5745956"/>
            <a:ext cx="362136" cy="1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/>
          <p:nvPr/>
        </p:nvCxnSpPr>
        <p:spPr bwMode="auto">
          <a:xfrm>
            <a:off x="6912260" y="3516114"/>
            <a:ext cx="0" cy="2210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單箭頭接點 53"/>
          <p:cNvCxnSpPr/>
          <p:nvPr/>
        </p:nvCxnSpPr>
        <p:spPr bwMode="auto">
          <a:xfrm>
            <a:off x="6552220" y="3516114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/>
          <p:nvPr/>
        </p:nvCxnSpPr>
        <p:spPr bwMode="auto">
          <a:xfrm>
            <a:off x="6562824" y="5743674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單箭頭接點 56"/>
          <p:cNvCxnSpPr/>
          <p:nvPr/>
        </p:nvCxnSpPr>
        <p:spPr bwMode="auto">
          <a:xfrm>
            <a:off x="6922864" y="4608450"/>
            <a:ext cx="4818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單箭頭接點 58"/>
          <p:cNvCxnSpPr/>
          <p:nvPr/>
        </p:nvCxnSpPr>
        <p:spPr bwMode="auto">
          <a:xfrm>
            <a:off x="5044374" y="3537012"/>
            <a:ext cx="3684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單箭頭接點 59"/>
          <p:cNvCxnSpPr/>
          <p:nvPr/>
        </p:nvCxnSpPr>
        <p:spPr bwMode="auto">
          <a:xfrm>
            <a:off x="5040052" y="4629832"/>
            <a:ext cx="374612" cy="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單箭頭接點 60"/>
          <p:cNvCxnSpPr>
            <a:endCxn id="18" idx="1"/>
          </p:cNvCxnSpPr>
          <p:nvPr/>
        </p:nvCxnSpPr>
        <p:spPr bwMode="auto">
          <a:xfrm flipV="1">
            <a:off x="5040052" y="5745224"/>
            <a:ext cx="360040" cy="2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/>
          <p:cNvCxnSpPr/>
          <p:nvPr/>
        </p:nvCxnSpPr>
        <p:spPr bwMode="auto">
          <a:xfrm>
            <a:off x="5040052" y="3537012"/>
            <a:ext cx="0" cy="2210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單箭頭接點 84"/>
          <p:cNvCxnSpPr/>
          <p:nvPr/>
        </p:nvCxnSpPr>
        <p:spPr bwMode="auto">
          <a:xfrm>
            <a:off x="4461892" y="3535513"/>
            <a:ext cx="362136" cy="1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單箭頭接點 85"/>
          <p:cNvCxnSpPr>
            <a:stCxn id="13" idx="3"/>
          </p:cNvCxnSpPr>
          <p:nvPr/>
        </p:nvCxnSpPr>
        <p:spPr bwMode="auto">
          <a:xfrm flipV="1">
            <a:off x="4466580" y="4627736"/>
            <a:ext cx="577794" cy="1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單箭頭接點 92"/>
          <p:cNvCxnSpPr/>
          <p:nvPr/>
        </p:nvCxnSpPr>
        <p:spPr bwMode="auto">
          <a:xfrm>
            <a:off x="6566792" y="4607901"/>
            <a:ext cx="374612" cy="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圓角矩形 50"/>
          <p:cNvSpPr/>
          <p:nvPr/>
        </p:nvSpPr>
        <p:spPr bwMode="auto">
          <a:xfrm>
            <a:off x="4512964" y="4346934"/>
            <a:ext cx="833896" cy="55823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 smtClean="0">
                <a:solidFill>
                  <a:schemeClr val="bg1">
                    <a:lumMod val="10000"/>
                  </a:schemeClr>
                </a:solidFill>
              </a:rPr>
              <a:t>Complex</a:t>
            </a:r>
            <a:endParaRPr lang="en-US" altLang="zh-TW" sz="14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bg1">
                    <a:lumMod val="10000"/>
                  </a:schemeClr>
                </a:solidFill>
              </a:rPr>
              <a:t>Query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</a:endParaRPr>
          </a:p>
        </p:txBody>
      </p:sp>
      <p:cxnSp>
        <p:nvCxnSpPr>
          <p:cNvPr id="94" name="直線單箭頭接點 93"/>
          <p:cNvCxnSpPr/>
          <p:nvPr/>
        </p:nvCxnSpPr>
        <p:spPr bwMode="auto">
          <a:xfrm flipV="1">
            <a:off x="7992380" y="3735202"/>
            <a:ext cx="0" cy="37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單箭頭接點 100"/>
          <p:cNvCxnSpPr/>
          <p:nvPr/>
        </p:nvCxnSpPr>
        <p:spPr bwMode="auto">
          <a:xfrm flipV="1">
            <a:off x="7992380" y="2384884"/>
            <a:ext cx="0" cy="37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圓角矩形 101"/>
          <p:cNvSpPr/>
          <p:nvPr/>
        </p:nvSpPr>
        <p:spPr bwMode="auto">
          <a:xfrm>
            <a:off x="5487552" y="1695140"/>
            <a:ext cx="1385380" cy="707914"/>
          </a:xfrm>
          <a:prstGeom prst="round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 smtClean="0">
                <a:solidFill>
                  <a:srgbClr val="FFFFFF"/>
                </a:solidFill>
              </a:rPr>
              <a:t>Evaluation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cxnSp>
        <p:nvCxnSpPr>
          <p:cNvPr id="10274" name="直線單箭頭接點 10273"/>
          <p:cNvCxnSpPr/>
          <p:nvPr/>
        </p:nvCxnSpPr>
        <p:spPr bwMode="auto">
          <a:xfrm flipH="1" flipV="1">
            <a:off x="6876256" y="2403054"/>
            <a:ext cx="463343" cy="37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5" name="文字方塊 10274"/>
          <p:cNvSpPr txBox="1"/>
          <p:nvPr/>
        </p:nvSpPr>
        <p:spPr>
          <a:xfrm>
            <a:off x="3106268" y="2646774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10000"/>
                  </a:schemeClr>
                </a:solidFill>
              </a:rPr>
              <a:t>Aggregate Analysis Engine</a:t>
            </a:r>
            <a:endParaRPr lang="zh-TW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1350383" y="288971"/>
            <a:ext cx="59939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dirty="0" smtClean="0">
                <a:ea typeface="新細明體" charset="-120"/>
              </a:rPr>
              <a:t>Prior Sprint Backlog</a:t>
            </a:r>
            <a:endParaRPr lang="en-US" altLang="zh-TW" sz="4400" dirty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49503" y="1295472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Rui</a:t>
            </a:r>
            <a:r>
              <a:rPr lang="en-US" altLang="zh-TW" dirty="0" smtClean="0"/>
              <a:t> Wang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34770" y="1291727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Victor Zhao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524634" y="493187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Carol Cheng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40312" y="3527720"/>
            <a:ext cx="11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Yan Zhao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50304" y="3527720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Hua Tang</a:t>
            </a:r>
            <a:endParaRPr lang="zh-TW" altLang="en-US" dirty="0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65350"/>
            <a:ext cx="4523826" cy="15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897052"/>
            <a:ext cx="4523826" cy="75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301208"/>
            <a:ext cx="470121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97052"/>
            <a:ext cx="4524620" cy="11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1059"/>
            <a:ext cx="4524620" cy="149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6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4" name="Picture 60" descr="car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8564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1475656" y="288971"/>
            <a:ext cx="59939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dirty="0" smtClean="0">
                <a:solidFill>
                  <a:srgbClr val="F2FDF7"/>
                </a:solidFill>
                <a:ea typeface="新細明體" charset="-120"/>
              </a:rPr>
              <a:t>Prior Sprint </a:t>
            </a:r>
            <a:r>
              <a:rPr lang="en-US" altLang="zh-TW" sz="4400" dirty="0" err="1" smtClean="0">
                <a:solidFill>
                  <a:srgbClr val="F2FDF7"/>
                </a:solidFill>
                <a:ea typeface="新細明體" charset="-120"/>
              </a:rPr>
              <a:t>Burndown</a:t>
            </a:r>
            <a:endParaRPr lang="en-US" altLang="zh-TW" sz="4400" dirty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69646" y="1373334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Rui</a:t>
            </a:r>
            <a:r>
              <a:rPr lang="en-US" altLang="zh-TW" dirty="0" smtClean="0"/>
              <a:t> Wang</a:t>
            </a:r>
            <a:endParaRPr lang="zh-TW" altLang="en-US" dirty="0"/>
          </a:p>
        </p:txBody>
      </p:sp>
      <p:graphicFrame>
        <p:nvGraphicFramePr>
          <p:cNvPr id="16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552857"/>
              </p:ext>
            </p:extLst>
          </p:nvPr>
        </p:nvGraphicFramePr>
        <p:xfrm>
          <a:off x="3260937" y="1756545"/>
          <a:ext cx="2628292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45165" y="1373334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Victor Zhao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22365" y="138721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Carol Cheng</a:t>
            </a:r>
            <a:endParaRPr lang="zh-TW" altLang="en-US" dirty="0"/>
          </a:p>
        </p:txBody>
      </p:sp>
      <p:graphicFrame>
        <p:nvGraphicFramePr>
          <p:cNvPr id="2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384235"/>
              </p:ext>
            </p:extLst>
          </p:nvPr>
        </p:nvGraphicFramePr>
        <p:xfrm>
          <a:off x="1858643" y="4152292"/>
          <a:ext cx="2516655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617366" y="3782960"/>
            <a:ext cx="11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Yan Zhao</a:t>
            </a:r>
            <a:endParaRPr lang="zh-TW" altLang="en-US" dirty="0"/>
          </a:p>
        </p:txBody>
      </p:sp>
      <p:graphicFrame>
        <p:nvGraphicFramePr>
          <p:cNvPr id="2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385079"/>
              </p:ext>
            </p:extLst>
          </p:nvPr>
        </p:nvGraphicFramePr>
        <p:xfrm>
          <a:off x="4634535" y="4140844"/>
          <a:ext cx="2629521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774493"/>
              </p:ext>
            </p:extLst>
          </p:nvPr>
        </p:nvGraphicFramePr>
        <p:xfrm>
          <a:off x="527159" y="1756545"/>
          <a:ext cx="2516655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451197" y="3750694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Hua Tang</a:t>
            </a:r>
            <a:endParaRPr lang="zh-TW" altLang="en-US" dirty="0"/>
          </a:p>
        </p:txBody>
      </p:sp>
      <p:pic>
        <p:nvPicPr>
          <p:cNvPr id="11337" name="Picture 7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9" y="4209442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02702"/>
              </p:ext>
            </p:extLst>
          </p:nvPr>
        </p:nvGraphicFramePr>
        <p:xfrm>
          <a:off x="6048165" y="1742665"/>
          <a:ext cx="2628291" cy="1918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8671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4" name="Picture 60" descr="car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256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60"/>
          <p:cNvSpPr txBox="1">
            <a:spLocks noChangeArrowheads="1"/>
          </p:cNvSpPr>
          <p:nvPr/>
        </p:nvSpPr>
        <p:spPr bwMode="auto">
          <a:xfrm>
            <a:off x="1224676" y="288970"/>
            <a:ext cx="67327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dirty="0" smtClean="0">
                <a:solidFill>
                  <a:srgbClr val="FFFFFF"/>
                </a:solidFill>
                <a:ea typeface="新細明體" charset="-120"/>
              </a:rPr>
              <a:t>Prior Sprint Retrospective</a:t>
            </a:r>
            <a:endParaRPr lang="en-US" altLang="zh-TW" sz="4400" dirty="0">
              <a:solidFill>
                <a:srgbClr val="FFFFFF"/>
              </a:solidFill>
              <a:ea typeface="新細明體" charset="-12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34791"/>
              </p:ext>
            </p:extLst>
          </p:nvPr>
        </p:nvGraphicFramePr>
        <p:xfrm>
          <a:off x="431540" y="1329397"/>
          <a:ext cx="8352929" cy="49799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3086"/>
                <a:gridCol w="1359050"/>
                <a:gridCol w="2126200"/>
                <a:gridCol w="1632618"/>
                <a:gridCol w="2391975"/>
              </a:tblGrid>
              <a:tr h="456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Team Member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Set the Stage (how did you feel this sprint)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What </a:t>
                      </a:r>
                      <a:r>
                        <a:rPr lang="en-US" sz="1100" b="1" dirty="0" smtClean="0">
                          <a:effectLst/>
                        </a:rPr>
                        <a:t>Happened in </a:t>
                      </a:r>
                      <a:r>
                        <a:rPr lang="en-US" sz="1100" b="1" dirty="0">
                          <a:effectLst/>
                        </a:rPr>
                        <a:t>this sprint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Why did those things happen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What To Do to keep up what worked well and prevent what didn't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CCFF"/>
                    </a:solidFill>
                  </a:tcPr>
                </a:tc>
              </a:tr>
              <a:tr h="6085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 err="1">
                          <a:effectLst/>
                        </a:rPr>
                        <a:t>Rui</a:t>
                      </a:r>
                      <a:r>
                        <a:rPr lang="en-US" sz="1100" b="1" dirty="0">
                          <a:effectLst/>
                        </a:rPr>
                        <a:t> Wang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Great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Be familiar with the whole pipeline. Help to build complex query annotator.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Aggressive learner. Try to </a:t>
                      </a:r>
                      <a:r>
                        <a:rPr lang="en-US" sz="1100" b="1" dirty="0" err="1">
                          <a:effectLst/>
                        </a:rPr>
                        <a:t>utilze</a:t>
                      </a:r>
                      <a:r>
                        <a:rPr lang="en-US" sz="1100" b="1" dirty="0">
                          <a:effectLst/>
                        </a:rPr>
                        <a:t> lots of new concepts and techniques.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Learn how to cooperate with other guys via github, and gain experience on how to merge code and sync repo.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912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Victor Zhao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Bad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Stuck into the development for Snippet Annotator. Still Struggling with Snippet analysis with multiple types of query.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So </a:t>
                      </a:r>
                      <a:r>
                        <a:rPr lang="en-US" sz="1100" b="1" dirty="0" err="1">
                          <a:effectLst/>
                        </a:rPr>
                        <a:t>busssssy</a:t>
                      </a:r>
                      <a:r>
                        <a:rPr lang="en-US" sz="1100" b="1" dirty="0">
                          <a:effectLst/>
                        </a:rPr>
                        <a:t> during last week due to another huge project.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Employ time management strategies to my own life. Be more proactive.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6085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Carol Cheng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 smtClean="0">
                          <a:effectLst/>
                        </a:rPr>
                        <a:t>More challenging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Learned to create complex query concepts from atomic query concepts.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In order to get snippets, we have to create robust complex query concepts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Interact and communicate with </a:t>
                      </a:r>
                      <a:r>
                        <a:rPr lang="en-US" sz="1100" b="1" dirty="0" smtClean="0">
                          <a:effectLst/>
                        </a:rPr>
                        <a:t>teammates </a:t>
                      </a:r>
                      <a:r>
                        <a:rPr lang="en-US" sz="1100" b="1" dirty="0">
                          <a:effectLst/>
                        </a:rPr>
                        <a:t>more often.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912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Yan Zhao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A little bit confusing, but get clear after communication with teamates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Get familiar with the pipeline. Know details about the complex query, and code for the metrics in consumer to show MAP and GMAP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 smtClean="0">
                          <a:effectLst/>
                        </a:rPr>
                        <a:t>Got </a:t>
                      </a:r>
                      <a:r>
                        <a:rPr lang="en-US" sz="1100" b="1" dirty="0">
                          <a:effectLst/>
                        </a:rPr>
                        <a:t>more </a:t>
                      </a:r>
                      <a:r>
                        <a:rPr lang="en-US" sz="1100" b="1" dirty="0" smtClean="0">
                          <a:effectLst/>
                        </a:rPr>
                        <a:t>acknowledge </a:t>
                      </a:r>
                      <a:r>
                        <a:rPr lang="en-US" sz="1100" b="1" dirty="0">
                          <a:effectLst/>
                        </a:rPr>
                        <a:t>about the pipeline, </a:t>
                      </a:r>
                      <a:r>
                        <a:rPr lang="en-US" sz="1100" b="1" dirty="0" smtClean="0">
                          <a:effectLst/>
                        </a:rPr>
                        <a:t>created </a:t>
                      </a:r>
                      <a:r>
                        <a:rPr lang="en-US" sz="1100" b="1" dirty="0">
                          <a:effectLst/>
                        </a:rPr>
                        <a:t>a package with different functions to evaluate the performance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Create metrics calculation in separate class to make the system more clear. Learn more from other team members to get further improvement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217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Hua Tang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Exciting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Add complex query processing in Concept Annotator, Document Annotator and Triple Annotator. And extra finishing processing in question into atomic query.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Use complex query make query more reasonable and get more accurate answer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Begin work earlier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7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8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60"/>
          <p:cNvSpPr txBox="1">
            <a:spLocks noChangeArrowheads="1"/>
          </p:cNvSpPr>
          <p:nvPr/>
        </p:nvSpPr>
        <p:spPr bwMode="auto">
          <a:xfrm>
            <a:off x="1224676" y="288970"/>
            <a:ext cx="67327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dirty="0" smtClean="0">
                <a:ea typeface="新細明體" charset="-120"/>
              </a:rPr>
              <a:t>Prior Sprint Refinement</a:t>
            </a:r>
            <a:endParaRPr lang="en-US" altLang="zh-TW" sz="4400" dirty="0">
              <a:ea typeface="新細明體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3529" y="1334393"/>
            <a:ext cx="838893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chemeClr val="bg1">
                    <a:lumMod val="10000"/>
                  </a:schemeClr>
                </a:solidFill>
              </a:rPr>
              <a:t>Improve </a:t>
            </a:r>
            <a:r>
              <a:rPr lang="en-US" altLang="zh-TW" sz="2800" b="1" dirty="0" err="1" smtClean="0">
                <a:solidFill>
                  <a:schemeClr val="bg1">
                    <a:lumMod val="10000"/>
                  </a:schemeClr>
                </a:solidFill>
              </a:rPr>
              <a:t>ComplexQuery</a:t>
            </a:r>
            <a:endParaRPr lang="en-US" altLang="zh-TW" sz="2800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Try more operators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Find the best set of </a:t>
            </a:r>
            <a:r>
              <a:rPr lang="en-US" altLang="zh-TW" sz="2800" dirty="0" err="1" smtClean="0">
                <a:solidFill>
                  <a:schemeClr val="bg1">
                    <a:lumMod val="10000"/>
                  </a:schemeClr>
                </a:solidFill>
              </a:rPr>
              <a:t>ComplexQuery</a:t>
            </a:r>
            <a:endParaRPr lang="en-US" altLang="zh-TW" sz="28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chemeClr val="bg1">
                    <a:lumMod val="10000"/>
                  </a:schemeClr>
                </a:solidFill>
              </a:rPr>
              <a:t>Measure snippet results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Transform format to compare with golden standard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chemeClr val="bg1">
                    <a:lumMod val="10000"/>
                  </a:schemeClr>
                </a:solidFill>
              </a:rPr>
              <a:t>Evaluation measures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>
                    <a:lumMod val="10000"/>
                  </a:schemeClr>
                </a:solidFill>
              </a:rPr>
              <a:t>MAP and GMAP</a:t>
            </a:r>
            <a:endParaRPr lang="zh-TW" altLang="en-US" sz="2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577</Words>
  <Application>Microsoft Office PowerPoint</Application>
  <PresentationFormat>如螢幕大小 (4:3)</PresentationFormat>
  <Paragraphs>164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Chuya</cp:lastModifiedBy>
  <cp:revision>164</cp:revision>
  <dcterms:modified xsi:type="dcterms:W3CDTF">2014-11-24T16:40:00Z</dcterms:modified>
</cp:coreProperties>
</file>