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6" r:id="rId2"/>
    <p:sldId id="262" r:id="rId3"/>
    <p:sldId id="263" r:id="rId4"/>
    <p:sldId id="264" r:id="rId5"/>
    <p:sldId id="265" r:id="rId6"/>
    <p:sldId id="266" r:id="rId7"/>
    <p:sldId id="267" r:id="rId8"/>
    <p:sldId id="268" r:id="rId9"/>
    <p:sldId id="307" r:id="rId10"/>
    <p:sldId id="306" r:id="rId11"/>
    <p:sldId id="282" r:id="rId12"/>
    <p:sldId id="283" r:id="rId13"/>
    <p:sldId id="269" r:id="rId14"/>
    <p:sldId id="270" r:id="rId15"/>
    <p:sldId id="274" r:id="rId16"/>
    <p:sldId id="271" r:id="rId17"/>
    <p:sldId id="301" r:id="rId18"/>
    <p:sldId id="272" r:id="rId19"/>
    <p:sldId id="284" r:id="rId20"/>
    <p:sldId id="275" r:id="rId21"/>
    <p:sldId id="310" r:id="rId22"/>
    <p:sldId id="302" r:id="rId23"/>
    <p:sldId id="303" r:id="rId24"/>
    <p:sldId id="304" r:id="rId25"/>
    <p:sldId id="305" r:id="rId26"/>
    <p:sldId id="276" r:id="rId27"/>
    <p:sldId id="278" r:id="rId28"/>
    <p:sldId id="280" r:id="rId29"/>
    <p:sldId id="281" r:id="rId30"/>
    <p:sldId id="285" r:id="rId31"/>
    <p:sldId id="286" r:id="rId32"/>
    <p:sldId id="287" r:id="rId33"/>
    <p:sldId id="288" r:id="rId34"/>
    <p:sldId id="289" r:id="rId35"/>
    <p:sldId id="290" r:id="rId36"/>
    <p:sldId id="309" r:id="rId37"/>
    <p:sldId id="279" r:id="rId38"/>
    <p:sldId id="291" r:id="rId39"/>
    <p:sldId id="292" r:id="rId40"/>
    <p:sldId id="293" r:id="rId41"/>
    <p:sldId id="294" r:id="rId42"/>
    <p:sldId id="295" r:id="rId43"/>
    <p:sldId id="296" r:id="rId44"/>
    <p:sldId id="297" r:id="rId45"/>
    <p:sldId id="298" r:id="rId46"/>
    <p:sldId id="300" r:id="rId47"/>
    <p:sldId id="299" r:id="rId48"/>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6" autoAdjust="0"/>
    <p:restoredTop sz="86456" autoAdjust="0"/>
  </p:normalViewPr>
  <p:slideViewPr>
    <p:cSldViewPr snapToGrid="0" snapToObjects="1">
      <p:cViewPr varScale="1">
        <p:scale>
          <a:sx n="95" d="100"/>
          <a:sy n="95" d="100"/>
        </p:scale>
        <p:origin x="20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8B6949E-34FD-4E47-B8DF-30E273EB0974}" type="datetimeFigureOut">
              <a:rPr lang="nl-NL"/>
              <a:pPr>
                <a:defRPr/>
              </a:pPr>
              <a:t>29-1-2020</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748F9D3-4244-4E78-9F29-4302CE053969}" type="slidenum">
              <a:rPr lang="nl-NL"/>
              <a:pPr>
                <a:defRPr/>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2E4B286-70D0-4D4B-9A57-D89AD5E01ADC}" type="datetimeFigureOut">
              <a:rPr lang="en-US"/>
              <a:pPr>
                <a:defRPr/>
              </a:pPr>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AF816B5-368C-42DB-BA4C-0488CDF95CE6}"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9"/>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B3B4C952-3157-48AC-894F-37F482A32F27}" type="datetimeFigureOut">
              <a:rPr lang="nl-NL"/>
              <a:pPr>
                <a:defRPr/>
              </a:pPr>
              <a:t>29-1-2020</a:t>
            </a:fld>
            <a:endParaRPr lang="nl-NL" dirty="0"/>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3C604797-8AC4-42D1-9E83-55510778718B}" type="slidenum">
              <a:rPr lang="nl-NL"/>
              <a:pPr>
                <a:defRPr/>
              </a:pPr>
              <a:t>‹nr.›</a:t>
            </a:fld>
            <a:endParaRPr lang="nl-NL"/>
          </a:p>
        </p:txBody>
      </p:sp>
    </p:spTree>
    <p:extLst>
      <p:ext uri="{BB962C8B-B14F-4D97-AF65-F5344CB8AC3E}">
        <p14:creationId xmlns:p14="http://schemas.microsoft.com/office/powerpoint/2010/main" val="12893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pPr>
              <a:defRPr/>
            </a:pPr>
            <a:fld id="{95595A2B-4060-4759-BA49-29B93BFEF8FA}" type="datetimeFigureOut">
              <a:rPr lang="nl-NL"/>
              <a:pPr>
                <a:defRPr/>
              </a:pPr>
              <a:t>29-1-2020</a:t>
            </a:fld>
            <a:endParaRPr lang="nl-NL" dirty="0"/>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pPr>
              <a:defRPr/>
            </a:pPr>
            <a:fld id="{075E5500-6E88-423D-8B34-A5ABACEBB6DB}" type="slidenum">
              <a:rPr lang="nl-NL"/>
              <a:pPr>
                <a:defRPr/>
              </a:pPr>
              <a:t>‹nr.›</a:t>
            </a:fld>
            <a:endParaRPr lang="nl-NL"/>
          </a:p>
        </p:txBody>
      </p:sp>
    </p:spTree>
    <p:extLst>
      <p:ext uri="{BB962C8B-B14F-4D97-AF65-F5344CB8AC3E}">
        <p14:creationId xmlns:p14="http://schemas.microsoft.com/office/powerpoint/2010/main" val="61692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pPr>
              <a:defRPr/>
            </a:pPr>
            <a:fld id="{681AD657-AC39-48A1-AFE2-CC2E5F7CF6A1}" type="datetimeFigureOut">
              <a:rPr lang="nl-NL"/>
              <a:pPr>
                <a:defRPr/>
              </a:pPr>
              <a:t>29-1-2020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97F0B28A-1697-421F-A9EF-CB8FE02B3450}" type="slidenum">
              <a:rPr lang="nl-NL"/>
              <a:pPr>
                <a:defRPr/>
              </a:pPr>
              <a:t>‹nr.›</a:t>
            </a:fld>
            <a:endParaRPr lang="nl-NL"/>
          </a:p>
        </p:txBody>
      </p:sp>
    </p:spTree>
    <p:extLst>
      <p:ext uri="{BB962C8B-B14F-4D97-AF65-F5344CB8AC3E}">
        <p14:creationId xmlns:p14="http://schemas.microsoft.com/office/powerpoint/2010/main" val="166625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pPr>
              <a:defRPr/>
            </a:pPr>
            <a:fld id="{7A032940-D6B5-4CD1-AA24-5B8DBABD7BBE}" type="datetimeFigureOut">
              <a:rPr lang="nl-NL"/>
              <a:pPr>
                <a:defRPr/>
              </a:pPr>
              <a:t>29-1-2020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1B0DC9B5-EFC9-41BD-BA78-5ADA5A1C9C38}" type="slidenum">
              <a:rPr lang="nl-NL"/>
              <a:pPr>
                <a:defRPr/>
              </a:pPr>
              <a:t>‹nr.›</a:t>
            </a:fld>
            <a:endParaRPr lang="nl-NL"/>
          </a:p>
        </p:txBody>
      </p:sp>
    </p:spTree>
    <p:extLst>
      <p:ext uri="{BB962C8B-B14F-4D97-AF65-F5344CB8AC3E}">
        <p14:creationId xmlns:p14="http://schemas.microsoft.com/office/powerpoint/2010/main" val="164227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pPr>
              <a:defRPr/>
            </a:pPr>
            <a:fld id="{EF0499D5-767C-473B-8F91-7EFF3238E89A}" type="datetimeFigureOut">
              <a:rPr lang="nl-NL"/>
              <a:pPr>
                <a:defRPr/>
              </a:pPr>
              <a:t>29-1-2020</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EA0941A8-9D11-4307-A61C-6101E7F9625C}" type="slidenum">
              <a:rPr lang="nl-NL"/>
              <a:pPr>
                <a:defRPr/>
              </a:pPr>
              <a:t>‹nr.›</a:t>
            </a:fld>
            <a:endParaRPr lang="nl-NL"/>
          </a:p>
        </p:txBody>
      </p:sp>
    </p:spTree>
    <p:extLst>
      <p:ext uri="{BB962C8B-B14F-4D97-AF65-F5344CB8AC3E}">
        <p14:creationId xmlns:p14="http://schemas.microsoft.com/office/powerpoint/2010/main" val="362786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95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pPr>
              <a:defRPr/>
            </a:pPr>
            <a:fld id="{937A5F68-2D01-4F5C-BE19-1D72AF41E364}" type="datetimeFigureOut">
              <a:rPr lang="nl-NL"/>
              <a:pPr>
                <a:defRPr/>
              </a:pPr>
              <a:t>29-1-2020</a:t>
            </a:fld>
            <a:endParaRPr lang="nl-NL" dirty="0"/>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pPr>
              <a:defRPr/>
            </a:pPr>
            <a:fld id="{53742C87-9796-4B13-B0F3-324760D1AB7D}" type="slidenum">
              <a:rPr lang="nl-NL"/>
              <a:pPr>
                <a:defRPr/>
              </a:pPr>
              <a:t>‹nr.›</a:t>
            </a:fld>
            <a:endParaRPr lang="nl-NL"/>
          </a:p>
        </p:txBody>
      </p:sp>
    </p:spTree>
    <p:extLst>
      <p:ext uri="{BB962C8B-B14F-4D97-AF65-F5344CB8AC3E}">
        <p14:creationId xmlns:p14="http://schemas.microsoft.com/office/powerpoint/2010/main" val="291210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pPr>
              <a:defRPr/>
            </a:pPr>
            <a:fld id="{C50F18C1-584C-45AC-AAA6-521CC186A645}" type="datetimeFigureOut">
              <a:rPr lang="nl-NL"/>
              <a:pPr>
                <a:defRPr/>
              </a:pPr>
              <a:t>29-1-2020</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pPr>
              <a:defRPr/>
            </a:pPr>
            <a:fld id="{DFF1355F-4C72-4F79-BF55-A61A54E498A1}" type="slidenum">
              <a:rPr lang="nl-NL"/>
              <a:pPr>
                <a:defRPr/>
              </a:pPr>
              <a:t>‹nr.›</a:t>
            </a:fld>
            <a:endParaRPr lang="nl-NL"/>
          </a:p>
        </p:txBody>
      </p:sp>
    </p:spTree>
    <p:extLst>
      <p:ext uri="{BB962C8B-B14F-4D97-AF65-F5344CB8AC3E}">
        <p14:creationId xmlns:p14="http://schemas.microsoft.com/office/powerpoint/2010/main" val="66030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pPr>
              <a:defRPr/>
            </a:pPr>
            <a:fld id="{4B3E2A07-FAD7-4539-B19E-5C90671960BF}" type="datetimeFigureOut">
              <a:rPr lang="nl-NL"/>
              <a:pPr>
                <a:defRPr/>
              </a:pPr>
              <a:t>29-1-2020</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pPr>
              <a:defRPr/>
            </a:pPr>
            <a:fld id="{B06099CE-7306-4B94-8905-887515A66534}" type="slidenum">
              <a:rPr lang="nl-NL"/>
              <a:pPr>
                <a:defRPr/>
              </a:pPr>
              <a:t>‹nr.›</a:t>
            </a:fld>
            <a:endParaRPr lang="nl-NL"/>
          </a:p>
        </p:txBody>
      </p:sp>
    </p:spTree>
    <p:extLst>
      <p:ext uri="{BB962C8B-B14F-4D97-AF65-F5344CB8AC3E}">
        <p14:creationId xmlns:p14="http://schemas.microsoft.com/office/powerpoint/2010/main" val="372622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pPr>
              <a:defRPr/>
            </a:pPr>
            <a:fld id="{132D19DE-EAF8-49BA-8C33-25CA24C3369A}" type="datetimeFigureOut">
              <a:rPr lang="nl-NL"/>
              <a:pPr>
                <a:defRPr/>
              </a:pPr>
              <a:t>29-1-2020</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pPr>
              <a:defRPr/>
            </a:pPr>
            <a:fld id="{BC5344B5-BEB9-4512-B1CE-D01D1DE2F078}" type="slidenum">
              <a:rPr lang="nl-NL"/>
              <a:pPr>
                <a:defRPr/>
              </a:pPr>
              <a:t>‹nr.›</a:t>
            </a:fld>
            <a:endParaRPr lang="nl-NL"/>
          </a:p>
        </p:txBody>
      </p:sp>
    </p:spTree>
    <p:extLst>
      <p:ext uri="{BB962C8B-B14F-4D97-AF65-F5344CB8AC3E}">
        <p14:creationId xmlns:p14="http://schemas.microsoft.com/office/powerpoint/2010/main" val="10325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pPr>
              <a:defRPr/>
            </a:pPr>
            <a:fld id="{39652A15-BDEC-4CB6-97C0-1ABCB163C141}" type="datetimeFigureOut">
              <a:rPr lang="nl-NL"/>
              <a:pPr>
                <a:defRPr/>
              </a:pPr>
              <a:t>29-1-2020</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pPr>
              <a:defRPr/>
            </a:pPr>
            <a:fld id="{40690060-2DE8-47E7-8470-7E851BECE54B}" type="slidenum">
              <a:rPr lang="nl-NL"/>
              <a:pPr>
                <a:defRPr/>
              </a:pPr>
              <a:t>‹nr.›</a:t>
            </a:fld>
            <a:endParaRPr lang="nl-NL"/>
          </a:p>
        </p:txBody>
      </p:sp>
    </p:spTree>
    <p:extLst>
      <p:ext uri="{BB962C8B-B14F-4D97-AF65-F5344CB8AC3E}">
        <p14:creationId xmlns:p14="http://schemas.microsoft.com/office/powerpoint/2010/main" val="414002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pPr>
              <a:defRPr/>
            </a:pPr>
            <a:fld id="{6B19448A-F6C3-40D4-A033-41640EFE5153}" type="datetimeFigureOut">
              <a:rPr lang="nl-NL"/>
              <a:pPr>
                <a:defRPr/>
              </a:pPr>
              <a:t>29-1-2020</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pPr>
              <a:defRPr/>
            </a:pPr>
            <a:fld id="{42654F6E-66AE-49D8-8E7C-059E8925309F}" type="slidenum">
              <a:rPr lang="nl-NL"/>
              <a:pPr>
                <a:defRPr/>
              </a:pPr>
              <a:t>‹nr.›</a:t>
            </a:fld>
            <a:endParaRPr lang="nl-NL"/>
          </a:p>
        </p:txBody>
      </p:sp>
    </p:spTree>
    <p:extLst>
      <p:ext uri="{BB962C8B-B14F-4D97-AF65-F5344CB8AC3E}">
        <p14:creationId xmlns:p14="http://schemas.microsoft.com/office/powerpoint/2010/main" val="380123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2CA47ED-95F2-49A8-AE9C-9AC3ED9DA519}" type="datetimeFigureOut">
              <a:rPr lang="nl-NL"/>
              <a:pPr>
                <a:defRPr/>
              </a:pPr>
              <a:t>29-1-2020</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5E26BA3-873C-4AB4-A94B-C81803DCAE7B}" type="slidenum">
              <a:rPr lang="nl-NL"/>
              <a:pPr>
                <a:defRPr/>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onenote:OnderzoeksItem.one#Gerenommeerde%20bron&amp;section-id={C48CF214-B6C2-44E9-A847-D953CA843840}&amp;page-id={DEB4A6B6-D8AF-46BA-9A09-AB2AB76C91BD}&amp;base-path=https://hogeschoolpxl-my.sharepoint.com/personal/20002650_pxl_be/Documents/Klasnotitieblokken/Stages 2015/1.StageBibliothee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ctrTitle"/>
          </p:nvPr>
        </p:nvSpPr>
        <p:spPr>
          <a:xfrm>
            <a:off x="531813" y="1912938"/>
            <a:ext cx="7772400" cy="1470025"/>
          </a:xfrm>
        </p:spPr>
        <p:txBody>
          <a:bodyPr/>
          <a:lstStyle/>
          <a:p>
            <a:pPr eaLnBrk="1" hangingPunct="1"/>
            <a:r>
              <a:rPr lang="nl-BE" altLang="nl-BE"/>
              <a:t>Bachelor Project</a:t>
            </a:r>
          </a:p>
        </p:txBody>
      </p:sp>
      <p:sp>
        <p:nvSpPr>
          <p:cNvPr id="16387" name="Subtitel 2"/>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ltLang="en-US" dirty="0"/>
              <a:t>Stageverloop - Stageportfolio</a:t>
            </a:r>
            <a:endParaRPr lang="nl-BE" dirty="0"/>
          </a:p>
        </p:txBody>
      </p:sp>
      <p:sp>
        <p:nvSpPr>
          <p:cNvPr id="5" name="Content Placeholder 4"/>
          <p:cNvSpPr>
            <a:spLocks noGrp="1"/>
          </p:cNvSpPr>
          <p:nvPr>
            <p:ph idx="1"/>
          </p:nvPr>
        </p:nvSpPr>
        <p:spPr/>
        <p:txBody>
          <a:bodyPr/>
          <a:lstStyle/>
          <a:p>
            <a:r>
              <a:rPr lang="nl-BE" sz="2800" b="1" dirty="0"/>
              <a:t>LAATSTE WEEK van de STAGE</a:t>
            </a:r>
          </a:p>
          <a:p>
            <a:pPr lvl="1"/>
            <a:r>
              <a:rPr lang="nl-BE" dirty="0"/>
              <a:t>Eindrapportage</a:t>
            </a:r>
          </a:p>
          <a:p>
            <a:pPr lvl="2"/>
            <a:r>
              <a:rPr lang="nl-BE" dirty="0"/>
              <a:t>Opgedane ervaring</a:t>
            </a:r>
          </a:p>
          <a:p>
            <a:pPr lvl="2"/>
            <a:r>
              <a:rPr lang="nl-BE" dirty="0"/>
              <a:t>Verloop van het project</a:t>
            </a:r>
          </a:p>
          <a:p>
            <a:pPr lvl="2"/>
            <a:r>
              <a:rPr lang="nl-BE" dirty="0"/>
              <a:t>Gesignaleerde problemen</a:t>
            </a:r>
          </a:p>
          <a:p>
            <a:pPr lvl="2"/>
            <a:r>
              <a:rPr lang="nl-BE" dirty="0"/>
              <a:t>Gekozen oplossing</a:t>
            </a:r>
          </a:p>
          <a:p>
            <a:pPr lvl="2"/>
            <a:r>
              <a:rPr lang="nl-BE" dirty="0"/>
              <a:t>Persoonlijke reflectie</a:t>
            </a:r>
          </a:p>
          <a:p>
            <a:pPr lvl="2"/>
            <a:r>
              <a:rPr lang="nl-BE" dirty="0"/>
              <a:t>Eindbesluit (het eindresultaat)</a:t>
            </a:r>
          </a:p>
          <a:p>
            <a:pPr marL="457200" lvl="1" indent="0">
              <a:buNone/>
            </a:pPr>
            <a:endParaRPr lang="nl-BE" dirty="0"/>
          </a:p>
        </p:txBody>
      </p:sp>
    </p:spTree>
    <p:extLst>
      <p:ext uri="{BB962C8B-B14F-4D97-AF65-F5344CB8AC3E}">
        <p14:creationId xmlns:p14="http://schemas.microsoft.com/office/powerpoint/2010/main" val="401566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0478"/>
            <a:ext cx="8229600" cy="1143000"/>
          </a:xfrm>
        </p:spPr>
        <p:txBody>
          <a:bodyPr/>
          <a:lstStyle/>
          <a:p>
            <a:r>
              <a:rPr lang="nl-BE" altLang="en-US" dirty="0"/>
              <a:t>Projectomschrijving</a:t>
            </a:r>
            <a:endParaRPr lang="en-US" altLang="en-US" dirty="0"/>
          </a:p>
        </p:txBody>
      </p:sp>
      <p:sp>
        <p:nvSpPr>
          <p:cNvPr id="24579" name="Content Placeholder 2"/>
          <p:cNvSpPr>
            <a:spLocks noGrp="1"/>
          </p:cNvSpPr>
          <p:nvPr>
            <p:ph idx="1"/>
          </p:nvPr>
        </p:nvSpPr>
        <p:spPr>
          <a:xfrm>
            <a:off x="152400" y="1046798"/>
            <a:ext cx="8534400" cy="4525963"/>
          </a:xfrm>
        </p:spPr>
        <p:txBody>
          <a:bodyPr/>
          <a:lstStyle/>
          <a:p>
            <a:r>
              <a:rPr lang="nl-BE" altLang="en-US" sz="2800" dirty="0"/>
              <a:t>Bondige omschrijving van stageopdracht + onderzoeksitem</a:t>
            </a:r>
          </a:p>
          <a:p>
            <a:r>
              <a:rPr lang="nl-BE" altLang="en-US" sz="2800" dirty="0"/>
              <a:t>Ter voorbereiding juryexamen : projectomschrijvingen </a:t>
            </a:r>
            <a:r>
              <a:rPr lang="nl-BE" altLang="en-US" sz="2800" dirty="0">
                <a:sym typeface="Wingdings" panose="05000000000000000000" pitchFamily="2" charset="2"/>
              </a:rPr>
              <a:t> gebundeld + op voorhand bezorgd aan alle juryleden (</a:t>
            </a:r>
            <a:r>
              <a:rPr lang="nl-BE" altLang="en-US" sz="2800" dirty="0"/>
              <a:t>docenten, promotoren, experts uit wetenschappelijke instellingen, …)</a:t>
            </a:r>
          </a:p>
          <a:p>
            <a:r>
              <a:rPr lang="nl-BE" altLang="en-US" sz="2800" b="1" dirty="0"/>
              <a:t>Sjabloon in OneNote</a:t>
            </a:r>
          </a:p>
          <a:p>
            <a:r>
              <a:rPr lang="nl-BE" altLang="en-US" sz="2800" b="1" dirty="0"/>
              <a:t>MAX</a:t>
            </a:r>
            <a:r>
              <a:rPr lang="nl-BE" altLang="en-US" sz="2800" dirty="0"/>
              <a:t> 1 A4 pagina</a:t>
            </a:r>
          </a:p>
          <a:p>
            <a:r>
              <a:rPr lang="nl-BE" altLang="en-US" sz="2800" b="1" dirty="0"/>
              <a:t>Hoofding</a:t>
            </a:r>
            <a:r>
              <a:rPr lang="nl-BE" altLang="en-US" sz="2800" dirty="0"/>
              <a:t> behouden !</a:t>
            </a:r>
          </a:p>
          <a:p>
            <a:r>
              <a:rPr lang="nl-BE" altLang="en-US" sz="2800" b="1" dirty="0"/>
              <a:t>Naamgeving</a:t>
            </a:r>
            <a:r>
              <a:rPr lang="nl-BE" altLang="en-US" sz="2800" dirty="0"/>
              <a:t>: AchternaamVoornaamVersieX</a:t>
            </a:r>
          </a:p>
          <a:p>
            <a:endParaRPr lang="nl-BE" altLang="en-US" dirty="0"/>
          </a:p>
          <a:p>
            <a:pPr marL="0" indent="0">
              <a:buNone/>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nl-BE" altLang="en-US"/>
              <a:t>Projectomschrijving</a:t>
            </a:r>
            <a:endParaRPr lang="en-US" altLang="en-US"/>
          </a:p>
        </p:txBody>
      </p:sp>
      <p:sp>
        <p:nvSpPr>
          <p:cNvPr id="25603" name="Content Placeholder 2"/>
          <p:cNvSpPr>
            <a:spLocks noGrp="1"/>
          </p:cNvSpPr>
          <p:nvPr>
            <p:ph idx="1"/>
          </p:nvPr>
        </p:nvSpPr>
        <p:spPr>
          <a:xfrm>
            <a:off x="1" y="1417638"/>
            <a:ext cx="9144000" cy="4525962"/>
          </a:xfrm>
        </p:spPr>
        <p:txBody>
          <a:bodyPr/>
          <a:lstStyle/>
          <a:p>
            <a:r>
              <a:rPr lang="nl-BE" altLang="en-US" sz="3000" dirty="0"/>
              <a:t>EPOS:</a:t>
            </a:r>
          </a:p>
          <a:p>
            <a:pPr lvl="1"/>
            <a:r>
              <a:rPr lang="nl-BE" altLang="en-US" sz="2300" dirty="0"/>
              <a:t>Week 5 (Maandag): student post ontwerp voor hogeschoolpromotor</a:t>
            </a:r>
          </a:p>
          <a:p>
            <a:pPr lvl="1"/>
            <a:r>
              <a:rPr lang="nl-BE" altLang="en-US" sz="2300" dirty="0"/>
              <a:t>Week 5 (Vrijdag): student ontvangt feedback van hogeschoolpromotor</a:t>
            </a:r>
          </a:p>
          <a:p>
            <a:pPr lvl="1"/>
            <a:r>
              <a:rPr lang="nl-BE" altLang="en-US" sz="2300" dirty="0"/>
              <a:t>Week 6 (Woensdag): student post taalversie voor taallectoren</a:t>
            </a:r>
          </a:p>
          <a:p>
            <a:pPr lvl="1"/>
            <a:r>
              <a:rPr lang="nl-BE" altLang="en-US" sz="2300" dirty="0"/>
              <a:t>Week 7 (Vrijdag): student ontvangt feedback van taallector</a:t>
            </a:r>
          </a:p>
          <a:p>
            <a:pPr lvl="1"/>
            <a:r>
              <a:rPr lang="nl-BE" altLang="en-US" sz="2300" dirty="0"/>
              <a:t>Week 8 (Dinsdag): student post definitieve versie</a:t>
            </a:r>
          </a:p>
          <a:p>
            <a:pPr lvl="1"/>
            <a:endParaRPr lang="nl-BE" altLang="en-US" sz="2300" dirty="0"/>
          </a:p>
          <a:p>
            <a:pPr lvl="1"/>
            <a:r>
              <a:rPr lang="nl-BE" altLang="en-US" sz="2300" dirty="0"/>
              <a:t>Taak 3 op Epos</a:t>
            </a:r>
            <a:endParaRPr lang="nl-BE"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nl-BE" altLang="en-US" dirty="0"/>
              <a:t>Onderzoekstopic – Deel 2 Eindwerk</a:t>
            </a:r>
            <a:endParaRPr lang="en-US" altLang="en-US" dirty="0"/>
          </a:p>
        </p:txBody>
      </p:sp>
      <p:sp>
        <p:nvSpPr>
          <p:cNvPr id="24579" name="Content Placeholder 2"/>
          <p:cNvSpPr>
            <a:spLocks noGrp="1"/>
          </p:cNvSpPr>
          <p:nvPr>
            <p:ph idx="1"/>
          </p:nvPr>
        </p:nvSpPr>
        <p:spPr/>
        <p:txBody>
          <a:bodyPr/>
          <a:lstStyle/>
          <a:p>
            <a:pPr>
              <a:defRPr/>
            </a:pPr>
            <a:r>
              <a:rPr lang="nl-BE" altLang="en-US" dirty="0"/>
              <a:t>Naast de stageopdracht, onderzoekt de student een technische topic, als verbreding  ofwel als verdieping van de stageopdracht, die relevant is voor het stagebedrijf</a:t>
            </a:r>
          </a:p>
          <a:p>
            <a:pPr>
              <a:defRPr/>
            </a:pPr>
            <a:r>
              <a:rPr lang="nl-BE" altLang="en-US" dirty="0"/>
              <a:t>Onderzoekstopic wordt uitgeschreven in Deel 2 van het Eindwerk (Deel 1 = beschrijving stageopdracht).</a:t>
            </a:r>
          </a:p>
          <a:p>
            <a:pPr marL="0" indent="0">
              <a:buFont typeface="Arial" panose="020B0604020202020204" pitchFamily="34" charset="0"/>
              <a:buNone/>
              <a:defRPr/>
            </a:pPr>
            <a:endParaRPr lang="nl-BE"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3" name="Content Placeholder 2"/>
          <p:cNvSpPr>
            <a:spLocks noGrp="1"/>
          </p:cNvSpPr>
          <p:nvPr>
            <p:ph idx="1"/>
          </p:nvPr>
        </p:nvSpPr>
        <p:spPr>
          <a:xfrm>
            <a:off x="128588" y="893763"/>
            <a:ext cx="8866187" cy="4525962"/>
          </a:xfrm>
        </p:spPr>
        <p:txBody>
          <a:bodyPr/>
          <a:lstStyle/>
          <a:p>
            <a:pPr>
              <a:defRPr/>
            </a:pPr>
            <a:r>
              <a:rPr lang="nl-BE" u="sng" dirty="0"/>
              <a:t>Voorbeeld 1 AON</a:t>
            </a:r>
          </a:p>
          <a:p>
            <a:pPr lvl="1">
              <a:defRPr/>
            </a:pPr>
            <a:r>
              <a:rPr lang="nl-BE" dirty="0"/>
              <a:t>Situatie A: </a:t>
            </a:r>
          </a:p>
          <a:p>
            <a:pPr lvl="2">
              <a:defRPr/>
            </a:pPr>
            <a:r>
              <a:rPr lang="nl-BE" sz="2200" u="sng" dirty="0"/>
              <a:t>Stageopdracht</a:t>
            </a:r>
            <a:r>
              <a:rPr lang="nl-BE" sz="2200" dirty="0"/>
              <a:t>: student moet </a:t>
            </a:r>
            <a:r>
              <a:rPr lang="nl-BE" sz="2200" dirty="0" err="1"/>
              <a:t>framework</a:t>
            </a:r>
            <a:r>
              <a:rPr lang="nl-BE" sz="2200" dirty="0"/>
              <a:t> X  gebruiken voor het scannen van de barcodes in de brochure: Studie </a:t>
            </a:r>
            <a:r>
              <a:rPr lang="nl-BE" sz="2200" dirty="0" err="1"/>
              <a:t>framework</a:t>
            </a:r>
            <a:r>
              <a:rPr lang="nl-BE" sz="2200" dirty="0"/>
              <a:t> en implementatie </a:t>
            </a:r>
            <a:r>
              <a:rPr lang="nl-BE" sz="2200" dirty="0" err="1"/>
              <a:t>framework</a:t>
            </a:r>
            <a:endParaRPr lang="nl-BE" sz="2200" dirty="0"/>
          </a:p>
          <a:p>
            <a:pPr lvl="2">
              <a:defRPr/>
            </a:pPr>
            <a:r>
              <a:rPr lang="nl-BE" sz="2200" u="sng" dirty="0"/>
              <a:t>Onderzoeksopdracht</a:t>
            </a:r>
            <a:r>
              <a:rPr lang="nl-BE" sz="2200" dirty="0"/>
              <a:t> : student onderzoekt min. 1 alternatief </a:t>
            </a:r>
            <a:r>
              <a:rPr lang="nl-BE" sz="2200" dirty="0" err="1"/>
              <a:t>framework</a:t>
            </a:r>
            <a:r>
              <a:rPr lang="nl-BE" sz="2200" dirty="0"/>
              <a:t> en geeft een vergelijking van beide </a:t>
            </a:r>
            <a:r>
              <a:rPr lang="nl-BE" sz="2200" dirty="0" err="1"/>
              <a:t>frameworks</a:t>
            </a:r>
            <a:r>
              <a:rPr lang="nl-BE" sz="2200" dirty="0"/>
              <a:t>. Onderzoek omvat eveneens een POC van alternatief </a:t>
            </a:r>
            <a:r>
              <a:rPr lang="nl-BE" sz="2200" dirty="0" err="1"/>
              <a:t>framework</a:t>
            </a:r>
            <a:r>
              <a:rPr lang="nl-BE" sz="2200" dirty="0"/>
              <a:t>.</a:t>
            </a:r>
          </a:p>
          <a:p>
            <a:pPr lvl="1">
              <a:defRPr/>
            </a:pPr>
            <a:r>
              <a:rPr lang="nl-BE" sz="2600" dirty="0"/>
              <a:t>Situatie B: </a:t>
            </a:r>
          </a:p>
          <a:p>
            <a:pPr lvl="2">
              <a:defRPr/>
            </a:pPr>
            <a:r>
              <a:rPr lang="nl-BE" sz="2200" u="sng" dirty="0"/>
              <a:t>Stageopdracht</a:t>
            </a:r>
            <a:r>
              <a:rPr lang="nl-BE" sz="2200" dirty="0"/>
              <a:t>: Stageopdrachtgever legt geen </a:t>
            </a:r>
            <a:r>
              <a:rPr lang="nl-BE" sz="2200" dirty="0" err="1"/>
              <a:t>framework</a:t>
            </a:r>
            <a:r>
              <a:rPr lang="nl-BE" sz="2200" dirty="0"/>
              <a:t> op. Student kiest </a:t>
            </a:r>
            <a:r>
              <a:rPr lang="nl-BE" sz="2200" dirty="0" err="1"/>
              <a:t>framework</a:t>
            </a:r>
            <a:r>
              <a:rPr lang="nl-BE" sz="2200" dirty="0"/>
              <a:t> zelf op basis van resultaat onderzoeksopdracht </a:t>
            </a:r>
          </a:p>
          <a:p>
            <a:pPr lvl="2">
              <a:defRPr/>
            </a:pPr>
            <a:r>
              <a:rPr lang="nl-BE" sz="2200" u="sng" dirty="0"/>
              <a:t>Onderzoeksopdracht</a:t>
            </a:r>
            <a:r>
              <a:rPr lang="nl-BE" sz="2200" dirty="0"/>
              <a:t>: student onderzoekt en vergelijkt min. 2 </a:t>
            </a:r>
            <a:r>
              <a:rPr lang="nl-BE" sz="2200" dirty="0" err="1"/>
              <a:t>frameworks</a:t>
            </a:r>
            <a:r>
              <a:rPr lang="nl-BE" sz="2200" dirty="0"/>
              <a:t> en vergelijkt deze + implementatie POC apps.</a:t>
            </a:r>
            <a:endParaRPr lang="en-US" sz="2200" dirty="0"/>
          </a:p>
          <a:p>
            <a:pPr marL="0" indent="0">
              <a:buFont typeface="Arial" panose="020B0604020202020204" pitchFamily="34" charset="0"/>
              <a:buNone/>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29699" name="Content Placeholder 2"/>
          <p:cNvSpPr>
            <a:spLocks noGrp="1"/>
          </p:cNvSpPr>
          <p:nvPr>
            <p:ph idx="1"/>
          </p:nvPr>
        </p:nvSpPr>
        <p:spPr>
          <a:xfrm>
            <a:off x="128588" y="893763"/>
            <a:ext cx="8866187" cy="4525962"/>
          </a:xfrm>
        </p:spPr>
        <p:txBody>
          <a:bodyPr/>
          <a:lstStyle/>
          <a:p>
            <a:r>
              <a:rPr lang="nl-BE" altLang="en-US" u="sng"/>
              <a:t>Voorbeeld 2 AON</a:t>
            </a:r>
          </a:p>
          <a:p>
            <a:pPr lvl="1"/>
            <a:r>
              <a:rPr lang="nl-BE" altLang="en-US" sz="2600" u="sng"/>
              <a:t>Stageopdracht</a:t>
            </a:r>
            <a:r>
              <a:rPr lang="nl-BE" altLang="en-US" sz="2600"/>
              <a:t>: duidelijk afgebakende stageopdracht (niet-vertrouwde complexe probleemstelling), vb ontwikkelen van een webapplicatie voor voorraadbeheer. De student dient gebruik te maken van het Java Spring framework en Hibernate (Technologieën zijn reeds gekend)</a:t>
            </a:r>
          </a:p>
          <a:p>
            <a:pPr lvl="1"/>
            <a:r>
              <a:rPr lang="nl-BE" altLang="en-US" sz="2600" u="sng"/>
              <a:t>Onderzoeksopdracht</a:t>
            </a:r>
            <a:r>
              <a:rPr lang="nl-BE" altLang="en-US" sz="2600"/>
              <a:t> : vergelijking maken van verschillende testing frameworks en deze toepassen binnen zijn stageproject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30723" name="Content Placeholder 2"/>
          <p:cNvSpPr>
            <a:spLocks noGrp="1"/>
          </p:cNvSpPr>
          <p:nvPr>
            <p:ph idx="1"/>
          </p:nvPr>
        </p:nvSpPr>
        <p:spPr>
          <a:xfrm>
            <a:off x="457200" y="893763"/>
            <a:ext cx="8229600" cy="4525962"/>
          </a:xfrm>
        </p:spPr>
        <p:txBody>
          <a:bodyPr/>
          <a:lstStyle/>
          <a:p>
            <a:r>
              <a:rPr lang="nl-BE" altLang="en-US" u="sng"/>
              <a:t>Voorbeeld 1 SNB</a:t>
            </a:r>
          </a:p>
          <a:p>
            <a:pPr lvl="1"/>
            <a:r>
              <a:rPr lang="nl-BE" altLang="en-US" sz="2400" u="sng"/>
              <a:t>Stageopdracht</a:t>
            </a:r>
            <a:r>
              <a:rPr lang="nl-BE" altLang="en-US" sz="2400"/>
              <a:t>: Stage rond implementatie van RADIUS server. RADIUS is een AAA-server</a:t>
            </a:r>
          </a:p>
          <a:p>
            <a:pPr lvl="1"/>
            <a:r>
              <a:rPr lang="nl-BE" altLang="en-US" sz="2400" u="sng"/>
              <a:t>Onderzoeksopdracht</a:t>
            </a:r>
            <a:r>
              <a:rPr lang="nl-BE" altLang="en-US" sz="2400"/>
              <a:t> : wat zijn de voor en nadelen van RADIUS? Wat zijn de alternatieven, dus andere AAA servers? Bv TACACS+ server? Wat zijn daar de voor- en nadelen van (niet alleen technisch, maar ook naar TCO, gebruiksgemak,...? Hoe vergelijken die 2 grote alternatieven zich tov elkaar? Zijn er nog andere alternatieven. Is RADIUS wel een goede keuze geweest voor een AAA server in uw specifieke geval, in acht nemend van bovenstaande vergelijkingen? Wat zijn uw persoonlijke ervaringen bij de configuratie van RADIUS? </a:t>
            </a:r>
            <a:br>
              <a:rPr lang="nl-BE" altLang="en-US" sz="2400"/>
            </a:br>
            <a:endParaRPr lang="nl-BE"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31747" name="Content Placeholder 2"/>
          <p:cNvSpPr>
            <a:spLocks noGrp="1"/>
          </p:cNvSpPr>
          <p:nvPr>
            <p:ph idx="1"/>
          </p:nvPr>
        </p:nvSpPr>
        <p:spPr>
          <a:xfrm>
            <a:off x="457200" y="893763"/>
            <a:ext cx="8229600" cy="4525962"/>
          </a:xfrm>
        </p:spPr>
        <p:txBody>
          <a:bodyPr/>
          <a:lstStyle/>
          <a:p>
            <a:r>
              <a:rPr lang="nl-BE" altLang="en-US" u="sng"/>
              <a:t>Voorbeeld 2 SNB</a:t>
            </a:r>
          </a:p>
          <a:p>
            <a:pPr lvl="1"/>
            <a:r>
              <a:rPr lang="nl-BE" altLang="en-US" sz="2400" u="sng"/>
              <a:t>Stageopdracht</a:t>
            </a:r>
            <a:r>
              <a:rPr lang="nl-BE" altLang="en-US" sz="2400"/>
              <a:t>: Stage rond software defined storage</a:t>
            </a:r>
          </a:p>
          <a:p>
            <a:pPr lvl="1"/>
            <a:r>
              <a:rPr lang="nl-BE" altLang="en-US" sz="2400" u="sng"/>
              <a:t>Onderzoeksopdracht</a:t>
            </a:r>
            <a:r>
              <a:rPr lang="nl-BE" altLang="en-US" sz="2400"/>
              <a:t> : enerzijds een vergelijking van alternatieven en hoe die zich verhouden tot elkaar. Maar kan daar ook een ganse business case aan vast hangen. Neem eens een specifieke klant die bepaalde storage noden heeft. Leg je vergelijking van de verschillende storage systemen daar eens naast, en stel voor wat in dit geval de beste keuze zou zijn. Argumenteer deze. Let hier vooral op niet technische aspecten (want daar is de klant niet echt in geinteresseerd). Vooral naar ROI en TCO kijken. Loont het financieel de moeite voor de klant om voor die bepaalde optie te kiezen? Hoeveel zou hij kunnen besparen/nog moeten investeren? </a:t>
            </a:r>
            <a:br>
              <a:rPr lang="nl-BE" altLang="en-US" sz="2400"/>
            </a:br>
            <a:br>
              <a:rPr lang="nl-BE" altLang="en-US" sz="2400"/>
            </a:br>
            <a:endParaRPr lang="nl-BE"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32771" name="Content Placeholder 2"/>
          <p:cNvSpPr>
            <a:spLocks noGrp="1"/>
          </p:cNvSpPr>
          <p:nvPr>
            <p:ph idx="1"/>
          </p:nvPr>
        </p:nvSpPr>
        <p:spPr>
          <a:xfrm>
            <a:off x="100013" y="893763"/>
            <a:ext cx="9043987" cy="4525962"/>
          </a:xfrm>
        </p:spPr>
        <p:txBody>
          <a:bodyPr/>
          <a:lstStyle/>
          <a:p>
            <a:r>
              <a:rPr lang="nl-BE" altLang="en-US" u="sng"/>
              <a:t>Voorbeeld 1 SWM</a:t>
            </a:r>
          </a:p>
          <a:p>
            <a:pPr lvl="1"/>
            <a:r>
              <a:rPr lang="nl-BE" altLang="en-US" u="sng"/>
              <a:t>Stageopdracht</a:t>
            </a:r>
            <a:r>
              <a:rPr lang="nl-BE" altLang="en-US"/>
              <a:t>: </a:t>
            </a:r>
            <a:r>
              <a:rPr lang="nl-BE" altLang="en-US" sz="1800"/>
              <a:t>Software Quality Mgmt “Dress2be” (een van de grootste online kledingketens in België</a:t>
            </a:r>
            <a:r>
              <a:rPr lang="nl-BE" altLang="en-US"/>
              <a:t>, </a:t>
            </a:r>
            <a:r>
              <a:rPr lang="nl-BE" altLang="en-US" sz="1800"/>
              <a:t>is op zoek naar een stagiair om een nieuwe website online te zetten. De taak van de stagiair bestaat erin om een testcharter uit te werken met een testaanpak, de testen op basis hiervan te specificeren (zowel voor manuele als geautomatiseerde testen) en uit te voeren. De geautomatiseerde testen moeten met de testtool Selenium worden uitgevoerd.</a:t>
            </a:r>
          </a:p>
          <a:p>
            <a:pPr lvl="1"/>
            <a:r>
              <a:rPr lang="nl-BE" altLang="en-US" u="sng"/>
              <a:t>Onderzoekstopic: </a:t>
            </a:r>
            <a:r>
              <a:rPr lang="nl-BE" altLang="en-US" sz="1800"/>
              <a:t>Voer een vergelijkende studie uit van test execution tools: Selenium, FrogLogic, DevExpress, … om eventueel tot de beslissing te komen om een ander test execution tool te implementeren. (</a:t>
            </a:r>
            <a:r>
              <a:rPr lang="nl-BE" altLang="en-US" sz="1600"/>
              <a:t>Deze opdracht behelst dus een pakketselectie, vanaf onderzoek t/m implementatie. Voor deze pakketselectie zal eerst een inventarisatie van de eisen en wensen van de stakeholders gemaakt dienen te worden, waarna er een deskresearch en interviews opgezet dienen te worden om tot een long- en shortlist te komen. Na dit proces zal er in overleg met de stakeholders een keuze afgedwongen dienen te worden en de implementatie en het verandermanagement ondersteund dienen te worden. Deliverables: plan van aanpak van deze vergelijkende studie, resultaat van deze vergelijkende studie, voorstel plan van aanpak van de gekozen tool</a:t>
            </a:r>
            <a:r>
              <a:rPr lang="nl-BE" altLang="en-US" sz="1800"/>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1143000"/>
          </a:xfrm>
        </p:spPr>
        <p:txBody>
          <a:bodyPr/>
          <a:lstStyle/>
          <a:p>
            <a:r>
              <a:rPr lang="nl-BE" altLang="en-US"/>
              <a:t>Onderzoekstopic</a:t>
            </a:r>
            <a:endParaRPr lang="en-US" altLang="en-US"/>
          </a:p>
        </p:txBody>
      </p:sp>
      <p:sp>
        <p:nvSpPr>
          <p:cNvPr id="33795" name="Content Placeholder 2"/>
          <p:cNvSpPr>
            <a:spLocks noGrp="1"/>
          </p:cNvSpPr>
          <p:nvPr>
            <p:ph idx="1"/>
          </p:nvPr>
        </p:nvSpPr>
        <p:spPr>
          <a:xfrm>
            <a:off x="457200" y="944563"/>
            <a:ext cx="8229600" cy="4525962"/>
          </a:xfrm>
        </p:spPr>
        <p:txBody>
          <a:bodyPr/>
          <a:lstStyle/>
          <a:p>
            <a:r>
              <a:rPr lang="nl-BE" altLang="en-US" u="sng"/>
              <a:t>Voorbeeld 1 SWM</a:t>
            </a:r>
          </a:p>
          <a:p>
            <a:pPr lvl="1"/>
            <a:r>
              <a:rPr lang="nl-BE" altLang="en-US" u="sng"/>
              <a:t>Stageopdracht</a:t>
            </a:r>
            <a:r>
              <a:rPr lang="nl-BE" altLang="en-US"/>
              <a:t>: </a:t>
            </a:r>
            <a:r>
              <a:rPr lang="nl-BE" altLang="en-US" sz="1800"/>
              <a:t>“SubsaleZilla” is een van de grotere verzekeraars. Men heeft geen beschreven methoden, noch instrumenten om het testproces van voor tot achter te ondersteunen. Bovendien is er geen herbruikbaarheid van testprocedures en / of andere testware. De stageopdracht bestaat in de eerste plaats uit het in kaart brengen van het huidige testproces door middel van het afnemen van interviews en documentarcheologie. Op basis van deze AS-IS situatie dient er dan samen met de verschillende stakeholders een TO BE situatie te worden vastgelegd. </a:t>
            </a:r>
            <a:endParaRPr lang="en-US" altLang="en-US" sz="1800"/>
          </a:p>
          <a:p>
            <a:pPr lvl="1"/>
            <a:r>
              <a:rPr lang="nl-BE" altLang="en-US" u="sng"/>
              <a:t>Onderzoekstopic</a:t>
            </a:r>
            <a:r>
              <a:rPr lang="nl-BE" altLang="en-US" sz="1800" u="sng"/>
              <a:t>:: </a:t>
            </a:r>
            <a:r>
              <a:rPr lang="nl-BE" altLang="en-US" sz="1800"/>
              <a:t>Voer een onderzoek uit naar de implementatie van de “fundamentals” van ISTQB®, TMap next® en/of ISO29010 voor SubsaleZilla op basis van de gedefinieerde verbetervoorstellen vanuit de stageopdracht</a:t>
            </a:r>
            <a:endParaRPr lang="en-US" altLang="en-US" sz="1800"/>
          </a:p>
          <a:p>
            <a:pPr lvl="1"/>
            <a:endParaRPr lang="nl-BE" altLang="en-US" sz="1800"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nl-BE" altLang="en-US"/>
              <a:t>Stage</a:t>
            </a:r>
            <a:endParaRPr lang="en-US" altLang="en-US"/>
          </a:p>
        </p:txBody>
      </p:sp>
      <p:sp>
        <p:nvSpPr>
          <p:cNvPr id="17411" name="Content Placeholder 2"/>
          <p:cNvSpPr>
            <a:spLocks noGrp="1"/>
          </p:cNvSpPr>
          <p:nvPr>
            <p:ph idx="1"/>
          </p:nvPr>
        </p:nvSpPr>
        <p:spPr>
          <a:xfrm>
            <a:off x="606425" y="1341438"/>
            <a:ext cx="8229600" cy="4525962"/>
          </a:xfrm>
        </p:spPr>
        <p:txBody>
          <a:bodyPr/>
          <a:lstStyle/>
          <a:p>
            <a:r>
              <a:rPr lang="nl-BE" altLang="en-US" dirty="0"/>
              <a:t>Praktische afspraken</a:t>
            </a:r>
          </a:p>
          <a:p>
            <a:r>
              <a:rPr lang="nl-BE" altLang="en-US" dirty="0"/>
              <a:t>Onderdelen stage</a:t>
            </a:r>
          </a:p>
          <a:p>
            <a:r>
              <a:rPr lang="nl-BE" altLang="en-US" dirty="0"/>
              <a:t>Stageverloop - Stageportfolio</a:t>
            </a:r>
          </a:p>
          <a:p>
            <a:r>
              <a:rPr lang="nl-BE" altLang="en-US" dirty="0"/>
              <a:t>Onderzoekstopic – Onderzoeksrapport</a:t>
            </a:r>
          </a:p>
          <a:p>
            <a:r>
              <a:rPr lang="nl-BE" altLang="en-US" dirty="0"/>
              <a:t>Eindwerk</a:t>
            </a:r>
          </a:p>
          <a:p>
            <a:r>
              <a:rPr lang="nl-BE" altLang="en-US" dirty="0"/>
              <a:t>Juryexamen</a:t>
            </a:r>
          </a:p>
          <a:p>
            <a:r>
              <a:rPr lang="nl-BE" altLang="en-US" dirty="0"/>
              <a:t>Evaluatie</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nl-BE" altLang="en-US" dirty="0"/>
              <a:t>Onderzoekstopic</a:t>
            </a:r>
            <a:endParaRPr lang="en-US" altLang="en-US" dirty="0"/>
          </a:p>
        </p:txBody>
      </p:sp>
      <p:sp>
        <p:nvSpPr>
          <p:cNvPr id="34819" name="Content Placeholder 2"/>
          <p:cNvSpPr>
            <a:spLocks noGrp="1"/>
          </p:cNvSpPr>
          <p:nvPr>
            <p:ph idx="1"/>
          </p:nvPr>
        </p:nvSpPr>
        <p:spPr>
          <a:xfrm>
            <a:off x="457200" y="1264920"/>
            <a:ext cx="8493760" cy="4525963"/>
          </a:xfrm>
        </p:spPr>
        <p:txBody>
          <a:bodyPr/>
          <a:lstStyle/>
          <a:p>
            <a:r>
              <a:rPr lang="nl-BE" altLang="en-US" u="sng" dirty="0"/>
              <a:t>Aanpak</a:t>
            </a:r>
            <a:r>
              <a:rPr lang="nl-BE" altLang="en-US" dirty="0"/>
              <a:t>:</a:t>
            </a:r>
          </a:p>
          <a:p>
            <a:pPr lvl="1"/>
            <a:r>
              <a:rPr lang="nl-BE" altLang="en-US" dirty="0"/>
              <a:t>VOOR de start van de stage </a:t>
            </a:r>
            <a:r>
              <a:rPr lang="nl-BE" altLang="en-US" dirty="0">
                <a:sym typeface="Wingdings" panose="05000000000000000000" pitchFamily="2" charset="2"/>
              </a:rPr>
              <a:t> </a:t>
            </a:r>
            <a:r>
              <a:rPr lang="nl-BE" altLang="en-US" b="1" dirty="0">
                <a:sym typeface="Wingdings" panose="05000000000000000000" pitchFamily="2" charset="2"/>
              </a:rPr>
              <a:t>nadenken</a:t>
            </a:r>
            <a:r>
              <a:rPr lang="nl-BE" altLang="en-US" dirty="0">
                <a:sym typeface="Wingdings" panose="05000000000000000000" pitchFamily="2" charset="2"/>
              </a:rPr>
              <a:t> over eventueel </a:t>
            </a:r>
            <a:r>
              <a:rPr lang="nl-BE" altLang="en-US" dirty="0" err="1">
                <a:sym typeface="Wingdings" panose="05000000000000000000" pitchFamily="2" charset="2"/>
              </a:rPr>
              <a:t>onderzoekstopic</a:t>
            </a:r>
            <a:r>
              <a:rPr lang="nl-BE" altLang="en-US" dirty="0">
                <a:sym typeface="Wingdings" panose="05000000000000000000" pitchFamily="2" charset="2"/>
              </a:rPr>
              <a:t> op basis van je projectomschrijving en </a:t>
            </a:r>
            <a:r>
              <a:rPr lang="nl-BE" altLang="en-US" b="1" dirty="0">
                <a:sym typeface="Wingdings" panose="05000000000000000000" pitchFamily="2" charset="2"/>
              </a:rPr>
              <a:t>bespreken</a:t>
            </a:r>
            <a:r>
              <a:rPr lang="nl-BE" altLang="en-US" dirty="0">
                <a:sym typeface="Wingdings" panose="05000000000000000000" pitchFamily="2" charset="2"/>
              </a:rPr>
              <a:t> met je hogeschoolpromotor (evt. per mail) (Indien onderzoeksopdracht nog niet is vastgelegd door stagebedrijf)</a:t>
            </a:r>
          </a:p>
          <a:p>
            <a:pPr lvl="1"/>
            <a:r>
              <a:rPr lang="nl-BE" altLang="en-US" b="1" dirty="0">
                <a:sym typeface="Wingdings" panose="05000000000000000000" pitchFamily="2" charset="2"/>
              </a:rPr>
              <a:t>Tijdens 1</a:t>
            </a:r>
            <a:r>
              <a:rPr lang="nl-BE" altLang="en-US" b="1" baseline="30000" dirty="0">
                <a:sym typeface="Wingdings" panose="05000000000000000000" pitchFamily="2" charset="2"/>
              </a:rPr>
              <a:t>ste</a:t>
            </a:r>
            <a:r>
              <a:rPr lang="nl-BE" altLang="en-US" b="1" dirty="0">
                <a:sym typeface="Wingdings" panose="05000000000000000000" pitchFamily="2" charset="2"/>
              </a:rPr>
              <a:t> stageweek</a:t>
            </a:r>
            <a:r>
              <a:rPr lang="nl-BE" altLang="en-US" dirty="0">
                <a:sym typeface="Wingdings" panose="05000000000000000000" pitchFamily="2" charset="2"/>
              </a:rPr>
              <a:t>: onderzoeksitem bespreken met je bedrijfspromotor (na advies hogeschoolpromotor) + samen komen tot een geschikt onderzoeksitem</a:t>
            </a:r>
          </a:p>
          <a:p>
            <a:pPr lvl="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E15F5-F1DA-4562-9892-97E334C7CB9B}"/>
              </a:ext>
            </a:extLst>
          </p:cNvPr>
          <p:cNvSpPr>
            <a:spLocks noGrp="1"/>
          </p:cNvSpPr>
          <p:nvPr>
            <p:ph type="title"/>
          </p:nvPr>
        </p:nvSpPr>
        <p:spPr/>
        <p:txBody>
          <a:bodyPr/>
          <a:lstStyle/>
          <a:p>
            <a:r>
              <a:rPr lang="nl-BE" dirty="0"/>
              <a:t>Terugkomdag (niet voor stagiairs in </a:t>
            </a:r>
            <a:r>
              <a:rPr lang="nl-BE"/>
              <a:t>het buitenland)</a:t>
            </a:r>
            <a:endParaRPr lang="nl-BE" dirty="0"/>
          </a:p>
        </p:txBody>
      </p:sp>
      <p:sp>
        <p:nvSpPr>
          <p:cNvPr id="3" name="Tijdelijke aanduiding voor inhoud 2">
            <a:extLst>
              <a:ext uri="{FF2B5EF4-FFF2-40B4-BE49-F238E27FC236}">
                <a16:creationId xmlns:a16="http://schemas.microsoft.com/office/drawing/2014/main" id="{CD7142F2-5925-4628-8D07-DB6BF4F546FC}"/>
              </a:ext>
            </a:extLst>
          </p:cNvPr>
          <p:cNvSpPr>
            <a:spLocks noGrp="1"/>
          </p:cNvSpPr>
          <p:nvPr>
            <p:ph idx="1"/>
          </p:nvPr>
        </p:nvSpPr>
        <p:spPr/>
        <p:txBody>
          <a:bodyPr/>
          <a:lstStyle/>
          <a:p>
            <a:r>
              <a:rPr lang="nl-BE" dirty="0"/>
              <a:t>Donderdag van week 8: iedereen halve dag aanwezig op school</a:t>
            </a:r>
          </a:p>
          <a:p>
            <a:r>
              <a:rPr lang="nl-BE" dirty="0"/>
              <a:t>Aantal workshops met info over mogelijkheden na afstuderen</a:t>
            </a:r>
          </a:p>
          <a:p>
            <a:r>
              <a:rPr lang="nl-BE" dirty="0"/>
              <a:t>Bespreking met hogeschoolpromotor over evolutie stage- en onderzoeksopdracht, aankomende deadlines, …</a:t>
            </a:r>
          </a:p>
        </p:txBody>
      </p:sp>
    </p:spTree>
    <p:extLst>
      <p:ext uri="{BB962C8B-B14F-4D97-AF65-F5344CB8AC3E}">
        <p14:creationId xmlns:p14="http://schemas.microsoft.com/office/powerpoint/2010/main" val="280225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52400" y="274638"/>
            <a:ext cx="8534400" cy="1143000"/>
          </a:xfrm>
        </p:spPr>
        <p:txBody>
          <a:bodyPr/>
          <a:lstStyle/>
          <a:p>
            <a:r>
              <a:rPr lang="nl-BE" altLang="en-US" dirty="0"/>
              <a:t>Deel 2 Eindwerk (onderzoekstopic): verplichte onderdelen</a:t>
            </a:r>
            <a:endParaRPr lang="en-US" altLang="en-US" dirty="0"/>
          </a:p>
        </p:txBody>
      </p:sp>
      <p:sp>
        <p:nvSpPr>
          <p:cNvPr id="3" name="Content Placeholder 2"/>
          <p:cNvSpPr>
            <a:spLocks noGrp="1"/>
          </p:cNvSpPr>
          <p:nvPr>
            <p:ph idx="1"/>
          </p:nvPr>
        </p:nvSpPr>
        <p:spPr/>
        <p:txBody>
          <a:bodyPr/>
          <a:lstStyle/>
          <a:p>
            <a:pPr marL="0" indent="0">
              <a:buFont typeface="Arial" panose="020B0604020202020204" pitchFamily="34" charset="0"/>
              <a:buNone/>
              <a:defRPr/>
            </a:pPr>
            <a:r>
              <a:rPr lang="nl-BE" dirty="0"/>
              <a:t>1. Probleemstelling of vraagstelling</a:t>
            </a:r>
          </a:p>
          <a:p>
            <a:pPr lvl="1" fontAlgn="ctr">
              <a:defRPr/>
            </a:pPr>
            <a:r>
              <a:rPr lang="nl-BE" dirty="0"/>
              <a:t>Een duidelijke omschrijving van de </a:t>
            </a:r>
            <a:r>
              <a:rPr lang="nl-BE" b="1" dirty="0"/>
              <a:t>onderzoeksvraag</a:t>
            </a:r>
            <a:r>
              <a:rPr lang="nl-BE" dirty="0"/>
              <a:t>.</a:t>
            </a:r>
            <a:endParaRPr lang="nl-BE" sz="3600" dirty="0"/>
          </a:p>
          <a:p>
            <a:pPr lvl="1" fontAlgn="ctr">
              <a:defRPr/>
            </a:pPr>
            <a:r>
              <a:rPr lang="nl-BE" dirty="0"/>
              <a:t>De onderzoeksvraag heeft een relevante link met de stageopdracht en/of met het stagebedrijf.</a:t>
            </a:r>
            <a:endParaRPr lang="en-US" dirty="0"/>
          </a:p>
          <a:p>
            <a:pPr marL="0" indent="0" fontAlgn="ctr">
              <a:buFont typeface="Arial" panose="020B0604020202020204" pitchFamily="34" charset="0"/>
              <a:buNone/>
              <a:defRPr/>
            </a:pPr>
            <a:r>
              <a:rPr lang="nl-BE" dirty="0"/>
              <a:t>2. Methode van onderzoek</a:t>
            </a:r>
            <a:endParaRPr lang="nl-BE" sz="4000" dirty="0"/>
          </a:p>
          <a:p>
            <a:pPr lvl="1" fontAlgn="ctr">
              <a:defRPr/>
            </a:pPr>
            <a:r>
              <a:rPr lang="nl-BE" dirty="0"/>
              <a:t>Beschrijving van de aanpak van de studie, de analyse, de vergelijking of de test.</a:t>
            </a:r>
            <a:endParaRPr lang="nl-BE" sz="3600" dirty="0"/>
          </a:p>
          <a:p>
            <a:pPr marL="457200" lvl="1" indent="0" fontAlgn="ctr">
              <a:buFont typeface="Arial" panose="020B0604020202020204" pitchFamily="34" charset="0"/>
              <a:buNone/>
              <a:defRPr/>
            </a:pPr>
            <a:endParaRPr lang="nl-BE"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42240" y="274638"/>
            <a:ext cx="8544560" cy="1143000"/>
          </a:xfrm>
        </p:spPr>
        <p:txBody>
          <a:bodyPr/>
          <a:lstStyle/>
          <a:p>
            <a:r>
              <a:rPr lang="nl-BE" altLang="en-US" dirty="0"/>
              <a:t>Deel 2 Eindwerk (onderzoekstopic): verplichte onderdelen</a:t>
            </a:r>
            <a:endParaRPr lang="en-US" altLang="en-US" dirty="0"/>
          </a:p>
        </p:txBody>
      </p:sp>
      <p:sp>
        <p:nvSpPr>
          <p:cNvPr id="3" name="Content Placeholder 2"/>
          <p:cNvSpPr>
            <a:spLocks noGrp="1"/>
          </p:cNvSpPr>
          <p:nvPr>
            <p:ph idx="1"/>
          </p:nvPr>
        </p:nvSpPr>
        <p:spPr/>
        <p:txBody>
          <a:bodyPr/>
          <a:lstStyle/>
          <a:p>
            <a:pPr marL="0" indent="0" fontAlgn="ctr">
              <a:buFont typeface="Arial" panose="020B0604020202020204" pitchFamily="34" charset="0"/>
              <a:buNone/>
              <a:defRPr/>
            </a:pPr>
            <a:r>
              <a:rPr lang="nl-BE" dirty="0"/>
              <a:t>3. Resultaten</a:t>
            </a:r>
            <a:endParaRPr lang="nl-BE" sz="4000" dirty="0"/>
          </a:p>
          <a:p>
            <a:pPr marL="457200" lvl="1" indent="0" fontAlgn="ctr">
              <a:buFont typeface="Arial" panose="020B0604020202020204" pitchFamily="34" charset="0"/>
              <a:buNone/>
              <a:defRPr/>
            </a:pPr>
            <a:r>
              <a:rPr lang="nl-BE" dirty="0"/>
              <a:t>a. Omvat een literatuurstudie met minstens drie </a:t>
            </a:r>
            <a:r>
              <a:rPr lang="nl-BE" dirty="0">
                <a:hlinkClick r:id="rId2"/>
              </a:rPr>
              <a:t>gerenommeerde</a:t>
            </a:r>
            <a:r>
              <a:rPr lang="nl-BE" dirty="0"/>
              <a:t> bronnen </a:t>
            </a:r>
            <a:endParaRPr lang="nl-BE" sz="3600" dirty="0"/>
          </a:p>
          <a:p>
            <a:pPr lvl="1" fontAlgn="ctr">
              <a:defRPr/>
            </a:pPr>
            <a:r>
              <a:rPr lang="nl-BE" dirty="0"/>
              <a:t>Herwerken naar een persoonlijke tekst. </a:t>
            </a:r>
            <a:br>
              <a:rPr lang="nl-BE" dirty="0"/>
            </a:br>
            <a:r>
              <a:rPr lang="nl-BE" dirty="0"/>
              <a:t>Let op!  duidelijk de referentie aangeven, en met eigen woorden omschrijven.</a:t>
            </a:r>
          </a:p>
          <a:p>
            <a:pPr lvl="1" fontAlgn="ctr">
              <a:defRPr/>
            </a:pPr>
            <a:r>
              <a:rPr lang="nl-BE" dirty="0"/>
              <a:t>3 bronnen naast elkaar leggen en met elkaar gaan vergelijken. Spreken deze bronnen elkaar tegen ? Vertellen deze bronnen hetzelfde ? </a:t>
            </a:r>
          </a:p>
          <a:p>
            <a:pPr lvl="1" fontAlgn="ctr">
              <a:defRPr/>
            </a:pPr>
            <a:r>
              <a:rPr lang="nl-BE" dirty="0"/>
              <a:t>Geef hierover je persoonlijke reflectie.</a:t>
            </a:r>
          </a:p>
          <a:p>
            <a:pPr>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28600" y="274638"/>
            <a:ext cx="8686800" cy="1143000"/>
          </a:xfrm>
        </p:spPr>
        <p:txBody>
          <a:bodyPr/>
          <a:lstStyle/>
          <a:p>
            <a:r>
              <a:rPr lang="nl-BE" altLang="en-US" dirty="0"/>
              <a:t>Deel 2 Eindwerk (onderzoekstopic): verplichte onderdelen</a:t>
            </a:r>
            <a:endParaRPr lang="en-US" altLang="en-US" dirty="0"/>
          </a:p>
        </p:txBody>
      </p:sp>
      <p:sp>
        <p:nvSpPr>
          <p:cNvPr id="3" name="Content Placeholder 2"/>
          <p:cNvSpPr>
            <a:spLocks noGrp="1"/>
          </p:cNvSpPr>
          <p:nvPr>
            <p:ph idx="1"/>
          </p:nvPr>
        </p:nvSpPr>
        <p:spPr/>
        <p:txBody>
          <a:bodyPr/>
          <a:lstStyle/>
          <a:p>
            <a:pPr marL="0" indent="0" fontAlgn="ctr">
              <a:buFont typeface="Arial" panose="020B0604020202020204" pitchFamily="34" charset="0"/>
              <a:buNone/>
              <a:defRPr/>
            </a:pPr>
            <a:r>
              <a:rPr lang="nl-BE" dirty="0"/>
              <a:t>	b. Uitwerken van prototype, een model, een vergelijkingsmatrix en/of testresultaten waarmee aangetoond wordt dat de materie grondig onderzocht is. </a:t>
            </a:r>
          </a:p>
          <a:p>
            <a:pPr marL="0" indent="0" fontAlgn="ctr">
              <a:buFont typeface="Arial" panose="020B0604020202020204" pitchFamily="34" charset="0"/>
              <a:buNone/>
              <a:defRPr/>
            </a:pPr>
            <a:r>
              <a:rPr lang="nl-BE" dirty="0"/>
              <a:t>	c. Op welke manier zijn de bevindingen van het onderzoeksthema toegepast in de stageopdracht.</a:t>
            </a:r>
            <a:endParaRPr lang="nl-BE" sz="4000" dirty="0"/>
          </a:p>
          <a:p>
            <a:pPr lvl="1" fontAlgn="ctr">
              <a:defRPr/>
            </a:pPr>
            <a:r>
              <a:rPr lang="nl-BE" dirty="0"/>
              <a:t>Welke meerwaarde heeft het onderzoek gehad voor je stageopdracht? </a:t>
            </a:r>
            <a:endParaRPr lang="nl-BE" sz="3600" dirty="0"/>
          </a:p>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74320" y="274638"/>
            <a:ext cx="8412480" cy="1143000"/>
          </a:xfrm>
        </p:spPr>
        <p:txBody>
          <a:bodyPr/>
          <a:lstStyle/>
          <a:p>
            <a:r>
              <a:rPr lang="nl-BE" altLang="en-US" dirty="0"/>
              <a:t>Deel 2 Eindwerk (onderzoekstopic): verplichte onderdelen</a:t>
            </a:r>
            <a:endParaRPr lang="en-US" altLang="en-US" dirty="0"/>
          </a:p>
        </p:txBody>
      </p:sp>
      <p:sp>
        <p:nvSpPr>
          <p:cNvPr id="3" name="Content Placeholder 2"/>
          <p:cNvSpPr>
            <a:spLocks noGrp="1"/>
          </p:cNvSpPr>
          <p:nvPr>
            <p:ph idx="1"/>
          </p:nvPr>
        </p:nvSpPr>
        <p:spPr/>
        <p:txBody>
          <a:bodyPr/>
          <a:lstStyle/>
          <a:p>
            <a:pPr marL="0" indent="0" fontAlgn="ctr">
              <a:buFont typeface="Arial" panose="020B0604020202020204" pitchFamily="34" charset="0"/>
              <a:buNone/>
              <a:defRPr/>
            </a:pPr>
            <a:r>
              <a:rPr lang="nl-BE" dirty="0"/>
              <a:t>4. Discussie, aanbevelingen en conclusie</a:t>
            </a:r>
            <a:endParaRPr lang="nl-BE" sz="4000" dirty="0"/>
          </a:p>
          <a:p>
            <a:pPr lvl="1" fontAlgn="ctr">
              <a:defRPr/>
            </a:pPr>
            <a:r>
              <a:rPr lang="nl-BE" dirty="0"/>
              <a:t>Bespreking van de onderzoeksresultaten</a:t>
            </a:r>
            <a:endParaRPr lang="nl-BE" sz="3600" dirty="0"/>
          </a:p>
          <a:p>
            <a:pPr lvl="1" fontAlgn="ctr">
              <a:defRPr/>
            </a:pPr>
            <a:r>
              <a:rPr lang="nl-BE" dirty="0"/>
              <a:t>Aanbevelingen</a:t>
            </a:r>
            <a:endParaRPr lang="nl-BE" sz="3600" dirty="0"/>
          </a:p>
          <a:p>
            <a:pPr lvl="2" fontAlgn="ctr">
              <a:defRPr/>
            </a:pPr>
            <a:r>
              <a:rPr lang="nl-BE" dirty="0"/>
              <a:t>Wat lijkt een logische volgende onderzoeksvraag?</a:t>
            </a:r>
            <a:endParaRPr lang="nl-BE" sz="3200" dirty="0"/>
          </a:p>
          <a:p>
            <a:pPr lvl="2" fontAlgn="ctr">
              <a:defRPr/>
            </a:pPr>
            <a:r>
              <a:rPr lang="nl-BE" dirty="0"/>
              <a:t>Welke resultaten zijn zeer relevant voor het stagebedrijf?</a:t>
            </a:r>
            <a:endParaRPr lang="nl-BE" sz="3200" dirty="0"/>
          </a:p>
          <a:p>
            <a:pPr lvl="1" fontAlgn="ctr">
              <a:defRPr/>
            </a:pPr>
            <a:r>
              <a:rPr lang="nl-BE" dirty="0"/>
              <a:t>Persoonlijke reflectie</a:t>
            </a:r>
            <a:endParaRPr lang="nl-BE" sz="3600" dirty="0"/>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nl-BE" altLang="en-US" dirty="0"/>
              <a:t>Deel 2 Eindwerk </a:t>
            </a:r>
            <a:r>
              <a:rPr lang="nl-BE" altLang="en-US"/>
              <a:t>(onderzoekstopic)</a:t>
            </a:r>
            <a:endParaRPr lang="en-US" altLang="en-US" dirty="0"/>
          </a:p>
        </p:txBody>
      </p:sp>
      <p:sp>
        <p:nvSpPr>
          <p:cNvPr id="39939" name="Content Placeholder 2"/>
          <p:cNvSpPr>
            <a:spLocks noGrp="1"/>
          </p:cNvSpPr>
          <p:nvPr>
            <p:ph idx="1"/>
          </p:nvPr>
        </p:nvSpPr>
        <p:spPr>
          <a:xfrm>
            <a:off x="309880" y="1432878"/>
            <a:ext cx="8524240" cy="4525963"/>
          </a:xfrm>
        </p:spPr>
        <p:txBody>
          <a:bodyPr/>
          <a:lstStyle/>
          <a:p>
            <a:r>
              <a:rPr lang="nl-BE" altLang="en-US" dirty="0"/>
              <a:t>In de even weken: posten van Eindwerk (Deel 2) op Epos</a:t>
            </a:r>
          </a:p>
          <a:p>
            <a:pPr lvl="1"/>
            <a:r>
              <a:rPr lang="nl-BE" altLang="en-US" dirty="0"/>
              <a:t>Week 2: formulering onderzoeksvraag / stand van zaken </a:t>
            </a:r>
          </a:p>
          <a:p>
            <a:pPr lvl="1"/>
            <a:r>
              <a:rPr lang="nl-BE" altLang="en-US" dirty="0"/>
              <a:t>Week 4: Methode van Onderzoek</a:t>
            </a:r>
          </a:p>
          <a:p>
            <a:pPr lvl="1"/>
            <a:r>
              <a:rPr lang="nl-BE" altLang="en-US" dirty="0"/>
              <a:t>Week 6: Literatuurstudie</a:t>
            </a:r>
          </a:p>
          <a:p>
            <a:pPr lvl="1"/>
            <a:r>
              <a:rPr lang="nl-BE" altLang="en-US" dirty="0"/>
              <a:t>Week 10: POC</a:t>
            </a:r>
          </a:p>
          <a:p>
            <a:pPr lvl="1"/>
            <a:r>
              <a:rPr lang="nl-BE" altLang="en-US" dirty="0"/>
              <a:t>Week 12: Resultaten + Reflectie</a:t>
            </a:r>
          </a:p>
          <a:p>
            <a:r>
              <a:rPr lang="nl-BE" altLang="en-US" dirty="0"/>
              <a:t>Hogeschoolpromotor geeft feedback</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nl-BE" altLang="en-US"/>
              <a:t>Eindwerk</a:t>
            </a:r>
            <a:endParaRPr lang="en-US" altLang="en-US" sz="2400"/>
          </a:p>
        </p:txBody>
      </p:sp>
      <p:sp>
        <p:nvSpPr>
          <p:cNvPr id="3" name="Content Placeholder 2"/>
          <p:cNvSpPr>
            <a:spLocks noGrp="1"/>
          </p:cNvSpPr>
          <p:nvPr>
            <p:ph idx="1"/>
          </p:nvPr>
        </p:nvSpPr>
        <p:spPr>
          <a:xfrm>
            <a:off x="457200" y="1417638"/>
            <a:ext cx="8229600" cy="4525962"/>
          </a:xfrm>
        </p:spPr>
        <p:txBody>
          <a:bodyPr/>
          <a:lstStyle/>
          <a:p>
            <a:pPr>
              <a:defRPr/>
            </a:pPr>
            <a:r>
              <a:rPr lang="nl-BE" u="sng" dirty="0"/>
              <a:t>2 delen</a:t>
            </a:r>
          </a:p>
          <a:p>
            <a:pPr lvl="1">
              <a:defRPr/>
            </a:pPr>
            <a:r>
              <a:rPr lang="nl-BE" dirty="0"/>
              <a:t>Deel 1: Stageverslag met reflectie: geen copy-paste van portfolio ! </a:t>
            </a:r>
          </a:p>
          <a:p>
            <a:pPr lvl="2">
              <a:defRPr/>
            </a:pPr>
            <a:r>
              <a:rPr lang="nl-BE" dirty="0"/>
              <a:t>Bedrijfsvoorstelling</a:t>
            </a:r>
          </a:p>
          <a:p>
            <a:pPr lvl="2">
              <a:defRPr/>
            </a:pPr>
            <a:r>
              <a:rPr lang="nl-BE" dirty="0"/>
              <a:t>Voorstelling stageopdracht</a:t>
            </a:r>
          </a:p>
          <a:p>
            <a:pPr lvl="2">
              <a:defRPr/>
            </a:pPr>
            <a:r>
              <a:rPr lang="nl-BE" dirty="0"/>
              <a:t>Uitwerking stageopdracht</a:t>
            </a:r>
          </a:p>
          <a:p>
            <a:pPr lvl="2">
              <a:defRPr/>
            </a:pPr>
            <a:r>
              <a:rPr lang="nl-BE" dirty="0"/>
              <a:t>Besluit met persoonlijke reflectie: </a:t>
            </a:r>
            <a:r>
              <a:rPr lang="nl-BE" sz="1600" dirty="0"/>
              <a:t>Wat ging goed, wat ging minder goed, wat heb je geleerd, , welke waren je valkuilen? Wat is de meerwaarde voor het bedrijf? Wat is de meerwaarde voor het team (stageteam en bedrijfsteam)? Welke </a:t>
            </a:r>
            <a:r>
              <a:rPr lang="nl-BE" sz="1600" dirty="0" err="1"/>
              <a:t>softskills</a:t>
            </a:r>
            <a:r>
              <a:rPr lang="nl-BE" sz="1600" dirty="0"/>
              <a:t> heb je bijgeleerd? Wat zou je anders doen als je de stage opnieuw zou beginnen? Wat zou beter gekund hebben? Welke lessen heb je geleerd ? Op welke punten ga je je de volgende keer focussen en hoe ga je dit aanpakken? </a:t>
            </a:r>
            <a:endParaRPr lang="en-US" sz="1600" dirty="0"/>
          </a:p>
          <a:p>
            <a:pPr marL="914400" lvl="2" indent="0">
              <a:buFont typeface="Arial" panose="020B0604020202020204" pitchFamily="34" charset="0"/>
              <a:buNone/>
              <a:defRPr/>
            </a:pPr>
            <a:endParaRPr lang="nl-B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nl-BE" altLang="en-US"/>
              <a:t>Eindwerk</a:t>
            </a:r>
            <a:endParaRPr lang="en-US" altLang="en-US" sz="2400">
              <a:solidFill>
                <a:srgbClr val="FF0000"/>
              </a:solidFill>
            </a:endParaRPr>
          </a:p>
        </p:txBody>
      </p:sp>
      <p:sp>
        <p:nvSpPr>
          <p:cNvPr id="41987" name="Content Placeholder 2"/>
          <p:cNvSpPr>
            <a:spLocks noGrp="1"/>
          </p:cNvSpPr>
          <p:nvPr>
            <p:ph idx="1"/>
          </p:nvPr>
        </p:nvSpPr>
        <p:spPr/>
        <p:txBody>
          <a:bodyPr/>
          <a:lstStyle/>
          <a:p>
            <a:pPr lvl="1"/>
            <a:r>
              <a:rPr lang="nl-BE" altLang="en-US" sz="3400" dirty="0"/>
              <a:t>Deel 2: Onderzoekstopic</a:t>
            </a:r>
          </a:p>
          <a:p>
            <a:pPr lvl="2"/>
            <a:r>
              <a:rPr lang="nl-BE" altLang="en-US" sz="2800" dirty="0"/>
              <a:t>Probleemstelling / Onderzoeksvraag</a:t>
            </a:r>
          </a:p>
          <a:p>
            <a:pPr lvl="2"/>
            <a:r>
              <a:rPr lang="nl-BE" altLang="en-US" sz="2800" dirty="0"/>
              <a:t>Studie / Analyse</a:t>
            </a:r>
          </a:p>
          <a:p>
            <a:pPr lvl="2"/>
            <a:r>
              <a:rPr lang="nl-BE" altLang="en-US" sz="2800" dirty="0"/>
              <a:t>Implementatie / Oplossing</a:t>
            </a:r>
          </a:p>
          <a:p>
            <a:pPr lvl="2"/>
            <a:r>
              <a:rPr lang="nl-BE" altLang="en-US" sz="2800" dirty="0"/>
              <a:t>Besluit</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nl-BE" altLang="en-US"/>
              <a:t>Eindwerk - Richtlijnen</a:t>
            </a:r>
            <a:endParaRPr lang="en-US" altLang="en-US"/>
          </a:p>
        </p:txBody>
      </p:sp>
      <p:sp>
        <p:nvSpPr>
          <p:cNvPr id="43011" name="Content Placeholder 2"/>
          <p:cNvSpPr>
            <a:spLocks noGrp="1"/>
          </p:cNvSpPr>
          <p:nvPr>
            <p:ph idx="1"/>
          </p:nvPr>
        </p:nvSpPr>
        <p:spPr>
          <a:xfrm>
            <a:off x="149225" y="1243013"/>
            <a:ext cx="8994775" cy="4525962"/>
          </a:xfrm>
        </p:spPr>
        <p:txBody>
          <a:bodyPr/>
          <a:lstStyle/>
          <a:p>
            <a:r>
              <a:rPr lang="nl-BE" altLang="en-US" dirty="0"/>
              <a:t>Opgegeven vormgeving strikt te volgen </a:t>
            </a:r>
            <a:r>
              <a:rPr lang="nl-BE" altLang="en-US"/>
              <a:t>(sjabloon in </a:t>
            </a:r>
            <a:r>
              <a:rPr lang="nl-BE" altLang="en-US" dirty="0"/>
              <a:t>OneNote)</a:t>
            </a:r>
          </a:p>
          <a:p>
            <a:r>
              <a:rPr lang="nl-BE" altLang="en-US" dirty="0"/>
              <a:t>Praktische afspraken</a:t>
            </a:r>
          </a:p>
          <a:p>
            <a:pPr lvl="1"/>
            <a:r>
              <a:rPr lang="nl-BE" altLang="en-US" sz="1800" dirty="0"/>
              <a:t>Begeleid en opgevolgd door hogeschoolpromotor</a:t>
            </a:r>
          </a:p>
          <a:p>
            <a:pPr lvl="1"/>
            <a:r>
              <a:rPr lang="nl-BE" altLang="en-US" sz="1800" dirty="0"/>
              <a:t>Week 8 (Maandag): student post </a:t>
            </a:r>
            <a:r>
              <a:rPr lang="nl-BE" altLang="en-US" sz="1800" dirty="0" err="1"/>
              <a:t>taalversie</a:t>
            </a:r>
            <a:r>
              <a:rPr lang="nl-BE" altLang="en-US" sz="1800" dirty="0"/>
              <a:t> op EPOS: eerst tijdig afstemmen met</a:t>
            </a:r>
          </a:p>
          <a:p>
            <a:pPr lvl="2"/>
            <a:r>
              <a:rPr lang="nl-BE" altLang="en-US" sz="1800" dirty="0"/>
              <a:t>Bedrijfspromotor</a:t>
            </a:r>
          </a:p>
          <a:p>
            <a:pPr lvl="2"/>
            <a:r>
              <a:rPr lang="nl-BE" altLang="en-US" sz="1800" dirty="0"/>
              <a:t>Hogeschoolpromotor</a:t>
            </a:r>
          </a:p>
          <a:p>
            <a:pPr lvl="1"/>
            <a:r>
              <a:rPr lang="nl-BE" altLang="en-US" sz="1800" dirty="0"/>
              <a:t>Week 10 (Dinsdag): student post voorlopige versie eindwerk voor hogeschoolpromotor op EPOS</a:t>
            </a:r>
          </a:p>
          <a:p>
            <a:pPr lvl="1"/>
            <a:r>
              <a:rPr lang="nl-BE" altLang="en-US" sz="1800" dirty="0"/>
              <a:t>Week 11 (Maandag): student ontvangt feedback </a:t>
            </a:r>
            <a:r>
              <a:rPr lang="nl-BE" altLang="en-US" sz="1800" dirty="0" err="1"/>
              <a:t>taalversie</a:t>
            </a:r>
            <a:r>
              <a:rPr lang="nl-BE" altLang="en-US" sz="1800" dirty="0"/>
              <a:t> eindwerk </a:t>
            </a:r>
          </a:p>
          <a:p>
            <a:pPr lvl="1"/>
            <a:r>
              <a:rPr lang="nl-BE" altLang="en-US" sz="1800" dirty="0"/>
              <a:t>Week 11 (Vrijdag) student ontvangt feedback voorlopige versie van </a:t>
            </a:r>
            <a:r>
              <a:rPr lang="nl-BE" altLang="en-US" sz="1800" dirty="0" err="1"/>
              <a:t>HogeschoolProm</a:t>
            </a:r>
            <a:r>
              <a:rPr lang="nl-BE" altLang="en-US" sz="1800" dirty="0"/>
              <a:t>.</a:t>
            </a:r>
          </a:p>
          <a:p>
            <a:pPr lvl="1"/>
            <a:r>
              <a:rPr lang="nl-BE" altLang="en-US" sz="1800" dirty="0"/>
              <a:t>Vanaf ontvangen feedback: student implementeert feedback</a:t>
            </a:r>
          </a:p>
          <a:p>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25413"/>
            <a:ext cx="8229600" cy="1143000"/>
          </a:xfrm>
        </p:spPr>
        <p:txBody>
          <a:bodyPr/>
          <a:lstStyle/>
          <a:p>
            <a:r>
              <a:rPr lang="nl-BE" altLang="en-US"/>
              <a:t>Stage: Praktische afspraken</a:t>
            </a:r>
            <a:endParaRPr lang="en-US" altLang="en-US"/>
          </a:p>
        </p:txBody>
      </p:sp>
      <p:sp>
        <p:nvSpPr>
          <p:cNvPr id="3" name="Content Placeholder 2"/>
          <p:cNvSpPr>
            <a:spLocks noGrp="1"/>
          </p:cNvSpPr>
          <p:nvPr>
            <p:ph idx="1"/>
          </p:nvPr>
        </p:nvSpPr>
        <p:spPr>
          <a:xfrm>
            <a:off x="347663" y="936625"/>
            <a:ext cx="8229600" cy="4525963"/>
          </a:xfrm>
        </p:spPr>
        <p:txBody>
          <a:bodyPr/>
          <a:lstStyle/>
          <a:p>
            <a:pPr>
              <a:defRPr/>
            </a:pPr>
            <a:r>
              <a:rPr lang="nl-BE" dirty="0"/>
              <a:t>12 weken stage</a:t>
            </a:r>
          </a:p>
          <a:p>
            <a:pPr lvl="1">
              <a:defRPr/>
            </a:pPr>
            <a:r>
              <a:rPr lang="nl-BE" dirty="0"/>
              <a:t>In stagebedrijf (thuiswerk niet toegelaten !)</a:t>
            </a:r>
          </a:p>
          <a:p>
            <a:pPr lvl="1">
              <a:defRPr/>
            </a:pPr>
            <a:r>
              <a:rPr lang="nl-BE" dirty="0"/>
              <a:t>Elke uitzonderlijke gebeurtenis (vb. opdracht buiten stagebedrijf) vooraf via e-mail melden aan de hogeschoolpromotor én de stagecoördinator.  </a:t>
            </a:r>
          </a:p>
          <a:p>
            <a:pPr lvl="1">
              <a:defRPr/>
            </a:pPr>
            <a:r>
              <a:rPr lang="nl-BE" dirty="0"/>
              <a:t>Werkregime wordt bepaald door stagebedrijf</a:t>
            </a:r>
          </a:p>
          <a:p>
            <a:pPr>
              <a:defRPr/>
            </a:pPr>
            <a:r>
              <a:rPr lang="nl-BE" dirty="0"/>
              <a:t>Afwezigheid tijdens stage</a:t>
            </a:r>
          </a:p>
          <a:p>
            <a:pPr lvl="1">
              <a:defRPr/>
            </a:pPr>
            <a:r>
              <a:rPr lang="nl-BE" dirty="0"/>
              <a:t>Stagiair verwittigt de dag zelf</a:t>
            </a:r>
          </a:p>
          <a:p>
            <a:pPr lvl="2">
              <a:defRPr/>
            </a:pPr>
            <a:r>
              <a:rPr lang="nl-BE" dirty="0"/>
              <a:t>Bedrijf</a:t>
            </a:r>
          </a:p>
          <a:p>
            <a:pPr lvl="2">
              <a:defRPr/>
            </a:pPr>
            <a:r>
              <a:rPr lang="nl-BE" dirty="0"/>
              <a:t>Hogeschool (dienst Studentenadministratie: </a:t>
            </a:r>
            <a:r>
              <a:rPr lang="nl-BE" sz="1800" dirty="0"/>
              <a:t>011/775863)</a:t>
            </a:r>
            <a:r>
              <a:rPr lang="nl-BE" dirty="0"/>
              <a:t>: telefonisch</a:t>
            </a:r>
          </a:p>
          <a:p>
            <a:pPr lvl="2">
              <a:defRPr/>
            </a:pPr>
            <a:r>
              <a:rPr lang="nl-BE" dirty="0"/>
              <a:t>Hogeschoolpromotor: per mail</a:t>
            </a:r>
          </a:p>
          <a:p>
            <a:pPr lvl="1">
              <a:defRPr/>
            </a:pPr>
            <a:endParaRPr lang="nl-BE" dirty="0"/>
          </a:p>
          <a:p>
            <a:pPr lvl="2">
              <a:defRPr/>
            </a:pPr>
            <a:endParaRPr lang="nl-BE" dirty="0"/>
          </a:p>
          <a:p>
            <a:pPr marL="457200" lvl="1" indent="0">
              <a:buFont typeface="Arial" panose="020B0604020202020204" pitchFamily="34" charset="0"/>
              <a:buNone/>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nl-BE" altLang="en-US"/>
              <a:t>Eindwerk taalversie</a:t>
            </a:r>
            <a:endParaRPr lang="en-US" altLang="en-US"/>
          </a:p>
        </p:txBody>
      </p:sp>
      <p:sp>
        <p:nvSpPr>
          <p:cNvPr id="44035" name="Content Placeholder 2"/>
          <p:cNvSpPr>
            <a:spLocks noGrp="1"/>
          </p:cNvSpPr>
          <p:nvPr>
            <p:ph idx="1"/>
          </p:nvPr>
        </p:nvSpPr>
        <p:spPr>
          <a:xfrm>
            <a:off x="457200" y="1402398"/>
            <a:ext cx="8229600" cy="4525963"/>
          </a:xfrm>
        </p:spPr>
        <p:txBody>
          <a:bodyPr/>
          <a:lstStyle/>
          <a:p>
            <a:r>
              <a:rPr lang="nl-BE" altLang="en-US" dirty="0"/>
              <a:t>OneNote:</a:t>
            </a:r>
          </a:p>
          <a:p>
            <a:pPr lvl="1"/>
            <a:r>
              <a:rPr lang="nl-BE" altLang="en-US" dirty="0"/>
              <a:t>Wat op te nemen in taalversie eindwerk (= eerste versie)</a:t>
            </a:r>
          </a:p>
          <a:p>
            <a:pPr lvl="2"/>
            <a:r>
              <a:rPr lang="nl-BE" altLang="en-US" dirty="0"/>
              <a:t>Aanzet tot elk verplicht onderdeel</a:t>
            </a:r>
          </a:p>
          <a:p>
            <a:pPr lvl="2"/>
            <a:r>
              <a:rPr lang="nl-BE" altLang="en-US" dirty="0"/>
              <a:t>Minimum 4000 woorden (definitieve versie: minimum 7000 woorden)</a:t>
            </a:r>
          </a:p>
          <a:p>
            <a:pPr lvl="3" fontAlgn="ctr"/>
            <a:r>
              <a:rPr lang="nl-BE" dirty="0"/>
              <a:t>3500-3999 = min 1</a:t>
            </a:r>
            <a:endParaRPr lang="nl-BE" sz="1600" dirty="0"/>
          </a:p>
          <a:p>
            <a:pPr lvl="3" fontAlgn="ctr"/>
            <a:r>
              <a:rPr lang="nl-BE" dirty="0"/>
              <a:t>3000-3499 = min 2</a:t>
            </a:r>
            <a:endParaRPr lang="nl-BE" sz="1600" dirty="0"/>
          </a:p>
          <a:p>
            <a:pPr lvl="3" fontAlgn="ctr"/>
            <a:r>
              <a:rPr lang="nl-BE" dirty="0"/>
              <a:t>2500-2999 = min 3</a:t>
            </a:r>
            <a:endParaRPr lang="nl-BE" sz="1600" dirty="0"/>
          </a:p>
          <a:p>
            <a:pPr lvl="3" fontAlgn="ctr"/>
            <a:r>
              <a:rPr lang="nl-BE" dirty="0"/>
              <a:t>2000-2499 = min 5</a:t>
            </a:r>
            <a:endParaRPr lang="nl-BE" sz="1600" dirty="0"/>
          </a:p>
          <a:p>
            <a:pPr lvl="3" fontAlgn="ctr"/>
            <a:r>
              <a:rPr lang="nl-BE" dirty="0"/>
              <a:t>1500-1999 = min 10</a:t>
            </a:r>
            <a:endParaRPr lang="nl-BE" sz="1600" dirty="0"/>
          </a:p>
          <a:p>
            <a:pPr lvl="3" fontAlgn="ctr"/>
            <a:r>
              <a:rPr lang="nl-BE" dirty="0"/>
              <a:t>Minder dan 1500 = 0</a:t>
            </a:r>
            <a:endParaRPr lang="nl-BE" sz="1600" dirty="0"/>
          </a:p>
          <a:p>
            <a:pPr marL="914400" lvl="2" indent="0">
              <a:buNone/>
            </a:pPr>
            <a:endParaRPr lang="nl-BE"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nl-BE" altLang="en-US"/>
              <a:t>Eindwerk taalversie</a:t>
            </a:r>
            <a:endParaRPr lang="en-US" altLang="en-US"/>
          </a:p>
        </p:txBody>
      </p:sp>
      <p:sp>
        <p:nvSpPr>
          <p:cNvPr id="3" name="Content Placeholder 2"/>
          <p:cNvSpPr>
            <a:spLocks noGrp="1"/>
          </p:cNvSpPr>
          <p:nvPr>
            <p:ph idx="1"/>
          </p:nvPr>
        </p:nvSpPr>
        <p:spPr/>
        <p:txBody>
          <a:bodyPr/>
          <a:lstStyle/>
          <a:p>
            <a:pPr>
              <a:defRPr/>
            </a:pPr>
            <a:r>
              <a:rPr lang="nl-BE" dirty="0"/>
              <a:t>OneNote:</a:t>
            </a:r>
          </a:p>
          <a:p>
            <a:pPr lvl="1">
              <a:defRPr/>
            </a:pPr>
            <a:r>
              <a:rPr lang="nl-BE" dirty="0"/>
              <a:t>Posten op EPOS (Taak 4B)</a:t>
            </a:r>
          </a:p>
          <a:p>
            <a:pPr lvl="2">
              <a:defRPr/>
            </a:pPr>
            <a:r>
              <a:rPr lang="nl-BE" dirty="0"/>
              <a:t>Naamgeving bestand: Eindwerk_JouwAchternaam_JouwVoornaam_versieTaal.docx (!!! Geen pdf-files). </a:t>
            </a:r>
          </a:p>
          <a:p>
            <a:pPr marL="914400" lvl="2" indent="0">
              <a:buFont typeface="Arial" panose="020B0604020202020204" pitchFamily="34" charset="0"/>
              <a:buNone/>
              <a:defRPr/>
            </a:pPr>
            <a:endParaRPr lang="nl-BE" dirty="0"/>
          </a:p>
          <a:p>
            <a:pPr marL="914400" lvl="2" indent="0">
              <a:buFont typeface="Arial" panose="020B0604020202020204" pitchFamily="34" charset="0"/>
              <a:buNone/>
              <a:defRPr/>
            </a:pPr>
            <a:r>
              <a:rPr lang="nl-BE" dirty="0"/>
              <a:t>Uitzondering : indien je Latex-tekstverwerker gebruikt, dan laad je het .tex bestand op én de pdf-versie. </a:t>
            </a:r>
          </a:p>
          <a:p>
            <a:pPr lvl="3">
              <a:defRPr/>
            </a:pPr>
            <a:endParaRPr lang="nl-BE" dirty="0"/>
          </a:p>
          <a:p>
            <a:pPr lvl="2">
              <a:defRPr/>
            </a:pPr>
            <a:endParaRPr lang="nl-BE" dirty="0"/>
          </a:p>
          <a:p>
            <a:pPr lvl="2">
              <a:defRPr/>
            </a:pPr>
            <a:endParaRPr lang="nl-B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60325"/>
            <a:ext cx="8229600" cy="1143000"/>
          </a:xfrm>
        </p:spPr>
        <p:txBody>
          <a:bodyPr/>
          <a:lstStyle/>
          <a:p>
            <a:r>
              <a:rPr lang="nl-BE" altLang="en-US"/>
              <a:t>Eindwerk taalversie</a:t>
            </a:r>
            <a:endParaRPr lang="en-US" altLang="en-US"/>
          </a:p>
        </p:txBody>
      </p:sp>
      <p:sp>
        <p:nvSpPr>
          <p:cNvPr id="3" name="Content Placeholder 2"/>
          <p:cNvSpPr>
            <a:spLocks noGrp="1"/>
          </p:cNvSpPr>
          <p:nvPr>
            <p:ph idx="1"/>
          </p:nvPr>
        </p:nvSpPr>
        <p:spPr>
          <a:xfrm>
            <a:off x="457200" y="1112838"/>
            <a:ext cx="8229600" cy="4525962"/>
          </a:xfrm>
        </p:spPr>
        <p:txBody>
          <a:bodyPr/>
          <a:lstStyle/>
          <a:p>
            <a:pPr>
              <a:defRPr/>
            </a:pPr>
            <a:r>
              <a:rPr lang="nl-BE" dirty="0"/>
              <a:t>OneNote:</a:t>
            </a:r>
          </a:p>
          <a:p>
            <a:pPr lvl="1">
              <a:defRPr/>
            </a:pPr>
            <a:r>
              <a:rPr lang="nl-BE" dirty="0"/>
              <a:t>Hoe de feedback verwerken</a:t>
            </a:r>
          </a:p>
          <a:p>
            <a:pPr lvl="2">
              <a:defRPr/>
            </a:pPr>
            <a:r>
              <a:rPr lang="nl-BE" dirty="0"/>
              <a:t>Eindwerk wordt tijdens juryexamen ter inzage aan alle juryleden gegeven </a:t>
            </a:r>
            <a:r>
              <a:rPr lang="nl-BE" dirty="0">
                <a:sym typeface="Wingdings" panose="05000000000000000000" pitchFamily="2" charset="2"/>
              </a:rPr>
              <a:t> zorg voor een positieve indruk !</a:t>
            </a:r>
          </a:p>
          <a:p>
            <a:pPr lvl="2">
              <a:defRPr/>
            </a:pPr>
            <a:r>
              <a:rPr lang="nl-BE" dirty="0">
                <a:sym typeface="Wingdings" panose="05000000000000000000" pitchFamily="2" charset="2"/>
              </a:rPr>
              <a:t>Laatste stagebezoek hogeschoolpromotor  aantonen dat je feedback hebt geïmplementeerd</a:t>
            </a:r>
          </a:p>
          <a:p>
            <a:pPr lvl="2">
              <a:defRPr/>
            </a:pPr>
            <a:r>
              <a:rPr lang="nl-BE" dirty="0">
                <a:sym typeface="Wingdings" panose="05000000000000000000" pitchFamily="2" charset="2"/>
              </a:rPr>
              <a:t>Indien onvoldoende rekening met feedback wordt gehouden  invloed op evaluatiecriterium “D</a:t>
            </a:r>
            <a:r>
              <a:rPr lang="nl-BE" i="1" dirty="0"/>
              <a:t>e student neemt de juiste beroepshouding aan: hij/zij is betrokken bij zijn/haar taakstelling, is kwaliteitsgericht, is prestatiegericht en zich bewust van zijn/haar verplichtingen.”.</a:t>
            </a:r>
            <a:endParaRPr lang="nl-BE" dirty="0"/>
          </a:p>
          <a:p>
            <a:pPr marL="914400" lvl="2" indent="0">
              <a:buFont typeface="Arial" panose="020B0604020202020204" pitchFamily="34" charset="0"/>
              <a:buNone/>
              <a:defRPr/>
            </a:pPr>
            <a:endParaRPr lang="nl-BE" dirty="0"/>
          </a:p>
          <a:p>
            <a:pPr marL="1371600" lvl="3" indent="0">
              <a:buFont typeface="Arial" panose="020B0604020202020204" pitchFamily="34" charset="0"/>
              <a:buNone/>
              <a:defRPr/>
            </a:pPr>
            <a:endParaRPr lang="nl-BE" dirty="0"/>
          </a:p>
          <a:p>
            <a:pPr lvl="2">
              <a:defRPr/>
            </a:pPr>
            <a:endParaRPr lang="nl-BE" dirty="0"/>
          </a:p>
          <a:p>
            <a:pPr lvl="2">
              <a:defRPr/>
            </a:pPr>
            <a:endParaRPr 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nl-BE" altLang="en-US"/>
              <a:t>Eindwerk definitieve versie</a:t>
            </a:r>
            <a:endParaRPr lang="en-US" altLang="en-US"/>
          </a:p>
        </p:txBody>
      </p:sp>
      <p:sp>
        <p:nvSpPr>
          <p:cNvPr id="47107" name="Content Placeholder 2"/>
          <p:cNvSpPr>
            <a:spLocks noGrp="1"/>
          </p:cNvSpPr>
          <p:nvPr>
            <p:ph idx="1"/>
          </p:nvPr>
        </p:nvSpPr>
        <p:spPr/>
        <p:txBody>
          <a:bodyPr/>
          <a:lstStyle/>
          <a:p>
            <a:r>
              <a:rPr lang="nl-BE" altLang="en-US"/>
              <a:t>OneNote</a:t>
            </a:r>
          </a:p>
          <a:p>
            <a:pPr lvl="1"/>
            <a:r>
              <a:rPr lang="nl-BE" altLang="en-US"/>
              <a:t>Wat dien je in te leveren voor de eindversie van het eindwerk</a:t>
            </a:r>
          </a:p>
          <a:p>
            <a:pPr lvl="2"/>
            <a:r>
              <a:rPr lang="nl-BE" altLang="en-US"/>
              <a:t>Minimum 7000 woorden: eigen tekst (dus voorstelling bedrijf, abstract, inhoudstafel,.. wordt bv niet meegerekend in word count)</a:t>
            </a:r>
          </a:p>
          <a:p>
            <a:pPr lvl="2"/>
            <a:r>
              <a:rPr lang="nl-BE" altLang="en-US"/>
              <a:t>Moet abstract bevatten </a:t>
            </a:r>
          </a:p>
          <a:p>
            <a:pPr lvl="2"/>
            <a:r>
              <a:rPr lang="nl-BE" altLang="en-US"/>
              <a:t>Posten onder taak 4A</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nl-BE" altLang="en-US"/>
              <a:t>Eindwerk</a:t>
            </a:r>
            <a:endParaRPr lang="en-US" altLang="en-US"/>
          </a:p>
        </p:txBody>
      </p:sp>
      <p:sp>
        <p:nvSpPr>
          <p:cNvPr id="45059" name="Content Placeholder 2"/>
          <p:cNvSpPr>
            <a:spLocks noGrp="1"/>
          </p:cNvSpPr>
          <p:nvPr>
            <p:ph idx="1"/>
          </p:nvPr>
        </p:nvSpPr>
        <p:spPr/>
        <p:txBody>
          <a:bodyPr/>
          <a:lstStyle/>
          <a:p>
            <a:pPr>
              <a:defRPr/>
            </a:pPr>
            <a:r>
              <a:rPr lang="nl-BE" altLang="en-US" dirty="0"/>
              <a:t>Met meerdere studenten aan eenzelfde project werken:</a:t>
            </a:r>
          </a:p>
          <a:p>
            <a:pPr lvl="1">
              <a:defRPr/>
            </a:pPr>
            <a:r>
              <a:rPr lang="nl-BE" altLang="en-US" dirty="0"/>
              <a:t>Elke student schrijft zijn EIGEN eindwerk. Er kan gerefereerd worden naar eindwerk van andere student, maar focussen op eigen taken binnen project</a:t>
            </a:r>
          </a:p>
          <a:p>
            <a:pPr lvl="1">
              <a:defRPr/>
            </a:pPr>
            <a:r>
              <a:rPr lang="nl-BE" altLang="en-US" dirty="0"/>
              <a:t>Eigen persoonlijke reflectie</a:t>
            </a:r>
          </a:p>
          <a:p>
            <a:pPr lvl="1">
              <a:defRPr/>
            </a:pPr>
            <a:r>
              <a:rPr lang="nl-BE" altLang="en-US" dirty="0"/>
              <a:t>Eigen </a:t>
            </a:r>
            <a:r>
              <a:rPr lang="nl-BE" altLang="en-US" dirty="0" err="1"/>
              <a:t>onderzoekstopic</a:t>
            </a:r>
            <a:endParaRPr lang="nl-BE" altLang="en-US" dirty="0"/>
          </a:p>
          <a:p>
            <a:pPr marL="457200" lvl="1" indent="0">
              <a:buFont typeface="Arial" panose="020B0604020202020204" pitchFamily="34" charset="0"/>
              <a:buNone/>
              <a:defRP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nl-BE" altLang="en-US"/>
              <a:t>Inleveren eindwerk (fysisch)</a:t>
            </a:r>
            <a:endParaRPr lang="en-US" altLang="en-US"/>
          </a:p>
        </p:txBody>
      </p:sp>
      <p:sp>
        <p:nvSpPr>
          <p:cNvPr id="49155" name="Content Placeholder 2"/>
          <p:cNvSpPr>
            <a:spLocks noGrp="1"/>
          </p:cNvSpPr>
          <p:nvPr>
            <p:ph idx="1"/>
          </p:nvPr>
        </p:nvSpPr>
        <p:spPr>
          <a:xfrm>
            <a:off x="0" y="1600200"/>
            <a:ext cx="9144000" cy="4525963"/>
          </a:xfrm>
        </p:spPr>
        <p:txBody>
          <a:bodyPr/>
          <a:lstStyle/>
          <a:p>
            <a:pPr fontAlgn="ctr"/>
            <a:r>
              <a:rPr lang="nl-BE" altLang="en-US" sz="2400"/>
              <a:t>Het eindwerk wordt opgemaakt in de voorgeschreven vorm in 4 exemplaren:</a:t>
            </a:r>
          </a:p>
          <a:p>
            <a:pPr lvl="1" fontAlgn="ctr"/>
            <a:r>
              <a:rPr lang="nl-BE" altLang="en-US" sz="2400"/>
              <a:t>1 exemplaar voor het archief (*)</a:t>
            </a:r>
          </a:p>
          <a:p>
            <a:pPr lvl="1" fontAlgn="ctr"/>
            <a:r>
              <a:rPr lang="nl-BE" altLang="en-US" sz="2400"/>
              <a:t>1 exemplaar voor de hogeschoolpromotor (te bezorgen op juryexamen)</a:t>
            </a:r>
          </a:p>
          <a:p>
            <a:pPr lvl="1" fontAlgn="ctr"/>
            <a:r>
              <a:rPr lang="nl-BE" altLang="en-US" sz="2400"/>
              <a:t>1 exemplaar voor de bedrijfspromotor (Student bezorgt dit zelf !)</a:t>
            </a:r>
          </a:p>
          <a:p>
            <a:pPr lvl="1" fontAlgn="ctr"/>
            <a:r>
              <a:rPr lang="nl-BE" altLang="en-US" sz="2400"/>
              <a:t>1 exemplaar voor de student. </a:t>
            </a:r>
          </a:p>
          <a:p>
            <a:r>
              <a:rPr lang="nl-BE" altLang="en-US" sz="2400"/>
              <a:t> (*) Student bezorgt dag van het juryexamen het exemplaar aan het onthaal</a:t>
            </a:r>
          </a:p>
          <a:p>
            <a:pPr lvl="1"/>
            <a:r>
              <a:rPr lang="nl-BE" altLang="en-US"/>
              <a:t>Indien niet in orde </a:t>
            </a:r>
            <a:r>
              <a:rPr lang="nl-BE" altLang="en-US">
                <a:sym typeface="Wingdings" panose="05000000000000000000" pitchFamily="2" charset="2"/>
              </a:rPr>
              <a:t> geëvalueerd als ‘afwezig’</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BE55-4A07-42EA-B021-B60E8E2CF2F9}"/>
              </a:ext>
            </a:extLst>
          </p:cNvPr>
          <p:cNvSpPr>
            <a:spLocks noGrp="1"/>
          </p:cNvSpPr>
          <p:nvPr>
            <p:ph type="title"/>
          </p:nvPr>
        </p:nvSpPr>
        <p:spPr>
          <a:xfrm>
            <a:off x="457200" y="0"/>
            <a:ext cx="8229600" cy="1143000"/>
          </a:xfrm>
        </p:spPr>
        <p:txBody>
          <a:bodyPr/>
          <a:lstStyle/>
          <a:p>
            <a:r>
              <a:rPr lang="nl-BE" dirty="0"/>
              <a:t>Doks.PXL.be</a:t>
            </a:r>
          </a:p>
        </p:txBody>
      </p:sp>
      <p:sp>
        <p:nvSpPr>
          <p:cNvPr id="3" name="Content Placeholder 2">
            <a:extLst>
              <a:ext uri="{FF2B5EF4-FFF2-40B4-BE49-F238E27FC236}">
                <a16:creationId xmlns:a16="http://schemas.microsoft.com/office/drawing/2014/main" id="{1A1F729E-CD67-48D1-9CEC-84FF133DCF6D}"/>
              </a:ext>
            </a:extLst>
          </p:cNvPr>
          <p:cNvSpPr>
            <a:spLocks noGrp="1"/>
          </p:cNvSpPr>
          <p:nvPr>
            <p:ph idx="1"/>
          </p:nvPr>
        </p:nvSpPr>
        <p:spPr>
          <a:xfrm>
            <a:off x="579120" y="848360"/>
            <a:ext cx="8229600" cy="4525963"/>
          </a:xfrm>
        </p:spPr>
        <p:txBody>
          <a:bodyPr/>
          <a:lstStyle/>
          <a:p>
            <a:r>
              <a:rPr lang="nl-BE" sz="2800" dirty="0"/>
              <a:t>Publicatie op Doks.PXL.Be</a:t>
            </a:r>
          </a:p>
          <a:p>
            <a:pPr lvl="1"/>
            <a:r>
              <a:rPr lang="nl-BE" sz="2400" dirty="0"/>
              <a:t>Eindwerk + Abstract + Titel</a:t>
            </a:r>
          </a:p>
          <a:p>
            <a:pPr lvl="1"/>
            <a:r>
              <a:rPr lang="nl-BE" sz="2400" dirty="0"/>
              <a:t>Enkel Abstract + Titel</a:t>
            </a:r>
          </a:p>
          <a:p>
            <a:pPr lvl="1"/>
            <a:r>
              <a:rPr lang="nl-BE" sz="2400" dirty="0"/>
              <a:t>Enkel Titel</a:t>
            </a:r>
          </a:p>
          <a:p>
            <a:r>
              <a:rPr lang="nl-BE" sz="2800" dirty="0"/>
              <a:t>In OneNote </a:t>
            </a:r>
            <a:r>
              <a:rPr lang="nl-BE" sz="2800" dirty="0">
                <a:sym typeface="Wingdings" panose="05000000000000000000" pitchFamily="2" charset="2"/>
              </a:rPr>
              <a:t> Toelatingsformulier</a:t>
            </a:r>
          </a:p>
          <a:p>
            <a:pPr lvl="1"/>
            <a:r>
              <a:rPr lang="nl-BE" sz="2400" dirty="0">
                <a:sym typeface="Wingdings" panose="05000000000000000000" pitchFamily="2" charset="2"/>
              </a:rPr>
              <a:t>Invullen + ondertekenen door</a:t>
            </a:r>
          </a:p>
          <a:p>
            <a:pPr lvl="2"/>
            <a:r>
              <a:rPr lang="nl-BE" sz="2000" dirty="0">
                <a:sym typeface="Wingdings" panose="05000000000000000000" pitchFamily="2" charset="2"/>
              </a:rPr>
              <a:t>Student</a:t>
            </a:r>
          </a:p>
          <a:p>
            <a:pPr lvl="2"/>
            <a:r>
              <a:rPr lang="nl-BE" sz="2000" dirty="0">
                <a:sym typeface="Wingdings" panose="05000000000000000000" pitchFamily="2" charset="2"/>
              </a:rPr>
              <a:t>Stagebedrijf</a:t>
            </a:r>
          </a:p>
          <a:p>
            <a:pPr lvl="2"/>
            <a:r>
              <a:rPr lang="nl-BE" sz="2000" dirty="0">
                <a:sym typeface="Wingdings" panose="05000000000000000000" pitchFamily="2" charset="2"/>
              </a:rPr>
              <a:t>Hogeschoolpromotor (eindbeslissing)</a:t>
            </a:r>
          </a:p>
          <a:p>
            <a:r>
              <a:rPr lang="nl-BE" sz="2800" dirty="0">
                <a:sym typeface="Wingdings" panose="05000000000000000000" pitchFamily="2" charset="2"/>
              </a:rPr>
              <a:t>Taak 4C in EPOS: uploaden</a:t>
            </a:r>
          </a:p>
          <a:p>
            <a:pPr lvl="1"/>
            <a:r>
              <a:rPr lang="nl-BE" sz="2400" dirty="0">
                <a:sym typeface="Wingdings" panose="05000000000000000000" pitchFamily="2" charset="2"/>
              </a:rPr>
              <a:t>Docx van Abstract</a:t>
            </a:r>
          </a:p>
          <a:p>
            <a:pPr lvl="1"/>
            <a:r>
              <a:rPr lang="nl-BE" sz="2400" dirty="0">
                <a:sym typeface="Wingdings" panose="05000000000000000000" pitchFamily="2" charset="2"/>
              </a:rPr>
              <a:t>PDF van eindwerk</a:t>
            </a:r>
          </a:p>
          <a:p>
            <a:pPr lvl="1"/>
            <a:r>
              <a:rPr lang="nl-BE" sz="2400" dirty="0">
                <a:sym typeface="Wingdings" panose="05000000000000000000" pitchFamily="2" charset="2"/>
              </a:rPr>
              <a:t>Toelagingsformulier </a:t>
            </a:r>
          </a:p>
        </p:txBody>
      </p:sp>
    </p:spTree>
    <p:extLst>
      <p:ext uri="{BB962C8B-B14F-4D97-AF65-F5344CB8AC3E}">
        <p14:creationId xmlns:p14="http://schemas.microsoft.com/office/powerpoint/2010/main" val="376304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nl-BE" altLang="en-US"/>
              <a:t>Juryexamen</a:t>
            </a:r>
            <a:endParaRPr lang="en-US" altLang="en-US"/>
          </a:p>
        </p:txBody>
      </p:sp>
      <p:sp>
        <p:nvSpPr>
          <p:cNvPr id="50179" name="Content Placeholder 2"/>
          <p:cNvSpPr>
            <a:spLocks noGrp="1"/>
          </p:cNvSpPr>
          <p:nvPr>
            <p:ph idx="1"/>
          </p:nvPr>
        </p:nvSpPr>
        <p:spPr>
          <a:xfrm>
            <a:off x="457200" y="1417638"/>
            <a:ext cx="8229600" cy="4525962"/>
          </a:xfrm>
        </p:spPr>
        <p:txBody>
          <a:bodyPr/>
          <a:lstStyle/>
          <a:p>
            <a:r>
              <a:rPr lang="nl-BE" altLang="en-US" sz="2800"/>
              <a:t>Publieke presentatie voor een jury met docenten, promotoren, experts uit wetenschappelijke instellingen, deskundigen uit het bedrijfsleven en geïnteresseerden</a:t>
            </a:r>
          </a:p>
          <a:p>
            <a:r>
              <a:rPr lang="nl-BE" altLang="en-US" sz="2800"/>
              <a:t>Studenten opgedeeld in groepen (5 tot 7 studenten) </a:t>
            </a:r>
            <a:r>
              <a:rPr lang="nl-BE" altLang="en-US" sz="2800">
                <a:sym typeface="Wingdings" panose="05000000000000000000" pitchFamily="2" charset="2"/>
              </a:rPr>
              <a:t> Studenten binnen 1 groep presenteren in blok (voor- of namiddag)</a:t>
            </a:r>
          </a:p>
          <a:p>
            <a:r>
              <a:rPr lang="nl-BE" altLang="en-US" sz="2800">
                <a:sym typeface="Wingdings" panose="05000000000000000000" pitchFamily="2" charset="2"/>
              </a:rPr>
              <a:t>Alle bedrijfspromotoren worden verwacht op juryexamen</a:t>
            </a:r>
            <a:r>
              <a:rPr lang="en-US" altLang="en-US" sz="2800">
                <a:sym typeface="Wingdings" panose="05000000000000000000" pitchFamily="2" charset="2"/>
              </a:rPr>
              <a:t> van eigen student(en)</a:t>
            </a:r>
          </a:p>
          <a:p>
            <a:endParaRPr lang="nl-BE" altLang="en-US" sz="2600">
              <a:sym typeface="Wingdings" panose="05000000000000000000" pitchFamily="2"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nl-BE" altLang="en-US"/>
              <a:t>Juryexamen</a:t>
            </a:r>
            <a:endParaRPr lang="en-US" altLang="en-US"/>
          </a:p>
        </p:txBody>
      </p:sp>
      <p:sp>
        <p:nvSpPr>
          <p:cNvPr id="51203" name="Content Placeholder 2"/>
          <p:cNvSpPr>
            <a:spLocks noGrp="1"/>
          </p:cNvSpPr>
          <p:nvPr>
            <p:ph idx="1"/>
          </p:nvPr>
        </p:nvSpPr>
        <p:spPr>
          <a:xfrm>
            <a:off x="457200" y="1417638"/>
            <a:ext cx="8229600" cy="4525962"/>
          </a:xfrm>
        </p:spPr>
        <p:txBody>
          <a:bodyPr/>
          <a:lstStyle/>
          <a:p>
            <a:r>
              <a:rPr lang="nl-BE" altLang="en-US" sz="2800" dirty="0">
                <a:sym typeface="Wingdings" panose="05000000000000000000" pitchFamily="2" charset="2"/>
              </a:rPr>
              <a:t>Voorbereiding</a:t>
            </a:r>
          </a:p>
          <a:p>
            <a:pPr lvl="1"/>
            <a:r>
              <a:rPr lang="nl-BE" altLang="en-US" sz="2400" dirty="0">
                <a:sym typeface="Wingdings" panose="05000000000000000000" pitchFamily="2" charset="2"/>
              </a:rPr>
              <a:t>Woe na stageperiode:  doorsturen presentatie naar hogeschoolpromotor</a:t>
            </a:r>
          </a:p>
          <a:p>
            <a:pPr lvl="1"/>
            <a:r>
              <a:rPr lang="nl-BE" altLang="en-US" sz="2400" dirty="0">
                <a:sym typeface="Wingdings" panose="05000000000000000000" pitchFamily="2" charset="2"/>
              </a:rPr>
              <a:t>Verwerken feedback hogeschoolpromotor</a:t>
            </a:r>
          </a:p>
          <a:p>
            <a:pPr lvl="1"/>
            <a:r>
              <a:rPr lang="nl-BE" altLang="en-US" sz="2400" dirty="0">
                <a:sym typeface="Wingdings" panose="05000000000000000000" pitchFamily="2" charset="2"/>
              </a:rPr>
              <a:t>Uittesten presentatie /demo in D-blok  afspraak maken met stagecoördinator en hogeschoolpromotor</a:t>
            </a:r>
          </a:p>
          <a:p>
            <a:pPr lvl="1"/>
            <a:r>
              <a:rPr lang="nl-BE" altLang="en-US" sz="2400" dirty="0">
                <a:sym typeface="Wingdings" panose="05000000000000000000" pitchFamily="2" charset="2"/>
              </a:rPr>
              <a:t>Extra materiaal nodig (laptop, internetverbinding en beamer: standaard aanwezig) bv extra poorten open zetten, …  tijdig doorgeven aan stagecoördinator</a:t>
            </a:r>
            <a:endParaRPr lang="en-US" altLang="en-US" sz="2400" dirty="0">
              <a:sym typeface="Wingdings" panose="05000000000000000000" pitchFamily="2" charset="2"/>
            </a:endParaRPr>
          </a:p>
          <a:p>
            <a:endParaRPr lang="nl-BE" altLang="en-US" sz="2600" dirty="0">
              <a:sym typeface="Wingdings" panose="05000000000000000000" pitchFamily="2"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nl-BE" altLang="en-US"/>
              <a:t>Juryexamen</a:t>
            </a:r>
            <a:endParaRPr lang="en-US" altLang="en-US"/>
          </a:p>
        </p:txBody>
      </p:sp>
      <p:sp>
        <p:nvSpPr>
          <p:cNvPr id="52227" name="Content Placeholder 2"/>
          <p:cNvSpPr>
            <a:spLocks noGrp="1"/>
          </p:cNvSpPr>
          <p:nvPr>
            <p:ph idx="1"/>
          </p:nvPr>
        </p:nvSpPr>
        <p:spPr>
          <a:xfrm>
            <a:off x="457200" y="1417638"/>
            <a:ext cx="8229600" cy="4525963"/>
          </a:xfrm>
        </p:spPr>
        <p:txBody>
          <a:bodyPr/>
          <a:lstStyle/>
          <a:p>
            <a:r>
              <a:rPr lang="nl-BE" altLang="en-US" dirty="0"/>
              <a:t>Verdediging</a:t>
            </a:r>
          </a:p>
          <a:p>
            <a:pPr lvl="1"/>
            <a:r>
              <a:rPr lang="nl-BE" altLang="en-US" dirty="0"/>
              <a:t>Laatste examenweek</a:t>
            </a:r>
          </a:p>
          <a:p>
            <a:pPr lvl="1"/>
            <a:r>
              <a:rPr lang="nl-BE" altLang="en-US" dirty="0"/>
              <a:t>Planning juryexamen naar alle juryleden doorgestuurd + via OneNote gecommuniceerd</a:t>
            </a:r>
          </a:p>
          <a:p>
            <a:pPr lvl="1"/>
            <a:r>
              <a:rPr lang="nl-BE" altLang="en-US" b="1" dirty="0"/>
              <a:t>Niet geslaagd op eindwerk of stageverloop </a:t>
            </a:r>
            <a:r>
              <a:rPr lang="nl-BE" altLang="en-US" dirty="0">
                <a:sym typeface="Wingdings" panose="05000000000000000000" pitchFamily="2" charset="2"/>
              </a:rPr>
              <a:t> </a:t>
            </a:r>
            <a:r>
              <a:rPr lang="nl-BE" altLang="en-US" b="1" dirty="0">
                <a:sym typeface="Wingdings" panose="05000000000000000000" pitchFamily="2" charset="2"/>
              </a:rPr>
              <a:t>niet toegelaten om deel te nemen aan juryexamen</a:t>
            </a:r>
            <a:r>
              <a:rPr lang="nl-BE" altLang="en-US" dirty="0">
                <a:sym typeface="Wingdings" panose="05000000000000000000" pitchFamily="2" charset="2"/>
              </a:rPr>
              <a:t> </a:t>
            </a:r>
            <a:endParaRPr lang="nl-BE" altLang="en-US" b="1" dirty="0">
              <a:sym typeface="Wingdings" panose="05000000000000000000" pitchFamily="2" charset="2"/>
            </a:endParaRPr>
          </a:p>
          <a:p>
            <a:pPr lvl="1"/>
            <a:r>
              <a:rPr lang="nl-BE" altLang="en-US" b="1" dirty="0">
                <a:sym typeface="Wingdings" panose="05000000000000000000" pitchFamily="2" charset="2"/>
              </a:rPr>
              <a:t>Niet geslaagd op enkel eindwerk </a:t>
            </a:r>
            <a:r>
              <a:rPr lang="nl-BE" altLang="en-US" dirty="0">
                <a:sym typeface="Wingdings" panose="05000000000000000000" pitchFamily="2" charset="2"/>
              </a:rPr>
              <a:t> eindwerk herwerken tijdens grote vakantie + juryexamen in 2</a:t>
            </a:r>
            <a:r>
              <a:rPr lang="nl-BE" altLang="en-US" baseline="30000" dirty="0">
                <a:sym typeface="Wingdings" panose="05000000000000000000" pitchFamily="2" charset="2"/>
              </a:rPr>
              <a:t>de</a:t>
            </a:r>
            <a:r>
              <a:rPr lang="nl-BE" altLang="en-US" dirty="0">
                <a:sym typeface="Wingdings" panose="05000000000000000000" pitchFamily="2" charset="2"/>
              </a:rPr>
              <a:t> zittijd)  vrijdag voor juryexamen wordt toestemming gegeven door hogeschoolpromotor</a:t>
            </a:r>
          </a:p>
          <a:p>
            <a:pPr lvl="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nl-BE" altLang="en-US"/>
              <a:t>Stage: Praktische afspraken</a:t>
            </a:r>
            <a:endParaRPr lang="en-US" altLang="en-US"/>
          </a:p>
        </p:txBody>
      </p:sp>
      <p:sp>
        <p:nvSpPr>
          <p:cNvPr id="19459" name="Content Placeholder 2"/>
          <p:cNvSpPr>
            <a:spLocks noGrp="1"/>
          </p:cNvSpPr>
          <p:nvPr>
            <p:ph idx="1"/>
          </p:nvPr>
        </p:nvSpPr>
        <p:spPr>
          <a:xfrm>
            <a:off x="457200" y="1262063"/>
            <a:ext cx="8567738" cy="4525962"/>
          </a:xfrm>
        </p:spPr>
        <p:txBody>
          <a:bodyPr/>
          <a:lstStyle/>
          <a:p>
            <a:pPr lvl="1"/>
            <a:r>
              <a:rPr lang="nl-BE" altLang="en-US" dirty="0"/>
              <a:t>Stagiair stuurt per post binnen de 4 kalenderdagen in geval van ziekte:</a:t>
            </a:r>
          </a:p>
          <a:p>
            <a:pPr lvl="2"/>
            <a:r>
              <a:rPr lang="nl-BE" altLang="en-US" dirty="0"/>
              <a:t>Origineel doktersattest aan dienst Studentenadministratie / opladen via </a:t>
            </a:r>
            <a:r>
              <a:rPr lang="nl-BE" altLang="en-US" dirty="0" err="1"/>
              <a:t>mijnPXL</a:t>
            </a:r>
            <a:endParaRPr lang="nl-BE" altLang="en-US" dirty="0"/>
          </a:p>
          <a:p>
            <a:pPr lvl="2"/>
            <a:r>
              <a:rPr lang="nl-BE" altLang="en-US" dirty="0"/>
              <a:t>Gescand doktersattest naar Hogeschoolpromotor</a:t>
            </a:r>
          </a:p>
          <a:p>
            <a:pPr lvl="1"/>
            <a:r>
              <a:rPr lang="nl-BE" altLang="en-US" dirty="0"/>
              <a:t>Afwezige stagedagen dienen te worden ingehaald</a:t>
            </a:r>
          </a:p>
          <a:p>
            <a:pPr lvl="1"/>
            <a:r>
              <a:rPr lang="nl-BE" altLang="en-US" dirty="0"/>
              <a:t>Niet (op tijd) volgens deze regels gewettigd: kan leiden tot evaluatie ‘afwezig’</a:t>
            </a:r>
          </a:p>
          <a:p>
            <a:pPr marL="0" indent="0">
              <a:buFont typeface="Arial" panose="020B0604020202020204" pitchFamily="34" charset="0"/>
              <a:buNone/>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60325"/>
            <a:ext cx="8229600" cy="1143000"/>
          </a:xfrm>
        </p:spPr>
        <p:txBody>
          <a:bodyPr/>
          <a:lstStyle/>
          <a:p>
            <a:r>
              <a:rPr lang="nl-BE" altLang="en-US"/>
              <a:t>Juryexamen</a:t>
            </a:r>
            <a:endParaRPr lang="en-US" altLang="en-US"/>
          </a:p>
        </p:txBody>
      </p:sp>
      <p:sp>
        <p:nvSpPr>
          <p:cNvPr id="53251" name="Content Placeholder 2"/>
          <p:cNvSpPr>
            <a:spLocks noGrp="1"/>
          </p:cNvSpPr>
          <p:nvPr>
            <p:ph idx="1"/>
          </p:nvPr>
        </p:nvSpPr>
        <p:spPr>
          <a:xfrm>
            <a:off x="0" y="1023938"/>
            <a:ext cx="9144000" cy="4525962"/>
          </a:xfrm>
        </p:spPr>
        <p:txBody>
          <a:bodyPr/>
          <a:lstStyle/>
          <a:p>
            <a:r>
              <a:rPr lang="nl-BE" altLang="en-US"/>
              <a:t>Tijdschema</a:t>
            </a:r>
          </a:p>
          <a:p>
            <a:pPr lvl="1" fontAlgn="ctr"/>
            <a:r>
              <a:rPr lang="nl-BE" altLang="en-US"/>
              <a:t>Voor een individueel project : </a:t>
            </a:r>
            <a:endParaRPr lang="nl-BE" altLang="en-US" sz="2400"/>
          </a:p>
          <a:p>
            <a:pPr lvl="2" fontAlgn="ctr"/>
            <a:r>
              <a:rPr lang="nl-BE" altLang="en-US"/>
              <a:t>Presentatie : 20 minuten </a:t>
            </a:r>
            <a:endParaRPr lang="nl-BE" altLang="en-US" sz="2000"/>
          </a:p>
          <a:p>
            <a:pPr lvl="2" fontAlgn="ctr"/>
            <a:r>
              <a:rPr lang="nl-BE" altLang="en-US"/>
              <a:t>Vragenronde : 5-10 minuten </a:t>
            </a:r>
            <a:endParaRPr lang="nl-BE" altLang="en-US" sz="2000"/>
          </a:p>
          <a:p>
            <a:pPr lvl="2" fontAlgn="ctr"/>
            <a:r>
              <a:rPr lang="nl-BE" altLang="en-US"/>
              <a:t>Opstart en afsluiting : 5 minuten </a:t>
            </a:r>
            <a:endParaRPr lang="nl-BE" altLang="en-US" sz="2000"/>
          </a:p>
          <a:p>
            <a:pPr marL="1371600" lvl="3" indent="0">
              <a:buFont typeface="Arial" panose="020B0604020202020204" pitchFamily="34" charset="0"/>
              <a:buNone/>
            </a:pPr>
            <a:r>
              <a:rPr lang="nl-BE" altLang="en-US">
                <a:sym typeface="Wingdings" panose="05000000000000000000" pitchFamily="2" charset="2"/>
              </a:rPr>
              <a:t> </a:t>
            </a:r>
            <a:r>
              <a:rPr lang="nl-BE" altLang="en-US"/>
              <a:t>Totaal 30 min in planning </a:t>
            </a:r>
          </a:p>
          <a:p>
            <a:pPr lvl="1" fontAlgn="ctr"/>
            <a:r>
              <a:rPr lang="nl-BE" altLang="en-US"/>
              <a:t>Voor een project met meerdere studenten:     </a:t>
            </a:r>
            <a:endParaRPr lang="nl-BE" altLang="en-US" sz="2400"/>
          </a:p>
          <a:p>
            <a:pPr lvl="2" fontAlgn="ctr"/>
            <a:r>
              <a:rPr lang="nl-BE" altLang="en-US"/>
              <a:t>Presentatie : 20 min + 10 min. per student (va 2</a:t>
            </a:r>
            <a:r>
              <a:rPr lang="nl-BE" altLang="en-US" baseline="30000"/>
              <a:t>de</a:t>
            </a:r>
            <a:r>
              <a:rPr lang="nl-BE" altLang="en-US"/>
              <a:t> student)</a:t>
            </a:r>
            <a:endParaRPr lang="nl-BE" altLang="en-US" sz="2000"/>
          </a:p>
          <a:p>
            <a:pPr lvl="2" fontAlgn="ctr"/>
            <a:r>
              <a:rPr lang="nl-BE" altLang="en-US"/>
              <a:t>Vragenronde : 5-10 min + 5 min. per student (va 2</a:t>
            </a:r>
            <a:r>
              <a:rPr lang="nl-BE" altLang="en-US" baseline="30000"/>
              <a:t>de</a:t>
            </a:r>
            <a:r>
              <a:rPr lang="nl-BE" altLang="en-US"/>
              <a:t> student)</a:t>
            </a:r>
            <a:endParaRPr lang="nl-BE" altLang="en-US" sz="2000"/>
          </a:p>
          <a:p>
            <a:pPr lvl="2" fontAlgn="ctr"/>
            <a:r>
              <a:rPr lang="nl-BE" altLang="en-US"/>
              <a:t>Opstart en afsluiting : 5 minuten </a:t>
            </a:r>
            <a:endParaRPr lang="nl-BE" altLang="en-US" sz="2000"/>
          </a:p>
          <a:p>
            <a:pPr lvl="2"/>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3175"/>
            <a:ext cx="8229600" cy="1143000"/>
          </a:xfrm>
        </p:spPr>
        <p:txBody>
          <a:bodyPr/>
          <a:lstStyle/>
          <a:p>
            <a:r>
              <a:rPr lang="nl-BE" altLang="en-US"/>
              <a:t>Juryexamen</a:t>
            </a:r>
            <a:endParaRPr lang="en-US" altLang="en-US"/>
          </a:p>
        </p:txBody>
      </p:sp>
      <p:sp>
        <p:nvSpPr>
          <p:cNvPr id="54275" name="Content Placeholder 2"/>
          <p:cNvSpPr>
            <a:spLocks noGrp="1"/>
          </p:cNvSpPr>
          <p:nvPr>
            <p:ph idx="1"/>
          </p:nvPr>
        </p:nvSpPr>
        <p:spPr>
          <a:xfrm>
            <a:off x="566738" y="884238"/>
            <a:ext cx="9144000" cy="6570662"/>
          </a:xfrm>
        </p:spPr>
        <p:txBody>
          <a:bodyPr/>
          <a:lstStyle/>
          <a:p>
            <a:r>
              <a:rPr lang="nl-BE" altLang="en-US" sz="2800" dirty="0"/>
              <a:t>Inhoud presentatie</a:t>
            </a:r>
          </a:p>
          <a:p>
            <a:pPr lvl="1"/>
            <a:r>
              <a:rPr lang="nl-BE" altLang="en-US" sz="2400" dirty="0"/>
              <a:t>Deel 1:</a:t>
            </a:r>
          </a:p>
          <a:p>
            <a:pPr lvl="2" fontAlgn="ctr"/>
            <a:r>
              <a:rPr lang="nl-BE" altLang="en-US" sz="2000" dirty="0"/>
              <a:t>bedrijfsvoorstelling</a:t>
            </a:r>
          </a:p>
          <a:p>
            <a:pPr lvl="2" fontAlgn="ctr"/>
            <a:r>
              <a:rPr lang="nl-BE" altLang="en-US" sz="2000" dirty="0"/>
              <a:t>voorstelling/situering project of opdracht a.d.h.v. probleemstelling en doelstellingen</a:t>
            </a:r>
          </a:p>
          <a:p>
            <a:pPr lvl="1"/>
            <a:r>
              <a:rPr lang="nl-BE" altLang="en-US" sz="2400" dirty="0"/>
              <a:t>Deel 2: </a:t>
            </a:r>
          </a:p>
          <a:p>
            <a:pPr lvl="2"/>
            <a:r>
              <a:rPr lang="nl-BE" altLang="en-US" sz="2000" dirty="0"/>
              <a:t>voorstelling stagewerkzaamheden: hoe heeft de student project aangepakt?</a:t>
            </a:r>
          </a:p>
          <a:p>
            <a:pPr lvl="1"/>
            <a:r>
              <a:rPr lang="nl-BE" altLang="en-US" sz="2400" dirty="0"/>
              <a:t>Deel 3:</a:t>
            </a:r>
          </a:p>
          <a:p>
            <a:pPr lvl="2" fontAlgn="ctr"/>
            <a:r>
              <a:rPr lang="nl-BE" altLang="en-US" sz="2000" dirty="0"/>
              <a:t>bespreking (nieuwe) technologieën/technische aspecten </a:t>
            </a:r>
          </a:p>
          <a:p>
            <a:pPr lvl="2" fontAlgn="ctr"/>
            <a:r>
              <a:rPr lang="nl-BE" altLang="en-US" sz="2000" dirty="0"/>
              <a:t>voorstelling/toelichting research topic </a:t>
            </a:r>
          </a:p>
          <a:p>
            <a:pPr lvl="2" fontAlgn="ctr"/>
            <a:r>
              <a:rPr lang="nl-BE" altLang="en-US" sz="2000" dirty="0"/>
              <a:t>ontwerp/implementatie opdracht</a:t>
            </a:r>
          </a:p>
          <a:p>
            <a:pPr lvl="2" fontAlgn="ctr"/>
            <a:r>
              <a:rPr lang="nl-BE" altLang="en-US" sz="2000" dirty="0"/>
              <a:t>demo</a:t>
            </a:r>
          </a:p>
          <a:p>
            <a:pPr lvl="1"/>
            <a:r>
              <a:rPr lang="nl-BE" altLang="en-US" sz="2400" dirty="0"/>
              <a:t>Deel 4:</a:t>
            </a:r>
          </a:p>
          <a:p>
            <a:pPr lvl="2"/>
            <a:r>
              <a:rPr lang="nl-BE" altLang="en-US" sz="2000" dirty="0"/>
              <a:t>Conclusie en reflectie</a:t>
            </a:r>
          </a:p>
          <a:p>
            <a:pPr lvl="1"/>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nl-BE" altLang="en-US"/>
              <a:t>Juryexamen</a:t>
            </a:r>
            <a:endParaRPr lang="en-US" altLang="en-US"/>
          </a:p>
        </p:txBody>
      </p:sp>
      <p:sp>
        <p:nvSpPr>
          <p:cNvPr id="55299" name="Content Placeholder 2"/>
          <p:cNvSpPr>
            <a:spLocks noGrp="1"/>
          </p:cNvSpPr>
          <p:nvPr>
            <p:ph idx="1"/>
          </p:nvPr>
        </p:nvSpPr>
        <p:spPr>
          <a:xfrm>
            <a:off x="0" y="1417638"/>
            <a:ext cx="8686800" cy="4525962"/>
          </a:xfrm>
        </p:spPr>
        <p:txBody>
          <a:bodyPr/>
          <a:lstStyle/>
          <a:p>
            <a:r>
              <a:rPr lang="nl-BE" altLang="en-US"/>
              <a:t>Team van meerdere studenten</a:t>
            </a:r>
          </a:p>
          <a:p>
            <a:pPr lvl="1" fontAlgn="ctr"/>
            <a:r>
              <a:rPr lang="nl-BE" altLang="en-US" sz="1800"/>
              <a:t>Alle teamleden </a:t>
            </a:r>
            <a:r>
              <a:rPr lang="nl-BE" altLang="en-US" sz="1800" b="1"/>
              <a:t>zelfde aandeel </a:t>
            </a:r>
            <a:r>
              <a:rPr lang="nl-BE" altLang="en-US" sz="1800"/>
              <a:t>in  presentatie</a:t>
            </a:r>
          </a:p>
          <a:p>
            <a:pPr lvl="1" fontAlgn="ctr"/>
            <a:r>
              <a:rPr lang="nl-BE" altLang="en-US" sz="1800"/>
              <a:t>Elk teamlid stelt het deel voor </a:t>
            </a:r>
            <a:r>
              <a:rPr lang="nl-BE" altLang="en-US" sz="1800" b="1"/>
              <a:t>waaraan hij/zij gewerkt </a:t>
            </a:r>
            <a:r>
              <a:rPr lang="nl-BE" altLang="en-US" sz="1800"/>
              <a:t>heeft </a:t>
            </a:r>
          </a:p>
          <a:p>
            <a:pPr lvl="1" fontAlgn="ctr"/>
            <a:r>
              <a:rPr lang="nl-BE" altLang="en-US" sz="1800"/>
              <a:t>Elke teamlid stelt een </a:t>
            </a:r>
            <a:r>
              <a:rPr lang="nl-BE" altLang="en-US" sz="1800" b="1"/>
              <a:t>technisch aspect </a:t>
            </a:r>
            <a:r>
              <a:rPr lang="nl-BE" altLang="en-US" sz="1800"/>
              <a:t>van zijn/haar stagewerkzaamheden voor</a:t>
            </a:r>
          </a:p>
          <a:p>
            <a:pPr lvl="1" fontAlgn="ctr"/>
            <a:r>
              <a:rPr lang="nl-BE" altLang="en-US" sz="1800"/>
              <a:t>Elke teamlid stelt zijn/haar </a:t>
            </a:r>
            <a:r>
              <a:rPr lang="nl-BE" altLang="en-US" sz="1800" b="1"/>
              <a:t>research topic </a:t>
            </a:r>
            <a:r>
              <a:rPr lang="nl-BE" altLang="en-US" sz="1800"/>
              <a:t>voor of een aspect van het research topic</a:t>
            </a:r>
          </a:p>
          <a:p>
            <a:pPr lvl="1" fontAlgn="ctr"/>
            <a:r>
              <a:rPr lang="nl-BE" altLang="en-US" sz="1800"/>
              <a:t>Elk teamlid geeft zijn </a:t>
            </a:r>
            <a:r>
              <a:rPr lang="nl-BE" altLang="en-US" sz="1800" b="1"/>
              <a:t>eigen reflectie </a:t>
            </a:r>
            <a:r>
              <a:rPr lang="nl-BE" altLang="en-US" sz="1800"/>
              <a:t>op het project/de stage</a:t>
            </a:r>
          </a:p>
          <a:p>
            <a:pPr lvl="1"/>
            <a:r>
              <a:rPr lang="nl-BE" altLang="en-US" sz="1800"/>
              <a:t>Vragenronde : </a:t>
            </a:r>
          </a:p>
          <a:p>
            <a:pPr lvl="2" fontAlgn="ctr"/>
            <a:r>
              <a:rPr lang="nl-BE" altLang="en-US" sz="1800"/>
              <a:t>De vragen kunnen gericht worden aan alle teamleden. </a:t>
            </a:r>
          </a:p>
          <a:p>
            <a:pPr lvl="2" fontAlgn="ctr"/>
            <a:r>
              <a:rPr lang="nl-BE" altLang="en-US" sz="1800"/>
              <a:t>De vragen m.b.t. de technische aspecten en/of het research topic worden gericht naar de student die zich hierin verdiept heeft. </a:t>
            </a:r>
          </a:p>
          <a:p>
            <a:pPr lvl="2" fontAlgn="ctr"/>
            <a:r>
              <a:rPr lang="nl-BE" altLang="en-US" sz="1800"/>
              <a:t>Bij de open vragen dienen de teamleden mekaar de kans te geven om te antwoorden.</a:t>
            </a:r>
          </a:p>
          <a:p>
            <a:pPr lvl="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nl-BE" altLang="en-US"/>
              <a:t>Juryexamen</a:t>
            </a:r>
            <a:endParaRPr lang="en-US" altLang="en-US"/>
          </a:p>
        </p:txBody>
      </p:sp>
      <p:sp>
        <p:nvSpPr>
          <p:cNvPr id="56323" name="Content Placeholder 2"/>
          <p:cNvSpPr>
            <a:spLocks noGrp="1"/>
          </p:cNvSpPr>
          <p:nvPr>
            <p:ph idx="1"/>
          </p:nvPr>
        </p:nvSpPr>
        <p:spPr/>
        <p:txBody>
          <a:bodyPr/>
          <a:lstStyle/>
          <a:p>
            <a:r>
              <a:rPr lang="nl-BE" altLang="en-US"/>
              <a:t>Advies:</a:t>
            </a:r>
          </a:p>
          <a:p>
            <a:pPr lvl="1" fontAlgn="ctr"/>
            <a:r>
              <a:rPr lang="nl-BE" altLang="en-US"/>
              <a:t>Maak de presentatie tijdens je stage </a:t>
            </a:r>
            <a:endParaRPr lang="nl-BE" altLang="en-US" sz="2400"/>
          </a:p>
          <a:p>
            <a:pPr lvl="1" fontAlgn="ctr"/>
            <a:r>
              <a:rPr lang="nl-BE" altLang="en-US"/>
              <a:t>Geef een presentatie aan de medewerkers van het stagebedrijf + tijdens laatste stagebezoek van hogeschoopromotor</a:t>
            </a:r>
            <a:endParaRPr lang="nl-BE" altLang="en-US" sz="2400"/>
          </a:p>
          <a:p>
            <a:pPr lvl="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nl-BE" altLang="en-US"/>
              <a:t>Juryexamen</a:t>
            </a:r>
            <a:endParaRPr lang="en-US" altLang="en-US"/>
          </a:p>
        </p:txBody>
      </p:sp>
      <p:sp>
        <p:nvSpPr>
          <p:cNvPr id="57347" name="Content Placeholder 2"/>
          <p:cNvSpPr>
            <a:spLocks noGrp="1"/>
          </p:cNvSpPr>
          <p:nvPr>
            <p:ph idx="1"/>
          </p:nvPr>
        </p:nvSpPr>
        <p:spPr>
          <a:xfrm>
            <a:off x="457200" y="1412558"/>
            <a:ext cx="8528050" cy="4525963"/>
          </a:xfrm>
        </p:spPr>
        <p:txBody>
          <a:bodyPr/>
          <a:lstStyle/>
          <a:p>
            <a:r>
              <a:rPr lang="nl-BE" altLang="en-US" dirty="0"/>
              <a:t>Praktisch</a:t>
            </a:r>
          </a:p>
          <a:p>
            <a:pPr lvl="1" fontAlgn="ctr"/>
            <a:r>
              <a:rPr lang="nl-BE" altLang="en-US" sz="2400" dirty="0"/>
              <a:t>Planning wordt meegedeeld via OneNote.</a:t>
            </a:r>
          </a:p>
          <a:p>
            <a:pPr lvl="1" fontAlgn="ctr"/>
            <a:r>
              <a:rPr lang="nl-BE" altLang="en-US" sz="2400" dirty="0"/>
              <a:t>Bedrijfspromotoren/genodigde externen:  worden ontvangen in blok D</a:t>
            </a:r>
          </a:p>
          <a:p>
            <a:pPr lvl="1" fontAlgn="ctr"/>
            <a:r>
              <a:rPr lang="nl-BE" altLang="en-US" sz="2400" dirty="0"/>
              <a:t>Alle studenten en alle juryleden zijn aanwezig in het lokaal : 15 min </a:t>
            </a:r>
            <a:r>
              <a:rPr lang="nl-BE" altLang="en-US" sz="2400" b="1" dirty="0"/>
              <a:t>voor de start van de eerste presentatie </a:t>
            </a:r>
          </a:p>
          <a:p>
            <a:pPr lvl="1" fontAlgn="ctr"/>
            <a:r>
              <a:rPr lang="nl-BE" altLang="en-US" sz="2400" dirty="0"/>
              <a:t>Verwelkoming m.b.v. Powerpoint  door hogeschoolpromotor</a:t>
            </a:r>
          </a:p>
          <a:p>
            <a:pPr lvl="1" fontAlgn="ctr"/>
            <a:r>
              <a:rPr lang="nl-NL" altLang="en-US" sz="2400" dirty="0"/>
              <a:t>Alle studenten gaan naar buiten behalve 1ste student die start met zijn presentatie</a:t>
            </a:r>
          </a:p>
          <a:p>
            <a:pPr lvl="1" fontAlgn="ctr"/>
            <a:r>
              <a:rPr lang="nl-NL" altLang="en-US" sz="2400" dirty="0"/>
              <a:t>Alle studenten mogen na hun presentatie dadelijk vertrekken</a:t>
            </a:r>
          </a:p>
          <a:p>
            <a:pPr lvl="1"/>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nl-BE" altLang="en-US"/>
              <a:t>Evaluatie</a:t>
            </a:r>
            <a:endParaRPr lang="en-US" altLang="en-US"/>
          </a:p>
        </p:txBody>
      </p:sp>
      <p:sp>
        <p:nvSpPr>
          <p:cNvPr id="58371" name="Content Placeholder 2"/>
          <p:cNvSpPr>
            <a:spLocks noGrp="1"/>
          </p:cNvSpPr>
          <p:nvPr>
            <p:ph idx="1"/>
          </p:nvPr>
        </p:nvSpPr>
        <p:spPr>
          <a:xfrm>
            <a:off x="152400" y="1238251"/>
            <a:ext cx="8229600" cy="4525963"/>
          </a:xfrm>
        </p:spPr>
        <p:txBody>
          <a:bodyPr/>
          <a:lstStyle/>
          <a:p>
            <a:r>
              <a:rPr lang="nl-BE" altLang="en-US" dirty="0"/>
              <a:t>Aandeel evaluatie: je dient te slagen op </a:t>
            </a:r>
            <a:r>
              <a:rPr lang="nl-BE" altLang="en-US" b="1" dirty="0"/>
              <a:t>ELK</a:t>
            </a:r>
            <a:r>
              <a:rPr lang="nl-BE" altLang="en-US" dirty="0"/>
              <a:t> onderdeel apart: </a:t>
            </a:r>
          </a:p>
          <a:p>
            <a:pPr lvl="2"/>
            <a:r>
              <a:rPr lang="nl-BE" altLang="en-US" dirty="0"/>
              <a:t>Stageverloop (incl. portfolio) </a:t>
            </a:r>
          </a:p>
          <a:p>
            <a:pPr lvl="2"/>
            <a:r>
              <a:rPr lang="nl-BE" altLang="en-US" dirty="0"/>
              <a:t>Eindwerk </a:t>
            </a:r>
          </a:p>
          <a:p>
            <a:pPr lvl="2"/>
            <a:r>
              <a:rPr lang="nl-BE" altLang="en-US" dirty="0"/>
              <a:t>Juryexamen</a:t>
            </a:r>
          </a:p>
          <a:p>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3674031914"/>
              </p:ext>
            </p:extLst>
          </p:nvPr>
        </p:nvGraphicFramePr>
        <p:xfrm>
          <a:off x="2956560" y="2936242"/>
          <a:ext cx="5803583" cy="3608705"/>
        </p:xfrm>
        <a:graphic>
          <a:graphicData uri="http://schemas.openxmlformats.org/drawingml/2006/table">
            <a:tbl>
              <a:tblPr firstRow="1" firstCol="1" bandRow="1">
                <a:tableStyleId>{5C22544A-7EE6-4342-B048-85BDC9FD1C3A}</a:tableStyleId>
              </a:tblPr>
              <a:tblGrid>
                <a:gridCol w="3225949">
                  <a:extLst>
                    <a:ext uri="{9D8B030D-6E8A-4147-A177-3AD203B41FA5}">
                      <a16:colId xmlns:a16="http://schemas.microsoft.com/office/drawing/2014/main" val="20000"/>
                    </a:ext>
                  </a:extLst>
                </a:gridCol>
                <a:gridCol w="2577634">
                  <a:extLst>
                    <a:ext uri="{9D8B030D-6E8A-4147-A177-3AD203B41FA5}">
                      <a16:colId xmlns:a16="http://schemas.microsoft.com/office/drawing/2014/main" val="20001"/>
                    </a:ext>
                  </a:extLst>
                </a:gridCol>
              </a:tblGrid>
              <a:tr h="329366">
                <a:tc>
                  <a:txBody>
                    <a:bodyPr/>
                    <a:lstStyle/>
                    <a:p>
                      <a:pPr marL="0" marR="0" algn="ctr">
                        <a:lnSpc>
                          <a:spcPts val="1200"/>
                        </a:lnSpc>
                        <a:spcBef>
                          <a:spcPts val="0"/>
                        </a:spcBef>
                        <a:spcAft>
                          <a:spcPts val="0"/>
                        </a:spcAft>
                      </a:pPr>
                      <a:r>
                        <a:rPr lang="nl-BE" sz="1000" dirty="0">
                          <a:effectLst/>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Eindscore : op 20 punten</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0"/>
                  </a:ext>
                </a:extLst>
              </a:tr>
              <a:tr h="329366">
                <a:tc>
                  <a:txBody>
                    <a:bodyPr/>
                    <a:lstStyle/>
                    <a:p>
                      <a:pPr marL="0" marR="0" algn="ctr">
                        <a:lnSpc>
                          <a:spcPts val="1200"/>
                        </a:lnSpc>
                        <a:spcBef>
                          <a:spcPts val="0"/>
                        </a:spcBef>
                        <a:spcAft>
                          <a:spcPts val="0"/>
                        </a:spcAft>
                      </a:pPr>
                      <a:r>
                        <a:rPr lang="nl-BE" sz="1000">
                          <a:effectLst/>
                        </a:rPr>
                        <a:t>Onderdeel</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 aandeel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1"/>
                  </a:ext>
                </a:extLst>
              </a:tr>
              <a:tr h="329366">
                <a:tc>
                  <a:txBody>
                    <a:bodyPr/>
                    <a:lstStyle/>
                    <a:p>
                      <a:pPr marL="0" marR="0">
                        <a:lnSpc>
                          <a:spcPts val="1200"/>
                        </a:lnSpc>
                        <a:spcBef>
                          <a:spcPts val="0"/>
                        </a:spcBef>
                        <a:spcAft>
                          <a:spcPts val="0"/>
                        </a:spcAft>
                      </a:pPr>
                      <a:r>
                        <a:rPr lang="nl-BE" sz="1000" dirty="0">
                          <a:effectLst/>
                        </a:rPr>
                        <a:t>portfolio (= wekelijkse verslaggeving)</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10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2"/>
                  </a:ext>
                </a:extLst>
              </a:tr>
              <a:tr h="329366">
                <a:tc>
                  <a:txBody>
                    <a:bodyPr/>
                    <a:lstStyle/>
                    <a:p>
                      <a:pPr marL="0" marR="0">
                        <a:lnSpc>
                          <a:spcPts val="1200"/>
                        </a:lnSpc>
                        <a:spcBef>
                          <a:spcPts val="0"/>
                        </a:spcBef>
                        <a:spcAft>
                          <a:spcPts val="0"/>
                        </a:spcAft>
                      </a:pPr>
                      <a:r>
                        <a:rPr lang="nl-BE" sz="1000">
                          <a:effectLst/>
                        </a:rPr>
                        <a:t>stageverloop in het bedrijf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30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3"/>
                  </a:ext>
                </a:extLst>
              </a:tr>
              <a:tr h="329366">
                <a:tc>
                  <a:txBody>
                    <a:bodyPr/>
                    <a:lstStyle/>
                    <a:p>
                      <a:pPr marL="0" marR="0">
                        <a:lnSpc>
                          <a:spcPts val="1200"/>
                        </a:lnSpc>
                        <a:spcBef>
                          <a:spcPts val="0"/>
                        </a:spcBef>
                        <a:spcAft>
                          <a:spcPts val="0"/>
                        </a:spcAft>
                      </a:pPr>
                      <a:r>
                        <a:rPr lang="nl-BE" sz="1000">
                          <a:effectLst/>
                        </a:rPr>
                        <a:t>eindwerk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40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4"/>
                  </a:ext>
                </a:extLst>
              </a:tr>
              <a:tr h="644411">
                <a:tc>
                  <a:txBody>
                    <a:bodyPr/>
                    <a:lstStyle/>
                    <a:p>
                      <a:pPr marL="0" marR="0" algn="r">
                        <a:lnSpc>
                          <a:spcPts val="1200"/>
                        </a:lnSpc>
                        <a:spcBef>
                          <a:spcPts val="0"/>
                        </a:spcBef>
                        <a:spcAft>
                          <a:spcPts val="0"/>
                        </a:spcAft>
                      </a:pPr>
                      <a:r>
                        <a:rPr lang="nl-BE" sz="1000">
                          <a:effectLst/>
                        </a:rPr>
                        <a:t>bachelorproef/onderzoeksitem (inhoudelijke beoordeling)</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r">
                        <a:lnSpc>
                          <a:spcPts val="1200"/>
                        </a:lnSpc>
                        <a:spcBef>
                          <a:spcPts val="0"/>
                        </a:spcBef>
                        <a:spcAft>
                          <a:spcPts val="0"/>
                        </a:spcAft>
                      </a:pPr>
                      <a:r>
                        <a:rPr lang="nl-BE" sz="1000">
                          <a:effectLst/>
                        </a:rPr>
                        <a:t>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5"/>
                  </a:ext>
                </a:extLst>
              </a:tr>
              <a:tr h="329366">
                <a:tc>
                  <a:txBody>
                    <a:bodyPr/>
                    <a:lstStyle/>
                    <a:p>
                      <a:pPr marL="0" marR="0" algn="r">
                        <a:lnSpc>
                          <a:spcPts val="1200"/>
                        </a:lnSpc>
                        <a:spcBef>
                          <a:spcPts val="0"/>
                        </a:spcBef>
                        <a:spcAft>
                          <a:spcPts val="0"/>
                        </a:spcAft>
                      </a:pPr>
                      <a:r>
                        <a:rPr lang="nl-BE" sz="1000">
                          <a:effectLst/>
                        </a:rPr>
                        <a:t>verslaggeving/stage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r">
                        <a:lnSpc>
                          <a:spcPts val="1200"/>
                        </a:lnSpc>
                        <a:spcBef>
                          <a:spcPts val="0"/>
                        </a:spcBef>
                        <a:spcAft>
                          <a:spcPts val="0"/>
                        </a:spcAft>
                      </a:pPr>
                      <a:r>
                        <a:rPr lang="nl-BE" sz="1000">
                          <a:effectLst/>
                        </a:rPr>
                        <a:t>15</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6"/>
                  </a:ext>
                </a:extLst>
              </a:tr>
              <a:tr h="329366">
                <a:tc>
                  <a:txBody>
                    <a:bodyPr/>
                    <a:lstStyle/>
                    <a:p>
                      <a:pPr marL="0" marR="0" algn="r">
                        <a:lnSpc>
                          <a:spcPts val="1200"/>
                        </a:lnSpc>
                        <a:spcBef>
                          <a:spcPts val="0"/>
                        </a:spcBef>
                        <a:spcAft>
                          <a:spcPts val="0"/>
                        </a:spcAft>
                      </a:pPr>
                      <a:r>
                        <a:rPr lang="nl-BE" sz="1000">
                          <a:effectLst/>
                        </a:rPr>
                        <a:t>taalbeoordeling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r">
                        <a:lnSpc>
                          <a:spcPts val="1200"/>
                        </a:lnSpc>
                        <a:spcBef>
                          <a:spcPts val="0"/>
                        </a:spcBef>
                        <a:spcAft>
                          <a:spcPts val="0"/>
                        </a:spcAft>
                      </a:pPr>
                      <a:r>
                        <a:rPr lang="nl-BE" sz="1000">
                          <a:effectLst/>
                        </a:rPr>
                        <a:t>10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7"/>
                  </a:ext>
                </a:extLst>
              </a:tr>
              <a:tr h="329366">
                <a:tc>
                  <a:txBody>
                    <a:bodyPr/>
                    <a:lstStyle/>
                    <a:p>
                      <a:pPr marL="0" marR="0">
                        <a:lnSpc>
                          <a:spcPts val="1200"/>
                        </a:lnSpc>
                        <a:spcBef>
                          <a:spcPts val="0"/>
                        </a:spcBef>
                        <a:spcAft>
                          <a:spcPts val="0"/>
                        </a:spcAft>
                      </a:pPr>
                      <a:r>
                        <a:rPr lang="nl-BE" sz="1000">
                          <a:effectLst/>
                        </a:rPr>
                        <a:t>verdediging/juryexamen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a:effectLst/>
                        </a:rPr>
                        <a:t>20</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8"/>
                  </a:ext>
                </a:extLst>
              </a:tr>
              <a:tr h="329366">
                <a:tc>
                  <a:txBody>
                    <a:bodyPr/>
                    <a:lstStyle/>
                    <a:p>
                      <a:pPr marL="0" marR="0">
                        <a:lnSpc>
                          <a:spcPts val="1200"/>
                        </a:lnSpc>
                        <a:spcBef>
                          <a:spcPts val="0"/>
                        </a:spcBef>
                        <a:spcAft>
                          <a:spcPts val="0"/>
                        </a:spcAft>
                      </a:pPr>
                      <a:r>
                        <a:rPr lang="nl-BE" sz="1000">
                          <a:effectLst/>
                        </a:rPr>
                        <a:t>Totaal in %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tc>
                  <a:txBody>
                    <a:bodyPr/>
                    <a:lstStyle/>
                    <a:p>
                      <a:pPr marL="0" marR="0" algn="ctr">
                        <a:lnSpc>
                          <a:spcPts val="1200"/>
                        </a:lnSpc>
                        <a:spcBef>
                          <a:spcPts val="0"/>
                        </a:spcBef>
                        <a:spcAft>
                          <a:spcPts val="0"/>
                        </a:spcAft>
                      </a:pPr>
                      <a:r>
                        <a:rPr lang="nl-BE" sz="1000" dirty="0">
                          <a:effectLst/>
                        </a:rPr>
                        <a:t>100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4" marR="44454"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nl-BE" altLang="en-US"/>
              <a:t>Evaluatie - Correctieregels</a:t>
            </a:r>
            <a:endParaRPr lang="en-US" altLang="en-US"/>
          </a:p>
        </p:txBody>
      </p:sp>
      <p:pic>
        <p:nvPicPr>
          <p:cNvPr id="8" name="Picture 7">
            <a:extLst>
              <a:ext uri="{FF2B5EF4-FFF2-40B4-BE49-F238E27FC236}">
                <a16:creationId xmlns:a16="http://schemas.microsoft.com/office/drawing/2014/main" id="{2A7C4E69-BA8A-40C0-8AD4-E3B7D8AD3AC5}"/>
              </a:ext>
            </a:extLst>
          </p:cNvPr>
          <p:cNvPicPr>
            <a:picLocks noChangeAspect="1"/>
          </p:cNvPicPr>
          <p:nvPr/>
        </p:nvPicPr>
        <p:blipFill>
          <a:blip r:embed="rId2"/>
          <a:stretch>
            <a:fillRect/>
          </a:stretch>
        </p:blipFill>
        <p:spPr>
          <a:xfrm>
            <a:off x="1635760" y="1291000"/>
            <a:ext cx="6049217" cy="5150440"/>
          </a:xfrm>
          <a:prstGeom prst="rect">
            <a:avLst/>
          </a:prstGeom>
        </p:spPr>
      </p:pic>
      <p:pic>
        <p:nvPicPr>
          <p:cNvPr id="1025" name="Picture 1" descr="Machine generated alternative text:&#10;Correctieregels bij de &#10;evaluatie &#10; &#10;eindcijfer= score op 20 voor het &#10;opleidingsonderdeel stage &amp; bachelorproef &#10;of bedrijfsstage &#10;  &#10;taalcijfer = uitgedrukt op 20 voor taal  &#10;Beoordeling projectomschrijving/eindwerk   &#10;  &#10;consequentie &#10; &#10;laattijdig posten van projectomschrijving  min 1 (op het eindcijfer) &#10;Taalversie van het eindwerk (&#10;à&#10;  beoordeling op &#10;20 voor taal)&#10; &#10;  &#10;laattijdig posten van de taalversie op Epos  0 (op 20 voor taal) &#10;opgelegde template niet gebruikt &#10; &#10;min 1&#10; &#10;(op 20 voor &#10;taal)&#10; &#10;geen aanzet van verplichte onderdelen &#10;(inhoudsopgave, inleiding enzovoort) &#10;min 1 (op 20 voor taal) &#10;feedback van projectomschrijving niet &#10;geïmplementeerd &#10;min 1 (op 20 voor taal) &#10;minder dan het minimum vereiste aantal &#10;woorden (4000) &#10;  &#10;tussen 3500 en &#10;3999 &#10;woorden &#10; &#10;min 1&#10; &#10;(op 20 voor taal)&#10; &#10;tussen 3000 en 3499 woorden&#10; &#10;min 2 (op 20 voor taal) &#10;tussen 2500 en 2999 woorden&#10; &#10;min 3 (op 20 voor taal) &#10;tussen 2000 en 2499 woorden&#10; &#10;min 5 (op 20 voor taal)  &#10;tussen 1500 en &#10;1999 &#10;woorden&#10; &#10;min 10&#10; &#10;(op 20 &#10;voor taal)&#10; &#10;m&#10;inder dan 1500 &#10;woorden&#10; &#10;0&#10; &#10;(op 20 voor taal)&#10; &#10;geen goede balans aantal woorden tussen &#10;stageverslag en onderzoeksitem (ongeveer &#10;50/50) &#10;min 1 (op 20 voor taal) &#10;grove taalfouten (o.a. D/T&#10;-&#10;fouten ) (m.a.w. niet &#10;volgen van taalvademecum) &#10; &#10; &#10;per &#10;D/T&#10;-&#10;fout&#10; &#10;min 0,5 (op 20 voor taal)&#10; &#10;geen correcte bronvermelding (IEEE) min 1 (op 20 voor taal) &#10;Eindversie van het eindwerk: &#10; &#10;  &#10;laattijdig posten van de eindversie van het &#10;eindwerk &#10; &#10; &#10;">
            <a:extLst>
              <a:ext uri="{FF2B5EF4-FFF2-40B4-BE49-F238E27FC236}">
                <a16:creationId xmlns:a16="http://schemas.microsoft.com/office/drawing/2014/main" id="{6092210E-D8F9-408C-A574-F30EB1BCE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715500" cy="1257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nl-BE" altLang="en-US"/>
              <a:t>En tot slot…</a:t>
            </a:r>
            <a:endParaRPr lang="en-US" altLang="en-US"/>
          </a:p>
        </p:txBody>
      </p:sp>
      <p:sp>
        <p:nvSpPr>
          <p:cNvPr id="60419" name="Content Placeholder 2"/>
          <p:cNvSpPr>
            <a:spLocks noGrp="1"/>
          </p:cNvSpPr>
          <p:nvPr>
            <p:ph idx="1"/>
          </p:nvPr>
        </p:nvSpPr>
        <p:spPr/>
        <p:txBody>
          <a:bodyPr/>
          <a:lstStyle/>
          <a:p>
            <a:r>
              <a:rPr lang="nl-BE" altLang="en-US"/>
              <a:t>Heel veel succes en werkplezier !!</a:t>
            </a:r>
          </a:p>
          <a:p>
            <a:r>
              <a:rPr lang="nl-BE" altLang="en-US"/>
              <a:t>Meld problemen tijdig !</a:t>
            </a:r>
          </a:p>
          <a:p>
            <a:pPr lvl="1"/>
            <a:r>
              <a:rPr lang="nl-BE" altLang="en-US"/>
              <a:t>Bespreek eerst met bedrijfspromotor</a:t>
            </a:r>
          </a:p>
          <a:p>
            <a:pPr lvl="1"/>
            <a:r>
              <a:rPr lang="nl-BE" altLang="en-US"/>
              <a:t>Licht hogeschoolpromotor in </a:t>
            </a:r>
          </a:p>
          <a:p>
            <a:pPr lvl="1"/>
            <a:r>
              <a:rPr lang="nl-BE" altLang="en-US"/>
              <a:t>Eventueel tussenkomst van stagecoördinator</a:t>
            </a:r>
          </a:p>
          <a:p>
            <a:r>
              <a:rPr lang="nl-BE" altLang="en-US"/>
              <a:t>Indien vragen of onduidelijkheden: mail hogeschoolpromotor of stagecoördinator !!</a:t>
            </a:r>
          </a:p>
          <a:p>
            <a:endParaRPr lang="nl-BE"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nl-BE" altLang="en-US"/>
              <a:t>Stage: Praktische afspraken</a:t>
            </a:r>
            <a:endParaRPr lang="en-US" altLang="en-US"/>
          </a:p>
        </p:txBody>
      </p:sp>
      <p:sp>
        <p:nvSpPr>
          <p:cNvPr id="20483" name="Content Placeholder 2"/>
          <p:cNvSpPr>
            <a:spLocks noGrp="1"/>
          </p:cNvSpPr>
          <p:nvPr>
            <p:ph idx="1"/>
          </p:nvPr>
        </p:nvSpPr>
        <p:spPr/>
        <p:txBody>
          <a:bodyPr/>
          <a:lstStyle/>
          <a:p>
            <a:r>
              <a:rPr lang="nl-BE" altLang="en-US"/>
              <a:t>Solliciteren tijdens stageperiode:</a:t>
            </a:r>
          </a:p>
          <a:p>
            <a:pPr lvl="1"/>
            <a:r>
              <a:rPr lang="nl-BE" altLang="en-US"/>
              <a:t>Afspraken maken BUITEN stageuren</a:t>
            </a:r>
          </a:p>
          <a:p>
            <a:pPr lvl="1"/>
            <a:r>
              <a:rPr lang="nl-BE" altLang="en-US"/>
              <a:t>Indien niet mogelijk </a:t>
            </a:r>
            <a:r>
              <a:rPr lang="nl-BE" altLang="en-US">
                <a:sym typeface="Wingdings" panose="05000000000000000000" pitchFamily="2" charset="2"/>
              </a:rPr>
              <a:t> enkel vroeger vertrekken op stageplek</a:t>
            </a:r>
          </a:p>
          <a:p>
            <a:pPr lvl="1"/>
            <a:r>
              <a:rPr lang="nl-BE" altLang="en-US">
                <a:sym typeface="Wingdings" panose="05000000000000000000" pitchFamily="2" charset="2"/>
              </a:rPr>
              <a:t>Maximaal 2x met goedkeuring van bedrijf én hogeschoolpromotor</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nl-BE" altLang="en-US"/>
              <a:t>Onderdelen stage</a:t>
            </a:r>
            <a:endParaRPr lang="en-US" altLang="en-US"/>
          </a:p>
        </p:txBody>
      </p:sp>
      <p:sp>
        <p:nvSpPr>
          <p:cNvPr id="21507" name="Content Placeholder 2"/>
          <p:cNvSpPr>
            <a:spLocks noGrp="1"/>
          </p:cNvSpPr>
          <p:nvPr>
            <p:ph idx="1"/>
          </p:nvPr>
        </p:nvSpPr>
        <p:spPr/>
        <p:txBody>
          <a:bodyPr/>
          <a:lstStyle/>
          <a:p>
            <a:r>
              <a:rPr lang="nl-BE" altLang="en-US" dirty="0"/>
              <a:t>Portfolio (Stageopdracht)</a:t>
            </a:r>
          </a:p>
          <a:p>
            <a:r>
              <a:rPr lang="nl-BE" altLang="en-US" dirty="0"/>
              <a:t>Onderzoek (Deel 2 Eindwerk)</a:t>
            </a:r>
          </a:p>
          <a:p>
            <a:r>
              <a:rPr lang="nl-BE" altLang="en-US" dirty="0"/>
              <a:t>Eindwerk</a:t>
            </a:r>
          </a:p>
          <a:p>
            <a:r>
              <a:rPr lang="nl-BE" altLang="en-US" dirty="0"/>
              <a:t>Juryexamen</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nl-BE" altLang="en-US"/>
              <a:t>Stageverloop - Stageportfolio</a:t>
            </a:r>
            <a:endParaRPr lang="en-US" altLang="en-US"/>
          </a:p>
        </p:txBody>
      </p:sp>
      <p:sp>
        <p:nvSpPr>
          <p:cNvPr id="22531" name="Content Placeholder 2"/>
          <p:cNvSpPr>
            <a:spLocks noGrp="1"/>
          </p:cNvSpPr>
          <p:nvPr>
            <p:ph idx="1"/>
          </p:nvPr>
        </p:nvSpPr>
        <p:spPr>
          <a:xfrm>
            <a:off x="203200" y="1285240"/>
            <a:ext cx="8615680" cy="4525963"/>
          </a:xfrm>
        </p:spPr>
        <p:txBody>
          <a:bodyPr/>
          <a:lstStyle/>
          <a:p>
            <a:r>
              <a:rPr lang="nl-BE" altLang="en-US" sz="2800" dirty="0"/>
              <a:t>Student beschrijft activiteiten betreffende de stageopdracht in portfolio</a:t>
            </a:r>
          </a:p>
          <a:p>
            <a:r>
              <a:rPr lang="nl-BE" altLang="en-US" sz="2800" dirty="0"/>
              <a:t>Individueel per student</a:t>
            </a:r>
          </a:p>
          <a:p>
            <a:r>
              <a:rPr lang="nl-BE" altLang="en-US" sz="2800" dirty="0"/>
              <a:t>Afstemmen met bedrijfspromotor (laten nalezen ter controle)</a:t>
            </a:r>
          </a:p>
          <a:p>
            <a:r>
              <a:rPr lang="nl-BE" altLang="en-US" sz="2800" dirty="0"/>
              <a:t>Wekelijks posten op Epos bij betreffende taak voor hogeschoolpromotor (moment af te spreken met hogeschoolpromotor)</a:t>
            </a:r>
          </a:p>
          <a:p>
            <a:r>
              <a:rPr lang="nl-BE" altLang="en-US" sz="2800" dirty="0"/>
              <a:t>Feedback door hogeschoolpromotor</a:t>
            </a:r>
          </a:p>
          <a:p>
            <a:r>
              <a:rPr lang="nl-BE" altLang="en-US" sz="2800" dirty="0"/>
              <a:t>Sjabloon via OneNote</a:t>
            </a:r>
          </a:p>
          <a:p>
            <a:endParaRPr lang="nl-BE" altLang="en-US" dirty="0"/>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nl-BE" altLang="en-US" dirty="0"/>
              <a:t>Stageverloop - Stageportfolio</a:t>
            </a:r>
            <a:endParaRPr lang="en-US" altLang="en-US" dirty="0"/>
          </a:p>
        </p:txBody>
      </p:sp>
      <p:sp>
        <p:nvSpPr>
          <p:cNvPr id="23555" name="Content Placeholder 2"/>
          <p:cNvSpPr>
            <a:spLocks noGrp="1"/>
          </p:cNvSpPr>
          <p:nvPr>
            <p:ph idx="1"/>
          </p:nvPr>
        </p:nvSpPr>
        <p:spPr>
          <a:xfrm>
            <a:off x="355600" y="1427162"/>
            <a:ext cx="8550275" cy="4993957"/>
          </a:xfrm>
        </p:spPr>
        <p:txBody>
          <a:bodyPr/>
          <a:lstStyle/>
          <a:p>
            <a:r>
              <a:rPr lang="nl-BE" altLang="en-US" sz="2800" b="1" dirty="0"/>
              <a:t>VOOR</a:t>
            </a:r>
            <a:r>
              <a:rPr lang="nl-BE" altLang="en-US" sz="2800" dirty="0"/>
              <a:t> de aanvang van de stage: invullen tem “Randvoorwaarden” (punt 2.4) (niet voor internationale stages, pas in eerste stageweek)</a:t>
            </a:r>
          </a:p>
          <a:p>
            <a:pPr marL="0" indent="0">
              <a:buNone/>
            </a:pPr>
            <a:endParaRPr lang="nl-BE" altLang="en-US" sz="1600" dirty="0"/>
          </a:p>
          <a:p>
            <a:pPr marL="800100" lvl="2" indent="0">
              <a:buNone/>
            </a:pPr>
            <a:r>
              <a:rPr lang="nl-BE" altLang="en-US" dirty="0"/>
              <a:t>1.	Informatiefiche</a:t>
            </a:r>
          </a:p>
          <a:p>
            <a:pPr marL="800100" lvl="2" indent="0">
              <a:buNone/>
            </a:pPr>
            <a:r>
              <a:rPr lang="nl-BE" altLang="en-US" dirty="0"/>
              <a:t>2.	Plan van aanpak</a:t>
            </a:r>
          </a:p>
          <a:p>
            <a:pPr marL="800100" lvl="2" indent="0">
              <a:buNone/>
            </a:pPr>
            <a:r>
              <a:rPr lang="nl-BE" altLang="en-US" dirty="0"/>
              <a:t>2.1.		Situatieschets stagebedrijf + motivatie</a:t>
            </a:r>
          </a:p>
          <a:p>
            <a:pPr marL="800100" lvl="2" indent="0">
              <a:buNone/>
            </a:pPr>
            <a:r>
              <a:rPr lang="nl-BE" altLang="en-US" dirty="0"/>
              <a:t>2.2.		Probleemstelling(en) - (Waarom?)</a:t>
            </a:r>
          </a:p>
          <a:p>
            <a:pPr marL="800100" lvl="2" indent="0">
              <a:buNone/>
            </a:pPr>
            <a:r>
              <a:rPr lang="nl-BE" altLang="en-US" dirty="0"/>
              <a:t>2.3.		Doelstelling(en) - (Wat?)</a:t>
            </a:r>
          </a:p>
          <a:p>
            <a:pPr marL="800100" lvl="2" indent="0">
              <a:buNone/>
            </a:pPr>
            <a:r>
              <a:rPr lang="nl-BE" altLang="en-US" dirty="0"/>
              <a:t>2.4.		Randvoorwaarden</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nl-BE" altLang="en-US" dirty="0"/>
              <a:t>Stageverloop - Stageportfolio</a:t>
            </a:r>
            <a:endParaRPr lang="nl-BE" dirty="0"/>
          </a:p>
        </p:txBody>
      </p:sp>
      <p:sp>
        <p:nvSpPr>
          <p:cNvPr id="3" name="Content Placeholder 2"/>
          <p:cNvSpPr>
            <a:spLocks noGrp="1"/>
          </p:cNvSpPr>
          <p:nvPr>
            <p:ph idx="1"/>
          </p:nvPr>
        </p:nvSpPr>
        <p:spPr>
          <a:xfrm>
            <a:off x="0" y="879158"/>
            <a:ext cx="8961120" cy="4525963"/>
          </a:xfrm>
        </p:spPr>
        <p:txBody>
          <a:bodyPr/>
          <a:lstStyle/>
          <a:p>
            <a:r>
              <a:rPr lang="nl-BE" altLang="en-US" sz="2800" b="1" dirty="0"/>
              <a:t>TIJDENS</a:t>
            </a:r>
            <a:r>
              <a:rPr lang="nl-BE" altLang="en-US" sz="2800" dirty="0"/>
              <a:t> de stage </a:t>
            </a:r>
          </a:p>
          <a:p>
            <a:pPr lvl="1"/>
            <a:r>
              <a:rPr lang="nl-BE" altLang="en-US" dirty="0"/>
              <a:t>Einde week 1: planning + weekverslag week 1 toevoegen (puntjes tem 2.4 mogen geupdated worden)</a:t>
            </a:r>
          </a:p>
          <a:p>
            <a:pPr lvl="1"/>
            <a:r>
              <a:rPr lang="nl-BE" altLang="en-US" dirty="0"/>
              <a:t>Elke week </a:t>
            </a:r>
            <a:r>
              <a:rPr lang="nl-BE" altLang="en-US" b="1" dirty="0"/>
              <a:t>aangevuld</a:t>
            </a:r>
            <a:r>
              <a:rPr lang="nl-BE" altLang="en-US" dirty="0"/>
              <a:t> met weekverslag van betreffende week (altijd volledige portfolio opnieuw posten (vorige post niet overschrijven))</a:t>
            </a:r>
          </a:p>
          <a:p>
            <a:pPr marL="0" indent="0">
              <a:buNone/>
            </a:pPr>
            <a:endParaRPr lang="nl-BE" dirty="0"/>
          </a:p>
        </p:txBody>
      </p:sp>
      <p:graphicFrame>
        <p:nvGraphicFramePr>
          <p:cNvPr id="4" name="Content Placeholder 3"/>
          <p:cNvGraphicFramePr>
            <a:graphicFrameLocks/>
          </p:cNvGraphicFramePr>
          <p:nvPr>
            <p:extLst>
              <p:ext uri="{D42A27DB-BD31-4B8C-83A1-F6EECF244321}">
                <p14:modId xmlns:p14="http://schemas.microsoft.com/office/powerpoint/2010/main" val="3069192378"/>
              </p:ext>
            </p:extLst>
          </p:nvPr>
        </p:nvGraphicFramePr>
        <p:xfrm>
          <a:off x="2032000" y="3671443"/>
          <a:ext cx="5232400" cy="3135756"/>
        </p:xfrm>
        <a:graphic>
          <a:graphicData uri="http://schemas.openxmlformats.org/drawingml/2006/table">
            <a:tbl>
              <a:tblPr firstRow="1" firstCol="1" bandRow="1" bandCol="1"/>
              <a:tblGrid>
                <a:gridCol w="1498512">
                  <a:extLst>
                    <a:ext uri="{9D8B030D-6E8A-4147-A177-3AD203B41FA5}">
                      <a16:colId xmlns:a16="http://schemas.microsoft.com/office/drawing/2014/main" val="3895688108"/>
                    </a:ext>
                  </a:extLst>
                </a:gridCol>
                <a:gridCol w="3733888">
                  <a:extLst>
                    <a:ext uri="{9D8B030D-6E8A-4147-A177-3AD203B41FA5}">
                      <a16:colId xmlns:a16="http://schemas.microsoft.com/office/drawing/2014/main" val="1432437011"/>
                    </a:ext>
                  </a:extLst>
                </a:gridCol>
              </a:tblGrid>
              <a:tr h="162944">
                <a:tc>
                  <a:txBody>
                    <a:bodyPr/>
                    <a:lstStyle/>
                    <a:p>
                      <a:pPr marL="0" marR="0" algn="l">
                        <a:spcBef>
                          <a:spcPts val="0"/>
                        </a:spcBef>
                        <a:spcAft>
                          <a:spcPts val="0"/>
                        </a:spcAft>
                      </a:pPr>
                      <a:r>
                        <a:rPr lang="nl-BE" sz="1200" dirty="0">
                          <a:effectLst/>
                          <a:latin typeface="Times New Roman" panose="02020603050405020304" pitchFamily="18" charset="0"/>
                          <a:ea typeface="Times New Roman" panose="02020603050405020304" pitchFamily="18" charset="0"/>
                          <a:cs typeface="Times New Roman" panose="02020603050405020304" pitchFamily="18" charset="0"/>
                        </a:rPr>
                        <a:t>Datum: </a:t>
                      </a:r>
                      <a:endParaRPr lang="nl-BE" sz="1000" dirty="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4959011"/>
                  </a:ext>
                </a:extLst>
              </a:tr>
              <a:tr h="325888">
                <a:tc>
                  <a:txBody>
                    <a:bodyPr/>
                    <a:lstStyle/>
                    <a:p>
                      <a:pPr marL="0" marR="0" algn="l">
                        <a:spcBef>
                          <a:spcPts val="0"/>
                        </a:spcBef>
                        <a:spcAft>
                          <a:spcPts val="0"/>
                        </a:spcAft>
                      </a:pPr>
                      <a:r>
                        <a:rPr lang="nl-BE" sz="1200" dirty="0">
                          <a:effectLst/>
                          <a:latin typeface="Times New Roman" panose="02020603050405020304" pitchFamily="18" charset="0"/>
                          <a:ea typeface="Times New Roman" panose="02020603050405020304" pitchFamily="18" charset="0"/>
                          <a:cs typeface="Times New Roman" panose="02020603050405020304" pitchFamily="18" charset="0"/>
                        </a:rPr>
                        <a:t>Geplande taken:</a:t>
                      </a:r>
                      <a:endParaRPr lang="nl-BE" sz="1000" dirty="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67397"/>
                  </a:ext>
                </a:extLst>
              </a:tr>
              <a:tr h="488832">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Stand van zaken:</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790142"/>
                  </a:ext>
                </a:extLst>
              </a:tr>
              <a:tr h="488832">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Problemen en knelpunten:</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505544"/>
                  </a:ext>
                </a:extLst>
              </a:tr>
              <a:tr h="325888">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Oplossingen:</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253070"/>
                  </a:ext>
                </a:extLst>
              </a:tr>
              <a:tr h="575436">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Persoonlijke reflectie:</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069790"/>
                  </a:ext>
                </a:extLst>
              </a:tr>
              <a:tr h="488832">
                <a:tc>
                  <a:txBody>
                    <a:bodyPr/>
                    <a:lstStyle/>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Planning volgende week:</a:t>
                      </a:r>
                      <a:endParaRPr lang="nl-BE" sz="1000">
                        <a:effectLst/>
                        <a:latin typeface="Myriad Web"/>
                        <a:ea typeface="Times New Roman" panose="02020603050405020304" pitchFamily="18" charset="0"/>
                        <a:cs typeface="Times New Roman" panose="02020603050405020304" pitchFamily="18" charset="0"/>
                      </a:endParaRPr>
                    </a:p>
                    <a:p>
                      <a:pPr marL="0" marR="0" algn="l">
                        <a:spcBef>
                          <a:spcPts val="0"/>
                        </a:spcBef>
                        <a:spcAft>
                          <a:spcPts val="0"/>
                        </a:spcAft>
                      </a:pPr>
                      <a:r>
                        <a:rPr lang="nl-BE"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nl-BE"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nl-BE" sz="1000" dirty="0">
                        <a:effectLst/>
                        <a:latin typeface="Myriad Web"/>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250113"/>
                  </a:ext>
                </a:extLst>
              </a:tr>
            </a:tbl>
          </a:graphicData>
        </a:graphic>
      </p:graphicFrame>
    </p:spTree>
    <p:extLst>
      <p:ext uri="{BB962C8B-B14F-4D97-AF65-F5344CB8AC3E}">
        <p14:creationId xmlns:p14="http://schemas.microsoft.com/office/powerpoint/2010/main" val="2845965819"/>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5883</TotalTime>
  <Words>2706</Words>
  <Application>Microsoft Office PowerPoint</Application>
  <PresentationFormat>Diavoorstelling (4:3)</PresentationFormat>
  <Paragraphs>353</Paragraphs>
  <Slides>47</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47</vt:i4>
      </vt:variant>
    </vt:vector>
  </HeadingPairs>
  <TitlesOfParts>
    <vt:vector size="52" baseType="lpstr">
      <vt:lpstr>Arial</vt:lpstr>
      <vt:lpstr>Calibri</vt:lpstr>
      <vt:lpstr>Myriad Web</vt:lpstr>
      <vt:lpstr>Times New Roman</vt:lpstr>
      <vt:lpstr>Presentatie</vt:lpstr>
      <vt:lpstr>Bachelor Project</vt:lpstr>
      <vt:lpstr>Stage</vt:lpstr>
      <vt:lpstr>Stage: Praktische afspraken</vt:lpstr>
      <vt:lpstr>Stage: Praktische afspraken</vt:lpstr>
      <vt:lpstr>Stage: Praktische afspraken</vt:lpstr>
      <vt:lpstr>Onderdelen stage</vt:lpstr>
      <vt:lpstr>Stageverloop - Stageportfolio</vt:lpstr>
      <vt:lpstr>Stageverloop - Stageportfolio</vt:lpstr>
      <vt:lpstr>Stageverloop - Stageportfolio</vt:lpstr>
      <vt:lpstr>Stageverloop - Stageportfolio</vt:lpstr>
      <vt:lpstr>Projectomschrijving</vt:lpstr>
      <vt:lpstr>Projectomschrijving</vt:lpstr>
      <vt:lpstr>Onderzoekstopic – Deel 2 Eindwerk</vt:lpstr>
      <vt:lpstr>Onderzoekstopic</vt:lpstr>
      <vt:lpstr>Onderzoekstopic</vt:lpstr>
      <vt:lpstr>Onderzoekstopic</vt:lpstr>
      <vt:lpstr>Onderzoekstopic</vt:lpstr>
      <vt:lpstr>Onderzoekstopic</vt:lpstr>
      <vt:lpstr>Onderzoekstopic</vt:lpstr>
      <vt:lpstr>Onderzoekstopic</vt:lpstr>
      <vt:lpstr>Terugkomdag (niet voor stagiairs in het buitenland)</vt:lpstr>
      <vt:lpstr>Deel 2 Eindwerk (onderzoekstopic): verplichte onderdelen</vt:lpstr>
      <vt:lpstr>Deel 2 Eindwerk (onderzoekstopic): verplichte onderdelen</vt:lpstr>
      <vt:lpstr>Deel 2 Eindwerk (onderzoekstopic): verplichte onderdelen</vt:lpstr>
      <vt:lpstr>Deel 2 Eindwerk (onderzoekstopic): verplichte onderdelen</vt:lpstr>
      <vt:lpstr>Deel 2 Eindwerk (onderzoekstopic)</vt:lpstr>
      <vt:lpstr>Eindwerk</vt:lpstr>
      <vt:lpstr>Eindwerk</vt:lpstr>
      <vt:lpstr>Eindwerk - Richtlijnen</vt:lpstr>
      <vt:lpstr>Eindwerk taalversie</vt:lpstr>
      <vt:lpstr>Eindwerk taalversie</vt:lpstr>
      <vt:lpstr>Eindwerk taalversie</vt:lpstr>
      <vt:lpstr>Eindwerk definitieve versie</vt:lpstr>
      <vt:lpstr>Eindwerk</vt:lpstr>
      <vt:lpstr>Inleveren eindwerk (fysisch)</vt:lpstr>
      <vt:lpstr>Doks.PXL.be</vt:lpstr>
      <vt:lpstr>Juryexamen</vt:lpstr>
      <vt:lpstr>Juryexamen</vt:lpstr>
      <vt:lpstr>Juryexamen</vt:lpstr>
      <vt:lpstr>Juryexamen</vt:lpstr>
      <vt:lpstr>Juryexamen</vt:lpstr>
      <vt:lpstr>Juryexamen</vt:lpstr>
      <vt:lpstr>Juryexamen</vt:lpstr>
      <vt:lpstr>Juryexamen</vt:lpstr>
      <vt:lpstr>Evaluatie</vt:lpstr>
      <vt:lpstr>Evaluatie - Correctieregels</vt:lpstr>
      <vt:lpstr>En tot slot…</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Marijke Willems</cp:lastModifiedBy>
  <cp:revision>572</cp:revision>
  <dcterms:created xsi:type="dcterms:W3CDTF">2013-03-26T10:10:44Z</dcterms:created>
  <dcterms:modified xsi:type="dcterms:W3CDTF">2020-01-29T12:01:42Z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y fmtid="{D5CDD505-2E9C-101B-9397-08002B2CF9AE}" pid="5" name="MSIP_Label_f95379a6-efcb-4855-97e0-03c6be785496_Enabled">
    <vt:lpwstr>True</vt:lpwstr>
  </property>
  <property fmtid="{D5CDD505-2E9C-101B-9397-08002B2CF9AE}" pid="6" name="MSIP_Label_f95379a6-efcb-4855-97e0-03c6be785496_SiteId">
    <vt:lpwstr>0bff66c5-45db-46ed-8b81-87959e069b90</vt:lpwstr>
  </property>
  <property fmtid="{D5CDD505-2E9C-101B-9397-08002B2CF9AE}" pid="7" name="MSIP_Label_f95379a6-efcb-4855-97e0-03c6be785496_Owner">
    <vt:lpwstr>20002650@PXL.BE</vt:lpwstr>
  </property>
  <property fmtid="{D5CDD505-2E9C-101B-9397-08002B2CF9AE}" pid="8" name="MSIP_Label_f95379a6-efcb-4855-97e0-03c6be785496_SetDate">
    <vt:lpwstr>2019-09-13T14:34:11.3323846Z</vt:lpwstr>
  </property>
  <property fmtid="{D5CDD505-2E9C-101B-9397-08002B2CF9AE}" pid="9" name="MSIP_Label_f95379a6-efcb-4855-97e0-03c6be785496_Name">
    <vt:lpwstr>Publiek</vt:lpwstr>
  </property>
  <property fmtid="{D5CDD505-2E9C-101B-9397-08002B2CF9AE}" pid="10" name="MSIP_Label_f95379a6-efcb-4855-97e0-03c6be785496_Application">
    <vt:lpwstr>Microsoft Azure Information Protection</vt:lpwstr>
  </property>
  <property fmtid="{D5CDD505-2E9C-101B-9397-08002B2CF9AE}" pid="11" name="MSIP_Label_f95379a6-efcb-4855-97e0-03c6be785496_ActionId">
    <vt:lpwstr>40df0a0c-eac1-42ab-a509-ebf87b5a493e</vt:lpwstr>
  </property>
  <property fmtid="{D5CDD505-2E9C-101B-9397-08002B2CF9AE}" pid="12" name="MSIP_Label_f95379a6-efcb-4855-97e0-03c6be785496_Extended_MSFT_Method">
    <vt:lpwstr>Automatic</vt:lpwstr>
  </property>
  <property fmtid="{D5CDD505-2E9C-101B-9397-08002B2CF9AE}" pid="13" name="Sensitivity">
    <vt:lpwstr>Publiek</vt:lpwstr>
  </property>
</Properties>
</file>